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953" r:id="rId2"/>
    <p:sldId id="1113" r:id="rId3"/>
    <p:sldId id="1057" r:id="rId4"/>
    <p:sldId id="1059" r:id="rId5"/>
    <p:sldId id="1052" r:id="rId6"/>
    <p:sldId id="1055" r:id="rId7"/>
    <p:sldId id="1056" r:id="rId8"/>
    <p:sldId id="1115" r:id="rId9"/>
    <p:sldId id="1116" r:id="rId10"/>
    <p:sldId id="1117" r:id="rId11"/>
    <p:sldId id="1062" r:id="rId12"/>
    <p:sldId id="1119" r:id="rId13"/>
    <p:sldId id="1060" r:id="rId14"/>
    <p:sldId id="1063" r:id="rId15"/>
    <p:sldId id="1121" r:id="rId16"/>
    <p:sldId id="1066" r:id="rId17"/>
    <p:sldId id="1123" r:id="rId18"/>
    <p:sldId id="1124" r:id="rId19"/>
    <p:sldId id="1122" r:id="rId20"/>
    <p:sldId id="1125" r:id="rId21"/>
    <p:sldId id="1126" r:id="rId22"/>
    <p:sldId id="1110" r:id="rId23"/>
    <p:sldId id="1103" r:id="rId24"/>
    <p:sldId id="1114" r:id="rId2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8357"/>
    <a:srgbClr val="003399"/>
    <a:srgbClr val="FFFFFF"/>
    <a:srgbClr val="0000FF"/>
    <a:srgbClr val="E6E6E6"/>
    <a:srgbClr val="0070C0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5" autoAdjust="0"/>
    <p:restoredTop sz="91478" autoAdjust="0"/>
  </p:normalViewPr>
  <p:slideViewPr>
    <p:cSldViewPr>
      <p:cViewPr varScale="1">
        <p:scale>
          <a:sx n="84" d="100"/>
          <a:sy n="84" d="100"/>
        </p:scale>
        <p:origin x="90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2025-2-20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2025-2-20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60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602F-59AE-4786-92EA-1622E8D9E736}" type="datetime1">
              <a:rPr lang="zh-CN" altLang="en-US" smtClean="0"/>
              <a:t>2025-2-20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CEPC IARC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059883"/>
            <a:ext cx="10972800" cy="484030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baseline="0">
                <a:latin typeface="+mn-lt"/>
                <a:ea typeface="微软雅黑" pitchFamily="34" charset="-12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 baseline="0">
                <a:latin typeface="Times New Roman" panose="02020603050405020304" pitchFamily="18" charset="0"/>
                <a:ea typeface="微软雅黑" pitchFamily="34" charset="-122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aseline="0">
                <a:latin typeface="+mn-lt"/>
                <a:ea typeface="微软雅黑" panose="020B0503020204020204" pitchFamily="34" charset="-122"/>
              </a:defRPr>
            </a:lvl3pPr>
            <a:lvl4pPr>
              <a:defRPr sz="18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869C-C27F-46A2-A462-56BA90AD029A}" type="datetime1">
              <a:rPr lang="zh-CN" altLang="en-US" smtClean="0"/>
              <a:t>2025-2-20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IARC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B432-FB3A-474D-8C54-9B869B8F599B}" type="datetime1">
              <a:rPr lang="zh-CN" altLang="en-US" smtClean="0"/>
              <a:t>2025-2-20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IARC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DF51-D39B-40F3-A926-00AA79A1D5B4}" type="datetime1">
              <a:rPr lang="zh-CN" altLang="en-US" smtClean="0"/>
              <a:t>2025-2-20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IARC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39C99-AB1B-4434-AEA8-6062BFB7D6DC}" type="datetime1">
              <a:rPr lang="zh-CN" altLang="en-US" smtClean="0"/>
              <a:t>2025-2-20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IARC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98342" y="2534729"/>
            <a:ext cx="1190231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>
                <a:solidFill>
                  <a:srgbClr val="C00000"/>
                </a:solidFill>
              </a:rPr>
              <a:t>CEPC environment, health and </a:t>
            </a:r>
            <a:r>
              <a:rPr lang="en-US" altLang="zh-CN" sz="4400" dirty="0" err="1">
                <a:solidFill>
                  <a:srgbClr val="C00000"/>
                </a:solidFill>
              </a:rPr>
              <a:t>safty</a:t>
            </a:r>
            <a:r>
              <a:rPr lang="en-US" altLang="zh-CN" sz="4400" dirty="0">
                <a:solidFill>
                  <a:srgbClr val="C00000"/>
                </a:solidFill>
              </a:rPr>
              <a:t> issues for CEPC proposal</a:t>
            </a:r>
            <a:endParaRPr lang="zh-CN" altLang="en-US" sz="44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Guangyi Tang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On behalf of CEPC RP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11. Dec. 2024, CEPC day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B384791-A3AB-4766-B78B-B431206DF6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5" b="37884"/>
          <a:stretch/>
        </p:blipFill>
        <p:spPr>
          <a:xfrm>
            <a:off x="4866721" y="1098509"/>
            <a:ext cx="6816080" cy="1692217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1E7FC432-B17F-4F9A-AB67-C2D3E13D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LINAC &amp; damping ring &amp; L-to-DR transport line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BC6089-090C-449E-8EEC-6C1395B4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16" name="内容占位符 15">
            <a:extLst>
              <a:ext uri="{FF2B5EF4-FFF2-40B4-BE49-F238E27FC236}">
                <a16:creationId xmlns:a16="http://schemas.microsoft.com/office/drawing/2014/main" id="{DD04D195-32C5-40E8-858E-3A4CB031C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85" y="1098509"/>
            <a:ext cx="10972800" cy="549884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dirty="0"/>
              <a:t>Damping ring SR critical </a:t>
            </a:r>
            <a:br>
              <a:rPr lang="en-US" altLang="zh-CN" dirty="0"/>
            </a:br>
            <a:r>
              <a:rPr lang="en-US" altLang="zh-CN" dirty="0"/>
              <a:t>energy ~ 1 keV</a:t>
            </a:r>
            <a:r>
              <a:rPr lang="zh-CN" altLang="en-US" dirty="0"/>
              <a:t>，可忽略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基于</a:t>
            </a:r>
            <a:r>
              <a:rPr lang="en-US" altLang="zh-CN" dirty="0"/>
              <a:t>HEPS</a:t>
            </a:r>
            <a:r>
              <a:rPr lang="zh-CN" altLang="en-US" dirty="0"/>
              <a:t>经验，束损参数</a:t>
            </a:r>
            <a:br>
              <a:rPr lang="en-US" altLang="zh-CN" dirty="0"/>
            </a:br>
            <a:r>
              <a:rPr lang="zh-CN" altLang="en-US" dirty="0"/>
              <a:t>更全面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评估</a:t>
            </a:r>
            <a:endParaRPr lang="en-US" altLang="zh-CN" dirty="0"/>
          </a:p>
          <a:p>
            <a:pPr lvl="1">
              <a:spcBef>
                <a:spcPts val="600"/>
              </a:spcBef>
            </a:pPr>
            <a:r>
              <a:rPr lang="en-US" altLang="zh-CN" dirty="0"/>
              <a:t>Linac/damping ring/</a:t>
            </a:r>
            <a:br>
              <a:rPr lang="en-US" altLang="zh-CN" dirty="0"/>
            </a:br>
            <a:r>
              <a:rPr lang="en-US" altLang="zh-CN" dirty="0"/>
              <a:t>L-to-DR transport line</a:t>
            </a:r>
            <a:br>
              <a:rPr lang="en-US" altLang="zh-CN" dirty="0"/>
            </a:br>
            <a:r>
              <a:rPr lang="zh-CN" altLang="en-US" dirty="0"/>
              <a:t>屏蔽体厚度</a:t>
            </a:r>
            <a:endParaRPr lang="en-US" altLang="zh-CN" dirty="0"/>
          </a:p>
          <a:p>
            <a:pPr lvl="1">
              <a:spcBef>
                <a:spcPts val="600"/>
              </a:spcBef>
            </a:pPr>
            <a:r>
              <a:rPr lang="zh-CN" altLang="en-US" dirty="0"/>
              <a:t>空气</a:t>
            </a:r>
            <a:r>
              <a:rPr lang="en-US" altLang="zh-CN" dirty="0"/>
              <a:t>/</a:t>
            </a:r>
            <a:r>
              <a:rPr lang="zh-CN" altLang="en-US" dirty="0"/>
              <a:t>水</a:t>
            </a:r>
            <a:r>
              <a:rPr lang="en-US" altLang="zh-CN" dirty="0"/>
              <a:t>/</a:t>
            </a:r>
            <a:r>
              <a:rPr lang="zh-CN" altLang="en-US" dirty="0"/>
              <a:t>固体废弃物</a:t>
            </a:r>
            <a:br>
              <a:rPr lang="en-US" altLang="zh-CN" dirty="0"/>
            </a:br>
            <a:r>
              <a:rPr lang="zh-CN" altLang="en-US" dirty="0"/>
              <a:t>的放射性</a:t>
            </a:r>
            <a:endParaRPr lang="en-US" altLang="zh-CN" dirty="0"/>
          </a:p>
          <a:p>
            <a:r>
              <a:rPr lang="zh-CN" altLang="en-US" dirty="0"/>
              <a:t>已完成</a:t>
            </a:r>
            <a:r>
              <a:rPr lang="en-US" altLang="zh-CN" dirty="0"/>
              <a:t>FLUKA</a:t>
            </a:r>
            <a:r>
              <a:rPr lang="zh-CN" altLang="en-US" dirty="0"/>
              <a:t>模拟，</a:t>
            </a:r>
            <a:br>
              <a:rPr lang="en-US" altLang="zh-CN" dirty="0"/>
            </a:br>
            <a:r>
              <a:rPr lang="zh-CN" altLang="en-US" dirty="0"/>
              <a:t>整理数据中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13B5699-9200-47B2-AAC8-1ECFBB41875A}"/>
              </a:ext>
            </a:extLst>
          </p:cNvPr>
          <p:cNvSpPr txBox="1"/>
          <p:nvPr/>
        </p:nvSpPr>
        <p:spPr>
          <a:xfrm>
            <a:off x="8938602" y="2721154"/>
            <a:ext cx="291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Damping ring</a:t>
            </a:r>
            <a:r>
              <a:rPr lang="zh-CN" altLang="en-US" dirty="0"/>
              <a:t>和输运线几何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3E31B10-FDD8-40A3-B841-E9AB2BDC14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8517" y="3020913"/>
            <a:ext cx="3772751" cy="368965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1C824AB7-D189-4CB2-B9B6-989FF2ACC184}"/>
              </a:ext>
            </a:extLst>
          </p:cNvPr>
          <p:cNvSpPr txBox="1"/>
          <p:nvPr/>
        </p:nvSpPr>
        <p:spPr>
          <a:xfrm>
            <a:off x="10073747" y="4862296"/>
            <a:ext cx="204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混凝土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68DEE25-0237-4ECE-8B34-E5862DAF3A3F}"/>
              </a:ext>
            </a:extLst>
          </p:cNvPr>
          <p:cNvSpPr txBox="1"/>
          <p:nvPr/>
        </p:nvSpPr>
        <p:spPr>
          <a:xfrm>
            <a:off x="10051891" y="3663264"/>
            <a:ext cx="101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混凝土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0F52E76-039C-4B9A-8CF4-918FF9F71E6C}"/>
              </a:ext>
            </a:extLst>
          </p:cNvPr>
          <p:cNvSpPr txBox="1"/>
          <p:nvPr/>
        </p:nvSpPr>
        <p:spPr>
          <a:xfrm>
            <a:off x="8938602" y="3100372"/>
            <a:ext cx="101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混凝土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D527F82F-3122-4CE6-86F5-7E62C983E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383" y="2790726"/>
            <a:ext cx="4450060" cy="406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6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77C2A3A-65F0-4BAB-97E5-AC8962CF5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767" y="1008848"/>
            <a:ext cx="10972800" cy="558850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有（部分）主屏蔽的输运线</a:t>
            </a:r>
            <a:endParaRPr lang="en-US" altLang="zh-CN" dirty="0"/>
          </a:p>
          <a:p>
            <a:pPr lvl="1">
              <a:spcBef>
                <a:spcPts val="600"/>
              </a:spcBef>
            </a:pPr>
            <a:r>
              <a:rPr lang="en-US" altLang="zh-CN" dirty="0"/>
              <a:t>Linac -&gt; Booster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无主屏蔽的输运线</a:t>
            </a:r>
            <a:endParaRPr lang="en-US" altLang="zh-CN" dirty="0"/>
          </a:p>
          <a:p>
            <a:pPr lvl="1">
              <a:spcBef>
                <a:spcPts val="600"/>
              </a:spcBef>
            </a:pPr>
            <a:r>
              <a:rPr lang="en-US" altLang="zh-CN" dirty="0"/>
              <a:t>Booster &lt;-&gt; Collider </a:t>
            </a:r>
          </a:p>
          <a:p>
            <a:pPr lvl="1">
              <a:spcBef>
                <a:spcPts val="600"/>
              </a:spcBef>
            </a:pPr>
            <a:r>
              <a:rPr lang="en-US" altLang="zh-CN" dirty="0"/>
              <a:t>Booster, Collider -&gt; dump/SR hall </a:t>
            </a:r>
            <a:br>
              <a:rPr lang="en-US" altLang="zh-CN" dirty="0"/>
            </a:br>
            <a:r>
              <a:rPr lang="zh-CN" altLang="en-US" dirty="0"/>
              <a:t>（分别与</a:t>
            </a:r>
            <a:r>
              <a:rPr lang="en-US" altLang="zh-CN" dirty="0"/>
              <a:t>dump hall</a:t>
            </a:r>
            <a:r>
              <a:rPr lang="zh-CN" altLang="en-US" dirty="0"/>
              <a:t>和</a:t>
            </a:r>
            <a:r>
              <a:rPr lang="en-US" altLang="zh-CN" dirty="0"/>
              <a:t>SR hall</a:t>
            </a:r>
            <a:r>
              <a:rPr lang="zh-CN" altLang="en-US" dirty="0"/>
              <a:t>合并计算）</a:t>
            </a:r>
            <a:endParaRPr lang="en-US" altLang="zh-CN" dirty="0"/>
          </a:p>
          <a:p>
            <a:pPr>
              <a:spcBef>
                <a:spcPts val="600"/>
              </a:spcBef>
            </a:pPr>
            <a:r>
              <a:rPr lang="zh-CN" altLang="en-US" dirty="0"/>
              <a:t>评估</a:t>
            </a:r>
            <a:endParaRPr lang="en-US" altLang="zh-CN" dirty="0"/>
          </a:p>
          <a:p>
            <a:pPr lvl="1">
              <a:spcBef>
                <a:spcPts val="600"/>
              </a:spcBef>
            </a:pPr>
            <a:r>
              <a:rPr lang="zh-CN" altLang="en-US" dirty="0"/>
              <a:t>瞬发剂量率</a:t>
            </a:r>
            <a:endParaRPr lang="en-US" altLang="zh-CN" dirty="0"/>
          </a:p>
          <a:p>
            <a:pPr lvl="1">
              <a:spcBef>
                <a:spcPts val="600"/>
              </a:spcBef>
            </a:pPr>
            <a:r>
              <a:rPr lang="zh-CN" altLang="en-US" dirty="0"/>
              <a:t>空气</a:t>
            </a:r>
            <a:r>
              <a:rPr lang="en-US" altLang="zh-CN" dirty="0"/>
              <a:t>/</a:t>
            </a:r>
            <a:r>
              <a:rPr lang="zh-CN" altLang="en-US" dirty="0"/>
              <a:t>水</a:t>
            </a:r>
            <a:r>
              <a:rPr lang="en-US" altLang="zh-CN" dirty="0"/>
              <a:t>/</a:t>
            </a:r>
            <a:r>
              <a:rPr lang="zh-CN" altLang="en-US" dirty="0"/>
              <a:t>固体废弃物的放射性</a:t>
            </a:r>
            <a:endParaRPr lang="en-US" altLang="zh-CN" dirty="0"/>
          </a:p>
          <a:p>
            <a:pPr lvl="1">
              <a:spcBef>
                <a:spcPts val="600"/>
              </a:spcBef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E7FC432-B17F-4F9A-AB67-C2D3E13D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输运线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BC6089-090C-449E-8EEC-6C1395B4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586D22CE-4043-4B6D-89AF-3F0BFBC8FB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798608"/>
                  </p:ext>
                </p:extLst>
              </p:nvPr>
            </p:nvGraphicFramePr>
            <p:xfrm>
              <a:off x="6318004" y="1484784"/>
              <a:ext cx="5472608" cy="25658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2380">
                      <a:extLst>
                        <a:ext uri="{9D8B030D-6E8A-4147-A177-3AD203B41FA5}">
                          <a16:colId xmlns:a16="http://schemas.microsoft.com/office/drawing/2014/main" val="2488921037"/>
                        </a:ext>
                      </a:extLst>
                    </a:gridCol>
                    <a:gridCol w="8496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46302">
                      <a:extLst>
                        <a:ext uri="{9D8B030D-6E8A-4147-A177-3AD203B41FA5}">
                          <a16:colId xmlns:a16="http://schemas.microsoft.com/office/drawing/2014/main" val="68488262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373347796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726688013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9117905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Position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Length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Beam energy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Number of bunches [s</a:t>
                          </a:r>
                          <a:r>
                            <a:rPr lang="en-US" altLang="zh-CN" sz="1600" baseline="30000" dirty="0">
                              <a:latin typeface="+mn-lt"/>
                              <a:ea typeface="微软雅黑" panose="020B0503020204020204" pitchFamily="34" charset="-122"/>
                            </a:rPr>
                            <a:t>-1</a:t>
                          </a: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]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Beam</a:t>
                          </a:r>
                          <a:r>
                            <a:rPr lang="en-US" altLang="zh-CN" sz="1600" baseline="0" dirty="0">
                              <a:latin typeface="+mn-lt"/>
                              <a:ea typeface="微软雅黑" panose="020B0503020204020204" pitchFamily="34" charset="-122"/>
                            </a:rPr>
                            <a:t> loss/</a:t>
                          </a: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bunch [</a:t>
                          </a:r>
                          <a:r>
                            <a:rPr lang="en-US" altLang="zh-CN" sz="1600" dirty="0" err="1">
                              <a:latin typeface="+mn-lt"/>
                              <a:ea typeface="微软雅黑" panose="020B0503020204020204" pitchFamily="34" charset="-122"/>
                            </a:rPr>
                            <a:t>nC</a:t>
                          </a: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]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Number of particles [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/s]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28959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err="1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LtoDR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120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1.1 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200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0.04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err="1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LtoB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1500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30 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200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0.04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err="1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BtoC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240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120 GeV (critical case)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35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0.12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2.6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586D22CE-4043-4B6D-89AF-3F0BFBC8FB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798608"/>
                  </p:ext>
                </p:extLst>
              </p:nvPr>
            </p:nvGraphicFramePr>
            <p:xfrm>
              <a:off x="6318004" y="1484784"/>
              <a:ext cx="5472608" cy="25658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2380">
                      <a:extLst>
                        <a:ext uri="{9D8B030D-6E8A-4147-A177-3AD203B41FA5}">
                          <a16:colId xmlns:a16="http://schemas.microsoft.com/office/drawing/2014/main" val="2488921037"/>
                        </a:ext>
                      </a:extLst>
                    </a:gridCol>
                    <a:gridCol w="8496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46302">
                      <a:extLst>
                        <a:ext uri="{9D8B030D-6E8A-4147-A177-3AD203B41FA5}">
                          <a16:colId xmlns:a16="http://schemas.microsoft.com/office/drawing/2014/main" val="68488262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3733477961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726688013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91179053"/>
                        </a:ext>
                      </a:extLst>
                    </a:gridCol>
                  </a:tblGrid>
                  <a:tr h="107232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Position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Length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Beam energy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Number of bunches [s</a:t>
                          </a:r>
                          <a:r>
                            <a:rPr lang="en-US" altLang="zh-CN" sz="1600" baseline="30000" dirty="0">
                              <a:latin typeface="+mn-lt"/>
                              <a:ea typeface="微软雅黑" panose="020B0503020204020204" pitchFamily="34" charset="-122"/>
                            </a:rPr>
                            <a:t>-1</a:t>
                          </a: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]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Beam</a:t>
                          </a:r>
                          <a:r>
                            <a:rPr lang="en-US" altLang="zh-CN" sz="1600" baseline="0" dirty="0">
                              <a:latin typeface="+mn-lt"/>
                              <a:ea typeface="微软雅黑" panose="020B0503020204020204" pitchFamily="34" charset="-122"/>
                            </a:rPr>
                            <a:t> loss/</a:t>
                          </a: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bunch [</a:t>
                          </a:r>
                          <a:r>
                            <a:rPr lang="en-US" altLang="zh-CN" sz="1600" dirty="0" err="1">
                              <a:latin typeface="+mn-lt"/>
                              <a:ea typeface="微软雅黑" panose="020B0503020204020204" pitchFamily="34" charset="-122"/>
                            </a:rPr>
                            <a:t>nC</a:t>
                          </a: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]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84416" t="-1136" r="-2597" b="-1465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89592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err="1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LtoDR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120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1.1 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200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0.04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err="1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LtoB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1500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30 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200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0.04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err="1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BtoC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240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120 GeV (critical case)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35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0.12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2.6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内容占位符 1">
            <a:extLst>
              <a:ext uri="{FF2B5EF4-FFF2-40B4-BE49-F238E27FC236}">
                <a16:creationId xmlns:a16="http://schemas.microsoft.com/office/drawing/2014/main" id="{858F9E55-1DCC-472F-AAE4-879FC4D96390}"/>
              </a:ext>
            </a:extLst>
          </p:cNvPr>
          <p:cNvSpPr txBox="1">
            <a:spLocks/>
          </p:cNvSpPr>
          <p:nvPr/>
        </p:nvSpPr>
        <p:spPr>
          <a:xfrm>
            <a:off x="6736832" y="1008848"/>
            <a:ext cx="5263824" cy="5588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zh-CN" altLang="en-US" sz="2400" dirty="0"/>
              <a:t>束损参数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764685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77C2A3A-65F0-4BAB-97E5-AC8962CF5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767" y="1008848"/>
            <a:ext cx="10972800" cy="616456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有（部分）主屏蔽的输运线</a:t>
            </a:r>
            <a:endParaRPr lang="en-US" altLang="zh-CN" dirty="0"/>
          </a:p>
          <a:p>
            <a:pPr lvl="1">
              <a:spcBef>
                <a:spcPts val="600"/>
              </a:spcBef>
            </a:pPr>
            <a:r>
              <a:rPr lang="en-US" altLang="zh-CN" dirty="0"/>
              <a:t>Linac -&gt; Booster</a:t>
            </a:r>
          </a:p>
          <a:p>
            <a:pPr lvl="1">
              <a:spcBef>
                <a:spcPts val="600"/>
              </a:spcBef>
            </a:pPr>
            <a:endParaRPr lang="en-US" altLang="zh-CN" dirty="0"/>
          </a:p>
          <a:p>
            <a:pPr lvl="1">
              <a:spcBef>
                <a:spcPts val="600"/>
              </a:spcBef>
            </a:pPr>
            <a:endParaRPr lang="en-US" altLang="zh-CN" dirty="0"/>
          </a:p>
          <a:p>
            <a:pPr lvl="2">
              <a:spcBef>
                <a:spcPts val="600"/>
              </a:spcBef>
            </a:pPr>
            <a:endParaRPr lang="en-US" altLang="zh-CN" dirty="0"/>
          </a:p>
          <a:p>
            <a:pPr lvl="1">
              <a:spcBef>
                <a:spcPts val="600"/>
              </a:spcBef>
            </a:pPr>
            <a:endParaRPr lang="en-US" altLang="zh-CN" dirty="0"/>
          </a:p>
          <a:p>
            <a:pPr lvl="1">
              <a:spcBef>
                <a:spcPts val="600"/>
              </a:spcBef>
            </a:pPr>
            <a:endParaRPr lang="en-US" altLang="zh-CN" dirty="0"/>
          </a:p>
          <a:p>
            <a:pPr lvl="1">
              <a:spcBef>
                <a:spcPts val="600"/>
              </a:spcBef>
            </a:pPr>
            <a:endParaRPr lang="en-US" altLang="zh-CN" dirty="0"/>
          </a:p>
          <a:p>
            <a:pPr lvl="1">
              <a:spcBef>
                <a:spcPts val="600"/>
              </a:spcBef>
            </a:pPr>
            <a:endParaRPr lang="en-US" altLang="zh-CN" dirty="0"/>
          </a:p>
          <a:p>
            <a:pPr lvl="1">
              <a:spcBef>
                <a:spcPts val="600"/>
              </a:spcBef>
            </a:pPr>
            <a:endParaRPr lang="en-US" altLang="zh-CN" dirty="0"/>
          </a:p>
          <a:p>
            <a:pPr>
              <a:spcBef>
                <a:spcPts val="600"/>
              </a:spcBef>
            </a:pPr>
            <a:r>
              <a:rPr lang="en-US" altLang="zh-CN" dirty="0"/>
              <a:t>FLUKA</a:t>
            </a:r>
            <a:r>
              <a:rPr lang="zh-CN" altLang="en-US" dirty="0"/>
              <a:t>模拟中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E7FC432-B17F-4F9A-AB67-C2D3E13D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输运线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BC6089-090C-449E-8EEC-6C1395B4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858F9E55-1DCC-472F-AAE4-879FC4D96390}"/>
              </a:ext>
            </a:extLst>
          </p:cNvPr>
          <p:cNvSpPr txBox="1">
            <a:spLocks/>
          </p:cNvSpPr>
          <p:nvPr/>
        </p:nvSpPr>
        <p:spPr>
          <a:xfrm>
            <a:off x="6736832" y="1008848"/>
            <a:ext cx="5263824" cy="5588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000">
              <a:lnSpc>
                <a:spcPct val="100000"/>
              </a:lnSpc>
              <a:spcAft>
                <a:spcPts val="0"/>
              </a:spcAft>
            </a:pPr>
            <a:r>
              <a:rPr lang="zh-CN" altLang="en-US" sz="2200" dirty="0">
                <a:latin typeface="+mn-lt"/>
              </a:rPr>
              <a:t>无主屏蔽的输运线</a:t>
            </a:r>
            <a:endParaRPr lang="en-US" altLang="zh-CN" sz="2200" dirty="0">
              <a:latin typeface="+mn-lt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latin typeface="Times New Roman" panose="02020603050405020304" pitchFamily="18" charset="0"/>
              </a:rPr>
              <a:t>Booster &lt;-&gt; Collider</a:t>
            </a:r>
          </a:p>
          <a:p>
            <a:pPr>
              <a:spcBef>
                <a:spcPts val="600"/>
              </a:spcBef>
            </a:pPr>
            <a:endParaRPr lang="en-US" altLang="zh-CN" sz="2200" dirty="0"/>
          </a:p>
          <a:p>
            <a:pPr lvl="1">
              <a:spcBef>
                <a:spcPts val="600"/>
              </a:spcBef>
            </a:pPr>
            <a:endParaRPr lang="en-US" altLang="zh-CN" sz="18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837537E-EBAF-4941-A613-E2F98370D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949" y="1772816"/>
            <a:ext cx="5263825" cy="374899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74E8845-D31B-4468-B0F2-CAD57CF471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346" y="1700808"/>
            <a:ext cx="5288823" cy="376762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1484157-92DA-4D4F-8C44-454AB0F34D62}"/>
              </a:ext>
            </a:extLst>
          </p:cNvPr>
          <p:cNvSpPr txBox="1"/>
          <p:nvPr/>
        </p:nvSpPr>
        <p:spPr>
          <a:xfrm>
            <a:off x="2351584" y="2780928"/>
            <a:ext cx="10126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岩石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11BA39D-C0A6-467D-9F09-F8C8F0038D49}"/>
              </a:ext>
            </a:extLst>
          </p:cNvPr>
          <p:cNvSpPr txBox="1"/>
          <p:nvPr/>
        </p:nvSpPr>
        <p:spPr>
          <a:xfrm>
            <a:off x="9147339" y="1916832"/>
            <a:ext cx="10126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岩石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750565E-EB1C-4034-8A28-75088A21FA0F}"/>
              </a:ext>
            </a:extLst>
          </p:cNvPr>
          <p:cNvSpPr txBox="1"/>
          <p:nvPr/>
        </p:nvSpPr>
        <p:spPr>
          <a:xfrm>
            <a:off x="9147338" y="2710631"/>
            <a:ext cx="14131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/>
              <a:t>Booster</a:t>
            </a:r>
          </a:p>
          <a:p>
            <a:endParaRPr lang="zh-CN" altLang="en-US" sz="22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655162D-4A88-4D7A-9E24-4F1859A26910}"/>
              </a:ext>
            </a:extLst>
          </p:cNvPr>
          <p:cNvSpPr txBox="1"/>
          <p:nvPr/>
        </p:nvSpPr>
        <p:spPr>
          <a:xfrm>
            <a:off x="7769453" y="3740841"/>
            <a:ext cx="1413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/>
              <a:t>Collider</a:t>
            </a:r>
            <a:endParaRPr lang="zh-CN" altLang="en-US" sz="22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E1B9C51-6138-4870-A738-14FB41632197}"/>
              </a:ext>
            </a:extLst>
          </p:cNvPr>
          <p:cNvSpPr txBox="1"/>
          <p:nvPr/>
        </p:nvSpPr>
        <p:spPr>
          <a:xfrm>
            <a:off x="2495600" y="3761798"/>
            <a:ext cx="1413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输运线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25C8697-93CB-46E5-A7AA-0177F60D1238}"/>
              </a:ext>
            </a:extLst>
          </p:cNvPr>
          <p:cNvSpPr txBox="1"/>
          <p:nvPr/>
        </p:nvSpPr>
        <p:spPr>
          <a:xfrm>
            <a:off x="4288868" y="1484829"/>
            <a:ext cx="16077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输运线末端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A3BFC18-244C-4A9D-A4D2-064924B7A9E2}"/>
              </a:ext>
            </a:extLst>
          </p:cNvPr>
          <p:cNvSpPr txBox="1"/>
          <p:nvPr/>
        </p:nvSpPr>
        <p:spPr>
          <a:xfrm>
            <a:off x="9262442" y="3313532"/>
            <a:ext cx="1413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输运线</a:t>
            </a:r>
          </a:p>
        </p:txBody>
      </p:sp>
    </p:spTree>
    <p:extLst>
      <p:ext uri="{BB962C8B-B14F-4D97-AF65-F5344CB8AC3E}">
        <p14:creationId xmlns:p14="http://schemas.microsoft.com/office/powerpoint/2010/main" val="420255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77C2A3A-65F0-4BAB-97E5-AC8962CF5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767" y="1008848"/>
            <a:ext cx="10972800" cy="48403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评估</a:t>
            </a:r>
            <a:endParaRPr lang="en-US" altLang="zh-CN" dirty="0"/>
          </a:p>
          <a:p>
            <a:pPr lvl="1"/>
            <a:r>
              <a:rPr lang="zh-CN" altLang="en-US" dirty="0"/>
              <a:t>瞬发辐射</a:t>
            </a:r>
            <a:endParaRPr lang="en-US" altLang="zh-CN" dirty="0"/>
          </a:p>
          <a:p>
            <a:pPr lvl="1"/>
            <a:r>
              <a:rPr lang="zh-CN" altLang="en-US" dirty="0"/>
              <a:t>空气</a:t>
            </a:r>
            <a:r>
              <a:rPr lang="en-US" altLang="zh-CN" dirty="0"/>
              <a:t>/</a:t>
            </a:r>
            <a:r>
              <a:rPr lang="zh-CN" altLang="en-US" dirty="0"/>
              <a:t>水</a:t>
            </a:r>
            <a:r>
              <a:rPr lang="en-US" altLang="zh-CN" dirty="0"/>
              <a:t>/</a:t>
            </a:r>
            <a:r>
              <a:rPr lang="zh-CN" altLang="en-US" dirty="0"/>
              <a:t>固体废弃物</a:t>
            </a:r>
            <a:br>
              <a:rPr lang="en-US" altLang="zh-CN" dirty="0"/>
            </a:br>
            <a:r>
              <a:rPr lang="zh-CN" altLang="en-US" dirty="0"/>
              <a:t>的放射性</a:t>
            </a:r>
            <a:endParaRPr lang="en-US" altLang="zh-CN" dirty="0"/>
          </a:p>
          <a:p>
            <a:r>
              <a:rPr lang="zh-CN" altLang="en-US" dirty="0"/>
              <a:t>已完成</a:t>
            </a:r>
            <a:r>
              <a:rPr lang="en-US" altLang="zh-CN" dirty="0"/>
              <a:t>FLUKA</a:t>
            </a:r>
            <a:r>
              <a:rPr lang="zh-CN" altLang="en-US" dirty="0"/>
              <a:t>模拟，</a:t>
            </a:r>
            <a:br>
              <a:rPr lang="en-US" altLang="zh-CN" dirty="0"/>
            </a:br>
            <a:r>
              <a:rPr lang="zh-CN" altLang="en-US" dirty="0"/>
              <a:t>整理数据中</a:t>
            </a:r>
            <a:endParaRPr lang="en-US" altLang="zh-CN" dirty="0"/>
          </a:p>
          <a:p>
            <a:r>
              <a:rPr lang="zh-CN" altLang="en-US" dirty="0"/>
              <a:t>束损参数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E7FC432-B17F-4F9A-AB67-C2D3E13D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Booster &amp; collider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BC6089-090C-449E-8EEC-6C1395B4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格 15">
                <a:extLst>
                  <a:ext uri="{FF2B5EF4-FFF2-40B4-BE49-F238E27FC236}">
                    <a16:creationId xmlns:a16="http://schemas.microsoft.com/office/drawing/2014/main" id="{02845457-D1FE-4E0E-BDB1-B4125F11C5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9053192"/>
                  </p:ext>
                </p:extLst>
              </p:nvPr>
            </p:nvGraphicFramePr>
            <p:xfrm>
              <a:off x="204350" y="3774984"/>
              <a:ext cx="5517688" cy="2834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02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813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02809">
                      <a:extLst>
                        <a:ext uri="{9D8B030D-6E8A-4147-A177-3AD203B41FA5}">
                          <a16:colId xmlns:a16="http://schemas.microsoft.com/office/drawing/2014/main" val="3281413189"/>
                        </a:ext>
                      </a:extLst>
                    </a:gridCol>
                    <a:gridCol w="67976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8136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57886">
                    <a:tc gridSpan="2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err="1">
                              <a:latin typeface="+mn-lt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7886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Beam energy/GeV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180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7886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Ne/bunch/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13.5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Number of bunches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415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19918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2162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58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Number of SR photons &gt;6MeV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1.4e10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negligible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1e-7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1.3e15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Life</a:t>
                          </a:r>
                          <a:r>
                            <a:rPr lang="en-US" altLang="zh-CN" sz="1600" baseline="0" dirty="0">
                              <a:latin typeface="+mn-lt"/>
                              <a:ea typeface="微软雅黑" panose="020B0503020204020204" pitchFamily="34" charset="-122"/>
                            </a:rPr>
                            <a:t> time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0.33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1.33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0.91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0.30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5788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Lost</a:t>
                          </a:r>
                          <a:r>
                            <a:rPr lang="en-US" altLang="zh-CN" sz="1600" baseline="0" dirty="0">
                              <a:latin typeface="+mn-lt"/>
                              <a:ea typeface="微软雅黑" panose="020B0503020204020204" pitchFamily="34" charset="-122"/>
                            </a:rPr>
                            <a:t> beam </a:t>
                          </a: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/114m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5.5e7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6.7e8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1.0e8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1.2e7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格 15">
                <a:extLst>
                  <a:ext uri="{FF2B5EF4-FFF2-40B4-BE49-F238E27FC236}">
                    <a16:creationId xmlns:a16="http://schemas.microsoft.com/office/drawing/2014/main" id="{02845457-D1FE-4E0E-BDB1-B4125F11C5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9053192"/>
                  </p:ext>
                </p:extLst>
              </p:nvPr>
            </p:nvGraphicFramePr>
            <p:xfrm>
              <a:off x="204350" y="3774984"/>
              <a:ext cx="5517688" cy="28346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02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20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813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02809">
                      <a:extLst>
                        <a:ext uri="{9D8B030D-6E8A-4147-A177-3AD203B41FA5}">
                          <a16:colId xmlns:a16="http://schemas.microsoft.com/office/drawing/2014/main" val="3281413189"/>
                        </a:ext>
                      </a:extLst>
                    </a:gridCol>
                    <a:gridCol w="67976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8136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Higgs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Z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WW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err="1">
                              <a:latin typeface="+mn-lt"/>
                              <a:ea typeface="微软雅黑" panose="020B0503020204020204" pitchFamily="34" charset="-122"/>
                            </a:rPr>
                            <a:t>ttbar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Beam energy/GeV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120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45.5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80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180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6" t="-205455" r="-124138" b="-56909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14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13.5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20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Number of bunches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415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19918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2162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58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Number of SR photons &gt;6MeV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1.4e10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negligible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1e-7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1.3e15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Life</a:t>
                          </a:r>
                          <a:r>
                            <a:rPr lang="en-US" altLang="zh-CN" sz="1600" baseline="0" dirty="0">
                              <a:latin typeface="+mn-lt"/>
                              <a:ea typeface="微软雅黑" panose="020B0503020204020204" pitchFamily="34" charset="-122"/>
                            </a:rPr>
                            <a:t> time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0.33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1.33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0.91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0.30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Lost</a:t>
                          </a:r>
                          <a:r>
                            <a:rPr lang="en-US" altLang="zh-CN" sz="1600" baseline="0" dirty="0">
                              <a:latin typeface="+mn-lt"/>
                              <a:ea typeface="微软雅黑" panose="020B0503020204020204" pitchFamily="34" charset="-122"/>
                            </a:rPr>
                            <a:t> beam </a:t>
                          </a: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/114m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50MW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5.5e7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6.7e8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1.0e8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latin typeface="+mn-lt"/>
                              <a:ea typeface="微软雅黑" panose="020B0503020204020204" pitchFamily="34" charset="-122"/>
                            </a:rPr>
                            <a:t>1.2e7</a:t>
                          </a:r>
                          <a:endParaRPr lang="zh-CN" altLang="en-US" sz="1600" dirty="0"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内容占位符 15">
            <a:extLst>
              <a:ext uri="{FF2B5EF4-FFF2-40B4-BE49-F238E27FC236}">
                <a16:creationId xmlns:a16="http://schemas.microsoft.com/office/drawing/2014/main" id="{C2073DDE-5B2C-43DB-989F-B228797D0C76}"/>
              </a:ext>
            </a:extLst>
          </p:cNvPr>
          <p:cNvSpPr txBox="1">
            <a:spLocks/>
          </p:cNvSpPr>
          <p:nvPr/>
        </p:nvSpPr>
        <p:spPr>
          <a:xfrm>
            <a:off x="5985679" y="3599714"/>
            <a:ext cx="3991262" cy="167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14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C613B60-B96B-470F-B2E1-BF8D81F25EC3}"/>
              </a:ext>
            </a:extLst>
          </p:cNvPr>
          <p:cNvGrpSpPr/>
          <p:nvPr/>
        </p:nvGrpSpPr>
        <p:grpSpPr>
          <a:xfrm>
            <a:off x="3791744" y="1090458"/>
            <a:ext cx="8520866" cy="2626573"/>
            <a:chOff x="251391" y="1652316"/>
            <a:chExt cx="11689218" cy="324036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151CA316-8AF7-4CA4-B7E6-E8D7DA197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1391" y="1652316"/>
              <a:ext cx="11689218" cy="3240360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58ED0124-4CC5-44DD-84A6-25CF691FB280}"/>
                </a:ext>
              </a:extLst>
            </p:cNvPr>
            <p:cNvSpPr txBox="1"/>
            <p:nvPr/>
          </p:nvSpPr>
          <p:spPr>
            <a:xfrm>
              <a:off x="8759374" y="1678884"/>
              <a:ext cx="14628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/>
                <a:t>Booster</a:t>
              </a:r>
              <a:endParaRPr lang="zh-CN" altLang="en-US" sz="2200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5E86946-E7F6-4CE9-8B3D-0216CE368A30}"/>
                </a:ext>
              </a:extLst>
            </p:cNvPr>
            <p:cNvSpPr txBox="1"/>
            <p:nvPr/>
          </p:nvSpPr>
          <p:spPr>
            <a:xfrm>
              <a:off x="8689707" y="3213556"/>
              <a:ext cx="1586064" cy="531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/>
                <a:t>Collider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4F99863-EEB8-49FE-827A-26A92D2889B9}"/>
              </a:ext>
            </a:extLst>
          </p:cNvPr>
          <p:cNvGrpSpPr/>
          <p:nvPr/>
        </p:nvGrpSpPr>
        <p:grpSpPr>
          <a:xfrm>
            <a:off x="6326484" y="3798641"/>
            <a:ext cx="5940735" cy="2652105"/>
            <a:chOff x="342745" y="3419935"/>
            <a:chExt cx="6186094" cy="28956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7C31745A-BD65-42F9-8217-83D003A1A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2745" y="3419935"/>
              <a:ext cx="6177916" cy="2895600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870A199-0058-47B2-B92D-2675BC5EF220}"/>
                </a:ext>
              </a:extLst>
            </p:cNvPr>
            <p:cNvSpPr txBox="1"/>
            <p:nvPr/>
          </p:nvSpPr>
          <p:spPr>
            <a:xfrm>
              <a:off x="2495600" y="4221088"/>
              <a:ext cx="1872208" cy="43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/>
                <a:t>辅助隧道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98D140D-403E-4233-8EAF-D68F208CAB62}"/>
                </a:ext>
              </a:extLst>
            </p:cNvPr>
            <p:cNvSpPr txBox="1"/>
            <p:nvPr/>
          </p:nvSpPr>
          <p:spPr>
            <a:xfrm>
              <a:off x="5312398" y="4765831"/>
              <a:ext cx="12164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Collider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77EEBA5-5155-49F2-9BBA-27DD9A3CA3F7}"/>
                </a:ext>
              </a:extLst>
            </p:cNvPr>
            <p:cNvSpPr txBox="1"/>
            <p:nvPr/>
          </p:nvSpPr>
          <p:spPr>
            <a:xfrm>
              <a:off x="5271757" y="4200484"/>
              <a:ext cx="1087160" cy="43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Booster</a:t>
              </a:r>
              <a:endParaRPr lang="zh-CN" altLang="en-US" sz="2000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CB6626E-7E51-40C2-983D-9992A5B69146}"/>
                </a:ext>
              </a:extLst>
            </p:cNvPr>
            <p:cNvSpPr txBox="1"/>
            <p:nvPr/>
          </p:nvSpPr>
          <p:spPr>
            <a:xfrm>
              <a:off x="4793746" y="3558788"/>
              <a:ext cx="1440160" cy="43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/>
                <a:t>迷宫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588F64A9-AB96-43C4-95BD-05CD7CADBA1A}"/>
              </a:ext>
            </a:extLst>
          </p:cNvPr>
          <p:cNvSpPr txBox="1"/>
          <p:nvPr/>
        </p:nvSpPr>
        <p:spPr>
          <a:xfrm>
            <a:off x="8906015" y="3412677"/>
            <a:ext cx="1883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/>
              <a:t>FLUKA</a:t>
            </a:r>
            <a:r>
              <a:rPr lang="zh-CN" altLang="en-US" sz="2200" dirty="0"/>
              <a:t>几何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839664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77C2A3A-65F0-4BAB-97E5-AC8962CF5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767" y="1008848"/>
            <a:ext cx="4912169" cy="57063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altLang="zh-CN" dirty="0"/>
              <a:t>Dump hall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>
              <a:spcBef>
                <a:spcPts val="600"/>
              </a:spcBef>
            </a:pPr>
            <a:endParaRPr lang="en-US" altLang="zh-CN" dirty="0"/>
          </a:p>
          <a:p>
            <a:pPr lvl="1">
              <a:spcBef>
                <a:spcPts val="600"/>
              </a:spcBef>
            </a:pPr>
            <a:endParaRPr lang="en-US" altLang="zh-CN" dirty="0"/>
          </a:p>
          <a:p>
            <a:pPr lvl="1">
              <a:spcBef>
                <a:spcPts val="600"/>
              </a:spcBef>
            </a:pPr>
            <a:endParaRPr lang="en-US" altLang="zh-CN" dirty="0"/>
          </a:p>
          <a:p>
            <a:pPr lvl="1">
              <a:spcBef>
                <a:spcPts val="600"/>
              </a:spcBef>
            </a:pPr>
            <a:endParaRPr lang="en-US" altLang="zh-CN" dirty="0"/>
          </a:p>
          <a:p>
            <a:pPr lvl="1">
              <a:spcBef>
                <a:spcPts val="600"/>
              </a:spcBef>
            </a:pPr>
            <a:endParaRPr lang="en-US" altLang="zh-CN" dirty="0"/>
          </a:p>
          <a:p>
            <a:pPr lvl="1">
              <a:spcBef>
                <a:spcPts val="600"/>
              </a:spcBef>
            </a:pPr>
            <a:endParaRPr lang="en-US" altLang="zh-CN" dirty="0"/>
          </a:p>
          <a:p>
            <a:pPr lvl="1">
              <a:spcBef>
                <a:spcPts val="600"/>
              </a:spcBef>
            </a:pP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评估</a:t>
            </a:r>
            <a:endParaRPr lang="en-US" altLang="zh-CN" dirty="0"/>
          </a:p>
          <a:p>
            <a:pPr lvl="1"/>
            <a:r>
              <a:rPr lang="zh-CN" altLang="en-US" dirty="0"/>
              <a:t>瞬发辐射</a:t>
            </a:r>
            <a:endParaRPr lang="en-US" altLang="zh-CN" dirty="0"/>
          </a:p>
          <a:p>
            <a:pPr lvl="1"/>
            <a:r>
              <a:rPr lang="zh-CN" altLang="en-US" dirty="0"/>
              <a:t>空气</a:t>
            </a:r>
            <a:r>
              <a:rPr lang="en-US" altLang="zh-CN" dirty="0"/>
              <a:t>/</a:t>
            </a:r>
            <a:r>
              <a:rPr lang="zh-CN" altLang="en-US" dirty="0"/>
              <a:t>水</a:t>
            </a:r>
            <a:r>
              <a:rPr lang="en-US" altLang="zh-CN" dirty="0"/>
              <a:t>/</a:t>
            </a:r>
            <a:r>
              <a:rPr lang="zh-CN" altLang="en-US" dirty="0"/>
              <a:t>固体废弃物的放射性</a:t>
            </a:r>
            <a:endParaRPr lang="en-US" altLang="zh-CN" dirty="0"/>
          </a:p>
          <a:p>
            <a:r>
              <a:rPr lang="zh-CN" altLang="en-US" dirty="0"/>
              <a:t>已完成</a:t>
            </a:r>
            <a:r>
              <a:rPr lang="en-US" altLang="zh-CN" dirty="0"/>
              <a:t>FLUKA</a:t>
            </a:r>
            <a:r>
              <a:rPr lang="zh-CN" altLang="en-US" dirty="0"/>
              <a:t>模拟，整理数据中</a:t>
            </a:r>
            <a:endParaRPr lang="en-US" altLang="zh-CN" dirty="0"/>
          </a:p>
          <a:p>
            <a:pPr>
              <a:spcBef>
                <a:spcPts val="600"/>
              </a:spcBef>
            </a:pPr>
            <a:endParaRPr lang="en-US" altLang="zh-CN" dirty="0"/>
          </a:p>
          <a:p>
            <a:pPr>
              <a:spcBef>
                <a:spcPts val="600"/>
              </a:spcBef>
            </a:pPr>
            <a:endParaRPr lang="en-US" altLang="zh-CN" dirty="0"/>
          </a:p>
          <a:p>
            <a:pPr>
              <a:spcBef>
                <a:spcPts val="600"/>
              </a:spcBef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E7FC432-B17F-4F9A-AB67-C2D3E13D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RF tunnel, dump hall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BC6089-090C-449E-8EEC-6C1395B4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9" name="内容占位符 1">
            <a:extLst>
              <a:ext uri="{FF2B5EF4-FFF2-40B4-BE49-F238E27FC236}">
                <a16:creationId xmlns:a16="http://schemas.microsoft.com/office/drawing/2014/main" id="{58B00573-6776-465E-9925-A4773BF2AFD9}"/>
              </a:ext>
            </a:extLst>
          </p:cNvPr>
          <p:cNvSpPr txBox="1">
            <a:spLocks/>
          </p:cNvSpPr>
          <p:nvPr/>
        </p:nvSpPr>
        <p:spPr>
          <a:xfrm>
            <a:off x="6800455" y="1008847"/>
            <a:ext cx="4912169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200" b="0" kern="1200" baseline="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zh-CN" dirty="0"/>
              <a:t>RF tunnel:</a:t>
            </a:r>
          </a:p>
          <a:p>
            <a:pPr>
              <a:spcBef>
                <a:spcPts val="600"/>
              </a:spcBef>
            </a:pP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8D6DA30-AAB9-4E06-9CEB-AE70219BA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867" y="1412776"/>
            <a:ext cx="4912170" cy="361401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DFFCAF9-AEF6-43DB-B908-8271E7E26A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264" y="1412776"/>
            <a:ext cx="5060032" cy="378691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0045FAA-2259-4E77-AB29-1F171A505336}"/>
              </a:ext>
            </a:extLst>
          </p:cNvPr>
          <p:cNvSpPr txBox="1"/>
          <p:nvPr/>
        </p:nvSpPr>
        <p:spPr>
          <a:xfrm>
            <a:off x="9653669" y="1628800"/>
            <a:ext cx="10126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岩石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9104CF1-D4ED-4ACE-9295-C2C31AF1FC3B}"/>
              </a:ext>
            </a:extLst>
          </p:cNvPr>
          <p:cNvSpPr txBox="1"/>
          <p:nvPr/>
        </p:nvSpPr>
        <p:spPr>
          <a:xfrm>
            <a:off x="3572269" y="1466006"/>
            <a:ext cx="10126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岩石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D4F47FE-C5A0-4593-8676-2458106926CF}"/>
              </a:ext>
            </a:extLst>
          </p:cNvPr>
          <p:cNvSpPr txBox="1"/>
          <p:nvPr/>
        </p:nvSpPr>
        <p:spPr>
          <a:xfrm>
            <a:off x="2063552" y="2495601"/>
            <a:ext cx="2162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/>
              <a:t>Collider dump</a:t>
            </a:r>
            <a:endParaRPr lang="zh-CN" altLang="en-US" sz="22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628AAE2-476C-4E9C-9A80-62583473654E}"/>
              </a:ext>
            </a:extLst>
          </p:cNvPr>
          <p:cNvSpPr txBox="1"/>
          <p:nvPr/>
        </p:nvSpPr>
        <p:spPr>
          <a:xfrm>
            <a:off x="7848783" y="2135019"/>
            <a:ext cx="2311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/>
              <a:t>Booster RF cavity</a:t>
            </a:r>
            <a:endParaRPr lang="zh-CN" altLang="en-US" sz="22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D23E572-1D80-4217-9D91-A3899FB9DCA7}"/>
              </a:ext>
            </a:extLst>
          </p:cNvPr>
          <p:cNvSpPr txBox="1"/>
          <p:nvPr/>
        </p:nvSpPr>
        <p:spPr>
          <a:xfrm>
            <a:off x="7884551" y="3213554"/>
            <a:ext cx="2311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/>
              <a:t>Collider RF cavity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798684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565E477-EC8F-43FF-BFDD-8AFB478E9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23968"/>
            <a:ext cx="10972800" cy="542928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>
                <a:latin typeface="微软雅黑" panose="020B0503020204020204" pitchFamily="34" charset="-122"/>
              </a:rPr>
              <a:t>已完成模拟，整理数据中</a:t>
            </a:r>
            <a:endParaRPr lang="en-US" altLang="zh-CN" dirty="0">
              <a:latin typeface="微软雅黑" panose="020B0503020204020204" pitchFamily="34" charset="-122"/>
            </a:endParaRPr>
          </a:p>
          <a:p>
            <a:pPr lvl="1">
              <a:spcBef>
                <a:spcPts val="600"/>
              </a:spcBef>
            </a:pPr>
            <a:r>
              <a:rPr lang="en-US" altLang="zh-CN" dirty="0">
                <a:latin typeface="微软雅黑" panose="020B0503020204020204" pitchFamily="34" charset="-122"/>
              </a:rPr>
              <a:t>Linac,</a:t>
            </a:r>
            <a:r>
              <a:rPr lang="zh-CN" altLang="en-US" dirty="0">
                <a:latin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</a:rPr>
              <a:t>damping ring</a:t>
            </a:r>
          </a:p>
          <a:p>
            <a:pPr lvl="2">
              <a:spcBef>
                <a:spcPts val="600"/>
              </a:spcBef>
            </a:pPr>
            <a:r>
              <a:rPr lang="zh-CN" altLang="en-US" dirty="0">
                <a:latin typeface="微软雅黑" panose="020B0503020204020204" pitchFamily="34" charset="-122"/>
              </a:rPr>
              <a:t>含</a:t>
            </a:r>
            <a:r>
              <a:rPr lang="en-US" altLang="zh-CN" dirty="0">
                <a:latin typeface="微软雅黑" panose="020B0503020204020204" pitchFamily="34" charset="-122"/>
              </a:rPr>
              <a:t>Linac &lt;-&gt; Damping ring</a:t>
            </a:r>
          </a:p>
          <a:p>
            <a:pPr lvl="1">
              <a:spcBef>
                <a:spcPts val="600"/>
              </a:spcBef>
            </a:pPr>
            <a:r>
              <a:rPr lang="zh-CN" altLang="en-US" dirty="0">
                <a:latin typeface="微软雅黑" panose="020B0503020204020204" pitchFamily="34" charset="-122"/>
              </a:rPr>
              <a:t>输运线：</a:t>
            </a:r>
            <a:r>
              <a:rPr lang="en-US" altLang="zh-CN" dirty="0">
                <a:latin typeface="微软雅黑" panose="020B0503020204020204" pitchFamily="34" charset="-122"/>
              </a:rPr>
              <a:t>Booster, Collider -&gt;dump/SR hall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zh-CN" dirty="0">
                <a:latin typeface="微软雅黑" panose="020B0503020204020204" pitchFamily="34" charset="-122"/>
              </a:rPr>
              <a:t>Booster &amp; Collider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zh-CN" dirty="0">
                <a:latin typeface="微软雅黑" panose="020B0503020204020204" pitchFamily="34" charset="-122"/>
              </a:rPr>
              <a:t>RF tunnel</a:t>
            </a:r>
            <a:r>
              <a:rPr lang="zh-CN" altLang="en-US" dirty="0">
                <a:latin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</a:rPr>
              <a:t>dump hall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>
                <a:latin typeface="微软雅黑" panose="020B0503020204020204" pitchFamily="34" charset="-122"/>
              </a:rPr>
              <a:t>模拟中</a:t>
            </a:r>
            <a:endParaRPr lang="en-US" altLang="zh-CN" dirty="0">
              <a:latin typeface="微软雅黑" panose="020B0503020204020204" pitchFamily="34" charset="-122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zh-CN" altLang="en-US" dirty="0">
                <a:latin typeface="微软雅黑" panose="020B0503020204020204" pitchFamily="34" charset="-122"/>
              </a:rPr>
              <a:t>输运线：</a:t>
            </a:r>
            <a:r>
              <a:rPr lang="en-US" altLang="zh-CN" dirty="0">
                <a:latin typeface="微软雅黑" panose="020B0503020204020204" pitchFamily="34" charset="-122"/>
              </a:rPr>
              <a:t>Linac -&gt; Booster</a:t>
            </a:r>
            <a:r>
              <a:rPr lang="zh-CN" altLang="en-US" dirty="0">
                <a:latin typeface="微软雅黑" panose="020B0503020204020204" pitchFamily="34" charset="-122"/>
              </a:rPr>
              <a:t>，</a:t>
            </a:r>
            <a:br>
              <a:rPr lang="en-US" altLang="zh-CN" dirty="0">
                <a:latin typeface="微软雅黑" panose="020B0503020204020204" pitchFamily="34" charset="-122"/>
              </a:rPr>
            </a:br>
            <a:r>
              <a:rPr lang="en-US" altLang="zh-CN" dirty="0">
                <a:latin typeface="微软雅黑" panose="020B0503020204020204" pitchFamily="34" charset="-122"/>
              </a:rPr>
              <a:t>              Booster &lt;-&gt; Collider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>
                <a:latin typeface="微软雅黑" panose="020B0503020204020204" pitchFamily="34" charset="-122"/>
              </a:rPr>
              <a:t>正在建模</a:t>
            </a:r>
            <a:endParaRPr lang="en-US" altLang="zh-CN" dirty="0">
              <a:latin typeface="微软雅黑" panose="020B0503020204020204" pitchFamily="34" charset="-122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altLang="zh-CN" dirty="0">
                <a:latin typeface="微软雅黑" panose="020B0503020204020204" pitchFamily="34" charset="-122"/>
              </a:rPr>
              <a:t>SR hall</a:t>
            </a:r>
            <a:r>
              <a:rPr lang="zh-CN" altLang="en-US" dirty="0">
                <a:latin typeface="微软雅黑" panose="020B0503020204020204" pitchFamily="34" charset="-122"/>
              </a:rPr>
              <a:t>（参考</a:t>
            </a:r>
            <a:r>
              <a:rPr lang="en-US" altLang="zh-CN" dirty="0">
                <a:latin typeface="微软雅黑" panose="020B0503020204020204" pitchFamily="34" charset="-122"/>
              </a:rPr>
              <a:t>HEPS</a:t>
            </a:r>
            <a:r>
              <a:rPr lang="zh-CN" altLang="en-US" dirty="0">
                <a:latin typeface="微软雅黑" panose="020B0503020204020204" pitchFamily="34" charset="-122"/>
              </a:rPr>
              <a:t>做法）</a:t>
            </a:r>
            <a:br>
              <a:rPr lang="en-US" altLang="zh-CN" dirty="0">
                <a:latin typeface="微软雅黑" panose="020B0503020204020204" pitchFamily="34" charset="-122"/>
              </a:rPr>
            </a:br>
            <a:r>
              <a:rPr lang="en-US" altLang="zh-CN" dirty="0">
                <a:latin typeface="微软雅黑" panose="020B0503020204020204" pitchFamily="34" charset="-122"/>
              </a:rPr>
              <a:t>IR hall</a:t>
            </a:r>
            <a:r>
              <a:rPr lang="zh-CN" altLang="en-US" dirty="0">
                <a:latin typeface="微软雅黑" panose="020B0503020204020204" pitchFamily="34" charset="-122"/>
              </a:rPr>
              <a:t>（石澔玙等）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B9CB00D-4AA1-4758-BD5C-5CCC81C72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辐射水平评估小结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F58832-0A85-43DE-A3B0-F29A28428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4B81443-0C2C-4F08-99B9-E5AC4E1BAA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2184" y="1046798"/>
            <a:ext cx="5917582" cy="53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79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7DAA691-5766-4C4C-88DE-A9D2CB293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12" y="1015727"/>
            <a:ext cx="7286600" cy="48403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概述：</a:t>
            </a:r>
            <a:endParaRPr lang="en-US" altLang="zh-CN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联锁控制区域，联锁门，屏蔽门，控制箱，</a:t>
            </a:r>
            <a:br>
              <a:rPr lang="en-US" altLang="zh-CN" dirty="0"/>
            </a:br>
            <a:r>
              <a:rPr lang="zh-CN" altLang="en-US" dirty="0"/>
              <a:t>急停按钮分布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设计原则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总体设计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软硬件设计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系统信号接口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操作流程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安全分析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安全防护措施评价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DD719E5-6B10-4257-9B04-C3EEF34D6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人身安全联锁系统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0006F4-DA18-4A96-9B6B-278A9912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CD4B94E-EE91-4C60-9F74-0DB3BD5E8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840" y="2060848"/>
            <a:ext cx="73437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33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7DAA691-5766-4C4C-88DE-A9D2CB293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358" y="1008848"/>
            <a:ext cx="7286600" cy="48403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概述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设计原则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总体设计</a:t>
            </a:r>
            <a:endParaRPr lang="en-US" altLang="zh-CN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运行模式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软硬件设计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系统信号接口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操作流程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安全分析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安全防护措施评价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DD719E5-6B10-4257-9B04-C3EEF34D6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人身安全联锁系统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0006F4-DA18-4A96-9B6B-278A9912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E3DB3A1-C555-4027-92E3-7B7453249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508" y="1093873"/>
            <a:ext cx="5366892" cy="1788964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D20CC76D-0440-4713-9702-89782C82C400}"/>
              </a:ext>
            </a:extLst>
          </p:cNvPr>
          <p:cNvGrpSpPr/>
          <p:nvPr/>
        </p:nvGrpSpPr>
        <p:grpSpPr>
          <a:xfrm>
            <a:off x="5648623" y="2949921"/>
            <a:ext cx="6177953" cy="3575423"/>
            <a:chOff x="5648623" y="2949921"/>
            <a:chExt cx="6177953" cy="3575423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5FAA6182-CFA7-4E08-A028-60AC4251BC09}"/>
                </a:ext>
              </a:extLst>
            </p:cNvPr>
            <p:cNvGrpSpPr/>
            <p:nvPr/>
          </p:nvGrpSpPr>
          <p:grpSpPr>
            <a:xfrm>
              <a:off x="5648623" y="2949921"/>
              <a:ext cx="6177953" cy="3575423"/>
              <a:chOff x="5191173" y="2079626"/>
              <a:chExt cx="6362700" cy="4276725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9EFFDF41-51B2-44A1-921E-22B665EFB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191173" y="2079626"/>
                <a:ext cx="6362700" cy="4276725"/>
              </a:xfrm>
              <a:prstGeom prst="rect">
                <a:avLst/>
              </a:prstGeom>
            </p:spPr>
          </p:pic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F295713D-9616-410A-ACFC-8B4D4C9AE616}"/>
                  </a:ext>
                </a:extLst>
              </p:cNvPr>
              <p:cNvSpPr/>
              <p:nvPr/>
            </p:nvSpPr>
            <p:spPr>
              <a:xfrm>
                <a:off x="5303912" y="4160510"/>
                <a:ext cx="1368152" cy="2880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100" dirty="0">
                    <a:solidFill>
                      <a:schemeClr val="tx1"/>
                    </a:solidFill>
                    <a:latin typeface="+mn-ea"/>
                  </a:rPr>
                  <a:t>输运线控制区就绪</a:t>
                </a: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EB64359-3932-4A3C-AF65-52E2955B6FA5}"/>
                  </a:ext>
                </a:extLst>
              </p:cNvPr>
              <p:cNvSpPr/>
              <p:nvPr/>
            </p:nvSpPr>
            <p:spPr>
              <a:xfrm>
                <a:off x="9935596" y="2924944"/>
                <a:ext cx="1517613" cy="2880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100" dirty="0">
                    <a:solidFill>
                      <a:schemeClr val="tx1"/>
                    </a:solidFill>
                  </a:rPr>
                  <a:t>直线、输运线调试</a:t>
                </a: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72EC998-1F53-4F62-84F6-7D0F24A435EE}"/>
                  </a:ext>
                </a:extLst>
              </p:cNvPr>
              <p:cNvSpPr/>
              <p:nvPr/>
            </p:nvSpPr>
            <p:spPr>
              <a:xfrm>
                <a:off x="9939336" y="2214253"/>
                <a:ext cx="1517613" cy="2880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100" dirty="0">
                    <a:solidFill>
                      <a:schemeClr val="tx1"/>
                    </a:solidFill>
                  </a:rPr>
                  <a:t>直线加速器模式</a:t>
                </a: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6700287-AAF7-4721-A424-287C61A6AE6B}"/>
                  </a:ext>
                </a:extLst>
              </p:cNvPr>
              <p:cNvSpPr/>
              <p:nvPr/>
            </p:nvSpPr>
            <p:spPr>
              <a:xfrm>
                <a:off x="9935596" y="3630811"/>
                <a:ext cx="1517613" cy="2880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100" dirty="0">
                    <a:solidFill>
                      <a:schemeClr val="tx1"/>
                    </a:solidFill>
                  </a:rPr>
                  <a:t>增强器模式</a:t>
                </a: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D540F09-3EB5-4D90-B566-8BACE662F061}"/>
                  </a:ext>
                </a:extLst>
              </p:cNvPr>
              <p:cNvSpPr/>
              <p:nvPr/>
            </p:nvSpPr>
            <p:spPr>
              <a:xfrm>
                <a:off x="9935596" y="4160510"/>
                <a:ext cx="1517613" cy="2880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100" dirty="0">
                    <a:solidFill>
                      <a:schemeClr val="tx1"/>
                    </a:solidFill>
                  </a:rPr>
                  <a:t>直线、对撞机模式</a:t>
                </a: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6B9B0C6-9F3C-4070-98FE-B7B5B639B7B1}"/>
                  </a:ext>
                </a:extLst>
              </p:cNvPr>
              <p:cNvSpPr/>
              <p:nvPr/>
            </p:nvSpPr>
            <p:spPr>
              <a:xfrm>
                <a:off x="9947063" y="4722388"/>
                <a:ext cx="1517613" cy="2880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100" dirty="0">
                    <a:solidFill>
                      <a:schemeClr val="tx1"/>
                    </a:solidFill>
                  </a:rPr>
                  <a:t>输运线、对撞机模式</a:t>
                </a: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E7E05C4F-9531-419E-AF44-927487F21FE8}"/>
                  </a:ext>
                </a:extLst>
              </p:cNvPr>
              <p:cNvSpPr/>
              <p:nvPr/>
            </p:nvSpPr>
            <p:spPr>
              <a:xfrm>
                <a:off x="9947063" y="5284239"/>
                <a:ext cx="1517613" cy="2880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100" dirty="0">
                    <a:solidFill>
                      <a:schemeClr val="tx1"/>
                    </a:solidFill>
                  </a:rPr>
                  <a:t>对撞机模式</a:t>
                </a: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EB74AE99-230E-4DD8-A034-7296FFFB15CC}"/>
                  </a:ext>
                </a:extLst>
              </p:cNvPr>
              <p:cNvSpPr/>
              <p:nvPr/>
            </p:nvSpPr>
            <p:spPr>
              <a:xfrm>
                <a:off x="9935595" y="5850914"/>
                <a:ext cx="1517613" cy="2880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100" dirty="0">
                    <a:solidFill>
                      <a:schemeClr val="tx1"/>
                    </a:solidFill>
                  </a:rPr>
                  <a:t>加速器整体联调</a:t>
                </a:r>
              </a:p>
            </p:txBody>
          </p:sp>
        </p:grp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3644123-6D81-4BD9-9E89-11CF46074978}"/>
                </a:ext>
              </a:extLst>
            </p:cNvPr>
            <p:cNvSpPr/>
            <p:nvPr/>
          </p:nvSpPr>
          <p:spPr>
            <a:xfrm>
              <a:off x="5769519" y="3429000"/>
              <a:ext cx="1328426" cy="2408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tx1"/>
                  </a:solidFill>
                  <a:latin typeface="+mn-ea"/>
                </a:rPr>
                <a:t>直线控制区就绪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3471DF9-4FD2-4D2D-B997-1EF95FA8F930}"/>
                </a:ext>
              </a:extLst>
            </p:cNvPr>
            <p:cNvSpPr/>
            <p:nvPr/>
          </p:nvSpPr>
          <p:spPr>
            <a:xfrm>
              <a:off x="5769519" y="5506605"/>
              <a:ext cx="1328426" cy="240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dirty="0">
                  <a:solidFill>
                    <a:schemeClr val="tx1"/>
                  </a:solidFill>
                  <a:latin typeface="+mn-ea"/>
                </a:rPr>
                <a:t>对撞机控制区就绪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4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7DAA691-5766-4C4C-88DE-A9D2CB293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358" y="1008848"/>
            <a:ext cx="11552642" cy="57063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概述：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设计原则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总体设计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软硬件设计</a:t>
            </a:r>
            <a:endParaRPr lang="en-US" altLang="zh-CN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主要设备配置、连锁门与屏蔽门的连锁要求、</a:t>
            </a:r>
            <a:br>
              <a:rPr lang="en-US" altLang="zh-CN" dirty="0"/>
            </a:br>
            <a:r>
              <a:rPr lang="zh-CN" altLang="en-US" dirty="0"/>
              <a:t>门禁监控系统的联锁要求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系统信号接口</a:t>
            </a:r>
            <a:endParaRPr lang="en-US" altLang="zh-CN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加速器控制系统交互信号、加速器高频高压设备</a:t>
            </a:r>
            <a:br>
              <a:rPr lang="en-US" altLang="zh-CN" dirty="0"/>
            </a:br>
            <a:r>
              <a:rPr lang="zh-CN" altLang="en-US" dirty="0"/>
              <a:t>联锁信号、通风系统交互信号、谱仪、光闸系统</a:t>
            </a:r>
            <a:br>
              <a:rPr lang="en-US" altLang="zh-CN" dirty="0"/>
            </a:br>
            <a:r>
              <a:rPr lang="zh-CN" altLang="en-US" dirty="0"/>
              <a:t>交互信号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操作流程</a:t>
            </a:r>
            <a:endParaRPr lang="en-US" altLang="zh-CN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进入、退出和清场、紧急情况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安全分析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安全防护措施评价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DD719E5-6B10-4257-9B04-C3EEF34D6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人身安全联锁系统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0006F4-DA18-4A96-9B6B-278A9912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9077FCA-6F6A-4726-80E6-93E15D566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1988840"/>
            <a:ext cx="47434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7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7DAA691-5766-4C4C-88DE-A9D2CB293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7286600" cy="48403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环境辐射监测</a:t>
            </a:r>
            <a:endParaRPr lang="en-US" altLang="zh-CN" dirty="0"/>
          </a:p>
          <a:p>
            <a:pPr lvl="1">
              <a:spcBef>
                <a:spcPts val="600"/>
              </a:spcBef>
            </a:pPr>
            <a:r>
              <a:rPr lang="zh-CN" altLang="en-US" dirty="0"/>
              <a:t>地面站点（中子</a:t>
            </a:r>
            <a:r>
              <a:rPr lang="en-US" altLang="zh-CN" dirty="0"/>
              <a:t>/</a:t>
            </a:r>
            <a:r>
              <a:rPr lang="zh-CN" altLang="en-US" dirty="0"/>
              <a:t>伽玛剂量计，温、湿度监测等）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工作场所辐射监测</a:t>
            </a:r>
            <a:r>
              <a:rPr lang="en-US" altLang="zh-CN" dirty="0"/>
              <a:t> </a:t>
            </a:r>
          </a:p>
          <a:p>
            <a:pPr lvl="1">
              <a:spcBef>
                <a:spcPts val="600"/>
              </a:spcBef>
            </a:pPr>
            <a:r>
              <a:rPr lang="zh-CN" altLang="en-US" dirty="0"/>
              <a:t>辅助隧道，</a:t>
            </a:r>
            <a:r>
              <a:rPr lang="en-US" altLang="zh-CN" dirty="0"/>
              <a:t>RF/IR</a:t>
            </a:r>
            <a:r>
              <a:rPr lang="zh-CN" altLang="en-US" dirty="0"/>
              <a:t>配厅等处（中子</a:t>
            </a:r>
            <a:r>
              <a:rPr lang="en-US" altLang="zh-CN" dirty="0"/>
              <a:t>/</a:t>
            </a:r>
            <a:r>
              <a:rPr lang="zh-CN" altLang="en-US" dirty="0"/>
              <a:t>伽玛剂量计等）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个人剂量监测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流出物监测</a:t>
            </a:r>
            <a:endParaRPr lang="en-US" altLang="zh-CN" dirty="0"/>
          </a:p>
          <a:p>
            <a:pPr lvl="1">
              <a:spcBef>
                <a:spcPts val="600"/>
              </a:spcBef>
            </a:pPr>
            <a:r>
              <a:rPr lang="zh-CN" altLang="en-US" dirty="0"/>
              <a:t>通风排水口处（含低本底辐射测量设备）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DD719E5-6B10-4257-9B04-C3EEF34D6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辐射监测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20006F4-DA18-4A96-9B6B-278A9912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0F186AF-4023-47B3-AEFA-E80F89528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1484784"/>
            <a:ext cx="4471719" cy="361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0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839416" y="1196752"/>
            <a:ext cx="1057857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CEPC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辐射防护设计报告（环境影响评价）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Linac/Damping ring/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输运线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主环等辐射水平评估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人身安全连锁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辐射监测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总结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C7A1C73-DA4B-4E76-863E-1F65BF331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DE7111A-52FF-4CFF-B6BB-FD50E9A6B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</a:t>
            </a:r>
            <a:r>
              <a:rPr lang="zh-CN" altLang="en-US" dirty="0"/>
              <a:t>辐射防护设计报告（草稿）目录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6E87A7-B8E5-45C1-8644-C8413D4A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9BE1EF9-20FD-4393-8664-63F444B75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6" y="929244"/>
            <a:ext cx="4251444" cy="57981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62EF214-540C-46FB-8783-077C9C352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00" y="957814"/>
            <a:ext cx="3876556" cy="579986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F79A3C7-65AE-4A68-A3EC-2B56E5F9FB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4960" y="893287"/>
            <a:ext cx="3982684" cy="58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14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内容占位符 12">
            <a:extLst>
              <a:ext uri="{FF2B5EF4-FFF2-40B4-BE49-F238E27FC236}">
                <a16:creationId xmlns:a16="http://schemas.microsoft.com/office/drawing/2014/main" id="{165B5491-9E3F-47C0-A540-8BA3D6317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1540" y="954376"/>
            <a:ext cx="3845097" cy="4676062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DDE7111A-52FF-4CFF-B6BB-FD50E9A6B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</a:t>
            </a:r>
            <a:r>
              <a:rPr lang="zh-CN" altLang="en-US" dirty="0"/>
              <a:t>辐射防护设计报告（草稿）目录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6E87A7-B8E5-45C1-8644-C8413D4A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8D1069E-509F-4741-830B-FD2F0C918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957814"/>
            <a:ext cx="3904879" cy="59001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D885E2B-C4C1-4795-A7F4-27141C90F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329" y="954021"/>
            <a:ext cx="3886851" cy="590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48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16A7CA1-372A-4CCA-8813-3B00E9A10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辐射水平评估接近完成，正在推进</a:t>
            </a:r>
            <a:r>
              <a:rPr lang="en-US" altLang="zh-CN" dirty="0"/>
              <a:t>IR/SR</a:t>
            </a:r>
            <a:r>
              <a:rPr lang="zh-CN" altLang="en-US" dirty="0"/>
              <a:t>大厅辐射水平评估。</a:t>
            </a:r>
            <a:endParaRPr lang="en-US" altLang="zh-CN" dirty="0"/>
          </a:p>
          <a:p>
            <a:r>
              <a:rPr lang="zh-CN" altLang="en-US" dirty="0"/>
              <a:t>参照</a:t>
            </a:r>
            <a:r>
              <a:rPr lang="en-US" altLang="zh-CN" dirty="0"/>
              <a:t>HEPS</a:t>
            </a:r>
            <a:r>
              <a:rPr lang="zh-CN" altLang="en-US" dirty="0"/>
              <a:t>，梳理人身安全连锁系统设计和辐射监测系统设计。</a:t>
            </a:r>
            <a:endParaRPr lang="en-US" altLang="zh-CN" dirty="0"/>
          </a:p>
          <a:p>
            <a:r>
              <a:rPr lang="en-US" altLang="zh-CN" dirty="0"/>
              <a:t>CEPC</a:t>
            </a:r>
            <a:r>
              <a:rPr lang="zh-CN" altLang="en-US" dirty="0"/>
              <a:t>辐射防护设计报告编写中。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81E343A-4D93-4010-B6B2-42F9AB50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F705E4-BC97-4512-B4FB-7F1C0B51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45C9C76-697A-4EB1-875B-56FEC9AD91B2}"/>
              </a:ext>
            </a:extLst>
          </p:cNvPr>
          <p:cNvSpPr/>
          <p:nvPr/>
        </p:nvSpPr>
        <p:spPr>
          <a:xfrm>
            <a:off x="8256240" y="4869160"/>
            <a:ext cx="2880320" cy="79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谢谢大家</a:t>
            </a:r>
            <a:endParaRPr lang="en-US" altLang="zh-CN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7169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882AD79-88A0-47AB-9B2A-9F1470155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C4E35DD-453F-4D53-93D3-6F0542EE4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E92C9A-B625-4F83-83E5-FE30AFBB7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854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207DD52-0B55-414E-9D91-DA1818F11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1494157-168F-4BFE-8C55-297CE8FE7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3D8777-89E3-4FA0-A2C8-F7BED351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A10E8FCD-C9FB-43CA-8D72-0E346E3860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424263"/>
                  </p:ext>
                </p:extLst>
              </p:nvPr>
            </p:nvGraphicFramePr>
            <p:xfrm>
              <a:off x="590530" y="1268760"/>
              <a:ext cx="10504618" cy="496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42180">
                      <a:extLst>
                        <a:ext uri="{9D8B030D-6E8A-4147-A177-3AD203B41FA5}">
                          <a16:colId xmlns:a16="http://schemas.microsoft.com/office/drawing/2014/main" val="2488921037"/>
                        </a:ext>
                      </a:extLst>
                    </a:gridCol>
                    <a:gridCol w="10020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68743">
                      <a:extLst>
                        <a:ext uri="{9D8B030D-6E8A-4147-A177-3AD203B41FA5}">
                          <a16:colId xmlns:a16="http://schemas.microsoft.com/office/drawing/2014/main" val="684882620"/>
                        </a:ext>
                      </a:extLst>
                    </a:gridCol>
                    <a:gridCol w="995276">
                      <a:extLst>
                        <a:ext uri="{9D8B030D-6E8A-4147-A177-3AD203B41FA5}">
                          <a16:colId xmlns:a16="http://schemas.microsoft.com/office/drawing/2014/main" val="3733477961"/>
                        </a:ext>
                      </a:extLst>
                    </a:gridCol>
                    <a:gridCol w="1154753">
                      <a:extLst>
                        <a:ext uri="{9D8B030D-6E8A-4147-A177-3AD203B41FA5}">
                          <a16:colId xmlns:a16="http://schemas.microsoft.com/office/drawing/2014/main" val="726688013"/>
                        </a:ext>
                      </a:extLst>
                    </a:gridCol>
                    <a:gridCol w="1347212">
                      <a:extLst>
                        <a:ext uri="{9D8B030D-6E8A-4147-A177-3AD203B41FA5}">
                          <a16:colId xmlns:a16="http://schemas.microsoft.com/office/drawing/2014/main" val="2491179053"/>
                        </a:ext>
                      </a:extLst>
                    </a:gridCol>
                    <a:gridCol w="1347212">
                      <a:extLst>
                        <a:ext uri="{9D8B030D-6E8A-4147-A177-3AD203B41FA5}">
                          <a16:colId xmlns:a16="http://schemas.microsoft.com/office/drawing/2014/main" val="2456597651"/>
                        </a:ext>
                      </a:extLst>
                    </a:gridCol>
                    <a:gridCol w="1347212">
                      <a:extLst>
                        <a:ext uri="{9D8B030D-6E8A-4147-A177-3AD203B41FA5}">
                          <a16:colId xmlns:a16="http://schemas.microsoft.com/office/drawing/2014/main" val="146368175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Position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Length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Beam energy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Number of bunches [s</a:t>
                          </a:r>
                          <a:r>
                            <a:rPr lang="en-US" altLang="zh-CN" sz="1600" baseline="30000" dirty="0"/>
                            <a:t>-1</a:t>
                          </a:r>
                          <a:r>
                            <a:rPr lang="en-US" altLang="zh-CN" sz="1600" dirty="0"/>
                            <a:t>]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Beam</a:t>
                          </a:r>
                          <a:r>
                            <a:rPr lang="en-US" altLang="zh-CN" sz="1600" baseline="0" dirty="0"/>
                            <a:t> loss/</a:t>
                          </a:r>
                          <a:r>
                            <a:rPr lang="en-US" altLang="zh-CN" sz="1600" dirty="0"/>
                            <a:t>bunch [</a:t>
                          </a:r>
                          <a:r>
                            <a:rPr lang="en-US" altLang="zh-CN" sz="1600" dirty="0" err="1"/>
                            <a:t>nC</a:t>
                          </a:r>
                          <a:r>
                            <a:rPr lang="en-US" altLang="zh-CN" sz="1600" dirty="0"/>
                            <a:t>]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Number of particles [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/>
                            <a:t>/s]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Length in </a:t>
                          </a:r>
                          <a:r>
                            <a:rPr lang="en-US" altLang="zh-CN" sz="1600" dirty="0" err="1"/>
                            <a:t>fluka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Weight in </a:t>
                          </a:r>
                          <a:r>
                            <a:rPr lang="en-US" altLang="zh-CN" sz="1600" dirty="0" err="1"/>
                            <a:t>fluka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28959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FAS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145.9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300 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rowSpan="6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62.5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20000~34590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0.00514051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Positron</a:t>
                          </a:r>
                          <a:r>
                            <a:rPr lang="en-US" altLang="zh-CN" sz="1600" baseline="0" dirty="0">
                              <a:solidFill>
                                <a:schemeClr val="tx1"/>
                              </a:solidFill>
                            </a:rPr>
                            <a:t> target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15 mm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4 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1250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34590~34591.5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 (</a:t>
                          </a:r>
                          <a:r>
                            <a:rPr lang="zh-CN" altLang="en-US" sz="1600" dirty="0">
                              <a:solidFill>
                                <a:schemeClr val="tx1"/>
                              </a:solidFill>
                            </a:rPr>
                            <a:t>按</a:t>
                          </a: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15m</a:t>
                          </a:r>
                          <a:r>
                            <a:rPr lang="zh-CN" altLang="en-US" sz="1600" dirty="0">
                              <a:solidFill>
                                <a:schemeClr val="tx1"/>
                              </a:solidFill>
                            </a:rPr>
                            <a:t>抽样）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PSPAS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15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5 ~ 200 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1250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34591.5~36091.5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SAS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300 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250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36091.5~36391.5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62.885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600 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36391.5~42680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0.00477061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TAS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1163.4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1.1 ~ 30 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12.5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43790~160130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0.00128932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Damping ring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147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1.1 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---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37/200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24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158.60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0.00181589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905534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err="1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LtoDR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120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1.1 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200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0.04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113.33*2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0.000529427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307453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A10E8FCD-C9FB-43CA-8D72-0E346E3860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424263"/>
                  </p:ext>
                </p:extLst>
              </p:nvPr>
            </p:nvGraphicFramePr>
            <p:xfrm>
              <a:off x="590530" y="1268760"/>
              <a:ext cx="10504618" cy="496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42180">
                      <a:extLst>
                        <a:ext uri="{9D8B030D-6E8A-4147-A177-3AD203B41FA5}">
                          <a16:colId xmlns:a16="http://schemas.microsoft.com/office/drawing/2014/main" val="2488921037"/>
                        </a:ext>
                      </a:extLst>
                    </a:gridCol>
                    <a:gridCol w="10020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68743">
                      <a:extLst>
                        <a:ext uri="{9D8B030D-6E8A-4147-A177-3AD203B41FA5}">
                          <a16:colId xmlns:a16="http://schemas.microsoft.com/office/drawing/2014/main" val="684882620"/>
                        </a:ext>
                      </a:extLst>
                    </a:gridCol>
                    <a:gridCol w="995276">
                      <a:extLst>
                        <a:ext uri="{9D8B030D-6E8A-4147-A177-3AD203B41FA5}">
                          <a16:colId xmlns:a16="http://schemas.microsoft.com/office/drawing/2014/main" val="3733477961"/>
                        </a:ext>
                      </a:extLst>
                    </a:gridCol>
                    <a:gridCol w="1154753">
                      <a:extLst>
                        <a:ext uri="{9D8B030D-6E8A-4147-A177-3AD203B41FA5}">
                          <a16:colId xmlns:a16="http://schemas.microsoft.com/office/drawing/2014/main" val="726688013"/>
                        </a:ext>
                      </a:extLst>
                    </a:gridCol>
                    <a:gridCol w="1347212">
                      <a:extLst>
                        <a:ext uri="{9D8B030D-6E8A-4147-A177-3AD203B41FA5}">
                          <a16:colId xmlns:a16="http://schemas.microsoft.com/office/drawing/2014/main" val="2491179053"/>
                        </a:ext>
                      </a:extLst>
                    </a:gridCol>
                    <a:gridCol w="1347212">
                      <a:extLst>
                        <a:ext uri="{9D8B030D-6E8A-4147-A177-3AD203B41FA5}">
                          <a16:colId xmlns:a16="http://schemas.microsoft.com/office/drawing/2014/main" val="2456597651"/>
                        </a:ext>
                      </a:extLst>
                    </a:gridCol>
                    <a:gridCol w="1347212">
                      <a:extLst>
                        <a:ext uri="{9D8B030D-6E8A-4147-A177-3AD203B41FA5}">
                          <a16:colId xmlns:a16="http://schemas.microsoft.com/office/drawing/2014/main" val="1463681756"/>
                        </a:ext>
                      </a:extLst>
                    </a:gridCol>
                  </a:tblGrid>
                  <a:tr h="1066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Position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Length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Beam energy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Number of bunches [s</a:t>
                          </a:r>
                          <a:r>
                            <a:rPr lang="en-US" altLang="zh-CN" sz="1600" baseline="30000" dirty="0"/>
                            <a:t>-1</a:t>
                          </a:r>
                          <a:r>
                            <a:rPr lang="en-US" altLang="zh-CN" sz="1600" dirty="0"/>
                            <a:t>]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Beam</a:t>
                          </a:r>
                          <a:r>
                            <a:rPr lang="en-US" altLang="zh-CN" sz="1600" baseline="0" dirty="0"/>
                            <a:t> loss/</a:t>
                          </a:r>
                          <a:r>
                            <a:rPr lang="en-US" altLang="zh-CN" sz="1600" dirty="0"/>
                            <a:t>bunch [</a:t>
                          </a:r>
                          <a:r>
                            <a:rPr lang="en-US" altLang="zh-CN" sz="1600" dirty="0" err="1"/>
                            <a:t>nC</a:t>
                          </a:r>
                          <a:r>
                            <a:rPr lang="en-US" altLang="zh-CN" sz="1600" dirty="0"/>
                            <a:t>]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8378" t="-1714" r="-200901" b="-373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Length in </a:t>
                          </a:r>
                          <a:r>
                            <a:rPr lang="en-US" altLang="zh-CN" sz="1600" dirty="0" err="1"/>
                            <a:t>fluka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Weight in </a:t>
                          </a:r>
                          <a:r>
                            <a:rPr lang="en-US" altLang="zh-CN" sz="1600" dirty="0" err="1"/>
                            <a:t>fluka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289592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FAS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145.9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300 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rowSpan="6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62.5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20000~34590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0.00514051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Positron</a:t>
                          </a:r>
                          <a:r>
                            <a:rPr lang="en-US" altLang="zh-CN" sz="1600" baseline="0" dirty="0">
                              <a:solidFill>
                                <a:schemeClr val="tx1"/>
                              </a:solidFill>
                            </a:rPr>
                            <a:t> target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15 mm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4 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1250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34590~34591.5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 (</a:t>
                          </a:r>
                          <a:r>
                            <a:rPr lang="zh-CN" altLang="en-US" sz="1600" dirty="0">
                              <a:solidFill>
                                <a:schemeClr val="tx1"/>
                              </a:solidFill>
                            </a:rPr>
                            <a:t>按</a:t>
                          </a: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15m</a:t>
                          </a:r>
                          <a:r>
                            <a:rPr lang="zh-CN" altLang="en-US" sz="1600" dirty="0">
                              <a:solidFill>
                                <a:schemeClr val="tx1"/>
                              </a:solidFill>
                            </a:rPr>
                            <a:t>抽样）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PSPAS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15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5 ~ 200 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1250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34591.5~36091.5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SAS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300 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250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36091.5~36391.5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79120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62.885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600 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36391.5~42680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0.00477061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TAS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1163.4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1.1 ~ 30 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12.5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43790~160130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0.00128932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Damping ring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147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1.1 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---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37/200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24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158.60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0.00181589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905534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err="1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LtoDR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120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1.1 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200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0.04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113.33*2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0.000529427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3074535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3076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BD3E42ED-3311-4D0C-89AB-96C1542F4F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52736"/>
                <a:ext cx="10972800" cy="5662412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CN" altLang="en-US" sz="2200" dirty="0"/>
                  <a:t>项目概述，编制依据，评价标准，保护目标</a:t>
                </a:r>
                <a:endParaRPr lang="en-US" altLang="zh-CN" sz="2200" dirty="0"/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CN" altLang="en-US" sz="2200" dirty="0"/>
                  <a:t>自然环境与社会环境状况</a:t>
                </a:r>
                <a:endParaRPr lang="en-US" altLang="zh-CN" sz="2200" dirty="0"/>
              </a:p>
              <a:p>
                <a:pPr lvl="1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zh-CN" altLang="en-US" sz="2000" dirty="0"/>
                  <a:t>地理位置，地形地貌，气候气象，植被与生物多样性，水文；行政区划，人口状况，社会经济概况，科教文卫；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辐射环境现状，</a:t>
                </a:r>
                <a:r>
                  <a:rPr lang="zh-CN" altLang="en-US" sz="2000" dirty="0"/>
                  <a:t>非辐射环境现状；</a:t>
                </a:r>
                <a:endParaRPr lang="en-US" altLang="zh-CN" sz="2000" dirty="0"/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CN" altLang="en-US" sz="2200" dirty="0"/>
                  <a:t>项目工程与</a:t>
                </a:r>
                <a:r>
                  <a:rPr lang="zh-CN" altLang="en-US" sz="2200" dirty="0">
                    <a:solidFill>
                      <a:srgbClr val="0070C0"/>
                    </a:solidFill>
                  </a:rPr>
                  <a:t>源项</a:t>
                </a:r>
                <a:endParaRPr lang="en-US" altLang="zh-CN" sz="22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zh-CN" altLang="en-US" sz="2100" dirty="0">
                    <a:solidFill>
                      <a:srgbClr val="0070C0"/>
                    </a:solidFill>
                  </a:rPr>
                  <a:t>规模与基本参数；污染源项（瞬时辐射场源项，天空反散射，感生，有害气体，非放射性源项（电磁辐射，噪声））；废弃物（放射性废气，放射性废水，有害气体（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1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10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1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2100" dirty="0">
                    <a:solidFill>
                      <a:srgbClr val="0070C0"/>
                    </a:solidFill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1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1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NO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1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altLang="zh-CN" sz="2100" dirty="0">
                    <a:solidFill>
                      <a:srgbClr val="0070C0"/>
                    </a:solidFill>
                  </a:rPr>
                  <a:t>)</a:t>
                </a:r>
                <a:r>
                  <a:rPr lang="zh-CN" altLang="en-US" sz="2100" dirty="0">
                    <a:solidFill>
                      <a:srgbClr val="0070C0"/>
                    </a:solidFill>
                  </a:rPr>
                  <a:t>，放射性固体废物）；</a:t>
                </a:r>
                <a:endParaRPr lang="en-US" altLang="zh-CN" sz="21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CN" altLang="en-US" sz="2200" dirty="0">
                    <a:solidFill>
                      <a:srgbClr val="0070C0"/>
                    </a:solidFill>
                  </a:rPr>
                  <a:t>辐射安全与防护</a:t>
                </a:r>
                <a:endParaRPr lang="en-US" altLang="zh-CN" sz="22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zh-CN" altLang="en-US" sz="2000" dirty="0">
                    <a:solidFill>
                      <a:srgbClr val="0070C0"/>
                    </a:solidFill>
                  </a:rPr>
                  <a:t>屏蔽计算方法（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FLUKA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模拟，经验公式）；屏蔽措施；</a:t>
                </a:r>
                <a:endParaRPr lang="en-US" altLang="zh-CN" sz="20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zh-CN" altLang="en-US" sz="2100" dirty="0">
                    <a:solidFill>
                      <a:srgbClr val="0070C0"/>
                    </a:solidFill>
                  </a:rPr>
                  <a:t>辐射安全与防护措施；施工期、运行期对环境影响，</a:t>
                </a:r>
                <a:r>
                  <a:rPr lang="zh-CN" altLang="en-US" sz="2100" dirty="0"/>
                  <a:t>退役；</a:t>
                </a:r>
                <a:endParaRPr lang="en-US" altLang="zh-CN" sz="2100" dirty="0"/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CN" altLang="en-US" sz="2200" dirty="0">
                    <a:solidFill>
                      <a:srgbClr val="0070C0"/>
                    </a:solidFill>
                  </a:rPr>
                  <a:t>辐射监测</a:t>
                </a:r>
                <a:endParaRPr lang="en-US" altLang="zh-CN" sz="22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zh-CN" altLang="en-US" sz="2000" dirty="0">
                    <a:solidFill>
                      <a:srgbClr val="0070C0"/>
                    </a:solidFill>
                  </a:rPr>
                  <a:t>工作场所辐射监测，环境辐射监测，个人剂量监测，流出物监测，</a:t>
                </a:r>
                <a:r>
                  <a:rPr lang="zh-CN" altLang="en-US" sz="2000" dirty="0"/>
                  <a:t>监测的质量保证体系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；</a:t>
                </a:r>
                <a:endParaRPr lang="en-US" altLang="zh-CN" sz="20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CN" altLang="en-US" sz="2200" dirty="0"/>
                  <a:t>辐射安全管理</a:t>
                </a:r>
                <a:endParaRPr lang="en-US" altLang="zh-CN" sz="2200" dirty="0"/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CN" altLang="en-US" sz="2200" dirty="0"/>
                  <a:t>公众参与；利益、代价分析；</a:t>
                </a:r>
                <a:r>
                  <a:rPr lang="en-US" altLang="zh-CN" sz="2200" dirty="0"/>
                  <a:t> </a:t>
                </a:r>
                <a:r>
                  <a:rPr lang="zh-CN" altLang="en-US" sz="2200" dirty="0"/>
                  <a:t>结论与承诺。</a:t>
                </a: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BD3E42ED-3311-4D0C-89AB-96C1542F4F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52736"/>
                <a:ext cx="10972800" cy="5662412"/>
              </a:xfrm>
              <a:blipFill>
                <a:blip r:embed="rId2"/>
                <a:stretch>
                  <a:fillRect l="-167" t="-538" r="-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9337F35E-C66B-4DB6-9603-E5934412E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环境影响评价包含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（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非技术性章节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与</a:t>
            </a:r>
            <a:r>
              <a:rPr lang="zh-CN" alt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技术性章节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）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FC8D30-5B56-49D6-AE42-0C51D669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554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BD3E42ED-3311-4D0C-89AB-96C1542F4F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52736"/>
                <a:ext cx="10972800" cy="5662412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CN" altLang="en-US" sz="2200" dirty="0"/>
                  <a:t>项目概述，编制依据，评价标准，保护目标</a:t>
                </a:r>
                <a:endParaRPr lang="en-US" altLang="zh-CN" sz="2200" dirty="0"/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CN" altLang="en-US" sz="2200" dirty="0"/>
                  <a:t>自然环境与社会环境状况</a:t>
                </a:r>
                <a:endParaRPr lang="en-US" altLang="zh-CN" sz="2200" dirty="0"/>
              </a:p>
              <a:p>
                <a:pPr lvl="1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zh-CN" altLang="en-US" sz="2000" dirty="0"/>
                  <a:t>地理位置，地形地貌，气候气象，植被与生物多样性，水文；行政区划，人口状况，社会经济概况，科教文卫；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辐射环境现状，</a:t>
                </a:r>
                <a:r>
                  <a:rPr lang="zh-CN" altLang="en-US" sz="2000" dirty="0"/>
                  <a:t>非辐射环境现状。</a:t>
                </a:r>
                <a:endParaRPr lang="en-US" altLang="zh-CN" sz="2000" dirty="0"/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CN" altLang="en-US" sz="2200" dirty="0"/>
                  <a:t>项目工程与</a:t>
                </a:r>
                <a:r>
                  <a:rPr lang="zh-CN" altLang="en-US" sz="2200" dirty="0">
                    <a:solidFill>
                      <a:srgbClr val="0070C0"/>
                    </a:solidFill>
                  </a:rPr>
                  <a:t>源项</a:t>
                </a:r>
                <a:endParaRPr lang="en-US" altLang="zh-CN" sz="22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zh-CN" altLang="en-US" sz="2100" dirty="0">
                    <a:solidFill>
                      <a:srgbClr val="0070C0"/>
                    </a:solidFill>
                  </a:rPr>
                  <a:t>规模与基本参数；污染源项（瞬时辐射场源项，天空反散射，感生，有害气体，非放射性源项（电磁辐射，噪声））；废弃物（放射性废气，放射性废水，有害气体（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1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10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1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2100" dirty="0">
                    <a:solidFill>
                      <a:srgbClr val="0070C0"/>
                    </a:solidFill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1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1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NO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1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altLang="zh-CN" sz="2100" dirty="0">
                    <a:solidFill>
                      <a:srgbClr val="0070C0"/>
                    </a:solidFill>
                  </a:rPr>
                  <a:t>)</a:t>
                </a:r>
                <a:r>
                  <a:rPr lang="zh-CN" altLang="en-US" sz="2100" dirty="0">
                    <a:solidFill>
                      <a:srgbClr val="0070C0"/>
                    </a:solidFill>
                  </a:rPr>
                  <a:t>，放射性固体废物）；</a:t>
                </a:r>
                <a:endParaRPr lang="en-US" altLang="zh-CN" sz="21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CN" altLang="en-US" sz="2200" dirty="0">
                    <a:solidFill>
                      <a:srgbClr val="0070C0"/>
                    </a:solidFill>
                  </a:rPr>
                  <a:t>辐射安全与防护</a:t>
                </a:r>
                <a:endParaRPr lang="en-US" altLang="zh-CN" sz="22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zh-CN" altLang="en-US" sz="2000" dirty="0">
                    <a:solidFill>
                      <a:srgbClr val="0070C0"/>
                    </a:solidFill>
                  </a:rPr>
                  <a:t>屏蔽计算方法（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FLUKA</a:t>
                </a:r>
                <a:r>
                  <a:rPr lang="zh-CN" altLang="en-US" sz="2000" dirty="0">
                    <a:solidFill>
                      <a:srgbClr val="0070C0"/>
                    </a:solidFill>
                  </a:rPr>
                  <a:t>模拟，经验公式）；屏蔽措施；</a:t>
                </a:r>
                <a:endParaRPr lang="en-US" altLang="zh-CN" sz="20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zh-CN" altLang="en-US" sz="2100" dirty="0">
                    <a:solidFill>
                      <a:srgbClr val="0070C0"/>
                    </a:solidFill>
                  </a:rPr>
                  <a:t>辐射安全与防护措施；施工期、运行期对环境影响，</a:t>
                </a:r>
                <a:r>
                  <a:rPr lang="zh-CN" altLang="en-US" sz="2100" dirty="0"/>
                  <a:t>退役；</a:t>
                </a:r>
                <a:endParaRPr lang="en-US" altLang="zh-CN" sz="2100" dirty="0"/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CN" altLang="en-US" sz="2200" dirty="0">
                    <a:solidFill>
                      <a:srgbClr val="0070C0"/>
                    </a:solidFill>
                  </a:rPr>
                  <a:t>辐射监测</a:t>
                </a:r>
                <a:endParaRPr lang="en-US" altLang="zh-CN" sz="22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zh-CN" altLang="en-US" sz="2000" dirty="0">
                    <a:solidFill>
                      <a:srgbClr val="0070C0"/>
                    </a:solidFill>
                  </a:rPr>
                  <a:t>工作场所辐射监测，环境辐射监测，个人剂量监测，流出物监测，监测的质量保证体系；</a:t>
                </a:r>
                <a:endParaRPr lang="en-US" altLang="zh-CN" sz="20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CN" altLang="en-US" sz="2200" dirty="0"/>
                  <a:t>辐射安全管理</a:t>
                </a:r>
                <a:endParaRPr lang="en-US" altLang="zh-CN" sz="2200" dirty="0"/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zh-CN" altLang="en-US" sz="2200" dirty="0"/>
                  <a:t>公众参与；利益、代价分析；</a:t>
                </a:r>
                <a:r>
                  <a:rPr lang="en-US" altLang="zh-CN" sz="2200" dirty="0"/>
                  <a:t> </a:t>
                </a:r>
                <a:r>
                  <a:rPr lang="zh-CN" altLang="en-US" sz="2200" dirty="0"/>
                  <a:t>结论与承诺。</a:t>
                </a:r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BD3E42ED-3311-4D0C-89AB-96C1542F4F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52736"/>
                <a:ext cx="10972800" cy="5662412"/>
              </a:xfrm>
              <a:blipFill>
                <a:blip r:embed="rId2"/>
                <a:stretch>
                  <a:fillRect l="-167" t="-538" r="-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9337F35E-C66B-4DB6-9603-E5934412E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环境影响评价包含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（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非技术性章节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与</a:t>
            </a:r>
            <a:r>
              <a:rPr lang="zh-CN" alt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技术性章节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）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FC8D30-5B56-49D6-AE42-0C51D669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1A700DB-7493-444F-B37E-CD47F43C5CA5}"/>
              </a:ext>
            </a:extLst>
          </p:cNvPr>
          <p:cNvSpPr/>
          <p:nvPr/>
        </p:nvSpPr>
        <p:spPr>
          <a:xfrm>
            <a:off x="4883188" y="1947905"/>
            <a:ext cx="4968552" cy="646331"/>
          </a:xfrm>
          <a:prstGeom prst="rect">
            <a:avLst/>
          </a:prstGeom>
          <a:solidFill>
            <a:srgbClr val="F8F8F8">
              <a:alpha val="92157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辐射本底调查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D6CF17A-A8AD-439B-A8F7-062865E1213B}"/>
              </a:ext>
            </a:extLst>
          </p:cNvPr>
          <p:cNvSpPr/>
          <p:nvPr/>
        </p:nvSpPr>
        <p:spPr>
          <a:xfrm>
            <a:off x="4007768" y="3254187"/>
            <a:ext cx="6984776" cy="646331"/>
          </a:xfrm>
          <a:prstGeom prst="rect">
            <a:avLst/>
          </a:prstGeom>
          <a:solidFill>
            <a:srgbClr val="F8F8F8">
              <a:alpha val="89804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辐射防护设计</a:t>
            </a:r>
            <a:r>
              <a:rPr lang="en-US" altLang="zh-CN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评估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607D92C-CC0E-4550-B888-3A49111FE0CC}"/>
              </a:ext>
            </a:extLst>
          </p:cNvPr>
          <p:cNvSpPr/>
          <p:nvPr/>
        </p:nvSpPr>
        <p:spPr>
          <a:xfrm>
            <a:off x="1919536" y="5054551"/>
            <a:ext cx="10272464" cy="646331"/>
          </a:xfrm>
          <a:prstGeom prst="rect">
            <a:avLst/>
          </a:prstGeom>
          <a:solidFill>
            <a:srgbClr val="F8F8F8">
              <a:alpha val="81176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环境监测、个人剂量监测、安全联锁等系统设计</a:t>
            </a:r>
          </a:p>
        </p:txBody>
      </p:sp>
    </p:spTree>
    <p:extLst>
      <p:ext uri="{BB962C8B-B14F-4D97-AF65-F5344CB8AC3E}">
        <p14:creationId xmlns:p14="http://schemas.microsoft.com/office/powerpoint/2010/main" val="294896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069A4D7-5F6B-4326-A171-E0434AEED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903" y="1124744"/>
            <a:ext cx="10972800" cy="5887555"/>
          </a:xfrm>
        </p:spPr>
        <p:txBody>
          <a:bodyPr/>
          <a:lstStyle/>
          <a:p>
            <a:r>
              <a:rPr lang="zh-CN" altLang="en-US" dirty="0"/>
              <a:t>以</a:t>
            </a:r>
            <a:r>
              <a:rPr lang="en-US" altLang="zh-CN" dirty="0"/>
              <a:t>HEPS/CSNS</a:t>
            </a:r>
            <a:r>
              <a:rPr lang="zh-CN" altLang="en-US" dirty="0"/>
              <a:t>为例</a:t>
            </a:r>
            <a:endParaRPr lang="en-US" altLang="zh-CN" dirty="0"/>
          </a:p>
          <a:p>
            <a:pPr lvl="1"/>
            <a:r>
              <a:rPr lang="zh-CN" altLang="en-US" dirty="0">
                <a:latin typeface="微软雅黑" panose="020B0503020204020204" pitchFamily="34" charset="-122"/>
              </a:rPr>
              <a:t>人员有效剂量限值</a:t>
            </a:r>
            <a:endParaRPr lang="en-US" altLang="zh-CN" dirty="0">
              <a:latin typeface="微软雅黑" panose="020B0503020204020204" pitchFamily="34" charset="-122"/>
            </a:endParaRPr>
          </a:p>
          <a:p>
            <a:pPr lvl="1"/>
            <a:endParaRPr lang="en-US" altLang="zh-CN" dirty="0">
              <a:latin typeface="微软雅黑" panose="020B0503020204020204" pitchFamily="34" charset="-122"/>
            </a:endParaRPr>
          </a:p>
          <a:p>
            <a:pPr lvl="1"/>
            <a:endParaRPr lang="en-US" altLang="zh-CN" dirty="0">
              <a:latin typeface="微软雅黑" panose="020B0503020204020204" pitchFamily="34" charset="-122"/>
            </a:endParaRPr>
          </a:p>
          <a:p>
            <a:pPr lvl="1"/>
            <a:r>
              <a:rPr lang="zh-CN" altLang="en-US" dirty="0"/>
              <a:t>环境周围剂量当量率限值</a:t>
            </a:r>
            <a:endParaRPr lang="en-US" altLang="zh-CN" dirty="0"/>
          </a:p>
          <a:p>
            <a:pPr lvl="2"/>
            <a:r>
              <a:rPr lang="zh-CN" altLang="en-US" dirty="0"/>
              <a:t>正常运行工况下，屏蔽体外表面剂量率</a:t>
            </a:r>
            <a:r>
              <a:rPr lang="en-US" altLang="zh-CN" dirty="0"/>
              <a:t>30cm</a:t>
            </a:r>
            <a:r>
              <a:rPr lang="zh-CN" altLang="en-US" dirty="0"/>
              <a:t>处小于</a:t>
            </a:r>
            <a:r>
              <a:rPr lang="en-US" altLang="zh-CN" dirty="0">
                <a:solidFill>
                  <a:srgbClr val="0070C0"/>
                </a:solidFill>
              </a:rPr>
              <a:t>2.5 μSv/h</a:t>
            </a:r>
            <a:r>
              <a:rPr lang="zh-CN" altLang="en-US" dirty="0"/>
              <a:t>。</a:t>
            </a:r>
          </a:p>
          <a:p>
            <a:pPr lvl="2"/>
            <a:r>
              <a:rPr lang="zh-CN" altLang="en-US" dirty="0"/>
              <a:t>束流突然丢失工况下，屏蔽体外表面最大累积剂量小于</a:t>
            </a:r>
            <a:r>
              <a:rPr lang="en-US" altLang="zh-CN" dirty="0">
                <a:solidFill>
                  <a:srgbClr val="0070C0"/>
                </a:solidFill>
              </a:rPr>
              <a:t>1mSv/</a:t>
            </a:r>
            <a:r>
              <a:rPr lang="zh-CN" altLang="en-US" dirty="0">
                <a:solidFill>
                  <a:srgbClr val="0070C0"/>
                </a:solidFill>
              </a:rPr>
              <a:t>次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r>
              <a:rPr lang="zh-CN" altLang="en-US" dirty="0"/>
              <a:t>臭氧和氮氧化物浓度限值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  <a:p>
            <a:pPr lvl="1"/>
            <a:r>
              <a:rPr lang="zh-CN" altLang="en-US" dirty="0"/>
              <a:t>废气、固废豁免浓度限值：</a:t>
            </a:r>
            <a:r>
              <a:rPr lang="en-US" altLang="zh-CN" dirty="0"/>
              <a:t>GB18871-2002</a:t>
            </a:r>
            <a:r>
              <a:rPr lang="zh-CN" altLang="en-US" dirty="0"/>
              <a:t>；</a:t>
            </a:r>
            <a:endParaRPr lang="en-US" altLang="zh-CN" dirty="0"/>
          </a:p>
          <a:p>
            <a:pPr lvl="1"/>
            <a:r>
              <a:rPr lang="zh-CN" altLang="en-US" dirty="0"/>
              <a:t>废水：</a:t>
            </a:r>
            <a:r>
              <a:rPr lang="en-US" altLang="zh-CN" dirty="0"/>
              <a:t> GB18871-2002</a:t>
            </a:r>
            <a:r>
              <a:rPr lang="zh-CN" altLang="en-US" dirty="0"/>
              <a:t>；</a:t>
            </a:r>
            <a:endParaRPr lang="en-US" altLang="zh-CN" dirty="0"/>
          </a:p>
          <a:p>
            <a:pPr lvl="1"/>
            <a:r>
              <a:rPr lang="zh-CN" altLang="en-US" dirty="0"/>
              <a:t>地方法律法规；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4A388F6-007E-4FA5-9231-82B01834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评价标准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18ACDB-0354-42BC-82B0-152F546C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486904B7-93E1-4CE3-A727-4861AC5A33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851651"/>
              </p:ext>
            </p:extLst>
          </p:nvPr>
        </p:nvGraphicFramePr>
        <p:xfrm>
          <a:off x="4676698" y="1124744"/>
          <a:ext cx="715578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721">
                  <a:extLst>
                    <a:ext uri="{9D8B030D-6E8A-4147-A177-3AD203B41FA5}">
                      <a16:colId xmlns:a16="http://schemas.microsoft.com/office/drawing/2014/main" val="724931254"/>
                    </a:ext>
                  </a:extLst>
                </a:gridCol>
                <a:gridCol w="852805">
                  <a:extLst>
                    <a:ext uri="{9D8B030D-6E8A-4147-A177-3AD203B41FA5}">
                      <a16:colId xmlns:a16="http://schemas.microsoft.com/office/drawing/2014/main" val="3860673113"/>
                    </a:ext>
                  </a:extLst>
                </a:gridCol>
                <a:gridCol w="1622743">
                  <a:extLst>
                    <a:ext uri="{9D8B030D-6E8A-4147-A177-3AD203B41FA5}">
                      <a16:colId xmlns:a16="http://schemas.microsoft.com/office/drawing/2014/main" val="299977290"/>
                    </a:ext>
                  </a:extLst>
                </a:gridCol>
                <a:gridCol w="2383599">
                  <a:extLst>
                    <a:ext uri="{9D8B030D-6E8A-4147-A177-3AD203B41FA5}">
                      <a16:colId xmlns:a16="http://schemas.microsoft.com/office/drawing/2014/main" val="2830386620"/>
                    </a:ext>
                  </a:extLst>
                </a:gridCol>
                <a:gridCol w="1327912">
                  <a:extLst>
                    <a:ext uri="{9D8B030D-6E8A-4147-A177-3AD203B41FA5}">
                      <a16:colId xmlns:a16="http://schemas.microsoft.com/office/drawing/2014/main" val="300832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辐射工作人员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800" b="1" kern="1200" dirty="0">
                          <a:solidFill>
                            <a:schemeClr val="lt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外来科研实验人员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公众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538382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年受照时长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 h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---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---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81028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国标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 mSv/a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 mSv/a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713868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控制值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HEPS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 mSv/a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1mSv/a (400 h/a)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 mSv/a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03972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CSNS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 mSv/a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 mSv/a (200 h/a)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 mSv/a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4093243"/>
                  </a:ext>
                </a:extLst>
              </a:tr>
            </a:tbl>
          </a:graphicData>
        </a:graphic>
      </p:graphicFrame>
      <p:sp>
        <p:nvSpPr>
          <p:cNvPr id="6" name="左大括号 5">
            <a:extLst>
              <a:ext uri="{FF2B5EF4-FFF2-40B4-BE49-F238E27FC236}">
                <a16:creationId xmlns:a16="http://schemas.microsoft.com/office/drawing/2014/main" id="{57E9ABB4-8CE1-4754-8310-0BF201CD3705}"/>
              </a:ext>
            </a:extLst>
          </p:cNvPr>
          <p:cNvSpPr/>
          <p:nvPr/>
        </p:nvSpPr>
        <p:spPr>
          <a:xfrm>
            <a:off x="942884" y="1644491"/>
            <a:ext cx="184564" cy="228856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左大括号 6">
            <a:extLst>
              <a:ext uri="{FF2B5EF4-FFF2-40B4-BE49-F238E27FC236}">
                <a16:creationId xmlns:a16="http://schemas.microsoft.com/office/drawing/2014/main" id="{0F946B8C-0FB6-42C4-AA8F-4AAB13750865}"/>
              </a:ext>
            </a:extLst>
          </p:cNvPr>
          <p:cNvSpPr/>
          <p:nvPr/>
        </p:nvSpPr>
        <p:spPr>
          <a:xfrm>
            <a:off x="911424" y="4997246"/>
            <a:ext cx="216024" cy="64633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D3B6872-5F17-404D-9832-637A447B9B16}"/>
              </a:ext>
            </a:extLst>
          </p:cNvPr>
          <p:cNvSpPr txBox="1"/>
          <p:nvPr/>
        </p:nvSpPr>
        <p:spPr>
          <a:xfrm>
            <a:off x="478868" y="2228671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瞬发辐射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154EA83-EAEE-4EEA-BA22-0471706155DB}"/>
              </a:ext>
            </a:extLst>
          </p:cNvPr>
          <p:cNvSpPr txBox="1"/>
          <p:nvPr/>
        </p:nvSpPr>
        <p:spPr>
          <a:xfrm>
            <a:off x="443372" y="499724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感生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2611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565E477-EC8F-43FF-BFDD-8AFB478E9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542928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dirty="0">
                <a:latin typeface="微软雅黑" panose="020B0503020204020204" pitchFamily="34" charset="-122"/>
              </a:rPr>
              <a:t>Linac,</a:t>
            </a:r>
            <a:r>
              <a:rPr lang="zh-CN" altLang="en-US" dirty="0">
                <a:latin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</a:rPr>
              <a:t>damping ring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zh-CN" altLang="en-US" dirty="0">
                <a:latin typeface="微软雅黑" panose="020B0503020204020204" pitchFamily="34" charset="-122"/>
              </a:rPr>
              <a:t>含</a:t>
            </a:r>
            <a:r>
              <a:rPr lang="en-US" altLang="zh-CN" dirty="0">
                <a:latin typeface="微软雅黑" panose="020B0503020204020204" pitchFamily="34" charset="-122"/>
              </a:rPr>
              <a:t>Linac &lt;-&gt; Damping ring</a:t>
            </a:r>
            <a:r>
              <a:rPr lang="zh-CN" altLang="en-US" dirty="0">
                <a:latin typeface="微软雅黑" panose="020B0503020204020204" pitchFamily="34" charset="-122"/>
              </a:rPr>
              <a:t>的输运线</a:t>
            </a:r>
            <a:endParaRPr lang="en-US" altLang="zh-CN" dirty="0">
              <a:latin typeface="微软雅黑" panose="020B0503020204020204" pitchFamily="34" charset="-122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>
                <a:latin typeface="微软雅黑" panose="020B0503020204020204" pitchFamily="34" charset="-122"/>
              </a:rPr>
              <a:t>输运线</a:t>
            </a:r>
            <a:endParaRPr lang="en-US" altLang="zh-CN" dirty="0">
              <a:latin typeface="微软雅黑" panose="020B0503020204020204" pitchFamily="34" charset="-122"/>
            </a:endParaRPr>
          </a:p>
          <a:p>
            <a:pPr lvl="1">
              <a:spcBef>
                <a:spcPts val="600"/>
              </a:spcBef>
            </a:pPr>
            <a:r>
              <a:rPr lang="en-US" altLang="zh-CN" dirty="0">
                <a:latin typeface="微软雅黑" panose="020B0503020204020204" pitchFamily="34" charset="-122"/>
              </a:rPr>
              <a:t>Linac -&gt; Booster</a:t>
            </a:r>
          </a:p>
          <a:p>
            <a:pPr lvl="1">
              <a:spcBef>
                <a:spcPts val="600"/>
              </a:spcBef>
            </a:pPr>
            <a:r>
              <a:rPr lang="en-US" altLang="zh-CN" dirty="0">
                <a:latin typeface="微软雅黑" panose="020B0503020204020204" pitchFamily="34" charset="-122"/>
              </a:rPr>
              <a:t>Booster &lt;-&gt; Collider</a:t>
            </a:r>
          </a:p>
          <a:p>
            <a:pPr lvl="1">
              <a:spcBef>
                <a:spcPts val="600"/>
              </a:spcBef>
            </a:pPr>
            <a:r>
              <a:rPr lang="en-US" altLang="zh-CN" dirty="0">
                <a:latin typeface="微软雅黑" panose="020B0503020204020204" pitchFamily="34" charset="-122"/>
              </a:rPr>
              <a:t>Booster, Collider -&gt; dump/SR hall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dirty="0">
                <a:latin typeface="微软雅黑" panose="020B0503020204020204" pitchFamily="34" charset="-122"/>
              </a:rPr>
              <a:t>Booster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dirty="0">
                <a:latin typeface="微软雅黑" panose="020B0503020204020204" pitchFamily="34" charset="-122"/>
              </a:rPr>
              <a:t>Collider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dirty="0">
                <a:latin typeface="微软雅黑" panose="020B0503020204020204" pitchFamily="34" charset="-122"/>
              </a:rPr>
              <a:t>IR hall,</a:t>
            </a:r>
            <a:r>
              <a:rPr lang="zh-CN" altLang="en-US" dirty="0">
                <a:latin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</a:rPr>
              <a:t>RF tunnel, dump hall, SR hall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B9CB00D-4AA1-4758-BD5C-5CCC81C72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</a:t>
            </a:r>
            <a:r>
              <a:rPr lang="zh-CN" altLang="en-US" dirty="0"/>
              <a:t>源项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F58832-0A85-43DE-A3B0-F29A28428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4B81443-0C2C-4F08-99B9-E5AC4E1BAA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4418" y="1052736"/>
            <a:ext cx="5917582" cy="53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B384791-A3AB-4766-B78B-B431206DF6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5" b="37884"/>
          <a:stretch/>
        </p:blipFill>
        <p:spPr>
          <a:xfrm>
            <a:off x="4866721" y="1098509"/>
            <a:ext cx="6816080" cy="1692217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1E7FC432-B17F-4F9A-AB67-C2D3E13D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LINAC &amp; damping ring &amp; L-to-DR transport line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BC6089-090C-449E-8EEC-6C1395B4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16" name="内容占位符 15">
            <a:extLst>
              <a:ext uri="{FF2B5EF4-FFF2-40B4-BE49-F238E27FC236}">
                <a16:creationId xmlns:a16="http://schemas.microsoft.com/office/drawing/2014/main" id="{DD04D195-32C5-40E8-858E-3A4CB031C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85" y="1098509"/>
            <a:ext cx="10972800" cy="549884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dirty="0"/>
              <a:t>Damping ring SR critical </a:t>
            </a:r>
            <a:br>
              <a:rPr lang="en-US" altLang="zh-CN" dirty="0"/>
            </a:br>
            <a:r>
              <a:rPr lang="en-US" altLang="zh-CN" dirty="0"/>
              <a:t>energy ~ 1 keV</a:t>
            </a:r>
            <a:r>
              <a:rPr lang="zh-CN" altLang="en-US" dirty="0"/>
              <a:t>，可忽略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评估</a:t>
            </a:r>
            <a:endParaRPr lang="en-US" altLang="zh-CN" dirty="0"/>
          </a:p>
          <a:p>
            <a:pPr lvl="1">
              <a:spcBef>
                <a:spcPts val="600"/>
              </a:spcBef>
            </a:pPr>
            <a:r>
              <a:rPr lang="en-US" altLang="zh-CN" dirty="0"/>
              <a:t>Linac/damping ring/</a:t>
            </a:r>
            <a:br>
              <a:rPr lang="en-US" altLang="zh-CN" dirty="0"/>
            </a:br>
            <a:r>
              <a:rPr lang="en-US" altLang="zh-CN" dirty="0"/>
              <a:t>L-to-DR transport line</a:t>
            </a:r>
            <a:br>
              <a:rPr lang="en-US" altLang="zh-CN" dirty="0"/>
            </a:br>
            <a:r>
              <a:rPr lang="zh-CN" altLang="en-US" dirty="0"/>
              <a:t>屏蔽体厚度</a:t>
            </a:r>
            <a:endParaRPr lang="en-US" altLang="zh-CN" dirty="0"/>
          </a:p>
          <a:p>
            <a:pPr lvl="1">
              <a:spcBef>
                <a:spcPts val="600"/>
              </a:spcBef>
            </a:pPr>
            <a:r>
              <a:rPr lang="zh-CN" altLang="en-US" dirty="0"/>
              <a:t>空气</a:t>
            </a:r>
            <a:r>
              <a:rPr lang="en-US" altLang="zh-CN" dirty="0"/>
              <a:t>/</a:t>
            </a:r>
            <a:r>
              <a:rPr lang="zh-CN" altLang="en-US" dirty="0"/>
              <a:t>水</a:t>
            </a:r>
            <a:r>
              <a:rPr lang="en-US" altLang="zh-CN" dirty="0"/>
              <a:t>/</a:t>
            </a:r>
            <a:r>
              <a:rPr lang="zh-CN" altLang="en-US" dirty="0"/>
              <a:t>固体废弃物</a:t>
            </a:r>
            <a:br>
              <a:rPr lang="en-US" altLang="zh-CN" dirty="0"/>
            </a:br>
            <a:r>
              <a:rPr lang="zh-CN" altLang="en-US" dirty="0"/>
              <a:t>的放射性</a:t>
            </a:r>
            <a:endParaRPr lang="en-US" altLang="zh-CN" dirty="0"/>
          </a:p>
          <a:p>
            <a:r>
              <a:rPr lang="zh-CN" altLang="en-US" dirty="0"/>
              <a:t>已完成</a:t>
            </a:r>
            <a:r>
              <a:rPr lang="en-US" altLang="zh-CN" dirty="0"/>
              <a:t>FLUKA</a:t>
            </a:r>
            <a:r>
              <a:rPr lang="zh-CN" altLang="en-US" dirty="0"/>
              <a:t>模拟</a:t>
            </a:r>
            <a:endParaRPr lang="en-US" altLang="zh-CN" dirty="0"/>
          </a:p>
          <a:p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4D2FFF28-7AB3-4F51-B218-F10AF08628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5162057"/>
                  </p:ext>
                </p:extLst>
              </p:nvPr>
            </p:nvGraphicFramePr>
            <p:xfrm>
              <a:off x="4756087" y="3204423"/>
              <a:ext cx="7416823" cy="35107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3590">
                      <a:extLst>
                        <a:ext uri="{9D8B030D-6E8A-4147-A177-3AD203B41FA5}">
                          <a16:colId xmlns:a16="http://schemas.microsoft.com/office/drawing/2014/main" val="2488921037"/>
                        </a:ext>
                      </a:extLst>
                    </a:gridCol>
                    <a:gridCol w="949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0661">
                      <a:extLst>
                        <a:ext uri="{9D8B030D-6E8A-4147-A177-3AD203B41FA5}">
                          <a16:colId xmlns:a16="http://schemas.microsoft.com/office/drawing/2014/main" val="684882620"/>
                        </a:ext>
                      </a:extLst>
                    </a:gridCol>
                    <a:gridCol w="1160924">
                      <a:extLst>
                        <a:ext uri="{9D8B030D-6E8A-4147-A177-3AD203B41FA5}">
                          <a16:colId xmlns:a16="http://schemas.microsoft.com/office/drawing/2014/main" val="3733477961"/>
                        </a:ext>
                      </a:extLst>
                    </a:gridCol>
                    <a:gridCol w="906791">
                      <a:extLst>
                        <a:ext uri="{9D8B030D-6E8A-4147-A177-3AD203B41FA5}">
                          <a16:colId xmlns:a16="http://schemas.microsoft.com/office/drawing/2014/main" val="726688013"/>
                        </a:ext>
                      </a:extLst>
                    </a:gridCol>
                    <a:gridCol w="1295634">
                      <a:extLst>
                        <a:ext uri="{9D8B030D-6E8A-4147-A177-3AD203B41FA5}">
                          <a16:colId xmlns:a16="http://schemas.microsoft.com/office/drawing/2014/main" val="249117905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Position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Length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Beam energy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Number of bunches [s</a:t>
                          </a:r>
                          <a:r>
                            <a:rPr lang="en-US" altLang="zh-CN" sz="1600" baseline="30000" dirty="0"/>
                            <a:t>-1</a:t>
                          </a:r>
                          <a:r>
                            <a:rPr lang="en-US" altLang="zh-CN" sz="1600" dirty="0"/>
                            <a:t>]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Beam</a:t>
                          </a:r>
                          <a:r>
                            <a:rPr lang="en-US" altLang="zh-CN" sz="1600" baseline="0" dirty="0"/>
                            <a:t> loss/</a:t>
                          </a:r>
                          <a:r>
                            <a:rPr lang="en-US" altLang="zh-CN" sz="1600" dirty="0"/>
                            <a:t>bunch [</a:t>
                          </a:r>
                          <a:r>
                            <a:rPr lang="en-US" altLang="zh-CN" sz="1600" dirty="0" err="1"/>
                            <a:t>nC</a:t>
                          </a:r>
                          <a:r>
                            <a:rPr lang="en-US" altLang="zh-CN" sz="1600" dirty="0"/>
                            <a:t>]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Number of particles [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sSup>
                                <m:sSupPr>
                                  <m:ctrlP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altLang="zh-CN" sz="16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600" dirty="0"/>
                            <a:t>/s]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328959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FAS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100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300 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rowSpan="8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62.5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Positron</a:t>
                          </a:r>
                          <a:r>
                            <a:rPr lang="en-US" altLang="zh-CN" sz="1600" baseline="0" dirty="0">
                              <a:solidFill>
                                <a:schemeClr val="tx1"/>
                              </a:solidFill>
                            </a:rPr>
                            <a:t> target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15 mm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4 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1250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PSPAS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15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5 ~ 200 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1250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SAS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300 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250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30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600 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TAS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1163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1.1 ~ 30 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12.5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Damping ring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147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1.1 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0.19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24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905534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err="1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LtoDR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120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1.1 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200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0.04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369020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4D2FFF28-7AB3-4F51-B218-F10AF08628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5162057"/>
                  </p:ext>
                </p:extLst>
              </p:nvPr>
            </p:nvGraphicFramePr>
            <p:xfrm>
              <a:off x="4756087" y="3204423"/>
              <a:ext cx="7416823" cy="35107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3590">
                      <a:extLst>
                        <a:ext uri="{9D8B030D-6E8A-4147-A177-3AD203B41FA5}">
                          <a16:colId xmlns:a16="http://schemas.microsoft.com/office/drawing/2014/main" val="2488921037"/>
                        </a:ext>
                      </a:extLst>
                    </a:gridCol>
                    <a:gridCol w="9492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0661">
                      <a:extLst>
                        <a:ext uri="{9D8B030D-6E8A-4147-A177-3AD203B41FA5}">
                          <a16:colId xmlns:a16="http://schemas.microsoft.com/office/drawing/2014/main" val="684882620"/>
                        </a:ext>
                      </a:extLst>
                    </a:gridCol>
                    <a:gridCol w="1160924">
                      <a:extLst>
                        <a:ext uri="{9D8B030D-6E8A-4147-A177-3AD203B41FA5}">
                          <a16:colId xmlns:a16="http://schemas.microsoft.com/office/drawing/2014/main" val="3733477961"/>
                        </a:ext>
                      </a:extLst>
                    </a:gridCol>
                    <a:gridCol w="906791">
                      <a:extLst>
                        <a:ext uri="{9D8B030D-6E8A-4147-A177-3AD203B41FA5}">
                          <a16:colId xmlns:a16="http://schemas.microsoft.com/office/drawing/2014/main" val="726688013"/>
                        </a:ext>
                      </a:extLst>
                    </a:gridCol>
                    <a:gridCol w="1295634">
                      <a:extLst>
                        <a:ext uri="{9D8B030D-6E8A-4147-A177-3AD203B41FA5}">
                          <a16:colId xmlns:a16="http://schemas.microsoft.com/office/drawing/2014/main" val="2491179053"/>
                        </a:ext>
                      </a:extLst>
                    </a:gridCol>
                  </a:tblGrid>
                  <a:tr h="8284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Position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Length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Beam energy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Number of bunches [s</a:t>
                          </a:r>
                          <a:r>
                            <a:rPr lang="en-US" altLang="zh-CN" sz="1600" baseline="30000" dirty="0"/>
                            <a:t>-1</a:t>
                          </a:r>
                          <a:r>
                            <a:rPr lang="en-US" altLang="zh-CN" sz="1600" dirty="0"/>
                            <a:t>]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Beam</a:t>
                          </a:r>
                          <a:r>
                            <a:rPr lang="en-US" altLang="zh-CN" sz="1600" baseline="0" dirty="0"/>
                            <a:t> loss/</a:t>
                          </a:r>
                          <a:r>
                            <a:rPr lang="en-US" altLang="zh-CN" sz="1600" dirty="0"/>
                            <a:t>bunch [</a:t>
                          </a:r>
                          <a:r>
                            <a:rPr lang="en-US" altLang="zh-CN" sz="1600" dirty="0" err="1"/>
                            <a:t>nC</a:t>
                          </a:r>
                          <a:r>
                            <a:rPr lang="en-US" altLang="zh-CN" sz="1600" dirty="0"/>
                            <a:t>]</a:t>
                          </a:r>
                          <a:endParaRPr lang="zh-CN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71831" t="-1471" r="-2347" b="-333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289592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FAS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100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300 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rowSpan="8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62.5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Positron</a:t>
                          </a:r>
                          <a:r>
                            <a:rPr lang="en-US" altLang="zh-CN" sz="1600" baseline="0" dirty="0">
                              <a:solidFill>
                                <a:schemeClr val="tx1"/>
                              </a:solidFill>
                            </a:rPr>
                            <a:t> target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15 mm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4 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1250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PSPAS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15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5 ~ 200 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1250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SAS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300 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250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5280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30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600 MeV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0.2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TAS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1163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1.1 ~ 30 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0.1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12.5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Damping ring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147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1.1 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0.19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24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0905534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err="1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LtoDR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120 m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1.1 GeV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200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0.04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  <a:latin typeface="+mn-lt"/>
                              <a:ea typeface="微软雅黑" panose="020B0503020204020204" pitchFamily="34" charset="-122"/>
                            </a:rPr>
                            <a:t>5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latin typeface="+mn-lt"/>
                            <a:ea typeface="微软雅黑" panose="020B0503020204020204" pitchFamily="34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369020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内容占位符 15">
            <a:extLst>
              <a:ext uri="{FF2B5EF4-FFF2-40B4-BE49-F238E27FC236}">
                <a16:creationId xmlns:a16="http://schemas.microsoft.com/office/drawing/2014/main" id="{5C68DA08-0241-4FD6-8B53-D49B55EB782B}"/>
              </a:ext>
            </a:extLst>
          </p:cNvPr>
          <p:cNvSpPr txBox="1">
            <a:spLocks/>
          </p:cNvSpPr>
          <p:nvPr/>
        </p:nvSpPr>
        <p:spPr>
          <a:xfrm>
            <a:off x="5633130" y="2762616"/>
            <a:ext cx="3991262" cy="167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14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束损参数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8160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B384791-A3AB-4766-B78B-B431206DF6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5" b="37884"/>
          <a:stretch/>
        </p:blipFill>
        <p:spPr>
          <a:xfrm>
            <a:off x="4866721" y="1098509"/>
            <a:ext cx="6816080" cy="1692217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1E7FC432-B17F-4F9A-AB67-C2D3E13D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LINAC &amp; damping ring &amp; L-to-DR transport line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BC6089-090C-449E-8EEC-6C1395B4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16" name="内容占位符 15">
            <a:extLst>
              <a:ext uri="{FF2B5EF4-FFF2-40B4-BE49-F238E27FC236}">
                <a16:creationId xmlns:a16="http://schemas.microsoft.com/office/drawing/2014/main" id="{DD04D195-32C5-40E8-858E-3A4CB031C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85" y="1098509"/>
            <a:ext cx="10972800" cy="549884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dirty="0"/>
              <a:t>Damping ring SR critical </a:t>
            </a:r>
            <a:br>
              <a:rPr lang="en-US" altLang="zh-CN" dirty="0"/>
            </a:br>
            <a:r>
              <a:rPr lang="en-US" altLang="zh-CN" dirty="0"/>
              <a:t>energy ~ 1 keV</a:t>
            </a:r>
            <a:r>
              <a:rPr lang="zh-CN" altLang="en-US" dirty="0"/>
              <a:t>，可忽略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评估</a:t>
            </a:r>
            <a:endParaRPr lang="en-US" altLang="zh-CN" dirty="0"/>
          </a:p>
          <a:p>
            <a:pPr lvl="1">
              <a:spcBef>
                <a:spcPts val="600"/>
              </a:spcBef>
            </a:pPr>
            <a:r>
              <a:rPr lang="en-US" altLang="zh-CN" dirty="0"/>
              <a:t>Linac/damping ring/</a:t>
            </a:r>
            <a:br>
              <a:rPr lang="en-US" altLang="zh-CN" dirty="0"/>
            </a:br>
            <a:r>
              <a:rPr lang="en-US" altLang="zh-CN" dirty="0"/>
              <a:t>L-to-DR transport line</a:t>
            </a:r>
            <a:br>
              <a:rPr lang="en-US" altLang="zh-CN" dirty="0"/>
            </a:br>
            <a:r>
              <a:rPr lang="zh-CN" altLang="en-US" dirty="0"/>
              <a:t>屏蔽体厚度</a:t>
            </a:r>
            <a:endParaRPr lang="en-US" altLang="zh-CN" dirty="0"/>
          </a:p>
          <a:p>
            <a:pPr lvl="1">
              <a:spcBef>
                <a:spcPts val="600"/>
              </a:spcBef>
            </a:pPr>
            <a:r>
              <a:rPr lang="zh-CN" altLang="en-US" dirty="0"/>
              <a:t>空气</a:t>
            </a:r>
            <a:r>
              <a:rPr lang="en-US" altLang="zh-CN" dirty="0"/>
              <a:t>/</a:t>
            </a:r>
            <a:r>
              <a:rPr lang="zh-CN" altLang="en-US" dirty="0"/>
              <a:t>水</a:t>
            </a:r>
            <a:r>
              <a:rPr lang="en-US" altLang="zh-CN" dirty="0"/>
              <a:t>/</a:t>
            </a:r>
            <a:r>
              <a:rPr lang="zh-CN" altLang="en-US" dirty="0"/>
              <a:t>固体废弃物</a:t>
            </a:r>
            <a:br>
              <a:rPr lang="en-US" altLang="zh-CN" dirty="0"/>
            </a:br>
            <a:r>
              <a:rPr lang="zh-CN" altLang="en-US" dirty="0"/>
              <a:t>的放射性</a:t>
            </a:r>
            <a:endParaRPr lang="en-US" altLang="zh-CN" dirty="0"/>
          </a:p>
          <a:p>
            <a:r>
              <a:rPr lang="zh-CN" altLang="en-US" dirty="0"/>
              <a:t>已完成</a:t>
            </a:r>
            <a:r>
              <a:rPr lang="en-US" altLang="zh-CN" dirty="0"/>
              <a:t>FLUKA</a:t>
            </a:r>
            <a:r>
              <a:rPr lang="zh-CN" altLang="en-US" dirty="0"/>
              <a:t>模拟</a:t>
            </a:r>
            <a:endParaRPr lang="en-US" altLang="zh-CN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9D8B5CB-76A1-4D61-8425-DD54A035C336}"/>
              </a:ext>
            </a:extLst>
          </p:cNvPr>
          <p:cNvGrpSpPr/>
          <p:nvPr/>
        </p:nvGrpSpPr>
        <p:grpSpPr>
          <a:xfrm>
            <a:off x="4166349" y="2869799"/>
            <a:ext cx="7999695" cy="3507110"/>
            <a:chOff x="4166349" y="2869799"/>
            <a:chExt cx="7999695" cy="350711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397074B-0D84-4EFB-8084-B4C1BE51F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6349" y="3209625"/>
              <a:ext cx="7999695" cy="3167284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67F48DE7-245D-4FAC-97B1-51254FEE2790}"/>
                </a:ext>
              </a:extLst>
            </p:cNvPr>
            <p:cNvSpPr txBox="1"/>
            <p:nvPr/>
          </p:nvSpPr>
          <p:spPr>
            <a:xfrm>
              <a:off x="6312024" y="2869799"/>
              <a:ext cx="4536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/>
                <a:t>Fluka</a:t>
              </a:r>
              <a:r>
                <a:rPr lang="zh-CN" altLang="en-US" dirty="0"/>
                <a:t>几何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13B5699-9200-47B2-AAC8-1ECFBB41875A}"/>
                </a:ext>
              </a:extLst>
            </p:cNvPr>
            <p:cNvSpPr txBox="1"/>
            <p:nvPr/>
          </p:nvSpPr>
          <p:spPr>
            <a:xfrm>
              <a:off x="7720422" y="5390159"/>
              <a:ext cx="1017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Linac</a:t>
              </a:r>
              <a:endParaRPr lang="zh-CN" altLang="en-US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AD5E735-945F-4473-9A8B-C267EB4D4429}"/>
                </a:ext>
              </a:extLst>
            </p:cNvPr>
            <p:cNvSpPr txBox="1"/>
            <p:nvPr/>
          </p:nvSpPr>
          <p:spPr>
            <a:xfrm>
              <a:off x="6528048" y="3692013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Damping ring</a:t>
              </a:r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D486518-C3CD-446D-8D99-AB5A24CF28A9}"/>
                </a:ext>
              </a:extLst>
            </p:cNvPr>
            <p:cNvSpPr txBox="1"/>
            <p:nvPr/>
          </p:nvSpPr>
          <p:spPr>
            <a:xfrm>
              <a:off x="6528048" y="4815747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L-to-DR </a:t>
              </a:r>
              <a:r>
                <a:rPr lang="zh-CN" altLang="en-US" dirty="0"/>
                <a:t>输运线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022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B384791-A3AB-4766-B78B-B431206DF6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5" b="37884"/>
          <a:stretch/>
        </p:blipFill>
        <p:spPr>
          <a:xfrm>
            <a:off x="4866721" y="1098509"/>
            <a:ext cx="6816080" cy="1692217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1E7FC432-B17F-4F9A-AB67-C2D3E13D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LINAC &amp; damping ring &amp; L-to-DR transport line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BC6089-090C-449E-8EEC-6C1395B4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16" name="内容占位符 15">
            <a:extLst>
              <a:ext uri="{FF2B5EF4-FFF2-40B4-BE49-F238E27FC236}">
                <a16:creationId xmlns:a16="http://schemas.microsoft.com/office/drawing/2014/main" id="{DD04D195-32C5-40E8-858E-3A4CB031C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85" y="1098509"/>
            <a:ext cx="10972800" cy="549884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dirty="0"/>
              <a:t>Damping ring SR critical </a:t>
            </a:r>
            <a:br>
              <a:rPr lang="en-US" altLang="zh-CN" dirty="0"/>
            </a:br>
            <a:r>
              <a:rPr lang="en-US" altLang="zh-CN" dirty="0"/>
              <a:t>energy ~ 1 keV</a:t>
            </a:r>
            <a:r>
              <a:rPr lang="zh-CN" altLang="en-US" dirty="0"/>
              <a:t>，可忽略</a:t>
            </a: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zh-CN" altLang="en-US" dirty="0"/>
              <a:t>评估</a:t>
            </a:r>
            <a:endParaRPr lang="en-US" altLang="zh-CN" dirty="0"/>
          </a:p>
          <a:p>
            <a:pPr lvl="1">
              <a:spcBef>
                <a:spcPts val="600"/>
              </a:spcBef>
            </a:pPr>
            <a:r>
              <a:rPr lang="en-US" altLang="zh-CN" dirty="0"/>
              <a:t>Linac/damping ring/</a:t>
            </a:r>
            <a:br>
              <a:rPr lang="en-US" altLang="zh-CN" dirty="0"/>
            </a:br>
            <a:r>
              <a:rPr lang="en-US" altLang="zh-CN" dirty="0"/>
              <a:t>L-to-DR transport line</a:t>
            </a:r>
            <a:br>
              <a:rPr lang="en-US" altLang="zh-CN" dirty="0"/>
            </a:br>
            <a:r>
              <a:rPr lang="zh-CN" altLang="en-US" dirty="0"/>
              <a:t>屏蔽体厚度</a:t>
            </a:r>
            <a:endParaRPr lang="en-US" altLang="zh-CN" dirty="0"/>
          </a:p>
          <a:p>
            <a:pPr lvl="1">
              <a:spcBef>
                <a:spcPts val="600"/>
              </a:spcBef>
            </a:pPr>
            <a:r>
              <a:rPr lang="zh-CN" altLang="en-US" dirty="0"/>
              <a:t>空气</a:t>
            </a:r>
            <a:r>
              <a:rPr lang="en-US" altLang="zh-CN" dirty="0"/>
              <a:t>/</a:t>
            </a:r>
            <a:r>
              <a:rPr lang="zh-CN" altLang="en-US" dirty="0"/>
              <a:t>水</a:t>
            </a:r>
            <a:r>
              <a:rPr lang="en-US" altLang="zh-CN" dirty="0"/>
              <a:t>/</a:t>
            </a:r>
            <a:r>
              <a:rPr lang="zh-CN" altLang="en-US" dirty="0"/>
              <a:t>固体废弃物</a:t>
            </a:r>
            <a:br>
              <a:rPr lang="en-US" altLang="zh-CN" dirty="0"/>
            </a:br>
            <a:r>
              <a:rPr lang="zh-CN" altLang="en-US" dirty="0"/>
              <a:t>的放射性</a:t>
            </a:r>
            <a:endParaRPr lang="en-US" altLang="zh-CN" dirty="0"/>
          </a:p>
          <a:p>
            <a:r>
              <a:rPr lang="zh-CN" altLang="en-US" dirty="0"/>
              <a:t>已完成</a:t>
            </a:r>
            <a:r>
              <a:rPr lang="en-US" altLang="zh-CN" dirty="0"/>
              <a:t>FLUKA</a:t>
            </a:r>
            <a:r>
              <a:rPr lang="zh-CN" altLang="en-US" dirty="0"/>
              <a:t>模拟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B2A1A39-723C-4A2D-886B-A2137BBDD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959" y="3284984"/>
            <a:ext cx="7924839" cy="314042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13B5699-9200-47B2-AAC8-1ECFBB41875A}"/>
              </a:ext>
            </a:extLst>
          </p:cNvPr>
          <p:cNvSpPr txBox="1"/>
          <p:nvPr/>
        </p:nvSpPr>
        <p:spPr>
          <a:xfrm>
            <a:off x="6546569" y="302091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Linac</a:t>
            </a:r>
            <a:r>
              <a:rPr lang="zh-CN" altLang="en-US" dirty="0"/>
              <a:t>几何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540B678-E0E0-410A-AF87-E98DC6935142}"/>
              </a:ext>
            </a:extLst>
          </p:cNvPr>
          <p:cNvSpPr txBox="1"/>
          <p:nvPr/>
        </p:nvSpPr>
        <p:spPr>
          <a:xfrm>
            <a:off x="7536160" y="388450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混凝土屏蔽体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D180C2B-1414-459A-AEE9-862C1E708306}"/>
              </a:ext>
            </a:extLst>
          </p:cNvPr>
          <p:cNvSpPr txBox="1"/>
          <p:nvPr/>
        </p:nvSpPr>
        <p:spPr>
          <a:xfrm>
            <a:off x="7536160" y="46771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束流管</a:t>
            </a:r>
          </a:p>
        </p:txBody>
      </p:sp>
    </p:spTree>
    <p:extLst>
      <p:ext uri="{BB962C8B-B14F-4D97-AF65-F5344CB8AC3E}">
        <p14:creationId xmlns:p14="http://schemas.microsoft.com/office/powerpoint/2010/main" val="4098797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5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35168</TotalTime>
  <Words>1725</Words>
  <Application>Microsoft Office PowerPoint</Application>
  <PresentationFormat>宽屏</PresentationFormat>
  <Paragraphs>454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等线</vt:lpstr>
      <vt:lpstr>宋体</vt:lpstr>
      <vt:lpstr>微软雅黑</vt:lpstr>
      <vt:lpstr>Arial</vt:lpstr>
      <vt:lpstr>Arial Black</vt:lpstr>
      <vt:lpstr>Calibri</vt:lpstr>
      <vt:lpstr>Cambria Math</vt:lpstr>
      <vt:lpstr>Times New Roman</vt:lpstr>
      <vt:lpstr>Wingdings</vt:lpstr>
      <vt:lpstr>Office 主题</vt:lpstr>
      <vt:lpstr>PowerPoint 演示文稿</vt:lpstr>
      <vt:lpstr>Content</vt:lpstr>
      <vt:lpstr>环境影响评价包含（非技术性章节与技术性章节）</vt:lpstr>
      <vt:lpstr>环境影响评价包含（非技术性章节与技术性章节）</vt:lpstr>
      <vt:lpstr>评价标准</vt:lpstr>
      <vt:lpstr>CEPC源项</vt:lpstr>
      <vt:lpstr>LINAC &amp; damping ring &amp; L-to-DR transport line</vt:lpstr>
      <vt:lpstr>LINAC &amp; damping ring &amp; L-to-DR transport line</vt:lpstr>
      <vt:lpstr>LINAC &amp; damping ring &amp; L-to-DR transport line</vt:lpstr>
      <vt:lpstr>LINAC &amp; damping ring &amp; L-to-DR transport line</vt:lpstr>
      <vt:lpstr>输运线</vt:lpstr>
      <vt:lpstr>输运线</vt:lpstr>
      <vt:lpstr>Booster &amp; collider</vt:lpstr>
      <vt:lpstr>RF tunnel, dump hall</vt:lpstr>
      <vt:lpstr>辐射水平评估小结</vt:lpstr>
      <vt:lpstr>人身安全联锁系统</vt:lpstr>
      <vt:lpstr>人身安全联锁系统</vt:lpstr>
      <vt:lpstr>人身安全联锁系统</vt:lpstr>
      <vt:lpstr>辐射监测</vt:lpstr>
      <vt:lpstr>CEPC辐射防护设计报告（草稿）目录</vt:lpstr>
      <vt:lpstr>CEPC辐射防护设计报告（草稿）目录</vt:lpstr>
      <vt:lpstr>总结</vt:lpstr>
      <vt:lpstr>backup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lenovo</cp:lastModifiedBy>
  <cp:revision>2530</cp:revision>
  <cp:lastPrinted>2022-11-06T05:19:21Z</cp:lastPrinted>
  <dcterms:created xsi:type="dcterms:W3CDTF">2012-09-04T11:33:36Z</dcterms:created>
  <dcterms:modified xsi:type="dcterms:W3CDTF">2025-02-20T02:40:45Z</dcterms:modified>
</cp:coreProperties>
</file>