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9" r:id="rId2"/>
    <p:sldId id="274" r:id="rId3"/>
    <p:sldId id="280" r:id="rId4"/>
    <p:sldId id="261" r:id="rId5"/>
    <p:sldId id="262" r:id="rId6"/>
    <p:sldId id="258" r:id="rId7"/>
    <p:sldId id="273" r:id="rId8"/>
    <p:sldId id="257" r:id="rId9"/>
    <p:sldId id="260" r:id="rId10"/>
    <p:sldId id="263" r:id="rId11"/>
    <p:sldId id="264" r:id="rId12"/>
    <p:sldId id="265" r:id="rId13"/>
    <p:sldId id="267" r:id="rId14"/>
    <p:sldId id="269" r:id="rId15"/>
    <p:sldId id="270" r:id="rId16"/>
    <p:sldId id="281" r:id="rId17"/>
    <p:sldId id="285" r:id="rId18"/>
    <p:sldId id="286" r:id="rId19"/>
    <p:sldId id="282" r:id="rId20"/>
    <p:sldId id="283" r:id="rId21"/>
    <p:sldId id="284" r:id="rId22"/>
    <p:sldId id="275" r:id="rId23"/>
    <p:sldId id="277" r:id="rId24"/>
    <p:sldId id="276" r:id="rId25"/>
    <p:sldId id="278" r:id="rId26"/>
    <p:sldId id="31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6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4F"/>
    <a:srgbClr val="FFFBEB"/>
    <a:srgbClr val="73429C"/>
    <a:srgbClr val="F4D8E6"/>
    <a:srgbClr val="FFF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510" y="102"/>
      </p:cViewPr>
      <p:guideLst>
        <p:guide orient="horz" pos="2387"/>
        <p:guide pos="36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engyao\CSNS-P1\3-&#20250;&#35758;&#25253;&#21578;PPT\2024-12-01%20&#27491;&#39640;&#31454;&#32856;\&#21103;&#26412;&#20316;&#19994;&#32479;&#35745;&#34920;-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engyao\CSNS-P1\3-&#20250;&#35758;&#25253;&#21578;PPT\2024-12-01%20&#27491;&#39640;&#31454;&#32856;\&#21103;&#26412;&#20316;&#19994;&#32479;&#35745;&#34920;-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Sheet1!$G$15</c:f>
              <c:strCache>
                <c:ptCount val="1"/>
                <c:pt idx="0">
                  <c:v>平均核数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Sheet1!$B$16:$B$25</c:f>
              <c:strCache>
                <c:ptCount val="10"/>
                <c:pt idx="0">
                  <c:v>chenjl</c:v>
                </c:pt>
                <c:pt idx="1">
                  <c:v>liugd</c:v>
                </c:pt>
                <c:pt idx="2">
                  <c:v>zhaoyu</c:v>
                </c:pt>
                <c:pt idx="3">
                  <c:v>molh</c:v>
                </c:pt>
                <c:pt idx="4">
                  <c:v>zhouzhihao</c:v>
                </c:pt>
                <c:pt idx="5">
                  <c:v>lvyou</c:v>
                </c:pt>
                <c:pt idx="6">
                  <c:v>sdtang</c:v>
                </c:pt>
                <c:pt idx="7">
                  <c:v>chenw33</c:v>
                </c:pt>
                <c:pt idx="8">
                  <c:v>yongzhang</c:v>
                </c:pt>
                <c:pt idx="9">
                  <c:v>huzl</c:v>
                </c:pt>
              </c:strCache>
            </c:strRef>
          </c:cat>
          <c:val>
            <c:numRef>
              <c:f>Sheet1!$G$16:$G$25</c:f>
              <c:numCache>
                <c:formatCode>0.00</c:formatCode>
                <c:ptCount val="10"/>
                <c:pt idx="0">
                  <c:v>6.8263999999999996</c:v>
                </c:pt>
                <c:pt idx="1">
                  <c:v>1.0549999999999999</c:v>
                </c:pt>
                <c:pt idx="2">
                  <c:v>341.9862</c:v>
                </c:pt>
                <c:pt idx="3">
                  <c:v>24.4895</c:v>
                </c:pt>
                <c:pt idx="4">
                  <c:v>1.0066999999999999</c:v>
                </c:pt>
                <c:pt idx="5">
                  <c:v>0.99529999999999996</c:v>
                </c:pt>
                <c:pt idx="6">
                  <c:v>1.2807999999999999</c:v>
                </c:pt>
                <c:pt idx="7">
                  <c:v>100.7106</c:v>
                </c:pt>
                <c:pt idx="8">
                  <c:v>254.2774</c:v>
                </c:pt>
                <c:pt idx="9">
                  <c:v>186.60669999999999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9F-4F9E-926E-BFEDEAF9CC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43343"/>
        <c:axId val="6928463"/>
      </c:barChart>
      <c:catAx>
        <c:axId val="694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928463"/>
        <c:crosses val="autoZero"/>
        <c:auto val="1"/>
        <c:lblAlgn val="ctr"/>
        <c:lblOffset val="100"/>
        <c:noMultiLvlLbl val="0"/>
      </c:catAx>
      <c:valAx>
        <c:axId val="6928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94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Sheet1!$F$15</c:f>
              <c:strCache>
                <c:ptCount val="1"/>
                <c:pt idx="0">
                  <c:v>平均作业机时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8551965781453701E-3"/>
                  <c:y val="-3.47219944529543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426DCAB-CF5C-46E2-B8E3-0A9012224CF9}" type="VALUE">
                      <a:rPr lang="en-US" altLang="zh-CN" b="0"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pPr>
                        <a:defRPr>
                          <a:solidFill>
                            <a:schemeClr val="dk1"/>
                          </a:solidFill>
                        </a:defRPr>
                      </a:pPr>
                      <a:t>[值]</a:t>
                    </a:fld>
                    <a:endParaRPr lang="zh-CN" altLang="en-US"/>
                  </a:p>
                </c:rich>
              </c:tx>
              <c:spPr>
                <a:solidFill>
                  <a:schemeClr val="lt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34950076783928"/>
                      <c:h val="6.474564364002297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17B-44BF-B8A9-ADB50242EC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Sheet1!$B$16:$B$25</c:f>
              <c:strCache>
                <c:ptCount val="10"/>
                <c:pt idx="0">
                  <c:v>chenjl</c:v>
                </c:pt>
                <c:pt idx="1">
                  <c:v>liugd</c:v>
                </c:pt>
                <c:pt idx="2">
                  <c:v>zhaoyu</c:v>
                </c:pt>
                <c:pt idx="3">
                  <c:v>molh</c:v>
                </c:pt>
                <c:pt idx="4">
                  <c:v>zhouzhihao</c:v>
                </c:pt>
                <c:pt idx="5">
                  <c:v>lvyou</c:v>
                </c:pt>
                <c:pt idx="6">
                  <c:v>sdtang</c:v>
                </c:pt>
                <c:pt idx="7">
                  <c:v>chenw33</c:v>
                </c:pt>
                <c:pt idx="8">
                  <c:v>yongzhang</c:v>
                </c:pt>
                <c:pt idx="9">
                  <c:v>huzl</c:v>
                </c:pt>
              </c:strCache>
            </c:strRef>
          </c:cat>
          <c:val>
            <c:numRef>
              <c:f>Sheet1!$F$16:$F$25</c:f>
              <c:numCache>
                <c:formatCode>0.00</c:formatCode>
                <c:ptCount val="10"/>
                <c:pt idx="0">
                  <c:v>24.77258488888889</c:v>
                </c:pt>
                <c:pt idx="1">
                  <c:v>0.77732811111111111</c:v>
                </c:pt>
                <c:pt idx="2">
                  <c:v>43.428908055555553</c:v>
                </c:pt>
                <c:pt idx="3">
                  <c:v>108.78078236111112</c:v>
                </c:pt>
                <c:pt idx="4">
                  <c:v>0.53364969444444443</c:v>
                </c:pt>
                <c:pt idx="5">
                  <c:v>3.642595333333333</c:v>
                </c:pt>
                <c:pt idx="6">
                  <c:v>23.482328083333332</c:v>
                </c:pt>
                <c:pt idx="7">
                  <c:v>23.341967833333332</c:v>
                </c:pt>
                <c:pt idx="8">
                  <c:v>2.1635455000000001</c:v>
                </c:pt>
                <c:pt idx="9">
                  <c:v>18.241476277777778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7B-44BF-B8A9-ADB50242E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02687"/>
        <c:axId val="237571007"/>
      </c:barChart>
      <c:catAx>
        <c:axId val="4402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37571007"/>
        <c:crosses val="autoZero"/>
        <c:auto val="1"/>
        <c:lblAlgn val="ctr"/>
        <c:lblOffset val="100"/>
        <c:noMultiLvlLbl val="0"/>
      </c:catAx>
      <c:valAx>
        <c:axId val="237571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402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B63962-DAA4-4269-B7F3-FE4D2726354E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zh-CN" altLang="en-US"/>
        </a:p>
      </dgm:t>
    </dgm:pt>
    <dgm:pt modelId="{2713AF66-255D-4BB3-A59F-B8998F90F568}">
      <dgm:prSet/>
      <dgm:spPr/>
      <dgm:t>
        <a:bodyPr/>
        <a:lstStyle/>
        <a:p>
          <a:r>
            <a:rPr lang="zh-CN" b="1" dirty="0"/>
            <a:t>数据</a:t>
          </a:r>
          <a:endParaRPr lang="zh-CN" dirty="0"/>
        </a:p>
      </dgm:t>
    </dgm:pt>
    <dgm:pt modelId="{54930F0F-1BDC-48A1-97DA-65A652C0297C}" type="par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0B6EE4E8-1A7C-4390-9527-D448035676A6}" type="sib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8627BA6A-3839-43F2-A05E-9C2894124857}">
      <dgm:prSet/>
      <dgm:spPr/>
      <dgm:t>
        <a:bodyPr/>
        <a:lstStyle/>
        <a:p>
          <a:r>
            <a:rPr lang="zh-CN" b="1" dirty="0"/>
            <a:t>算法</a:t>
          </a:r>
          <a:endParaRPr lang="zh-CN" dirty="0"/>
        </a:p>
      </dgm:t>
    </dgm:pt>
    <dgm:pt modelId="{9D01D35F-899B-44DB-BFCF-C03D034E5B27}" type="par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80DC316F-CD8D-4AD4-8F5A-A8555BC15839}" type="sib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55639C61-342A-48AA-A143-C640672570A8}">
      <dgm:prSet/>
      <dgm:spPr/>
      <dgm:t>
        <a:bodyPr/>
        <a:lstStyle/>
        <a:p>
          <a:r>
            <a:rPr lang="zh-CN" b="1" dirty="0"/>
            <a:t>算力</a:t>
          </a:r>
          <a:endParaRPr lang="zh-CN" dirty="0"/>
        </a:p>
      </dgm:t>
    </dgm:pt>
    <dgm:pt modelId="{3EBDDCD5-5894-410F-BC7C-13359C554908}" type="par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D37839F3-95C8-4779-84D4-1B37D6EBACCD}" type="sib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1D927F92-2F9E-4B73-8C5E-1962A0B453F3}" type="pres">
      <dgm:prSet presAssocID="{7BB63962-DAA4-4269-B7F3-FE4D2726354E}" presName="compositeShape" presStyleCnt="0">
        <dgm:presLayoutVars>
          <dgm:chMax val="7"/>
          <dgm:dir/>
          <dgm:resizeHandles val="exact"/>
        </dgm:presLayoutVars>
      </dgm:prSet>
      <dgm:spPr/>
    </dgm:pt>
    <dgm:pt modelId="{D3F7EA57-7CE8-471E-B630-8BA044AEA972}" type="pres">
      <dgm:prSet presAssocID="{2713AF66-255D-4BB3-A59F-B8998F90F568}" presName="circ1" presStyleLbl="vennNode1" presStyleIdx="0" presStyleCnt="3"/>
      <dgm:spPr/>
    </dgm:pt>
    <dgm:pt modelId="{67DB6B71-B1A6-4097-8A9C-E0F2021D5862}" type="pres">
      <dgm:prSet presAssocID="{2713AF66-255D-4BB3-A59F-B8998F90F5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B21448B-CC9E-4A39-9EB8-46923C3DC2A0}" type="pres">
      <dgm:prSet presAssocID="{8627BA6A-3839-43F2-A05E-9C2894124857}" presName="circ2" presStyleLbl="vennNode1" presStyleIdx="1" presStyleCnt="3"/>
      <dgm:spPr/>
    </dgm:pt>
    <dgm:pt modelId="{232EB1CD-CA4D-4D7F-8956-429AECEE78C3}" type="pres">
      <dgm:prSet presAssocID="{8627BA6A-3839-43F2-A05E-9C28941248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E140F15-DA25-4840-80C7-29209E3CE5F9}" type="pres">
      <dgm:prSet presAssocID="{55639C61-342A-48AA-A143-C640672570A8}" presName="circ3" presStyleLbl="vennNode1" presStyleIdx="2" presStyleCnt="3"/>
      <dgm:spPr/>
    </dgm:pt>
    <dgm:pt modelId="{7F6A63E0-96BD-426C-82A3-ADFE88109548}" type="pres">
      <dgm:prSet presAssocID="{55639C61-342A-48AA-A143-C640672570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BC2EE0B-DF55-40CB-AE8A-35995985A5BF}" type="presOf" srcId="{2713AF66-255D-4BB3-A59F-B8998F90F568}" destId="{D3F7EA57-7CE8-471E-B630-8BA044AEA972}" srcOrd="0" destOrd="0" presId="urn:microsoft.com/office/officeart/2005/8/layout/venn1"/>
    <dgm:cxn modelId="{49F49B18-98F2-4DA7-BA9A-08659D1B8E20}" srcId="{7BB63962-DAA4-4269-B7F3-FE4D2726354E}" destId="{55639C61-342A-48AA-A143-C640672570A8}" srcOrd="2" destOrd="0" parTransId="{3EBDDCD5-5894-410F-BC7C-13359C554908}" sibTransId="{D37839F3-95C8-4779-84D4-1B37D6EBACCD}"/>
    <dgm:cxn modelId="{D66D3C27-775E-4CBF-9999-0904A636BF7D}" type="presOf" srcId="{2713AF66-255D-4BB3-A59F-B8998F90F568}" destId="{67DB6B71-B1A6-4097-8A9C-E0F2021D5862}" srcOrd="1" destOrd="0" presId="urn:microsoft.com/office/officeart/2005/8/layout/venn1"/>
    <dgm:cxn modelId="{7176272D-A46D-4991-BF79-368D97806D85}" type="presOf" srcId="{7BB63962-DAA4-4269-B7F3-FE4D2726354E}" destId="{1D927F92-2F9E-4B73-8C5E-1962A0B453F3}" srcOrd="0" destOrd="0" presId="urn:microsoft.com/office/officeart/2005/8/layout/venn1"/>
    <dgm:cxn modelId="{4B94942E-7B01-4C3B-AA30-779753DBC2AB}" srcId="{7BB63962-DAA4-4269-B7F3-FE4D2726354E}" destId="{8627BA6A-3839-43F2-A05E-9C2894124857}" srcOrd="1" destOrd="0" parTransId="{9D01D35F-899B-44DB-BFCF-C03D034E5B27}" sibTransId="{80DC316F-CD8D-4AD4-8F5A-A8555BC15839}"/>
    <dgm:cxn modelId="{3AFF9C64-410D-4E43-A928-C81333A5985E}" type="presOf" srcId="{8627BA6A-3839-43F2-A05E-9C2894124857}" destId="{BB21448B-CC9E-4A39-9EB8-46923C3DC2A0}" srcOrd="0" destOrd="0" presId="urn:microsoft.com/office/officeart/2005/8/layout/venn1"/>
    <dgm:cxn modelId="{7FC12D4D-D8E9-4A07-B3CB-41CE0718DC16}" type="presOf" srcId="{55639C61-342A-48AA-A143-C640672570A8}" destId="{1E140F15-DA25-4840-80C7-29209E3CE5F9}" srcOrd="0" destOrd="0" presId="urn:microsoft.com/office/officeart/2005/8/layout/venn1"/>
    <dgm:cxn modelId="{4F1BCC57-5D74-44DF-8419-201EAAFB8C49}" type="presOf" srcId="{8627BA6A-3839-43F2-A05E-9C2894124857}" destId="{232EB1CD-CA4D-4D7F-8956-429AECEE78C3}" srcOrd="1" destOrd="0" presId="urn:microsoft.com/office/officeart/2005/8/layout/venn1"/>
    <dgm:cxn modelId="{252B9589-319A-4DDA-B08B-4C93320A7C11}" type="presOf" srcId="{55639C61-342A-48AA-A143-C640672570A8}" destId="{7F6A63E0-96BD-426C-82A3-ADFE88109548}" srcOrd="1" destOrd="0" presId="urn:microsoft.com/office/officeart/2005/8/layout/venn1"/>
    <dgm:cxn modelId="{052F2CCB-2A5D-4C3A-B2C6-ED4C04E7C732}" srcId="{7BB63962-DAA4-4269-B7F3-FE4D2726354E}" destId="{2713AF66-255D-4BB3-A59F-B8998F90F568}" srcOrd="0" destOrd="0" parTransId="{54930F0F-1BDC-48A1-97DA-65A652C0297C}" sibTransId="{0B6EE4E8-1A7C-4390-9527-D448035676A6}"/>
    <dgm:cxn modelId="{155FD7BE-CFD7-4FCA-ADC3-4B329ED76EE0}" type="presParOf" srcId="{1D927F92-2F9E-4B73-8C5E-1962A0B453F3}" destId="{D3F7EA57-7CE8-471E-B630-8BA044AEA972}" srcOrd="0" destOrd="0" presId="urn:microsoft.com/office/officeart/2005/8/layout/venn1"/>
    <dgm:cxn modelId="{F76A66AF-970E-4A02-8D13-74F23B15FE62}" type="presParOf" srcId="{1D927F92-2F9E-4B73-8C5E-1962A0B453F3}" destId="{67DB6B71-B1A6-4097-8A9C-E0F2021D5862}" srcOrd="1" destOrd="0" presId="urn:microsoft.com/office/officeart/2005/8/layout/venn1"/>
    <dgm:cxn modelId="{8AFEFAD5-79DD-458C-BD43-DC3ABDB045B4}" type="presParOf" srcId="{1D927F92-2F9E-4B73-8C5E-1962A0B453F3}" destId="{BB21448B-CC9E-4A39-9EB8-46923C3DC2A0}" srcOrd="2" destOrd="0" presId="urn:microsoft.com/office/officeart/2005/8/layout/venn1"/>
    <dgm:cxn modelId="{C4F25902-F530-4768-83B0-3289519DBCCD}" type="presParOf" srcId="{1D927F92-2F9E-4B73-8C5E-1962A0B453F3}" destId="{232EB1CD-CA4D-4D7F-8956-429AECEE78C3}" srcOrd="3" destOrd="0" presId="urn:microsoft.com/office/officeart/2005/8/layout/venn1"/>
    <dgm:cxn modelId="{4474DEFE-86C9-40D9-A694-EB6C74300A53}" type="presParOf" srcId="{1D927F92-2F9E-4B73-8C5E-1962A0B453F3}" destId="{1E140F15-DA25-4840-80C7-29209E3CE5F9}" srcOrd="4" destOrd="0" presId="urn:microsoft.com/office/officeart/2005/8/layout/venn1"/>
    <dgm:cxn modelId="{6E5978CC-957A-41A8-ABFE-7FCC9D486827}" type="presParOf" srcId="{1D927F92-2F9E-4B73-8C5E-1962A0B453F3}" destId="{7F6A63E0-96BD-426C-82A3-ADFE8810954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71C7C1-E26B-4E8C-8871-9B935E7A57A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745B81A1-9B75-4735-8F05-B2B774491D13}">
      <dgm:prSet phldrT="[文本]"/>
      <dgm:spPr/>
      <dgm:t>
        <a:bodyPr/>
        <a:lstStyle/>
        <a:p>
          <a:r>
            <a:rPr lang="en-US" altLang="zh-CN" dirty="0"/>
            <a:t>AI for </a:t>
          </a:r>
          <a:r>
            <a:rPr lang="zh-CN" altLang="en-US" dirty="0"/>
            <a:t>中子物理</a:t>
          </a:r>
        </a:p>
      </dgm:t>
    </dgm:pt>
    <dgm:pt modelId="{9166E84D-5D72-4AE7-A6EC-C39C18477508}" type="parTrans" cxnId="{54721698-9C2D-40F6-BC6E-F0C677C478A4}">
      <dgm:prSet/>
      <dgm:spPr/>
      <dgm:t>
        <a:bodyPr/>
        <a:lstStyle/>
        <a:p>
          <a:endParaRPr lang="zh-CN" altLang="en-US"/>
        </a:p>
      </dgm:t>
    </dgm:pt>
    <dgm:pt modelId="{AC95B3B9-FF56-452F-B309-4125477B1806}" type="sibTrans" cxnId="{54721698-9C2D-40F6-BC6E-F0C677C478A4}">
      <dgm:prSet/>
      <dgm:spPr/>
      <dgm:t>
        <a:bodyPr/>
        <a:lstStyle/>
        <a:p>
          <a:endParaRPr lang="zh-CN" altLang="en-US"/>
        </a:p>
      </dgm:t>
    </dgm:pt>
    <dgm:pt modelId="{9F7942DE-D4F3-4AFD-A5AA-C71883105D8F}">
      <dgm:prSet phldrT="[文本]"/>
      <dgm:spPr/>
      <dgm:t>
        <a:bodyPr/>
        <a:lstStyle/>
        <a:p>
          <a:r>
            <a:rPr lang="en-US" altLang="zh-CN" dirty="0"/>
            <a:t>AI for </a:t>
          </a:r>
          <a:r>
            <a:rPr lang="zh-CN" altLang="en-US" dirty="0"/>
            <a:t>束流扩展应用</a:t>
          </a:r>
        </a:p>
      </dgm:t>
    </dgm:pt>
    <dgm:pt modelId="{784E3D97-AE31-41BF-B4E3-009B97D11F2C}" type="parTrans" cxnId="{D521EDD8-8041-4A33-AA9B-D829CE225271}">
      <dgm:prSet/>
      <dgm:spPr/>
      <dgm:t>
        <a:bodyPr/>
        <a:lstStyle/>
        <a:p>
          <a:endParaRPr lang="zh-CN" altLang="en-US"/>
        </a:p>
      </dgm:t>
    </dgm:pt>
    <dgm:pt modelId="{2AF23C61-4E2B-4445-BB37-03FF0E7C606E}" type="sibTrans" cxnId="{D521EDD8-8041-4A33-AA9B-D829CE225271}">
      <dgm:prSet/>
      <dgm:spPr/>
      <dgm:t>
        <a:bodyPr/>
        <a:lstStyle/>
        <a:p>
          <a:endParaRPr lang="zh-CN" altLang="en-US"/>
        </a:p>
      </dgm:t>
    </dgm:pt>
    <dgm:pt modelId="{50E35023-72DE-4017-AF23-4F2FA3810F2A}">
      <dgm:prSet phldrT="[文本]"/>
      <dgm:spPr/>
      <dgm:t>
        <a:bodyPr/>
        <a:lstStyle/>
        <a:p>
          <a:r>
            <a:rPr lang="en-US" altLang="zh-CN" dirty="0"/>
            <a:t>AI for </a:t>
          </a:r>
          <a:r>
            <a:rPr lang="zh-CN" altLang="en-US" dirty="0"/>
            <a:t>加速器物理</a:t>
          </a:r>
        </a:p>
      </dgm:t>
    </dgm:pt>
    <dgm:pt modelId="{5EC7F929-7B14-48A5-9A52-DCF71A2B2F24}" type="parTrans" cxnId="{3310D03D-0908-46A0-9CC6-44C6D1D9E405}">
      <dgm:prSet/>
      <dgm:spPr/>
      <dgm:t>
        <a:bodyPr/>
        <a:lstStyle/>
        <a:p>
          <a:endParaRPr lang="zh-CN" altLang="en-US"/>
        </a:p>
      </dgm:t>
    </dgm:pt>
    <dgm:pt modelId="{6BBBAE4E-E8AB-4A1A-8012-B68AA1760E07}" type="sibTrans" cxnId="{3310D03D-0908-46A0-9CC6-44C6D1D9E405}">
      <dgm:prSet/>
      <dgm:spPr/>
      <dgm:t>
        <a:bodyPr/>
        <a:lstStyle/>
        <a:p>
          <a:endParaRPr lang="zh-CN" altLang="en-US"/>
        </a:p>
      </dgm:t>
    </dgm:pt>
    <dgm:pt modelId="{3FBCDE75-0BC1-4A70-96D8-83E236E1D0B8}">
      <dgm:prSet phldrT="[文本]"/>
      <dgm:spPr/>
      <dgm:t>
        <a:bodyPr/>
        <a:lstStyle/>
        <a:p>
          <a:r>
            <a:rPr lang="en-US" altLang="zh-CN" dirty="0"/>
            <a:t>AI for </a:t>
          </a:r>
          <a:r>
            <a:rPr lang="zh-CN" altLang="en-US" dirty="0"/>
            <a:t>辐射防护</a:t>
          </a:r>
        </a:p>
      </dgm:t>
    </dgm:pt>
    <dgm:pt modelId="{BFAF131C-0F69-416D-84B0-4CAED4EEC4C4}" type="parTrans" cxnId="{08B32440-FB7A-4987-BDC7-55E9E674D8E8}">
      <dgm:prSet/>
      <dgm:spPr/>
      <dgm:t>
        <a:bodyPr/>
        <a:lstStyle/>
        <a:p>
          <a:endParaRPr lang="zh-CN" altLang="en-US"/>
        </a:p>
      </dgm:t>
    </dgm:pt>
    <dgm:pt modelId="{217ED0DC-3043-4AEF-A61F-21266CD34B31}" type="sibTrans" cxnId="{08B32440-FB7A-4987-BDC7-55E9E674D8E8}">
      <dgm:prSet/>
      <dgm:spPr/>
      <dgm:t>
        <a:bodyPr/>
        <a:lstStyle/>
        <a:p>
          <a:endParaRPr lang="zh-CN" altLang="en-US"/>
        </a:p>
      </dgm:t>
    </dgm:pt>
    <dgm:pt modelId="{5461568A-C68A-44F2-89ED-3982BE520CEF}">
      <dgm:prSet phldrT="[文本]"/>
      <dgm:spPr/>
      <dgm:t>
        <a:bodyPr/>
        <a:lstStyle/>
        <a:p>
          <a:r>
            <a:rPr lang="en-US" altLang="zh-CN" dirty="0"/>
            <a:t>AI for ……</a:t>
          </a:r>
          <a:endParaRPr lang="zh-CN" altLang="en-US" dirty="0"/>
        </a:p>
      </dgm:t>
    </dgm:pt>
    <dgm:pt modelId="{1EBD8FF6-684E-4574-9568-47A2069AEAE9}" type="parTrans" cxnId="{B8921BB1-B7F0-4156-A513-77868859808A}">
      <dgm:prSet/>
      <dgm:spPr/>
      <dgm:t>
        <a:bodyPr/>
        <a:lstStyle/>
        <a:p>
          <a:endParaRPr lang="zh-CN" altLang="en-US"/>
        </a:p>
      </dgm:t>
    </dgm:pt>
    <dgm:pt modelId="{05590B5B-979A-4645-93BE-D48A9FB70270}" type="sibTrans" cxnId="{B8921BB1-B7F0-4156-A513-77868859808A}">
      <dgm:prSet/>
      <dgm:spPr/>
      <dgm:t>
        <a:bodyPr/>
        <a:lstStyle/>
        <a:p>
          <a:endParaRPr lang="zh-CN" altLang="en-US"/>
        </a:p>
      </dgm:t>
    </dgm:pt>
    <dgm:pt modelId="{CCD64DB7-12D8-4C21-8FD9-C56E8FE11A0F}" type="pres">
      <dgm:prSet presAssocID="{FD71C7C1-E26B-4E8C-8871-9B935E7A57AF}" presName="Name0" presStyleCnt="0">
        <dgm:presLayoutVars>
          <dgm:chMax val="7"/>
          <dgm:chPref val="7"/>
          <dgm:dir/>
        </dgm:presLayoutVars>
      </dgm:prSet>
      <dgm:spPr/>
    </dgm:pt>
    <dgm:pt modelId="{25273A60-7230-4FC8-B42A-48139B62A602}" type="pres">
      <dgm:prSet presAssocID="{FD71C7C1-E26B-4E8C-8871-9B935E7A57AF}" presName="Name1" presStyleCnt="0"/>
      <dgm:spPr/>
    </dgm:pt>
    <dgm:pt modelId="{B90BE74E-6ECE-4B6D-9BE5-111C2AE842B2}" type="pres">
      <dgm:prSet presAssocID="{FD71C7C1-E26B-4E8C-8871-9B935E7A57AF}" presName="cycle" presStyleCnt="0"/>
      <dgm:spPr/>
    </dgm:pt>
    <dgm:pt modelId="{BA2EC290-B01A-4629-B5C6-4B5BDCBFB309}" type="pres">
      <dgm:prSet presAssocID="{FD71C7C1-E26B-4E8C-8871-9B935E7A57AF}" presName="srcNode" presStyleLbl="node1" presStyleIdx="0" presStyleCnt="5"/>
      <dgm:spPr/>
    </dgm:pt>
    <dgm:pt modelId="{FEDB9F5F-39D9-49F5-86D6-42EC3D898FBF}" type="pres">
      <dgm:prSet presAssocID="{FD71C7C1-E26B-4E8C-8871-9B935E7A57AF}" presName="conn" presStyleLbl="parChTrans1D2" presStyleIdx="0" presStyleCnt="1"/>
      <dgm:spPr/>
    </dgm:pt>
    <dgm:pt modelId="{3AF6D644-A2FD-4EFE-9915-A749601E1D01}" type="pres">
      <dgm:prSet presAssocID="{FD71C7C1-E26B-4E8C-8871-9B935E7A57AF}" presName="extraNode" presStyleLbl="node1" presStyleIdx="0" presStyleCnt="5"/>
      <dgm:spPr/>
    </dgm:pt>
    <dgm:pt modelId="{8929F652-6F09-4C83-AEF6-94526324BCEC}" type="pres">
      <dgm:prSet presAssocID="{FD71C7C1-E26B-4E8C-8871-9B935E7A57AF}" presName="dstNode" presStyleLbl="node1" presStyleIdx="0" presStyleCnt="5"/>
      <dgm:spPr/>
    </dgm:pt>
    <dgm:pt modelId="{9E316590-6B05-4DD8-80CD-BAD2BCF10E01}" type="pres">
      <dgm:prSet presAssocID="{745B81A1-9B75-4735-8F05-B2B774491D13}" presName="text_1" presStyleLbl="node1" presStyleIdx="0" presStyleCnt="5">
        <dgm:presLayoutVars>
          <dgm:bulletEnabled val="1"/>
        </dgm:presLayoutVars>
      </dgm:prSet>
      <dgm:spPr/>
    </dgm:pt>
    <dgm:pt modelId="{71D3DAC3-ADD4-438E-9168-0EDCE7006E99}" type="pres">
      <dgm:prSet presAssocID="{745B81A1-9B75-4735-8F05-B2B774491D13}" presName="accent_1" presStyleCnt="0"/>
      <dgm:spPr/>
    </dgm:pt>
    <dgm:pt modelId="{CF7832DC-B8CA-44CA-8D85-E5FA207935A0}" type="pres">
      <dgm:prSet presAssocID="{745B81A1-9B75-4735-8F05-B2B774491D13}" presName="accentRepeatNode" presStyleLbl="solidFgAcc1" presStyleIdx="0" presStyleCnt="5"/>
      <dgm:spPr/>
    </dgm:pt>
    <dgm:pt modelId="{4747C6B7-7E36-4B72-AD2B-97A4E76C67E2}" type="pres">
      <dgm:prSet presAssocID="{50E35023-72DE-4017-AF23-4F2FA3810F2A}" presName="text_2" presStyleLbl="node1" presStyleIdx="1" presStyleCnt="5">
        <dgm:presLayoutVars>
          <dgm:bulletEnabled val="1"/>
        </dgm:presLayoutVars>
      </dgm:prSet>
      <dgm:spPr/>
    </dgm:pt>
    <dgm:pt modelId="{C21568C4-7A27-4412-875F-0A94100DC602}" type="pres">
      <dgm:prSet presAssocID="{50E35023-72DE-4017-AF23-4F2FA3810F2A}" presName="accent_2" presStyleCnt="0"/>
      <dgm:spPr/>
    </dgm:pt>
    <dgm:pt modelId="{41C20F32-6A1B-499C-809A-AB36BAEF2FB4}" type="pres">
      <dgm:prSet presAssocID="{50E35023-72DE-4017-AF23-4F2FA3810F2A}" presName="accentRepeatNode" presStyleLbl="solidFgAcc1" presStyleIdx="1" presStyleCnt="5"/>
      <dgm:spPr/>
    </dgm:pt>
    <dgm:pt modelId="{D44A9222-D5E6-4A02-B00C-6DD3478BE742}" type="pres">
      <dgm:prSet presAssocID="{3FBCDE75-0BC1-4A70-96D8-83E236E1D0B8}" presName="text_3" presStyleLbl="node1" presStyleIdx="2" presStyleCnt="5">
        <dgm:presLayoutVars>
          <dgm:bulletEnabled val="1"/>
        </dgm:presLayoutVars>
      </dgm:prSet>
      <dgm:spPr/>
    </dgm:pt>
    <dgm:pt modelId="{5D71CFD4-D41B-4683-ADC7-4625FD81D3BC}" type="pres">
      <dgm:prSet presAssocID="{3FBCDE75-0BC1-4A70-96D8-83E236E1D0B8}" presName="accent_3" presStyleCnt="0"/>
      <dgm:spPr/>
    </dgm:pt>
    <dgm:pt modelId="{AD8E7C5C-2792-4442-B207-E64DA7B6970D}" type="pres">
      <dgm:prSet presAssocID="{3FBCDE75-0BC1-4A70-96D8-83E236E1D0B8}" presName="accentRepeatNode" presStyleLbl="solidFgAcc1" presStyleIdx="2" presStyleCnt="5"/>
      <dgm:spPr/>
    </dgm:pt>
    <dgm:pt modelId="{32BA079F-FBA5-4544-B968-EEDA78372632}" type="pres">
      <dgm:prSet presAssocID="{9F7942DE-D4F3-4AFD-A5AA-C71883105D8F}" presName="text_4" presStyleLbl="node1" presStyleIdx="3" presStyleCnt="5">
        <dgm:presLayoutVars>
          <dgm:bulletEnabled val="1"/>
        </dgm:presLayoutVars>
      </dgm:prSet>
      <dgm:spPr/>
    </dgm:pt>
    <dgm:pt modelId="{7E727D87-48B4-4AEB-B99E-A2525CDDD588}" type="pres">
      <dgm:prSet presAssocID="{9F7942DE-D4F3-4AFD-A5AA-C71883105D8F}" presName="accent_4" presStyleCnt="0"/>
      <dgm:spPr/>
    </dgm:pt>
    <dgm:pt modelId="{2FC6C621-908A-4F2F-BD28-773845BA18C8}" type="pres">
      <dgm:prSet presAssocID="{9F7942DE-D4F3-4AFD-A5AA-C71883105D8F}" presName="accentRepeatNode" presStyleLbl="solidFgAcc1" presStyleIdx="3" presStyleCnt="5"/>
      <dgm:spPr/>
    </dgm:pt>
    <dgm:pt modelId="{A187285A-A8D4-4642-9471-8E57EBE218FD}" type="pres">
      <dgm:prSet presAssocID="{5461568A-C68A-44F2-89ED-3982BE520CEF}" presName="text_5" presStyleLbl="node1" presStyleIdx="4" presStyleCnt="5">
        <dgm:presLayoutVars>
          <dgm:bulletEnabled val="1"/>
        </dgm:presLayoutVars>
      </dgm:prSet>
      <dgm:spPr/>
    </dgm:pt>
    <dgm:pt modelId="{4FF93F74-FFE8-4D9E-9301-B99DEC05B003}" type="pres">
      <dgm:prSet presAssocID="{5461568A-C68A-44F2-89ED-3982BE520CEF}" presName="accent_5" presStyleCnt="0"/>
      <dgm:spPr/>
    </dgm:pt>
    <dgm:pt modelId="{D8340A41-BB36-4F55-B990-857CA059EA75}" type="pres">
      <dgm:prSet presAssocID="{5461568A-C68A-44F2-89ED-3982BE520CEF}" presName="accentRepeatNode" presStyleLbl="solidFgAcc1" presStyleIdx="4" presStyleCnt="5"/>
      <dgm:spPr/>
    </dgm:pt>
  </dgm:ptLst>
  <dgm:cxnLst>
    <dgm:cxn modelId="{3310D03D-0908-46A0-9CC6-44C6D1D9E405}" srcId="{FD71C7C1-E26B-4E8C-8871-9B935E7A57AF}" destId="{50E35023-72DE-4017-AF23-4F2FA3810F2A}" srcOrd="1" destOrd="0" parTransId="{5EC7F929-7B14-48A5-9A52-DCF71A2B2F24}" sibTransId="{6BBBAE4E-E8AB-4A1A-8012-B68AA1760E07}"/>
    <dgm:cxn modelId="{08B32440-FB7A-4987-BDC7-55E9E674D8E8}" srcId="{FD71C7C1-E26B-4E8C-8871-9B935E7A57AF}" destId="{3FBCDE75-0BC1-4A70-96D8-83E236E1D0B8}" srcOrd="2" destOrd="0" parTransId="{BFAF131C-0F69-416D-84B0-4CAED4EEC4C4}" sibTransId="{217ED0DC-3043-4AEF-A61F-21266CD34B31}"/>
    <dgm:cxn modelId="{71BBA943-99EC-4DBB-BF8C-38E9F51B8460}" type="presOf" srcId="{745B81A1-9B75-4735-8F05-B2B774491D13}" destId="{9E316590-6B05-4DD8-80CD-BAD2BCF10E01}" srcOrd="0" destOrd="0" presId="urn:microsoft.com/office/officeart/2008/layout/VerticalCurvedList"/>
    <dgm:cxn modelId="{56E88A67-2B1D-48B2-8E84-903313341AAE}" type="presOf" srcId="{3FBCDE75-0BC1-4A70-96D8-83E236E1D0B8}" destId="{D44A9222-D5E6-4A02-B00C-6DD3478BE742}" srcOrd="0" destOrd="0" presId="urn:microsoft.com/office/officeart/2008/layout/VerticalCurvedList"/>
    <dgm:cxn modelId="{62922F69-1B9F-4A20-BDE7-ED3075A31C2F}" type="presOf" srcId="{5461568A-C68A-44F2-89ED-3982BE520CEF}" destId="{A187285A-A8D4-4642-9471-8E57EBE218FD}" srcOrd="0" destOrd="0" presId="urn:microsoft.com/office/officeart/2008/layout/VerticalCurvedList"/>
    <dgm:cxn modelId="{12B39393-D61A-4252-AC2F-5A52A96EB55B}" type="presOf" srcId="{50E35023-72DE-4017-AF23-4F2FA3810F2A}" destId="{4747C6B7-7E36-4B72-AD2B-97A4E76C67E2}" srcOrd="0" destOrd="0" presId="urn:microsoft.com/office/officeart/2008/layout/VerticalCurvedList"/>
    <dgm:cxn modelId="{54721698-9C2D-40F6-BC6E-F0C677C478A4}" srcId="{FD71C7C1-E26B-4E8C-8871-9B935E7A57AF}" destId="{745B81A1-9B75-4735-8F05-B2B774491D13}" srcOrd="0" destOrd="0" parTransId="{9166E84D-5D72-4AE7-A6EC-C39C18477508}" sibTransId="{AC95B3B9-FF56-452F-B309-4125477B1806}"/>
    <dgm:cxn modelId="{28F7D39F-48B7-4A90-A6CE-0AD9CE118F26}" type="presOf" srcId="{9F7942DE-D4F3-4AFD-A5AA-C71883105D8F}" destId="{32BA079F-FBA5-4544-B968-EEDA78372632}" srcOrd="0" destOrd="0" presId="urn:microsoft.com/office/officeart/2008/layout/VerticalCurvedList"/>
    <dgm:cxn modelId="{B8921BB1-B7F0-4156-A513-77868859808A}" srcId="{FD71C7C1-E26B-4E8C-8871-9B935E7A57AF}" destId="{5461568A-C68A-44F2-89ED-3982BE520CEF}" srcOrd="4" destOrd="0" parTransId="{1EBD8FF6-684E-4574-9568-47A2069AEAE9}" sibTransId="{05590B5B-979A-4645-93BE-D48A9FB70270}"/>
    <dgm:cxn modelId="{9D3E3AC3-DC79-41CE-BFE6-ED217026CA0F}" type="presOf" srcId="{FD71C7C1-E26B-4E8C-8871-9B935E7A57AF}" destId="{CCD64DB7-12D8-4C21-8FD9-C56E8FE11A0F}" srcOrd="0" destOrd="0" presId="urn:microsoft.com/office/officeart/2008/layout/VerticalCurvedList"/>
    <dgm:cxn modelId="{D521EDD8-8041-4A33-AA9B-D829CE225271}" srcId="{FD71C7C1-E26B-4E8C-8871-9B935E7A57AF}" destId="{9F7942DE-D4F3-4AFD-A5AA-C71883105D8F}" srcOrd="3" destOrd="0" parTransId="{784E3D97-AE31-41BF-B4E3-009B97D11F2C}" sibTransId="{2AF23C61-4E2B-4445-BB37-03FF0E7C606E}"/>
    <dgm:cxn modelId="{99C743E1-0607-4D67-AE7F-4C057470A81A}" type="presOf" srcId="{AC95B3B9-FF56-452F-B309-4125477B1806}" destId="{FEDB9F5F-39D9-49F5-86D6-42EC3D898FBF}" srcOrd="0" destOrd="0" presId="urn:microsoft.com/office/officeart/2008/layout/VerticalCurvedList"/>
    <dgm:cxn modelId="{73EB850E-8DD5-4242-A826-ECFC709E1590}" type="presParOf" srcId="{CCD64DB7-12D8-4C21-8FD9-C56E8FE11A0F}" destId="{25273A60-7230-4FC8-B42A-48139B62A602}" srcOrd="0" destOrd="0" presId="urn:microsoft.com/office/officeart/2008/layout/VerticalCurvedList"/>
    <dgm:cxn modelId="{28C77017-AB98-40F5-BE72-966516C7D2A6}" type="presParOf" srcId="{25273A60-7230-4FC8-B42A-48139B62A602}" destId="{B90BE74E-6ECE-4B6D-9BE5-111C2AE842B2}" srcOrd="0" destOrd="0" presId="urn:microsoft.com/office/officeart/2008/layout/VerticalCurvedList"/>
    <dgm:cxn modelId="{3AA21DD2-D555-4AC6-8109-88E26C4A1460}" type="presParOf" srcId="{B90BE74E-6ECE-4B6D-9BE5-111C2AE842B2}" destId="{BA2EC290-B01A-4629-B5C6-4B5BDCBFB309}" srcOrd="0" destOrd="0" presId="urn:microsoft.com/office/officeart/2008/layout/VerticalCurvedList"/>
    <dgm:cxn modelId="{6F196F0F-E020-496E-B24B-56D2B9C411B9}" type="presParOf" srcId="{B90BE74E-6ECE-4B6D-9BE5-111C2AE842B2}" destId="{FEDB9F5F-39D9-49F5-86D6-42EC3D898FBF}" srcOrd="1" destOrd="0" presId="urn:microsoft.com/office/officeart/2008/layout/VerticalCurvedList"/>
    <dgm:cxn modelId="{61AFBDA3-6B4D-4B89-903D-9CD4AA43366E}" type="presParOf" srcId="{B90BE74E-6ECE-4B6D-9BE5-111C2AE842B2}" destId="{3AF6D644-A2FD-4EFE-9915-A749601E1D01}" srcOrd="2" destOrd="0" presId="urn:microsoft.com/office/officeart/2008/layout/VerticalCurvedList"/>
    <dgm:cxn modelId="{D69FB2E9-697F-4F44-8796-A4C767C35656}" type="presParOf" srcId="{B90BE74E-6ECE-4B6D-9BE5-111C2AE842B2}" destId="{8929F652-6F09-4C83-AEF6-94526324BCEC}" srcOrd="3" destOrd="0" presId="urn:microsoft.com/office/officeart/2008/layout/VerticalCurvedList"/>
    <dgm:cxn modelId="{C656CADF-D047-42AB-825A-7EA2303E8A45}" type="presParOf" srcId="{25273A60-7230-4FC8-B42A-48139B62A602}" destId="{9E316590-6B05-4DD8-80CD-BAD2BCF10E01}" srcOrd="1" destOrd="0" presId="urn:microsoft.com/office/officeart/2008/layout/VerticalCurvedList"/>
    <dgm:cxn modelId="{CF0F21B8-AAB2-4BBF-861E-A12C0677DE2D}" type="presParOf" srcId="{25273A60-7230-4FC8-B42A-48139B62A602}" destId="{71D3DAC3-ADD4-438E-9168-0EDCE7006E99}" srcOrd="2" destOrd="0" presId="urn:microsoft.com/office/officeart/2008/layout/VerticalCurvedList"/>
    <dgm:cxn modelId="{5ADDD5F7-5116-4E83-93AD-CB26F58C0F74}" type="presParOf" srcId="{71D3DAC3-ADD4-438E-9168-0EDCE7006E99}" destId="{CF7832DC-B8CA-44CA-8D85-E5FA207935A0}" srcOrd="0" destOrd="0" presId="urn:microsoft.com/office/officeart/2008/layout/VerticalCurvedList"/>
    <dgm:cxn modelId="{3A4BF263-AB98-4685-96E3-ABB8255BF636}" type="presParOf" srcId="{25273A60-7230-4FC8-B42A-48139B62A602}" destId="{4747C6B7-7E36-4B72-AD2B-97A4E76C67E2}" srcOrd="3" destOrd="0" presId="urn:microsoft.com/office/officeart/2008/layout/VerticalCurvedList"/>
    <dgm:cxn modelId="{1C0064EB-23EA-4946-BAEA-6250F673374E}" type="presParOf" srcId="{25273A60-7230-4FC8-B42A-48139B62A602}" destId="{C21568C4-7A27-4412-875F-0A94100DC602}" srcOrd="4" destOrd="0" presId="urn:microsoft.com/office/officeart/2008/layout/VerticalCurvedList"/>
    <dgm:cxn modelId="{08D2C597-532C-48A7-A5EF-0812685EB814}" type="presParOf" srcId="{C21568C4-7A27-4412-875F-0A94100DC602}" destId="{41C20F32-6A1B-499C-809A-AB36BAEF2FB4}" srcOrd="0" destOrd="0" presId="urn:microsoft.com/office/officeart/2008/layout/VerticalCurvedList"/>
    <dgm:cxn modelId="{D491F7CD-B61E-48B1-8D41-AAC5B682110E}" type="presParOf" srcId="{25273A60-7230-4FC8-B42A-48139B62A602}" destId="{D44A9222-D5E6-4A02-B00C-6DD3478BE742}" srcOrd="5" destOrd="0" presId="urn:microsoft.com/office/officeart/2008/layout/VerticalCurvedList"/>
    <dgm:cxn modelId="{0B1AE25B-3364-46AD-892D-47D0243DF1DE}" type="presParOf" srcId="{25273A60-7230-4FC8-B42A-48139B62A602}" destId="{5D71CFD4-D41B-4683-ADC7-4625FD81D3BC}" srcOrd="6" destOrd="0" presId="urn:microsoft.com/office/officeart/2008/layout/VerticalCurvedList"/>
    <dgm:cxn modelId="{DF7D6E13-A198-4F7A-9D85-66A21441841B}" type="presParOf" srcId="{5D71CFD4-D41B-4683-ADC7-4625FD81D3BC}" destId="{AD8E7C5C-2792-4442-B207-E64DA7B6970D}" srcOrd="0" destOrd="0" presId="urn:microsoft.com/office/officeart/2008/layout/VerticalCurvedList"/>
    <dgm:cxn modelId="{3F58E51B-EA60-457A-B5C2-7EEC8A8F1411}" type="presParOf" srcId="{25273A60-7230-4FC8-B42A-48139B62A602}" destId="{32BA079F-FBA5-4544-B968-EEDA78372632}" srcOrd="7" destOrd="0" presId="urn:microsoft.com/office/officeart/2008/layout/VerticalCurvedList"/>
    <dgm:cxn modelId="{76AB29D2-FC3D-4563-80D1-D53F895B5928}" type="presParOf" srcId="{25273A60-7230-4FC8-B42A-48139B62A602}" destId="{7E727D87-48B4-4AEB-B99E-A2525CDDD588}" srcOrd="8" destOrd="0" presId="urn:microsoft.com/office/officeart/2008/layout/VerticalCurvedList"/>
    <dgm:cxn modelId="{F64CB23D-C17D-4DDF-8922-EBC80C8F8FFC}" type="presParOf" srcId="{7E727D87-48B4-4AEB-B99E-A2525CDDD588}" destId="{2FC6C621-908A-4F2F-BD28-773845BA18C8}" srcOrd="0" destOrd="0" presId="urn:microsoft.com/office/officeart/2008/layout/VerticalCurvedList"/>
    <dgm:cxn modelId="{C47645C1-E524-48F2-BD11-E9B60A34DB51}" type="presParOf" srcId="{25273A60-7230-4FC8-B42A-48139B62A602}" destId="{A187285A-A8D4-4642-9471-8E57EBE218FD}" srcOrd="9" destOrd="0" presId="urn:microsoft.com/office/officeart/2008/layout/VerticalCurvedList"/>
    <dgm:cxn modelId="{3C85402C-03FA-4706-994C-D5AAAEF81FF7}" type="presParOf" srcId="{25273A60-7230-4FC8-B42A-48139B62A602}" destId="{4FF93F74-FFE8-4D9E-9301-B99DEC05B003}" srcOrd="10" destOrd="0" presId="urn:microsoft.com/office/officeart/2008/layout/VerticalCurvedList"/>
    <dgm:cxn modelId="{02E5DA44-C594-4C8F-8826-AE819C864142}" type="presParOf" srcId="{4FF93F74-FFE8-4D9E-9301-B99DEC05B003}" destId="{D8340A41-BB36-4F55-B990-857CA059EA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B63962-DAA4-4269-B7F3-FE4D2726354E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zh-CN" altLang="en-US"/>
        </a:p>
      </dgm:t>
    </dgm:pt>
    <dgm:pt modelId="{2713AF66-255D-4BB3-A59F-B8998F90F568}">
      <dgm:prSet/>
      <dgm:spPr/>
      <dgm:t>
        <a:bodyPr/>
        <a:lstStyle/>
        <a:p>
          <a:r>
            <a:rPr lang="zh-CN" b="1" dirty="0"/>
            <a:t>数据</a:t>
          </a:r>
          <a:endParaRPr lang="zh-CN" dirty="0"/>
        </a:p>
      </dgm:t>
    </dgm:pt>
    <dgm:pt modelId="{54930F0F-1BDC-48A1-97DA-65A652C0297C}" type="par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0B6EE4E8-1A7C-4390-9527-D448035676A6}" type="sib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8627BA6A-3839-43F2-A05E-9C2894124857}">
      <dgm:prSet/>
      <dgm:spPr/>
      <dgm:t>
        <a:bodyPr/>
        <a:lstStyle/>
        <a:p>
          <a:r>
            <a:rPr lang="zh-CN" b="1" dirty="0"/>
            <a:t>算法</a:t>
          </a:r>
          <a:endParaRPr lang="zh-CN" dirty="0"/>
        </a:p>
      </dgm:t>
    </dgm:pt>
    <dgm:pt modelId="{9D01D35F-899B-44DB-BFCF-C03D034E5B27}" type="par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80DC316F-CD8D-4AD4-8F5A-A8555BC15839}" type="sib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55639C61-342A-48AA-A143-C640672570A8}">
      <dgm:prSet/>
      <dgm:spPr/>
      <dgm:t>
        <a:bodyPr/>
        <a:lstStyle/>
        <a:p>
          <a:r>
            <a:rPr lang="zh-CN" b="1" dirty="0"/>
            <a:t>算力</a:t>
          </a:r>
          <a:endParaRPr lang="zh-CN" dirty="0"/>
        </a:p>
      </dgm:t>
    </dgm:pt>
    <dgm:pt modelId="{3EBDDCD5-5894-410F-BC7C-13359C554908}" type="par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D37839F3-95C8-4779-84D4-1B37D6EBACCD}" type="sib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1D927F92-2F9E-4B73-8C5E-1962A0B453F3}" type="pres">
      <dgm:prSet presAssocID="{7BB63962-DAA4-4269-B7F3-FE4D2726354E}" presName="compositeShape" presStyleCnt="0">
        <dgm:presLayoutVars>
          <dgm:chMax val="7"/>
          <dgm:dir/>
          <dgm:resizeHandles val="exact"/>
        </dgm:presLayoutVars>
      </dgm:prSet>
      <dgm:spPr/>
    </dgm:pt>
    <dgm:pt modelId="{D3F7EA57-7CE8-471E-B630-8BA044AEA972}" type="pres">
      <dgm:prSet presAssocID="{2713AF66-255D-4BB3-A59F-B8998F90F568}" presName="circ1" presStyleLbl="vennNode1" presStyleIdx="0" presStyleCnt="3"/>
      <dgm:spPr/>
    </dgm:pt>
    <dgm:pt modelId="{67DB6B71-B1A6-4097-8A9C-E0F2021D5862}" type="pres">
      <dgm:prSet presAssocID="{2713AF66-255D-4BB3-A59F-B8998F90F5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B21448B-CC9E-4A39-9EB8-46923C3DC2A0}" type="pres">
      <dgm:prSet presAssocID="{8627BA6A-3839-43F2-A05E-9C2894124857}" presName="circ2" presStyleLbl="vennNode1" presStyleIdx="1" presStyleCnt="3"/>
      <dgm:spPr/>
    </dgm:pt>
    <dgm:pt modelId="{232EB1CD-CA4D-4D7F-8956-429AECEE78C3}" type="pres">
      <dgm:prSet presAssocID="{8627BA6A-3839-43F2-A05E-9C28941248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E140F15-DA25-4840-80C7-29209E3CE5F9}" type="pres">
      <dgm:prSet presAssocID="{55639C61-342A-48AA-A143-C640672570A8}" presName="circ3" presStyleLbl="vennNode1" presStyleIdx="2" presStyleCnt="3"/>
      <dgm:spPr/>
    </dgm:pt>
    <dgm:pt modelId="{7F6A63E0-96BD-426C-82A3-ADFE88109548}" type="pres">
      <dgm:prSet presAssocID="{55639C61-342A-48AA-A143-C640672570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BC2EE0B-DF55-40CB-AE8A-35995985A5BF}" type="presOf" srcId="{2713AF66-255D-4BB3-A59F-B8998F90F568}" destId="{D3F7EA57-7CE8-471E-B630-8BA044AEA972}" srcOrd="0" destOrd="0" presId="urn:microsoft.com/office/officeart/2005/8/layout/venn1"/>
    <dgm:cxn modelId="{49F49B18-98F2-4DA7-BA9A-08659D1B8E20}" srcId="{7BB63962-DAA4-4269-B7F3-FE4D2726354E}" destId="{55639C61-342A-48AA-A143-C640672570A8}" srcOrd="2" destOrd="0" parTransId="{3EBDDCD5-5894-410F-BC7C-13359C554908}" sibTransId="{D37839F3-95C8-4779-84D4-1B37D6EBACCD}"/>
    <dgm:cxn modelId="{D66D3C27-775E-4CBF-9999-0904A636BF7D}" type="presOf" srcId="{2713AF66-255D-4BB3-A59F-B8998F90F568}" destId="{67DB6B71-B1A6-4097-8A9C-E0F2021D5862}" srcOrd="1" destOrd="0" presId="urn:microsoft.com/office/officeart/2005/8/layout/venn1"/>
    <dgm:cxn modelId="{7176272D-A46D-4991-BF79-368D97806D85}" type="presOf" srcId="{7BB63962-DAA4-4269-B7F3-FE4D2726354E}" destId="{1D927F92-2F9E-4B73-8C5E-1962A0B453F3}" srcOrd="0" destOrd="0" presId="urn:microsoft.com/office/officeart/2005/8/layout/venn1"/>
    <dgm:cxn modelId="{4B94942E-7B01-4C3B-AA30-779753DBC2AB}" srcId="{7BB63962-DAA4-4269-B7F3-FE4D2726354E}" destId="{8627BA6A-3839-43F2-A05E-9C2894124857}" srcOrd="1" destOrd="0" parTransId="{9D01D35F-899B-44DB-BFCF-C03D034E5B27}" sibTransId="{80DC316F-CD8D-4AD4-8F5A-A8555BC15839}"/>
    <dgm:cxn modelId="{3AFF9C64-410D-4E43-A928-C81333A5985E}" type="presOf" srcId="{8627BA6A-3839-43F2-A05E-9C2894124857}" destId="{BB21448B-CC9E-4A39-9EB8-46923C3DC2A0}" srcOrd="0" destOrd="0" presId="urn:microsoft.com/office/officeart/2005/8/layout/venn1"/>
    <dgm:cxn modelId="{7FC12D4D-D8E9-4A07-B3CB-41CE0718DC16}" type="presOf" srcId="{55639C61-342A-48AA-A143-C640672570A8}" destId="{1E140F15-DA25-4840-80C7-29209E3CE5F9}" srcOrd="0" destOrd="0" presId="urn:microsoft.com/office/officeart/2005/8/layout/venn1"/>
    <dgm:cxn modelId="{4F1BCC57-5D74-44DF-8419-201EAAFB8C49}" type="presOf" srcId="{8627BA6A-3839-43F2-A05E-9C2894124857}" destId="{232EB1CD-CA4D-4D7F-8956-429AECEE78C3}" srcOrd="1" destOrd="0" presId="urn:microsoft.com/office/officeart/2005/8/layout/venn1"/>
    <dgm:cxn modelId="{252B9589-319A-4DDA-B08B-4C93320A7C11}" type="presOf" srcId="{55639C61-342A-48AA-A143-C640672570A8}" destId="{7F6A63E0-96BD-426C-82A3-ADFE88109548}" srcOrd="1" destOrd="0" presId="urn:microsoft.com/office/officeart/2005/8/layout/venn1"/>
    <dgm:cxn modelId="{052F2CCB-2A5D-4C3A-B2C6-ED4C04E7C732}" srcId="{7BB63962-DAA4-4269-B7F3-FE4D2726354E}" destId="{2713AF66-255D-4BB3-A59F-B8998F90F568}" srcOrd="0" destOrd="0" parTransId="{54930F0F-1BDC-48A1-97DA-65A652C0297C}" sibTransId="{0B6EE4E8-1A7C-4390-9527-D448035676A6}"/>
    <dgm:cxn modelId="{155FD7BE-CFD7-4FCA-ADC3-4B329ED76EE0}" type="presParOf" srcId="{1D927F92-2F9E-4B73-8C5E-1962A0B453F3}" destId="{D3F7EA57-7CE8-471E-B630-8BA044AEA972}" srcOrd="0" destOrd="0" presId="urn:microsoft.com/office/officeart/2005/8/layout/venn1"/>
    <dgm:cxn modelId="{F76A66AF-970E-4A02-8D13-74F23B15FE62}" type="presParOf" srcId="{1D927F92-2F9E-4B73-8C5E-1962A0B453F3}" destId="{67DB6B71-B1A6-4097-8A9C-E0F2021D5862}" srcOrd="1" destOrd="0" presId="urn:microsoft.com/office/officeart/2005/8/layout/venn1"/>
    <dgm:cxn modelId="{8AFEFAD5-79DD-458C-BD43-DC3ABDB045B4}" type="presParOf" srcId="{1D927F92-2F9E-4B73-8C5E-1962A0B453F3}" destId="{BB21448B-CC9E-4A39-9EB8-46923C3DC2A0}" srcOrd="2" destOrd="0" presId="urn:microsoft.com/office/officeart/2005/8/layout/venn1"/>
    <dgm:cxn modelId="{C4F25902-F530-4768-83B0-3289519DBCCD}" type="presParOf" srcId="{1D927F92-2F9E-4B73-8C5E-1962A0B453F3}" destId="{232EB1CD-CA4D-4D7F-8956-429AECEE78C3}" srcOrd="3" destOrd="0" presId="urn:microsoft.com/office/officeart/2005/8/layout/venn1"/>
    <dgm:cxn modelId="{4474DEFE-86C9-40D9-A694-EB6C74300A53}" type="presParOf" srcId="{1D927F92-2F9E-4B73-8C5E-1962A0B453F3}" destId="{1E140F15-DA25-4840-80C7-29209E3CE5F9}" srcOrd="4" destOrd="0" presId="urn:microsoft.com/office/officeart/2005/8/layout/venn1"/>
    <dgm:cxn modelId="{6E5978CC-957A-41A8-ABFE-7FCC9D486827}" type="presParOf" srcId="{1D927F92-2F9E-4B73-8C5E-1962A0B453F3}" destId="{7F6A63E0-96BD-426C-82A3-ADFE8810954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7EA57-7CE8-471E-B630-8BA044AEA972}">
      <dsp:nvSpPr>
        <dsp:cNvPr id="0" name=""/>
        <dsp:cNvSpPr/>
      </dsp:nvSpPr>
      <dsp:spPr>
        <a:xfrm>
          <a:off x="773582" y="26622"/>
          <a:ext cx="1277897" cy="127789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000" b="1" kern="1200" dirty="0"/>
            <a:t>数据</a:t>
          </a:r>
          <a:endParaRPr lang="zh-CN" sz="3000" kern="1200" dirty="0"/>
        </a:p>
      </dsp:txBody>
      <dsp:txXfrm>
        <a:off x="943968" y="250254"/>
        <a:ext cx="937124" cy="575053"/>
      </dsp:txXfrm>
    </dsp:sp>
    <dsp:sp modelId="{BB21448B-CC9E-4A39-9EB8-46923C3DC2A0}">
      <dsp:nvSpPr>
        <dsp:cNvPr id="0" name=""/>
        <dsp:cNvSpPr/>
      </dsp:nvSpPr>
      <dsp:spPr>
        <a:xfrm>
          <a:off x="1234690" y="825308"/>
          <a:ext cx="1277897" cy="1277897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000" b="1" kern="1200" dirty="0"/>
            <a:t>算法</a:t>
          </a:r>
          <a:endParaRPr lang="zh-CN" sz="3000" kern="1200" dirty="0"/>
        </a:p>
      </dsp:txBody>
      <dsp:txXfrm>
        <a:off x="1625513" y="1155432"/>
        <a:ext cx="766738" cy="702843"/>
      </dsp:txXfrm>
    </dsp:sp>
    <dsp:sp modelId="{1E140F15-DA25-4840-80C7-29209E3CE5F9}">
      <dsp:nvSpPr>
        <dsp:cNvPr id="0" name=""/>
        <dsp:cNvSpPr/>
      </dsp:nvSpPr>
      <dsp:spPr>
        <a:xfrm>
          <a:off x="312474" y="825308"/>
          <a:ext cx="1277897" cy="1277897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000" b="1" kern="1200" dirty="0"/>
            <a:t>算力</a:t>
          </a:r>
          <a:endParaRPr lang="zh-CN" sz="3000" kern="1200" dirty="0"/>
        </a:p>
      </dsp:txBody>
      <dsp:txXfrm>
        <a:off x="432809" y="1155432"/>
        <a:ext cx="766738" cy="702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B9F5F-39D9-49F5-86D6-42EC3D898FBF}">
      <dsp:nvSpPr>
        <dsp:cNvPr id="0" name=""/>
        <dsp:cNvSpPr/>
      </dsp:nvSpPr>
      <dsp:spPr>
        <a:xfrm>
          <a:off x="-2515336" y="-388345"/>
          <a:ext cx="3003115" cy="3003115"/>
        </a:xfrm>
        <a:prstGeom prst="blockArc">
          <a:avLst>
            <a:gd name="adj1" fmla="val 18900000"/>
            <a:gd name="adj2" fmla="val 2700000"/>
            <a:gd name="adj3" fmla="val 719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316590-6B05-4DD8-80CD-BAD2BCF10E01}">
      <dsp:nvSpPr>
        <dsp:cNvPr id="0" name=""/>
        <dsp:cNvSpPr/>
      </dsp:nvSpPr>
      <dsp:spPr>
        <a:xfrm>
          <a:off x="214735" y="139107"/>
          <a:ext cx="2893057" cy="2783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7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AI for </a:t>
          </a:r>
          <a:r>
            <a:rPr lang="zh-CN" altLang="en-US" sz="1300" kern="1200" dirty="0"/>
            <a:t>中子物理</a:t>
          </a:r>
        </a:p>
      </dsp:txBody>
      <dsp:txXfrm>
        <a:off x="214735" y="139107"/>
        <a:ext cx="2893057" cy="278392"/>
      </dsp:txXfrm>
    </dsp:sp>
    <dsp:sp modelId="{CF7832DC-B8CA-44CA-8D85-E5FA207935A0}">
      <dsp:nvSpPr>
        <dsp:cNvPr id="0" name=""/>
        <dsp:cNvSpPr/>
      </dsp:nvSpPr>
      <dsp:spPr>
        <a:xfrm>
          <a:off x="40740" y="104308"/>
          <a:ext cx="347990" cy="347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47C6B7-7E36-4B72-AD2B-97A4E76C67E2}">
      <dsp:nvSpPr>
        <dsp:cNvPr id="0" name=""/>
        <dsp:cNvSpPr/>
      </dsp:nvSpPr>
      <dsp:spPr>
        <a:xfrm>
          <a:off x="414222" y="556561"/>
          <a:ext cx="2693570" cy="2783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7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AI for </a:t>
          </a:r>
          <a:r>
            <a:rPr lang="zh-CN" altLang="en-US" sz="1300" kern="1200" dirty="0"/>
            <a:t>加速器物理</a:t>
          </a:r>
        </a:p>
      </dsp:txBody>
      <dsp:txXfrm>
        <a:off x="414222" y="556561"/>
        <a:ext cx="2693570" cy="278392"/>
      </dsp:txXfrm>
    </dsp:sp>
    <dsp:sp modelId="{41C20F32-6A1B-499C-809A-AB36BAEF2FB4}">
      <dsp:nvSpPr>
        <dsp:cNvPr id="0" name=""/>
        <dsp:cNvSpPr/>
      </dsp:nvSpPr>
      <dsp:spPr>
        <a:xfrm>
          <a:off x="240227" y="521762"/>
          <a:ext cx="347990" cy="347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A9222-D5E6-4A02-B00C-6DD3478BE742}">
      <dsp:nvSpPr>
        <dsp:cNvPr id="0" name=""/>
        <dsp:cNvSpPr/>
      </dsp:nvSpPr>
      <dsp:spPr>
        <a:xfrm>
          <a:off x="475449" y="974016"/>
          <a:ext cx="2632343" cy="2783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7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AI for </a:t>
          </a:r>
          <a:r>
            <a:rPr lang="zh-CN" altLang="en-US" sz="1300" kern="1200" dirty="0"/>
            <a:t>辐射防护</a:t>
          </a:r>
        </a:p>
      </dsp:txBody>
      <dsp:txXfrm>
        <a:off x="475449" y="974016"/>
        <a:ext cx="2632343" cy="278392"/>
      </dsp:txXfrm>
    </dsp:sp>
    <dsp:sp modelId="{AD8E7C5C-2792-4442-B207-E64DA7B6970D}">
      <dsp:nvSpPr>
        <dsp:cNvPr id="0" name=""/>
        <dsp:cNvSpPr/>
      </dsp:nvSpPr>
      <dsp:spPr>
        <a:xfrm>
          <a:off x="301454" y="939217"/>
          <a:ext cx="347990" cy="347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A079F-FBA5-4544-B968-EEDA78372632}">
      <dsp:nvSpPr>
        <dsp:cNvPr id="0" name=""/>
        <dsp:cNvSpPr/>
      </dsp:nvSpPr>
      <dsp:spPr>
        <a:xfrm>
          <a:off x="414222" y="1391471"/>
          <a:ext cx="2693570" cy="27839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7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AI for </a:t>
          </a:r>
          <a:r>
            <a:rPr lang="zh-CN" altLang="en-US" sz="1300" kern="1200" dirty="0"/>
            <a:t>束流扩展应用</a:t>
          </a:r>
        </a:p>
      </dsp:txBody>
      <dsp:txXfrm>
        <a:off x="414222" y="1391471"/>
        <a:ext cx="2693570" cy="278392"/>
      </dsp:txXfrm>
    </dsp:sp>
    <dsp:sp modelId="{2FC6C621-908A-4F2F-BD28-773845BA18C8}">
      <dsp:nvSpPr>
        <dsp:cNvPr id="0" name=""/>
        <dsp:cNvSpPr/>
      </dsp:nvSpPr>
      <dsp:spPr>
        <a:xfrm>
          <a:off x="240227" y="1356672"/>
          <a:ext cx="347990" cy="347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7285A-A8D4-4642-9471-8E57EBE218FD}">
      <dsp:nvSpPr>
        <dsp:cNvPr id="0" name=""/>
        <dsp:cNvSpPr/>
      </dsp:nvSpPr>
      <dsp:spPr>
        <a:xfrm>
          <a:off x="214735" y="1808925"/>
          <a:ext cx="2893057" cy="27839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7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AI for ……</a:t>
          </a:r>
          <a:endParaRPr lang="zh-CN" altLang="en-US" sz="1300" kern="1200" dirty="0"/>
        </a:p>
      </dsp:txBody>
      <dsp:txXfrm>
        <a:off x="214735" y="1808925"/>
        <a:ext cx="2893057" cy="278392"/>
      </dsp:txXfrm>
    </dsp:sp>
    <dsp:sp modelId="{D8340A41-BB36-4F55-B990-857CA059EA75}">
      <dsp:nvSpPr>
        <dsp:cNvPr id="0" name=""/>
        <dsp:cNvSpPr/>
      </dsp:nvSpPr>
      <dsp:spPr>
        <a:xfrm>
          <a:off x="40740" y="1774126"/>
          <a:ext cx="347990" cy="347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7EA57-7CE8-471E-B630-8BA044AEA972}">
      <dsp:nvSpPr>
        <dsp:cNvPr id="0" name=""/>
        <dsp:cNvSpPr/>
      </dsp:nvSpPr>
      <dsp:spPr>
        <a:xfrm>
          <a:off x="773582" y="26622"/>
          <a:ext cx="1277897" cy="127789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000" b="1" kern="1200" dirty="0"/>
            <a:t>数据</a:t>
          </a:r>
          <a:endParaRPr lang="zh-CN" sz="3000" kern="1200" dirty="0"/>
        </a:p>
      </dsp:txBody>
      <dsp:txXfrm>
        <a:off x="943968" y="250254"/>
        <a:ext cx="937124" cy="575053"/>
      </dsp:txXfrm>
    </dsp:sp>
    <dsp:sp modelId="{BB21448B-CC9E-4A39-9EB8-46923C3DC2A0}">
      <dsp:nvSpPr>
        <dsp:cNvPr id="0" name=""/>
        <dsp:cNvSpPr/>
      </dsp:nvSpPr>
      <dsp:spPr>
        <a:xfrm>
          <a:off x="1234690" y="825308"/>
          <a:ext cx="1277897" cy="1277897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000" b="1" kern="1200" dirty="0"/>
            <a:t>算法</a:t>
          </a:r>
          <a:endParaRPr lang="zh-CN" sz="3000" kern="1200" dirty="0"/>
        </a:p>
      </dsp:txBody>
      <dsp:txXfrm>
        <a:off x="1625513" y="1155432"/>
        <a:ext cx="766738" cy="702843"/>
      </dsp:txXfrm>
    </dsp:sp>
    <dsp:sp modelId="{1E140F15-DA25-4840-80C7-29209E3CE5F9}">
      <dsp:nvSpPr>
        <dsp:cNvPr id="0" name=""/>
        <dsp:cNvSpPr/>
      </dsp:nvSpPr>
      <dsp:spPr>
        <a:xfrm>
          <a:off x="312474" y="825308"/>
          <a:ext cx="1277897" cy="1277897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000" b="1" kern="1200" dirty="0"/>
            <a:t>算力</a:t>
          </a:r>
          <a:endParaRPr lang="zh-CN" sz="3000" kern="1200" dirty="0"/>
        </a:p>
      </dsp:txBody>
      <dsp:txXfrm>
        <a:off x="432809" y="1155432"/>
        <a:ext cx="766738" cy="702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D15A7-B597-4BC1-B6F8-A223675823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2BAA6-4427-445F-98A8-C7801F465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447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我的报告整体汇报结束，感谢各位老师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03792-80AE-42B4-B403-9EE75599D3A6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E:\photo\2：20170215-20171230\张玮\201708精选\航拍-201708.jpg"/>
          <p:cNvPicPr>
            <a:picLocks noChangeAspect="1" noChangeArrowheads="1"/>
          </p:cNvPicPr>
          <p:nvPr/>
        </p:nvPicPr>
        <p:blipFill>
          <a:blip r:embed="rId2" cstate="hqprint"/>
          <a:srcRect/>
          <a:stretch>
            <a:fillRect/>
          </a:stretch>
        </p:blipFill>
        <p:spPr bwMode="auto">
          <a:xfrm>
            <a:off x="0" y="0"/>
            <a:ext cx="12192000" cy="303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C612272-8FE1-4922-FE92-8B9A995B4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860" y="73570"/>
            <a:ext cx="32131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96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832D-D863-4F6C-911A-9264DD6133B6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B41B-015F-4ECE-8CC7-ED242A63C4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341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832D-D863-4F6C-911A-9264DD6133B6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B41B-015F-4ECE-8CC7-ED242A63C4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239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4515-D8C7-4BCC-9B7D-7AAD821193A4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2C1E-5C31-4C14-8778-A1F8893BFB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603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389"/>
            <a:ext cx="12192000" cy="510862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29667" y="6339023"/>
            <a:ext cx="112413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109" y="868165"/>
            <a:ext cx="10597662" cy="1454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662293" y="868166"/>
            <a:ext cx="1529707" cy="1454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0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832D-D863-4F6C-911A-9264DD6133B6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B41B-015F-4ECE-8CC7-ED242A63C47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28575">
            <a:solidFill>
              <a:srgbClr val="3E95C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11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832D-D863-4F6C-911A-9264DD6133B6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B41B-015F-4ECE-8CC7-ED242A63C4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3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832D-D863-4F6C-911A-9264DD6133B6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B41B-015F-4ECE-8CC7-ED242A63C4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442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832D-D863-4F6C-911A-9264DD6133B6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B41B-015F-4ECE-8CC7-ED242A63C4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25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832D-D863-4F6C-911A-9264DD6133B6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0" y="716701"/>
            <a:ext cx="12192000" cy="0"/>
          </a:xfrm>
          <a:prstGeom prst="line">
            <a:avLst/>
          </a:prstGeom>
          <a:ln w="28575">
            <a:solidFill>
              <a:srgbClr val="3E95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51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832D-D863-4F6C-911A-9264DD6133B6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B41B-015F-4ECE-8CC7-ED242A63C4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621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832D-D863-4F6C-911A-9264DD6133B6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B41B-015F-4ECE-8CC7-ED242A63C4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76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832D-D863-4F6C-911A-9264DD6133B6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2B41B-015F-4ECE-8CC7-ED242A63C47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A0413C3-ADBE-5B56-1EBF-553D0A7569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98" y="70266"/>
            <a:ext cx="32131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9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.csns.ihep.ac.cn/doc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13D088C-165C-41C2-8175-445967B2C067}"/>
              </a:ext>
            </a:extLst>
          </p:cNvPr>
          <p:cNvSpPr/>
          <p:nvPr/>
        </p:nvSpPr>
        <p:spPr>
          <a:xfrm>
            <a:off x="3366983" y="4258975"/>
            <a:ext cx="5153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 AI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计算服务平台介绍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2">
            <a:extLst>
              <a:ext uri="{FF2B5EF4-FFF2-40B4-BE49-F238E27FC236}">
                <a16:creationId xmlns:a16="http://schemas.microsoft.com/office/drawing/2014/main" id="{2B1C0482-5E82-4DEA-9793-267665968B17}"/>
              </a:ext>
            </a:extLst>
          </p:cNvPr>
          <p:cNvSpPr txBox="1"/>
          <p:nvPr/>
        </p:nvSpPr>
        <p:spPr>
          <a:xfrm flipH="1">
            <a:off x="3366981" y="4995993"/>
            <a:ext cx="4584908" cy="455881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effectLst>
                  <a:outerShdw blurRad="76200" dist="38100" dir="2700000" algn="ctr" rotWithShape="0">
                    <a:schemeClr val="accent1">
                      <a:alpha val="0"/>
                    </a:schemeClr>
                  </a:outerShdw>
                </a:effectLst>
                <a:latin typeface="黑色"/>
                <a:ea typeface="微软雅黑" panose="020B0503020204020204" pitchFamily="34" charset="-122"/>
                <a:sym typeface="黑色"/>
              </a:rPr>
              <a:t>2025/02/11</a:t>
            </a:r>
            <a:endParaRPr lang="en-US" altLang="zh-CN" sz="2400" spc="300" dirty="0">
              <a:effectLst>
                <a:outerShdw blurRad="76200" dist="38100" dir="2700000" algn="ctr" rotWithShape="0">
                  <a:schemeClr val="accent1">
                    <a:alpha val="0"/>
                  </a:schemeClr>
                </a:outerShdw>
              </a:effectLst>
              <a:latin typeface="黑色"/>
              <a:ea typeface="微软雅黑" panose="020B0503020204020204" pitchFamily="34" charset="-122"/>
              <a:sym typeface="黑色"/>
            </a:endParaRPr>
          </a:p>
        </p:txBody>
      </p:sp>
    </p:spTree>
    <p:extLst>
      <p:ext uri="{BB962C8B-B14F-4D97-AF65-F5344CB8AC3E}">
        <p14:creationId xmlns:p14="http://schemas.microsoft.com/office/powerpoint/2010/main" val="372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9271FA-7AD7-49F8-9B2B-4ED380DD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AD6A646-A4D9-4151-B753-074EEBAB6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72" y="1611077"/>
            <a:ext cx="5276190" cy="4685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DEA660-8B5F-4AFD-8EF0-275060C0E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50" y="1896418"/>
            <a:ext cx="4478867" cy="306516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E0CC6FC-B508-4C91-A396-0E01ADDA1971}"/>
              </a:ext>
            </a:extLst>
          </p:cNvPr>
          <p:cNvSpPr/>
          <p:nvPr/>
        </p:nvSpPr>
        <p:spPr>
          <a:xfrm>
            <a:off x="0" y="123783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用户申请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9B8B203-57A5-4F98-B461-3889D4E5A38C}"/>
              </a:ext>
            </a:extLst>
          </p:cNvPr>
          <p:cNvSpPr txBox="1"/>
          <p:nvPr/>
        </p:nvSpPr>
        <p:spPr>
          <a:xfrm>
            <a:off x="745067" y="5620164"/>
            <a:ext cx="4766733" cy="1081293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spcBef>
                <a:spcPts val="1000"/>
              </a:spcBef>
              <a:defRPr b="1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1pPr>
          </a:lstStyle>
          <a:p>
            <a:r>
              <a:rPr lang="zh-CN" altLang="en-US" dirty="0"/>
              <a:t>散裂中子源统一认证系统</a:t>
            </a:r>
            <a:endParaRPr lang="en-US" altLang="zh-CN" dirty="0"/>
          </a:p>
          <a:p>
            <a:r>
              <a:rPr lang="en-US" altLang="zh-CN" dirty="0"/>
              <a:t>https://login.csns.ihep.ac.cn/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7483EFD-77EA-4C32-ADC1-39579CA185F6}"/>
              </a:ext>
            </a:extLst>
          </p:cNvPr>
          <p:cNvSpPr/>
          <p:nvPr/>
        </p:nvSpPr>
        <p:spPr>
          <a:xfrm>
            <a:off x="745067" y="1778052"/>
            <a:ext cx="4766733" cy="3285015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49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C433800-890A-4181-B6C8-7BB6AD328D08}"/>
              </a:ext>
            </a:extLst>
          </p:cNvPr>
          <p:cNvSpPr/>
          <p:nvPr/>
        </p:nvSpPr>
        <p:spPr>
          <a:xfrm>
            <a:off x="576141" y="2057398"/>
            <a:ext cx="5748752" cy="3307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49402A2-7997-467F-B87C-F0ABFDE1CE98}"/>
              </a:ext>
            </a:extLst>
          </p:cNvPr>
          <p:cNvSpPr/>
          <p:nvPr/>
        </p:nvSpPr>
        <p:spPr>
          <a:xfrm>
            <a:off x="7128933" y="2055218"/>
            <a:ext cx="4858093" cy="33077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19271FA-7AD7-49F8-9B2B-4ED380DD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D15B7E-60D7-4F5E-B62F-F66D6A683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1" y="2057400"/>
            <a:ext cx="5748752" cy="33077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088E0F9-4DC7-4D77-B3F6-5178F20E6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33" y="2060428"/>
            <a:ext cx="4858093" cy="323771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95D6E29-7ED4-4A27-A9F8-365EC58BA18C}"/>
              </a:ext>
            </a:extLst>
          </p:cNvPr>
          <p:cNvSpPr/>
          <p:nvPr/>
        </p:nvSpPr>
        <p:spPr>
          <a:xfrm>
            <a:off x="0" y="123783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用户申请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8F2D451-CF73-4494-9560-E9551490A223}"/>
              </a:ext>
            </a:extLst>
          </p:cNvPr>
          <p:cNvSpPr txBox="1"/>
          <p:nvPr/>
        </p:nvSpPr>
        <p:spPr>
          <a:xfrm>
            <a:off x="745067" y="5620164"/>
            <a:ext cx="4766733" cy="1081293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spcBef>
                <a:spcPts val="1000"/>
              </a:spcBef>
              <a:defRPr b="1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1pPr>
          </a:lstStyle>
          <a:p>
            <a:r>
              <a:rPr lang="zh-CN" altLang="en-US" dirty="0"/>
              <a:t>散裂中子源统一认证系统</a:t>
            </a:r>
            <a:endParaRPr lang="en-US" altLang="zh-CN" dirty="0"/>
          </a:p>
          <a:p>
            <a:r>
              <a:rPr lang="en-US" altLang="zh-CN" dirty="0"/>
              <a:t>https://login.csns.ihep.ac.cn/</a:t>
            </a:r>
          </a:p>
        </p:txBody>
      </p:sp>
      <p:sp>
        <p:nvSpPr>
          <p:cNvPr id="13" name="箭头: 上 12">
            <a:extLst>
              <a:ext uri="{FF2B5EF4-FFF2-40B4-BE49-F238E27FC236}">
                <a16:creationId xmlns:a16="http://schemas.microsoft.com/office/drawing/2014/main" id="{9EB0A2E8-66BF-43CE-880A-DCBADEB26813}"/>
              </a:ext>
            </a:extLst>
          </p:cNvPr>
          <p:cNvSpPr/>
          <p:nvPr/>
        </p:nvSpPr>
        <p:spPr>
          <a:xfrm rot="16200000" flipV="1">
            <a:off x="6515801" y="3433171"/>
            <a:ext cx="422223" cy="409903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92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9271FA-7AD7-49F8-9B2B-4ED380DD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70DBF9-AEDC-4C67-86F6-C80C016D045D}"/>
              </a:ext>
            </a:extLst>
          </p:cNvPr>
          <p:cNvSpPr/>
          <p:nvPr/>
        </p:nvSpPr>
        <p:spPr>
          <a:xfrm>
            <a:off x="0" y="123783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文件传输与下载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87E2E0-275F-4DAE-99DF-F734EEFD1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426"/>
            <a:ext cx="12192000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18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9271FA-7AD7-49F8-9B2B-4ED380DD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A2C1657-EDA6-4CC9-B00B-CDB008CB856B}"/>
              </a:ext>
            </a:extLst>
          </p:cNvPr>
          <p:cNvSpPr/>
          <p:nvPr/>
        </p:nvSpPr>
        <p:spPr>
          <a:xfrm>
            <a:off x="0" y="1237836"/>
            <a:ext cx="328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作业提交与管理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终端交互模式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54C63F-926C-43E1-9A1D-DCF7DDEBF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7" y="2848165"/>
            <a:ext cx="5299824" cy="257538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1D1AD0E-0228-4FE3-9834-732D03B57FDB}"/>
              </a:ext>
            </a:extLst>
          </p:cNvPr>
          <p:cNvSpPr/>
          <p:nvPr/>
        </p:nvSpPr>
        <p:spPr>
          <a:xfrm>
            <a:off x="1920011" y="2288167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命令行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[E-Shell]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AFDBE93-145C-4109-94D2-EB11CA1B95F1}"/>
              </a:ext>
            </a:extLst>
          </p:cNvPr>
          <p:cNvSpPr/>
          <p:nvPr/>
        </p:nvSpPr>
        <p:spPr>
          <a:xfrm>
            <a:off x="8024832" y="2236801"/>
            <a:ext cx="1764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slurm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调度系统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AE715AD-E684-4EA7-80A7-E472F0914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948" y="2848165"/>
            <a:ext cx="5856944" cy="251970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CFBF3EC-9001-4F44-9A49-8F0380B05108}"/>
              </a:ext>
            </a:extLst>
          </p:cNvPr>
          <p:cNvSpPr/>
          <p:nvPr/>
        </p:nvSpPr>
        <p:spPr>
          <a:xfrm>
            <a:off x="279401" y="2768600"/>
            <a:ext cx="5456238" cy="2717800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325E7C-5318-4254-AFEC-45A7BCBDB221}"/>
              </a:ext>
            </a:extLst>
          </p:cNvPr>
          <p:cNvSpPr/>
          <p:nvPr/>
        </p:nvSpPr>
        <p:spPr>
          <a:xfrm>
            <a:off x="6096000" y="2768600"/>
            <a:ext cx="6002867" cy="2717800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1AABCC2-7B33-4E98-81EA-6B6C509D1D82}"/>
              </a:ext>
            </a:extLst>
          </p:cNvPr>
          <p:cNvSpPr/>
          <p:nvPr/>
        </p:nvSpPr>
        <p:spPr>
          <a:xfrm>
            <a:off x="2942235" y="5962224"/>
            <a:ext cx="5859296" cy="369332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en-US" altLang="zh-CN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https://sc.csns.ihep.ac.cn/ac/console3/index.html#/space/shell</a:t>
            </a:r>
            <a:endParaRPr lang="zh-CN" altLang="en-US" b="1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90572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9271FA-7AD7-49F8-9B2B-4ED380DD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A2C1657-EDA6-4CC9-B00B-CDB008CB856B}"/>
              </a:ext>
            </a:extLst>
          </p:cNvPr>
          <p:cNvSpPr/>
          <p:nvPr/>
        </p:nvSpPr>
        <p:spPr>
          <a:xfrm>
            <a:off x="0" y="1237836"/>
            <a:ext cx="282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作业提交与管理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模板提交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92E2CA-B151-4DD7-91F2-75B3C9DEA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76" y="2133753"/>
            <a:ext cx="9628094" cy="348655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FCE4F59-2142-481C-856F-3E1234768F3B}"/>
              </a:ext>
            </a:extLst>
          </p:cNvPr>
          <p:cNvSpPr/>
          <p:nvPr/>
        </p:nvSpPr>
        <p:spPr>
          <a:xfrm>
            <a:off x="2942235" y="5962224"/>
            <a:ext cx="5859296" cy="369332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https://sc.csns.ihep.ac.cn/ac/console3/index.html#/job-submit</a:t>
            </a:r>
          </a:p>
        </p:txBody>
      </p:sp>
    </p:spTree>
    <p:extLst>
      <p:ext uri="{BB962C8B-B14F-4D97-AF65-F5344CB8AC3E}">
        <p14:creationId xmlns:p14="http://schemas.microsoft.com/office/powerpoint/2010/main" val="37983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9271FA-7AD7-49F8-9B2B-4ED380DD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A2C1657-EDA6-4CC9-B00B-CDB008CB856B}"/>
              </a:ext>
            </a:extLst>
          </p:cNvPr>
          <p:cNvSpPr/>
          <p:nvPr/>
        </p:nvSpPr>
        <p:spPr>
          <a:xfrm>
            <a:off x="0" y="1237836"/>
            <a:ext cx="282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作业提交与管理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作业管理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FCE4F59-2142-481C-856F-3E1234768F3B}"/>
              </a:ext>
            </a:extLst>
          </p:cNvPr>
          <p:cNvSpPr/>
          <p:nvPr/>
        </p:nvSpPr>
        <p:spPr>
          <a:xfrm>
            <a:off x="1811741" y="6261028"/>
            <a:ext cx="7492757" cy="396583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en-US" altLang="zh-CN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https://sc.csns.ihep.ac.cn/ac/console3/index.html#/job-list/current</a:t>
            </a:r>
            <a:endParaRPr lang="zh-CN" altLang="en-US" b="1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11B8A7B-0BB9-4E22-8981-BB4CF1EE0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40" y="1736002"/>
            <a:ext cx="7412941" cy="444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39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C396B-0B1A-470A-B841-9E3FD46C1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0501BFF-3E51-4D51-9444-AF1B9C38E5BB}"/>
              </a:ext>
            </a:extLst>
          </p:cNvPr>
          <p:cNvSpPr/>
          <p:nvPr/>
        </p:nvSpPr>
        <p:spPr>
          <a:xfrm>
            <a:off x="452133" y="1980967"/>
            <a:ext cx="3743949" cy="2873646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E2C5C1E-E017-4073-9E11-6360E83CDCD6}"/>
              </a:ext>
            </a:extLst>
          </p:cNvPr>
          <p:cNvSpPr txBox="1"/>
          <p:nvPr/>
        </p:nvSpPr>
        <p:spPr>
          <a:xfrm>
            <a:off x="603296" y="2039516"/>
            <a:ext cx="3332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3F5669"/>
                </a:solidFill>
                <a:latin typeface="微软雅黑" panose="020B0503020204020204" pitchFamily="34" charset="-122"/>
              </a:rPr>
              <a:t>散裂计算平台机时作业类型占比（</a:t>
            </a:r>
            <a:r>
              <a:rPr lang="en-US" altLang="zh-CN" sz="1200" b="1" dirty="0">
                <a:solidFill>
                  <a:srgbClr val="3F5669"/>
                </a:solidFill>
                <a:latin typeface="微软雅黑" panose="020B0503020204020204" pitchFamily="34" charset="-122"/>
              </a:rPr>
              <a:t>2024</a:t>
            </a:r>
            <a:r>
              <a:rPr lang="zh-CN" altLang="en-US" sz="1200" b="1" dirty="0">
                <a:solidFill>
                  <a:srgbClr val="3F5669"/>
                </a:solidFill>
                <a:latin typeface="微软雅黑" panose="020B0503020204020204" pitchFamily="34" charset="-122"/>
              </a:rPr>
              <a:t>年度）</a:t>
            </a:r>
            <a:endParaRPr lang="zh-CN" altLang="zh-CN" sz="1200" b="1" dirty="0">
              <a:solidFill>
                <a:srgbClr val="3F5669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73A7E58-E2CA-4C31-BDFC-3D58C8CAA4AC}"/>
              </a:ext>
            </a:extLst>
          </p:cNvPr>
          <p:cNvGrpSpPr/>
          <p:nvPr/>
        </p:nvGrpSpPr>
        <p:grpSpPr>
          <a:xfrm>
            <a:off x="4219751" y="1980967"/>
            <a:ext cx="3743949" cy="2873646"/>
            <a:chOff x="7963698" y="1980967"/>
            <a:chExt cx="3743949" cy="2873646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9695174-DE2E-49CE-86ED-80011493D10A}"/>
                </a:ext>
              </a:extLst>
            </p:cNvPr>
            <p:cNvSpPr txBox="1"/>
            <p:nvPr/>
          </p:nvSpPr>
          <p:spPr>
            <a:xfrm>
              <a:off x="8219043" y="2039516"/>
              <a:ext cx="3297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3F5669"/>
                  </a:solidFill>
                  <a:latin typeface="微软雅黑" panose="020B0503020204020204" pitchFamily="34" charset="-122"/>
                </a:rPr>
                <a:t>散裂计算平台机时前</a:t>
              </a:r>
              <a:r>
                <a:rPr lang="en-US" altLang="zh-CN" sz="1200" b="1" dirty="0">
                  <a:solidFill>
                    <a:srgbClr val="3F5669"/>
                  </a:solidFill>
                  <a:latin typeface="微软雅黑" panose="020B0503020204020204" pitchFamily="34" charset="-122"/>
                </a:rPr>
                <a:t>10</a:t>
              </a:r>
              <a:r>
                <a:rPr lang="zh-CN" altLang="en-US" sz="1200" b="1" dirty="0">
                  <a:solidFill>
                    <a:srgbClr val="3F5669"/>
                  </a:solidFill>
                  <a:latin typeface="微软雅黑" panose="020B0503020204020204" pitchFamily="34" charset="-122"/>
                </a:rPr>
                <a:t>用户作业平均核心统计</a:t>
              </a:r>
              <a:endParaRPr lang="zh-CN" altLang="zh-CN" sz="1200" b="1" dirty="0">
                <a:solidFill>
                  <a:srgbClr val="3F5669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7CE8F85-9C0F-4ECC-A729-ECAC9246790E}"/>
                </a:ext>
              </a:extLst>
            </p:cNvPr>
            <p:cNvSpPr/>
            <p:nvPr/>
          </p:nvSpPr>
          <p:spPr>
            <a:xfrm>
              <a:off x="7963698" y="1980967"/>
              <a:ext cx="3743949" cy="2873646"/>
            </a:xfrm>
            <a:prstGeom prst="rect">
              <a:avLst/>
            </a:prstGeom>
            <a:noFill/>
            <a:ln w="6350">
              <a:solidFill>
                <a:srgbClr val="6F87B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21" name="图表 20">
              <a:extLst>
                <a:ext uri="{FF2B5EF4-FFF2-40B4-BE49-F238E27FC236}">
                  <a16:creationId xmlns:a16="http://schemas.microsoft.com/office/drawing/2014/main" id="{758B872D-94EF-4DDE-B0E2-8C0AE6EABE57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8032493" y="2375063"/>
            <a:ext cx="3617162" cy="22817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81494E7-F53D-4F14-A393-43FC2F67621D}"/>
                </a:ext>
              </a:extLst>
            </p:cNvPr>
            <p:cNvSpPr txBox="1"/>
            <p:nvPr/>
          </p:nvSpPr>
          <p:spPr>
            <a:xfrm>
              <a:off x="9304279" y="4529808"/>
              <a:ext cx="112723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50" dirty="0">
                  <a:solidFill>
                    <a:srgbClr val="3F5669"/>
                  </a:solidFill>
                  <a:latin typeface="微软雅黑" panose="020B0503020204020204" pitchFamily="34" charset="-122"/>
                </a:rPr>
                <a:t>单核心作业为主</a:t>
              </a:r>
              <a:endParaRPr lang="zh-CN" altLang="zh-CN" sz="1050" dirty="0">
                <a:solidFill>
                  <a:srgbClr val="3F5669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4C6BB84-DC49-41AD-8509-20DA2971ECFE}"/>
              </a:ext>
            </a:extLst>
          </p:cNvPr>
          <p:cNvGrpSpPr/>
          <p:nvPr/>
        </p:nvGrpSpPr>
        <p:grpSpPr>
          <a:xfrm>
            <a:off x="7995918" y="1980967"/>
            <a:ext cx="3743949" cy="2873646"/>
            <a:chOff x="4221084" y="1980967"/>
            <a:chExt cx="3743949" cy="2873646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5C59BDC-56EE-4061-9968-D18D6AA73DF6}"/>
                </a:ext>
              </a:extLst>
            </p:cNvPr>
            <p:cNvSpPr txBox="1"/>
            <p:nvPr/>
          </p:nvSpPr>
          <p:spPr>
            <a:xfrm>
              <a:off x="4434991" y="2057815"/>
              <a:ext cx="3296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3F5669"/>
                  </a:solidFill>
                  <a:latin typeface="微软雅黑" panose="020B0503020204020204" pitchFamily="34" charset="-122"/>
                </a:rPr>
                <a:t>散裂计算平台机时前</a:t>
              </a:r>
              <a:r>
                <a:rPr lang="en-US" altLang="zh-CN" sz="1200" b="1" dirty="0">
                  <a:solidFill>
                    <a:srgbClr val="3F5669"/>
                  </a:solidFill>
                  <a:latin typeface="微软雅黑" panose="020B0503020204020204" pitchFamily="34" charset="-122"/>
                </a:rPr>
                <a:t>10</a:t>
              </a:r>
              <a:r>
                <a:rPr lang="zh-CN" altLang="en-US" sz="1200" b="1" dirty="0">
                  <a:solidFill>
                    <a:srgbClr val="3F5669"/>
                  </a:solidFill>
                  <a:latin typeface="微软雅黑" panose="020B0503020204020204" pitchFamily="34" charset="-122"/>
                </a:rPr>
                <a:t>用户作业运行时间统计</a:t>
              </a:r>
              <a:endParaRPr lang="zh-CN" altLang="zh-CN" sz="1200" b="1" dirty="0">
                <a:solidFill>
                  <a:srgbClr val="3F5669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F1671EA-D895-4F7F-8A36-B2B8B94072B6}"/>
                </a:ext>
              </a:extLst>
            </p:cNvPr>
            <p:cNvSpPr txBox="1"/>
            <p:nvPr/>
          </p:nvSpPr>
          <p:spPr>
            <a:xfrm>
              <a:off x="4595292" y="4529808"/>
              <a:ext cx="313579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50" dirty="0">
                  <a:solidFill>
                    <a:srgbClr val="3F5669"/>
                  </a:solidFill>
                  <a:latin typeface="微软雅黑" panose="020B0503020204020204" pitchFamily="34" charset="-122"/>
                </a:rPr>
                <a:t>用户作业大多数运行</a:t>
              </a:r>
              <a:r>
                <a:rPr lang="en-US" altLang="zh-CN" sz="1050" dirty="0">
                  <a:solidFill>
                    <a:srgbClr val="3F5669"/>
                  </a:solidFill>
                  <a:latin typeface="微软雅黑" panose="020B0503020204020204" pitchFamily="34" charset="-122"/>
                </a:rPr>
                <a:t>20</a:t>
              </a:r>
              <a:r>
                <a:rPr lang="zh-CN" altLang="en-US" sz="1050" dirty="0">
                  <a:solidFill>
                    <a:srgbClr val="3F5669"/>
                  </a:solidFill>
                  <a:latin typeface="微软雅黑" panose="020B0503020204020204" pitchFamily="34" charset="-122"/>
                </a:rPr>
                <a:t>小时，甚至达到</a:t>
              </a:r>
              <a:r>
                <a:rPr lang="en-US" altLang="zh-CN" sz="1050" dirty="0">
                  <a:solidFill>
                    <a:srgbClr val="3F5669"/>
                  </a:solidFill>
                  <a:latin typeface="微软雅黑" panose="020B0503020204020204" pitchFamily="34" charset="-122"/>
                </a:rPr>
                <a:t>100</a:t>
              </a:r>
              <a:r>
                <a:rPr lang="zh-CN" altLang="en-US" sz="1050" dirty="0">
                  <a:solidFill>
                    <a:srgbClr val="3F5669"/>
                  </a:solidFill>
                  <a:latin typeface="微软雅黑" panose="020B0503020204020204" pitchFamily="34" charset="-122"/>
                </a:rPr>
                <a:t>多小时</a:t>
              </a:r>
              <a:endParaRPr lang="zh-CN" altLang="zh-CN" sz="1050" dirty="0">
                <a:solidFill>
                  <a:srgbClr val="3F5669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826B09E-FA8B-4E2B-BE01-A6E9C1A79603}"/>
                </a:ext>
              </a:extLst>
            </p:cNvPr>
            <p:cNvSpPr/>
            <p:nvPr/>
          </p:nvSpPr>
          <p:spPr>
            <a:xfrm>
              <a:off x="4221084" y="1980967"/>
              <a:ext cx="3743949" cy="2873646"/>
            </a:xfrm>
            <a:prstGeom prst="rect">
              <a:avLst/>
            </a:prstGeom>
            <a:noFill/>
            <a:ln w="6350">
              <a:solidFill>
                <a:srgbClr val="6F87B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27" name="图表 26">
              <a:extLst>
                <a:ext uri="{FF2B5EF4-FFF2-40B4-BE49-F238E27FC236}">
                  <a16:creationId xmlns:a16="http://schemas.microsoft.com/office/drawing/2014/main" id="{79FA7DEA-5A13-4D7D-B2C9-3648031372DD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4246087" y="2423118"/>
            <a:ext cx="3659620" cy="21066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72ADD0C7-FE96-44B6-BCC2-31757AFC0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88" y="2334814"/>
            <a:ext cx="3165910" cy="244891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AA433A0C-1132-4854-A323-33430D95F6A6}"/>
              </a:ext>
            </a:extLst>
          </p:cNvPr>
          <p:cNvSpPr txBox="1"/>
          <p:nvPr/>
        </p:nvSpPr>
        <p:spPr>
          <a:xfrm>
            <a:off x="0" y="1213175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年度运行情况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FCC6B86-C490-4A90-A56A-904477F11155}"/>
              </a:ext>
            </a:extLst>
          </p:cNvPr>
          <p:cNvSpPr/>
          <p:nvPr/>
        </p:nvSpPr>
        <p:spPr>
          <a:xfrm>
            <a:off x="3796891" y="5248709"/>
            <a:ext cx="4108817" cy="369332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保障散裂工程建设和谱仪实验顺利进行</a:t>
            </a:r>
          </a:p>
        </p:txBody>
      </p:sp>
    </p:spTree>
    <p:extLst>
      <p:ext uri="{BB962C8B-B14F-4D97-AF65-F5344CB8AC3E}">
        <p14:creationId xmlns:p14="http://schemas.microsoft.com/office/powerpoint/2010/main" val="75124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0F318-D3B4-3D36-1996-A21EF1E3C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4B0F02-92DA-37D9-DA23-C19DD6B0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78BAE6-6F0D-7FCB-E019-DF41658CA8CF}"/>
              </a:ext>
            </a:extLst>
          </p:cNvPr>
          <p:cNvSpPr txBox="1"/>
          <p:nvPr/>
        </p:nvSpPr>
        <p:spPr>
          <a:xfrm>
            <a:off x="73183" y="2155287"/>
            <a:ext cx="4113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3F56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MPI</a:t>
            </a:r>
            <a:r>
              <a:rPr lang="zh-CN" altLang="en-US" sz="1200" b="1" dirty="0">
                <a:solidFill>
                  <a:srgbClr val="3F56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谱仪数据分析流程</a:t>
            </a:r>
            <a:endParaRPr lang="zh-CN" altLang="zh-CN" sz="1200" b="1" dirty="0">
              <a:solidFill>
                <a:srgbClr val="3F566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AD9C0C-2183-4591-6309-988C7E38607E}"/>
              </a:ext>
            </a:extLst>
          </p:cNvPr>
          <p:cNvSpPr txBox="1"/>
          <p:nvPr/>
        </p:nvSpPr>
        <p:spPr>
          <a:xfrm>
            <a:off x="0" y="1213175"/>
            <a:ext cx="4504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谱仪应用探索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中子实验数据在线分析平台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53ABD8C-ADA5-2A8A-A8F8-51CB234D3E0F}"/>
              </a:ext>
            </a:extLst>
          </p:cNvPr>
          <p:cNvSpPr txBox="1"/>
          <p:nvPr/>
        </p:nvSpPr>
        <p:spPr>
          <a:xfrm>
            <a:off x="4834230" y="2171539"/>
            <a:ext cx="2084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3F566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算法集成及可视化验证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951674-7D10-A41D-B9DF-A566DC295013}"/>
              </a:ext>
            </a:extLst>
          </p:cNvPr>
          <p:cNvSpPr txBox="1"/>
          <p:nvPr/>
        </p:nvSpPr>
        <p:spPr>
          <a:xfrm>
            <a:off x="9792922" y="2145211"/>
            <a:ext cx="800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3F566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软著申请</a:t>
            </a:r>
            <a:endParaRPr lang="zh-CN" altLang="zh-CN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66A2DB4-DF82-45D2-CF21-77312F707571}"/>
              </a:ext>
            </a:extLst>
          </p:cNvPr>
          <p:cNvSpPr/>
          <p:nvPr/>
        </p:nvSpPr>
        <p:spPr>
          <a:xfrm>
            <a:off x="73183" y="2084431"/>
            <a:ext cx="4113723" cy="2717800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76E62FB-3C06-F6D0-3829-61F758200896}"/>
              </a:ext>
            </a:extLst>
          </p:cNvPr>
          <p:cNvSpPr/>
          <p:nvPr/>
        </p:nvSpPr>
        <p:spPr>
          <a:xfrm>
            <a:off x="4258733" y="2084432"/>
            <a:ext cx="3926082" cy="2717800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06ED9A6-EF77-27AF-730B-9414A625F5BE}"/>
              </a:ext>
            </a:extLst>
          </p:cNvPr>
          <p:cNvSpPr/>
          <p:nvPr/>
        </p:nvSpPr>
        <p:spPr>
          <a:xfrm>
            <a:off x="8253981" y="2084430"/>
            <a:ext cx="3864835" cy="2717801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1E391FF-899D-C3D1-C507-9A103CEA9FD7}"/>
              </a:ext>
            </a:extLst>
          </p:cNvPr>
          <p:cNvSpPr/>
          <p:nvPr/>
        </p:nvSpPr>
        <p:spPr>
          <a:xfrm>
            <a:off x="2564829" y="5027155"/>
            <a:ext cx="7372093" cy="1018307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采用</a:t>
            </a:r>
            <a:r>
              <a:rPr lang="en-US" altLang="zh-CN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Web</a:t>
            </a: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可视化和分布式计算技术，实现谱仪实验数据在线并行处理，</a:t>
            </a:r>
            <a:endParaRPr lang="en-US" altLang="zh-CN" b="1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实现传统谱学分析算法与</a:t>
            </a:r>
            <a:r>
              <a:rPr lang="en-US" altLang="zh-CN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AI</a:t>
            </a: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算法的集成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656266-D19C-2D4B-AC19-208540DC5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49" y="2523066"/>
            <a:ext cx="2369589" cy="207548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67C875D-FCA2-918A-E750-95EC79F6B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550" y="2588257"/>
            <a:ext cx="3528653" cy="219475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857E246-1A83-82FF-EDE6-3745C92E5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279" y="2459798"/>
            <a:ext cx="1716238" cy="232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28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AA292-898E-7CE1-66EE-0937D2260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40BE6-D965-FD9B-8B6D-E51BE343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4ADA88C-4E32-248A-9D76-EAD4EB9A460A}"/>
              </a:ext>
            </a:extLst>
          </p:cNvPr>
          <p:cNvSpPr txBox="1"/>
          <p:nvPr/>
        </p:nvSpPr>
        <p:spPr>
          <a:xfrm>
            <a:off x="0" y="1213175"/>
            <a:ext cx="3517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工程建设支撑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在线工程仿真平台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BC5C11-B323-F715-F79D-003934082AC1}"/>
              </a:ext>
            </a:extLst>
          </p:cNvPr>
          <p:cNvSpPr/>
          <p:nvPr/>
        </p:nvSpPr>
        <p:spPr>
          <a:xfrm>
            <a:off x="2564829" y="5027155"/>
            <a:ext cx="7372093" cy="991977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采用远程可视化和并行计算技术，实现仿真计算的并行处理，</a:t>
            </a:r>
            <a:endParaRPr lang="en-US" altLang="zh-CN" b="1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开展</a:t>
            </a:r>
            <a:r>
              <a:rPr lang="en-US" altLang="zh-CN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AI</a:t>
            </a: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在网格优化、仿真性能优化方面的算法研究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69087A8-B975-AC8D-4FC4-70916CCA4F00}"/>
              </a:ext>
            </a:extLst>
          </p:cNvPr>
          <p:cNvGrpSpPr/>
          <p:nvPr/>
        </p:nvGrpSpPr>
        <p:grpSpPr>
          <a:xfrm>
            <a:off x="6134476" y="2036994"/>
            <a:ext cx="5596990" cy="2427961"/>
            <a:chOff x="5717069" y="1841247"/>
            <a:chExt cx="6057301" cy="247602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48413-05F5-A1EE-A39A-20CAFDF5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7069" y="1841247"/>
              <a:ext cx="6057301" cy="148704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E5F074E-3322-54AB-3AD8-1FAAD0BE9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19065" t="15217" r="12702"/>
            <a:stretch/>
          </p:blipFill>
          <p:spPr>
            <a:xfrm>
              <a:off x="5769380" y="3328293"/>
              <a:ext cx="1639769" cy="94045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D0DE911-CA51-BD6E-69EB-9D51C131F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423" t="10527" r="10783" b="10058"/>
            <a:stretch/>
          </p:blipFill>
          <p:spPr>
            <a:xfrm>
              <a:off x="9973076" y="3313698"/>
              <a:ext cx="1801294" cy="1003578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F605898-6330-9042-E9DF-96466C4BF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6148" y="3328292"/>
              <a:ext cx="1843764" cy="963869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578998D2-D8E4-DB34-142D-3CAB2822AA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69" y="2041798"/>
            <a:ext cx="2172874" cy="929297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D8A09C45-FF5C-9CCD-22C2-D0731BC90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86" y="3000620"/>
            <a:ext cx="252564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</a:rPr>
              <a:t>系统设计需多工况计算</a:t>
            </a:r>
            <a:endParaRPr kumimoji="1" lang="en-US" altLang="zh-CN" sz="11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3F5669"/>
                </a:solidFill>
                <a:effectLst/>
                <a:uLnTx/>
                <a:uFillTx/>
                <a:latin typeface="+mn-ea"/>
                <a:ea typeface="+mn-ea"/>
              </a:rPr>
              <a:t>力学分析</a:t>
            </a: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3F5669"/>
                </a:solidFill>
                <a:effectLst/>
                <a:uLnTx/>
                <a:uFillTx/>
                <a:latin typeface="+mn-ea"/>
                <a:ea typeface="+mn-ea"/>
              </a:rPr>
              <a:t>(</a:t>
            </a: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3F5669"/>
                </a:solidFill>
                <a:effectLst/>
                <a:uLnTx/>
                <a:uFillTx/>
                <a:latin typeface="+mn-ea"/>
                <a:ea typeface="+mn-ea"/>
              </a:rPr>
              <a:t>稳态分析</a:t>
            </a: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3F5669"/>
                </a:solidFill>
                <a:effectLst/>
                <a:uLnTx/>
                <a:uFillTx/>
                <a:latin typeface="+mn-ea"/>
                <a:ea typeface="+mn-ea"/>
              </a:rPr>
              <a:t>)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3F5669"/>
                </a:solidFill>
                <a:effectLst/>
                <a:uLnTx/>
                <a:uFillTx/>
                <a:latin typeface="+mn-ea"/>
                <a:ea typeface="+mn-ea"/>
              </a:rPr>
              <a:t>热分析</a:t>
            </a: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3F5669"/>
                </a:solidFill>
                <a:effectLst/>
                <a:uLnTx/>
                <a:uFillTx/>
                <a:latin typeface="+mn-ea"/>
                <a:ea typeface="+mn-ea"/>
              </a:rPr>
              <a:t>(</a:t>
            </a: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3F5669"/>
                </a:solidFill>
                <a:effectLst/>
                <a:uLnTx/>
                <a:uFillTx/>
                <a:latin typeface="+mn-ea"/>
                <a:ea typeface="+mn-ea"/>
              </a:rPr>
              <a:t>稳态分析</a:t>
            </a: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3F5669"/>
                </a:solidFill>
                <a:effectLst/>
                <a:uLnTx/>
                <a:uFillTx/>
                <a:latin typeface="+mn-ea"/>
                <a:ea typeface="+mn-ea"/>
              </a:rPr>
              <a:t>)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zh-CN" altLang="en-US" sz="1000" kern="0" dirty="0">
                <a:solidFill>
                  <a:srgbClr val="3F5669"/>
                </a:solidFill>
                <a:latin typeface="+mn-ea"/>
                <a:ea typeface="+mn-ea"/>
              </a:rPr>
              <a:t>热疲劳分析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3F5669"/>
                </a:solidFill>
                <a:effectLst/>
                <a:uLnTx/>
                <a:uFillTx/>
                <a:latin typeface="+mn-ea"/>
                <a:ea typeface="+mn-ea"/>
              </a:rPr>
              <a:t>瞬态分析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3F5669"/>
                </a:solidFill>
                <a:effectLst/>
                <a:uLnTx/>
                <a:uFillTx/>
                <a:latin typeface="+mn-ea"/>
                <a:ea typeface="+mn-ea"/>
              </a:rPr>
              <a:t>不稳定流动造成的振动分析或震动分析</a:t>
            </a:r>
            <a:endParaRPr kumimoji="1" lang="en-US" altLang="zh-CN" sz="1000" b="0" i="0" u="none" strike="noStrike" kern="0" cap="none" spc="0" normalizeH="0" baseline="0" noProof="0" dirty="0">
              <a:ln>
                <a:noFill/>
              </a:ln>
              <a:solidFill>
                <a:srgbClr val="3F5669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zh-CN" altLang="en-US" sz="1000" kern="0" dirty="0">
                <a:solidFill>
                  <a:srgbClr val="3F5669"/>
                </a:solidFill>
                <a:latin typeface="+mn-ea"/>
                <a:ea typeface="+mn-ea"/>
              </a:rPr>
              <a:t>综合分析</a:t>
            </a:r>
            <a:endParaRPr kumimoji="1" lang="zh-CN" altLang="en-US" sz="1000" b="0" i="0" u="none" strike="noStrike" kern="0" cap="none" spc="0" normalizeH="0" baseline="0" noProof="0" dirty="0">
              <a:ln>
                <a:noFill/>
              </a:ln>
              <a:solidFill>
                <a:srgbClr val="3F5669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147A7D4-6F23-E41B-632C-42BC4467E5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7173" y="1925023"/>
            <a:ext cx="1914819" cy="1106907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936AB42E-B4BC-98C9-02D9-C4EAF13C6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971" y="3032375"/>
            <a:ext cx="252564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indent="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1100" b="1" kern="0" dirty="0">
                <a:solidFill>
                  <a:srgbClr val="C00000"/>
                </a:solidFill>
                <a:latin typeface="+mn-ea"/>
                <a:ea typeface="+mn-ea"/>
              </a:rPr>
              <a:t>工程仿真对资源需求高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zh-CN" altLang="en-US" sz="1000" kern="0" dirty="0">
                <a:solidFill>
                  <a:srgbClr val="3F5669"/>
                </a:solidFill>
                <a:latin typeface="+mn-ea"/>
                <a:ea typeface="+mn-ea"/>
              </a:rPr>
              <a:t>以极化氦三温度场模拟为例</a:t>
            </a:r>
            <a:endParaRPr lang="en-US" altLang="zh-CN" sz="1000" kern="0" dirty="0">
              <a:solidFill>
                <a:srgbClr val="3F5669"/>
              </a:solidFill>
              <a:latin typeface="+mn-ea"/>
              <a:ea typeface="+mn-ea"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zh-CN" altLang="en-US" sz="1000" kern="0" dirty="0">
                <a:solidFill>
                  <a:srgbClr val="3F5669"/>
                </a:solidFill>
                <a:latin typeface="+mn-ea"/>
                <a:ea typeface="+mn-ea"/>
              </a:rPr>
              <a:t>模拟设计参数：网格划分（</a:t>
            </a:r>
            <a:r>
              <a:rPr lang="en-US" altLang="zh-CN" sz="1000" kern="0" dirty="0">
                <a:solidFill>
                  <a:srgbClr val="3F5669"/>
                </a:solidFill>
                <a:latin typeface="+mn-ea"/>
                <a:ea typeface="+mn-ea"/>
              </a:rPr>
              <a:t>5000</a:t>
            </a:r>
            <a:r>
              <a:rPr lang="zh-CN" altLang="en-US" sz="1000" kern="0" dirty="0">
                <a:solidFill>
                  <a:srgbClr val="3F5669"/>
                </a:solidFill>
                <a:latin typeface="+mn-ea"/>
                <a:ea typeface="+mn-ea"/>
              </a:rPr>
              <a:t>万</a:t>
            </a: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3F5669"/>
                </a:solidFill>
                <a:effectLst/>
                <a:uLnTx/>
                <a:uFillTx/>
                <a:latin typeface="+mn-ea"/>
                <a:ea typeface="+mn-ea"/>
              </a:rPr>
              <a:t>）、热源设置、边界条件（流固耦合）。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</a:rPr>
              <a:t>计算时间：约</a:t>
            </a:r>
            <a:r>
              <a:rPr kumimoji="1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</a:rPr>
              <a:t>30</a:t>
            </a:r>
            <a:r>
              <a:rPr kumimoji="1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</a:rPr>
              <a:t>个小时（</a:t>
            </a:r>
            <a:r>
              <a:rPr kumimoji="1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</a:rPr>
              <a:t>16</a:t>
            </a:r>
            <a:r>
              <a:rPr kumimoji="1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</a:rPr>
              <a:t>核并行计算）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</a:rPr>
              <a:t>RAM</a:t>
            </a:r>
            <a:r>
              <a:rPr kumimoji="1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</a:rPr>
              <a:t>占用：约</a:t>
            </a:r>
            <a:r>
              <a:rPr kumimoji="1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</a:rPr>
              <a:t>80-100GB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12A6F86-D2F0-3F89-0EC1-A0D0FAC8E5D4}"/>
              </a:ext>
            </a:extLst>
          </p:cNvPr>
          <p:cNvSpPr/>
          <p:nvPr/>
        </p:nvSpPr>
        <p:spPr>
          <a:xfrm>
            <a:off x="452133" y="1681036"/>
            <a:ext cx="5596990" cy="3012355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3FD3774-3FEC-89FE-E19E-31510DC66F61}"/>
              </a:ext>
            </a:extLst>
          </p:cNvPr>
          <p:cNvSpPr/>
          <p:nvPr/>
        </p:nvSpPr>
        <p:spPr>
          <a:xfrm>
            <a:off x="6120633" y="1681035"/>
            <a:ext cx="5596990" cy="3012355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056D5DD-D5E1-0374-0C15-CF042C7DF3EB}"/>
              </a:ext>
            </a:extLst>
          </p:cNvPr>
          <p:cNvSpPr txBox="1"/>
          <p:nvPr/>
        </p:nvSpPr>
        <p:spPr>
          <a:xfrm>
            <a:off x="1169979" y="1713898"/>
            <a:ext cx="37401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rgbClr val="00B0F0"/>
                </a:solidFill>
                <a:latin typeface="微软雅黑" panose="020B0503020204020204" pitchFamily="34" charset="-122"/>
              </a:rPr>
              <a:t>CSNSII</a:t>
            </a:r>
            <a:r>
              <a:rPr lang="zh-CN" altLang="en-US" sz="1050" b="1" dirty="0">
                <a:solidFill>
                  <a:srgbClr val="00B0F0"/>
                </a:solidFill>
                <a:latin typeface="微软雅黑" panose="020B0503020204020204" pitchFamily="34" charset="-122"/>
              </a:rPr>
              <a:t>工程工况复杂，计算资源需求高，多用户多任务迫切</a:t>
            </a:r>
            <a:endParaRPr lang="zh-CN" altLang="zh-CN" sz="1050" b="1" dirty="0">
              <a:solidFill>
                <a:srgbClr val="00B0F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04E73A5-2CE2-65C7-BC44-F168E3D56E76}"/>
              </a:ext>
            </a:extLst>
          </p:cNvPr>
          <p:cNvSpPr txBox="1"/>
          <p:nvPr/>
        </p:nvSpPr>
        <p:spPr>
          <a:xfrm>
            <a:off x="7453831" y="1713898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50" b="1" dirty="0">
                <a:solidFill>
                  <a:srgbClr val="00B0F0"/>
                </a:solidFill>
                <a:latin typeface="微软雅黑" panose="020B0503020204020204" pitchFamily="34" charset="-122"/>
              </a:rPr>
              <a:t>在线设计仿真平台技术架构（</a:t>
            </a:r>
            <a:r>
              <a:rPr lang="en-US" altLang="zh-CN" sz="1050" b="1" dirty="0" err="1">
                <a:solidFill>
                  <a:srgbClr val="00B0F0"/>
                </a:solidFill>
                <a:latin typeface="微软雅黑" panose="020B0503020204020204" pitchFamily="34" charset="-122"/>
              </a:rPr>
              <a:t>Comsol</a:t>
            </a:r>
            <a:r>
              <a:rPr lang="zh-CN" altLang="en-US" sz="1050" b="1" dirty="0">
                <a:solidFill>
                  <a:srgbClr val="00B0F0"/>
                </a:solidFill>
                <a:latin typeface="微软雅黑" panose="020B0503020204020204" pitchFamily="34" charset="-122"/>
              </a:rPr>
              <a:t>为例）</a:t>
            </a:r>
            <a:endParaRPr lang="zh-CN" altLang="zh-CN" sz="1050" b="1" dirty="0">
              <a:solidFill>
                <a:srgbClr val="00B0F0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7094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20528-73AE-4288-9701-8C5933B62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534478F-B9F1-4158-9E96-47673D199C92}"/>
              </a:ext>
            </a:extLst>
          </p:cNvPr>
          <p:cNvSpPr txBox="1"/>
          <p:nvPr/>
        </p:nvSpPr>
        <p:spPr>
          <a:xfrm>
            <a:off x="73183" y="2155287"/>
            <a:ext cx="4113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3F56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仿真衍射数据生成和预处理</a:t>
            </a:r>
            <a:endParaRPr lang="zh-CN" altLang="zh-CN" sz="1200" b="1" dirty="0">
              <a:solidFill>
                <a:srgbClr val="3F566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1F25EA-4ACF-4273-B7FC-F1A872226C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3"/>
          <a:stretch/>
        </p:blipFill>
        <p:spPr>
          <a:xfrm>
            <a:off x="73183" y="2422210"/>
            <a:ext cx="4113723" cy="220778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022C127-EC23-4EDF-92E0-081D88CB9840}"/>
              </a:ext>
            </a:extLst>
          </p:cNvPr>
          <p:cNvSpPr txBox="1"/>
          <p:nvPr/>
        </p:nvSpPr>
        <p:spPr>
          <a:xfrm>
            <a:off x="0" y="1213175"/>
            <a:ext cx="530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算法研究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一种全自动的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XRD/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中子衍射分析技术</a:t>
            </a:r>
          </a:p>
        </p:txBody>
      </p:sp>
      <p:pic>
        <p:nvPicPr>
          <p:cNvPr id="7" name="图片 6" descr="图示&#10;&#10;中度可信度描述已自动生成">
            <a:extLst>
              <a:ext uri="{FF2B5EF4-FFF2-40B4-BE49-F238E27FC236}">
                <a16:creationId xmlns:a16="http://schemas.microsoft.com/office/drawing/2014/main" id="{DDE4DEB2-A3B6-478E-BF75-35E9A5C83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6"/>
          <a:stretch/>
        </p:blipFill>
        <p:spPr>
          <a:xfrm>
            <a:off x="4327899" y="2432286"/>
            <a:ext cx="3529168" cy="21848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1C434B8-5F09-4CF8-B221-976FA6694585}"/>
              </a:ext>
            </a:extLst>
          </p:cNvPr>
          <p:cNvSpPr txBox="1"/>
          <p:nvPr/>
        </p:nvSpPr>
        <p:spPr>
          <a:xfrm>
            <a:off x="4834230" y="2171539"/>
            <a:ext cx="2084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3F566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数据增强</a:t>
            </a:r>
            <a:endParaRPr lang="zh-CN" altLang="zh-CN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3AFEE4-7499-40BB-BF9B-8CA73E33EEFC}"/>
              </a:ext>
            </a:extLst>
          </p:cNvPr>
          <p:cNvSpPr txBox="1"/>
          <p:nvPr/>
        </p:nvSpPr>
        <p:spPr>
          <a:xfrm>
            <a:off x="9792922" y="2145211"/>
            <a:ext cx="800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3F566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实验验证</a:t>
            </a:r>
            <a:endParaRPr lang="zh-CN" altLang="zh-CN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19FD95F-FB43-46F7-B941-3790523B00EA}"/>
              </a:ext>
            </a:extLst>
          </p:cNvPr>
          <p:cNvGrpSpPr/>
          <p:nvPr/>
        </p:nvGrpSpPr>
        <p:grpSpPr>
          <a:xfrm>
            <a:off x="8363398" y="2432286"/>
            <a:ext cx="3659268" cy="2184895"/>
            <a:chOff x="9776460" y="5519160"/>
            <a:chExt cx="2070106" cy="100497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05C4BD2-4D83-4C78-A1F8-B64BB7352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6460" y="5519160"/>
              <a:ext cx="2070106" cy="1004978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353C730-9E3F-4A8B-88CF-BD6DFB0F43FB}"/>
                </a:ext>
              </a:extLst>
            </p:cNvPr>
            <p:cNvSpPr txBox="1"/>
            <p:nvPr/>
          </p:nvSpPr>
          <p:spPr>
            <a:xfrm>
              <a:off x="11378716" y="5730465"/>
              <a:ext cx="3710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①</a:t>
              </a:r>
              <a:endParaRPr lang="zh-CN" altLang="en-US" sz="1400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6B9BC3B-9235-4815-8E92-7F68E9F6CB91}"/>
                </a:ext>
              </a:extLst>
            </p:cNvPr>
            <p:cNvSpPr txBox="1"/>
            <p:nvPr/>
          </p:nvSpPr>
          <p:spPr>
            <a:xfrm>
              <a:off x="11378716" y="5941770"/>
              <a:ext cx="3668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②</a:t>
              </a:r>
              <a:endParaRPr lang="zh-CN" altLang="en-US" sz="1400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2B1AE15-1ED0-47B6-8597-C976FBD087D9}"/>
                </a:ext>
              </a:extLst>
            </p:cNvPr>
            <p:cNvSpPr txBox="1"/>
            <p:nvPr/>
          </p:nvSpPr>
          <p:spPr>
            <a:xfrm>
              <a:off x="11378716" y="6138189"/>
              <a:ext cx="3880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③</a:t>
              </a:r>
              <a:endParaRPr lang="zh-CN" altLang="en-US" sz="1400" dirty="0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BD1ED723-7B11-4AD5-9920-15547F352E09}"/>
              </a:ext>
            </a:extLst>
          </p:cNvPr>
          <p:cNvSpPr/>
          <p:nvPr/>
        </p:nvSpPr>
        <p:spPr>
          <a:xfrm>
            <a:off x="73183" y="2084431"/>
            <a:ext cx="4113723" cy="2717800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CBD0DA7-C9BA-4B35-B739-70291241A03E}"/>
              </a:ext>
            </a:extLst>
          </p:cNvPr>
          <p:cNvSpPr/>
          <p:nvPr/>
        </p:nvSpPr>
        <p:spPr>
          <a:xfrm>
            <a:off x="4258733" y="2084432"/>
            <a:ext cx="3926082" cy="2717800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BB0975C-7C5B-495A-AEAA-492651BD33A8}"/>
              </a:ext>
            </a:extLst>
          </p:cNvPr>
          <p:cNvSpPr/>
          <p:nvPr/>
        </p:nvSpPr>
        <p:spPr>
          <a:xfrm>
            <a:off x="8253981" y="2084430"/>
            <a:ext cx="3864835" cy="2717801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100AB0B-68EF-486E-9549-8D48BA1028A6}"/>
              </a:ext>
            </a:extLst>
          </p:cNvPr>
          <p:cNvSpPr/>
          <p:nvPr/>
        </p:nvSpPr>
        <p:spPr>
          <a:xfrm>
            <a:off x="3664975" y="5165418"/>
            <a:ext cx="4624984" cy="369332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zh-CN" altLang="en-US" b="1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采用</a:t>
            </a:r>
            <a:r>
              <a:rPr lang="en-US" altLang="zh-CN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AI</a:t>
            </a: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和大模型技术，实现智能化谱学解析</a:t>
            </a:r>
          </a:p>
        </p:txBody>
      </p:sp>
    </p:spTree>
    <p:extLst>
      <p:ext uri="{BB962C8B-B14F-4D97-AF65-F5344CB8AC3E}">
        <p14:creationId xmlns:p14="http://schemas.microsoft.com/office/powerpoint/2010/main" val="149170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4E350-6429-4B58-9AD0-39D29392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E5E3880-5EB7-42CA-81D4-083F78CE7586}"/>
              </a:ext>
            </a:extLst>
          </p:cNvPr>
          <p:cNvSpPr/>
          <p:nvPr/>
        </p:nvSpPr>
        <p:spPr>
          <a:xfrm>
            <a:off x="361950" y="1100324"/>
            <a:ext cx="11220450" cy="4077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面向科学发现的人工智能</a:t>
            </a:r>
            <a:endParaRPr lang="en-US" altLang="zh-CN" sz="28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8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散裂中子源算力平台</a:t>
            </a:r>
            <a:endParaRPr lang="en-US" altLang="zh-CN" sz="28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287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资源介绍</a:t>
            </a:r>
            <a:endParaRPr lang="en-US" altLang="zh-CN" sz="24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287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4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环境架构</a:t>
            </a:r>
            <a:endParaRPr lang="en-US" altLang="zh-CN" sz="24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287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使用说明</a:t>
            </a:r>
            <a:endParaRPr lang="en-US" altLang="zh-CN" sz="28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8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高能物理</a:t>
            </a:r>
            <a:r>
              <a:rPr lang="en-US" altLang="zh-CN" sz="28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8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平台</a:t>
            </a:r>
            <a:endParaRPr lang="en-US" altLang="zh-CN" sz="28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6213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EB40F-30C1-2AAB-B5E9-E6FEE6A66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6EC34-6CE1-30DB-99D0-EBECE4DC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A67314C-16B7-1A4E-C96C-D869D158E177}"/>
              </a:ext>
            </a:extLst>
          </p:cNvPr>
          <p:cNvSpPr txBox="1"/>
          <p:nvPr/>
        </p:nvSpPr>
        <p:spPr>
          <a:xfrm>
            <a:off x="0" y="1213175"/>
            <a:ext cx="666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平台建设的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挑战与规划：</a:t>
            </a: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需求牵引的前沿技术研究和应用开发</a:t>
            </a:r>
            <a:endParaRPr lang="en-US" altLang="zh-CN" b="1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2A17267-9669-50CF-0F37-63BD82A5FF86}"/>
              </a:ext>
            </a:extLst>
          </p:cNvPr>
          <p:cNvSpPr/>
          <p:nvPr/>
        </p:nvSpPr>
        <p:spPr>
          <a:xfrm>
            <a:off x="2588017" y="4957638"/>
            <a:ext cx="7351849" cy="1417762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342900" indent="-342900" algn="ctr" defTabSz="914400">
              <a:lnSpc>
                <a:spcPct val="120000"/>
              </a:lnSpc>
              <a:spcBef>
                <a:spcPts val="1000"/>
              </a:spcBef>
              <a:buAutoNum type="arabicPeriod"/>
            </a:pP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立足散裂工程与实验需求，发展科学计算软件与工具；</a:t>
            </a:r>
            <a:endParaRPr lang="en-US" altLang="zh-CN" b="1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marL="342900" indent="-342900" algn="ctr" defTabSz="914400">
              <a:lnSpc>
                <a:spcPct val="120000"/>
              </a:lnSpc>
              <a:spcBef>
                <a:spcPts val="1000"/>
              </a:spcBef>
              <a:buAutoNum type="arabicPeriod"/>
            </a:pP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开展</a:t>
            </a:r>
            <a:r>
              <a:rPr lang="en-US" altLang="zh-CN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AI</a:t>
            </a: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与大模型算法研究，发展智能化应用工具；</a:t>
            </a:r>
            <a:endParaRPr lang="en-US" altLang="zh-CN" b="1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marL="342900" indent="-342900" algn="ctr" defTabSz="914400">
              <a:lnSpc>
                <a:spcPct val="120000"/>
              </a:lnSpc>
              <a:spcBef>
                <a:spcPts val="1000"/>
              </a:spcBef>
              <a:buAutoNum type="arabicPeriod"/>
            </a:pP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开展算法优化研究，提升计算平台效率和软件性能；</a:t>
            </a:r>
            <a:endParaRPr lang="en-US" altLang="zh-CN" b="1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marL="342900" indent="-342900" algn="ctr" defTabSz="914400">
              <a:lnSpc>
                <a:spcPct val="120000"/>
              </a:lnSpc>
              <a:spcBef>
                <a:spcPts val="1000"/>
              </a:spcBef>
              <a:buAutoNum type="arabicPeriod"/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资源不足！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AEA93C24-966B-ACA2-91F4-34BB191FACD4}"/>
              </a:ext>
            </a:extLst>
          </p:cNvPr>
          <p:cNvGraphicFramePr/>
          <p:nvPr>
            <p:extLst/>
          </p:nvPr>
        </p:nvGraphicFramePr>
        <p:xfrm>
          <a:off x="4683469" y="1994910"/>
          <a:ext cx="2825062" cy="2129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C99093DC-4EEE-D9F0-6528-64D1AC06FBAE}"/>
              </a:ext>
            </a:extLst>
          </p:cNvPr>
          <p:cNvSpPr/>
          <p:nvPr/>
        </p:nvSpPr>
        <p:spPr>
          <a:xfrm>
            <a:off x="7812156" y="1071838"/>
            <a:ext cx="2727297" cy="1651484"/>
          </a:xfrm>
          <a:prstGeom prst="rect">
            <a:avLst/>
          </a:prstGeom>
          <a:solidFill>
            <a:srgbClr val="FFD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随着谱仪和用户实验增加以及二期建设需求，产生了</a:t>
            </a:r>
            <a:r>
              <a:rPr lang="zh-CN" altLang="en-US" sz="2400" b="1" dirty="0">
                <a:solidFill>
                  <a:srgbClr val="FF0000"/>
                </a:solidFill>
              </a:rPr>
              <a:t>海量数据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17886F1-A0FB-862D-9904-47A01946B47E}"/>
              </a:ext>
            </a:extLst>
          </p:cNvPr>
          <p:cNvSpPr/>
          <p:nvPr/>
        </p:nvSpPr>
        <p:spPr>
          <a:xfrm>
            <a:off x="7812156" y="3053198"/>
            <a:ext cx="2727297" cy="1651484"/>
          </a:xfrm>
          <a:prstGeom prst="rect">
            <a:avLst/>
          </a:prstGeom>
          <a:solidFill>
            <a:srgbClr val="91F0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传统的谱学解析算法与先进</a:t>
            </a:r>
            <a:r>
              <a:rPr lang="en-US" altLang="zh-CN" sz="2400" b="1" dirty="0">
                <a:solidFill>
                  <a:srgbClr val="FF0000"/>
                </a:solidFill>
              </a:rPr>
              <a:t>AI</a:t>
            </a:r>
            <a:r>
              <a:rPr lang="zh-CN" altLang="en-US" sz="2400" b="1" dirty="0">
                <a:solidFill>
                  <a:srgbClr val="FF0000"/>
                </a:solidFill>
              </a:rPr>
              <a:t>算法</a:t>
            </a:r>
            <a:r>
              <a:rPr lang="zh-CN" altLang="en-US" sz="2400" b="1" dirty="0">
                <a:solidFill>
                  <a:schemeClr val="tx1"/>
                </a:solidFill>
              </a:rPr>
              <a:t>，是支撑散裂科研产出的关键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563C8C2-F694-81E1-90FD-EBB4FE30E5FA}"/>
              </a:ext>
            </a:extLst>
          </p:cNvPr>
          <p:cNvSpPr/>
          <p:nvPr/>
        </p:nvSpPr>
        <p:spPr>
          <a:xfrm>
            <a:off x="1652547" y="3021233"/>
            <a:ext cx="2727297" cy="1651484"/>
          </a:xfrm>
          <a:prstGeom prst="rect">
            <a:avLst/>
          </a:prstGeom>
          <a:solidFill>
            <a:srgbClr val="A1B8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谱仪数据的</a:t>
            </a:r>
            <a:r>
              <a:rPr lang="zh-CN" altLang="en-US" sz="2400" b="1" dirty="0">
                <a:solidFill>
                  <a:srgbClr val="FF0000"/>
                </a:solidFill>
              </a:rPr>
              <a:t>规范管理和快速分析</a:t>
            </a:r>
            <a:r>
              <a:rPr lang="zh-CN" altLang="en-US" sz="2400" b="1" dirty="0">
                <a:solidFill>
                  <a:schemeClr val="tx1"/>
                </a:solidFill>
              </a:rPr>
              <a:t>，需要先进算法和充足算力的支持</a:t>
            </a:r>
          </a:p>
        </p:txBody>
      </p:sp>
    </p:spTree>
    <p:extLst>
      <p:ext uri="{BB962C8B-B14F-4D97-AF65-F5344CB8AC3E}">
        <p14:creationId xmlns:p14="http://schemas.microsoft.com/office/powerpoint/2010/main" val="1427859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796AA-E4A4-1C4E-916D-D41F7CD2E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6EFA6B-011A-1359-206C-A0288B13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高能物理人工智能平台</a:t>
            </a:r>
            <a:r>
              <a:rPr kumimoji="1" lang="en-US" altLang="zh-CN" dirty="0" err="1"/>
              <a:t>HepAI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C8D41F5-104D-69FD-92AD-B3A10720F63D}"/>
              </a:ext>
            </a:extLst>
          </p:cNvPr>
          <p:cNvSpPr/>
          <p:nvPr/>
        </p:nvSpPr>
        <p:spPr>
          <a:xfrm>
            <a:off x="361950" y="1100324"/>
            <a:ext cx="11220450" cy="4542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面向科学发现的人工智能</a:t>
            </a:r>
            <a:endParaRPr lang="en-US" altLang="zh-CN" sz="28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8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散裂中子源算力平台</a:t>
            </a:r>
            <a:endParaRPr lang="en-US" altLang="zh-CN" sz="28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287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资源介绍</a:t>
            </a:r>
            <a:endParaRPr lang="en-US" altLang="zh-CN" sz="24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287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4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环境架构</a:t>
            </a:r>
            <a:endParaRPr lang="en-US" altLang="zh-CN" sz="24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287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使用说明</a:t>
            </a:r>
            <a:endParaRPr lang="en-US" altLang="zh-CN" sz="24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287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算法研究与应用探索</a:t>
            </a:r>
            <a:endParaRPr lang="en-US" altLang="zh-CN" sz="24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800" dirty="0"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FF0000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高能物理</a:t>
            </a:r>
            <a:r>
              <a:rPr lang="en-US" altLang="zh-CN" sz="2800" dirty="0">
                <a:solidFill>
                  <a:srgbClr val="FF0000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800" dirty="0">
                <a:solidFill>
                  <a:srgbClr val="FF0000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平台</a:t>
            </a:r>
            <a:endParaRPr lang="en-US" altLang="zh-CN" sz="2800" dirty="0">
              <a:solidFill>
                <a:srgbClr val="FF0000"/>
              </a:solidFill>
              <a:latin typeface="Open Sans" panose="020B0606030504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2944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1C138-E023-4199-9A01-366E9B7D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高能物理人工智能平台</a:t>
            </a:r>
            <a:r>
              <a:rPr kumimoji="1" lang="en-US" altLang="zh-CN" dirty="0" err="1"/>
              <a:t>HepAI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6065AD6-12DC-4B03-BDBA-5C5E12764AF6}"/>
              </a:ext>
            </a:extLst>
          </p:cNvPr>
          <p:cNvSpPr/>
          <p:nvPr/>
        </p:nvSpPr>
        <p:spPr>
          <a:xfrm>
            <a:off x="5588515" y="6261028"/>
            <a:ext cx="5231369" cy="396583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en-US" altLang="zh-CN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https://ai.ihep.ac.cn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C98757-29D4-4878-2DC7-CD264C208F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876" y="1302909"/>
            <a:ext cx="7596648" cy="461290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C37D2A4-B50E-40CA-ADC3-8E87D229F873}"/>
              </a:ext>
            </a:extLst>
          </p:cNvPr>
          <p:cNvSpPr txBox="1"/>
          <p:nvPr/>
        </p:nvSpPr>
        <p:spPr>
          <a:xfrm>
            <a:off x="60806" y="1379109"/>
            <a:ext cx="3834133" cy="3579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承载</a:t>
            </a:r>
            <a:r>
              <a:rPr kumimoji="1"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kumimoji="1"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算法模型</a:t>
            </a:r>
            <a:r>
              <a:rPr kumimoji="1" lang="zh-CN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zh-CN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接入</a:t>
            </a:r>
            <a:r>
              <a:rPr kumimoji="1"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kumimoji="1"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算力</a:t>
            </a:r>
            <a:r>
              <a:rPr kumimoji="1" lang="zh-CN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zh-CN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打通</a:t>
            </a:r>
            <a:r>
              <a:rPr kumimoji="1"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数据通道</a:t>
            </a:r>
            <a:r>
              <a:rPr kumimoji="1" lang="zh-CN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en-US" altLang="zh-CN" sz="18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人工智能平台不仅仅是一个单纯的算力平台</a:t>
            </a:r>
            <a:endParaRPr kumimoji="1" lang="en-US" altLang="zh-CN" sz="18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算法：集成支持、自动化、优化、更新、维护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数据：管理、处理、安全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算力：资源优化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培训、共享与合作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5524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62C745-629C-484D-963F-E44A9114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高能物理人工智能平台</a:t>
            </a:r>
            <a:r>
              <a:rPr kumimoji="1" lang="en-US" altLang="zh-CN" dirty="0" err="1"/>
              <a:t>HepAI</a:t>
            </a:r>
            <a:endParaRPr lang="zh-CN" altLang="en-US" dirty="0"/>
          </a:p>
        </p:txBody>
      </p:sp>
      <p:pic>
        <p:nvPicPr>
          <p:cNvPr id="3" name="table">
            <a:extLst>
              <a:ext uri="{FF2B5EF4-FFF2-40B4-BE49-F238E27FC236}">
                <a16:creationId xmlns:a16="http://schemas.microsoft.com/office/drawing/2014/main" id="{BB915C40-4AA6-4A51-937A-373667A3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79" y="1115603"/>
            <a:ext cx="12002521" cy="574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39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21590A-6FF1-47C5-866F-1D629FE9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高能物理人工智能平台</a:t>
            </a:r>
            <a:r>
              <a:rPr kumimoji="1" lang="en-US" altLang="zh-CN" dirty="0" err="1"/>
              <a:t>HepAI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4D65A7-9467-09B3-B4B7-C2FBAB03FA37}"/>
              </a:ext>
            </a:extLst>
          </p:cNvPr>
          <p:cNvSpPr>
            <a:spLocks noGrp="1"/>
          </p:cNvSpPr>
          <p:nvPr/>
        </p:nvSpPr>
        <p:spPr>
          <a:xfrm>
            <a:off x="612074" y="1253331"/>
            <a:ext cx="11503726" cy="33102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zh-CN" altLang="en-US" b="1" i="0" u="none" strike="noStrike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面向全所</a:t>
            </a:r>
            <a:r>
              <a:rPr lang="zh-CN" alt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有</a:t>
            </a:r>
            <a:r>
              <a:rPr lang="en-US" altLang="zh-CN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AI</a:t>
            </a:r>
            <a:r>
              <a:rPr lang="zh-CN" alt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计算需求的用户、课题组提供计算服务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1" i="0" u="none" strike="noStrike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有偿运行</a:t>
            </a:r>
            <a:endParaRPr lang="en-US" altLang="zh-CN" b="1" i="0" u="none" strike="noStrike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 lvl="1"/>
            <a:r>
              <a:rPr lang="zh-CN" alt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偿还所里投资</a:t>
            </a:r>
            <a:endParaRPr lang="en-US" altLang="zh-CN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lvl="1"/>
            <a:r>
              <a:rPr lang="zh-CN" alt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支付水电费</a:t>
            </a:r>
            <a:endParaRPr lang="en-US" altLang="zh-CN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lvl="1"/>
            <a:r>
              <a:rPr lang="zh-CN" alt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保证平台可持续发展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所里资源可以满足需求的前提下，</a:t>
            </a:r>
            <a:r>
              <a:rPr lang="zh-CN" altLang="en-US" b="1" i="0" u="none" strike="noStrike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不再支持</a:t>
            </a:r>
            <a:r>
              <a:rPr lang="zh-CN" altLang="en-US" sz="240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购买</a:t>
            </a:r>
            <a:r>
              <a:rPr lang="zh-CN" altLang="en-US" b="1" i="0" u="none" strike="noStrike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外部算力</a:t>
            </a:r>
            <a:r>
              <a:rPr lang="zh-CN" alt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使用</a:t>
            </a:r>
            <a:endParaRPr lang="en-US" altLang="zh-CN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鼓励</a:t>
            </a: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课题组</a:t>
            </a:r>
            <a:r>
              <a:rPr lang="en-US" altLang="zh-CN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应用使用平台算力，支持购买硬件资源、贡献到平台中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共享使用</a:t>
            </a:r>
            <a:endParaRPr lang="en-US" altLang="zh-CN" b="1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 marL="685800" lvl="2">
              <a:spcBef>
                <a:spcPts val="1000"/>
              </a:spcBef>
            </a:pPr>
            <a:r>
              <a:rPr lang="zh-CN" altLang="en-US" sz="240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购买计算资源的</a:t>
            </a:r>
            <a:r>
              <a:rPr lang="zh-CN" altLang="en-US" sz="2400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技术参数可咨询</a:t>
            </a:r>
            <a:r>
              <a:rPr lang="zh-CN" altLang="en-US" sz="240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计算中心</a:t>
            </a:r>
            <a:endParaRPr lang="en-US" altLang="zh-CN" sz="240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lvl="1"/>
            <a:r>
              <a:rPr lang="zh-CN" alt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可根据贡献度大小提高资源使用上限 </a:t>
            </a:r>
            <a:r>
              <a:rPr lang="en-US" altLang="zh-CN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&amp;</a:t>
            </a:r>
            <a:r>
              <a:rPr lang="zh-CN" altLang="en-US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作业优先级大小</a:t>
            </a:r>
          </a:p>
          <a:p>
            <a:endParaRPr kumimoji="1" lang="zh-CN" altLang="en-US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2973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29F60F-D27F-4546-8F8D-37A5AA8F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高能物理人工智能平台</a:t>
            </a:r>
            <a:r>
              <a:rPr kumimoji="1" lang="en-US" altLang="zh-CN" dirty="0" err="1"/>
              <a:t>HepAI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895917-7618-8E07-D5C3-5A1FDBF6EED8}"/>
              </a:ext>
            </a:extLst>
          </p:cNvPr>
          <p:cNvSpPr>
            <a:spLocks noGrp="1"/>
          </p:cNvSpPr>
          <p:nvPr/>
        </p:nvSpPr>
        <p:spPr>
          <a:xfrm>
            <a:off x="612072" y="1073420"/>
            <a:ext cx="10967855" cy="54318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算力分配方案</a:t>
            </a:r>
            <a:endParaRPr lang="en-US" altLang="zh-CN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普通用户：提供初始作业优先级和资源使用限制，后续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可按需调整</a:t>
            </a:r>
            <a:endParaRPr lang="en-US" altLang="zh-CN" b="1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有硬件资源贡献的用户：</a:t>
            </a:r>
            <a:endParaRPr lang="en-US" altLang="zh-CN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节点数量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满足一定规模</a:t>
            </a: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的用户</a:t>
            </a:r>
            <a:r>
              <a:rPr lang="en-US" altLang="zh-CN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组可以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按需保留</a:t>
            </a: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部分节点专用，其他节点需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共享使用</a:t>
            </a:r>
            <a:endParaRPr lang="en-US" altLang="zh-CN" b="1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专用节点可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按需配置</a:t>
            </a: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作业优先级及资源使用限制</a:t>
            </a:r>
            <a:endParaRPr lang="en-US" altLang="zh-CN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有节点贡献到共享资源分区的用户</a:t>
            </a:r>
            <a:r>
              <a:rPr lang="en-US" altLang="zh-CN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组，可根据贡献度大小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提高</a:t>
            </a: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作业优先级和资源使用限制</a:t>
            </a:r>
            <a:endParaRPr lang="en-US" altLang="zh-CN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收费方案</a:t>
            </a:r>
            <a:endParaRPr lang="en-US" altLang="zh-CN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平台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统一记账</a:t>
            </a: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，费用收取与科研计划处配合进行</a:t>
            </a:r>
            <a:endParaRPr lang="en-US" altLang="zh-CN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计算资源（</a:t>
            </a:r>
            <a:r>
              <a:rPr lang="en-GB" altLang="zh-CN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cpu</a:t>
            </a:r>
            <a:r>
              <a:rPr lang="en-GB" altLang="zh-CN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en-GB" altLang="zh-CN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gpu</a:t>
            </a:r>
            <a:r>
              <a:rPr lang="en-GB" altLang="zh-CN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en-GB" altLang="zh-CN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dcu</a:t>
            </a:r>
            <a:r>
              <a:rPr lang="zh-CN" altLang="en-GB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）</a:t>
            </a: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单价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不高于</a:t>
            </a: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商算平台</a:t>
            </a:r>
            <a:endParaRPr lang="en-US" altLang="zh-CN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有共享硬件资源贡献的用户，根据贡献机时数量和实际消耗机时数量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核减</a:t>
            </a:r>
            <a:endParaRPr lang="en-US" altLang="zh-CN" b="1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水电费理论上由收取的计算费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覆盖</a:t>
            </a:r>
            <a:r>
              <a:rPr lang="zh-CN" alt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，保证平台的</a:t>
            </a:r>
            <a:r>
              <a:rPr lang="zh-CN" altLang="en-US" b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可持续运行</a:t>
            </a:r>
            <a:endParaRPr lang="en-US" altLang="zh-CN" b="1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rgbClr val="FF0000"/>
                </a:solidFill>
                <a:effectLst/>
              </a:rPr>
              <a:t>计算平台建设和运行需要大家协力支持</a:t>
            </a:r>
            <a:endParaRPr lang="zh-CN" altLang="en-US" b="1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1187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58620"/>
            <a:ext cx="12192000" cy="31799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429688" y="2369105"/>
            <a:ext cx="62995" cy="195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37439" y="2560335"/>
            <a:ext cx="7879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6000" dirty="0">
                <a:solidFill>
                  <a:schemeClr val="bg1"/>
                </a:solidFill>
                <a:cs typeface="+mn-ea"/>
                <a:sym typeface="+mn-lt"/>
              </a:rPr>
              <a:t>报告结束烦请批评指正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545786" y="3582127"/>
            <a:ext cx="559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>
                <a:solidFill>
                  <a:schemeClr val="bg1"/>
                </a:solidFill>
                <a:cs typeface="+mn-ea"/>
                <a:sym typeface="+mn-lt"/>
              </a:rPr>
              <a:t>THANK YOU FOR WATCHING AND 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73"/>
    </mc:Choice>
    <mc:Fallback xmlns="">
      <p:transition advTm="457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713D1D2-F5EC-405D-8135-9407F78C0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025"/>
            <a:ext cx="12192000" cy="511175"/>
          </a:xfrm>
        </p:spPr>
        <p:txBody>
          <a:bodyPr/>
          <a:lstStyle/>
          <a:p>
            <a:r>
              <a:rPr lang="zh-CN" altLang="en-US" dirty="0"/>
              <a:t>面向科学发现的人工智能</a:t>
            </a:r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E9D14B61-D8F1-475A-BEC9-910566A05D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073863"/>
              </p:ext>
            </p:extLst>
          </p:nvPr>
        </p:nvGraphicFramePr>
        <p:xfrm>
          <a:off x="7340601" y="1299171"/>
          <a:ext cx="2825062" cy="2129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90379101-C711-4265-8C47-83DD86BE0241}"/>
              </a:ext>
            </a:extLst>
          </p:cNvPr>
          <p:cNvSpPr txBox="1"/>
          <p:nvPr/>
        </p:nvSpPr>
        <p:spPr>
          <a:xfrm>
            <a:off x="143934" y="1409238"/>
            <a:ext cx="6959599" cy="16527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10287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latin typeface="Open Sans" panose="020B0606030504020204" pitchFamily="34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</a:lstStyle>
          <a:p>
            <a:r>
              <a:rPr lang="zh-CN" altLang="en-US" sz="2400" dirty="0"/>
              <a:t>支撑人工智能研究基本要素</a:t>
            </a:r>
            <a:endParaRPr lang="en-US" altLang="zh-CN" sz="2400" dirty="0"/>
          </a:p>
          <a:p>
            <a:r>
              <a:rPr lang="zh-CN" altLang="en-US" sz="2400" dirty="0"/>
              <a:t>融合大模型、科学工具软件管理</a:t>
            </a:r>
            <a:endParaRPr lang="en-US" altLang="zh-CN" sz="2400" dirty="0"/>
          </a:p>
          <a:p>
            <a:r>
              <a:rPr lang="zh-CN" altLang="en-US" sz="2400" dirty="0"/>
              <a:t>提供基础算力资源与开发环境</a:t>
            </a:r>
            <a:endParaRPr lang="en-US" altLang="zh-CN" sz="2400" dirty="0"/>
          </a:p>
          <a:p>
            <a:r>
              <a:rPr lang="zh-CN" altLang="zh-CN" sz="2400" dirty="0"/>
              <a:t>提供开发、调试和训练一站式环境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C366AB4-6373-4D61-B17F-F1E071D61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4" y="3753935"/>
            <a:ext cx="4345573" cy="2943278"/>
          </a:xfrm>
          <a:prstGeom prst="rect">
            <a:avLst/>
          </a:prstGeom>
        </p:spPr>
      </p:pic>
      <p:graphicFrame>
        <p:nvGraphicFramePr>
          <p:cNvPr id="10" name="图示 9">
            <a:extLst>
              <a:ext uri="{FF2B5EF4-FFF2-40B4-BE49-F238E27FC236}">
                <a16:creationId xmlns:a16="http://schemas.microsoft.com/office/drawing/2014/main" id="{FF31DCDA-E86D-4745-BA9E-518A42A2AB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3546105"/>
              </p:ext>
            </p:extLst>
          </p:nvPr>
        </p:nvGraphicFramePr>
        <p:xfrm>
          <a:off x="7450278" y="4116254"/>
          <a:ext cx="3133957" cy="222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右大括号 10">
            <a:extLst>
              <a:ext uri="{FF2B5EF4-FFF2-40B4-BE49-F238E27FC236}">
                <a16:creationId xmlns:a16="http://schemas.microsoft.com/office/drawing/2014/main" id="{472B5EB4-6C91-4059-ACD1-3D26808B8684}"/>
              </a:ext>
            </a:extLst>
          </p:cNvPr>
          <p:cNvSpPr/>
          <p:nvPr/>
        </p:nvSpPr>
        <p:spPr>
          <a:xfrm>
            <a:off x="5074145" y="4247673"/>
            <a:ext cx="262466" cy="1955800"/>
          </a:xfrm>
          <a:prstGeom prst="rightBrace">
            <a:avLst>
              <a:gd name="adj1" fmla="val 34139"/>
              <a:gd name="adj2" fmla="val 50866"/>
            </a:avLst>
          </a:prstGeom>
          <a:ln w="28575">
            <a:solidFill>
              <a:srgbClr val="00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上 11">
            <a:extLst>
              <a:ext uri="{FF2B5EF4-FFF2-40B4-BE49-F238E27FC236}">
                <a16:creationId xmlns:a16="http://schemas.microsoft.com/office/drawing/2014/main" id="{EF75D97E-6400-4440-B333-8FA670EBAE04}"/>
              </a:ext>
            </a:extLst>
          </p:cNvPr>
          <p:cNvSpPr/>
          <p:nvPr/>
        </p:nvSpPr>
        <p:spPr>
          <a:xfrm rot="16200000" flipV="1">
            <a:off x="7039223" y="5024514"/>
            <a:ext cx="422223" cy="409903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347A0C1-56AA-4881-8CD8-203C6969C223}"/>
              </a:ext>
            </a:extLst>
          </p:cNvPr>
          <p:cNvSpPr txBox="1"/>
          <p:nvPr/>
        </p:nvSpPr>
        <p:spPr>
          <a:xfrm>
            <a:off x="5458629" y="505629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0000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整合算力平台</a:t>
            </a:r>
          </a:p>
        </p:txBody>
      </p:sp>
    </p:spTree>
    <p:extLst>
      <p:ext uri="{BB962C8B-B14F-4D97-AF65-F5344CB8AC3E}">
        <p14:creationId xmlns:p14="http://schemas.microsoft.com/office/powerpoint/2010/main" val="960838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9271FA-7AD7-49F8-9B2B-4ED380DD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3A58FD3-2770-4402-9E6E-87FCA0977F60}"/>
              </a:ext>
            </a:extLst>
          </p:cNvPr>
          <p:cNvSpPr txBox="1"/>
          <p:nvPr/>
        </p:nvSpPr>
        <p:spPr>
          <a:xfrm>
            <a:off x="0" y="1047282"/>
            <a:ext cx="5899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17</a:t>
            </a:r>
            <a:r>
              <a:rPr lang="zh-CN" altLang="en-US" dirty="0"/>
              <a:t>年建立</a:t>
            </a:r>
            <a:r>
              <a:rPr lang="en-US" altLang="zh-CN" dirty="0"/>
              <a:t>CSNS</a:t>
            </a:r>
            <a:r>
              <a:rPr lang="zh-CN" altLang="en-US" dirty="0"/>
              <a:t>散裂中子源</a:t>
            </a:r>
            <a:r>
              <a:rPr lang="en-US" altLang="zh-CN" dirty="0"/>
              <a:t>HPC</a:t>
            </a:r>
            <a:r>
              <a:rPr lang="zh-CN" altLang="en-US" dirty="0"/>
              <a:t>环境</a:t>
            </a:r>
            <a:r>
              <a:rPr lang="en-US" altLang="zh-CN" dirty="0"/>
              <a:t>-</a:t>
            </a:r>
            <a:r>
              <a:rPr lang="zh-CN" altLang="en-US" dirty="0">
                <a:solidFill>
                  <a:srgbClr val="FF0000"/>
                </a:solidFill>
              </a:rPr>
              <a:t>面向工程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21</a:t>
            </a:r>
            <a:r>
              <a:rPr lang="zh-CN" altLang="en-US" dirty="0"/>
              <a:t>年建立东莞大科学数据中心</a:t>
            </a:r>
            <a:r>
              <a:rPr lang="en-US" altLang="zh-CN" dirty="0"/>
              <a:t>HPC</a:t>
            </a:r>
            <a:r>
              <a:rPr lang="zh-CN" altLang="en-US" dirty="0"/>
              <a:t>环境</a:t>
            </a:r>
            <a:r>
              <a:rPr lang="en-US" altLang="zh-CN" dirty="0"/>
              <a:t>-</a:t>
            </a:r>
            <a:r>
              <a:rPr lang="zh-CN" altLang="en-US" dirty="0">
                <a:solidFill>
                  <a:srgbClr val="FF0000"/>
                </a:solidFill>
              </a:rPr>
              <a:t>面向科研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23</a:t>
            </a:r>
            <a:r>
              <a:rPr lang="zh-CN" altLang="en-US" dirty="0"/>
              <a:t>年开发在线散裂科学计算平台</a:t>
            </a:r>
            <a:r>
              <a:rPr lang="en-US" altLang="zh-CN" dirty="0"/>
              <a:t>-</a:t>
            </a:r>
            <a:r>
              <a:rPr lang="zh-CN" altLang="en-US" dirty="0">
                <a:solidFill>
                  <a:srgbClr val="FF0000"/>
                </a:solidFill>
              </a:rPr>
              <a:t>面向</a:t>
            </a:r>
            <a:r>
              <a:rPr lang="en-US" altLang="zh-CN" dirty="0">
                <a:solidFill>
                  <a:srgbClr val="FF0000"/>
                </a:solidFill>
              </a:rPr>
              <a:t>AI</a:t>
            </a:r>
            <a:r>
              <a:rPr lang="zh-CN" altLang="en-US" dirty="0">
                <a:solidFill>
                  <a:srgbClr val="FF0000"/>
                </a:solidFill>
              </a:rPr>
              <a:t>训练与在线计算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AFFEB66-CB90-44AA-B061-936B3EF35B1E}"/>
              </a:ext>
            </a:extLst>
          </p:cNvPr>
          <p:cNvSpPr/>
          <p:nvPr/>
        </p:nvSpPr>
        <p:spPr>
          <a:xfrm>
            <a:off x="6011333" y="5709734"/>
            <a:ext cx="5305426" cy="492100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综合工程设计、科学计算、人工智能训练和容器的通用算力平台</a:t>
            </a:r>
            <a:endParaRPr lang="en-US" altLang="zh-CN" b="1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AA63185-CC52-4101-8E0E-9307E1688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05" y="1938867"/>
            <a:ext cx="6862381" cy="3271686"/>
          </a:xfrm>
          <a:prstGeom prst="rect">
            <a:avLst/>
          </a:prstGeom>
        </p:spPr>
      </p:pic>
      <p:pic>
        <p:nvPicPr>
          <p:cNvPr id="1025" name="Picture 1" descr="https://opendoc.ihep.ac.cn/wps3/weboffice/weboffice/shapes/20E71A4938FE4E04977428129619E960/3a9d4127af4075967de916c2513ca847c392a90b?AWSAccessKeyId=TMTozwL5kmI2t1Cg&amp;Expires=1739176752&amp;__doc_route_key=0&amp;response-expires=142547&amp;Signature=pZtLwzSSZ7ipMiyn06V2TEAl2uQ%3D">
            <a:extLst>
              <a:ext uri="{FF2B5EF4-FFF2-40B4-BE49-F238E27FC236}">
                <a16:creationId xmlns:a16="http://schemas.microsoft.com/office/drawing/2014/main" id="{D23C88B1-662F-4446-9FEB-797960AB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008263"/>
            <a:ext cx="4385733" cy="419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8230DD1-E13F-40AC-972C-1DA100E86F01}"/>
              </a:ext>
            </a:extLst>
          </p:cNvPr>
          <p:cNvSpPr/>
          <p:nvPr/>
        </p:nvSpPr>
        <p:spPr>
          <a:xfrm>
            <a:off x="106714" y="1938867"/>
            <a:ext cx="4812419" cy="4385734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614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9271FA-7AD7-49F8-9B2B-4ED380DD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pic>
        <p:nvPicPr>
          <p:cNvPr id="3" name="内容占位符 3">
            <a:extLst>
              <a:ext uri="{FF2B5EF4-FFF2-40B4-BE49-F238E27FC236}">
                <a16:creationId xmlns:a16="http://schemas.microsoft.com/office/drawing/2014/main" id="{13C9E142-8F3A-4107-A048-599F4C350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76" y="1322241"/>
            <a:ext cx="10954082" cy="52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8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9271FA-7AD7-49F8-9B2B-4ED380DD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BF16759-AC8D-449F-AD35-5A84B8C50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5975"/>
            <a:ext cx="12192000" cy="353418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F546ED3-91B5-406F-8371-2ECCF10BA42F}"/>
              </a:ext>
            </a:extLst>
          </p:cNvPr>
          <p:cNvSpPr txBox="1"/>
          <p:nvPr/>
        </p:nvSpPr>
        <p:spPr>
          <a:xfrm>
            <a:off x="0" y="1213175"/>
            <a:ext cx="545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东莞大科学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HPC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队列为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训练提供资源支持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135D3DE-74DE-48E6-865C-DA8BFFC23B28}"/>
              </a:ext>
            </a:extLst>
          </p:cNvPr>
          <p:cNvSpPr/>
          <p:nvPr/>
        </p:nvSpPr>
        <p:spPr>
          <a:xfrm>
            <a:off x="4392008" y="5618961"/>
            <a:ext cx="3407984" cy="369332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en-US" altLang="zh-CN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20</a:t>
            </a: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节点，</a:t>
            </a:r>
            <a:r>
              <a:rPr lang="en-US" altLang="zh-CN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4*Tesla V100 32GB </a:t>
            </a:r>
          </a:p>
        </p:txBody>
      </p:sp>
    </p:spTree>
    <p:extLst>
      <p:ext uri="{BB962C8B-B14F-4D97-AF65-F5344CB8AC3E}">
        <p14:creationId xmlns:p14="http://schemas.microsoft.com/office/powerpoint/2010/main" val="1188328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A77BE3-E731-4CCA-8812-32414373C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9CFBBE70-5DC3-40D1-8A11-60CC4FD0A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52" y="2114407"/>
            <a:ext cx="7654580" cy="4108257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67CBA482-31F0-4010-AD01-605C75DE8400}"/>
              </a:ext>
            </a:extLst>
          </p:cNvPr>
          <p:cNvSpPr/>
          <p:nvPr/>
        </p:nvSpPr>
        <p:spPr>
          <a:xfrm>
            <a:off x="296333" y="1619300"/>
            <a:ext cx="7654580" cy="5113262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4A65065B-D50B-42E9-85A8-4671892E8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642" y="1920373"/>
            <a:ext cx="3834716" cy="4761389"/>
          </a:xfrm>
          <a:prstGeom prst="rect">
            <a:avLst/>
          </a:pr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ADBF2BD9-37AB-4F8D-91C4-3909D603121A}"/>
              </a:ext>
            </a:extLst>
          </p:cNvPr>
          <p:cNvSpPr/>
          <p:nvPr/>
        </p:nvSpPr>
        <p:spPr>
          <a:xfrm>
            <a:off x="8115642" y="1619300"/>
            <a:ext cx="3913424" cy="5113262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229EC70-D14D-4014-B14F-EEB34231467D}"/>
              </a:ext>
            </a:extLst>
          </p:cNvPr>
          <p:cNvSpPr txBox="1"/>
          <p:nvPr/>
        </p:nvSpPr>
        <p:spPr>
          <a:xfrm>
            <a:off x="0" y="1213175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散裂中子源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平台架构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9969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D5F8B62-D6B1-4E1F-9B36-87065D362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7" y="2472698"/>
            <a:ext cx="5909733" cy="324963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19271FA-7AD7-49F8-9B2B-4ED380DD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pic>
        <p:nvPicPr>
          <p:cNvPr id="1027" name="Picture 3" descr="https://opendoc.ihep.ac.cn/wps3/weboffice/weboffice/shapes/29F82DB142014886A16571B70C5A7711/1d46ae659fd3df76a26f1afae8075073fecf7b61?AWSAccessKeyId=TMTozwL5kmI2t1Cg&amp;Expires=1739022208&amp;__doc_route_key=0&amp;response-expires=124291&amp;Signature=e9uAu98qfeitGD%2BzjumnNH07G6M%3D">
            <a:extLst>
              <a:ext uri="{FF2B5EF4-FFF2-40B4-BE49-F238E27FC236}">
                <a16:creationId xmlns:a16="http://schemas.microsoft.com/office/drawing/2014/main" id="{56190BFB-99E1-42FE-B7B3-7184CFE92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67" y="2356961"/>
            <a:ext cx="578273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730C68F-517C-486B-B973-3D012013DE65}"/>
              </a:ext>
            </a:extLst>
          </p:cNvPr>
          <p:cNvSpPr txBox="1"/>
          <p:nvPr/>
        </p:nvSpPr>
        <p:spPr>
          <a:xfrm>
            <a:off x="4542302" y="5785961"/>
            <a:ext cx="3203120" cy="479373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914400">
              <a:lnSpc>
                <a:spcPct val="120000"/>
              </a:lnSpc>
              <a:spcBef>
                <a:spcPts val="1000"/>
              </a:spcBef>
              <a:defRPr b="1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defRPr>
            </a:lvl1pPr>
          </a:lstStyle>
          <a:p>
            <a:r>
              <a:rPr lang="en-US" altLang="zh-CN" dirty="0"/>
              <a:t>https://sc.csns.ihep.ac.cn/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6FB23BF-FE2C-46E6-AFE7-DB468A3D8A07}"/>
              </a:ext>
            </a:extLst>
          </p:cNvPr>
          <p:cNvSpPr/>
          <p:nvPr/>
        </p:nvSpPr>
        <p:spPr>
          <a:xfrm>
            <a:off x="0" y="123783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高性能计算平台在线门户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36A6A73-8CD4-4BFB-9704-52B056947458}"/>
              </a:ext>
            </a:extLst>
          </p:cNvPr>
          <p:cNvSpPr/>
          <p:nvPr/>
        </p:nvSpPr>
        <p:spPr>
          <a:xfrm>
            <a:off x="95425" y="2409074"/>
            <a:ext cx="6191427" cy="3301895"/>
          </a:xfrm>
          <a:prstGeom prst="rect">
            <a:avLst/>
          </a:prstGeom>
          <a:noFill/>
          <a:ln w="6350">
            <a:solidFill>
              <a:srgbClr val="6F87B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63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9271FA-7AD7-49F8-9B2B-4ED380DD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散裂中子源算力平台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520D65C-ED1D-4F28-8437-2E970C50E1D7}"/>
              </a:ext>
            </a:extLst>
          </p:cNvPr>
          <p:cNvSpPr/>
          <p:nvPr/>
        </p:nvSpPr>
        <p:spPr>
          <a:xfrm>
            <a:off x="0" y="1237836"/>
            <a:ext cx="111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使用流程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D3DCA7D-FFF2-43DE-A2ED-49A52EE80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6" y="2064352"/>
            <a:ext cx="10839627" cy="369449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485CDF0-8633-43A6-BE5F-1B94E01DB515}"/>
              </a:ext>
            </a:extLst>
          </p:cNvPr>
          <p:cNvSpPr/>
          <p:nvPr/>
        </p:nvSpPr>
        <p:spPr>
          <a:xfrm>
            <a:off x="4227539" y="5758848"/>
            <a:ext cx="4100673" cy="570234"/>
          </a:xfrm>
          <a:prstGeom prst="rect">
            <a:avLst/>
          </a:prstGeom>
          <a:ln>
            <a:solidFill>
              <a:srgbClr val="035CAC"/>
            </a:solidFill>
            <a:prstDash val="lgDash"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 defTabSz="914400">
              <a:lnSpc>
                <a:spcPct val="120000"/>
              </a:lnSpc>
              <a:spcBef>
                <a:spcPts val="1000"/>
              </a:spcBef>
            </a:pP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使用手册 </a:t>
            </a:r>
            <a:r>
              <a:rPr lang="zh-CN" altLang="en-US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hlinkClick r:id="rId3"/>
              </a:rPr>
              <a:t>https://sc.csns.ihep.ac.cn/doc/</a:t>
            </a:r>
            <a:endParaRPr lang="zh-CN" altLang="en-US" b="1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81729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csns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楷体"/>
        <a:cs typeface=""/>
      </a:majorFont>
      <a:minorFont>
        <a:latin typeface="Times New Roman"/>
        <a:ea typeface="楷体"/>
        <a:cs typeface=""/>
      </a:minorFont>
    </a:fontScheme>
    <a:fmtScheme name="发光边缘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ns" id="{64DD6347-54B7-4AB7-B3C5-2DB247704E38}" vid="{BEABB0CE-CA1F-4E7C-82D6-CCD559B60E87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csns</Template>
  <TotalTime>1825</TotalTime>
  <Words>1201</Words>
  <Application>Microsoft Office PowerPoint</Application>
  <PresentationFormat>宽屏</PresentationFormat>
  <Paragraphs>165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Open Sans</vt:lpstr>
      <vt:lpstr>等线</vt:lpstr>
      <vt:lpstr>黑色</vt:lpstr>
      <vt:lpstr>黑体</vt:lpstr>
      <vt:lpstr>楷体</vt:lpstr>
      <vt:lpstr>微软雅黑</vt:lpstr>
      <vt:lpstr>微软雅黑</vt:lpstr>
      <vt:lpstr>Arial</vt:lpstr>
      <vt:lpstr>Calibri</vt:lpstr>
      <vt:lpstr>Times New Roman</vt:lpstr>
      <vt:lpstr>Wingdings</vt:lpstr>
      <vt:lpstr>csns</vt:lpstr>
      <vt:lpstr>PowerPoint 演示文稿</vt:lpstr>
      <vt:lpstr>大纲</vt:lpstr>
      <vt:lpstr>面向科学发现的人工智能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散裂中子源算力平台</vt:lpstr>
      <vt:lpstr>高能物理人工智能平台HepAI</vt:lpstr>
      <vt:lpstr>高能物理人工智能平台HepAI</vt:lpstr>
      <vt:lpstr>高能物理人工智能平台HepAI</vt:lpstr>
      <vt:lpstr>高能物理人工智能平台HepAI</vt:lpstr>
      <vt:lpstr>高能物理人工智能平台HepAI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HPC计算环境资源现状</dc:title>
  <dc:creator>amj</dc:creator>
  <cp:lastModifiedBy>amj</cp:lastModifiedBy>
  <cp:revision>40</cp:revision>
  <dcterms:created xsi:type="dcterms:W3CDTF">2025-02-08T12:56:12Z</dcterms:created>
  <dcterms:modified xsi:type="dcterms:W3CDTF">2025-02-10T23:55:33Z</dcterms:modified>
</cp:coreProperties>
</file>