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29"/>
  </p:notesMasterIdLst>
  <p:sldIdLst>
    <p:sldId id="1400" r:id="rId2"/>
    <p:sldId id="1479" r:id="rId3"/>
    <p:sldId id="1513" r:id="rId4"/>
    <p:sldId id="1371" r:id="rId5"/>
    <p:sldId id="1509" r:id="rId6"/>
    <p:sldId id="1493" r:id="rId7"/>
    <p:sldId id="1498" r:id="rId8"/>
    <p:sldId id="1518" r:id="rId9"/>
    <p:sldId id="1504" r:id="rId10"/>
    <p:sldId id="1464" r:id="rId11"/>
    <p:sldId id="1506" r:id="rId12"/>
    <p:sldId id="1507" r:id="rId13"/>
    <p:sldId id="1401" r:id="rId14"/>
    <p:sldId id="1354" r:id="rId15"/>
    <p:sldId id="1395" r:id="rId16"/>
    <p:sldId id="1500" r:id="rId17"/>
    <p:sldId id="1505" r:id="rId18"/>
    <p:sldId id="1514" r:id="rId19"/>
    <p:sldId id="1515" r:id="rId20"/>
    <p:sldId id="1516" r:id="rId21"/>
    <p:sldId id="1480" r:id="rId22"/>
    <p:sldId id="1439" r:id="rId23"/>
    <p:sldId id="1517" r:id="rId24"/>
    <p:sldId id="1466" r:id="rId25"/>
    <p:sldId id="1441" r:id="rId26"/>
    <p:sldId id="1397" r:id="rId27"/>
    <p:sldId id="1477" r:id="rId28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iaohan lu" initials="x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8D8EA"/>
    <a:srgbClr val="C7E9C0"/>
    <a:srgbClr val="0D6189"/>
    <a:srgbClr val="3A6382"/>
    <a:srgbClr val="155490"/>
    <a:srgbClr val="809DA8"/>
    <a:srgbClr val="3A546F"/>
    <a:srgbClr val="EAC8CC"/>
    <a:srgbClr val="F4C2C2"/>
    <a:srgbClr val="F5E6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37" autoAdjust="0"/>
    <p:restoredTop sz="96076" autoAdjust="0"/>
  </p:normalViewPr>
  <p:slideViewPr>
    <p:cSldViewPr>
      <p:cViewPr varScale="1">
        <p:scale>
          <a:sx n="102" d="100"/>
          <a:sy n="102" d="100"/>
        </p:scale>
        <p:origin x="108" y="2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146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83B7BE-6BB0-4E38-BD8B-AB7473AEEB54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303BE08E-C043-4AF5-B007-B80D88348023}">
      <dgm:prSet phldrT="[文本]"/>
      <dgm:spPr/>
      <dgm:t>
        <a:bodyPr/>
        <a:lstStyle/>
        <a:p>
          <a:pPr algn="ctr"/>
          <a:r>
            <a:rPr lang="zh-CN" altLang="en-US">
              <a:solidFill>
                <a:schemeClr val="bg1"/>
              </a:solidFill>
            </a:rPr>
            <a:t>加速器智能控制运行技术分析</a:t>
          </a:r>
          <a:endParaRPr lang="zh-CN" altLang="en-US" dirty="0">
            <a:solidFill>
              <a:schemeClr val="bg1"/>
            </a:solidFill>
          </a:endParaRPr>
        </a:p>
      </dgm:t>
    </dgm:pt>
    <dgm:pt modelId="{B7DE7AE8-10D9-4F56-B87F-C2328F677311}" type="parTrans" cxnId="{A3123555-7E99-41D4-B27C-C171E799FB12}">
      <dgm:prSet/>
      <dgm:spPr/>
      <dgm:t>
        <a:bodyPr/>
        <a:lstStyle/>
        <a:p>
          <a:pPr algn="ctr"/>
          <a:endParaRPr lang="zh-CN" altLang="en-US"/>
        </a:p>
      </dgm:t>
    </dgm:pt>
    <dgm:pt modelId="{6F6F3C48-1146-484E-98A0-42D1238BCDB7}" type="sibTrans" cxnId="{A3123555-7E99-41D4-B27C-C171E799FB12}">
      <dgm:prSet/>
      <dgm:spPr/>
      <dgm:t>
        <a:bodyPr/>
        <a:lstStyle/>
        <a:p>
          <a:pPr algn="ctr"/>
          <a:endParaRPr lang="zh-CN" altLang="en-US"/>
        </a:p>
      </dgm:t>
    </dgm:pt>
    <dgm:pt modelId="{CD9CEE2F-72CD-4C2E-A2E4-8F762DF54E77}">
      <dgm:prSet/>
      <dgm:spPr/>
      <dgm:t>
        <a:bodyPr/>
        <a:lstStyle/>
        <a:p>
          <a:pPr algn="ctr"/>
          <a:r>
            <a:rPr lang="en-US" altLang="zh-CN">
              <a:latin typeface="+mn-ea"/>
              <a:ea typeface="+mn-ea"/>
            </a:rPr>
            <a:t>AI</a:t>
          </a:r>
          <a:r>
            <a:rPr lang="zh-CN" altLang="en-US">
              <a:latin typeface="+mn-ea"/>
              <a:ea typeface="+mn-ea"/>
            </a:rPr>
            <a:t>在</a:t>
          </a:r>
          <a:r>
            <a:rPr lang="zh-CN" altLang="en-US" dirty="0">
              <a:latin typeface="+mn-ea"/>
              <a:ea typeface="+mn-ea"/>
            </a:rPr>
            <a:t>加速器领域应用面临的问题</a:t>
          </a:r>
          <a:endParaRPr lang="en-US" altLang="zh-CN" dirty="0">
            <a:latin typeface="+mn-ea"/>
            <a:ea typeface="+mn-ea"/>
          </a:endParaRPr>
        </a:p>
      </dgm:t>
    </dgm:pt>
    <dgm:pt modelId="{8EA5569D-5FB5-4981-A0B6-09A55F8E8C76}" type="parTrans" cxnId="{A013A349-B467-4696-ACAE-70CFA39952BD}">
      <dgm:prSet/>
      <dgm:spPr/>
      <dgm:t>
        <a:bodyPr/>
        <a:lstStyle/>
        <a:p>
          <a:pPr algn="ctr"/>
          <a:endParaRPr lang="zh-CN" altLang="en-US"/>
        </a:p>
      </dgm:t>
    </dgm:pt>
    <dgm:pt modelId="{B55996FB-9E50-4271-B908-02C483F1A1F7}" type="sibTrans" cxnId="{A013A349-B467-4696-ACAE-70CFA39952BD}">
      <dgm:prSet/>
      <dgm:spPr/>
      <dgm:t>
        <a:bodyPr/>
        <a:lstStyle/>
        <a:p>
          <a:pPr algn="ctr"/>
          <a:endParaRPr lang="zh-CN" altLang="en-US"/>
        </a:p>
      </dgm:t>
    </dgm:pt>
    <dgm:pt modelId="{6D556EB2-F95D-4864-BB7F-743D0FC8C5E3}">
      <dgm:prSet/>
      <dgm:spPr/>
      <dgm:t>
        <a:bodyPr/>
        <a:lstStyle/>
        <a:p>
          <a:pPr algn="ctr"/>
          <a:r>
            <a:rPr lang="en-US" altLang="zh-CN" dirty="0">
              <a:latin typeface="+mn-ea"/>
              <a:ea typeface="+mn-ea"/>
            </a:rPr>
            <a:t>AI-Ready</a:t>
          </a:r>
          <a:r>
            <a:rPr lang="zh-CN" altLang="en-US" dirty="0">
              <a:latin typeface="+mn-ea"/>
              <a:ea typeface="+mn-ea"/>
            </a:rPr>
            <a:t>数据集构建</a:t>
          </a:r>
          <a:endParaRPr lang="en-US" altLang="zh-CN" dirty="0">
            <a:latin typeface="+mn-ea"/>
            <a:ea typeface="+mn-ea"/>
          </a:endParaRPr>
        </a:p>
      </dgm:t>
    </dgm:pt>
    <dgm:pt modelId="{4313EC05-9AEB-458A-A693-327EB6F1FB0F}" type="parTrans" cxnId="{24C39E38-101B-4D3C-ABC5-2CF8D203541C}">
      <dgm:prSet/>
      <dgm:spPr/>
      <dgm:t>
        <a:bodyPr/>
        <a:lstStyle/>
        <a:p>
          <a:pPr algn="ctr"/>
          <a:endParaRPr lang="zh-CN" altLang="en-US"/>
        </a:p>
      </dgm:t>
    </dgm:pt>
    <dgm:pt modelId="{D48DABCB-5E56-4979-9F53-7AC5BCB1F38F}" type="sibTrans" cxnId="{24C39E38-101B-4D3C-ABC5-2CF8D203541C}">
      <dgm:prSet/>
      <dgm:spPr/>
      <dgm:t>
        <a:bodyPr/>
        <a:lstStyle/>
        <a:p>
          <a:pPr algn="ctr"/>
          <a:endParaRPr lang="zh-CN" altLang="en-US"/>
        </a:p>
      </dgm:t>
    </dgm:pt>
    <dgm:pt modelId="{41758B19-447D-4B97-9FC4-44A45E740BF2}" type="pres">
      <dgm:prSet presAssocID="{6F83B7BE-6BB0-4E38-BD8B-AB7473AEEB54}" presName="linear" presStyleCnt="0">
        <dgm:presLayoutVars>
          <dgm:dir/>
          <dgm:animLvl val="lvl"/>
          <dgm:resizeHandles val="exact"/>
        </dgm:presLayoutVars>
      </dgm:prSet>
      <dgm:spPr/>
    </dgm:pt>
    <dgm:pt modelId="{ED2B6F24-5DA2-4170-B3EE-53960383BDA9}" type="pres">
      <dgm:prSet presAssocID="{303BE08E-C043-4AF5-B007-B80D88348023}" presName="parentLin" presStyleCnt="0"/>
      <dgm:spPr/>
    </dgm:pt>
    <dgm:pt modelId="{64C9DD90-51F1-4318-BF66-A69DF338068F}" type="pres">
      <dgm:prSet presAssocID="{303BE08E-C043-4AF5-B007-B80D88348023}" presName="parentLeftMargin" presStyleLbl="node1" presStyleIdx="0" presStyleCnt="3"/>
      <dgm:spPr/>
    </dgm:pt>
    <dgm:pt modelId="{FBF412D0-28D9-40A1-A294-4ACEA5389D9C}" type="pres">
      <dgm:prSet presAssocID="{303BE08E-C043-4AF5-B007-B80D8834802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58A5E8A-512F-4B58-9C29-78D1C5010FB8}" type="pres">
      <dgm:prSet presAssocID="{303BE08E-C043-4AF5-B007-B80D88348023}" presName="negativeSpace" presStyleCnt="0"/>
      <dgm:spPr/>
    </dgm:pt>
    <dgm:pt modelId="{862D3916-70A8-4C23-A72C-5F315F7A8E97}" type="pres">
      <dgm:prSet presAssocID="{303BE08E-C043-4AF5-B007-B80D88348023}" presName="childText" presStyleLbl="conFgAcc1" presStyleIdx="0" presStyleCnt="3">
        <dgm:presLayoutVars>
          <dgm:bulletEnabled val="1"/>
        </dgm:presLayoutVars>
      </dgm:prSet>
      <dgm:spPr/>
    </dgm:pt>
    <dgm:pt modelId="{38F59786-393D-495D-8767-D3F997BF9B81}" type="pres">
      <dgm:prSet presAssocID="{6F6F3C48-1146-484E-98A0-42D1238BCDB7}" presName="spaceBetweenRectangles" presStyleCnt="0"/>
      <dgm:spPr/>
    </dgm:pt>
    <dgm:pt modelId="{D676ED2F-4644-4E6E-8355-06A2D275EEC2}" type="pres">
      <dgm:prSet presAssocID="{CD9CEE2F-72CD-4C2E-A2E4-8F762DF54E77}" presName="parentLin" presStyleCnt="0"/>
      <dgm:spPr/>
    </dgm:pt>
    <dgm:pt modelId="{155FDE64-6703-48FE-8FFD-E8150BD1A86D}" type="pres">
      <dgm:prSet presAssocID="{CD9CEE2F-72CD-4C2E-A2E4-8F762DF54E77}" presName="parentLeftMargin" presStyleLbl="node1" presStyleIdx="0" presStyleCnt="3"/>
      <dgm:spPr/>
    </dgm:pt>
    <dgm:pt modelId="{8193B980-FCD8-465D-9EA6-91AC74C7BB64}" type="pres">
      <dgm:prSet presAssocID="{CD9CEE2F-72CD-4C2E-A2E4-8F762DF54E7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9C1D396-13B7-490D-A37E-C8038045C52F}" type="pres">
      <dgm:prSet presAssocID="{CD9CEE2F-72CD-4C2E-A2E4-8F762DF54E77}" presName="negativeSpace" presStyleCnt="0"/>
      <dgm:spPr/>
    </dgm:pt>
    <dgm:pt modelId="{98B08B03-A2AF-4AC5-A848-E5319E83FD99}" type="pres">
      <dgm:prSet presAssocID="{CD9CEE2F-72CD-4C2E-A2E4-8F762DF54E77}" presName="childText" presStyleLbl="conFgAcc1" presStyleIdx="1" presStyleCnt="3">
        <dgm:presLayoutVars>
          <dgm:bulletEnabled val="1"/>
        </dgm:presLayoutVars>
      </dgm:prSet>
      <dgm:spPr/>
    </dgm:pt>
    <dgm:pt modelId="{67C082D4-1C93-41C0-B934-B3917F88053D}" type="pres">
      <dgm:prSet presAssocID="{B55996FB-9E50-4271-B908-02C483F1A1F7}" presName="spaceBetweenRectangles" presStyleCnt="0"/>
      <dgm:spPr/>
    </dgm:pt>
    <dgm:pt modelId="{9C494395-BAA2-465F-BCAD-512D9751B1B6}" type="pres">
      <dgm:prSet presAssocID="{6D556EB2-F95D-4864-BB7F-743D0FC8C5E3}" presName="parentLin" presStyleCnt="0"/>
      <dgm:spPr/>
    </dgm:pt>
    <dgm:pt modelId="{DD83AFFE-1600-407B-9167-87F442657982}" type="pres">
      <dgm:prSet presAssocID="{6D556EB2-F95D-4864-BB7F-743D0FC8C5E3}" presName="parentLeftMargin" presStyleLbl="node1" presStyleIdx="1" presStyleCnt="3"/>
      <dgm:spPr/>
    </dgm:pt>
    <dgm:pt modelId="{1E160836-C9A9-4B35-962B-8A9884C02BAD}" type="pres">
      <dgm:prSet presAssocID="{6D556EB2-F95D-4864-BB7F-743D0FC8C5E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44CE4AE4-7B36-4AA5-8541-AD490E046384}" type="pres">
      <dgm:prSet presAssocID="{6D556EB2-F95D-4864-BB7F-743D0FC8C5E3}" presName="negativeSpace" presStyleCnt="0"/>
      <dgm:spPr/>
    </dgm:pt>
    <dgm:pt modelId="{90085961-06C8-4CA1-8F41-848CD7B48BBA}" type="pres">
      <dgm:prSet presAssocID="{6D556EB2-F95D-4864-BB7F-743D0FC8C5E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E68212D-7242-4069-9782-5A2B2FCB14B3}" type="presOf" srcId="{6D556EB2-F95D-4864-BB7F-743D0FC8C5E3}" destId="{1E160836-C9A9-4B35-962B-8A9884C02BAD}" srcOrd="1" destOrd="0" presId="urn:microsoft.com/office/officeart/2005/8/layout/list1"/>
    <dgm:cxn modelId="{24C39E38-101B-4D3C-ABC5-2CF8D203541C}" srcId="{6F83B7BE-6BB0-4E38-BD8B-AB7473AEEB54}" destId="{6D556EB2-F95D-4864-BB7F-743D0FC8C5E3}" srcOrd="2" destOrd="0" parTransId="{4313EC05-9AEB-458A-A693-327EB6F1FB0F}" sibTransId="{D48DABCB-5E56-4979-9F53-7AC5BCB1F38F}"/>
    <dgm:cxn modelId="{A013A349-B467-4696-ACAE-70CFA39952BD}" srcId="{6F83B7BE-6BB0-4E38-BD8B-AB7473AEEB54}" destId="{CD9CEE2F-72CD-4C2E-A2E4-8F762DF54E77}" srcOrd="1" destOrd="0" parTransId="{8EA5569D-5FB5-4981-A0B6-09A55F8E8C76}" sibTransId="{B55996FB-9E50-4271-B908-02C483F1A1F7}"/>
    <dgm:cxn modelId="{84DE784B-C60B-4B3B-A5D8-7EBB42F791C9}" type="presOf" srcId="{303BE08E-C043-4AF5-B007-B80D88348023}" destId="{FBF412D0-28D9-40A1-A294-4ACEA5389D9C}" srcOrd="1" destOrd="0" presId="urn:microsoft.com/office/officeart/2005/8/layout/list1"/>
    <dgm:cxn modelId="{A3123555-7E99-41D4-B27C-C171E799FB12}" srcId="{6F83B7BE-6BB0-4E38-BD8B-AB7473AEEB54}" destId="{303BE08E-C043-4AF5-B007-B80D88348023}" srcOrd="0" destOrd="0" parTransId="{B7DE7AE8-10D9-4F56-B87F-C2328F677311}" sibTransId="{6F6F3C48-1146-484E-98A0-42D1238BCDB7}"/>
    <dgm:cxn modelId="{63BEA297-FFFE-4B72-B65B-8CCE0A1D343F}" type="presOf" srcId="{6D556EB2-F95D-4864-BB7F-743D0FC8C5E3}" destId="{DD83AFFE-1600-407B-9167-87F442657982}" srcOrd="0" destOrd="0" presId="urn:microsoft.com/office/officeart/2005/8/layout/list1"/>
    <dgm:cxn modelId="{913B9DB7-F99B-400D-9D21-D30BCF84041D}" type="presOf" srcId="{CD9CEE2F-72CD-4C2E-A2E4-8F762DF54E77}" destId="{8193B980-FCD8-465D-9EA6-91AC74C7BB64}" srcOrd="1" destOrd="0" presId="urn:microsoft.com/office/officeart/2005/8/layout/list1"/>
    <dgm:cxn modelId="{ED527BC8-836C-48EE-8EE0-E0842E42C6F9}" type="presOf" srcId="{CD9CEE2F-72CD-4C2E-A2E4-8F762DF54E77}" destId="{155FDE64-6703-48FE-8FFD-E8150BD1A86D}" srcOrd="0" destOrd="0" presId="urn:microsoft.com/office/officeart/2005/8/layout/list1"/>
    <dgm:cxn modelId="{200B94D8-7048-4D39-ACAE-54421D37119E}" type="presOf" srcId="{303BE08E-C043-4AF5-B007-B80D88348023}" destId="{64C9DD90-51F1-4318-BF66-A69DF338068F}" srcOrd="0" destOrd="0" presId="urn:microsoft.com/office/officeart/2005/8/layout/list1"/>
    <dgm:cxn modelId="{A05BA9F8-648F-4DE9-8AC9-543A2D4F502C}" type="presOf" srcId="{6F83B7BE-6BB0-4E38-BD8B-AB7473AEEB54}" destId="{41758B19-447D-4B97-9FC4-44A45E740BF2}" srcOrd="0" destOrd="0" presId="urn:microsoft.com/office/officeart/2005/8/layout/list1"/>
    <dgm:cxn modelId="{548A9AD2-3F27-4B0A-B6C3-0384C518CA1F}" type="presParOf" srcId="{41758B19-447D-4B97-9FC4-44A45E740BF2}" destId="{ED2B6F24-5DA2-4170-B3EE-53960383BDA9}" srcOrd="0" destOrd="0" presId="urn:microsoft.com/office/officeart/2005/8/layout/list1"/>
    <dgm:cxn modelId="{ED6B61CB-194F-414B-9851-B4EFA3238B8A}" type="presParOf" srcId="{ED2B6F24-5DA2-4170-B3EE-53960383BDA9}" destId="{64C9DD90-51F1-4318-BF66-A69DF338068F}" srcOrd="0" destOrd="0" presId="urn:microsoft.com/office/officeart/2005/8/layout/list1"/>
    <dgm:cxn modelId="{72FA96B3-19B2-42B5-9240-46A19236235F}" type="presParOf" srcId="{ED2B6F24-5DA2-4170-B3EE-53960383BDA9}" destId="{FBF412D0-28D9-40A1-A294-4ACEA5389D9C}" srcOrd="1" destOrd="0" presId="urn:microsoft.com/office/officeart/2005/8/layout/list1"/>
    <dgm:cxn modelId="{A82A7775-3DCE-41AB-B143-800F8AE6F73B}" type="presParOf" srcId="{41758B19-447D-4B97-9FC4-44A45E740BF2}" destId="{D58A5E8A-512F-4B58-9C29-78D1C5010FB8}" srcOrd="1" destOrd="0" presId="urn:microsoft.com/office/officeart/2005/8/layout/list1"/>
    <dgm:cxn modelId="{2DA0E96C-58D5-4A61-9BBE-3FE4C034C1C6}" type="presParOf" srcId="{41758B19-447D-4B97-9FC4-44A45E740BF2}" destId="{862D3916-70A8-4C23-A72C-5F315F7A8E97}" srcOrd="2" destOrd="0" presId="urn:microsoft.com/office/officeart/2005/8/layout/list1"/>
    <dgm:cxn modelId="{6FC82047-B46D-4D63-A6F1-69690686A9CC}" type="presParOf" srcId="{41758B19-447D-4B97-9FC4-44A45E740BF2}" destId="{38F59786-393D-495D-8767-D3F997BF9B81}" srcOrd="3" destOrd="0" presId="urn:microsoft.com/office/officeart/2005/8/layout/list1"/>
    <dgm:cxn modelId="{11CED771-B052-48CB-BD81-A311AFDAC4D6}" type="presParOf" srcId="{41758B19-447D-4B97-9FC4-44A45E740BF2}" destId="{D676ED2F-4644-4E6E-8355-06A2D275EEC2}" srcOrd="4" destOrd="0" presId="urn:microsoft.com/office/officeart/2005/8/layout/list1"/>
    <dgm:cxn modelId="{762FFEE6-D818-4FF2-AE4C-DC6A862C93A5}" type="presParOf" srcId="{D676ED2F-4644-4E6E-8355-06A2D275EEC2}" destId="{155FDE64-6703-48FE-8FFD-E8150BD1A86D}" srcOrd="0" destOrd="0" presId="urn:microsoft.com/office/officeart/2005/8/layout/list1"/>
    <dgm:cxn modelId="{A53CC5CF-EAE9-466B-B109-9A9C1BC15C23}" type="presParOf" srcId="{D676ED2F-4644-4E6E-8355-06A2D275EEC2}" destId="{8193B980-FCD8-465D-9EA6-91AC74C7BB64}" srcOrd="1" destOrd="0" presId="urn:microsoft.com/office/officeart/2005/8/layout/list1"/>
    <dgm:cxn modelId="{F8501CF6-4ED4-4C83-9677-131D3184D369}" type="presParOf" srcId="{41758B19-447D-4B97-9FC4-44A45E740BF2}" destId="{A9C1D396-13B7-490D-A37E-C8038045C52F}" srcOrd="5" destOrd="0" presId="urn:microsoft.com/office/officeart/2005/8/layout/list1"/>
    <dgm:cxn modelId="{3832AA77-CFFF-400A-B31C-C7DB9BDC708B}" type="presParOf" srcId="{41758B19-447D-4B97-9FC4-44A45E740BF2}" destId="{98B08B03-A2AF-4AC5-A848-E5319E83FD99}" srcOrd="6" destOrd="0" presId="urn:microsoft.com/office/officeart/2005/8/layout/list1"/>
    <dgm:cxn modelId="{E7CA4534-0142-408F-BA55-12E654077D2F}" type="presParOf" srcId="{41758B19-447D-4B97-9FC4-44A45E740BF2}" destId="{67C082D4-1C93-41C0-B934-B3917F88053D}" srcOrd="7" destOrd="0" presId="urn:microsoft.com/office/officeart/2005/8/layout/list1"/>
    <dgm:cxn modelId="{FAFA4248-ADCD-4038-A071-B2C4E896C615}" type="presParOf" srcId="{41758B19-447D-4B97-9FC4-44A45E740BF2}" destId="{9C494395-BAA2-465F-BCAD-512D9751B1B6}" srcOrd="8" destOrd="0" presId="urn:microsoft.com/office/officeart/2005/8/layout/list1"/>
    <dgm:cxn modelId="{86C6DEE7-79BE-4B30-BEDE-09FB2B891CD8}" type="presParOf" srcId="{9C494395-BAA2-465F-BCAD-512D9751B1B6}" destId="{DD83AFFE-1600-407B-9167-87F442657982}" srcOrd="0" destOrd="0" presId="urn:microsoft.com/office/officeart/2005/8/layout/list1"/>
    <dgm:cxn modelId="{B281898F-8FE6-461B-9512-9D836F29AEBF}" type="presParOf" srcId="{9C494395-BAA2-465F-BCAD-512D9751B1B6}" destId="{1E160836-C9A9-4B35-962B-8A9884C02BAD}" srcOrd="1" destOrd="0" presId="urn:microsoft.com/office/officeart/2005/8/layout/list1"/>
    <dgm:cxn modelId="{03A6D460-1604-4A0A-B642-7FFB01C8A297}" type="presParOf" srcId="{41758B19-447D-4B97-9FC4-44A45E740BF2}" destId="{44CE4AE4-7B36-4AA5-8541-AD490E046384}" srcOrd="9" destOrd="0" presId="urn:microsoft.com/office/officeart/2005/8/layout/list1"/>
    <dgm:cxn modelId="{15DD98DE-B230-4F2B-A4D4-906F61917F5C}" type="presParOf" srcId="{41758B19-447D-4B97-9FC4-44A45E740BF2}" destId="{90085961-06C8-4CA1-8F41-848CD7B48BB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B63962-DAA4-4269-B7F3-FE4D2726354E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zh-CN" altLang="en-US"/>
        </a:p>
      </dgm:t>
    </dgm:pt>
    <dgm:pt modelId="{2713AF66-255D-4BB3-A59F-B8998F90F568}">
      <dgm:prSet/>
      <dgm:spPr>
        <a:xfrm>
          <a:off x="525183" y="20768"/>
          <a:ext cx="996871" cy="996871"/>
        </a:xfrm>
        <a:solidFill>
          <a:srgbClr val="FFC000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zh-CN" altLang="en-US" b="1" dirty="0">
              <a:solidFill>
                <a:srgbClr val="C00000"/>
              </a:solidFill>
              <a:latin typeface="+mn-lt"/>
              <a:ea typeface="等线"/>
              <a:cs typeface="+mn-cs"/>
            </a:rPr>
            <a:t>数据</a:t>
          </a:r>
          <a:endParaRPr lang="zh-CN" altLang="en-US" dirty="0">
            <a:solidFill>
              <a:srgbClr val="C00000"/>
            </a:solidFill>
            <a:latin typeface="+mn-lt"/>
            <a:ea typeface="等线"/>
            <a:cs typeface="+mn-cs"/>
          </a:endParaRPr>
        </a:p>
      </dgm:t>
    </dgm:pt>
    <dgm:pt modelId="{54930F0F-1BDC-48A1-97DA-65A652C0297C}" type="parTrans" cxnId="{052F2CCB-2A5D-4C3A-B2C6-ED4C04E7C732}">
      <dgm:prSet/>
      <dgm:spPr/>
      <dgm:t>
        <a:bodyPr/>
        <a:lstStyle/>
        <a:p>
          <a:endParaRPr lang="zh-CN" altLang="en-US"/>
        </a:p>
      </dgm:t>
    </dgm:pt>
    <dgm:pt modelId="{0B6EE4E8-1A7C-4390-9527-D448035676A6}" type="sibTrans" cxnId="{052F2CCB-2A5D-4C3A-B2C6-ED4C04E7C732}">
      <dgm:prSet/>
      <dgm:spPr/>
      <dgm:t>
        <a:bodyPr/>
        <a:lstStyle/>
        <a:p>
          <a:endParaRPr lang="zh-CN" altLang="en-US"/>
        </a:p>
      </dgm:t>
    </dgm:pt>
    <dgm:pt modelId="{8627BA6A-3839-43F2-A05E-9C2894124857}">
      <dgm:prSet/>
      <dgm:spPr>
        <a:xfrm>
          <a:off x="884887" y="643812"/>
          <a:ext cx="996871" cy="996871"/>
        </a:xfrm>
        <a:solidFill>
          <a:srgbClr val="FFC000">
            <a:alpha val="50000"/>
            <a:hueOff val="4900445"/>
            <a:satOff val="-20388"/>
            <a:lumOff val="480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zh-CN" altLang="en-US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等线"/>
              <a:cs typeface="+mn-cs"/>
            </a:rPr>
            <a:t>算法</a:t>
          </a:r>
          <a:endParaRPr lang="zh-CN" alt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等线"/>
            <a:cs typeface="+mn-cs"/>
          </a:endParaRPr>
        </a:p>
      </dgm:t>
    </dgm:pt>
    <dgm:pt modelId="{9D01D35F-899B-44DB-BFCF-C03D034E5B27}" type="parTrans" cxnId="{4B94942E-7B01-4C3B-AA30-779753DBC2AB}">
      <dgm:prSet/>
      <dgm:spPr/>
      <dgm:t>
        <a:bodyPr/>
        <a:lstStyle/>
        <a:p>
          <a:endParaRPr lang="zh-CN" altLang="en-US"/>
        </a:p>
      </dgm:t>
    </dgm:pt>
    <dgm:pt modelId="{80DC316F-CD8D-4AD4-8F5A-A8555BC15839}" type="sibTrans" cxnId="{4B94942E-7B01-4C3B-AA30-779753DBC2AB}">
      <dgm:prSet/>
      <dgm:spPr/>
      <dgm:t>
        <a:bodyPr/>
        <a:lstStyle/>
        <a:p>
          <a:endParaRPr lang="zh-CN" altLang="en-US"/>
        </a:p>
      </dgm:t>
    </dgm:pt>
    <dgm:pt modelId="{55639C61-342A-48AA-A143-C640672570A8}">
      <dgm:prSet/>
      <dgm:spPr>
        <a:xfrm>
          <a:off x="165479" y="643812"/>
          <a:ext cx="996871" cy="996871"/>
        </a:xfrm>
        <a:solidFill>
          <a:srgbClr val="FFC000">
            <a:alpha val="50000"/>
            <a:hueOff val="9800891"/>
            <a:satOff val="-40777"/>
            <a:lumOff val="960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zh-CN" altLang="en-US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等线"/>
              <a:cs typeface="+mn-cs"/>
            </a:rPr>
            <a:t>算力</a:t>
          </a:r>
          <a:endParaRPr lang="zh-CN" alt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等线"/>
            <a:cs typeface="+mn-cs"/>
          </a:endParaRPr>
        </a:p>
      </dgm:t>
    </dgm:pt>
    <dgm:pt modelId="{3EBDDCD5-5894-410F-BC7C-13359C554908}" type="parTrans" cxnId="{49F49B18-98F2-4DA7-BA9A-08659D1B8E20}">
      <dgm:prSet/>
      <dgm:spPr/>
      <dgm:t>
        <a:bodyPr/>
        <a:lstStyle/>
        <a:p>
          <a:endParaRPr lang="zh-CN" altLang="en-US"/>
        </a:p>
      </dgm:t>
    </dgm:pt>
    <dgm:pt modelId="{D37839F3-95C8-4779-84D4-1B37D6EBACCD}" type="sibTrans" cxnId="{49F49B18-98F2-4DA7-BA9A-08659D1B8E20}">
      <dgm:prSet/>
      <dgm:spPr/>
      <dgm:t>
        <a:bodyPr/>
        <a:lstStyle/>
        <a:p>
          <a:endParaRPr lang="zh-CN" altLang="en-US"/>
        </a:p>
      </dgm:t>
    </dgm:pt>
    <dgm:pt modelId="{1D927F92-2F9E-4B73-8C5E-1962A0B453F3}" type="pres">
      <dgm:prSet presAssocID="{7BB63962-DAA4-4269-B7F3-FE4D2726354E}" presName="compositeShape" presStyleCnt="0">
        <dgm:presLayoutVars>
          <dgm:chMax val="7"/>
          <dgm:dir/>
          <dgm:resizeHandles val="exact"/>
        </dgm:presLayoutVars>
      </dgm:prSet>
      <dgm:spPr/>
    </dgm:pt>
    <dgm:pt modelId="{D3F7EA57-7CE8-471E-B630-8BA044AEA972}" type="pres">
      <dgm:prSet presAssocID="{2713AF66-255D-4BB3-A59F-B8998F90F568}" presName="circ1" presStyleLbl="vennNode1" presStyleIdx="0" presStyleCnt="3"/>
      <dgm:spPr>
        <a:prstGeom prst="ellipse">
          <a:avLst/>
        </a:prstGeom>
      </dgm:spPr>
    </dgm:pt>
    <dgm:pt modelId="{67DB6B71-B1A6-4097-8A9C-E0F2021D5862}" type="pres">
      <dgm:prSet presAssocID="{2713AF66-255D-4BB3-A59F-B8998F90F56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B21448B-CC9E-4A39-9EB8-46923C3DC2A0}" type="pres">
      <dgm:prSet presAssocID="{8627BA6A-3839-43F2-A05E-9C2894124857}" presName="circ2" presStyleLbl="vennNode1" presStyleIdx="1" presStyleCnt="3"/>
      <dgm:spPr>
        <a:prstGeom prst="ellipse">
          <a:avLst/>
        </a:prstGeom>
      </dgm:spPr>
    </dgm:pt>
    <dgm:pt modelId="{232EB1CD-CA4D-4D7F-8956-429AECEE78C3}" type="pres">
      <dgm:prSet presAssocID="{8627BA6A-3839-43F2-A05E-9C289412485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E140F15-DA25-4840-80C7-29209E3CE5F9}" type="pres">
      <dgm:prSet presAssocID="{55639C61-342A-48AA-A143-C640672570A8}" presName="circ3" presStyleLbl="vennNode1" presStyleIdx="2" presStyleCnt="3"/>
      <dgm:spPr>
        <a:prstGeom prst="ellipse">
          <a:avLst/>
        </a:prstGeom>
      </dgm:spPr>
    </dgm:pt>
    <dgm:pt modelId="{7F6A63E0-96BD-426C-82A3-ADFE88109548}" type="pres">
      <dgm:prSet presAssocID="{55639C61-342A-48AA-A143-C640672570A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412DEE04-15AF-4B0B-96F7-FEC148B9566B}" type="presOf" srcId="{8627BA6A-3839-43F2-A05E-9C2894124857}" destId="{232EB1CD-CA4D-4D7F-8956-429AECEE78C3}" srcOrd="1" destOrd="0" presId="urn:microsoft.com/office/officeart/2005/8/layout/venn1"/>
    <dgm:cxn modelId="{1FAABC05-CA74-4F86-A118-27DC9C1274A3}" type="presOf" srcId="{8627BA6A-3839-43F2-A05E-9C2894124857}" destId="{BB21448B-CC9E-4A39-9EB8-46923C3DC2A0}" srcOrd="0" destOrd="0" presId="urn:microsoft.com/office/officeart/2005/8/layout/venn1"/>
    <dgm:cxn modelId="{49F49B18-98F2-4DA7-BA9A-08659D1B8E20}" srcId="{7BB63962-DAA4-4269-B7F3-FE4D2726354E}" destId="{55639C61-342A-48AA-A143-C640672570A8}" srcOrd="2" destOrd="0" parTransId="{3EBDDCD5-5894-410F-BC7C-13359C554908}" sibTransId="{D37839F3-95C8-4779-84D4-1B37D6EBACCD}"/>
    <dgm:cxn modelId="{4B94942E-7B01-4C3B-AA30-779753DBC2AB}" srcId="{7BB63962-DAA4-4269-B7F3-FE4D2726354E}" destId="{8627BA6A-3839-43F2-A05E-9C2894124857}" srcOrd="1" destOrd="0" parTransId="{9D01D35F-899B-44DB-BFCF-C03D034E5B27}" sibTransId="{80DC316F-CD8D-4AD4-8F5A-A8555BC15839}"/>
    <dgm:cxn modelId="{3D26164F-9932-4FBC-BBFD-60DBF29ABDC7}" type="presOf" srcId="{55639C61-342A-48AA-A143-C640672570A8}" destId="{7F6A63E0-96BD-426C-82A3-ADFE88109548}" srcOrd="1" destOrd="0" presId="urn:microsoft.com/office/officeart/2005/8/layout/venn1"/>
    <dgm:cxn modelId="{0E162D88-2802-4F15-9FA9-A6ED97EF2ED8}" type="presOf" srcId="{55639C61-342A-48AA-A143-C640672570A8}" destId="{1E140F15-DA25-4840-80C7-29209E3CE5F9}" srcOrd="0" destOrd="0" presId="urn:microsoft.com/office/officeart/2005/8/layout/venn1"/>
    <dgm:cxn modelId="{1D864DA6-7D18-42A4-A3BA-C2008FB3DCBD}" type="presOf" srcId="{2713AF66-255D-4BB3-A59F-B8998F90F568}" destId="{67DB6B71-B1A6-4097-8A9C-E0F2021D5862}" srcOrd="1" destOrd="0" presId="urn:microsoft.com/office/officeart/2005/8/layout/venn1"/>
    <dgm:cxn modelId="{052F2CCB-2A5D-4C3A-B2C6-ED4C04E7C732}" srcId="{7BB63962-DAA4-4269-B7F3-FE4D2726354E}" destId="{2713AF66-255D-4BB3-A59F-B8998F90F568}" srcOrd="0" destOrd="0" parTransId="{54930F0F-1BDC-48A1-97DA-65A652C0297C}" sibTransId="{0B6EE4E8-1A7C-4390-9527-D448035676A6}"/>
    <dgm:cxn modelId="{D41893CE-1421-49E7-B8A5-F5C1B1B773F4}" type="presOf" srcId="{7BB63962-DAA4-4269-B7F3-FE4D2726354E}" destId="{1D927F92-2F9E-4B73-8C5E-1962A0B453F3}" srcOrd="0" destOrd="0" presId="urn:microsoft.com/office/officeart/2005/8/layout/venn1"/>
    <dgm:cxn modelId="{AEF613E3-99F8-4492-9612-F6E6F5BD2779}" type="presOf" srcId="{2713AF66-255D-4BB3-A59F-B8998F90F568}" destId="{D3F7EA57-7CE8-471E-B630-8BA044AEA972}" srcOrd="0" destOrd="0" presId="urn:microsoft.com/office/officeart/2005/8/layout/venn1"/>
    <dgm:cxn modelId="{496200DC-6C20-48FC-9B05-5D0F355E4397}" type="presParOf" srcId="{1D927F92-2F9E-4B73-8C5E-1962A0B453F3}" destId="{D3F7EA57-7CE8-471E-B630-8BA044AEA972}" srcOrd="0" destOrd="0" presId="urn:microsoft.com/office/officeart/2005/8/layout/venn1"/>
    <dgm:cxn modelId="{FBB6C3B1-7E87-4450-8632-702284CEA55E}" type="presParOf" srcId="{1D927F92-2F9E-4B73-8C5E-1962A0B453F3}" destId="{67DB6B71-B1A6-4097-8A9C-E0F2021D5862}" srcOrd="1" destOrd="0" presId="urn:microsoft.com/office/officeart/2005/8/layout/venn1"/>
    <dgm:cxn modelId="{8AF30C5C-7BEB-44E2-B570-E66C41E1EF93}" type="presParOf" srcId="{1D927F92-2F9E-4B73-8C5E-1962A0B453F3}" destId="{BB21448B-CC9E-4A39-9EB8-46923C3DC2A0}" srcOrd="2" destOrd="0" presId="urn:microsoft.com/office/officeart/2005/8/layout/venn1"/>
    <dgm:cxn modelId="{A66A8BD2-CC0F-4B43-8E46-FB12410B376F}" type="presParOf" srcId="{1D927F92-2F9E-4B73-8C5E-1962A0B453F3}" destId="{232EB1CD-CA4D-4D7F-8956-429AECEE78C3}" srcOrd="3" destOrd="0" presId="urn:microsoft.com/office/officeart/2005/8/layout/venn1"/>
    <dgm:cxn modelId="{F8EB117F-CE67-438F-A86A-1751C57205AB}" type="presParOf" srcId="{1D927F92-2F9E-4B73-8C5E-1962A0B453F3}" destId="{1E140F15-DA25-4840-80C7-29209E3CE5F9}" srcOrd="4" destOrd="0" presId="urn:microsoft.com/office/officeart/2005/8/layout/venn1"/>
    <dgm:cxn modelId="{D06FE592-B86C-4879-945C-ADDE9A87BAB4}" type="presParOf" srcId="{1D927F92-2F9E-4B73-8C5E-1962A0B453F3}" destId="{7F6A63E0-96BD-426C-82A3-ADFE88109548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BB63962-DAA4-4269-B7F3-FE4D2726354E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zh-CN" altLang="en-US"/>
        </a:p>
      </dgm:t>
    </dgm:pt>
    <dgm:pt modelId="{2713AF66-255D-4BB3-A59F-B8998F90F568}">
      <dgm:prSet/>
      <dgm:spPr>
        <a:xfrm>
          <a:off x="525183" y="20768"/>
          <a:ext cx="996871" cy="996871"/>
        </a:xfrm>
        <a:solidFill>
          <a:srgbClr val="FFC000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zh-CN" altLang="en-US" b="1" dirty="0">
              <a:solidFill>
                <a:srgbClr val="C00000"/>
              </a:solidFill>
              <a:latin typeface="+mn-lt"/>
              <a:ea typeface="等线"/>
              <a:cs typeface="+mn-cs"/>
            </a:rPr>
            <a:t>数据</a:t>
          </a:r>
          <a:endParaRPr lang="zh-CN" altLang="en-US" dirty="0">
            <a:solidFill>
              <a:srgbClr val="C00000"/>
            </a:solidFill>
            <a:latin typeface="+mn-lt"/>
            <a:ea typeface="等线"/>
            <a:cs typeface="+mn-cs"/>
          </a:endParaRPr>
        </a:p>
      </dgm:t>
    </dgm:pt>
    <dgm:pt modelId="{54930F0F-1BDC-48A1-97DA-65A652C0297C}" type="parTrans" cxnId="{052F2CCB-2A5D-4C3A-B2C6-ED4C04E7C732}">
      <dgm:prSet/>
      <dgm:spPr/>
      <dgm:t>
        <a:bodyPr/>
        <a:lstStyle/>
        <a:p>
          <a:endParaRPr lang="zh-CN" altLang="en-US"/>
        </a:p>
      </dgm:t>
    </dgm:pt>
    <dgm:pt modelId="{0B6EE4E8-1A7C-4390-9527-D448035676A6}" type="sibTrans" cxnId="{052F2CCB-2A5D-4C3A-B2C6-ED4C04E7C732}">
      <dgm:prSet/>
      <dgm:spPr/>
      <dgm:t>
        <a:bodyPr/>
        <a:lstStyle/>
        <a:p>
          <a:endParaRPr lang="zh-CN" altLang="en-US"/>
        </a:p>
      </dgm:t>
    </dgm:pt>
    <dgm:pt modelId="{8627BA6A-3839-43F2-A05E-9C2894124857}">
      <dgm:prSet/>
      <dgm:spPr>
        <a:xfrm>
          <a:off x="884887" y="643812"/>
          <a:ext cx="996871" cy="996871"/>
        </a:xfrm>
        <a:solidFill>
          <a:srgbClr val="FFC000">
            <a:alpha val="50000"/>
            <a:hueOff val="4900445"/>
            <a:satOff val="-20388"/>
            <a:lumOff val="480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zh-CN" altLang="en-US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等线"/>
              <a:cs typeface="+mn-cs"/>
            </a:rPr>
            <a:t>算法</a:t>
          </a:r>
          <a:endParaRPr lang="zh-CN" alt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等线"/>
            <a:cs typeface="+mn-cs"/>
          </a:endParaRPr>
        </a:p>
      </dgm:t>
    </dgm:pt>
    <dgm:pt modelId="{9D01D35F-899B-44DB-BFCF-C03D034E5B27}" type="parTrans" cxnId="{4B94942E-7B01-4C3B-AA30-779753DBC2AB}">
      <dgm:prSet/>
      <dgm:spPr/>
      <dgm:t>
        <a:bodyPr/>
        <a:lstStyle/>
        <a:p>
          <a:endParaRPr lang="zh-CN" altLang="en-US"/>
        </a:p>
      </dgm:t>
    </dgm:pt>
    <dgm:pt modelId="{80DC316F-CD8D-4AD4-8F5A-A8555BC15839}" type="sibTrans" cxnId="{4B94942E-7B01-4C3B-AA30-779753DBC2AB}">
      <dgm:prSet/>
      <dgm:spPr/>
      <dgm:t>
        <a:bodyPr/>
        <a:lstStyle/>
        <a:p>
          <a:endParaRPr lang="zh-CN" altLang="en-US"/>
        </a:p>
      </dgm:t>
    </dgm:pt>
    <dgm:pt modelId="{55639C61-342A-48AA-A143-C640672570A8}">
      <dgm:prSet/>
      <dgm:spPr>
        <a:xfrm>
          <a:off x="165479" y="643812"/>
          <a:ext cx="996871" cy="996871"/>
        </a:xfrm>
        <a:solidFill>
          <a:srgbClr val="FFC000">
            <a:alpha val="50000"/>
            <a:hueOff val="9800891"/>
            <a:satOff val="-40777"/>
            <a:lumOff val="960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zh-CN" altLang="en-US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等线"/>
              <a:cs typeface="+mn-cs"/>
            </a:rPr>
            <a:t>算力</a:t>
          </a:r>
          <a:endParaRPr lang="zh-CN" alt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等线"/>
            <a:cs typeface="+mn-cs"/>
          </a:endParaRPr>
        </a:p>
      </dgm:t>
    </dgm:pt>
    <dgm:pt modelId="{3EBDDCD5-5894-410F-BC7C-13359C554908}" type="parTrans" cxnId="{49F49B18-98F2-4DA7-BA9A-08659D1B8E20}">
      <dgm:prSet/>
      <dgm:spPr/>
      <dgm:t>
        <a:bodyPr/>
        <a:lstStyle/>
        <a:p>
          <a:endParaRPr lang="zh-CN" altLang="en-US"/>
        </a:p>
      </dgm:t>
    </dgm:pt>
    <dgm:pt modelId="{D37839F3-95C8-4779-84D4-1B37D6EBACCD}" type="sibTrans" cxnId="{49F49B18-98F2-4DA7-BA9A-08659D1B8E20}">
      <dgm:prSet/>
      <dgm:spPr/>
      <dgm:t>
        <a:bodyPr/>
        <a:lstStyle/>
        <a:p>
          <a:endParaRPr lang="zh-CN" altLang="en-US"/>
        </a:p>
      </dgm:t>
    </dgm:pt>
    <dgm:pt modelId="{1D927F92-2F9E-4B73-8C5E-1962A0B453F3}" type="pres">
      <dgm:prSet presAssocID="{7BB63962-DAA4-4269-B7F3-FE4D2726354E}" presName="compositeShape" presStyleCnt="0">
        <dgm:presLayoutVars>
          <dgm:chMax val="7"/>
          <dgm:dir/>
          <dgm:resizeHandles val="exact"/>
        </dgm:presLayoutVars>
      </dgm:prSet>
      <dgm:spPr/>
    </dgm:pt>
    <dgm:pt modelId="{D3F7EA57-7CE8-471E-B630-8BA044AEA972}" type="pres">
      <dgm:prSet presAssocID="{2713AF66-255D-4BB3-A59F-B8998F90F568}" presName="circ1" presStyleLbl="vennNode1" presStyleIdx="0" presStyleCnt="3"/>
      <dgm:spPr>
        <a:prstGeom prst="ellipse">
          <a:avLst/>
        </a:prstGeom>
      </dgm:spPr>
    </dgm:pt>
    <dgm:pt modelId="{67DB6B71-B1A6-4097-8A9C-E0F2021D5862}" type="pres">
      <dgm:prSet presAssocID="{2713AF66-255D-4BB3-A59F-B8998F90F56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B21448B-CC9E-4A39-9EB8-46923C3DC2A0}" type="pres">
      <dgm:prSet presAssocID="{8627BA6A-3839-43F2-A05E-9C2894124857}" presName="circ2" presStyleLbl="vennNode1" presStyleIdx="1" presStyleCnt="3"/>
      <dgm:spPr>
        <a:prstGeom prst="ellipse">
          <a:avLst/>
        </a:prstGeom>
      </dgm:spPr>
    </dgm:pt>
    <dgm:pt modelId="{232EB1CD-CA4D-4D7F-8956-429AECEE78C3}" type="pres">
      <dgm:prSet presAssocID="{8627BA6A-3839-43F2-A05E-9C289412485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E140F15-DA25-4840-80C7-29209E3CE5F9}" type="pres">
      <dgm:prSet presAssocID="{55639C61-342A-48AA-A143-C640672570A8}" presName="circ3" presStyleLbl="vennNode1" presStyleIdx="2" presStyleCnt="3"/>
      <dgm:spPr>
        <a:prstGeom prst="ellipse">
          <a:avLst/>
        </a:prstGeom>
      </dgm:spPr>
    </dgm:pt>
    <dgm:pt modelId="{7F6A63E0-96BD-426C-82A3-ADFE88109548}" type="pres">
      <dgm:prSet presAssocID="{55639C61-342A-48AA-A143-C640672570A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412DEE04-15AF-4B0B-96F7-FEC148B9566B}" type="presOf" srcId="{8627BA6A-3839-43F2-A05E-9C2894124857}" destId="{232EB1CD-CA4D-4D7F-8956-429AECEE78C3}" srcOrd="1" destOrd="0" presId="urn:microsoft.com/office/officeart/2005/8/layout/venn1"/>
    <dgm:cxn modelId="{1FAABC05-CA74-4F86-A118-27DC9C1274A3}" type="presOf" srcId="{8627BA6A-3839-43F2-A05E-9C2894124857}" destId="{BB21448B-CC9E-4A39-9EB8-46923C3DC2A0}" srcOrd="0" destOrd="0" presId="urn:microsoft.com/office/officeart/2005/8/layout/venn1"/>
    <dgm:cxn modelId="{49F49B18-98F2-4DA7-BA9A-08659D1B8E20}" srcId="{7BB63962-DAA4-4269-B7F3-FE4D2726354E}" destId="{55639C61-342A-48AA-A143-C640672570A8}" srcOrd="2" destOrd="0" parTransId="{3EBDDCD5-5894-410F-BC7C-13359C554908}" sibTransId="{D37839F3-95C8-4779-84D4-1B37D6EBACCD}"/>
    <dgm:cxn modelId="{4B94942E-7B01-4C3B-AA30-779753DBC2AB}" srcId="{7BB63962-DAA4-4269-B7F3-FE4D2726354E}" destId="{8627BA6A-3839-43F2-A05E-9C2894124857}" srcOrd="1" destOrd="0" parTransId="{9D01D35F-899B-44DB-BFCF-C03D034E5B27}" sibTransId="{80DC316F-CD8D-4AD4-8F5A-A8555BC15839}"/>
    <dgm:cxn modelId="{3D26164F-9932-4FBC-BBFD-60DBF29ABDC7}" type="presOf" srcId="{55639C61-342A-48AA-A143-C640672570A8}" destId="{7F6A63E0-96BD-426C-82A3-ADFE88109548}" srcOrd="1" destOrd="0" presId="urn:microsoft.com/office/officeart/2005/8/layout/venn1"/>
    <dgm:cxn modelId="{0E162D88-2802-4F15-9FA9-A6ED97EF2ED8}" type="presOf" srcId="{55639C61-342A-48AA-A143-C640672570A8}" destId="{1E140F15-DA25-4840-80C7-29209E3CE5F9}" srcOrd="0" destOrd="0" presId="urn:microsoft.com/office/officeart/2005/8/layout/venn1"/>
    <dgm:cxn modelId="{1D864DA6-7D18-42A4-A3BA-C2008FB3DCBD}" type="presOf" srcId="{2713AF66-255D-4BB3-A59F-B8998F90F568}" destId="{67DB6B71-B1A6-4097-8A9C-E0F2021D5862}" srcOrd="1" destOrd="0" presId="urn:microsoft.com/office/officeart/2005/8/layout/venn1"/>
    <dgm:cxn modelId="{052F2CCB-2A5D-4C3A-B2C6-ED4C04E7C732}" srcId="{7BB63962-DAA4-4269-B7F3-FE4D2726354E}" destId="{2713AF66-255D-4BB3-A59F-B8998F90F568}" srcOrd="0" destOrd="0" parTransId="{54930F0F-1BDC-48A1-97DA-65A652C0297C}" sibTransId="{0B6EE4E8-1A7C-4390-9527-D448035676A6}"/>
    <dgm:cxn modelId="{D41893CE-1421-49E7-B8A5-F5C1B1B773F4}" type="presOf" srcId="{7BB63962-DAA4-4269-B7F3-FE4D2726354E}" destId="{1D927F92-2F9E-4B73-8C5E-1962A0B453F3}" srcOrd="0" destOrd="0" presId="urn:microsoft.com/office/officeart/2005/8/layout/venn1"/>
    <dgm:cxn modelId="{AEF613E3-99F8-4492-9612-F6E6F5BD2779}" type="presOf" srcId="{2713AF66-255D-4BB3-A59F-B8998F90F568}" destId="{D3F7EA57-7CE8-471E-B630-8BA044AEA972}" srcOrd="0" destOrd="0" presId="urn:microsoft.com/office/officeart/2005/8/layout/venn1"/>
    <dgm:cxn modelId="{496200DC-6C20-48FC-9B05-5D0F355E4397}" type="presParOf" srcId="{1D927F92-2F9E-4B73-8C5E-1962A0B453F3}" destId="{D3F7EA57-7CE8-471E-B630-8BA044AEA972}" srcOrd="0" destOrd="0" presId="urn:microsoft.com/office/officeart/2005/8/layout/venn1"/>
    <dgm:cxn modelId="{FBB6C3B1-7E87-4450-8632-702284CEA55E}" type="presParOf" srcId="{1D927F92-2F9E-4B73-8C5E-1962A0B453F3}" destId="{67DB6B71-B1A6-4097-8A9C-E0F2021D5862}" srcOrd="1" destOrd="0" presId="urn:microsoft.com/office/officeart/2005/8/layout/venn1"/>
    <dgm:cxn modelId="{8AF30C5C-7BEB-44E2-B570-E66C41E1EF93}" type="presParOf" srcId="{1D927F92-2F9E-4B73-8C5E-1962A0B453F3}" destId="{BB21448B-CC9E-4A39-9EB8-46923C3DC2A0}" srcOrd="2" destOrd="0" presId="urn:microsoft.com/office/officeart/2005/8/layout/venn1"/>
    <dgm:cxn modelId="{A66A8BD2-CC0F-4B43-8E46-FB12410B376F}" type="presParOf" srcId="{1D927F92-2F9E-4B73-8C5E-1962A0B453F3}" destId="{232EB1CD-CA4D-4D7F-8956-429AECEE78C3}" srcOrd="3" destOrd="0" presId="urn:microsoft.com/office/officeart/2005/8/layout/venn1"/>
    <dgm:cxn modelId="{F8EB117F-CE67-438F-A86A-1751C57205AB}" type="presParOf" srcId="{1D927F92-2F9E-4B73-8C5E-1962A0B453F3}" destId="{1E140F15-DA25-4840-80C7-29209E3CE5F9}" srcOrd="4" destOrd="0" presId="urn:microsoft.com/office/officeart/2005/8/layout/venn1"/>
    <dgm:cxn modelId="{D06FE592-B86C-4879-945C-ADDE9A87BAB4}" type="presParOf" srcId="{1D927F92-2F9E-4B73-8C5E-1962A0B453F3}" destId="{7F6A63E0-96BD-426C-82A3-ADFE88109548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BB63962-DAA4-4269-B7F3-FE4D2726354E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zh-CN" altLang="en-US"/>
        </a:p>
      </dgm:t>
    </dgm:pt>
    <dgm:pt modelId="{2713AF66-255D-4BB3-A59F-B8998F90F568}">
      <dgm:prSet/>
      <dgm:spPr>
        <a:xfrm>
          <a:off x="525183" y="20768"/>
          <a:ext cx="996871" cy="996871"/>
        </a:xfrm>
        <a:solidFill>
          <a:srgbClr val="FFC000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zh-CN" altLang="en-US" b="1" dirty="0">
              <a:solidFill>
                <a:srgbClr val="C00000"/>
              </a:solidFill>
              <a:latin typeface="+mn-lt"/>
              <a:ea typeface="等线"/>
              <a:cs typeface="+mn-cs"/>
            </a:rPr>
            <a:t>数据</a:t>
          </a:r>
          <a:endParaRPr lang="zh-CN" altLang="en-US" dirty="0">
            <a:solidFill>
              <a:srgbClr val="C00000"/>
            </a:solidFill>
            <a:latin typeface="+mn-lt"/>
            <a:ea typeface="等线"/>
            <a:cs typeface="+mn-cs"/>
          </a:endParaRPr>
        </a:p>
      </dgm:t>
    </dgm:pt>
    <dgm:pt modelId="{54930F0F-1BDC-48A1-97DA-65A652C0297C}" type="parTrans" cxnId="{052F2CCB-2A5D-4C3A-B2C6-ED4C04E7C732}">
      <dgm:prSet/>
      <dgm:spPr/>
      <dgm:t>
        <a:bodyPr/>
        <a:lstStyle/>
        <a:p>
          <a:endParaRPr lang="zh-CN" altLang="en-US"/>
        </a:p>
      </dgm:t>
    </dgm:pt>
    <dgm:pt modelId="{0B6EE4E8-1A7C-4390-9527-D448035676A6}" type="sibTrans" cxnId="{052F2CCB-2A5D-4C3A-B2C6-ED4C04E7C732}">
      <dgm:prSet/>
      <dgm:spPr/>
      <dgm:t>
        <a:bodyPr/>
        <a:lstStyle/>
        <a:p>
          <a:endParaRPr lang="zh-CN" altLang="en-US"/>
        </a:p>
      </dgm:t>
    </dgm:pt>
    <dgm:pt modelId="{8627BA6A-3839-43F2-A05E-9C2894124857}">
      <dgm:prSet/>
      <dgm:spPr>
        <a:xfrm>
          <a:off x="884887" y="643812"/>
          <a:ext cx="996871" cy="996871"/>
        </a:xfrm>
        <a:solidFill>
          <a:srgbClr val="FFC000">
            <a:alpha val="50000"/>
            <a:hueOff val="4900445"/>
            <a:satOff val="-20388"/>
            <a:lumOff val="480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zh-CN" altLang="en-US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等线"/>
              <a:cs typeface="+mn-cs"/>
            </a:rPr>
            <a:t>算法</a:t>
          </a:r>
          <a:endParaRPr lang="zh-CN" alt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等线"/>
            <a:cs typeface="+mn-cs"/>
          </a:endParaRPr>
        </a:p>
      </dgm:t>
    </dgm:pt>
    <dgm:pt modelId="{9D01D35F-899B-44DB-BFCF-C03D034E5B27}" type="parTrans" cxnId="{4B94942E-7B01-4C3B-AA30-779753DBC2AB}">
      <dgm:prSet/>
      <dgm:spPr/>
      <dgm:t>
        <a:bodyPr/>
        <a:lstStyle/>
        <a:p>
          <a:endParaRPr lang="zh-CN" altLang="en-US"/>
        </a:p>
      </dgm:t>
    </dgm:pt>
    <dgm:pt modelId="{80DC316F-CD8D-4AD4-8F5A-A8555BC15839}" type="sibTrans" cxnId="{4B94942E-7B01-4C3B-AA30-779753DBC2AB}">
      <dgm:prSet/>
      <dgm:spPr/>
      <dgm:t>
        <a:bodyPr/>
        <a:lstStyle/>
        <a:p>
          <a:endParaRPr lang="zh-CN" altLang="en-US"/>
        </a:p>
      </dgm:t>
    </dgm:pt>
    <dgm:pt modelId="{55639C61-342A-48AA-A143-C640672570A8}">
      <dgm:prSet/>
      <dgm:spPr>
        <a:xfrm>
          <a:off x="165479" y="643812"/>
          <a:ext cx="996871" cy="996871"/>
        </a:xfrm>
        <a:solidFill>
          <a:srgbClr val="FFC000">
            <a:alpha val="50000"/>
            <a:hueOff val="9800891"/>
            <a:satOff val="-40777"/>
            <a:lumOff val="960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zh-CN" altLang="en-US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等线"/>
              <a:cs typeface="+mn-cs"/>
            </a:rPr>
            <a:t>算力</a:t>
          </a:r>
          <a:endParaRPr lang="zh-CN" alt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等线"/>
            <a:cs typeface="+mn-cs"/>
          </a:endParaRPr>
        </a:p>
      </dgm:t>
    </dgm:pt>
    <dgm:pt modelId="{3EBDDCD5-5894-410F-BC7C-13359C554908}" type="parTrans" cxnId="{49F49B18-98F2-4DA7-BA9A-08659D1B8E20}">
      <dgm:prSet/>
      <dgm:spPr/>
      <dgm:t>
        <a:bodyPr/>
        <a:lstStyle/>
        <a:p>
          <a:endParaRPr lang="zh-CN" altLang="en-US"/>
        </a:p>
      </dgm:t>
    </dgm:pt>
    <dgm:pt modelId="{D37839F3-95C8-4779-84D4-1B37D6EBACCD}" type="sibTrans" cxnId="{49F49B18-98F2-4DA7-BA9A-08659D1B8E20}">
      <dgm:prSet/>
      <dgm:spPr/>
      <dgm:t>
        <a:bodyPr/>
        <a:lstStyle/>
        <a:p>
          <a:endParaRPr lang="zh-CN" altLang="en-US"/>
        </a:p>
      </dgm:t>
    </dgm:pt>
    <dgm:pt modelId="{1D927F92-2F9E-4B73-8C5E-1962A0B453F3}" type="pres">
      <dgm:prSet presAssocID="{7BB63962-DAA4-4269-B7F3-FE4D2726354E}" presName="compositeShape" presStyleCnt="0">
        <dgm:presLayoutVars>
          <dgm:chMax val="7"/>
          <dgm:dir/>
          <dgm:resizeHandles val="exact"/>
        </dgm:presLayoutVars>
      </dgm:prSet>
      <dgm:spPr/>
    </dgm:pt>
    <dgm:pt modelId="{D3F7EA57-7CE8-471E-B630-8BA044AEA972}" type="pres">
      <dgm:prSet presAssocID="{2713AF66-255D-4BB3-A59F-B8998F90F568}" presName="circ1" presStyleLbl="vennNode1" presStyleIdx="0" presStyleCnt="3"/>
      <dgm:spPr>
        <a:prstGeom prst="ellipse">
          <a:avLst/>
        </a:prstGeom>
      </dgm:spPr>
    </dgm:pt>
    <dgm:pt modelId="{67DB6B71-B1A6-4097-8A9C-E0F2021D5862}" type="pres">
      <dgm:prSet presAssocID="{2713AF66-255D-4BB3-A59F-B8998F90F56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B21448B-CC9E-4A39-9EB8-46923C3DC2A0}" type="pres">
      <dgm:prSet presAssocID="{8627BA6A-3839-43F2-A05E-9C2894124857}" presName="circ2" presStyleLbl="vennNode1" presStyleIdx="1" presStyleCnt="3"/>
      <dgm:spPr>
        <a:prstGeom prst="ellipse">
          <a:avLst/>
        </a:prstGeom>
      </dgm:spPr>
    </dgm:pt>
    <dgm:pt modelId="{232EB1CD-CA4D-4D7F-8956-429AECEE78C3}" type="pres">
      <dgm:prSet presAssocID="{8627BA6A-3839-43F2-A05E-9C289412485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E140F15-DA25-4840-80C7-29209E3CE5F9}" type="pres">
      <dgm:prSet presAssocID="{55639C61-342A-48AA-A143-C640672570A8}" presName="circ3" presStyleLbl="vennNode1" presStyleIdx="2" presStyleCnt="3"/>
      <dgm:spPr>
        <a:prstGeom prst="ellipse">
          <a:avLst/>
        </a:prstGeom>
      </dgm:spPr>
    </dgm:pt>
    <dgm:pt modelId="{7F6A63E0-96BD-426C-82A3-ADFE88109548}" type="pres">
      <dgm:prSet presAssocID="{55639C61-342A-48AA-A143-C640672570A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412DEE04-15AF-4B0B-96F7-FEC148B9566B}" type="presOf" srcId="{8627BA6A-3839-43F2-A05E-9C2894124857}" destId="{232EB1CD-CA4D-4D7F-8956-429AECEE78C3}" srcOrd="1" destOrd="0" presId="urn:microsoft.com/office/officeart/2005/8/layout/venn1"/>
    <dgm:cxn modelId="{1FAABC05-CA74-4F86-A118-27DC9C1274A3}" type="presOf" srcId="{8627BA6A-3839-43F2-A05E-9C2894124857}" destId="{BB21448B-CC9E-4A39-9EB8-46923C3DC2A0}" srcOrd="0" destOrd="0" presId="urn:microsoft.com/office/officeart/2005/8/layout/venn1"/>
    <dgm:cxn modelId="{49F49B18-98F2-4DA7-BA9A-08659D1B8E20}" srcId="{7BB63962-DAA4-4269-B7F3-FE4D2726354E}" destId="{55639C61-342A-48AA-A143-C640672570A8}" srcOrd="2" destOrd="0" parTransId="{3EBDDCD5-5894-410F-BC7C-13359C554908}" sibTransId="{D37839F3-95C8-4779-84D4-1B37D6EBACCD}"/>
    <dgm:cxn modelId="{4B94942E-7B01-4C3B-AA30-779753DBC2AB}" srcId="{7BB63962-DAA4-4269-B7F3-FE4D2726354E}" destId="{8627BA6A-3839-43F2-A05E-9C2894124857}" srcOrd="1" destOrd="0" parTransId="{9D01D35F-899B-44DB-BFCF-C03D034E5B27}" sibTransId="{80DC316F-CD8D-4AD4-8F5A-A8555BC15839}"/>
    <dgm:cxn modelId="{3D26164F-9932-4FBC-BBFD-60DBF29ABDC7}" type="presOf" srcId="{55639C61-342A-48AA-A143-C640672570A8}" destId="{7F6A63E0-96BD-426C-82A3-ADFE88109548}" srcOrd="1" destOrd="0" presId="urn:microsoft.com/office/officeart/2005/8/layout/venn1"/>
    <dgm:cxn modelId="{0E162D88-2802-4F15-9FA9-A6ED97EF2ED8}" type="presOf" srcId="{55639C61-342A-48AA-A143-C640672570A8}" destId="{1E140F15-DA25-4840-80C7-29209E3CE5F9}" srcOrd="0" destOrd="0" presId="urn:microsoft.com/office/officeart/2005/8/layout/venn1"/>
    <dgm:cxn modelId="{1D864DA6-7D18-42A4-A3BA-C2008FB3DCBD}" type="presOf" srcId="{2713AF66-255D-4BB3-A59F-B8998F90F568}" destId="{67DB6B71-B1A6-4097-8A9C-E0F2021D5862}" srcOrd="1" destOrd="0" presId="urn:microsoft.com/office/officeart/2005/8/layout/venn1"/>
    <dgm:cxn modelId="{052F2CCB-2A5D-4C3A-B2C6-ED4C04E7C732}" srcId="{7BB63962-DAA4-4269-B7F3-FE4D2726354E}" destId="{2713AF66-255D-4BB3-A59F-B8998F90F568}" srcOrd="0" destOrd="0" parTransId="{54930F0F-1BDC-48A1-97DA-65A652C0297C}" sibTransId="{0B6EE4E8-1A7C-4390-9527-D448035676A6}"/>
    <dgm:cxn modelId="{D41893CE-1421-49E7-B8A5-F5C1B1B773F4}" type="presOf" srcId="{7BB63962-DAA4-4269-B7F3-FE4D2726354E}" destId="{1D927F92-2F9E-4B73-8C5E-1962A0B453F3}" srcOrd="0" destOrd="0" presId="urn:microsoft.com/office/officeart/2005/8/layout/venn1"/>
    <dgm:cxn modelId="{AEF613E3-99F8-4492-9612-F6E6F5BD2779}" type="presOf" srcId="{2713AF66-255D-4BB3-A59F-B8998F90F568}" destId="{D3F7EA57-7CE8-471E-B630-8BA044AEA972}" srcOrd="0" destOrd="0" presId="urn:microsoft.com/office/officeart/2005/8/layout/venn1"/>
    <dgm:cxn modelId="{496200DC-6C20-48FC-9B05-5D0F355E4397}" type="presParOf" srcId="{1D927F92-2F9E-4B73-8C5E-1962A0B453F3}" destId="{D3F7EA57-7CE8-471E-B630-8BA044AEA972}" srcOrd="0" destOrd="0" presId="urn:microsoft.com/office/officeart/2005/8/layout/venn1"/>
    <dgm:cxn modelId="{FBB6C3B1-7E87-4450-8632-702284CEA55E}" type="presParOf" srcId="{1D927F92-2F9E-4B73-8C5E-1962A0B453F3}" destId="{67DB6B71-B1A6-4097-8A9C-E0F2021D5862}" srcOrd="1" destOrd="0" presId="urn:microsoft.com/office/officeart/2005/8/layout/venn1"/>
    <dgm:cxn modelId="{8AF30C5C-7BEB-44E2-B570-E66C41E1EF93}" type="presParOf" srcId="{1D927F92-2F9E-4B73-8C5E-1962A0B453F3}" destId="{BB21448B-CC9E-4A39-9EB8-46923C3DC2A0}" srcOrd="2" destOrd="0" presId="urn:microsoft.com/office/officeart/2005/8/layout/venn1"/>
    <dgm:cxn modelId="{A66A8BD2-CC0F-4B43-8E46-FB12410B376F}" type="presParOf" srcId="{1D927F92-2F9E-4B73-8C5E-1962A0B453F3}" destId="{232EB1CD-CA4D-4D7F-8956-429AECEE78C3}" srcOrd="3" destOrd="0" presId="urn:microsoft.com/office/officeart/2005/8/layout/venn1"/>
    <dgm:cxn modelId="{F8EB117F-CE67-438F-A86A-1751C57205AB}" type="presParOf" srcId="{1D927F92-2F9E-4B73-8C5E-1962A0B453F3}" destId="{1E140F15-DA25-4840-80C7-29209E3CE5F9}" srcOrd="4" destOrd="0" presId="urn:microsoft.com/office/officeart/2005/8/layout/venn1"/>
    <dgm:cxn modelId="{D06FE592-B86C-4879-945C-ADDE9A87BAB4}" type="presParOf" srcId="{1D927F92-2F9E-4B73-8C5E-1962A0B453F3}" destId="{7F6A63E0-96BD-426C-82A3-ADFE88109548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2D3916-70A8-4C23-A72C-5F315F7A8E97}">
      <dsp:nvSpPr>
        <dsp:cNvPr id="0" name=""/>
        <dsp:cNvSpPr/>
      </dsp:nvSpPr>
      <dsp:spPr>
        <a:xfrm>
          <a:off x="0" y="1242513"/>
          <a:ext cx="812800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F412D0-28D9-40A1-A294-4ACEA5389D9C}">
      <dsp:nvSpPr>
        <dsp:cNvPr id="0" name=""/>
        <dsp:cNvSpPr/>
      </dsp:nvSpPr>
      <dsp:spPr>
        <a:xfrm>
          <a:off x="406400" y="814473"/>
          <a:ext cx="5689600" cy="8560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900" kern="1200">
              <a:solidFill>
                <a:schemeClr val="bg1"/>
              </a:solidFill>
            </a:rPr>
            <a:t>加速器智能控制运行技术分析</a:t>
          </a:r>
          <a:endParaRPr lang="zh-CN" altLang="en-US" sz="2900" kern="1200" dirty="0">
            <a:solidFill>
              <a:schemeClr val="bg1"/>
            </a:solidFill>
          </a:endParaRPr>
        </a:p>
      </dsp:txBody>
      <dsp:txXfrm>
        <a:off x="448190" y="856263"/>
        <a:ext cx="5606020" cy="772500"/>
      </dsp:txXfrm>
    </dsp:sp>
    <dsp:sp modelId="{98B08B03-A2AF-4AC5-A848-E5319E83FD99}">
      <dsp:nvSpPr>
        <dsp:cNvPr id="0" name=""/>
        <dsp:cNvSpPr/>
      </dsp:nvSpPr>
      <dsp:spPr>
        <a:xfrm>
          <a:off x="0" y="2557953"/>
          <a:ext cx="812800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1628513"/>
              <a:satOff val="5598"/>
              <a:lumOff val="-26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93B980-FCD8-465D-9EA6-91AC74C7BB64}">
      <dsp:nvSpPr>
        <dsp:cNvPr id="0" name=""/>
        <dsp:cNvSpPr/>
      </dsp:nvSpPr>
      <dsp:spPr>
        <a:xfrm>
          <a:off x="406400" y="2129913"/>
          <a:ext cx="5689600" cy="856080"/>
        </a:xfrm>
        <a:prstGeom prst="roundRect">
          <a:avLst/>
        </a:prstGeom>
        <a:solidFill>
          <a:schemeClr val="accent5">
            <a:hueOff val="1628513"/>
            <a:satOff val="5598"/>
            <a:lumOff val="-268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900" kern="1200">
              <a:latin typeface="+mn-ea"/>
              <a:ea typeface="+mn-ea"/>
            </a:rPr>
            <a:t>AI</a:t>
          </a:r>
          <a:r>
            <a:rPr lang="zh-CN" altLang="en-US" sz="2900" kern="1200">
              <a:latin typeface="+mn-ea"/>
              <a:ea typeface="+mn-ea"/>
            </a:rPr>
            <a:t>在</a:t>
          </a:r>
          <a:r>
            <a:rPr lang="zh-CN" altLang="en-US" sz="2900" kern="1200" dirty="0">
              <a:latin typeface="+mn-ea"/>
              <a:ea typeface="+mn-ea"/>
            </a:rPr>
            <a:t>加速器领域应用面临的问题</a:t>
          </a:r>
          <a:endParaRPr lang="en-US" altLang="zh-CN" sz="2900" kern="1200" dirty="0">
            <a:latin typeface="+mn-ea"/>
            <a:ea typeface="+mn-ea"/>
          </a:endParaRPr>
        </a:p>
      </dsp:txBody>
      <dsp:txXfrm>
        <a:off x="448190" y="2171703"/>
        <a:ext cx="5606020" cy="772500"/>
      </dsp:txXfrm>
    </dsp:sp>
    <dsp:sp modelId="{90085961-06C8-4CA1-8F41-848CD7B48BBA}">
      <dsp:nvSpPr>
        <dsp:cNvPr id="0" name=""/>
        <dsp:cNvSpPr/>
      </dsp:nvSpPr>
      <dsp:spPr>
        <a:xfrm>
          <a:off x="0" y="3873393"/>
          <a:ext cx="812800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3257026"/>
              <a:satOff val="11196"/>
              <a:lumOff val="-537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160836-C9A9-4B35-962B-8A9884C02BAD}">
      <dsp:nvSpPr>
        <dsp:cNvPr id="0" name=""/>
        <dsp:cNvSpPr/>
      </dsp:nvSpPr>
      <dsp:spPr>
        <a:xfrm>
          <a:off x="406400" y="3445353"/>
          <a:ext cx="5689600" cy="856080"/>
        </a:xfrm>
        <a:prstGeom prst="roundRect">
          <a:avLst/>
        </a:prstGeom>
        <a:solidFill>
          <a:schemeClr val="accent5">
            <a:hueOff val="3257026"/>
            <a:satOff val="11196"/>
            <a:lumOff val="-53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900" kern="1200" dirty="0">
              <a:latin typeface="+mn-ea"/>
              <a:ea typeface="+mn-ea"/>
            </a:rPr>
            <a:t>AI-Ready</a:t>
          </a:r>
          <a:r>
            <a:rPr lang="zh-CN" altLang="en-US" sz="2900" kern="1200" dirty="0">
              <a:latin typeface="+mn-ea"/>
              <a:ea typeface="+mn-ea"/>
            </a:rPr>
            <a:t>数据集构建</a:t>
          </a:r>
          <a:endParaRPr lang="en-US" altLang="zh-CN" sz="2900" kern="1200" dirty="0">
            <a:latin typeface="+mn-ea"/>
            <a:ea typeface="+mn-ea"/>
          </a:endParaRPr>
        </a:p>
      </dsp:txBody>
      <dsp:txXfrm>
        <a:off x="448190" y="3487143"/>
        <a:ext cx="5606020" cy="7725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F7EA57-7CE8-471E-B630-8BA044AEA972}">
      <dsp:nvSpPr>
        <dsp:cNvPr id="0" name=""/>
        <dsp:cNvSpPr/>
      </dsp:nvSpPr>
      <dsp:spPr>
        <a:xfrm>
          <a:off x="777686" y="26102"/>
          <a:ext cx="1252939" cy="1252939"/>
        </a:xfrm>
        <a:prstGeom prst="ellipse">
          <a:avLst/>
        </a:prstGeom>
        <a:solidFill>
          <a:srgbClr val="FFC000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900" b="1" kern="1200" dirty="0">
              <a:solidFill>
                <a:srgbClr val="C00000"/>
              </a:solidFill>
              <a:latin typeface="+mn-lt"/>
              <a:ea typeface="等线"/>
              <a:cs typeface="+mn-cs"/>
            </a:rPr>
            <a:t>数据</a:t>
          </a:r>
          <a:endParaRPr lang="zh-CN" altLang="en-US" sz="2900" kern="1200" dirty="0">
            <a:solidFill>
              <a:srgbClr val="C00000"/>
            </a:solidFill>
            <a:latin typeface="+mn-lt"/>
            <a:ea typeface="等线"/>
            <a:cs typeface="+mn-cs"/>
          </a:endParaRPr>
        </a:p>
      </dsp:txBody>
      <dsp:txXfrm>
        <a:off x="944744" y="245367"/>
        <a:ext cx="918822" cy="563822"/>
      </dsp:txXfrm>
    </dsp:sp>
    <dsp:sp modelId="{BB21448B-CC9E-4A39-9EB8-46923C3DC2A0}">
      <dsp:nvSpPr>
        <dsp:cNvPr id="0" name=""/>
        <dsp:cNvSpPr/>
      </dsp:nvSpPr>
      <dsp:spPr>
        <a:xfrm>
          <a:off x="1229788" y="809189"/>
          <a:ext cx="1252939" cy="1252939"/>
        </a:xfrm>
        <a:prstGeom prst="ellipse">
          <a:avLst/>
        </a:prstGeom>
        <a:solidFill>
          <a:srgbClr val="FFC000">
            <a:alpha val="50000"/>
            <a:hueOff val="4900445"/>
            <a:satOff val="-20388"/>
            <a:lumOff val="480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9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等线"/>
              <a:cs typeface="+mn-cs"/>
            </a:rPr>
            <a:t>算法</a:t>
          </a:r>
          <a:endParaRPr lang="zh-CN" altLang="en-US" sz="29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等线"/>
            <a:cs typeface="+mn-cs"/>
          </a:endParaRPr>
        </a:p>
      </dsp:txBody>
      <dsp:txXfrm>
        <a:off x="1612979" y="1132865"/>
        <a:ext cx="751763" cy="689116"/>
      </dsp:txXfrm>
    </dsp:sp>
    <dsp:sp modelId="{1E140F15-DA25-4840-80C7-29209E3CE5F9}">
      <dsp:nvSpPr>
        <dsp:cNvPr id="0" name=""/>
        <dsp:cNvSpPr/>
      </dsp:nvSpPr>
      <dsp:spPr>
        <a:xfrm>
          <a:off x="325584" y="809189"/>
          <a:ext cx="1252939" cy="1252939"/>
        </a:xfrm>
        <a:prstGeom prst="ellipse">
          <a:avLst/>
        </a:prstGeom>
        <a:solidFill>
          <a:srgbClr val="FFC000">
            <a:alpha val="50000"/>
            <a:hueOff val="9800891"/>
            <a:satOff val="-40777"/>
            <a:lumOff val="960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9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等线"/>
              <a:cs typeface="+mn-cs"/>
            </a:rPr>
            <a:t>算力</a:t>
          </a:r>
          <a:endParaRPr lang="zh-CN" altLang="en-US" sz="29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等线"/>
            <a:cs typeface="+mn-cs"/>
          </a:endParaRPr>
        </a:p>
      </dsp:txBody>
      <dsp:txXfrm>
        <a:off x="443569" y="1132865"/>
        <a:ext cx="751763" cy="6891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F7EA57-7CE8-471E-B630-8BA044AEA972}">
      <dsp:nvSpPr>
        <dsp:cNvPr id="0" name=""/>
        <dsp:cNvSpPr/>
      </dsp:nvSpPr>
      <dsp:spPr>
        <a:xfrm>
          <a:off x="777686" y="26102"/>
          <a:ext cx="1252939" cy="1252939"/>
        </a:xfrm>
        <a:prstGeom prst="ellipse">
          <a:avLst/>
        </a:prstGeom>
        <a:solidFill>
          <a:srgbClr val="FFC000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900" b="1" kern="1200" dirty="0">
              <a:solidFill>
                <a:srgbClr val="C00000"/>
              </a:solidFill>
              <a:latin typeface="+mn-lt"/>
              <a:ea typeface="等线"/>
              <a:cs typeface="+mn-cs"/>
            </a:rPr>
            <a:t>数据</a:t>
          </a:r>
          <a:endParaRPr lang="zh-CN" altLang="en-US" sz="2900" kern="1200" dirty="0">
            <a:solidFill>
              <a:srgbClr val="C00000"/>
            </a:solidFill>
            <a:latin typeface="+mn-lt"/>
            <a:ea typeface="等线"/>
            <a:cs typeface="+mn-cs"/>
          </a:endParaRPr>
        </a:p>
      </dsp:txBody>
      <dsp:txXfrm>
        <a:off x="944744" y="245367"/>
        <a:ext cx="918822" cy="563822"/>
      </dsp:txXfrm>
    </dsp:sp>
    <dsp:sp modelId="{BB21448B-CC9E-4A39-9EB8-46923C3DC2A0}">
      <dsp:nvSpPr>
        <dsp:cNvPr id="0" name=""/>
        <dsp:cNvSpPr/>
      </dsp:nvSpPr>
      <dsp:spPr>
        <a:xfrm>
          <a:off x="1229788" y="809189"/>
          <a:ext cx="1252939" cy="1252939"/>
        </a:xfrm>
        <a:prstGeom prst="ellipse">
          <a:avLst/>
        </a:prstGeom>
        <a:solidFill>
          <a:srgbClr val="FFC000">
            <a:alpha val="50000"/>
            <a:hueOff val="4900445"/>
            <a:satOff val="-20388"/>
            <a:lumOff val="480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9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等线"/>
              <a:cs typeface="+mn-cs"/>
            </a:rPr>
            <a:t>算法</a:t>
          </a:r>
          <a:endParaRPr lang="zh-CN" altLang="en-US" sz="29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等线"/>
            <a:cs typeface="+mn-cs"/>
          </a:endParaRPr>
        </a:p>
      </dsp:txBody>
      <dsp:txXfrm>
        <a:off x="1612979" y="1132865"/>
        <a:ext cx="751763" cy="689116"/>
      </dsp:txXfrm>
    </dsp:sp>
    <dsp:sp modelId="{1E140F15-DA25-4840-80C7-29209E3CE5F9}">
      <dsp:nvSpPr>
        <dsp:cNvPr id="0" name=""/>
        <dsp:cNvSpPr/>
      </dsp:nvSpPr>
      <dsp:spPr>
        <a:xfrm>
          <a:off x="325584" y="809189"/>
          <a:ext cx="1252939" cy="1252939"/>
        </a:xfrm>
        <a:prstGeom prst="ellipse">
          <a:avLst/>
        </a:prstGeom>
        <a:solidFill>
          <a:srgbClr val="FFC000">
            <a:alpha val="50000"/>
            <a:hueOff val="9800891"/>
            <a:satOff val="-40777"/>
            <a:lumOff val="960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9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等线"/>
              <a:cs typeface="+mn-cs"/>
            </a:rPr>
            <a:t>算力</a:t>
          </a:r>
          <a:endParaRPr lang="zh-CN" altLang="en-US" sz="29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等线"/>
            <a:cs typeface="+mn-cs"/>
          </a:endParaRPr>
        </a:p>
      </dsp:txBody>
      <dsp:txXfrm>
        <a:off x="443569" y="1132865"/>
        <a:ext cx="751763" cy="6891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F7EA57-7CE8-471E-B630-8BA044AEA972}">
      <dsp:nvSpPr>
        <dsp:cNvPr id="0" name=""/>
        <dsp:cNvSpPr/>
      </dsp:nvSpPr>
      <dsp:spPr>
        <a:xfrm>
          <a:off x="777686" y="26102"/>
          <a:ext cx="1252939" cy="1252939"/>
        </a:xfrm>
        <a:prstGeom prst="ellipse">
          <a:avLst/>
        </a:prstGeom>
        <a:solidFill>
          <a:srgbClr val="FFC000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900" b="1" kern="1200" dirty="0">
              <a:solidFill>
                <a:srgbClr val="C00000"/>
              </a:solidFill>
              <a:latin typeface="+mn-lt"/>
              <a:ea typeface="等线"/>
              <a:cs typeface="+mn-cs"/>
            </a:rPr>
            <a:t>数据</a:t>
          </a:r>
          <a:endParaRPr lang="zh-CN" altLang="en-US" sz="2900" kern="1200" dirty="0">
            <a:solidFill>
              <a:srgbClr val="C00000"/>
            </a:solidFill>
            <a:latin typeface="+mn-lt"/>
            <a:ea typeface="等线"/>
            <a:cs typeface="+mn-cs"/>
          </a:endParaRPr>
        </a:p>
      </dsp:txBody>
      <dsp:txXfrm>
        <a:off x="944744" y="245367"/>
        <a:ext cx="918822" cy="563822"/>
      </dsp:txXfrm>
    </dsp:sp>
    <dsp:sp modelId="{BB21448B-CC9E-4A39-9EB8-46923C3DC2A0}">
      <dsp:nvSpPr>
        <dsp:cNvPr id="0" name=""/>
        <dsp:cNvSpPr/>
      </dsp:nvSpPr>
      <dsp:spPr>
        <a:xfrm>
          <a:off x="1229788" y="809189"/>
          <a:ext cx="1252939" cy="1252939"/>
        </a:xfrm>
        <a:prstGeom prst="ellipse">
          <a:avLst/>
        </a:prstGeom>
        <a:solidFill>
          <a:srgbClr val="FFC000">
            <a:alpha val="50000"/>
            <a:hueOff val="4900445"/>
            <a:satOff val="-20388"/>
            <a:lumOff val="480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9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等线"/>
              <a:cs typeface="+mn-cs"/>
            </a:rPr>
            <a:t>算法</a:t>
          </a:r>
          <a:endParaRPr lang="zh-CN" altLang="en-US" sz="29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等线"/>
            <a:cs typeface="+mn-cs"/>
          </a:endParaRPr>
        </a:p>
      </dsp:txBody>
      <dsp:txXfrm>
        <a:off x="1612979" y="1132865"/>
        <a:ext cx="751763" cy="689116"/>
      </dsp:txXfrm>
    </dsp:sp>
    <dsp:sp modelId="{1E140F15-DA25-4840-80C7-29209E3CE5F9}">
      <dsp:nvSpPr>
        <dsp:cNvPr id="0" name=""/>
        <dsp:cNvSpPr/>
      </dsp:nvSpPr>
      <dsp:spPr>
        <a:xfrm>
          <a:off x="325584" y="809189"/>
          <a:ext cx="1252939" cy="1252939"/>
        </a:xfrm>
        <a:prstGeom prst="ellipse">
          <a:avLst/>
        </a:prstGeom>
        <a:solidFill>
          <a:srgbClr val="FFC000">
            <a:alpha val="50000"/>
            <a:hueOff val="9800891"/>
            <a:satOff val="-40777"/>
            <a:lumOff val="960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9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等线"/>
              <a:cs typeface="+mn-cs"/>
            </a:rPr>
            <a:t>算力</a:t>
          </a:r>
          <a:endParaRPr lang="zh-CN" altLang="en-US" sz="29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等线"/>
            <a:cs typeface="+mn-cs"/>
          </a:endParaRPr>
        </a:p>
      </dsp:txBody>
      <dsp:txXfrm>
        <a:off x="443569" y="1132865"/>
        <a:ext cx="751763" cy="6891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31CCF962-2E1C-405E-8466-3ADE918FFE7F}" type="datetimeFigureOut">
              <a:rPr lang="zh-CN" altLang="en-US"/>
              <a:t>2025-2-10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D7917D1C-5943-48A4-BC08-6C0C042D7F8E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9691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917D1C-5943-48A4-BC08-6C0C042D7F8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968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917D1C-5943-48A4-BC08-6C0C042D7F8E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382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917D1C-5943-48A4-BC08-6C0C042D7F8E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771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643A4E57-C79D-4C3D-A003-A99AAB6F8F3C}" type="datetime1">
              <a:rPr lang="zh-CN" altLang="en-US" smtClean="0"/>
              <a:t>2025-2-10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r>
              <a:rPr lang="en-US" altLang="zh-CN" dirty="0"/>
              <a:t>Xiaohan Lu, IHEP, CSNS, luxh@ihep.ac.cn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A1143A0D-CA6A-4021-8712-7059FC30FFC9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692153"/>
            <a:ext cx="2743200" cy="543401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692153"/>
            <a:ext cx="8026400" cy="543401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34786A03-8148-4057-B91E-FE5FEA3B2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392" y="6669360"/>
            <a:ext cx="2844800" cy="18864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DEB49513-8473-421A-94F9-662920458FD7}" type="datetime1">
              <a:rPr lang="zh-CN" altLang="en-US" smtClean="0"/>
              <a:t>2025-2-10</a:t>
            </a:fld>
            <a:endParaRPr lang="en-US" altLang="zh-CN" dirty="0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02AF4ED5-649D-4251-8382-3320B195A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1744" y="6669360"/>
            <a:ext cx="4608512" cy="216024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 i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zh-CN" dirty="0"/>
              <a:t>Xiaohan Lu, IHEP, CSNS, luxh@ihep.ac.cn</a:t>
            </a:r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C337FF4F-80A8-47D2-BE90-E5CB3951F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4299" y="6669360"/>
            <a:ext cx="2844800" cy="216024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7CFD2C69-0BD4-41E4-AB27-AE65CFEAFB66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p:transition spd="med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692153"/>
            <a:ext cx="10972800" cy="54340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日期占位符 3">
            <a:extLst>
              <a:ext uri="{FF2B5EF4-FFF2-40B4-BE49-F238E27FC236}">
                <a16:creationId xmlns:a16="http://schemas.microsoft.com/office/drawing/2014/main" id="{E52C7984-802B-4D3A-8A72-CD418EF82D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392" y="6669360"/>
            <a:ext cx="2844800" cy="18864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DEB49513-8473-421A-94F9-662920458FD7}" type="datetime1">
              <a:rPr lang="zh-CN" altLang="en-US" smtClean="0"/>
              <a:t>2025-2-10</a:t>
            </a:fld>
            <a:endParaRPr lang="en-US" altLang="zh-CN" dirty="0"/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0D3A6C0F-0588-4059-A4EC-1178EAF61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1744" y="6669360"/>
            <a:ext cx="4608512" cy="216024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 i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zh-CN" dirty="0"/>
              <a:t>Xiaohan Lu, IHEP, CSNS, luxh@ihep.ac.cn</a:t>
            </a:r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034B9A68-D7FA-46D2-BA7E-1B7075CE4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4299" y="6669360"/>
            <a:ext cx="2844800" cy="216024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7CFD2C69-0BD4-41E4-AB27-AE65CFEAFB66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p:transition spd="med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692150"/>
            <a:ext cx="10972800" cy="64928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09600" y="1600203"/>
            <a:ext cx="10972800" cy="4525963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B1B66741-1F4C-48D6-9369-98FBB79505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392" y="6669360"/>
            <a:ext cx="2844800" cy="18864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DEB49513-8473-421A-94F9-662920458FD7}" type="datetime1">
              <a:rPr lang="zh-CN" altLang="en-US" smtClean="0"/>
              <a:t>2025-2-10</a:t>
            </a:fld>
            <a:endParaRPr lang="en-US" altLang="zh-CN" dirty="0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0B765F95-BE56-4DA2-ABD8-CFCDF4167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1744" y="6669360"/>
            <a:ext cx="4608512" cy="216024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 i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zh-CN" dirty="0"/>
              <a:t>Xiaohan Lu, IHEP, CSNS, luxh@ihep.ac.cn</a:t>
            </a:r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4D78A4D0-E367-43A2-8F80-F50F1F595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4299" y="6669360"/>
            <a:ext cx="2844800" cy="216024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7CFD2C69-0BD4-41E4-AB27-AE65CFEAFB66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 altLang="zh-CN" dirty="0"/>
              <a:t>edit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407368" y="1196752"/>
            <a:ext cx="11593288" cy="5328592"/>
          </a:xfrm>
        </p:spPr>
        <p:txBody>
          <a:bodyPr/>
          <a:lstStyle>
            <a:lvl1pPr marL="342900" indent="-342900">
              <a:buSzPct val="70000"/>
              <a:buFont typeface="Wingdings" panose="05000000000000000000" pitchFamily="2" charset="2"/>
              <a:buChar char="u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altLang="zh-CN" dirty="0"/>
              <a:t>edit</a:t>
            </a:r>
            <a:endParaRPr lang="zh-CN" altLang="en-US" dirty="0"/>
          </a:p>
          <a:p>
            <a:pPr lvl="1"/>
            <a:r>
              <a:rPr lang="en-US" altLang="zh-CN" dirty="0"/>
              <a:t>edit</a:t>
            </a:r>
            <a:endParaRPr lang="zh-CN" altLang="en-US" dirty="0"/>
          </a:p>
          <a:p>
            <a:pPr lvl="2"/>
            <a:r>
              <a:rPr lang="en-US" altLang="zh-CN" dirty="0"/>
              <a:t>edit</a:t>
            </a:r>
            <a:endParaRPr lang="zh-CN" altLang="en-US" dirty="0"/>
          </a:p>
          <a:p>
            <a:pPr lvl="3"/>
            <a:r>
              <a:rPr lang="en-US" altLang="zh-CN" dirty="0"/>
              <a:t>edit</a:t>
            </a:r>
            <a:endParaRPr lang="zh-CN" altLang="en-US" dirty="0"/>
          </a:p>
          <a:p>
            <a:pPr lvl="4"/>
            <a:r>
              <a:rPr lang="en-US" altLang="zh-CN" dirty="0"/>
              <a:t>edit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3392" y="6669360"/>
            <a:ext cx="2844800" cy="18864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DEB49513-8473-421A-94F9-662920458FD7}" type="datetime1">
              <a:rPr lang="zh-CN" altLang="en-US" smtClean="0"/>
              <a:t>2025-2-10</a:t>
            </a:fld>
            <a:endParaRPr lang="en-US" altLang="zh-CN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91744" y="6669360"/>
            <a:ext cx="4608512" cy="216024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 i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zh-CN" dirty="0"/>
              <a:t>Xiaohan Lu, IHEP, CSNS, luxh@ihep.ac.cn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84299" y="6669360"/>
            <a:ext cx="2844800" cy="216024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7CFD2C69-0BD4-41E4-AB27-AE65CFEAFB66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日期占位符 3">
            <a:extLst>
              <a:ext uri="{FF2B5EF4-FFF2-40B4-BE49-F238E27FC236}">
                <a16:creationId xmlns:a16="http://schemas.microsoft.com/office/drawing/2014/main" id="{3E048365-1142-49C8-97FC-CCE86D0CE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392" y="6669360"/>
            <a:ext cx="2844800" cy="18864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DEB49513-8473-421A-94F9-662920458FD7}" type="datetime1">
              <a:rPr lang="zh-CN" altLang="en-US" smtClean="0"/>
              <a:t>2025-2-10</a:t>
            </a:fld>
            <a:endParaRPr lang="en-US" altLang="zh-CN" dirty="0"/>
          </a:p>
        </p:txBody>
      </p:sp>
      <p:sp>
        <p:nvSpPr>
          <p:cNvPr id="9" name="页脚占位符 4">
            <a:extLst>
              <a:ext uri="{FF2B5EF4-FFF2-40B4-BE49-F238E27FC236}">
                <a16:creationId xmlns:a16="http://schemas.microsoft.com/office/drawing/2014/main" id="{9199D5CC-6ED1-4550-928D-873F5CF5B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1744" y="6669360"/>
            <a:ext cx="4608512" cy="216024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 i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zh-CN" dirty="0"/>
              <a:t>Xiaohan Lu, IHEP, CSNS, luxh@ihep.ac.cn</a:t>
            </a:r>
          </a:p>
        </p:txBody>
      </p: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E1165A41-2766-4232-930B-5EF55A152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4299" y="6669360"/>
            <a:ext cx="2844800" cy="216024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7CFD2C69-0BD4-41E4-AB27-AE65CFEAFB66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" name="日期占位符 3">
            <a:extLst>
              <a:ext uri="{FF2B5EF4-FFF2-40B4-BE49-F238E27FC236}">
                <a16:creationId xmlns:a16="http://schemas.microsoft.com/office/drawing/2014/main" id="{034B8112-A640-4270-9719-D11C53B20D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392" y="6669360"/>
            <a:ext cx="2844800" cy="18864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DEB49513-8473-421A-94F9-662920458FD7}" type="datetime1">
              <a:rPr lang="zh-CN" altLang="en-US" smtClean="0"/>
              <a:t>2025-2-10</a:t>
            </a:fld>
            <a:endParaRPr lang="en-US" altLang="zh-CN" dirty="0"/>
          </a:p>
        </p:txBody>
      </p:sp>
      <p:sp>
        <p:nvSpPr>
          <p:cNvPr id="11" name="页脚占位符 4">
            <a:extLst>
              <a:ext uri="{FF2B5EF4-FFF2-40B4-BE49-F238E27FC236}">
                <a16:creationId xmlns:a16="http://schemas.microsoft.com/office/drawing/2014/main" id="{95E071DB-AB3E-4953-825E-864BB01C2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1744" y="6669360"/>
            <a:ext cx="4608512" cy="216024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 i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zh-CN" dirty="0"/>
              <a:t>Xiaohan Lu, IHEP, CSNS, luxh@ihep.ac.cn</a:t>
            </a:r>
          </a:p>
        </p:txBody>
      </p:sp>
      <p:sp>
        <p:nvSpPr>
          <p:cNvPr id="12" name="灯片编号占位符 5">
            <a:extLst>
              <a:ext uri="{FF2B5EF4-FFF2-40B4-BE49-F238E27FC236}">
                <a16:creationId xmlns:a16="http://schemas.microsoft.com/office/drawing/2014/main" id="{C9970FE4-5D97-4E6E-9870-C480C8D89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4299" y="6669360"/>
            <a:ext cx="2844800" cy="216024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7CFD2C69-0BD4-41E4-AB27-AE65CFEAFB66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6" name="日期占位符 3">
            <a:extLst>
              <a:ext uri="{FF2B5EF4-FFF2-40B4-BE49-F238E27FC236}">
                <a16:creationId xmlns:a16="http://schemas.microsoft.com/office/drawing/2014/main" id="{18E5D6E5-A32E-4968-A249-817EAC3BE0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392" y="6669360"/>
            <a:ext cx="2844800" cy="18864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DEB49513-8473-421A-94F9-662920458FD7}" type="datetime1">
              <a:rPr lang="zh-CN" altLang="en-US" smtClean="0"/>
              <a:t>2025-2-10</a:t>
            </a:fld>
            <a:endParaRPr lang="en-US" altLang="zh-CN" dirty="0"/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78533ED2-3DB9-477C-B2D3-2418B955F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1744" y="6669360"/>
            <a:ext cx="4608512" cy="216024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 i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zh-CN" dirty="0"/>
              <a:t>Xiaohan Lu, IHEP, CSNS, luxh@ihep.ac.cn</a:t>
            </a:r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1799129D-49AF-4502-AF7E-C1D8954A2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4299" y="6669360"/>
            <a:ext cx="2844800" cy="216024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7CFD2C69-0BD4-41E4-AB27-AE65CFEAFB66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3">
            <a:extLst>
              <a:ext uri="{FF2B5EF4-FFF2-40B4-BE49-F238E27FC236}">
                <a16:creationId xmlns:a16="http://schemas.microsoft.com/office/drawing/2014/main" id="{0E95A927-6BF9-4975-942F-25D3FA27E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392" y="6669360"/>
            <a:ext cx="2844800" cy="18864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DEB49513-8473-421A-94F9-662920458FD7}" type="datetime1">
              <a:rPr lang="zh-CN" altLang="en-US" smtClean="0"/>
              <a:t>2025-2-10</a:t>
            </a:fld>
            <a:endParaRPr lang="en-US" altLang="zh-CN" dirty="0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DD8D273C-4068-4027-B623-8B38713C3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1744" y="6669360"/>
            <a:ext cx="4608512" cy="216024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 i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zh-CN" dirty="0"/>
              <a:t>Xiaohan Lu, IHEP, CSNS, luxh@ihep.ac.cn</a:t>
            </a: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7E20F54E-F981-437E-AE8A-48F4009CA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4299" y="6669360"/>
            <a:ext cx="2844800" cy="216024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7CFD2C69-0BD4-41E4-AB27-AE65CFEAFB66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8" name="日期占位符 3">
            <a:extLst>
              <a:ext uri="{FF2B5EF4-FFF2-40B4-BE49-F238E27FC236}">
                <a16:creationId xmlns:a16="http://schemas.microsoft.com/office/drawing/2014/main" id="{E6781106-8C5F-4B92-8A26-540B8510B5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392" y="6669360"/>
            <a:ext cx="2844800" cy="18864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DEB49513-8473-421A-94F9-662920458FD7}" type="datetime1">
              <a:rPr lang="zh-CN" altLang="en-US" smtClean="0"/>
              <a:t>2025-2-10</a:t>
            </a:fld>
            <a:endParaRPr lang="en-US" altLang="zh-CN" dirty="0"/>
          </a:p>
        </p:txBody>
      </p:sp>
      <p:sp>
        <p:nvSpPr>
          <p:cNvPr id="9" name="页脚占位符 4">
            <a:extLst>
              <a:ext uri="{FF2B5EF4-FFF2-40B4-BE49-F238E27FC236}">
                <a16:creationId xmlns:a16="http://schemas.microsoft.com/office/drawing/2014/main" id="{DE83777C-E7F8-40EE-8103-30E47796D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1744" y="6669360"/>
            <a:ext cx="4608512" cy="216024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 i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zh-CN" dirty="0"/>
              <a:t>Xiaohan Lu, IHEP, CSNS, luxh@ihep.ac.cn</a:t>
            </a:r>
          </a:p>
        </p:txBody>
      </p: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0D71E881-2599-4621-A512-7A99DCC00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4299" y="6669360"/>
            <a:ext cx="2844800" cy="216024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7CFD2C69-0BD4-41E4-AB27-AE65CFEAFB66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8" name="日期占位符 3">
            <a:extLst>
              <a:ext uri="{FF2B5EF4-FFF2-40B4-BE49-F238E27FC236}">
                <a16:creationId xmlns:a16="http://schemas.microsoft.com/office/drawing/2014/main" id="{2EDABB24-391B-4667-80E9-2BC47DF1AE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392" y="6669360"/>
            <a:ext cx="2844800" cy="18864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DEB49513-8473-421A-94F9-662920458FD7}" type="datetime1">
              <a:rPr lang="zh-CN" altLang="en-US" smtClean="0"/>
              <a:t>2025-2-10</a:t>
            </a:fld>
            <a:endParaRPr lang="en-US" altLang="zh-CN" dirty="0"/>
          </a:p>
        </p:txBody>
      </p:sp>
      <p:sp>
        <p:nvSpPr>
          <p:cNvPr id="9" name="页脚占位符 4">
            <a:extLst>
              <a:ext uri="{FF2B5EF4-FFF2-40B4-BE49-F238E27FC236}">
                <a16:creationId xmlns:a16="http://schemas.microsoft.com/office/drawing/2014/main" id="{6FFE6DB3-B20E-495E-B362-511BF8E40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1744" y="6669360"/>
            <a:ext cx="4608512" cy="216024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 i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zh-CN" dirty="0"/>
              <a:t>Xiaohan Lu, IHEP, CSNS, luxh@ihep.ac.cn</a:t>
            </a:r>
          </a:p>
        </p:txBody>
      </p: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796527E7-92E8-4E17-BD5E-F025F8564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4299" y="6669360"/>
            <a:ext cx="2844800" cy="216024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7CFD2C69-0BD4-41E4-AB27-AE65CFEAFB66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p:transition spd="med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E695504F-552E-441A-BBC2-D2FEC9C741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392" y="6669360"/>
            <a:ext cx="2844800" cy="18864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DEB49513-8473-421A-94F9-662920458FD7}" type="datetime1">
              <a:rPr lang="zh-CN" altLang="en-US" smtClean="0"/>
              <a:t>2025-2-10</a:t>
            </a:fld>
            <a:endParaRPr lang="en-US" altLang="zh-CN" dirty="0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26EC9F9B-5237-49DF-B82F-A81B4EE35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1744" y="6669360"/>
            <a:ext cx="4608512" cy="216024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 i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zh-CN" dirty="0"/>
              <a:t>Xiaohan Lu, IHEP, CSNS, luxh@ihep.ac.cn</a:t>
            </a:r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8CEA852E-B301-43FC-B3E0-3D4B53B1B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4299" y="6669360"/>
            <a:ext cx="2844800" cy="216024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7CFD2C69-0BD4-41E4-AB27-AE65CFEAFB66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p:transition spd="med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12192000" cy="476250"/>
          </a:xfrm>
          <a:prstGeom prst="rect">
            <a:avLst/>
          </a:prstGeom>
          <a:solidFill>
            <a:srgbClr val="3399FF"/>
          </a:solidFill>
          <a:ln w="9525">
            <a:solidFill>
              <a:srgbClr val="3399FF"/>
            </a:solidFill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76740"/>
            <a:ext cx="10972800" cy="5759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96752"/>
            <a:ext cx="10972800" cy="518457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8284" y="6524635"/>
            <a:ext cx="2844800" cy="26813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solidFill>
                  <a:srgbClr val="000000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3BD974BE-BB5C-489E-987B-5CC35B0D11DE}" type="datetime1">
              <a:rPr lang="zh-CN" altLang="en-US" smtClean="0"/>
              <a:t>2025-2-10</a:t>
            </a:fld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14828"/>
            <a:ext cx="3860800" cy="26813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solidFill>
                  <a:srgbClr val="000000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r>
              <a:rPr lang="en-US" altLang="zh-CN" dirty="0"/>
              <a:t>Xiaohan Lu, IHEP, CSNS, luxh@ihep.ac.cn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299" y="6524635"/>
            <a:ext cx="2844800" cy="26813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8979549A-D8C2-435E-B85C-3FDCEF7D64DC}" type="slidenum">
              <a:rPr lang="en-US" altLang="zh-CN"/>
              <a:t>‹#›</a:t>
            </a:fld>
            <a:endParaRPr lang="en-US" altLang="zh-CN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6742116"/>
            <a:ext cx="12192000" cy="115887"/>
          </a:xfrm>
          <a:prstGeom prst="rect">
            <a:avLst/>
          </a:prstGeom>
          <a:solidFill>
            <a:srgbClr val="3399FF"/>
          </a:solidFill>
          <a:ln w="9525">
            <a:solidFill>
              <a:srgbClr val="3399FF"/>
            </a:solidFill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33" name="Picture 15" descr="输出向导-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568" y="44450"/>
            <a:ext cx="345651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 spd="med">
    <p:zoom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3300"/>
          </a:solidFill>
          <a:latin typeface="Calibri" panose="020F05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3300"/>
          </a:solidFill>
          <a:latin typeface="Arial" panose="020B0604020202020204" pitchFamily="34" charset="0"/>
          <a:ea typeface="华文新魏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3300"/>
          </a:solidFill>
          <a:latin typeface="Arial" panose="020B0604020202020204" pitchFamily="34" charset="0"/>
          <a:ea typeface="华文新魏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3300"/>
          </a:solidFill>
          <a:latin typeface="Arial" panose="020B0604020202020204" pitchFamily="34" charset="0"/>
          <a:ea typeface="华文新魏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3300"/>
          </a:solidFill>
          <a:latin typeface="Arial" panose="020B0604020202020204" pitchFamily="34" charset="0"/>
          <a:ea typeface="华文新魏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3300"/>
          </a:solidFill>
          <a:latin typeface="Arial" panose="020B0604020202020204" pitchFamily="34" charset="0"/>
          <a:ea typeface="华文新魏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3300"/>
          </a:solidFill>
          <a:latin typeface="Arial" panose="020B0604020202020204" pitchFamily="34" charset="0"/>
          <a:ea typeface="华文新魏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3300"/>
          </a:solidFill>
          <a:latin typeface="Arial" panose="020B0604020202020204" pitchFamily="34" charset="0"/>
          <a:ea typeface="华文新魏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3300"/>
          </a:solidFill>
          <a:latin typeface="Arial" panose="020B0604020202020204" pitchFamily="34" charset="0"/>
          <a:ea typeface="华文新魏" pitchFamily="2" charset="-122"/>
        </a:defRPr>
      </a:lvl9pPr>
    </p:titleStyle>
    <p:bodyStyle>
      <a:lvl1pPr marL="342900" indent="-342900" algn="l" rtl="0" eaLnBrk="0" fontAlgn="base" hangingPunct="0">
        <a:spcBef>
          <a:spcPct val="10000"/>
        </a:spcBef>
        <a:spcAft>
          <a:spcPct val="30000"/>
        </a:spcAft>
        <a:buChar char="•"/>
        <a:defRPr sz="2600" b="1">
          <a:solidFill>
            <a:srgbClr val="000099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rgbClr val="009900"/>
          </a:solidFill>
          <a:latin typeface="Times New Roman" panose="02020603050405020304" pitchFamily="18" charset="0"/>
          <a:ea typeface="宋体" pitchFamily="2" charset="-122"/>
          <a:cs typeface="Times New Roman" panose="020206030504050203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anose="02020603050405020304" pitchFamily="18" charset="0"/>
          <a:ea typeface="宋体" pitchFamily="2" charset="-122"/>
          <a:cs typeface="Times New Roman" panose="02020603050405020304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anose="02020603050405020304" pitchFamily="18" charset="0"/>
          <a:ea typeface="宋体" pitchFamily="2" charset="-122"/>
          <a:cs typeface="Times New Roman" panose="020206030504050203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anose="02020603050405020304" pitchFamily="18" charset="0"/>
          <a:ea typeface="宋体" pitchFamily="2" charset="-122"/>
          <a:cs typeface="Times New Roman" panose="02020603050405020304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image" Target="../media/image25.png"/><Relationship Id="rId7" Type="http://schemas.openxmlformats.org/officeDocument/2006/relationships/image" Target="../media/image22.png"/><Relationship Id="rId12" Type="http://schemas.microsoft.com/office/2007/relationships/diagramDrawing" Target="../diagrams/drawing4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diagramColors" Target="../diagrams/colors4.xml"/><Relationship Id="rId5" Type="http://schemas.openxmlformats.org/officeDocument/2006/relationships/image" Target="../media/image27.png"/><Relationship Id="rId10" Type="http://schemas.openxmlformats.org/officeDocument/2006/relationships/diagramQuickStyle" Target="../diagrams/quickStyle4.xml"/><Relationship Id="rId4" Type="http://schemas.openxmlformats.org/officeDocument/2006/relationships/image" Target="../media/image26.png"/><Relationship Id="rId9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副标题 2"/>
          <p:cNvSpPr>
            <a:spLocks noGrp="1"/>
          </p:cNvSpPr>
          <p:nvPr>
            <p:ph type="subTitle" idx="1"/>
          </p:nvPr>
        </p:nvSpPr>
        <p:spPr>
          <a:xfrm>
            <a:off x="4439816" y="4797152"/>
            <a:ext cx="2480320" cy="523220"/>
          </a:xfrm>
        </p:spPr>
        <p:txBody>
          <a:bodyPr/>
          <a:lstStyle/>
          <a:p>
            <a:r>
              <a:rPr lang="en-US" altLang="zh-CN" sz="2400" b="0" kern="1200">
                <a:solidFill>
                  <a:schemeClr val="tx1"/>
                </a:solidFill>
                <a:ea typeface="宋体" pitchFamily="2" charset="-122"/>
              </a:rPr>
              <a:t>2025-02-11</a:t>
            </a:r>
            <a:endParaRPr lang="zh-CN" altLang="en-US" sz="2400" b="0" kern="1200" dirty="0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6" name="标题 1"/>
          <p:cNvSpPr txBox="1"/>
          <p:nvPr/>
        </p:nvSpPr>
        <p:spPr bwMode="auto">
          <a:xfrm>
            <a:off x="2063552" y="1563086"/>
            <a:ext cx="7920880" cy="1397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9pPr>
          </a:lstStyle>
          <a:p>
            <a:r>
              <a:rPr lang="zh-CN" altLang="en-US" sz="4800" b="1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智能调束运行技术分析及</a:t>
            </a:r>
            <a:endParaRPr lang="en-US" altLang="zh-CN" sz="4800" b="1">
              <a:solidFill>
                <a:srgbClr val="0070C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r>
              <a:rPr lang="en-US" altLang="zh-CN" sz="4800" b="1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AI-Ready </a:t>
            </a:r>
            <a:r>
              <a:rPr lang="zh-CN" altLang="en-US" sz="4800" b="1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数据平台建设进展</a:t>
            </a:r>
          </a:p>
        </p:txBody>
      </p:sp>
      <p:sp>
        <p:nvSpPr>
          <p:cNvPr id="7" name="矩形 6"/>
          <p:cNvSpPr/>
          <p:nvPr/>
        </p:nvSpPr>
        <p:spPr>
          <a:xfrm flipV="1">
            <a:off x="1991544" y="2915294"/>
            <a:ext cx="8064896" cy="45719"/>
          </a:xfrm>
          <a:prstGeom prst="rect">
            <a:avLst/>
          </a:prstGeom>
          <a:solidFill>
            <a:srgbClr val="01458E"/>
          </a:solidFill>
          <a:ln>
            <a:solidFill>
              <a:srgbClr val="0145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83632" y="3632700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latin typeface="宋体" panose="02010600030101010101" pitchFamily="2" charset="-122"/>
              </a:rPr>
              <a:t>卢晓含 张玉亮 焦毅等</a:t>
            </a:r>
            <a:endParaRPr lang="en-US" altLang="zh-CN" sz="2800">
              <a:latin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67808" y="77771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Times New Roman" pitchFamily="18" charset="0"/>
                <a:ea typeface="+mn-ea"/>
                <a:cs typeface="Times New Roman" pitchFamily="18" charset="0"/>
              </a:rPr>
              <a:t>加速器技术部机器学习研讨会</a:t>
            </a:r>
            <a:endParaRPr lang="zh-CN" altLang="en-US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476740"/>
            <a:ext cx="9734872" cy="575999"/>
          </a:xfrm>
        </p:spPr>
        <p:txBody>
          <a:bodyPr/>
          <a:lstStyle/>
          <a:p>
            <a:r>
              <a:rPr lang="zh-CN" altLang="en-US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加速器领域</a:t>
            </a:r>
            <a:r>
              <a:rPr lang="en-US" altLang="zh-CN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</a:t>
            </a:r>
            <a:r>
              <a:rPr lang="zh-CN" altLang="en-US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的发展</a:t>
            </a:r>
            <a:endParaRPr lang="zh-CN" altLang="en-US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5360" y="1340768"/>
            <a:ext cx="7272808" cy="5328592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2000" b="0" dirty="0">
                <a:solidFill>
                  <a:schemeClr val="tx1"/>
                </a:solidFill>
              </a:rPr>
              <a:t>美国能源部梳理了复杂系统（包括粒子加速器）人工智能研究的主要目标和挑战</a:t>
            </a:r>
            <a:endParaRPr lang="en-US" altLang="zh-CN" sz="2000" b="0" dirty="0">
              <a:solidFill>
                <a:schemeClr val="tx1"/>
              </a:solidFill>
            </a:endParaRPr>
          </a:p>
          <a:p>
            <a:r>
              <a:rPr lang="zh-CN" altLang="en-US" sz="2400" b="0" dirty="0">
                <a:solidFill>
                  <a:schemeClr val="tx1"/>
                </a:solidFill>
              </a:rPr>
              <a:t>目标</a:t>
            </a:r>
            <a:r>
              <a:rPr lang="zh-CN" altLang="en-US" sz="2400" dirty="0">
                <a:solidFill>
                  <a:schemeClr val="tx1"/>
                </a:solidFill>
              </a:rPr>
              <a:t>：</a:t>
            </a:r>
            <a:r>
              <a:rPr lang="zh-CN" altLang="en-US" sz="2400" b="0" dirty="0">
                <a:solidFill>
                  <a:schemeClr val="tx1"/>
                </a:solidFill>
              </a:rPr>
              <a:t>基于人工智能的复杂系统设计、预测和控制</a:t>
            </a:r>
          </a:p>
          <a:p>
            <a:r>
              <a:rPr lang="zh-CN" altLang="en-US" sz="2400" b="0" dirty="0">
                <a:solidFill>
                  <a:schemeClr val="tx1"/>
                </a:solidFill>
              </a:rPr>
              <a:t>挑战</a:t>
            </a:r>
            <a:r>
              <a:rPr lang="zh-CN" altLang="en-US" sz="2400" dirty="0">
                <a:solidFill>
                  <a:schemeClr val="tx1"/>
                </a:solidFill>
              </a:rPr>
              <a:t>：</a:t>
            </a:r>
            <a:endParaRPr lang="en-US" altLang="zh-CN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CN" altLang="en-US" sz="2000" b="0" dirty="0">
                <a:solidFill>
                  <a:schemeClr val="tx1"/>
                </a:solidFill>
              </a:rPr>
              <a:t>（</a:t>
            </a:r>
            <a:r>
              <a:rPr lang="en-US" altLang="zh-CN" sz="2000" b="0" dirty="0">
                <a:solidFill>
                  <a:schemeClr val="tx1"/>
                </a:solidFill>
              </a:rPr>
              <a:t>1</a:t>
            </a:r>
            <a:r>
              <a:rPr lang="zh-CN" altLang="en-US" sz="2000" b="0" dirty="0">
                <a:solidFill>
                  <a:schemeClr val="tx1"/>
                </a:solidFill>
              </a:rPr>
              <a:t>）不确定性量化、验证、鲁棒性、可解释性和可分析性、异常检测等质量保证相关的要素；</a:t>
            </a:r>
            <a:endParaRPr lang="en-US" altLang="zh-CN" sz="2000" b="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CN" altLang="en-US" sz="2000" b="0" dirty="0">
                <a:solidFill>
                  <a:schemeClr val="tx1"/>
                </a:solidFill>
              </a:rPr>
              <a:t>（</a:t>
            </a:r>
            <a:r>
              <a:rPr lang="en-US" altLang="zh-CN" sz="2000" b="0" dirty="0">
                <a:solidFill>
                  <a:schemeClr val="tx1"/>
                </a:solidFill>
              </a:rPr>
              <a:t>2</a:t>
            </a:r>
            <a:r>
              <a:rPr lang="zh-CN" altLang="en-US" sz="2000" b="0" dirty="0">
                <a:solidFill>
                  <a:schemeClr val="tx1"/>
                </a:solidFill>
              </a:rPr>
              <a:t>）基于实体系统及运行环境构建并及时更新模型；</a:t>
            </a:r>
            <a:endParaRPr lang="en-US" altLang="zh-CN" sz="2000" b="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CN" altLang="en-US" sz="2000" b="0" dirty="0">
                <a:solidFill>
                  <a:schemeClr val="tx1"/>
                </a:solidFill>
              </a:rPr>
              <a:t>（</a:t>
            </a:r>
            <a:r>
              <a:rPr lang="en-US" altLang="zh-CN" sz="2000" b="0" dirty="0">
                <a:solidFill>
                  <a:schemeClr val="tx1"/>
                </a:solidFill>
              </a:rPr>
              <a:t>3</a:t>
            </a:r>
            <a:r>
              <a:rPr lang="zh-CN" altLang="en-US" sz="2000" b="0" dirty="0">
                <a:solidFill>
                  <a:schemeClr val="tx1"/>
                </a:solidFill>
              </a:rPr>
              <a:t>）搭建基于人工智能的控制系统；</a:t>
            </a:r>
            <a:endParaRPr lang="en-US" altLang="zh-CN" sz="2000" b="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CN" altLang="en-US" sz="2000" b="0" dirty="0">
                <a:solidFill>
                  <a:schemeClr val="tx1"/>
                </a:solidFill>
              </a:rPr>
              <a:t>（</a:t>
            </a:r>
            <a:r>
              <a:rPr lang="en-US" altLang="zh-CN" sz="2000" b="0" dirty="0">
                <a:solidFill>
                  <a:schemeClr val="tx1"/>
                </a:solidFill>
              </a:rPr>
              <a:t>4</a:t>
            </a:r>
            <a:r>
              <a:rPr lang="zh-CN" altLang="en-US" sz="2000" b="0" dirty="0">
                <a:solidFill>
                  <a:schemeClr val="tx1"/>
                </a:solidFill>
              </a:rPr>
              <a:t>）能够进行“数字孪生”交互的软硬件架构、系统及工作流程；</a:t>
            </a:r>
            <a:endParaRPr lang="en-US" altLang="zh-CN" sz="2000" b="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CN" altLang="en-US" sz="2000" b="0" dirty="0">
                <a:solidFill>
                  <a:schemeClr val="tx1"/>
                </a:solidFill>
              </a:rPr>
              <a:t>（</a:t>
            </a:r>
            <a:r>
              <a:rPr lang="en-US" altLang="zh-CN" sz="2000" b="0" dirty="0">
                <a:solidFill>
                  <a:schemeClr val="tx1"/>
                </a:solidFill>
              </a:rPr>
              <a:t>5</a:t>
            </a:r>
            <a:r>
              <a:rPr lang="zh-CN" altLang="en-US" sz="2000" b="0" dirty="0">
                <a:solidFill>
                  <a:schemeClr val="tx1"/>
                </a:solidFill>
              </a:rPr>
              <a:t>）数据质量、可用性及数据管理；</a:t>
            </a:r>
            <a:endParaRPr lang="en-US" altLang="zh-CN" sz="2000" b="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CN" altLang="en-US" sz="2000" b="0" dirty="0">
                <a:solidFill>
                  <a:schemeClr val="tx1"/>
                </a:solidFill>
              </a:rPr>
              <a:t>（</a:t>
            </a:r>
            <a:r>
              <a:rPr lang="en-US" altLang="zh-CN" sz="2000" b="0" dirty="0">
                <a:solidFill>
                  <a:schemeClr val="tx1"/>
                </a:solidFill>
              </a:rPr>
              <a:t>6</a:t>
            </a:r>
            <a:r>
              <a:rPr lang="zh-CN" altLang="en-US" sz="2000" b="0" dirty="0">
                <a:solidFill>
                  <a:schemeClr val="tx1"/>
                </a:solidFill>
              </a:rPr>
              <a:t>）标准化，以及确定系统开发相关的指标。</a:t>
            </a:r>
            <a:endParaRPr lang="en-US" altLang="zh-CN" sz="2000" b="0" dirty="0">
              <a:solidFill>
                <a:schemeClr val="tx1"/>
              </a:solidFill>
            </a:endParaRPr>
          </a:p>
          <a:p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10</a:t>
            </a:fld>
            <a:endParaRPr lang="en-US" altLang="zh-CN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005" y="3573016"/>
            <a:ext cx="4164942" cy="302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图示 8">
            <a:extLst>
              <a:ext uri="{FF2B5EF4-FFF2-40B4-BE49-F238E27FC236}">
                <a16:creationId xmlns:a16="http://schemas.microsoft.com/office/drawing/2014/main" id="{83873CDE-E1A4-45F1-A96E-32F74D0612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422299"/>
              </p:ext>
            </p:extLst>
          </p:nvPr>
        </p:nvGraphicFramePr>
        <p:xfrm>
          <a:off x="8544272" y="1268760"/>
          <a:ext cx="2808312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矩形 5"/>
          <p:cNvSpPr/>
          <p:nvPr/>
        </p:nvSpPr>
        <p:spPr bwMode="auto">
          <a:xfrm>
            <a:off x="407368" y="5445224"/>
            <a:ext cx="5472608" cy="792088"/>
          </a:xfrm>
          <a:prstGeom prst="rect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79376" y="6381328"/>
            <a:ext cx="41793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王兆然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全球科技经济瞭望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2024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月第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卷 第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期</a:t>
            </a:r>
          </a:p>
        </p:txBody>
      </p:sp>
    </p:spTree>
    <p:extLst>
      <p:ext uri="{BB962C8B-B14F-4D97-AF65-F5344CB8AC3E}">
        <p14:creationId xmlns:p14="http://schemas.microsoft.com/office/powerpoint/2010/main" val="289420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8A6BCB6-5DA8-4624-99EB-5506172E4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512929"/>
            <a:ext cx="7671661" cy="5131685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11</a:t>
            </a:fld>
            <a:endParaRPr lang="en-US" altLang="zh-CN" dirty="0"/>
          </a:p>
        </p:txBody>
      </p:sp>
      <p:sp>
        <p:nvSpPr>
          <p:cNvPr id="17" name="文本框 16"/>
          <p:cNvSpPr txBox="1"/>
          <p:nvPr/>
        </p:nvSpPr>
        <p:spPr>
          <a:xfrm>
            <a:off x="3431704" y="1052739"/>
            <a:ext cx="4130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en-US" altLang="zh-CN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2024</a:t>
            </a:r>
            <a:r>
              <a:rPr lang="zh-CN" altLang="en-US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加速器代表大会</a:t>
            </a:r>
            <a:r>
              <a:rPr lang="en-US" altLang="zh-CN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lang="zh-CN" altLang="en-US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赵红卫院士报告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5059EFE7-B8D7-4703-935B-7ACE51D1052A}"/>
              </a:ext>
            </a:extLst>
          </p:cNvPr>
          <p:cNvCxnSpPr>
            <a:cxnSpLocks/>
          </p:cNvCxnSpPr>
          <p:nvPr/>
        </p:nvCxnSpPr>
        <p:spPr bwMode="auto">
          <a:xfrm>
            <a:off x="335360" y="5013176"/>
            <a:ext cx="367240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C88A3B99-1E9D-47DA-98B9-48BD934C1D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005" y="3573016"/>
            <a:ext cx="4164942" cy="302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图示 11">
            <a:extLst>
              <a:ext uri="{FF2B5EF4-FFF2-40B4-BE49-F238E27FC236}">
                <a16:creationId xmlns:a16="http://schemas.microsoft.com/office/drawing/2014/main" id="{AFFB3802-F752-471F-802B-38FE972754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291987"/>
              </p:ext>
            </p:extLst>
          </p:nvPr>
        </p:nvGraphicFramePr>
        <p:xfrm>
          <a:off x="8544272" y="1268760"/>
          <a:ext cx="2808312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标题 1">
            <a:extLst>
              <a:ext uri="{FF2B5EF4-FFF2-40B4-BE49-F238E27FC236}">
                <a16:creationId xmlns:a16="http://schemas.microsoft.com/office/drawing/2014/main" id="{DCCA30D3-9EB2-4E52-A3BF-F521ABFA6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6740"/>
            <a:ext cx="9734872" cy="575999"/>
          </a:xfrm>
        </p:spPr>
        <p:txBody>
          <a:bodyPr/>
          <a:lstStyle/>
          <a:p>
            <a:r>
              <a:rPr lang="zh-CN" altLang="en-US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加速器领域</a:t>
            </a:r>
            <a:r>
              <a:rPr lang="en-US" altLang="zh-CN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</a:t>
            </a:r>
            <a:r>
              <a:rPr lang="zh-CN" altLang="en-US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的发展</a:t>
            </a:r>
            <a:endParaRPr lang="zh-CN" altLang="en-US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31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C7119C-70E6-4D80-A8FE-164C920EF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Xiaohan Lu, IHEP, CSNS, luxh@ihep.ac.cn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559865-3D26-488E-B5CC-21D6FD215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12</a:t>
            </a:fld>
            <a:endParaRPr lang="en-US" altLang="zh-CN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8D60F7A3-AD8D-4B6C-BB11-859769294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6250"/>
            <a:ext cx="10972800" cy="576263"/>
          </a:xfrm>
        </p:spPr>
        <p:txBody>
          <a:bodyPr/>
          <a:lstStyle/>
          <a:p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加速器领域</a:t>
            </a:r>
            <a:r>
              <a:rPr lang="en-US" altLang="zh-CN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</a:t>
            </a: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的发展：数据是基础</a:t>
            </a:r>
            <a:endParaRPr lang="zh-CN" altLang="en-US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FCD71B8-B040-4588-BBE5-F85A0BA5C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92" y="4890047"/>
            <a:ext cx="1294036" cy="12032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B5789F2-F18B-41DE-BC41-DE6E079E3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278" y="3751549"/>
            <a:ext cx="1224136" cy="11140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2872CCA-736A-4D7A-B760-E08E44843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95" y="3751549"/>
            <a:ext cx="1294036" cy="109809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61B758B-9031-494A-B094-CBFA3D6065FD}"/>
              </a:ext>
            </a:extLst>
          </p:cNvPr>
          <p:cNvSpPr txBox="1"/>
          <p:nvPr/>
        </p:nvSpPr>
        <p:spPr>
          <a:xfrm>
            <a:off x="529300" y="4560115"/>
            <a:ext cx="50041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200"/>
              <a:t>文件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F985305-15B3-4DC4-9D35-A19F9D89A14F}"/>
              </a:ext>
            </a:extLst>
          </p:cNvPr>
          <p:cNvSpPr txBox="1"/>
          <p:nvPr/>
        </p:nvSpPr>
        <p:spPr>
          <a:xfrm>
            <a:off x="1888005" y="4569964"/>
            <a:ext cx="50041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200"/>
              <a:t>数值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8CDBD46-78E9-4365-B646-67419F971C83}"/>
              </a:ext>
            </a:extLst>
          </p:cNvPr>
          <p:cNvSpPr txBox="1"/>
          <p:nvPr/>
        </p:nvSpPr>
        <p:spPr>
          <a:xfrm>
            <a:off x="511958" y="5788813"/>
            <a:ext cx="50041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200"/>
              <a:t>图像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E9E0220-C9A2-430A-8458-FCB0FCB2F3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4" t="22307" b="27930"/>
          <a:stretch/>
        </p:blipFill>
        <p:spPr>
          <a:xfrm>
            <a:off x="1888005" y="4923630"/>
            <a:ext cx="1294036" cy="114218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EB53689-7B5F-4813-9464-1C2FC132B1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3751548"/>
            <a:ext cx="3734847" cy="233631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F7B0D700-A21C-4BBC-831B-DA6C1A985C6F}"/>
              </a:ext>
            </a:extLst>
          </p:cNvPr>
          <p:cNvSpPr txBox="1"/>
          <p:nvPr/>
        </p:nvSpPr>
        <p:spPr>
          <a:xfrm>
            <a:off x="1888005" y="5802269"/>
            <a:ext cx="50041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200"/>
              <a:t>波形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9806522-ABE2-4134-AED8-151C040329E8}"/>
              </a:ext>
            </a:extLst>
          </p:cNvPr>
          <p:cNvSpPr txBox="1"/>
          <p:nvPr/>
        </p:nvSpPr>
        <p:spPr>
          <a:xfrm>
            <a:off x="3448750" y="3931261"/>
            <a:ext cx="2845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rgbClr val="FF0000"/>
                </a:solidFill>
              </a:rPr>
              <a:t>功率</a:t>
            </a:r>
            <a:r>
              <a:rPr lang="zh-CN" altLang="en-US" sz="1600" dirty="0">
                <a:solidFill>
                  <a:srgbClr val="FF0000"/>
                </a:solidFill>
              </a:rPr>
              <a:t>（分钟）</a:t>
            </a:r>
            <a:r>
              <a:rPr lang="zh-CN" altLang="en-US" sz="1600" dirty="0"/>
              <a:t>和</a:t>
            </a:r>
            <a:r>
              <a:rPr lang="zh-CN" altLang="en-US" sz="1600" dirty="0">
                <a:solidFill>
                  <a:srgbClr val="3333FF"/>
                </a:solidFill>
              </a:rPr>
              <a:t>流强（秒</a:t>
            </a:r>
            <a:r>
              <a:rPr lang="zh-CN" altLang="en-US" dirty="0">
                <a:solidFill>
                  <a:srgbClr val="3333FF"/>
                </a:solidFill>
              </a:rPr>
              <a:t>）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AE8EC296-23B0-4065-A0BB-4329C37FCA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005" y="3573016"/>
            <a:ext cx="4164942" cy="302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图示 16">
            <a:extLst>
              <a:ext uri="{FF2B5EF4-FFF2-40B4-BE49-F238E27FC236}">
                <a16:creationId xmlns:a16="http://schemas.microsoft.com/office/drawing/2014/main" id="{40A31706-7D42-412B-8D7D-2AC311F7DC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6711794"/>
              </p:ext>
            </p:extLst>
          </p:nvPr>
        </p:nvGraphicFramePr>
        <p:xfrm>
          <a:off x="8544272" y="1268760"/>
          <a:ext cx="2808312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8" name="文本框 17">
            <a:extLst>
              <a:ext uri="{FF2B5EF4-FFF2-40B4-BE49-F238E27FC236}">
                <a16:creationId xmlns:a16="http://schemas.microsoft.com/office/drawing/2014/main" id="{05CF29C6-B19E-4B81-950A-580232F99B06}"/>
              </a:ext>
            </a:extLst>
          </p:cNvPr>
          <p:cNvSpPr txBox="1"/>
          <p:nvPr/>
        </p:nvSpPr>
        <p:spPr>
          <a:xfrm>
            <a:off x="335360" y="1471145"/>
            <a:ext cx="7344816" cy="5078313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/>
              <a:t>历史数据库（</a:t>
            </a:r>
            <a:r>
              <a:rPr lang="en-US" altLang="zh-CN"/>
              <a:t>Archiver Appliance</a:t>
            </a:r>
            <a:r>
              <a:rPr lang="zh-CN" altLang="en-US"/>
              <a:t>）</a:t>
            </a:r>
            <a:r>
              <a:rPr lang="en-US" altLang="zh-CN"/>
              <a:t> </a:t>
            </a:r>
            <a:r>
              <a:rPr lang="zh-CN" altLang="en-US"/>
              <a:t>目前是加速器主要的数据源</a:t>
            </a:r>
            <a:br>
              <a:rPr lang="en-US" altLang="zh-CN"/>
            </a:br>
            <a:r>
              <a:rPr lang="zh-CN" altLang="en-US"/>
              <a:t>以</a:t>
            </a:r>
            <a:r>
              <a:rPr lang="en-US" altLang="zh-CN"/>
              <a:t>HEPS</a:t>
            </a:r>
            <a:r>
              <a:rPr lang="zh-CN" altLang="en-US"/>
              <a:t>为例，约有</a:t>
            </a:r>
            <a:r>
              <a:rPr lang="en-US" altLang="zh-CN"/>
              <a:t>15</a:t>
            </a:r>
            <a:r>
              <a:rPr lang="zh-CN" altLang="en-US"/>
              <a:t>万个</a:t>
            </a:r>
            <a:r>
              <a:rPr lang="en-US" altLang="zh-CN"/>
              <a:t>PV</a:t>
            </a:r>
            <a:r>
              <a:rPr lang="zh-CN" altLang="en-US"/>
              <a:t>进</a:t>
            </a:r>
            <a:r>
              <a:rPr lang="en-US" altLang="zh-CN"/>
              <a:t>Archiver</a:t>
            </a:r>
            <a:r>
              <a:rPr lang="zh-CN" altLang="en-US"/>
              <a:t>数据库</a:t>
            </a:r>
            <a:r>
              <a:rPr lang="en-US" altLang="zh-CN"/>
              <a:t> </a:t>
            </a:r>
            <a:r>
              <a:rPr lang="zh-CN" altLang="en-US"/>
              <a:t>约占加速器整体</a:t>
            </a:r>
            <a:r>
              <a:rPr lang="en-US" altLang="zh-CN"/>
              <a:t>PV</a:t>
            </a:r>
            <a:r>
              <a:rPr lang="zh-CN" altLang="en-US"/>
              <a:t>量不到 </a:t>
            </a:r>
            <a:r>
              <a:rPr lang="en-US" altLang="zh-CN"/>
              <a:t>50%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/>
              <a:t>各子系统自己的监测数据，如：振动监测、辐射防护等</a:t>
            </a:r>
            <a:endParaRPr lang="en-US" altLang="zh-CN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/>
              <a:t>测量系统存储数据，如：</a:t>
            </a:r>
            <a:r>
              <a:rPr lang="en-US" altLang="zh-CN"/>
              <a:t>TBT</a:t>
            </a:r>
            <a:r>
              <a:rPr lang="zh-CN" altLang="en-US"/>
              <a:t>文件、</a:t>
            </a:r>
            <a:r>
              <a:rPr lang="en-US" altLang="zh-CN"/>
              <a:t>PR</a:t>
            </a:r>
            <a:r>
              <a:rPr lang="zh-CN" altLang="en-US"/>
              <a:t>图像、丝靶数据等</a:t>
            </a:r>
            <a:endParaRPr lang="en-US" altLang="zh-CN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/>
              <a:t>…………..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2575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0070C0"/>
                </a:solidFill>
                <a:latin typeface="+mn-ea"/>
                <a:ea typeface="+mn-ea"/>
              </a:rPr>
              <a:t>国际层面很早就注意到了高质量数据的重要性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13</a:t>
            </a:fld>
            <a:endParaRPr lang="en-US" altLang="zh-CN" dirty="0"/>
          </a:p>
        </p:txBody>
      </p:sp>
      <p:sp>
        <p:nvSpPr>
          <p:cNvPr id="24" name="文本框 23"/>
          <p:cNvSpPr txBox="1"/>
          <p:nvPr/>
        </p:nvSpPr>
        <p:spPr>
          <a:xfrm>
            <a:off x="396340" y="1966334"/>
            <a:ext cx="4333753" cy="132343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+mn-ea"/>
                <a:ea typeface="+mn-ea"/>
              </a:rPr>
              <a:t>加速器领域通常情况下，数据多以</a:t>
            </a:r>
            <a:r>
              <a:rPr lang="zh-CN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异构</a:t>
            </a:r>
            <a:r>
              <a:rPr lang="zh-CN" altLang="en-US" sz="2000" dirty="0">
                <a:latin typeface="+mn-ea"/>
                <a:ea typeface="+mn-ea"/>
              </a:rPr>
              <a:t>或</a:t>
            </a:r>
            <a:r>
              <a:rPr lang="zh-CN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临时</a:t>
            </a:r>
            <a:r>
              <a:rPr lang="zh-CN" altLang="en-US" sz="2000" dirty="0">
                <a:latin typeface="+mn-ea"/>
                <a:ea typeface="+mn-ea"/>
              </a:rPr>
              <a:t>的方式进行存储。一些子系统数据会存在其</a:t>
            </a:r>
            <a:r>
              <a:rPr lang="zh-CN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本地磁盘</a:t>
            </a:r>
            <a:r>
              <a:rPr lang="zh-CN" altLang="en-US" sz="2000" dirty="0">
                <a:latin typeface="+mn-ea"/>
                <a:ea typeface="+mn-ea"/>
              </a:rPr>
              <a:t>或以</a:t>
            </a:r>
            <a:r>
              <a:rPr lang="zh-CN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低频率</a:t>
            </a:r>
            <a:r>
              <a:rPr lang="zh-CN" altLang="en-US" sz="2000" dirty="0">
                <a:latin typeface="+mn-ea"/>
                <a:ea typeface="+mn-ea"/>
              </a:rPr>
              <a:t>进行存储，甚至都</a:t>
            </a:r>
            <a:r>
              <a:rPr lang="zh-CN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没有存储</a:t>
            </a:r>
          </a:p>
        </p:txBody>
      </p:sp>
      <p:sp>
        <p:nvSpPr>
          <p:cNvPr id="25" name="矩形 24"/>
          <p:cNvSpPr/>
          <p:nvPr/>
        </p:nvSpPr>
        <p:spPr>
          <a:xfrm>
            <a:off x="382802" y="6429164"/>
            <a:ext cx="66493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 err="1">
                <a:solidFill>
                  <a:srgbClr val="374151"/>
                </a:solidFill>
                <a:latin typeface="Times New Roman" pitchFamily="18" charset="0"/>
                <a:cs typeface="Times New Roman" pitchFamily="18" charset="0"/>
              </a:rPr>
              <a:t>Edelen</a:t>
            </a:r>
            <a:r>
              <a:rPr lang="en-US" altLang="zh-CN" sz="1200" dirty="0">
                <a:solidFill>
                  <a:srgbClr val="374151"/>
                </a:solidFill>
                <a:latin typeface="Times New Roman" pitchFamily="18" charset="0"/>
                <a:cs typeface="Times New Roman" pitchFamily="18" charset="0"/>
              </a:rPr>
              <a:t>, A. et.al., (2018). Opportunities in Machine Learning for Particle Accelerators. arXiv:1811.03172.</a:t>
            </a:r>
            <a:endParaRPr lang="zh-CN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519936" y="1736441"/>
            <a:ext cx="5904820" cy="184665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宋体" panose="02010600030101010101" pitchFamily="2" charset="-122"/>
              </a:rPr>
              <a:t>机器学习→ 研究机器参数间的隐藏关联，要求</a:t>
            </a:r>
            <a:endParaRPr lang="en-US" altLang="zh-CN" sz="2000" dirty="0">
              <a:latin typeface="宋体" panose="02010600030101010101" pitchFamily="2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dirty="0">
                <a:latin typeface="宋体" panose="02010600030101010101" pitchFamily="2" charset="-122"/>
              </a:rPr>
              <a:t>更全面的数据处理方法</a:t>
            </a:r>
            <a:endParaRPr lang="en-US" altLang="zh-CN" dirty="0">
              <a:latin typeface="宋体" panose="02010600030101010101" pitchFamily="2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dirty="0">
                <a:latin typeface="宋体" panose="02010600030101010101" pitchFamily="2" charset="-122"/>
              </a:rPr>
              <a:t>更快的传输速度</a:t>
            </a:r>
            <a:endParaRPr lang="en-US" altLang="zh-CN" dirty="0">
              <a:latin typeface="宋体" panose="02010600030101010101" pitchFamily="2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dirty="0">
                <a:latin typeface="宋体" panose="02010600030101010101" pitchFamily="2" charset="-122"/>
              </a:rPr>
              <a:t>更强的存储能力</a:t>
            </a:r>
            <a:endParaRPr lang="en-US" altLang="zh-CN" dirty="0">
              <a:latin typeface="宋体" panose="0201060003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000">
                <a:latin typeface="宋体" panose="02010600030101010101" pitchFamily="2" charset="-122"/>
              </a:rPr>
              <a:t>尽可能</a:t>
            </a:r>
            <a:r>
              <a:rPr lang="zh-CN" altLang="en-US" sz="2000" dirty="0">
                <a:latin typeface="宋体" panose="02010600030101010101" pitchFamily="2" charset="-122"/>
              </a:rPr>
              <a:t>早的环节对数据进行规范、分类、标注</a:t>
            </a:r>
            <a:endParaRPr lang="en-US" altLang="zh-CN" sz="2000" dirty="0">
              <a:latin typeface="宋体" panose="0201060003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宋体" panose="02010600030101010101" pitchFamily="2" charset="-122"/>
              </a:rPr>
              <a:t>同时要保证数据在合适的频率同步</a:t>
            </a:r>
          </a:p>
        </p:txBody>
      </p:sp>
      <p:sp>
        <p:nvSpPr>
          <p:cNvPr id="3" name="箭头: 右 2"/>
          <p:cNvSpPr/>
          <p:nvPr/>
        </p:nvSpPr>
        <p:spPr bwMode="auto">
          <a:xfrm>
            <a:off x="4783421" y="2526884"/>
            <a:ext cx="720080" cy="45107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94095" y="3690356"/>
            <a:ext cx="4389326" cy="2474948"/>
            <a:chOff x="7824192" y="1454964"/>
            <a:chExt cx="4333753" cy="2474948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24192" y="1454964"/>
              <a:ext cx="4333753" cy="247494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文本框 5"/>
            <p:cNvSpPr txBox="1"/>
            <p:nvPr/>
          </p:nvSpPr>
          <p:spPr>
            <a:xfrm>
              <a:off x="7844153" y="2204864"/>
              <a:ext cx="4300519" cy="50405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 bwMode="auto">
            <a:xfrm>
              <a:off x="7824192" y="2891067"/>
              <a:ext cx="4300519" cy="984076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2685686" y="1054687"/>
            <a:ext cx="710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第</a:t>
            </a:r>
            <a:r>
              <a:rPr lang="en-US" altLang="zh-CN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lang="zh-CN" altLang="en-US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届国际未来加速器委员会</a:t>
            </a:r>
            <a:r>
              <a:rPr lang="en-US" altLang="zh-CN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lang="zh-CN" altLang="en-US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机器学习应用论坛（</a:t>
            </a:r>
            <a:r>
              <a:rPr lang="en-US" altLang="zh-CN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MaLAPA-2018</a:t>
            </a:r>
            <a:r>
              <a:rPr lang="zh-CN" altLang="en-US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0087" y="1557230"/>
            <a:ext cx="4042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latin typeface="宋体" panose="02010600030101010101" pitchFamily="2" charset="-122"/>
              </a:rPr>
              <a:t>会议总结加速器相关数据的现状：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05E1F30-511C-481C-B84E-3E0A2E9CB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936" y="3664022"/>
            <a:ext cx="4085404" cy="249948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5B7EDAD-588C-4744-9616-740D31A36468}"/>
              </a:ext>
            </a:extLst>
          </p:cNvPr>
          <p:cNvSpPr/>
          <p:nvPr/>
        </p:nvSpPr>
        <p:spPr>
          <a:xfrm>
            <a:off x="6045246" y="6085673"/>
            <a:ext cx="31085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/>
              <a:t>https://indico.cern.ch/event/1382428/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4119D27-37B3-4F5F-A5AC-A8686AE40C65}"/>
              </a:ext>
            </a:extLst>
          </p:cNvPr>
          <p:cNvSpPr txBox="1"/>
          <p:nvPr/>
        </p:nvSpPr>
        <p:spPr>
          <a:xfrm>
            <a:off x="9565044" y="4452100"/>
            <a:ext cx="22457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Annual Workshop</a:t>
            </a:r>
          </a:p>
          <a:p>
            <a:endParaRPr lang="en-US" altLang="zh-CN"/>
          </a:p>
          <a:p>
            <a:r>
              <a:rPr lang="zh-CN" altLang="en-US"/>
              <a:t>今年第</a:t>
            </a:r>
            <a:r>
              <a:rPr lang="en-US" altLang="zh-CN"/>
              <a:t>5</a:t>
            </a:r>
            <a:r>
              <a:rPr lang="zh-CN" altLang="en-US"/>
              <a:t>届在</a:t>
            </a:r>
            <a:r>
              <a:rPr lang="en-US" altLang="zh-CN"/>
              <a:t>CERN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14</a:t>
            </a:fld>
            <a:endParaRPr lang="en-US" altLang="zh-CN" dirty="0"/>
          </a:p>
        </p:txBody>
      </p:sp>
      <p:sp>
        <p:nvSpPr>
          <p:cNvPr id="10" name="文本框 9"/>
          <p:cNvSpPr txBox="1"/>
          <p:nvPr/>
        </p:nvSpPr>
        <p:spPr>
          <a:xfrm>
            <a:off x="263352" y="1349139"/>
            <a:ext cx="6840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美国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Fermi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实验室对梯度电源优化问题开发数据集生成系统</a:t>
            </a: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568DD268-F7CE-4718-9FAC-179C97CE0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48" y="601637"/>
            <a:ext cx="9001000" cy="575999"/>
          </a:xfrm>
        </p:spPr>
        <p:txBody>
          <a:bodyPr/>
          <a:lstStyle/>
          <a:p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加速器数据集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国外已有初步研究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717123D-6997-41F0-AEB3-CC3D6B23E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3976934"/>
            <a:ext cx="6530353" cy="218877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F0AFBA7-FB07-4780-BD39-25DC2A9F3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640" y="1729335"/>
            <a:ext cx="3938065" cy="2247599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34C255A-DB70-47B3-8124-64FEEFB5CDA2}"/>
              </a:ext>
            </a:extLst>
          </p:cNvPr>
          <p:cNvSpPr/>
          <p:nvPr/>
        </p:nvSpPr>
        <p:spPr>
          <a:xfrm>
            <a:off x="127265" y="6389003"/>
            <a:ext cx="79208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Kafkes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J. St. John, BOOSTR: A dataset for accelerator control systems, Data 6, 42 (2021)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A4C0AC6-C92F-4E28-B721-381ECE548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1704224"/>
            <a:ext cx="2819810" cy="22475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E36112D-34E5-4999-973F-22A6315D76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1570" y="2561993"/>
            <a:ext cx="3280974" cy="25352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674C9EA-0F68-4F89-A62F-62D1F24876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14" r="-1"/>
          <a:stretch/>
        </p:blipFill>
        <p:spPr>
          <a:xfrm>
            <a:off x="7752184" y="1376033"/>
            <a:ext cx="3686851" cy="11689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BD0175C7-E467-4CF2-9A69-85ED566FC923}"/>
              </a:ext>
            </a:extLst>
          </p:cNvPr>
          <p:cNvCxnSpPr/>
          <p:nvPr/>
        </p:nvCxnSpPr>
        <p:spPr bwMode="auto">
          <a:xfrm>
            <a:off x="7752184" y="3976934"/>
            <a:ext cx="324036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40A71ABD-D61D-43D5-B2D5-01A1B2A23810}"/>
              </a:ext>
            </a:extLst>
          </p:cNvPr>
          <p:cNvSpPr txBox="1"/>
          <p:nvPr/>
        </p:nvSpPr>
        <p:spPr>
          <a:xfrm>
            <a:off x="7717215" y="5201837"/>
            <a:ext cx="3851393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业内同行也对</a:t>
            </a:r>
            <a:r>
              <a:rPr lang="en-US" altLang="zh-CN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Fermi</a:t>
            </a:r>
            <a:r>
              <a:rPr lang="zh-CN" altLang="en-US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的这项工作高度赞赏，表示这一尝试瞄准了机器学习应用的根本问题：</a:t>
            </a:r>
            <a:r>
              <a:rPr lang="zh-CN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数据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15</a:t>
            </a:fld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644" y="1310529"/>
            <a:ext cx="5296324" cy="1761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767152" y="3198168"/>
            <a:ext cx="5012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</a:rPr>
              <a:t>NASA 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</a:rPr>
              <a:t>太阳动力学观测卫星数据集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032104" y="3192037"/>
            <a:ext cx="2987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</a:rPr>
              <a:t>电网盗窃监测数据集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3933056"/>
            <a:ext cx="5296324" cy="20522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文本框 16"/>
          <p:cNvSpPr txBox="1"/>
          <p:nvPr/>
        </p:nvSpPr>
        <p:spPr>
          <a:xfrm>
            <a:off x="1215590" y="6141715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</a:rPr>
              <a:t>QDataSet </a:t>
            </a: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</a:rPr>
              <a:t>量子力学数据集</a:t>
            </a:r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479376" y="594853"/>
            <a:ext cx="10873208" cy="575999"/>
          </a:xfrm>
        </p:spPr>
        <p:txBody>
          <a:bodyPr/>
          <a:lstStyle/>
          <a:p>
            <a:r>
              <a:rPr lang="zh-CN" altLang="en-US">
                <a:solidFill>
                  <a:srgbClr val="0070C0"/>
                </a:solidFill>
                <a:latin typeface="+mn-ea"/>
                <a:ea typeface="+mn-ea"/>
              </a:rPr>
              <a:t>相关</a:t>
            </a:r>
            <a:r>
              <a:rPr lang="zh-CN" altLang="en-US">
                <a:latin typeface="+mn-ea"/>
                <a:ea typeface="+mn-ea"/>
              </a:rPr>
              <a:t>研究</a:t>
            </a:r>
            <a:r>
              <a:rPr lang="zh-CN" altLang="en-US">
                <a:solidFill>
                  <a:srgbClr val="0070C0"/>
                </a:solidFill>
                <a:latin typeface="+mn-ea"/>
                <a:ea typeface="+mn-ea"/>
              </a:rPr>
              <a:t>领域</a:t>
            </a:r>
            <a:r>
              <a:rPr lang="zh-CN" altLang="en-US" dirty="0">
                <a:solidFill>
                  <a:srgbClr val="0070C0"/>
                </a:solidFill>
                <a:latin typeface="+mn-ea"/>
                <a:ea typeface="+mn-ea"/>
              </a:rPr>
              <a:t>均意识到数据集</a:t>
            </a:r>
            <a:r>
              <a:rPr lang="zh-CN" altLang="en-US">
                <a:solidFill>
                  <a:srgbClr val="0070C0"/>
                </a:solidFill>
                <a:latin typeface="+mn-ea"/>
                <a:ea typeface="+mn-ea"/>
              </a:rPr>
              <a:t>的重要性</a:t>
            </a:r>
            <a:endParaRPr lang="zh-CN" altLang="en-US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996" y="3933056"/>
            <a:ext cx="5389084" cy="20522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7996" y="1310529"/>
            <a:ext cx="5296323" cy="17610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文本框 19"/>
          <p:cNvSpPr txBox="1"/>
          <p:nvPr/>
        </p:nvSpPr>
        <p:spPr>
          <a:xfrm>
            <a:off x="6531615" y="6141715"/>
            <a:ext cx="5012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</a:rPr>
              <a:t>Higgs</a:t>
            </a: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</a:rPr>
              <a:t>玻色子衰变  </a:t>
            </a:r>
            <a:r>
              <a:rPr lang="en-US" altLang="zh-CN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</a:rPr>
              <a:t>FAIR</a:t>
            </a:r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</a:rPr>
              <a:t>数据集</a:t>
            </a:r>
          </a:p>
        </p:txBody>
      </p:sp>
    </p:spTree>
    <p:extLst>
      <p:ext uri="{BB962C8B-B14F-4D97-AF65-F5344CB8AC3E}">
        <p14:creationId xmlns:p14="http://schemas.microsoft.com/office/powerpoint/2010/main" val="248057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B855EF-7D8C-461E-9729-1DC7BC9AE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6740"/>
            <a:ext cx="10972800" cy="575999"/>
          </a:xfrm>
        </p:spPr>
        <p:txBody>
          <a:bodyPr/>
          <a:lstStyle/>
          <a:p>
            <a:r>
              <a:rPr lang="zh-CN" altLang="en-US" dirty="0">
                <a:latin typeface="+mn-ea"/>
                <a:ea typeface="+mn-ea"/>
              </a:rPr>
              <a:t>产业界更加重视高质量</a:t>
            </a:r>
            <a:r>
              <a:rPr lang="zh-CN" altLang="en-US">
                <a:latin typeface="+mn-ea"/>
                <a:ea typeface="+mn-ea"/>
              </a:rPr>
              <a:t>数据集的重要性</a:t>
            </a:r>
            <a:endParaRPr lang="zh-CN" altLang="en-US" dirty="0">
              <a:latin typeface="+mn-ea"/>
              <a:ea typeface="+mn-ea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19E86EA-899C-48D9-9C2C-5655A35C7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Xiaohan Lu, IHEP, CSNS, luxh@ihep.ac.cn</a:t>
            </a:r>
            <a:endParaRPr lang="en-US" altLang="zh-CN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25C133E-CBE9-4170-B910-8ABBE8A1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16</a:t>
            </a:fld>
            <a:endParaRPr lang="en-US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600B428-6E05-42C4-9D46-2DD66855E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22" y="1198496"/>
            <a:ext cx="3767303" cy="1543376"/>
          </a:xfrm>
          <a:prstGeom prst="rect">
            <a:avLst/>
          </a:prstGeom>
        </p:spPr>
      </p:pic>
      <p:pic>
        <p:nvPicPr>
          <p:cNvPr id="9" name="Picture 2" descr="https://pics4.baidu.com/feed/a686c9177f3e6709a30646abb5bb1031f9dc55ec.jpeg@f_auto?token=a0fbc0c83bc19f4657528725a0ce6c2d">
            <a:extLst>
              <a:ext uri="{FF2B5EF4-FFF2-40B4-BE49-F238E27FC236}">
                <a16:creationId xmlns:a16="http://schemas.microsoft.com/office/drawing/2014/main" id="{F744C3A2-939B-4C5C-A2EF-998004988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3636214"/>
            <a:ext cx="3006826" cy="227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7CD38E71-109E-45D1-8866-B8E03D6F764D}"/>
              </a:ext>
            </a:extLst>
          </p:cNvPr>
          <p:cNvCxnSpPr>
            <a:cxnSpLocks/>
          </p:cNvCxnSpPr>
          <p:nvPr/>
        </p:nvCxnSpPr>
        <p:spPr bwMode="auto">
          <a:xfrm flipH="1">
            <a:off x="1496542" y="4005064"/>
            <a:ext cx="1935162" cy="79685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</p:spPr>
      </p:cxnSp>
      <p:sp>
        <p:nvSpPr>
          <p:cNvPr id="11" name="文本框 11">
            <a:extLst>
              <a:ext uri="{FF2B5EF4-FFF2-40B4-BE49-F238E27FC236}">
                <a16:creationId xmlns:a16="http://schemas.microsoft.com/office/drawing/2014/main" id="{3B0BE2CC-66C0-4BAF-B0FE-4A50107ED025}"/>
              </a:ext>
            </a:extLst>
          </p:cNvPr>
          <p:cNvSpPr txBox="1"/>
          <p:nvPr/>
        </p:nvSpPr>
        <p:spPr>
          <a:xfrm>
            <a:off x="3287689" y="3636214"/>
            <a:ext cx="10081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盘古</a:t>
            </a:r>
            <a:r>
              <a:rPr lang="zh-CN" altLang="en-US" sz="1600" dirty="0">
                <a:latin typeface="等线" panose="02010600030101010101" pitchFamily="2" charset="-122"/>
                <a:ea typeface="等线" panose="02010600030101010101" pitchFamily="2" charset="-122"/>
              </a:rPr>
              <a:t>准确预测了台风路径。相比传统方法</a:t>
            </a:r>
            <a:r>
              <a:rPr lang="zh-CN" altLang="en-US" sz="1600" b="1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预测速度提高</a:t>
            </a:r>
            <a:r>
              <a:rPr lang="en-US" altLang="zh-CN" sz="1600" b="1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itchFamily="18" charset="0"/>
              </a:rPr>
              <a:t>10000</a:t>
            </a:r>
            <a:r>
              <a:rPr lang="zh-CN" altLang="en-US" sz="1600" b="1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倍</a:t>
            </a:r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020E7C74-9AFA-42A9-8DB0-6C528DED4FCC}"/>
              </a:ext>
            </a:extLst>
          </p:cNvPr>
          <p:cNvSpPr txBox="1"/>
          <p:nvPr/>
        </p:nvSpPr>
        <p:spPr>
          <a:xfrm>
            <a:off x="181835" y="6026724"/>
            <a:ext cx="339388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1940</a:t>
            </a:r>
            <a:r>
              <a:rPr lang="zh-CN" alt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年</a:t>
            </a:r>
            <a:r>
              <a:rPr lang="en-US" altLang="zh-CN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zh-CN" alt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至今的数据集（共</a:t>
            </a:r>
            <a:r>
              <a:rPr lang="en-US" altLang="zh-CN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2000TB </a:t>
            </a:r>
            <a:r>
              <a:rPr lang="zh-CN" alt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）！</a:t>
            </a:r>
            <a:endParaRPr lang="en-US" altLang="zh-CN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zh-CN" alt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使用</a:t>
            </a:r>
            <a:r>
              <a:rPr lang="en-US" altLang="zh-CN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60 TB</a:t>
            </a:r>
            <a:r>
              <a:rPr lang="zh-CN" alt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数据做模型训练</a:t>
            </a:r>
            <a:endParaRPr lang="en-US" altLang="zh-CN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5DB68AF-8E86-4830-98F3-0012CDE19E3F}"/>
              </a:ext>
            </a:extLst>
          </p:cNvPr>
          <p:cNvSpPr/>
          <p:nvPr/>
        </p:nvSpPr>
        <p:spPr>
          <a:xfrm>
            <a:off x="47328" y="2816758"/>
            <a:ext cx="40126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/>
              <a:t>ImageNet </a:t>
            </a:r>
            <a:r>
              <a:rPr lang="zh-CN" altLang="en-US" sz="1600"/>
              <a:t>是计算机视觉领域的革命性工作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86CD9C8-7869-4262-AAC7-B3729074AD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87" r="3735"/>
          <a:stretch/>
        </p:blipFill>
        <p:spPr>
          <a:xfrm>
            <a:off x="4534087" y="1207036"/>
            <a:ext cx="2950474" cy="1518073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7A38BDCE-8F50-4B04-98DC-CD147DB8BF6A}"/>
              </a:ext>
            </a:extLst>
          </p:cNvPr>
          <p:cNvSpPr txBox="1"/>
          <p:nvPr/>
        </p:nvSpPr>
        <p:spPr>
          <a:xfrm>
            <a:off x="4422580" y="2761128"/>
            <a:ext cx="3257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hangingPunct="0"/>
            <a:r>
              <a:rPr lang="zh-CN" altLang="zh-CN" sz="1600"/>
              <a:t>包括超过 10 万个问答对，评估文本理解和问答生成能力的标准基准 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DD097C59-C52B-461C-8399-53C31A327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273" y="3723553"/>
            <a:ext cx="2925288" cy="1837345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1DFDE71D-6A2A-4506-8154-D606A9102946}"/>
              </a:ext>
            </a:extLst>
          </p:cNvPr>
          <p:cNvSpPr txBox="1"/>
          <p:nvPr/>
        </p:nvSpPr>
        <p:spPr>
          <a:xfrm>
            <a:off x="4566596" y="5626615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hangingPunct="0"/>
            <a:r>
              <a:rPr lang="zh-CN" altLang="zh-CN" sz="1600"/>
              <a:t>包含 1000 小时的语音数据用于语音识别任务。 </a:t>
            </a:r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id="{F6D2BDCF-CB30-496B-A033-891484D5C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4667" y="584205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7D258C06-1618-4FE9-89E2-5C4F6247A9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0216" y="1143816"/>
            <a:ext cx="2979708" cy="1662897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DB427461-0FC8-4F8A-96C2-6AF70354A96E}"/>
              </a:ext>
            </a:extLst>
          </p:cNvPr>
          <p:cNvSpPr txBox="1"/>
          <p:nvPr/>
        </p:nvSpPr>
        <p:spPr>
          <a:xfrm>
            <a:off x="8041604" y="2806713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hangingPunct="0"/>
            <a:r>
              <a:rPr lang="zh-CN" altLang="zh-CN" sz="1600"/>
              <a:t>专注于城市街景分割任务，广泛用于自动驾驶领域。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E7DBC93C-4B92-4E00-9ED7-A3EDECF664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0216" y="3723553"/>
            <a:ext cx="3497655" cy="1864726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F2038476-9EFC-4DCC-9639-A0194386D69E}"/>
              </a:ext>
            </a:extLst>
          </p:cNvPr>
          <p:cNvSpPr txBox="1"/>
          <p:nvPr/>
        </p:nvSpPr>
        <p:spPr>
          <a:xfrm>
            <a:off x="7752186" y="5620988"/>
            <a:ext cx="4222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hangingPunct="0"/>
            <a:r>
              <a:rPr lang="zh-CN" altLang="en-US" sz="1600"/>
              <a:t>智元机器人开源百万真机数据集</a:t>
            </a:r>
            <a:r>
              <a:rPr lang="en-US" altLang="zh-CN" sz="1600"/>
              <a:t>AgiBot World</a:t>
            </a:r>
          </a:p>
          <a:p>
            <a:pPr lvl="0" eaLnBrk="0" hangingPunct="0"/>
            <a:r>
              <a:rPr lang="zh-CN" altLang="en-US" sz="1600"/>
              <a:t>更泛化和更通用的机器人大模型训练</a:t>
            </a:r>
            <a:endParaRPr lang="zh-CN" altLang="zh-CN" sz="1600"/>
          </a:p>
        </p:txBody>
      </p:sp>
    </p:spTree>
    <p:extLst>
      <p:ext uri="{BB962C8B-B14F-4D97-AF65-F5344CB8AC3E}">
        <p14:creationId xmlns:p14="http://schemas.microsoft.com/office/powerpoint/2010/main" val="391350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>
            <a:extLst>
              <a:ext uri="{FF2B5EF4-FFF2-40B4-BE49-F238E27FC236}">
                <a16:creationId xmlns:a16="http://schemas.microsoft.com/office/drawing/2014/main" id="{463E29E1-7923-45C3-97DC-4F9F6C7A3E6E}"/>
              </a:ext>
            </a:extLst>
          </p:cNvPr>
          <p:cNvSpPr txBox="1"/>
          <p:nvPr/>
        </p:nvSpPr>
        <p:spPr>
          <a:xfrm>
            <a:off x="5872476" y="1268831"/>
            <a:ext cx="6128180" cy="532852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42F38D4-AC23-4FB9-8839-46470512FD86}"/>
              </a:ext>
            </a:extLst>
          </p:cNvPr>
          <p:cNvSpPr txBox="1"/>
          <p:nvPr/>
        </p:nvSpPr>
        <p:spPr>
          <a:xfrm>
            <a:off x="191344" y="1268831"/>
            <a:ext cx="5040560" cy="532852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solidFill>
                  <a:srgbClr val="0070C0"/>
                </a:solidFill>
                <a:latin typeface="+mn-ea"/>
                <a:ea typeface="+mn-ea"/>
              </a:rPr>
              <a:t>加速器领域</a:t>
            </a:r>
            <a:r>
              <a:rPr lang="en-US" altLang="zh-CN">
                <a:solidFill>
                  <a:srgbClr val="0070C0"/>
                </a:solidFill>
                <a:latin typeface="+mn-ea"/>
                <a:ea typeface="+mn-ea"/>
              </a:rPr>
              <a:t>AI-Ready</a:t>
            </a:r>
            <a:r>
              <a:rPr lang="zh-CN" altLang="en-US">
                <a:solidFill>
                  <a:srgbClr val="0070C0"/>
                </a:solidFill>
                <a:latin typeface="+mn-ea"/>
                <a:ea typeface="+mn-ea"/>
              </a:rPr>
              <a:t>数据集</a:t>
            </a:r>
            <a:endParaRPr lang="zh-CN" altLang="en-US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17</a:t>
            </a:fld>
            <a:endParaRPr lang="en-US" altLang="zh-CN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3068960"/>
            <a:ext cx="4675195" cy="340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63352" y="1881464"/>
            <a:ext cx="4392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+mn-ea"/>
                <a:ea typeface="+mn-ea"/>
              </a:rPr>
              <a:t>“大”</a:t>
            </a:r>
            <a:r>
              <a:rPr lang="zh-CN" altLang="en-US" sz="2400" b="1" dirty="0">
                <a:latin typeface="+mn-ea"/>
                <a:ea typeface="+mn-ea"/>
              </a:rPr>
              <a:t>数据</a:t>
            </a:r>
            <a:r>
              <a:rPr lang="en-US" altLang="zh-CN" sz="2400" b="1" dirty="0">
                <a:latin typeface="+mn-ea"/>
                <a:ea typeface="+mn-ea"/>
              </a:rPr>
              <a:t>+</a:t>
            </a:r>
            <a:r>
              <a:rPr lang="zh-CN" altLang="en-US" sz="2400" b="1" dirty="0">
                <a:latin typeface="+mn-ea"/>
                <a:ea typeface="+mn-ea"/>
              </a:rPr>
              <a:t>算法</a:t>
            </a:r>
            <a:endParaRPr lang="en-US" altLang="zh-CN" sz="2400" b="1" dirty="0">
              <a:latin typeface="+mn-ea"/>
              <a:ea typeface="+mn-ea"/>
            </a:endParaRPr>
          </a:p>
          <a:p>
            <a:r>
              <a:rPr lang="en-US" altLang="zh-CN">
                <a:latin typeface="宋体" panose="02010600030101010101" pitchFamily="2" charset="-122"/>
              </a:rPr>
              <a:t>-</a:t>
            </a:r>
            <a:r>
              <a:rPr lang="zh-CN" altLang="en-US">
                <a:latin typeface="宋体" panose="02010600030101010101" pitchFamily="2" charset="-122"/>
              </a:rPr>
              <a:t>规模，种类，时长</a:t>
            </a:r>
            <a:endParaRPr lang="en-US" altLang="zh-CN">
              <a:latin typeface="宋体" panose="02010600030101010101" pitchFamily="2" charset="-122"/>
            </a:endParaRPr>
          </a:p>
          <a:p>
            <a:r>
              <a:rPr lang="en-US" altLang="zh-CN">
                <a:latin typeface="宋体" panose="02010600030101010101" pitchFamily="2" charset="-122"/>
              </a:rPr>
              <a:t>-</a:t>
            </a:r>
            <a:r>
              <a:rPr lang="zh-CN" altLang="en-US">
                <a:latin typeface="宋体" panose="02010600030101010101" pitchFamily="2" charset="-122"/>
              </a:rPr>
              <a:t>复杂系统的建模、预测、控制判断</a:t>
            </a:r>
            <a:endParaRPr lang="zh-CN" altLang="en-US" dirty="0">
              <a:latin typeface="宋体" panose="0201060003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EAB643D-8458-4383-91B1-98EF3EC64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92344" y="3950166"/>
            <a:ext cx="2736304" cy="225870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F616E6C-A2BD-441D-8854-E53DC3796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983" y="2276872"/>
            <a:ext cx="5976664" cy="1658682"/>
          </a:xfrm>
          <a:prstGeom prst="rect">
            <a:avLst/>
          </a:prstGeom>
        </p:spPr>
      </p:pic>
      <p:pic>
        <p:nvPicPr>
          <p:cNvPr id="14" name="Picture 2" descr="C:\Users\windows\Desktop\装置原理.gif">
            <a:extLst>
              <a:ext uri="{FF2B5EF4-FFF2-40B4-BE49-F238E27FC236}">
                <a16:creationId xmlns:a16="http://schemas.microsoft.com/office/drawing/2014/main" id="{55778C02-9E7C-4134-B889-60EBAF732B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3" y="3939174"/>
            <a:ext cx="3227431" cy="22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DCC3AC0-8FE5-4B88-9907-FE22CF3EBF96}"/>
              </a:ext>
            </a:extLst>
          </p:cNvPr>
          <p:cNvSpPr txBox="1"/>
          <p:nvPr/>
        </p:nvSpPr>
        <p:spPr>
          <a:xfrm>
            <a:off x="5951983" y="2305873"/>
            <a:ext cx="15121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/>
              <a:t>“数字孪生”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C8ADB0B-6BE1-42BE-84FF-389BBF685043}"/>
              </a:ext>
            </a:extLst>
          </p:cNvPr>
          <p:cNvSpPr txBox="1"/>
          <p:nvPr/>
        </p:nvSpPr>
        <p:spPr>
          <a:xfrm>
            <a:off x="8256240" y="6256675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“智能”控制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F62A31D-C826-4685-A25F-BFED4E41C8EA}"/>
              </a:ext>
            </a:extLst>
          </p:cNvPr>
          <p:cNvSpPr txBox="1"/>
          <p:nvPr/>
        </p:nvSpPr>
        <p:spPr>
          <a:xfrm>
            <a:off x="5909514" y="3977111"/>
            <a:ext cx="3354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</a:rPr>
              <a:t>高功率 高精度  低损失  低故障 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384BC0B-BC46-49BB-9156-E60FB341C6C7}"/>
              </a:ext>
            </a:extLst>
          </p:cNvPr>
          <p:cNvSpPr txBox="1"/>
          <p:nvPr/>
        </p:nvSpPr>
        <p:spPr>
          <a:xfrm>
            <a:off x="5963249" y="1346521"/>
            <a:ext cx="58326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加速器领域</a:t>
            </a:r>
            <a:r>
              <a:rPr lang="en-US" altLang="zh-CN"/>
              <a:t>AI</a:t>
            </a:r>
            <a:r>
              <a:rPr lang="zh-CN" altLang="en-US"/>
              <a:t>研究的“终极愿景”：</a:t>
            </a:r>
            <a:endParaRPr lang="en-US" altLang="zh-CN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高精度的“数字孪生”</a:t>
            </a:r>
            <a:endParaRPr lang="en-US" altLang="zh-CN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媲美自动驾驶的“智能”控制系统</a:t>
            </a:r>
          </a:p>
        </p:txBody>
      </p:sp>
      <p:sp>
        <p:nvSpPr>
          <p:cNvPr id="7" name="箭头: 右 6">
            <a:extLst>
              <a:ext uri="{FF2B5EF4-FFF2-40B4-BE49-F238E27FC236}">
                <a16:creationId xmlns:a16="http://schemas.microsoft.com/office/drawing/2014/main" id="{FF62BD72-0E17-4AC7-80A8-13E8E8688A0D}"/>
              </a:ext>
            </a:extLst>
          </p:cNvPr>
          <p:cNvSpPr/>
          <p:nvPr/>
        </p:nvSpPr>
        <p:spPr bwMode="auto">
          <a:xfrm rot="10800000">
            <a:off x="5303913" y="3645024"/>
            <a:ext cx="496557" cy="432048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6BB4E8C-6A05-442B-B965-7C35BB0DB021}"/>
              </a:ext>
            </a:extLst>
          </p:cNvPr>
          <p:cNvSpPr/>
          <p:nvPr/>
        </p:nvSpPr>
        <p:spPr>
          <a:xfrm>
            <a:off x="191344" y="1259468"/>
            <a:ext cx="5168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>
                <a:latin typeface="+mn-ea"/>
              </a:rPr>
              <a:t>加速器领域需要高质量数据集</a:t>
            </a:r>
            <a:r>
              <a:rPr lang="zh-CN" altLang="en-US">
                <a:latin typeface="+mn-ea"/>
              </a:rPr>
              <a:t>：</a:t>
            </a:r>
            <a:r>
              <a:rPr lang="en-US" altLang="zh-CN">
                <a:latin typeface="+mn-ea"/>
              </a:rPr>
              <a:t>AI-Ready</a:t>
            </a:r>
            <a:r>
              <a:rPr lang="zh-CN" altLang="en-US">
                <a:latin typeface="+mn-ea"/>
              </a:rPr>
              <a:t>数据集</a:t>
            </a:r>
            <a:endParaRPr lang="zh-CN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6396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09371ED-8DEB-4B9B-B0B1-D44EE615C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Yi Jiao, IHEP, jiaoyi@ihep.ac.cn</a:t>
            </a:r>
            <a:endParaRPr lang="en-US" altLang="zh-CN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DAB84D-942A-4807-ACA7-24D52E09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18</a:t>
            </a:fld>
            <a:endParaRPr lang="en-US" altLang="zh-CN" dirty="0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FF60457D-54F8-4561-839E-C98B9B43B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476672"/>
            <a:ext cx="11665296" cy="575999"/>
          </a:xfrm>
        </p:spPr>
        <p:txBody>
          <a:bodyPr/>
          <a:lstStyle/>
          <a:p>
            <a:r>
              <a:rPr lang="zh-CN" altLang="en-US" sz="3200" dirty="0">
                <a:solidFill>
                  <a:srgbClr val="0070C0"/>
                </a:solidFill>
                <a:latin typeface="+mn-ea"/>
                <a:ea typeface="+mn-ea"/>
              </a:rPr>
              <a:t>预期的加速器装置上大规模高质量数据生成及应用的流程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C83D263-C1FE-4D77-B66A-DC949C550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752" y="1085531"/>
            <a:ext cx="10560496" cy="541272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 bwMode="auto">
          <a:xfrm>
            <a:off x="1703512" y="4149080"/>
            <a:ext cx="8280920" cy="2016224"/>
          </a:xfrm>
          <a:prstGeom prst="rect">
            <a:avLst/>
          </a:prstGeom>
          <a:solidFill>
            <a:srgbClr val="3333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r>
              <a: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几位老师联合申请了所创新基金，题目：“面向大型粒子加速器需求的</a:t>
            </a:r>
          </a:p>
          <a:p>
            <a:r>
              <a: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加速器高质量数据生成的相关研究”，申请经费</a:t>
            </a:r>
            <a:r>
              <a:rPr lang="en-US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192</a:t>
            </a:r>
            <a:r>
              <a: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万。</a:t>
            </a:r>
            <a:endParaRPr lang="en-US" altLang="zh-CN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考虑到全部实现，需要进行相关硬件改造；该项目将侧重于在现有硬件条件下，对全链条数据流关键环节，开展相关技术和软件程序的研发；为未来上述系统在大科学工程的实际应用进行预先的关键技术验证。</a:t>
            </a:r>
            <a:endParaRPr lang="en-US" altLang="zh-CN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0" lang="en-US" altLang="zh-CN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4521291"/>
      </p:ext>
    </p:extLst>
  </p:cSld>
  <p:clrMapOvr>
    <a:masterClrMapping/>
  </p:clrMapOvr>
  <p:transition spd="med"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>
            <a:extLst>
              <a:ext uri="{FF2B5EF4-FFF2-40B4-BE49-F238E27FC236}">
                <a16:creationId xmlns:a16="http://schemas.microsoft.com/office/drawing/2014/main" id="{A34E5757-C9B2-4BBD-896D-890AC66BF90B}"/>
              </a:ext>
            </a:extLst>
          </p:cNvPr>
          <p:cNvSpPr txBox="1">
            <a:spLocks/>
          </p:cNvSpPr>
          <p:nvPr/>
        </p:nvSpPr>
        <p:spPr bwMode="auto">
          <a:xfrm>
            <a:off x="2783632" y="539765"/>
            <a:ext cx="5511044" cy="5759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9pPr>
          </a:lstStyle>
          <a:p>
            <a:r>
              <a:rPr lang="zh-CN" altLang="en-US" kern="0" dirty="0">
                <a:solidFill>
                  <a:srgbClr val="0070C0"/>
                </a:solidFill>
                <a:latin typeface="+mn-ea"/>
                <a:ea typeface="+mn-ea"/>
              </a:rPr>
              <a:t>所创新申请团队成员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BB250D9-F455-4CA4-9320-B8E1C74B2C08}"/>
              </a:ext>
            </a:extLst>
          </p:cNvPr>
          <p:cNvSpPr/>
          <p:nvPr/>
        </p:nvSpPr>
        <p:spPr>
          <a:xfrm>
            <a:off x="453861" y="1030434"/>
            <a:ext cx="10873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kern="100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项目团队包括加速器中心和东莞研究部</a:t>
            </a:r>
            <a:r>
              <a:rPr lang="zh-CN" altLang="en-US" kern="100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加速器物理</a:t>
            </a:r>
            <a:r>
              <a:rPr lang="zh-CN" altLang="en-US" kern="100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zh-CN" altLang="en-US" kern="100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控制</a:t>
            </a:r>
            <a:r>
              <a:rPr lang="zh-CN" altLang="en-US" kern="100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zh-CN" altLang="en-US" kern="100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束测</a:t>
            </a:r>
            <a:r>
              <a:rPr lang="zh-CN" altLang="en-US" kern="100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等专业组的业务骨干，以及多名年轻技术骨干、博后、研究生，在实际机器调试运行、数据获取存储、程序开发等方面具有较好的技术积累。</a:t>
            </a:r>
            <a:endParaRPr lang="zh-CN" alt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2424F7D-021D-4C9F-8D1C-D2CBABEF8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1772816"/>
            <a:ext cx="9721080" cy="444281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96186" y="4437112"/>
            <a:ext cx="289150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kern="100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与计算中心专家密切合作</a:t>
            </a:r>
            <a:endParaRPr lang="en-US" altLang="zh-CN" b="1" kern="100" dirty="0">
              <a:solidFill>
                <a:srgbClr val="C00000"/>
              </a:solidFill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1400" dirty="0"/>
              <a:t>在数据处理、数据集规范化、数据集训练及模型管理等环节寻求与计算中心相关老师密切合作。不过，沟通中了解到，计算中心相关老师已有很多的工作量。所以我们将主要基于加速器的人员和力量，与计算中心老师探讨合适的合作模式</a:t>
            </a:r>
          </a:p>
        </p:txBody>
      </p:sp>
    </p:spTree>
    <p:extLst>
      <p:ext uri="{BB962C8B-B14F-4D97-AF65-F5344CB8AC3E}">
        <p14:creationId xmlns:p14="http://schemas.microsoft.com/office/powerpoint/2010/main" val="1595395739"/>
      </p:ext>
    </p:extLst>
  </p:cSld>
  <p:clrMapOvr>
    <a:masterClrMapping/>
  </p:clrMapOvr>
  <p:transition spd="med"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1524000" y="476740"/>
            <a:ext cx="2051720" cy="575999"/>
          </a:xfrm>
        </p:spPr>
        <p:txBody>
          <a:bodyPr/>
          <a:lstStyle/>
          <a:p>
            <a:r>
              <a:rPr lang="zh-CN" altLang="en-US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主要内容</a:t>
            </a:r>
          </a:p>
        </p:txBody>
      </p:sp>
      <p:graphicFrame>
        <p:nvGraphicFramePr>
          <p:cNvPr id="2" name="图示 1">
            <a:extLst>
              <a:ext uri="{FF2B5EF4-FFF2-40B4-BE49-F238E27FC236}">
                <a16:creationId xmlns:a16="http://schemas.microsoft.com/office/drawing/2014/main" id="{20D65884-A43C-4257-BEE3-BC1AB06B67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0991201"/>
              </p:ext>
            </p:extLst>
          </p:nvPr>
        </p:nvGraphicFramePr>
        <p:xfrm>
          <a:off x="2855640" y="119675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3292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AF3D3F9-7E62-45C0-8910-DF858E601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Yi Jiao, IHEP, jiaoyi@ihep.ac.cn</a:t>
            </a:r>
            <a:endParaRPr lang="en-US" altLang="zh-CN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47F8003-EA81-48D0-8132-C3587518A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20</a:t>
            </a:fld>
            <a:endParaRPr lang="en-US" altLang="zh-CN" dirty="0"/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CC3D4B34-0946-453D-9AD5-7577D6DB4334}"/>
              </a:ext>
            </a:extLst>
          </p:cNvPr>
          <p:cNvGraphicFramePr>
            <a:graphicFrameLocks/>
          </p:cNvGraphicFramePr>
          <p:nvPr/>
        </p:nvGraphicFramePr>
        <p:xfrm>
          <a:off x="191344" y="2749385"/>
          <a:ext cx="11809312" cy="3703951"/>
        </p:xfrm>
        <a:graphic>
          <a:graphicData uri="http://schemas.openxmlformats.org/drawingml/2006/table">
            <a:tbl>
              <a:tblPr firstRow="1" bandRow="1"/>
              <a:tblGrid>
                <a:gridCol w="1224136">
                  <a:extLst>
                    <a:ext uri="{9D8B030D-6E8A-4147-A177-3AD203B41FA5}">
                      <a16:colId xmlns:a16="http://schemas.microsoft.com/office/drawing/2014/main" val="4032831864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3307667307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647091036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1082528309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81096749"/>
                    </a:ext>
                  </a:extLst>
                </a:gridCol>
              </a:tblGrid>
              <a:tr h="1863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1800" b="1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时间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数据获取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数据处理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数据集规范化与发布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数据集应用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8550827"/>
                  </a:ext>
                </a:extLst>
              </a:tr>
              <a:tr h="13000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r>
                        <a:rPr lang="en-US" altLang="zh-CN" sz="16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2025</a:t>
                      </a:r>
                      <a:r>
                        <a:rPr lang="zh-CN" altLang="zh-CN" sz="16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年</a:t>
                      </a:r>
                      <a:br>
                        <a:rPr lang="en-US" altLang="zh-CN" sz="16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US" altLang="zh-CN" sz="16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altLang="zh-CN" sz="16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月–</a:t>
                      </a:r>
                      <a:r>
                        <a:rPr lang="en-US" altLang="zh-CN" sz="16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zh-CN" altLang="zh-CN" sz="16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月</a:t>
                      </a:r>
                      <a:endParaRPr lang="zh-CN" altLang="en-US" sz="1600" b="1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alt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、初步完成多模态数据库搭建</a:t>
                      </a:r>
                      <a:endParaRPr lang="en-US" alt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alt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、初步开展参数扫描程序开发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alt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、初步开展批数据处理程序开发</a:t>
                      </a:r>
                      <a:endParaRPr lang="en-US" alt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alt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、初步开展异构数据融合方法研究</a:t>
                      </a:r>
                      <a:endParaRPr lang="en-US" alt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CN" alt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、调研规则引擎技术，对各类问题初步分析</a:t>
                      </a:r>
                      <a:endParaRPr lang="en-US" alt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altLang="en-US" sz="16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、初步拟定数据集发布规范，广泛征求意见</a:t>
                      </a:r>
                      <a:endParaRPr lang="en-US" altLang="zh-CN" sz="16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altLang="en-US" sz="16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、开展数据集规范化与发布模块的程序开发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r>
                        <a:rPr lang="zh-CN" altLang="en-US" sz="16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初步完成本地数据集应用平台搭建</a:t>
                      </a:r>
                      <a:endParaRPr lang="en-US" altLang="zh-CN" sz="16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33571"/>
                  </a:ext>
                </a:extLst>
              </a:tr>
              <a:tr h="10042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r>
                        <a:rPr lang="en-US" altLang="zh-CN" sz="16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2026</a:t>
                      </a:r>
                      <a:r>
                        <a:rPr lang="zh-CN" altLang="zh-CN" sz="16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年</a:t>
                      </a:r>
                      <a:br>
                        <a:rPr lang="en-US" altLang="zh-CN" sz="16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US" altLang="zh-CN" sz="16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altLang="zh-CN" sz="16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月–</a:t>
                      </a:r>
                      <a:r>
                        <a:rPr lang="en-US" altLang="zh-CN" sz="16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zh-CN" altLang="zh-CN" sz="16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月</a:t>
                      </a:r>
                      <a:endParaRPr lang="zh-CN" altLang="en-US" sz="1600" b="1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r>
                        <a:rPr lang="en-US" altLang="zh-CN" sz="1600" kern="1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altLang="en-US" sz="1600" kern="1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zh-CN" altLang="zh-CN" sz="1600" kern="1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完善多模态数据库</a:t>
                      </a:r>
                      <a:r>
                        <a:rPr lang="zh-CN" altLang="en-US" sz="1600" kern="1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及参数扫描程序</a:t>
                      </a:r>
                      <a:endParaRPr lang="en-US" altLang="zh-CN" sz="1600" kern="1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altLang="zh-CN" sz="1600" kern="1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altLang="en-US" sz="1600" kern="1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、获取并存储</a:t>
                      </a:r>
                      <a:r>
                        <a:rPr lang="en-US" altLang="zh-CN" sz="1600" kern="1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HEPS</a:t>
                      </a:r>
                      <a:r>
                        <a:rPr lang="zh-CN" altLang="en-US" sz="1600" kern="1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及</a:t>
                      </a:r>
                      <a:r>
                        <a:rPr lang="en-US" altLang="zh-CN" sz="1600" kern="1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CSNS</a:t>
                      </a:r>
                      <a:r>
                        <a:rPr lang="zh-CN" altLang="en-US" sz="1600" kern="1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相关多模态数据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r>
                        <a:rPr lang="zh-CN" altLang="zh-CN" sz="1600" kern="1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基本完成数据处理模块的开发</a:t>
                      </a:r>
                      <a:r>
                        <a:rPr lang="zh-CN" altLang="en-US" sz="1600" kern="1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并进行初步测试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r>
                        <a:rPr lang="en-US" altLang="zh-CN" sz="1600" kern="1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altLang="en-US" sz="1600" kern="1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、确定数据集规范</a:t>
                      </a:r>
                      <a:endParaRPr lang="en-US" altLang="zh-CN" sz="1600" kern="1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altLang="zh-CN" sz="1600" kern="1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altLang="en-US" sz="1600" kern="1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、基本完成</a:t>
                      </a:r>
                      <a:r>
                        <a:rPr lang="zh-CN" altLang="zh-CN" sz="1600" kern="1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数据</a:t>
                      </a:r>
                      <a:r>
                        <a:rPr lang="zh-CN" altLang="en-US" sz="1600" kern="1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集规范化</a:t>
                      </a:r>
                      <a:r>
                        <a:rPr lang="zh-CN" altLang="zh-CN" sz="1600" kern="1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与发布模块的</a:t>
                      </a:r>
                      <a:r>
                        <a:rPr lang="zh-CN" altLang="en-US" sz="1600" kern="1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程序</a:t>
                      </a:r>
                      <a:r>
                        <a:rPr lang="zh-CN" altLang="zh-CN" sz="1600" kern="1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开发</a:t>
                      </a:r>
                      <a:r>
                        <a:rPr lang="zh-CN" altLang="en-US" sz="1600" kern="1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，并初步生成数据集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r>
                        <a:rPr lang="zh-CN" altLang="en-US" sz="1600" kern="1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基于应用平台，</a:t>
                      </a:r>
                      <a:r>
                        <a:rPr lang="zh-CN" altLang="zh-CN" sz="1600" kern="1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开展数据集</a:t>
                      </a:r>
                      <a:r>
                        <a:rPr lang="zh-CN" altLang="en-US" sz="1600" kern="1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的初步</a:t>
                      </a:r>
                      <a:r>
                        <a:rPr lang="zh-CN" altLang="zh-CN" sz="1600" kern="1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验证与</a:t>
                      </a:r>
                      <a:r>
                        <a:rPr lang="zh-CN" altLang="en-US" sz="1600" kern="1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应用，并反馈到其它环节的开发工作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913288"/>
                  </a:ext>
                </a:extLst>
              </a:tr>
              <a:tr h="7169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r>
                        <a:rPr lang="en-US" altLang="zh-CN" sz="16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2027</a:t>
                      </a:r>
                      <a:r>
                        <a:rPr lang="zh-CN" altLang="zh-CN" sz="16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年</a:t>
                      </a:r>
                      <a:br>
                        <a:rPr lang="en-US" altLang="zh-CN" sz="16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US" altLang="zh-CN" sz="16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altLang="zh-CN" sz="16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月–</a:t>
                      </a:r>
                      <a:r>
                        <a:rPr lang="en-US" altLang="zh-CN" sz="16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zh-CN" altLang="zh-CN" sz="16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月</a:t>
                      </a:r>
                      <a:endParaRPr lang="zh-CN" altLang="en-US" sz="1600" b="1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r>
                        <a:rPr lang="zh-CN" alt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完成全部基础模块的开发，完成并发布</a:t>
                      </a: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1~2</a:t>
                      </a:r>
                      <a:r>
                        <a:rPr lang="zh-CN" alt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个数据集，申请软件著作权，开展基于实际机器的数据集验证及应用研究总结发表论文，与所计算中心</a:t>
                      </a: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AI</a:t>
                      </a:r>
                      <a:r>
                        <a:rPr lang="zh-CN" alt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平台展开合作对接；完成项目验收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1944986"/>
                  </a:ext>
                </a:extLst>
              </a:tr>
            </a:tbl>
          </a:graphicData>
        </a:graphic>
      </p:graphicFrame>
      <p:sp>
        <p:nvSpPr>
          <p:cNvPr id="9" name="标题 1">
            <a:extLst>
              <a:ext uri="{FF2B5EF4-FFF2-40B4-BE49-F238E27FC236}">
                <a16:creationId xmlns:a16="http://schemas.microsoft.com/office/drawing/2014/main" id="{1C75970F-45D5-4EB4-968D-EE875165B29E}"/>
              </a:ext>
            </a:extLst>
          </p:cNvPr>
          <p:cNvSpPr txBox="1">
            <a:spLocks/>
          </p:cNvSpPr>
          <p:nvPr/>
        </p:nvSpPr>
        <p:spPr bwMode="auto">
          <a:xfrm>
            <a:off x="2337811" y="498896"/>
            <a:ext cx="7882208" cy="5759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defRPr>
            </a:lvl9pPr>
          </a:lstStyle>
          <a:p>
            <a:r>
              <a:rPr lang="zh-CN" altLang="en-US" kern="0" dirty="0">
                <a:solidFill>
                  <a:srgbClr val="0070C0"/>
                </a:solidFill>
                <a:latin typeface="+mn-ea"/>
                <a:ea typeface="+mn-ea"/>
              </a:rPr>
              <a:t>研究计划及预期目标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9851DF8-CF67-44C6-8105-E3BFCCC2CD3E}"/>
              </a:ext>
            </a:extLst>
          </p:cNvPr>
          <p:cNvSpPr txBox="1"/>
          <p:nvPr/>
        </p:nvSpPr>
        <p:spPr>
          <a:xfrm>
            <a:off x="22325" y="1333604"/>
            <a:ext cx="11978331" cy="1159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00" marR="71755" algn="just">
              <a:spcBef>
                <a:spcPts val="400"/>
              </a:spcBef>
              <a:spcAft>
                <a:spcPts val="0"/>
              </a:spcAft>
            </a:pPr>
            <a:r>
              <a:rPr lang="zh-CN" altLang="en-US" sz="22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预期成果：</a:t>
            </a:r>
            <a:r>
              <a:rPr lang="zh-CN" altLang="en-US" sz="2200" b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围绕</a:t>
            </a:r>
            <a:r>
              <a:rPr lang="zh-CN" altLang="en-US" sz="22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zh-CN" altLang="en-US" sz="2200" b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加速器高质量数据生成</a:t>
            </a:r>
            <a:r>
              <a:rPr lang="zh-CN" altLang="en-US" sz="22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zh-CN" altLang="en-US" sz="22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，国内首次完成主要流程的软件模块开发</a:t>
            </a:r>
            <a:r>
              <a:rPr lang="zh-CN" altLang="en-US" sz="22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，完成并发布</a:t>
            </a:r>
            <a:r>
              <a:rPr lang="en-US" altLang="zh-CN" sz="22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AI-ready</a:t>
            </a:r>
            <a:r>
              <a:rPr lang="zh-CN" altLang="en-US" sz="22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的</a:t>
            </a:r>
            <a:r>
              <a:rPr lang="en-US" altLang="zh-CN" sz="22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1-2</a:t>
            </a:r>
            <a:r>
              <a:rPr lang="zh-CN" altLang="en-US" sz="22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个加速器数据集，并开展相关应用研究</a:t>
            </a:r>
            <a:endParaRPr lang="en-US" altLang="zh-CN" sz="2200" kern="100" dirty="0"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266700" marR="71755" algn="just">
              <a:spcBef>
                <a:spcPts val="400"/>
              </a:spcBef>
              <a:spcAft>
                <a:spcPts val="0"/>
              </a:spcAft>
            </a:pPr>
            <a:r>
              <a:rPr lang="zh-CN" altLang="en-US" sz="22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预期目标</a:t>
            </a:r>
            <a:r>
              <a:rPr lang="zh-CN" altLang="en-US" sz="22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：发布</a:t>
            </a:r>
            <a:r>
              <a:rPr lang="en-US" altLang="zh-CN" sz="22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en-US" altLang="zh-CN" sz="22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~</a:t>
            </a:r>
            <a:r>
              <a:rPr lang="en-US" altLang="zh-CN" sz="22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2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个数据集，申请软件著作权</a:t>
            </a:r>
            <a:r>
              <a:rPr lang="en-US" altLang="zh-CN" sz="22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1~2</a:t>
            </a:r>
            <a:r>
              <a:rPr lang="zh-CN" altLang="en-US" sz="22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项，发表学术论文</a:t>
            </a:r>
            <a:r>
              <a:rPr lang="en-US" altLang="zh-CN" sz="22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2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~3</a:t>
            </a:r>
            <a:r>
              <a:rPr lang="zh-CN" altLang="en-US" sz="22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篇</a:t>
            </a:r>
            <a:endParaRPr lang="en-US" altLang="zh-CN" sz="2200" kern="100" dirty="0"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901659"/>
      </p:ext>
    </p:extLst>
  </p:cSld>
  <p:clrMapOvr>
    <a:masterClrMapping/>
  </p:clrMapOvr>
  <p:transition spd="med"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23">
            <a:extLst>
              <a:ext uri="{FF2B5EF4-FFF2-40B4-BE49-F238E27FC236}">
                <a16:creationId xmlns:a16="http://schemas.microsoft.com/office/drawing/2014/main" id="{0D17EDC6-D1B8-4903-BDEF-90DD2D50BA1F}"/>
              </a:ext>
            </a:extLst>
          </p:cNvPr>
          <p:cNvSpPr txBox="1"/>
          <p:nvPr/>
        </p:nvSpPr>
        <p:spPr>
          <a:xfrm>
            <a:off x="479376" y="2226252"/>
            <a:ext cx="4813964" cy="1728189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05958" y="494739"/>
            <a:ext cx="7562450" cy="575999"/>
          </a:xfrm>
        </p:spPr>
        <p:txBody>
          <a:bodyPr/>
          <a:lstStyle/>
          <a:p>
            <a:r>
              <a:rPr lang="zh-CN" altLang="en-US">
                <a:solidFill>
                  <a:srgbClr val="0070C0"/>
                </a:solidFill>
                <a:latin typeface="+mn-ea"/>
                <a:ea typeface="+mn-ea"/>
              </a:rPr>
              <a:t>聚焦“加速器</a:t>
            </a:r>
            <a:r>
              <a:rPr lang="en-US" altLang="zh-CN">
                <a:solidFill>
                  <a:srgbClr val="0070C0"/>
                </a:solidFill>
                <a:latin typeface="+mn-ea"/>
                <a:ea typeface="+mn-ea"/>
              </a:rPr>
              <a:t>AI-Ready</a:t>
            </a:r>
            <a:r>
              <a:rPr lang="zh-CN" altLang="en-US">
                <a:solidFill>
                  <a:srgbClr val="0070C0"/>
                </a:solidFill>
                <a:latin typeface="+mn-ea"/>
                <a:ea typeface="+mn-ea"/>
              </a:rPr>
              <a:t>数据</a:t>
            </a:r>
            <a:r>
              <a:rPr lang="zh-CN" altLang="en-US">
                <a:latin typeface="+mn-ea"/>
                <a:ea typeface="+mn-ea"/>
              </a:rPr>
              <a:t>集</a:t>
            </a:r>
            <a:r>
              <a:rPr lang="zh-CN" altLang="en-US">
                <a:solidFill>
                  <a:srgbClr val="0070C0"/>
                </a:solidFill>
                <a:latin typeface="+mn-ea"/>
                <a:ea typeface="+mn-ea"/>
              </a:rPr>
              <a:t>生成”</a:t>
            </a:r>
            <a:endParaRPr lang="zh-CN" altLang="en-US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6862" y="1186614"/>
            <a:ext cx="11899712" cy="5482746"/>
          </a:xfrm>
        </p:spPr>
        <p:txBody>
          <a:bodyPr/>
          <a:lstStyle/>
          <a:p>
            <a:r>
              <a:rPr lang="zh-CN" altLang="en-US" b="0" dirty="0">
                <a:solidFill>
                  <a:schemeClr val="tx1"/>
                </a:solidFill>
              </a:rPr>
              <a:t>基于已有条件，探索</a:t>
            </a:r>
            <a:r>
              <a:rPr lang="zh-CN" altLang="en-US" b="0" dirty="0"/>
              <a:t>数据获取、数据处理、数据集规范化及发布、数据集验证及应用</a:t>
            </a:r>
            <a:r>
              <a:rPr lang="zh-CN" altLang="en-US" b="0" dirty="0">
                <a:solidFill>
                  <a:schemeClr val="tx1"/>
                </a:solidFill>
              </a:rPr>
              <a:t>等在内的实现路径</a:t>
            </a:r>
            <a:endParaRPr lang="en-US" altLang="zh-CN" b="0" dirty="0">
              <a:solidFill>
                <a:schemeClr val="tx1"/>
              </a:solidFill>
            </a:endParaRPr>
          </a:p>
          <a:p>
            <a:endParaRPr lang="en-US" altLang="zh-CN" b="0" dirty="0"/>
          </a:p>
          <a:p>
            <a:endParaRPr lang="en-US" altLang="zh-CN" b="0" dirty="0"/>
          </a:p>
          <a:p>
            <a:endParaRPr lang="en-US" altLang="zh-CN" b="0" dirty="0"/>
          </a:p>
          <a:p>
            <a:endParaRPr lang="en-US" altLang="zh-CN" b="0" dirty="0"/>
          </a:p>
          <a:p>
            <a:endParaRPr lang="en-US" altLang="zh-CN" b="0" dirty="0"/>
          </a:p>
          <a:p>
            <a:endParaRPr lang="en-US" altLang="zh-CN" b="0" dirty="0"/>
          </a:p>
          <a:p>
            <a:endParaRPr lang="en-US" altLang="zh-CN" b="0" dirty="0"/>
          </a:p>
          <a:p>
            <a:r>
              <a:rPr lang="zh-CN" altLang="en-US" b="0" dirty="0"/>
              <a:t>为</a:t>
            </a:r>
            <a:r>
              <a:rPr lang="en-US" altLang="zh-CN" b="0" dirty="0"/>
              <a:t>AI</a:t>
            </a:r>
            <a:r>
              <a:rPr lang="zh-CN" altLang="en-US" b="0" dirty="0"/>
              <a:t>在加速器领域更广泛的应用打下基础：高质量数据、处理算法、管理软件</a:t>
            </a:r>
            <a:endParaRPr lang="en-US" altLang="zh-CN" b="0" dirty="0"/>
          </a:p>
          <a:p>
            <a:endParaRPr lang="en-US" altLang="zh-CN" b="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21</a:t>
            </a:fld>
            <a:endParaRPr lang="en-US" altLang="zh-CN" dirty="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614C5A1-4645-403B-9D00-BCD279B0C771}"/>
              </a:ext>
            </a:extLst>
          </p:cNvPr>
          <p:cNvSpPr/>
          <p:nvPr/>
        </p:nvSpPr>
        <p:spPr bwMode="auto">
          <a:xfrm>
            <a:off x="623392" y="2514281"/>
            <a:ext cx="2149668" cy="504055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扫描</a:t>
            </a:r>
            <a:r>
              <a:rPr kumimoji="0" lang="en-US" altLang="zh-CN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/</a:t>
            </a:r>
            <a:r>
              <a:rPr kumimoji="0" lang="zh-CN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提取数据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175FAAE6-2A3C-49AD-9AA1-A9339091A1AC}"/>
              </a:ext>
            </a:extLst>
          </p:cNvPr>
          <p:cNvSpPr/>
          <p:nvPr/>
        </p:nvSpPr>
        <p:spPr bwMode="auto">
          <a:xfrm>
            <a:off x="607584" y="3223862"/>
            <a:ext cx="2172138" cy="504055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高采样率数据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04FA707D-C6C9-4501-9940-2A087E20B1EB}"/>
              </a:ext>
            </a:extLst>
          </p:cNvPr>
          <p:cNvSpPr/>
          <p:nvPr/>
        </p:nvSpPr>
        <p:spPr bwMode="auto">
          <a:xfrm>
            <a:off x="3143672" y="2686947"/>
            <a:ext cx="2016224" cy="814446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多模态数据库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383C03C8-C5FE-488C-A213-422F805404FE}"/>
              </a:ext>
            </a:extLst>
          </p:cNvPr>
          <p:cNvSpPr/>
          <p:nvPr/>
        </p:nvSpPr>
        <p:spPr bwMode="auto">
          <a:xfrm>
            <a:off x="5663952" y="2686947"/>
            <a:ext cx="1440160" cy="814446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数据处理</a:t>
            </a:r>
            <a:endParaRPr kumimoji="0" lang="zh-CN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C8C33083-D22F-43E5-822A-F98B0688E1BB}"/>
              </a:ext>
            </a:extLst>
          </p:cNvPr>
          <p:cNvSpPr/>
          <p:nvPr/>
        </p:nvSpPr>
        <p:spPr bwMode="auto">
          <a:xfrm>
            <a:off x="7608168" y="2686947"/>
            <a:ext cx="1810772" cy="814446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数据集的规范化及发布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19AE36A8-931F-4265-80E0-2F062D5DF17C}"/>
              </a:ext>
            </a:extLst>
          </p:cNvPr>
          <p:cNvSpPr/>
          <p:nvPr/>
        </p:nvSpPr>
        <p:spPr bwMode="auto">
          <a:xfrm>
            <a:off x="9768408" y="2686947"/>
            <a:ext cx="1810772" cy="814446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数据集应用</a:t>
            </a:r>
          </a:p>
        </p:txBody>
      </p: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9C3097DC-C467-445D-BFD7-0450B134EEC0}"/>
              </a:ext>
            </a:extLst>
          </p:cNvPr>
          <p:cNvCxnSpPr>
            <a:cxnSpLocks/>
            <a:stCxn id="31" idx="3"/>
            <a:endCxn id="33" idx="1"/>
          </p:cNvCxnSpPr>
          <p:nvPr/>
        </p:nvCxnSpPr>
        <p:spPr bwMode="auto">
          <a:xfrm>
            <a:off x="2773060" y="2766309"/>
            <a:ext cx="370612" cy="3278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6E431474-E4F4-41C2-B217-E7535203D3E5}"/>
              </a:ext>
            </a:extLst>
          </p:cNvPr>
          <p:cNvCxnSpPr>
            <a:cxnSpLocks/>
            <a:stCxn id="32" idx="3"/>
            <a:endCxn id="33" idx="1"/>
          </p:cNvCxnSpPr>
          <p:nvPr/>
        </p:nvCxnSpPr>
        <p:spPr bwMode="auto">
          <a:xfrm flipV="1">
            <a:off x="2779722" y="3094170"/>
            <a:ext cx="363950" cy="3817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DE40E3C7-9091-428F-87F4-F336DB86AA1D}"/>
              </a:ext>
            </a:extLst>
          </p:cNvPr>
          <p:cNvCxnSpPr>
            <a:stCxn id="33" idx="3"/>
            <a:endCxn id="34" idx="1"/>
          </p:cNvCxnSpPr>
          <p:nvPr/>
        </p:nvCxnSpPr>
        <p:spPr bwMode="auto">
          <a:xfrm>
            <a:off x="5159896" y="3094170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41F1003F-202E-4578-BF4A-98708251CD24}"/>
              </a:ext>
            </a:extLst>
          </p:cNvPr>
          <p:cNvCxnSpPr>
            <a:stCxn id="34" idx="3"/>
            <a:endCxn id="35" idx="1"/>
          </p:cNvCxnSpPr>
          <p:nvPr/>
        </p:nvCxnSpPr>
        <p:spPr bwMode="auto">
          <a:xfrm>
            <a:off x="7104112" y="3094170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69950E40-0955-4A0E-8143-D5A8302BBFE9}"/>
              </a:ext>
            </a:extLst>
          </p:cNvPr>
          <p:cNvCxnSpPr>
            <a:cxnSpLocks/>
            <a:stCxn id="35" idx="3"/>
            <a:endCxn id="36" idx="1"/>
          </p:cNvCxnSpPr>
          <p:nvPr/>
        </p:nvCxnSpPr>
        <p:spPr bwMode="auto">
          <a:xfrm>
            <a:off x="9418940" y="3094170"/>
            <a:ext cx="34946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17" name="文本框 24">
            <a:extLst>
              <a:ext uri="{FF2B5EF4-FFF2-40B4-BE49-F238E27FC236}">
                <a16:creationId xmlns:a16="http://schemas.microsoft.com/office/drawing/2014/main" id="{A0E12518-C130-4BE7-9370-0056624C4EB0}"/>
              </a:ext>
            </a:extLst>
          </p:cNvPr>
          <p:cNvSpPr txBox="1"/>
          <p:nvPr/>
        </p:nvSpPr>
        <p:spPr>
          <a:xfrm>
            <a:off x="5458500" y="2204864"/>
            <a:ext cx="1789628" cy="1728189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9" name="文本框 25">
            <a:extLst>
              <a:ext uri="{FF2B5EF4-FFF2-40B4-BE49-F238E27FC236}">
                <a16:creationId xmlns:a16="http://schemas.microsoft.com/office/drawing/2014/main" id="{89CC10F0-B5E1-41B9-9A44-08FEAF9B020A}"/>
              </a:ext>
            </a:extLst>
          </p:cNvPr>
          <p:cNvSpPr txBox="1"/>
          <p:nvPr/>
        </p:nvSpPr>
        <p:spPr>
          <a:xfrm>
            <a:off x="7392144" y="2204864"/>
            <a:ext cx="4320480" cy="1728189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882EEC6-B2EB-4D5F-AFD0-DF49601DF223}"/>
              </a:ext>
            </a:extLst>
          </p:cNvPr>
          <p:cNvSpPr/>
          <p:nvPr/>
        </p:nvSpPr>
        <p:spPr bwMode="auto">
          <a:xfrm>
            <a:off x="1988918" y="4566510"/>
            <a:ext cx="1514794" cy="79208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数据源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A04D64F-97BE-4A0E-AF4F-17D7C5EAD7A3}"/>
              </a:ext>
            </a:extLst>
          </p:cNvPr>
          <p:cNvSpPr/>
          <p:nvPr/>
        </p:nvSpPr>
        <p:spPr bwMode="auto">
          <a:xfrm>
            <a:off x="5375920" y="4566510"/>
            <a:ext cx="1512168" cy="79208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数据处理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809CEA7-4802-4935-B798-3ECF890C187E}"/>
              </a:ext>
            </a:extLst>
          </p:cNvPr>
          <p:cNvSpPr/>
          <p:nvPr/>
        </p:nvSpPr>
        <p:spPr bwMode="auto">
          <a:xfrm>
            <a:off x="8690913" y="4566510"/>
            <a:ext cx="1577577" cy="79208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数据管理</a:t>
            </a:r>
          </a:p>
        </p:txBody>
      </p:sp>
      <p:sp>
        <p:nvSpPr>
          <p:cNvPr id="23" name="箭头: 下 55">
            <a:extLst>
              <a:ext uri="{FF2B5EF4-FFF2-40B4-BE49-F238E27FC236}">
                <a16:creationId xmlns:a16="http://schemas.microsoft.com/office/drawing/2014/main" id="{A6B83B24-BCC8-49C8-99A6-D3F4BE1CA018}"/>
              </a:ext>
            </a:extLst>
          </p:cNvPr>
          <p:cNvSpPr/>
          <p:nvPr/>
        </p:nvSpPr>
        <p:spPr bwMode="auto">
          <a:xfrm>
            <a:off x="2639616" y="4026449"/>
            <a:ext cx="338896" cy="463944"/>
          </a:xfrm>
          <a:prstGeom prst="down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24" name="箭头: 下 57">
            <a:extLst>
              <a:ext uri="{FF2B5EF4-FFF2-40B4-BE49-F238E27FC236}">
                <a16:creationId xmlns:a16="http://schemas.microsoft.com/office/drawing/2014/main" id="{203F069F-658E-4444-B79F-2D4E95B855F7}"/>
              </a:ext>
            </a:extLst>
          </p:cNvPr>
          <p:cNvSpPr/>
          <p:nvPr/>
        </p:nvSpPr>
        <p:spPr bwMode="auto">
          <a:xfrm>
            <a:off x="5957270" y="4026449"/>
            <a:ext cx="338896" cy="463944"/>
          </a:xfrm>
          <a:prstGeom prst="down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25" name="箭头: 下 59">
            <a:extLst>
              <a:ext uri="{FF2B5EF4-FFF2-40B4-BE49-F238E27FC236}">
                <a16:creationId xmlns:a16="http://schemas.microsoft.com/office/drawing/2014/main" id="{191813FF-629F-4D3B-B7EF-839450F40082}"/>
              </a:ext>
            </a:extLst>
          </p:cNvPr>
          <p:cNvSpPr/>
          <p:nvPr/>
        </p:nvSpPr>
        <p:spPr bwMode="auto">
          <a:xfrm>
            <a:off x="9313546" y="4015808"/>
            <a:ext cx="338896" cy="463944"/>
          </a:xfrm>
          <a:prstGeom prst="down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787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DAB84D-942A-4807-ACA7-24D52E09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22</a:t>
            </a:fld>
            <a:endParaRPr lang="en-US" altLang="zh-CN" dirty="0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802007CE-4541-4A95-A22A-DAD2347DF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720" y="479395"/>
            <a:ext cx="4824022" cy="575999"/>
          </a:xfrm>
        </p:spPr>
        <p:txBody>
          <a:bodyPr/>
          <a:lstStyle/>
          <a:p>
            <a:r>
              <a:rPr lang="zh-CN" altLang="en-US" sz="3200">
                <a:solidFill>
                  <a:srgbClr val="0070C0"/>
                </a:solidFill>
                <a:latin typeface="+mn-ea"/>
                <a:ea typeface="+mn-ea"/>
              </a:rPr>
              <a:t>参数扫描及历史数据获取</a:t>
            </a:r>
            <a:endParaRPr lang="zh-CN" altLang="en-US" sz="3200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088E6A1-028E-4C69-B1AE-AABA63C1D5FF}"/>
              </a:ext>
            </a:extLst>
          </p:cNvPr>
          <p:cNvSpPr/>
          <p:nvPr/>
        </p:nvSpPr>
        <p:spPr bwMode="auto">
          <a:xfrm>
            <a:off x="6168009" y="1268760"/>
            <a:ext cx="1152128" cy="298531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扫描</a:t>
            </a:r>
            <a:r>
              <a:rPr kumimoji="0" lang="en-US" altLang="zh-CN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/</a:t>
            </a: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提取数据</a:t>
            </a:r>
            <a:endParaRPr kumimoji="0" lang="zh-CN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BEAB4D1-AD76-463B-9C0A-9B0E7BC22015}"/>
              </a:ext>
            </a:extLst>
          </p:cNvPr>
          <p:cNvSpPr/>
          <p:nvPr/>
        </p:nvSpPr>
        <p:spPr bwMode="auto">
          <a:xfrm>
            <a:off x="6168009" y="1844824"/>
            <a:ext cx="1152127" cy="298531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高采样率数据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D12A1AE-07A5-429D-BD1B-543F038C8C06}"/>
              </a:ext>
            </a:extLst>
          </p:cNvPr>
          <p:cNvSpPr/>
          <p:nvPr/>
        </p:nvSpPr>
        <p:spPr bwMode="auto">
          <a:xfrm>
            <a:off x="7608168" y="1441426"/>
            <a:ext cx="1106867" cy="482362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多模态数据库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0E23776-5FAA-4823-9E29-3D97C78E23BE}"/>
              </a:ext>
            </a:extLst>
          </p:cNvPr>
          <p:cNvSpPr/>
          <p:nvPr/>
        </p:nvSpPr>
        <p:spPr bwMode="auto">
          <a:xfrm>
            <a:off x="8903798" y="1441426"/>
            <a:ext cx="792602" cy="482362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数据处理</a:t>
            </a:r>
            <a:endParaRPr kumimoji="0" lang="zh-CN" alt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C00D488-7EE3-4138-9719-AB17EC0EE375}"/>
              </a:ext>
            </a:extLst>
          </p:cNvPr>
          <p:cNvSpPr/>
          <p:nvPr/>
        </p:nvSpPr>
        <p:spPr bwMode="auto">
          <a:xfrm>
            <a:off x="9943284" y="1441426"/>
            <a:ext cx="977252" cy="482362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数据集的规范化及发布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AC69596-0BCF-4EF1-B39A-31919F254C91}"/>
              </a:ext>
            </a:extLst>
          </p:cNvPr>
          <p:cNvSpPr/>
          <p:nvPr/>
        </p:nvSpPr>
        <p:spPr bwMode="auto">
          <a:xfrm>
            <a:off x="11167420" y="1441426"/>
            <a:ext cx="977252" cy="482362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数据集应用</a:t>
            </a: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5B66DFBC-8B15-4FA5-B21D-5904D5EC49F2}"/>
              </a:ext>
            </a:extLst>
          </p:cNvPr>
          <p:cNvCxnSpPr>
            <a:cxnSpLocks/>
            <a:stCxn id="10" idx="3"/>
            <a:endCxn id="12" idx="1"/>
          </p:cNvCxnSpPr>
          <p:nvPr/>
        </p:nvCxnSpPr>
        <p:spPr bwMode="auto">
          <a:xfrm>
            <a:off x="7320137" y="1418026"/>
            <a:ext cx="288031" cy="2645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AF8BF235-9A2D-4469-A28D-9CC7E222159C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 bwMode="auto">
          <a:xfrm flipV="1">
            <a:off x="7320136" y="1682607"/>
            <a:ext cx="288032" cy="3114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E7A024CA-E80F-42D6-84B8-0A6B2C0CD0AE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 bwMode="auto">
          <a:xfrm>
            <a:off x="8715035" y="1682607"/>
            <a:ext cx="18876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A44DAFCB-8D54-41EE-8CED-D4C29E92C138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 bwMode="auto">
          <a:xfrm>
            <a:off x="9696400" y="1682607"/>
            <a:ext cx="24688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A48751C6-653D-41CF-9BC5-970569811F69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 bwMode="auto">
          <a:xfrm>
            <a:off x="10920536" y="1682607"/>
            <a:ext cx="24688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0A593668-E232-4952-98ED-444EA3FC1078}"/>
              </a:ext>
            </a:extLst>
          </p:cNvPr>
          <p:cNvSpPr txBox="1"/>
          <p:nvPr/>
        </p:nvSpPr>
        <p:spPr>
          <a:xfrm>
            <a:off x="366735" y="1232463"/>
            <a:ext cx="4789580" cy="1077218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+mn-ea"/>
                <a:ea typeface="+mn-ea"/>
              </a:rPr>
              <a:t>多模态数据库</a:t>
            </a:r>
            <a:r>
              <a:rPr lang="zh-CN" altLang="en-US" sz="1600" dirty="0">
                <a:latin typeface="宋体" panose="02010600030101010101" pitchFamily="2" charset="-122"/>
              </a:rPr>
              <a:t>作为常规历史数据库的补充，进行波形数据、图像数据和高重复频率数据</a:t>
            </a:r>
            <a:r>
              <a:rPr lang="zh-CN" altLang="en-US" sz="1600">
                <a:latin typeface="宋体" panose="02010600030101010101" pitchFamily="2" charset="-122"/>
              </a:rPr>
              <a:t>的存储</a:t>
            </a:r>
            <a:endParaRPr lang="en-US" altLang="zh-CN" sz="1600">
              <a:latin typeface="宋体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>
                <a:latin typeface="宋体" panose="02010600030101010101" pitchFamily="2" charset="-122"/>
              </a:rPr>
              <a:t>加速器常规历史数据，对于特定问题，大量的数据是重复数据，是无效的训练数据</a:t>
            </a:r>
            <a:endParaRPr lang="en-US" altLang="zh-CN" sz="1600">
              <a:latin typeface="宋体" panose="02010600030101010101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280226B-C9EC-4EA3-A59E-18C78D8E4FB6}"/>
              </a:ext>
            </a:extLst>
          </p:cNvPr>
          <p:cNvSpPr/>
          <p:nvPr/>
        </p:nvSpPr>
        <p:spPr>
          <a:xfrm>
            <a:off x="353020" y="2393122"/>
            <a:ext cx="4789579" cy="1569660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600"/>
              <a:t>对历史数据库的数据进行批量处理，针对性提取，是获取高质量数据的必要过程。</a:t>
            </a:r>
            <a:endParaRPr lang="en-US" altLang="zh-CN" sz="160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600"/>
              <a:t>大规模参数</a:t>
            </a:r>
            <a:r>
              <a:rPr lang="zh-CN" altLang="en-US" sz="1600" dirty="0"/>
              <a:t>扫描</a:t>
            </a:r>
            <a:r>
              <a:rPr lang="en-US" altLang="zh-CN" sz="1600" dirty="0"/>
              <a:t>+</a:t>
            </a:r>
            <a:r>
              <a:rPr lang="zh-CN" altLang="en-US" sz="1600" dirty="0"/>
              <a:t>多模态数据获取，可以很好地解决</a:t>
            </a:r>
            <a:r>
              <a:rPr lang="zh-CN" altLang="en-US" sz="1600" dirty="0">
                <a:latin typeface="+mn-ea"/>
                <a:ea typeface="+mn-ea"/>
              </a:rPr>
              <a:t>数据多样性</a:t>
            </a:r>
            <a:r>
              <a:rPr lang="zh-CN" altLang="en-US" sz="1600"/>
              <a:t>的问题</a:t>
            </a:r>
            <a:endParaRPr lang="en-US" altLang="zh-CN" sz="160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600"/>
              <a:t>为</a:t>
            </a:r>
            <a:r>
              <a:rPr lang="zh-CN" altLang="en-US" sz="1600" dirty="0"/>
              <a:t>保证数据的有效性，扫描的同时，</a:t>
            </a:r>
            <a:r>
              <a:rPr lang="zh-CN" altLang="en-US" sz="1600" dirty="0">
                <a:latin typeface="+mn-ea"/>
                <a:ea typeface="+mn-ea"/>
              </a:rPr>
              <a:t>实时监测束流</a:t>
            </a:r>
            <a:r>
              <a:rPr lang="zh-CN" altLang="en-US" sz="1600">
                <a:latin typeface="+mn-ea"/>
                <a:ea typeface="+mn-ea"/>
              </a:rPr>
              <a:t>状态</a:t>
            </a:r>
            <a:r>
              <a:rPr lang="zh-CN" altLang="en-US" sz="1600"/>
              <a:t>。</a:t>
            </a:r>
            <a:endParaRPr lang="en-US" altLang="zh-CN" sz="160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45CA93B2-553A-4D8B-A8D0-94DEAC942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8723" y="2297598"/>
            <a:ext cx="2592288" cy="168152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FF1F460E-22F9-4C38-A71D-95D0FF125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073" y="2164968"/>
            <a:ext cx="4337650" cy="198409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419100A-D2EB-44B6-9613-B12E54A99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2599" y="4368489"/>
            <a:ext cx="3522534" cy="226826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076D2D0-02B5-4E51-B7FC-C94C9EB57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4299" y="4260974"/>
            <a:ext cx="3235607" cy="2238445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64399F41-307D-4BDA-B086-EDDF38ACA566}"/>
              </a:ext>
            </a:extLst>
          </p:cNvPr>
          <p:cNvSpPr txBox="1"/>
          <p:nvPr/>
        </p:nvSpPr>
        <p:spPr>
          <a:xfrm>
            <a:off x="353020" y="4285724"/>
            <a:ext cx="422493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进展与计划：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dirty="0"/>
              <a:t>采用前后端分离方法实现，基于</a:t>
            </a:r>
            <a:r>
              <a:rPr lang="en-US" altLang="zh-CN" dirty="0"/>
              <a:t>Web</a:t>
            </a:r>
            <a:r>
              <a:rPr lang="zh-CN" altLang="en-US" dirty="0"/>
              <a:t>开发控制界面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dirty="0"/>
              <a:t>采用</a:t>
            </a:r>
            <a:r>
              <a:rPr lang="en-US" altLang="zh-CN" dirty="0"/>
              <a:t>MongoDB </a:t>
            </a:r>
            <a:r>
              <a:rPr lang="zh-CN" altLang="en-US" dirty="0"/>
              <a:t>搭建多模态数据库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dirty="0">
                <a:latin typeface="宋体" panose="02010600030101010101" pitchFamily="2" charset="-122"/>
              </a:rPr>
              <a:t>完成参数扫描程序的基本功能</a:t>
            </a:r>
            <a:endParaRPr lang="en-US" altLang="zh-CN" dirty="0">
              <a:latin typeface="宋体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dirty="0">
                <a:latin typeface="宋体" panose="02010600030101010101" pitchFamily="2" charset="-122"/>
              </a:rPr>
              <a:t>初步完成多模态数据库的搭建测试</a:t>
            </a:r>
            <a:endParaRPr lang="en-US" altLang="zh-CN" dirty="0">
              <a:latin typeface="宋体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dirty="0">
                <a:latin typeface="宋体" panose="02010600030101010101" pitchFamily="2" charset="-122"/>
              </a:rPr>
              <a:t>在实际机器上测试，迭代程序</a:t>
            </a:r>
            <a:r>
              <a:rPr lang="zh-CN" altLang="en-US" dirty="0">
                <a:solidFill>
                  <a:srgbClr val="FFC000"/>
                </a:solidFill>
                <a:latin typeface="宋体" panose="02010600030101010101" pitchFamily="2" charset="-122"/>
                <a:sym typeface="Wingdings" panose="05000000000000000000" pitchFamily="2" charset="2"/>
              </a:rPr>
              <a:t></a:t>
            </a:r>
            <a:endParaRPr lang="en-US" altLang="zh-CN" dirty="0">
              <a:solidFill>
                <a:srgbClr val="FFC000"/>
              </a:solidFill>
              <a:latin typeface="宋体" panose="02010600030101010101" pitchFamily="2" charset="-122"/>
            </a:endParaRPr>
          </a:p>
        </p:txBody>
      </p:sp>
      <p:sp>
        <p:nvSpPr>
          <p:cNvPr id="6" name="箭头: 右 5">
            <a:extLst>
              <a:ext uri="{FF2B5EF4-FFF2-40B4-BE49-F238E27FC236}">
                <a16:creationId xmlns:a16="http://schemas.microsoft.com/office/drawing/2014/main" id="{2F1C45EC-DD5C-41FE-B229-9AEA3B84D34F}"/>
              </a:ext>
            </a:extLst>
          </p:cNvPr>
          <p:cNvSpPr/>
          <p:nvPr/>
        </p:nvSpPr>
        <p:spPr bwMode="auto">
          <a:xfrm>
            <a:off x="4727848" y="5254082"/>
            <a:ext cx="295585" cy="49707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0847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DAB84D-942A-4807-ACA7-24D52E09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23</a:t>
            </a:fld>
            <a:endParaRPr lang="en-US" altLang="zh-CN" dirty="0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802007CE-4541-4A95-A22A-DAD2347DF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6" y="496321"/>
            <a:ext cx="7920880" cy="575999"/>
          </a:xfrm>
        </p:spPr>
        <p:txBody>
          <a:bodyPr/>
          <a:lstStyle/>
          <a:p>
            <a:r>
              <a:rPr lang="zh-CN" altLang="en-US" sz="3200" dirty="0">
                <a:solidFill>
                  <a:srgbClr val="0070C0"/>
                </a:solidFill>
                <a:latin typeface="+mn-ea"/>
                <a:ea typeface="+mn-ea"/>
              </a:rPr>
              <a:t>高采样率数据获取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C0E3003-6AC3-487E-8B8A-C7ABDA78B664}"/>
              </a:ext>
            </a:extLst>
          </p:cNvPr>
          <p:cNvSpPr/>
          <p:nvPr/>
        </p:nvSpPr>
        <p:spPr bwMode="auto">
          <a:xfrm>
            <a:off x="7608168" y="1441426"/>
            <a:ext cx="1106867" cy="482362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多模态数据库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8356C6B-397F-4C5B-A218-C25A9CE68C81}"/>
              </a:ext>
            </a:extLst>
          </p:cNvPr>
          <p:cNvSpPr/>
          <p:nvPr/>
        </p:nvSpPr>
        <p:spPr bwMode="auto">
          <a:xfrm>
            <a:off x="8903798" y="1441426"/>
            <a:ext cx="792602" cy="482362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数据处理</a:t>
            </a:r>
            <a:endParaRPr kumimoji="0" lang="zh-CN" alt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9A9EDC9-3D28-4C97-B2D1-A518B5EA7D23}"/>
              </a:ext>
            </a:extLst>
          </p:cNvPr>
          <p:cNvSpPr/>
          <p:nvPr/>
        </p:nvSpPr>
        <p:spPr bwMode="auto">
          <a:xfrm>
            <a:off x="9943284" y="1441426"/>
            <a:ext cx="977252" cy="482362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数据集的规范化及发布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80056D2-9D24-4C82-9D1B-853578B0E630}"/>
              </a:ext>
            </a:extLst>
          </p:cNvPr>
          <p:cNvSpPr/>
          <p:nvPr/>
        </p:nvSpPr>
        <p:spPr bwMode="auto">
          <a:xfrm>
            <a:off x="11167420" y="1441426"/>
            <a:ext cx="977252" cy="482362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数据集应用</a:t>
            </a: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FBF2E78B-8172-4D84-A99C-584DBC41D369}"/>
              </a:ext>
            </a:extLst>
          </p:cNvPr>
          <p:cNvCxnSpPr>
            <a:cxnSpLocks/>
            <a:endCxn id="9" idx="1"/>
          </p:cNvCxnSpPr>
          <p:nvPr/>
        </p:nvCxnSpPr>
        <p:spPr bwMode="auto">
          <a:xfrm>
            <a:off x="7320136" y="1418026"/>
            <a:ext cx="288032" cy="2645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B427A2B5-F543-49B0-9D7E-A18B1E795109}"/>
              </a:ext>
            </a:extLst>
          </p:cNvPr>
          <p:cNvCxnSpPr>
            <a:cxnSpLocks/>
            <a:endCxn id="9" idx="1"/>
          </p:cNvCxnSpPr>
          <p:nvPr/>
        </p:nvCxnSpPr>
        <p:spPr bwMode="auto">
          <a:xfrm flipV="1">
            <a:off x="7320136" y="1682607"/>
            <a:ext cx="288032" cy="3114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F8F1F806-0B2B-4698-B240-497F3658A5AC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 bwMode="auto">
          <a:xfrm>
            <a:off x="8715035" y="1682607"/>
            <a:ext cx="18876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68CCADDC-32A2-4109-B13F-98420A0DC3FF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 bwMode="auto">
          <a:xfrm>
            <a:off x="9696400" y="1682607"/>
            <a:ext cx="24688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B6FF8DB7-7208-431E-A94A-BD9F6286602D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 bwMode="auto">
          <a:xfrm>
            <a:off x="10920536" y="1682607"/>
            <a:ext cx="24688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31D9AC5E-A5FB-4044-B333-DFBEE64DB499}"/>
              </a:ext>
            </a:extLst>
          </p:cNvPr>
          <p:cNvSpPr/>
          <p:nvPr/>
        </p:nvSpPr>
        <p:spPr>
          <a:xfrm>
            <a:off x="231567" y="1390374"/>
            <a:ext cx="56895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宋体" panose="02010600030101010101" pitchFamily="2" charset="-122"/>
              </a:rPr>
              <a:t>对于</a:t>
            </a:r>
            <a:r>
              <a:rPr lang="zh-CN" altLang="en-US" dirty="0">
                <a:latin typeface="+mn-ea"/>
                <a:ea typeface="+mn-ea"/>
              </a:rPr>
              <a:t>快变化过程相关问题，</a:t>
            </a:r>
            <a:r>
              <a:rPr lang="zh-CN" altLang="en-US" dirty="0">
                <a:latin typeface="宋体" panose="02010600030101010101" pitchFamily="2" charset="-122"/>
              </a:rPr>
              <a:t>需要</a:t>
            </a:r>
            <a:r>
              <a:rPr lang="zh-CN" altLang="en-US" dirty="0">
                <a:latin typeface="+mn-ea"/>
                <a:ea typeface="+mn-ea"/>
              </a:rPr>
              <a:t>高采样率</a:t>
            </a:r>
            <a:r>
              <a:rPr lang="zh-CN" altLang="en-US" dirty="0">
                <a:latin typeface="宋体" panose="02010600030101010101" pitchFamily="2" charset="-122"/>
              </a:rPr>
              <a:t>的数据，并保证</a:t>
            </a:r>
            <a:r>
              <a:rPr lang="zh-CN" altLang="en-US" dirty="0">
                <a:latin typeface="+mn-ea"/>
                <a:ea typeface="+mn-ea"/>
              </a:rPr>
              <a:t>较高的时间同步精度（亚微秒级）</a:t>
            </a:r>
            <a:endParaRPr lang="en-US" altLang="zh-CN" dirty="0">
              <a:latin typeface="+mn-ea"/>
              <a:ea typeface="+mn-ea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7896277-F8F9-4562-B7BB-BE7A93BC2192}"/>
              </a:ext>
            </a:extLst>
          </p:cNvPr>
          <p:cNvSpPr/>
          <p:nvPr/>
        </p:nvSpPr>
        <p:spPr bwMode="auto">
          <a:xfrm>
            <a:off x="6168009" y="1268760"/>
            <a:ext cx="1152128" cy="298531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扫描</a:t>
            </a:r>
            <a:r>
              <a:rPr kumimoji="0" lang="en-US" altLang="zh-CN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/</a:t>
            </a:r>
            <a:r>
              <a:rPr lang="zh-CN" altLang="en-US"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提取</a:t>
            </a: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数据</a:t>
            </a:r>
            <a:endParaRPr kumimoji="0" lang="zh-CN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8ED9F173-F44A-49B1-B271-1222BFC9E8A8}"/>
              </a:ext>
            </a:extLst>
          </p:cNvPr>
          <p:cNvSpPr/>
          <p:nvPr/>
        </p:nvSpPr>
        <p:spPr bwMode="auto">
          <a:xfrm>
            <a:off x="6168009" y="1844824"/>
            <a:ext cx="1152127" cy="298531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高采样率数据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4C4EAC48-980C-4057-ADE0-3A48DE530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2354759"/>
            <a:ext cx="4702561" cy="25840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468CF57-208E-4CAF-AF6F-6C79381935C3}"/>
              </a:ext>
            </a:extLst>
          </p:cNvPr>
          <p:cNvSpPr txBox="1"/>
          <p:nvPr/>
        </p:nvSpPr>
        <p:spPr>
          <a:xfrm>
            <a:off x="335359" y="5045429"/>
            <a:ext cx="116338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进展与计划：</a:t>
            </a: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/>
              <a:t>完成</a:t>
            </a:r>
            <a:r>
              <a:rPr lang="en-US" altLang="zh-CN"/>
              <a:t>CSNS</a:t>
            </a:r>
            <a:r>
              <a:rPr lang="zh-CN" altLang="en-US"/>
              <a:t>束流周期同步数据获取样机</a:t>
            </a:r>
            <a:r>
              <a:rPr lang="zh-CN" altLang="en-US" dirty="0"/>
              <a:t>研制，支持周期触发和故障触发</a:t>
            </a:r>
            <a:r>
              <a:rPr lang="zh-CN" altLang="en-US"/>
              <a:t>获取方式。</a:t>
            </a:r>
            <a:endParaRPr lang="en-US" altLang="zh-CN"/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/>
              <a:t>将高采样率数据汇入多模态数据库，为机器学习训练提供数据集</a:t>
            </a:r>
            <a:r>
              <a:rPr lang="zh-CN" altLang="en-US">
                <a:solidFill>
                  <a:srgbClr val="FFC000"/>
                </a:solidFill>
                <a:latin typeface="宋体" panose="02010600030101010101" pitchFamily="2" charset="-122"/>
                <a:sym typeface="Wingdings" panose="05000000000000000000" pitchFamily="2" charset="2"/>
              </a:rPr>
              <a:t>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dirty="0"/>
              <a:t>推动</a:t>
            </a:r>
            <a:r>
              <a:rPr lang="en-US" altLang="zh-CN" dirty="0"/>
              <a:t>CSNS</a:t>
            </a:r>
            <a:r>
              <a:rPr lang="zh-CN" altLang="en-US" dirty="0"/>
              <a:t>束测、高频、脉冲电源的前端硬件和软件改进升级，为提供设备级高采样率数据缓存做好准备。</a:t>
            </a:r>
            <a:endParaRPr lang="en-US" altLang="zh-CN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AEAA1B18-8207-4219-A0BE-0C5B5433E3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1"/>
          <a:stretch/>
        </p:blipFill>
        <p:spPr>
          <a:xfrm>
            <a:off x="5460841" y="2198922"/>
            <a:ext cx="6508388" cy="282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4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24</a:t>
            </a:fld>
            <a:endParaRPr lang="en-US" altLang="zh-CN" dirty="0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E0CCDDBA-6B42-4C28-AF94-916E43B00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552" y="539561"/>
            <a:ext cx="6480720" cy="575999"/>
          </a:xfrm>
        </p:spPr>
        <p:txBody>
          <a:bodyPr/>
          <a:lstStyle/>
          <a:p>
            <a:r>
              <a:rPr lang="zh-CN" altLang="en-US" sz="3200" dirty="0">
                <a:solidFill>
                  <a:srgbClr val="0070C0"/>
                </a:solidFill>
                <a:latin typeface="+mn-ea"/>
                <a:ea typeface="+mn-ea"/>
              </a:rPr>
              <a:t>数据处理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10969A1-DAFD-4C43-8212-FC1932CAC5B2}"/>
              </a:ext>
            </a:extLst>
          </p:cNvPr>
          <p:cNvSpPr/>
          <p:nvPr/>
        </p:nvSpPr>
        <p:spPr bwMode="auto">
          <a:xfrm>
            <a:off x="7608168" y="1441426"/>
            <a:ext cx="1106867" cy="482362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多模态数据库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858D203-4F9A-45B8-B69B-A8323EB34452}"/>
              </a:ext>
            </a:extLst>
          </p:cNvPr>
          <p:cNvSpPr/>
          <p:nvPr/>
        </p:nvSpPr>
        <p:spPr bwMode="auto">
          <a:xfrm>
            <a:off x="8903798" y="1441426"/>
            <a:ext cx="792602" cy="482362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数据处理</a:t>
            </a:r>
            <a:endParaRPr kumimoji="0" lang="zh-CN" alt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4B5003A-59B2-4673-B2B5-D5D49038619F}"/>
              </a:ext>
            </a:extLst>
          </p:cNvPr>
          <p:cNvSpPr/>
          <p:nvPr/>
        </p:nvSpPr>
        <p:spPr bwMode="auto">
          <a:xfrm>
            <a:off x="9943284" y="1441426"/>
            <a:ext cx="977252" cy="482362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数据集的规范化及发布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5394308-2156-45AF-A3A2-D3E32C6F2E62}"/>
              </a:ext>
            </a:extLst>
          </p:cNvPr>
          <p:cNvSpPr/>
          <p:nvPr/>
        </p:nvSpPr>
        <p:spPr bwMode="auto">
          <a:xfrm>
            <a:off x="11167420" y="1441426"/>
            <a:ext cx="977252" cy="482362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数据集应用</a:t>
            </a: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4B32C51D-4B75-4FC8-BCDF-4D06EF28F6C7}"/>
              </a:ext>
            </a:extLst>
          </p:cNvPr>
          <p:cNvCxnSpPr>
            <a:cxnSpLocks/>
            <a:endCxn id="12" idx="1"/>
          </p:cNvCxnSpPr>
          <p:nvPr/>
        </p:nvCxnSpPr>
        <p:spPr bwMode="auto">
          <a:xfrm>
            <a:off x="7320136" y="1418026"/>
            <a:ext cx="288032" cy="2645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B7D706EB-3DC1-4889-A761-5ED04A4E25B8}"/>
              </a:ext>
            </a:extLst>
          </p:cNvPr>
          <p:cNvCxnSpPr>
            <a:cxnSpLocks/>
            <a:endCxn id="12" idx="1"/>
          </p:cNvCxnSpPr>
          <p:nvPr/>
        </p:nvCxnSpPr>
        <p:spPr bwMode="auto">
          <a:xfrm flipV="1">
            <a:off x="7320136" y="1682607"/>
            <a:ext cx="288032" cy="3114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A4EF4D4E-7F21-4777-90CB-3A555FFFD099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 bwMode="auto">
          <a:xfrm>
            <a:off x="8715035" y="1682607"/>
            <a:ext cx="18876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34554BF3-4D90-4E2C-A4C5-3BA64B5193C6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 bwMode="auto">
          <a:xfrm>
            <a:off x="9696400" y="1682607"/>
            <a:ext cx="24688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B4D8B68E-F83D-46AD-80E8-38839DA9B786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 bwMode="auto">
          <a:xfrm>
            <a:off x="10920536" y="1682607"/>
            <a:ext cx="24688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5EA2639B-20EF-4CBF-8080-E03B08FE7BE4}"/>
              </a:ext>
            </a:extLst>
          </p:cNvPr>
          <p:cNvSpPr txBox="1"/>
          <p:nvPr/>
        </p:nvSpPr>
        <p:spPr>
          <a:xfrm>
            <a:off x="242778" y="1046851"/>
            <a:ext cx="5616624" cy="1273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+mn-ea"/>
                <a:ea typeface="+mn-ea"/>
              </a:rPr>
              <a:t>大规模数据的流处理和批处理能力</a:t>
            </a:r>
            <a:endParaRPr lang="en-US" altLang="zh-CN" dirty="0">
              <a:latin typeface="+mn-ea"/>
              <a:ea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+mn-ea"/>
                <a:ea typeface="+mn-ea"/>
              </a:rPr>
              <a:t>异构数据整合方法</a:t>
            </a:r>
            <a:endParaRPr lang="en-US" altLang="zh-CN" dirty="0">
              <a:latin typeface="+mn-ea"/>
              <a:ea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+mn-ea"/>
                <a:ea typeface="+mn-ea"/>
              </a:rPr>
              <a:t>适于加速器的、完备的数据处理方法</a:t>
            </a:r>
            <a:endParaRPr lang="en-US" altLang="zh-CN" dirty="0">
              <a:latin typeface="+mn-ea"/>
              <a:ea typeface="+mn-ea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A9B8362-650B-43C7-8D5F-E048640B1B4E}"/>
              </a:ext>
            </a:extLst>
          </p:cNvPr>
          <p:cNvSpPr txBox="1"/>
          <p:nvPr/>
        </p:nvSpPr>
        <p:spPr>
          <a:xfrm>
            <a:off x="303340" y="2683321"/>
            <a:ext cx="6456923" cy="2031325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搭建并测试数据处理的完整流程，根据问题推荐相关参数并确定参数源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基于</a:t>
            </a:r>
            <a:r>
              <a:rPr lang="zh-CN" altLang="en-US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数据融合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技术，开发适用于加速器的异构数据整合方法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利用</a:t>
            </a:r>
            <a:r>
              <a:rPr lang="zh-CN" altLang="en-US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规则引擎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技术，结合通用的方法库，针对不同问题自动推荐合适的数据处理方法，并完成批量处理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D7F31A2-5A2B-4C17-9BB0-308A962BD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203" y="2201321"/>
            <a:ext cx="4184216" cy="3254079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64FDAFD7-6959-4F57-B0A0-002AB8BBC005}"/>
              </a:ext>
            </a:extLst>
          </p:cNvPr>
          <p:cNvSpPr/>
          <p:nvPr/>
        </p:nvSpPr>
        <p:spPr bwMode="auto">
          <a:xfrm>
            <a:off x="6149491" y="1268760"/>
            <a:ext cx="1170645" cy="298531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扫描</a:t>
            </a:r>
            <a:r>
              <a:rPr kumimoji="0" lang="en-US" altLang="zh-CN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/</a:t>
            </a: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提取数据</a:t>
            </a:r>
            <a:endParaRPr kumimoji="0" lang="zh-CN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5690ED3-227B-420F-9DA2-353E056BE07A}"/>
              </a:ext>
            </a:extLst>
          </p:cNvPr>
          <p:cNvSpPr/>
          <p:nvPr/>
        </p:nvSpPr>
        <p:spPr bwMode="auto">
          <a:xfrm>
            <a:off x="6149491" y="1844824"/>
            <a:ext cx="1170645" cy="298531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高采样率数据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C6BEFE3-8099-4AF5-BE40-BDF0C2CBAD11}"/>
              </a:ext>
            </a:extLst>
          </p:cNvPr>
          <p:cNvSpPr txBox="1"/>
          <p:nvPr/>
        </p:nvSpPr>
        <p:spPr>
          <a:xfrm>
            <a:off x="303340" y="4958298"/>
            <a:ext cx="723282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进展与计划：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dirty="0">
                <a:latin typeface="宋体" panose="02010600030101010101" pitchFamily="2" charset="-122"/>
              </a:rPr>
              <a:t>测试多种数据处理方法</a:t>
            </a:r>
            <a:r>
              <a:rPr lang="zh-CN" altLang="en-US" dirty="0">
                <a:solidFill>
                  <a:srgbClr val="FFC000"/>
                </a:solidFill>
                <a:latin typeface="宋体" panose="02010600030101010101" pitchFamily="2" charset="-122"/>
                <a:sym typeface="Wingdings" panose="05000000000000000000" pitchFamily="2" charset="2"/>
              </a:rPr>
              <a:t></a:t>
            </a:r>
            <a:endParaRPr lang="en-US" altLang="zh-CN" dirty="0">
              <a:solidFill>
                <a:srgbClr val="FFC000"/>
              </a:solidFill>
              <a:latin typeface="宋体" panose="02010600030101010101" pitchFamily="2" charset="-122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dirty="0">
                <a:latin typeface="宋体" panose="02010600030101010101" pitchFamily="2" charset="-122"/>
                <a:sym typeface="Wingdings" panose="05000000000000000000" pitchFamily="2" charset="2"/>
              </a:rPr>
              <a:t>完成数据处理引擎，针对不同类型数据，适配合适的数据处理方法</a:t>
            </a:r>
            <a:endParaRPr lang="en-US" altLang="zh-CN" dirty="0">
              <a:latin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116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25</a:t>
            </a:fld>
            <a:endParaRPr lang="en-US" altLang="zh-CN" dirty="0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E0CCDDBA-6B42-4C28-AF94-916E43B00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56" y="496359"/>
            <a:ext cx="5616624" cy="575999"/>
          </a:xfrm>
        </p:spPr>
        <p:txBody>
          <a:bodyPr/>
          <a:lstStyle/>
          <a:p>
            <a:r>
              <a:rPr lang="zh-CN" altLang="en-US" sz="3200" dirty="0">
                <a:solidFill>
                  <a:srgbClr val="0070C0"/>
                </a:solidFill>
                <a:latin typeface="+mn-ea"/>
                <a:ea typeface="+mn-ea"/>
              </a:rPr>
              <a:t>数据集的规范化及发布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372814C-FDA8-445A-A5D4-A3E48FEF1C61}"/>
              </a:ext>
            </a:extLst>
          </p:cNvPr>
          <p:cNvSpPr/>
          <p:nvPr/>
        </p:nvSpPr>
        <p:spPr bwMode="auto">
          <a:xfrm>
            <a:off x="7608168" y="1441426"/>
            <a:ext cx="1106867" cy="482362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多模态数据库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FE13380-4E60-4345-8953-87E7C8C3EA85}"/>
              </a:ext>
            </a:extLst>
          </p:cNvPr>
          <p:cNvSpPr/>
          <p:nvPr/>
        </p:nvSpPr>
        <p:spPr bwMode="auto">
          <a:xfrm>
            <a:off x="8903798" y="1441426"/>
            <a:ext cx="792602" cy="482362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数据处理</a:t>
            </a:r>
            <a:endParaRPr kumimoji="0" lang="zh-CN" alt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89B8340-1E52-4DD5-9A96-FB72BDD3797C}"/>
              </a:ext>
            </a:extLst>
          </p:cNvPr>
          <p:cNvSpPr/>
          <p:nvPr/>
        </p:nvSpPr>
        <p:spPr bwMode="auto">
          <a:xfrm>
            <a:off x="9943284" y="1441426"/>
            <a:ext cx="977252" cy="482362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数据集的规范化及发布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4DA8C48-8A8D-4F2E-A3C2-F9A9E38FD2DD}"/>
              </a:ext>
            </a:extLst>
          </p:cNvPr>
          <p:cNvSpPr/>
          <p:nvPr/>
        </p:nvSpPr>
        <p:spPr bwMode="auto">
          <a:xfrm>
            <a:off x="11167420" y="1441426"/>
            <a:ext cx="977252" cy="482362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数据集应用</a:t>
            </a: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53575930-0FE2-4DC6-AC57-9CD0FC364605}"/>
              </a:ext>
            </a:extLst>
          </p:cNvPr>
          <p:cNvCxnSpPr>
            <a:cxnSpLocks/>
            <a:endCxn id="8" idx="1"/>
          </p:cNvCxnSpPr>
          <p:nvPr/>
        </p:nvCxnSpPr>
        <p:spPr bwMode="auto">
          <a:xfrm>
            <a:off x="7320136" y="1418026"/>
            <a:ext cx="288032" cy="2645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02372D9E-0FE3-4D5C-B2B6-6176EEE8E2E1}"/>
              </a:ext>
            </a:extLst>
          </p:cNvPr>
          <p:cNvCxnSpPr>
            <a:cxnSpLocks/>
            <a:endCxn id="8" idx="1"/>
          </p:cNvCxnSpPr>
          <p:nvPr/>
        </p:nvCxnSpPr>
        <p:spPr bwMode="auto">
          <a:xfrm flipV="1">
            <a:off x="7320136" y="1682607"/>
            <a:ext cx="288032" cy="3114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B5121309-64D1-4287-A32E-82F11F8E30D0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 bwMode="auto">
          <a:xfrm>
            <a:off x="8715035" y="1682607"/>
            <a:ext cx="18876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54A6E40E-2068-4C6E-B52E-AB2861D3E2AA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 bwMode="auto">
          <a:xfrm>
            <a:off x="9696400" y="1682607"/>
            <a:ext cx="24688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1C380BAF-ED01-4BD1-8209-9552A9EB1567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 bwMode="auto">
          <a:xfrm>
            <a:off x="10920536" y="1682607"/>
            <a:ext cx="24688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CA020FF1-963A-461D-B5BD-919D565CB52D}"/>
              </a:ext>
            </a:extLst>
          </p:cNvPr>
          <p:cNvSpPr/>
          <p:nvPr/>
        </p:nvSpPr>
        <p:spPr>
          <a:xfrm>
            <a:off x="191344" y="1215262"/>
            <a:ext cx="561662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基于</a:t>
            </a:r>
            <a:r>
              <a:rPr lang="en-US" altLang="zh-CN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FAIR</a:t>
            </a:r>
            <a:r>
              <a:rPr lang="zh-CN" altLang="en-US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原则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中的要求，制定加速器数据集发布规范，并对数据集进行规范化和发布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使</a:t>
            </a:r>
            <a:r>
              <a:rPr lang="zh-C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更多的人可以从本项目受益，方便的使用数据集进行机器学习算法应用的研究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5B4109BF-FE23-455E-9858-6BB93DDB15E4}"/>
              </a:ext>
            </a:extLst>
          </p:cNvPr>
          <p:cNvSpPr/>
          <p:nvPr/>
        </p:nvSpPr>
        <p:spPr bwMode="auto">
          <a:xfrm>
            <a:off x="4285502" y="4235181"/>
            <a:ext cx="5561652" cy="1070997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28" name="AutoShape 2" descr="Artificial Intelligence for Science">
            <a:extLst>
              <a:ext uri="{FF2B5EF4-FFF2-40B4-BE49-F238E27FC236}">
                <a16:creationId xmlns:a16="http://schemas.microsoft.com/office/drawing/2014/main" id="{25AEEF73-3C55-4C33-8990-808183731F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71874" y="4167641"/>
            <a:ext cx="175067" cy="17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6028B38F-43CC-4EF4-A736-3E4A9D31CC28}"/>
              </a:ext>
            </a:extLst>
          </p:cNvPr>
          <p:cNvSpPr/>
          <p:nvPr/>
        </p:nvSpPr>
        <p:spPr bwMode="auto">
          <a:xfrm>
            <a:off x="4330936" y="4495571"/>
            <a:ext cx="1303537" cy="525047"/>
          </a:xfrm>
          <a:prstGeom prst="roundRect">
            <a:avLst/>
          </a:prstGeom>
          <a:solidFill>
            <a:srgbClr val="F4F4F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algn="ctr"/>
            <a:r>
              <a:rPr lang="zh-CN" altLang="en-US" sz="1200">
                <a:latin typeface="等线" panose="02010600030101010101" pitchFamily="2" charset="-122"/>
                <a:ea typeface="等线" panose="02010600030101010101" pitchFamily="2" charset="-122"/>
              </a:rPr>
              <a:t>可发现</a:t>
            </a:r>
            <a:endParaRPr lang="en-US" altLang="zh-CN" sz="120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algn="ctr"/>
            <a:r>
              <a:rPr lang="zh-CN" altLang="en-US" sz="1200">
                <a:latin typeface="等线" panose="02010600030101010101" pitchFamily="2" charset="-122"/>
                <a:ea typeface="等线" panose="02010600030101010101" pitchFamily="2" charset="-122"/>
              </a:rPr>
              <a:t>（</a:t>
            </a:r>
            <a:r>
              <a:rPr lang="en-US" altLang="zh-CN" sz="1200">
                <a:latin typeface="等线" panose="02010600030101010101" pitchFamily="2" charset="-122"/>
                <a:ea typeface="等线" panose="02010600030101010101" pitchFamily="2" charset="-122"/>
              </a:rPr>
              <a:t>Findable</a:t>
            </a:r>
            <a:r>
              <a:rPr lang="zh-CN" altLang="en-US">
                <a:latin typeface="等线" panose="02010600030101010101" pitchFamily="2" charset="-122"/>
                <a:ea typeface="等线" panose="02010600030101010101" pitchFamily="2" charset="-122"/>
              </a:rPr>
              <a:t>）</a:t>
            </a:r>
            <a:endParaRPr lang="en-US" altLang="zh-CN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5C35C04B-EA2C-43C9-A474-9F8959FE70F9}"/>
              </a:ext>
            </a:extLst>
          </p:cNvPr>
          <p:cNvSpPr/>
          <p:nvPr/>
        </p:nvSpPr>
        <p:spPr bwMode="auto">
          <a:xfrm>
            <a:off x="5773558" y="4485151"/>
            <a:ext cx="1137312" cy="525047"/>
          </a:xfrm>
          <a:prstGeom prst="roundRect">
            <a:avLst/>
          </a:prstGeom>
          <a:solidFill>
            <a:srgbClr val="F4F4F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algn="ctr"/>
            <a:r>
              <a:rPr lang="zh-CN" altLang="en-US" sz="1200">
                <a:latin typeface="等线" panose="02010600030101010101" pitchFamily="2" charset="-122"/>
                <a:ea typeface="等线" panose="02010600030101010101" pitchFamily="2" charset="-122"/>
              </a:rPr>
              <a:t>可访问</a:t>
            </a:r>
            <a:endParaRPr lang="en-US" altLang="zh-CN" sz="120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algn="ctr"/>
            <a:r>
              <a:rPr lang="zh-CN" altLang="en-US" sz="1200">
                <a:latin typeface="等线" panose="02010600030101010101" pitchFamily="2" charset="-122"/>
                <a:ea typeface="等线" panose="02010600030101010101" pitchFamily="2" charset="-122"/>
              </a:rPr>
              <a:t>（</a:t>
            </a:r>
            <a:r>
              <a:rPr lang="en-US" altLang="zh-CN" sz="1200">
                <a:latin typeface="等线" panose="02010600030101010101" pitchFamily="2" charset="-122"/>
                <a:ea typeface="等线" panose="02010600030101010101" pitchFamily="2" charset="-122"/>
              </a:rPr>
              <a:t>Accessible</a:t>
            </a:r>
            <a:r>
              <a:rPr lang="zh-CN" altLang="en-US" sz="1200">
                <a:latin typeface="等线" panose="02010600030101010101" pitchFamily="2" charset="-122"/>
                <a:ea typeface="等线" panose="02010600030101010101" pitchFamily="2" charset="-122"/>
              </a:rPr>
              <a:t>）</a:t>
            </a:r>
            <a:endParaRPr lang="en-US" altLang="zh-CN" sz="120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88DC1E87-422F-4CB1-914D-039EC1FF7F7E}"/>
              </a:ext>
            </a:extLst>
          </p:cNvPr>
          <p:cNvSpPr/>
          <p:nvPr/>
        </p:nvSpPr>
        <p:spPr bwMode="auto">
          <a:xfrm>
            <a:off x="7237830" y="4484926"/>
            <a:ext cx="1224136" cy="518610"/>
          </a:xfrm>
          <a:prstGeom prst="roundRect">
            <a:avLst/>
          </a:prstGeom>
          <a:solidFill>
            <a:srgbClr val="F4F4F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algn="ctr"/>
            <a:r>
              <a:rPr lang="zh-CN" altLang="en-US" sz="1200">
                <a:latin typeface="等线" panose="02010600030101010101" pitchFamily="2" charset="-122"/>
                <a:ea typeface="等线" panose="02010600030101010101" pitchFamily="2" charset="-122"/>
              </a:rPr>
              <a:t>可互操作</a:t>
            </a:r>
            <a:r>
              <a:rPr lang="en-US" altLang="zh-CN" sz="1200">
                <a:latin typeface="等线" panose="02010600030101010101" pitchFamily="2" charset="-122"/>
                <a:ea typeface="等线" panose="02010600030101010101" pitchFamily="2" charset="-122"/>
              </a:rPr>
              <a:t>(Interoperable)</a:t>
            </a: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5E0B4735-A091-4AA4-B692-0A06BDC5C678}"/>
              </a:ext>
            </a:extLst>
          </p:cNvPr>
          <p:cNvSpPr/>
          <p:nvPr/>
        </p:nvSpPr>
        <p:spPr bwMode="auto">
          <a:xfrm>
            <a:off x="8620799" y="4484537"/>
            <a:ext cx="1137311" cy="518999"/>
          </a:xfrm>
          <a:prstGeom prst="roundRect">
            <a:avLst/>
          </a:prstGeom>
          <a:solidFill>
            <a:srgbClr val="F4F4F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algn="ctr"/>
            <a:r>
              <a:rPr lang="zh-CN" altLang="en-US" sz="1200">
                <a:latin typeface="等线" panose="02010600030101010101" pitchFamily="2" charset="-122"/>
                <a:ea typeface="等线" panose="02010600030101010101" pitchFamily="2" charset="-122"/>
              </a:rPr>
              <a:t>可重复使用（</a:t>
            </a:r>
            <a:r>
              <a:rPr lang="en-US" altLang="zh-CN" sz="1200">
                <a:latin typeface="等线" panose="02010600030101010101" pitchFamily="2" charset="-122"/>
                <a:ea typeface="等线" panose="02010600030101010101" pitchFamily="2" charset="-122"/>
              </a:rPr>
              <a:t>Reusable</a:t>
            </a:r>
            <a:r>
              <a:rPr lang="zh-CN" altLang="en-US" sz="1200">
                <a:latin typeface="等线" panose="02010600030101010101" pitchFamily="2" charset="-122"/>
                <a:ea typeface="等线" panose="02010600030101010101" pitchFamily="2" charset="-122"/>
              </a:rPr>
              <a:t>）</a:t>
            </a: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60EFD5E3-05E5-4A81-804B-DA64D3597CE7}"/>
              </a:ext>
            </a:extLst>
          </p:cNvPr>
          <p:cNvSpPr/>
          <p:nvPr/>
        </p:nvSpPr>
        <p:spPr bwMode="auto">
          <a:xfrm>
            <a:off x="4213494" y="3302731"/>
            <a:ext cx="1808130" cy="74042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200" b="1" dirty="0">
                <a:latin typeface="等线" panose="02010600030101010101" pitchFamily="2" charset="-122"/>
                <a:ea typeface="等线" panose="02010600030101010101" pitchFamily="2" charset="-122"/>
              </a:rPr>
              <a:t>唯一永久标识符</a:t>
            </a:r>
            <a:endParaRPr lang="en-US" altLang="zh-CN" sz="1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200" b="1" dirty="0">
                <a:latin typeface="等线" panose="02010600030101010101" pitchFamily="2" charset="-122"/>
                <a:ea typeface="等线" panose="02010600030101010101" pitchFamily="2" charset="-122"/>
              </a:rPr>
              <a:t>丰富的元数据</a:t>
            </a:r>
            <a:endParaRPr lang="en-US" altLang="zh-CN" sz="1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200" b="1" dirty="0">
                <a:latin typeface="等线" panose="02010600030101010101" pitchFamily="2" charset="-122"/>
                <a:ea typeface="等线" panose="02010600030101010101" pitchFamily="2" charset="-122"/>
              </a:rPr>
              <a:t>可被检索到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CEA5F998-1077-401A-9987-23E30A41B6A8}"/>
              </a:ext>
            </a:extLst>
          </p:cNvPr>
          <p:cNvSpPr/>
          <p:nvPr/>
        </p:nvSpPr>
        <p:spPr bwMode="auto">
          <a:xfrm>
            <a:off x="5221606" y="2458978"/>
            <a:ext cx="2144244" cy="73058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kumimoji="0" lang="zh-CN" altLang="en-US" sz="1200" b="1" i="0" u="none" strike="noStrike" cap="none" normalizeH="0" baseline="0">
                <a:ln>
                  <a:noFill/>
                </a:ln>
                <a:latin typeface="等线" panose="02010600030101010101" pitchFamily="2" charset="-122"/>
                <a:ea typeface="等线" panose="02010600030101010101" pitchFamily="2" charset="-122"/>
              </a:rPr>
              <a:t>用</a:t>
            </a:r>
            <a:r>
              <a:rPr kumimoji="0" lang="zh-CN" altLang="en-US" sz="1200" b="1" i="0" u="none" strike="noStrike" cap="none" normalizeH="0" baseline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</a:rPr>
              <a:t>标准通信协议</a:t>
            </a:r>
            <a:r>
              <a:rPr kumimoji="0" lang="zh-CN" altLang="en-US" sz="1200" b="1" i="0" u="none" strike="noStrike" cap="none" normalizeH="0" baseline="0">
                <a:ln>
                  <a:noFill/>
                </a:ln>
                <a:latin typeface="等线" panose="02010600030101010101" pitchFamily="2" charset="-122"/>
                <a:ea typeface="等线" panose="02010600030101010101" pitchFamily="2" charset="-122"/>
              </a:rPr>
              <a:t>访问</a:t>
            </a:r>
            <a:endParaRPr kumimoji="0" lang="en-US" altLang="zh-CN" sz="1200" b="1" i="0" u="none" strike="noStrike" cap="none" normalizeH="0" baseline="0">
              <a:ln>
                <a:noFill/>
              </a:ln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kumimoji="0" lang="zh-CN" altLang="en-US" sz="1200" b="1" i="0" u="none" strike="noStrike" cap="none" normalizeH="0" baseline="0">
                <a:ln>
                  <a:noFill/>
                </a:ln>
                <a:latin typeface="等线" panose="02010600030101010101" pitchFamily="2" charset="-122"/>
                <a:ea typeface="等线" panose="02010600030101010101" pitchFamily="2" charset="-122"/>
              </a:rPr>
              <a:t>即使数据不可用，元数据仍然可访问</a:t>
            </a:r>
          </a:p>
        </p:txBody>
      </p:sp>
      <p:sp>
        <p:nvSpPr>
          <p:cNvPr id="37" name="箭头: 下 36">
            <a:extLst>
              <a:ext uri="{FF2B5EF4-FFF2-40B4-BE49-F238E27FC236}">
                <a16:creationId xmlns:a16="http://schemas.microsoft.com/office/drawing/2014/main" id="{C5115FAC-5068-4E5A-9A8B-FA6C619C2EAF}"/>
              </a:ext>
            </a:extLst>
          </p:cNvPr>
          <p:cNvSpPr/>
          <p:nvPr/>
        </p:nvSpPr>
        <p:spPr bwMode="auto">
          <a:xfrm rot="10800000">
            <a:off x="9158605" y="3280175"/>
            <a:ext cx="222491" cy="117059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28F8BC8F-032F-41AA-B18F-0D0A79736980}"/>
              </a:ext>
            </a:extLst>
          </p:cNvPr>
          <p:cNvSpPr/>
          <p:nvPr/>
        </p:nvSpPr>
        <p:spPr bwMode="auto">
          <a:xfrm>
            <a:off x="7725984" y="2473675"/>
            <a:ext cx="2144244" cy="701187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200" b="1">
                <a:latin typeface="等线" panose="02010600030101010101" pitchFamily="2" charset="-122"/>
                <a:ea typeface="等线" panose="02010600030101010101" pitchFamily="2" charset="-122"/>
              </a:rPr>
              <a:t>准确丰富的描述</a:t>
            </a:r>
            <a:endParaRPr lang="en-US" altLang="zh-CN" sz="1200" b="1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200" b="1">
                <a:latin typeface="等线" panose="02010600030101010101" pitchFamily="2" charset="-122"/>
                <a:ea typeface="等线" panose="02010600030101010101" pitchFamily="2" charset="-122"/>
              </a:rPr>
              <a:t>清晰可访问的发布许可</a:t>
            </a:r>
            <a:endParaRPr lang="en-US" altLang="zh-CN" sz="1200" b="1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200" b="1">
                <a:latin typeface="等线" panose="02010600030101010101" pitchFamily="2" charset="-122"/>
                <a:ea typeface="等线" panose="02010600030101010101" pitchFamily="2" charset="-122"/>
              </a:rPr>
              <a:t>数据源头的准确信息</a:t>
            </a:r>
            <a:endParaRPr lang="en-US" altLang="zh-CN" sz="1200" b="1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26780327-CAB9-4AA8-9232-15ED8DCE026E}"/>
              </a:ext>
            </a:extLst>
          </p:cNvPr>
          <p:cNvSpPr/>
          <p:nvPr/>
        </p:nvSpPr>
        <p:spPr bwMode="auto">
          <a:xfrm>
            <a:off x="7042985" y="3351815"/>
            <a:ext cx="1490989" cy="63370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zh-CN" altLang="en-US" sz="1200" b="1">
                <a:latin typeface="等线" panose="02010600030101010101" pitchFamily="2" charset="-122"/>
                <a:ea typeface="等线" panose="02010600030101010101" pitchFamily="2" charset="-122"/>
              </a:rPr>
              <a:t>数据格式通用</a:t>
            </a:r>
            <a:endParaRPr lang="en-US" altLang="zh-CN" sz="1200" b="1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kumimoji="0" lang="zh-CN" altLang="en-US" sz="1200" b="1" i="0" u="none" strike="noStrike" cap="none" normalizeH="0" baseline="0">
                <a:ln>
                  <a:noFill/>
                </a:ln>
                <a:latin typeface="等线" panose="02010600030101010101" pitchFamily="2" charset="-122"/>
                <a:ea typeface="等线" panose="02010600030101010101" pitchFamily="2" charset="-122"/>
              </a:rPr>
              <a:t>描述要统一</a:t>
            </a:r>
            <a:endParaRPr kumimoji="0" lang="en-US" altLang="zh-CN" sz="1200" b="1" i="0" u="none" strike="noStrike" cap="none" normalizeH="0" baseline="0">
              <a:ln>
                <a:noFill/>
              </a:ln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</a:pPr>
            <a:endParaRPr kumimoji="0" lang="zh-CN" altLang="en-US" sz="1600" b="0" i="0" u="none" strike="noStrike" cap="none" normalizeH="0" baseline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1633E78A-929E-4CC9-8EFD-852B3A464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987" y="5036515"/>
            <a:ext cx="233434" cy="244376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DA41E1D0-E2F6-49AF-8DB3-DE6159DC4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013" y="5031998"/>
            <a:ext cx="233434" cy="247088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C33AA36B-FA30-4B9F-97BF-24073C554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7882" y="5020618"/>
            <a:ext cx="222492" cy="238411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F2DCB66-1FF3-4DB3-8F0A-19E8BC2630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8606" y="5020618"/>
            <a:ext cx="222492" cy="207042"/>
          </a:xfrm>
          <a:prstGeom prst="rect">
            <a:avLst/>
          </a:prstGeom>
        </p:spPr>
      </p:pic>
      <p:sp>
        <p:nvSpPr>
          <p:cNvPr id="45" name="箭头: 下 44">
            <a:extLst>
              <a:ext uri="{FF2B5EF4-FFF2-40B4-BE49-F238E27FC236}">
                <a16:creationId xmlns:a16="http://schemas.microsoft.com/office/drawing/2014/main" id="{16D9236A-620B-4894-9E03-347D6F8BECFB}"/>
              </a:ext>
            </a:extLst>
          </p:cNvPr>
          <p:cNvSpPr/>
          <p:nvPr/>
        </p:nvSpPr>
        <p:spPr bwMode="auto">
          <a:xfrm rot="10800000">
            <a:off x="7712535" y="3980437"/>
            <a:ext cx="246871" cy="44624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46" name="箭头: 下 45">
            <a:extLst>
              <a:ext uri="{FF2B5EF4-FFF2-40B4-BE49-F238E27FC236}">
                <a16:creationId xmlns:a16="http://schemas.microsoft.com/office/drawing/2014/main" id="{17754BE7-4201-4BD4-A273-147E4E81FE40}"/>
              </a:ext>
            </a:extLst>
          </p:cNvPr>
          <p:cNvSpPr/>
          <p:nvPr/>
        </p:nvSpPr>
        <p:spPr bwMode="auto">
          <a:xfrm rot="10800000">
            <a:off x="6164546" y="3257099"/>
            <a:ext cx="240031" cy="1187039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47" name="箭头: 下 46">
            <a:extLst>
              <a:ext uri="{FF2B5EF4-FFF2-40B4-BE49-F238E27FC236}">
                <a16:creationId xmlns:a16="http://schemas.microsoft.com/office/drawing/2014/main" id="{2E6E2DF0-52EC-4A0E-9E80-B04A012C338C}"/>
              </a:ext>
            </a:extLst>
          </p:cNvPr>
          <p:cNvSpPr/>
          <p:nvPr/>
        </p:nvSpPr>
        <p:spPr bwMode="auto">
          <a:xfrm rot="10800000">
            <a:off x="4865986" y="4036495"/>
            <a:ext cx="211275" cy="40764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B637AC74-0465-4D0A-BA34-BE3FD69B3BF3}"/>
              </a:ext>
            </a:extLst>
          </p:cNvPr>
          <p:cNvSpPr txBox="1"/>
          <p:nvPr/>
        </p:nvSpPr>
        <p:spPr>
          <a:xfrm>
            <a:off x="4865985" y="5271260"/>
            <a:ext cx="4058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FAIR </a:t>
            </a:r>
            <a:r>
              <a:rPr lang="zh-CN" altLang="en-US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原则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66BE5948-0F16-48EC-926F-9B6309DC47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921" y="2619397"/>
            <a:ext cx="3850711" cy="2813430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783AA432-AE1A-4023-BE13-575AEACB7FA4}"/>
              </a:ext>
            </a:extLst>
          </p:cNvPr>
          <p:cNvSpPr/>
          <p:nvPr/>
        </p:nvSpPr>
        <p:spPr bwMode="auto">
          <a:xfrm>
            <a:off x="6168009" y="1268760"/>
            <a:ext cx="1152128" cy="298531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扫描</a:t>
            </a:r>
            <a:r>
              <a:rPr kumimoji="0" lang="en-US" altLang="zh-CN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/</a:t>
            </a: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提取数据</a:t>
            </a:r>
            <a:endParaRPr kumimoji="0" lang="zh-CN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0F6547AF-192B-46AA-97F2-38ACAB394BE1}"/>
              </a:ext>
            </a:extLst>
          </p:cNvPr>
          <p:cNvSpPr/>
          <p:nvPr/>
        </p:nvSpPr>
        <p:spPr bwMode="auto">
          <a:xfrm>
            <a:off x="6168009" y="1844824"/>
            <a:ext cx="1152128" cy="298531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高采样率数据</a:t>
            </a: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00AB9414-2D3D-4A89-829E-D8CBC4102EC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1698"/>
          <a:stretch/>
        </p:blipFill>
        <p:spPr>
          <a:xfrm>
            <a:off x="9981734" y="2473675"/>
            <a:ext cx="2155486" cy="2217180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6E8B33D8-01EF-4EF9-84DA-BDD4AE170C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03481" y="4705069"/>
            <a:ext cx="2141315" cy="6539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A28C3D31-EC49-4329-AAC0-AC8C790EF25B}"/>
              </a:ext>
            </a:extLst>
          </p:cNvPr>
          <p:cNvSpPr txBox="1"/>
          <p:nvPr/>
        </p:nvSpPr>
        <p:spPr>
          <a:xfrm>
            <a:off x="472132" y="5419446"/>
            <a:ext cx="680077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进展与计划：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dirty="0">
                <a:latin typeface="宋体" panose="02010600030101010101" pitchFamily="2" charset="-122"/>
              </a:rPr>
              <a:t>调研不同学科，数据描述规范及制定方法</a:t>
            </a:r>
            <a:r>
              <a:rPr lang="zh-CN" altLang="en-US" dirty="0">
                <a:solidFill>
                  <a:srgbClr val="FFC000"/>
                </a:solidFill>
                <a:latin typeface="宋体" panose="02010600030101010101" pitchFamily="2" charset="-122"/>
                <a:sym typeface="Wingdings" panose="05000000000000000000" pitchFamily="2" charset="2"/>
              </a:rPr>
              <a:t></a:t>
            </a:r>
            <a:endParaRPr lang="en-US" altLang="zh-CN" dirty="0">
              <a:solidFill>
                <a:srgbClr val="FFC000"/>
              </a:solidFill>
              <a:latin typeface="宋体" panose="02010600030101010101" pitchFamily="2" charset="-122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dirty="0">
                <a:latin typeface="宋体" panose="02010600030101010101" pitchFamily="2" charset="-122"/>
                <a:sym typeface="Wingdings" panose="05000000000000000000" pitchFamily="2" charset="2"/>
              </a:rPr>
              <a:t>基于</a:t>
            </a:r>
            <a:r>
              <a:rPr lang="en-US" altLang="zh-CN" dirty="0">
                <a:latin typeface="宋体" panose="02010600030101010101" pitchFamily="2" charset="-122"/>
                <a:sym typeface="Wingdings" panose="05000000000000000000" pitchFamily="2" charset="2"/>
              </a:rPr>
              <a:t>FAIR</a:t>
            </a:r>
            <a:r>
              <a:rPr lang="zh-CN" altLang="en-US" dirty="0">
                <a:latin typeface="宋体" panose="02010600030101010101" pitchFamily="2" charset="-122"/>
                <a:sym typeface="Wingdings" panose="05000000000000000000" pitchFamily="2" charset="2"/>
              </a:rPr>
              <a:t>原则，制定数据集描述规范</a:t>
            </a:r>
            <a:endParaRPr lang="en-US" altLang="zh-CN" dirty="0">
              <a:latin typeface="宋体" panose="02010600030101010101" pitchFamily="2" charset="-122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dirty="0">
                <a:latin typeface="宋体" panose="02010600030101010101" pitchFamily="2" charset="-122"/>
              </a:rPr>
              <a:t>开发加速器元数据库实现数据自动描述添加</a:t>
            </a:r>
            <a:endParaRPr lang="en-US" altLang="zh-CN" dirty="0">
              <a:latin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3891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26</a:t>
            </a:fld>
            <a:endParaRPr lang="en-US" altLang="zh-CN" dirty="0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5BFF6474-6E5A-4FBC-8C1F-67C046395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568" y="524400"/>
            <a:ext cx="7056784" cy="575999"/>
          </a:xfrm>
        </p:spPr>
        <p:txBody>
          <a:bodyPr/>
          <a:lstStyle/>
          <a:p>
            <a:r>
              <a:rPr lang="zh-CN" altLang="en-US" sz="3200" dirty="0">
                <a:solidFill>
                  <a:srgbClr val="0070C0"/>
                </a:solidFill>
                <a:latin typeface="+mn-ea"/>
                <a:ea typeface="+mn-ea"/>
              </a:rPr>
              <a:t>数据集应用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A605A47-DB74-4290-97AE-2D8403E5185B}"/>
              </a:ext>
            </a:extLst>
          </p:cNvPr>
          <p:cNvSpPr/>
          <p:nvPr/>
        </p:nvSpPr>
        <p:spPr bwMode="auto">
          <a:xfrm>
            <a:off x="7608168" y="1441426"/>
            <a:ext cx="1106867" cy="482362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多模态数据库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DC35FAC-1E58-48C0-9156-0F43E68D8F9A}"/>
              </a:ext>
            </a:extLst>
          </p:cNvPr>
          <p:cNvSpPr/>
          <p:nvPr/>
        </p:nvSpPr>
        <p:spPr bwMode="auto">
          <a:xfrm>
            <a:off x="8903798" y="1441426"/>
            <a:ext cx="792602" cy="482362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数据处理</a:t>
            </a:r>
            <a:endParaRPr kumimoji="0" lang="zh-CN" alt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154EBD2-AF17-43F5-AEB3-C19358FFDA0C}"/>
              </a:ext>
            </a:extLst>
          </p:cNvPr>
          <p:cNvSpPr/>
          <p:nvPr/>
        </p:nvSpPr>
        <p:spPr bwMode="auto">
          <a:xfrm>
            <a:off x="9943284" y="1441426"/>
            <a:ext cx="977252" cy="482362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数据集的规范化及发布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DEBC8CB-C0B9-4697-81FE-23FF7F32C958}"/>
              </a:ext>
            </a:extLst>
          </p:cNvPr>
          <p:cNvSpPr/>
          <p:nvPr/>
        </p:nvSpPr>
        <p:spPr bwMode="auto">
          <a:xfrm>
            <a:off x="11167420" y="1441426"/>
            <a:ext cx="977252" cy="482362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数据集应用</a:t>
            </a: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0B7EF19F-C177-4425-85BC-3E969C0EB5E0}"/>
              </a:ext>
            </a:extLst>
          </p:cNvPr>
          <p:cNvCxnSpPr>
            <a:cxnSpLocks/>
            <a:endCxn id="9" idx="1"/>
          </p:cNvCxnSpPr>
          <p:nvPr/>
        </p:nvCxnSpPr>
        <p:spPr bwMode="auto">
          <a:xfrm>
            <a:off x="7320136" y="1418026"/>
            <a:ext cx="288032" cy="2645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34565CCF-DCC8-4DBA-A423-44ADDB71298B}"/>
              </a:ext>
            </a:extLst>
          </p:cNvPr>
          <p:cNvCxnSpPr>
            <a:cxnSpLocks/>
            <a:endCxn id="9" idx="1"/>
          </p:cNvCxnSpPr>
          <p:nvPr/>
        </p:nvCxnSpPr>
        <p:spPr bwMode="auto">
          <a:xfrm flipV="1">
            <a:off x="7320136" y="1682607"/>
            <a:ext cx="288032" cy="3114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BBD68E52-5CA9-4742-8EE2-AC40511B0601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 bwMode="auto">
          <a:xfrm>
            <a:off x="8715035" y="1682607"/>
            <a:ext cx="18876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43FD3ABC-F592-42D9-BB3B-49EA058ACAE6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 bwMode="auto">
          <a:xfrm>
            <a:off x="9696400" y="1682607"/>
            <a:ext cx="24688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FC993005-8113-4049-BEB5-19650584808F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 bwMode="auto">
          <a:xfrm>
            <a:off x="10920536" y="1682607"/>
            <a:ext cx="24688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D0519E64-A68C-4CA4-907E-C9F80BF7ED48}"/>
              </a:ext>
            </a:extLst>
          </p:cNvPr>
          <p:cNvSpPr txBox="1"/>
          <p:nvPr/>
        </p:nvSpPr>
        <p:spPr>
          <a:xfrm>
            <a:off x="6221641" y="2576298"/>
            <a:ext cx="57790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搭建本地数据集应用平台。计划面向加速器数据集的模型训练及应用需求，综合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MLflow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TorchServe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TensorFlow Serving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Docker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等工具和技术，初步搭建一个加速器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AI-Ready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数据集的训练及应用平台，方便不同用户的调用已有数据集和相应的机器学习算法进行训练，并对模型进行全周期记录、监测和管理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FC77309-02A4-4F89-8D49-E5C7505095CB}"/>
              </a:ext>
            </a:extLst>
          </p:cNvPr>
          <p:cNvSpPr/>
          <p:nvPr/>
        </p:nvSpPr>
        <p:spPr>
          <a:xfrm>
            <a:off x="281630" y="1260353"/>
            <a:ext cx="56250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CN" altLang="en-US" kern="100" dirty="0">
                <a:latin typeface="+mn-ea"/>
                <a:ea typeface="+mn-ea"/>
                <a:cs typeface="Times New Roman" panose="02020603050405020304" pitchFamily="18" charset="0"/>
              </a:rPr>
              <a:t>搭建</a:t>
            </a:r>
            <a:r>
              <a:rPr lang="zh-CN" altLang="en-US" dirty="0">
                <a:latin typeface="+mn-ea"/>
                <a:ea typeface="+mn-ea"/>
              </a:rPr>
              <a:t>数据集应用平台</a:t>
            </a:r>
            <a:r>
              <a:rPr lang="zh-CN" altLang="en-US" dirty="0">
                <a:latin typeface="宋体" panose="02010600030101010101" pitchFamily="2" charset="-122"/>
              </a:rPr>
              <a:t>，提供超参数和模型的管理和访问，提高模型训练流程自动化程度。</a:t>
            </a:r>
            <a:endParaRPr lang="en-US" altLang="zh-CN" dirty="0">
              <a:latin typeface="宋体" panose="02010600030101010101" pitchFamily="2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CN" altLang="en-US" dirty="0">
                <a:latin typeface="宋体" panose="02010600030101010101" pitchFamily="2" charset="-122"/>
              </a:rPr>
              <a:t>多人高效协作，实现数据集快速验证、累积和发布</a:t>
            </a:r>
            <a:endParaRPr lang="en-US" altLang="zh-CN" dirty="0">
              <a:latin typeface="宋体" panose="02010600030101010101" pitchFamily="2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99D6871-3ACC-4678-B750-C503262E597B}"/>
              </a:ext>
            </a:extLst>
          </p:cNvPr>
          <p:cNvSpPr/>
          <p:nvPr/>
        </p:nvSpPr>
        <p:spPr bwMode="auto">
          <a:xfrm>
            <a:off x="6153607" y="1268760"/>
            <a:ext cx="1166529" cy="298531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扫描</a:t>
            </a:r>
            <a:r>
              <a:rPr kumimoji="0" lang="en-US" altLang="zh-CN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/</a:t>
            </a:r>
            <a:r>
              <a:rPr lang="zh-CN" altLang="en-US"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提取</a:t>
            </a: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数据</a:t>
            </a:r>
            <a:endParaRPr kumimoji="0" lang="zh-CN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B03E2F0-F236-4BE1-B575-31E9F324419F}"/>
              </a:ext>
            </a:extLst>
          </p:cNvPr>
          <p:cNvSpPr/>
          <p:nvPr/>
        </p:nvSpPr>
        <p:spPr bwMode="auto">
          <a:xfrm>
            <a:off x="6153607" y="1844824"/>
            <a:ext cx="1166529" cy="298531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高采样率数据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D08A3276-4D95-457F-AF13-F8A189FA5D81}"/>
              </a:ext>
            </a:extLst>
          </p:cNvPr>
          <p:cNvGrpSpPr/>
          <p:nvPr/>
        </p:nvGrpSpPr>
        <p:grpSpPr>
          <a:xfrm>
            <a:off x="281630" y="2639051"/>
            <a:ext cx="5871977" cy="1556666"/>
            <a:chOff x="1677258" y="3517263"/>
            <a:chExt cx="8420118" cy="2115407"/>
          </a:xfrm>
        </p:grpSpPr>
        <p:pic>
          <p:nvPicPr>
            <p:cNvPr id="25" name="图片 24" descr="C:\Users\zhangyl\Documents\WeChat Files\wxid_zkt68ugam6wf21\FileStorage\Temp\1702088921651.png">
              <a:extLst>
                <a:ext uri="{FF2B5EF4-FFF2-40B4-BE49-F238E27FC236}">
                  <a16:creationId xmlns:a16="http://schemas.microsoft.com/office/drawing/2014/main" id="{C76AFB0D-C3AE-4CD0-9345-67083A86C200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85"/>
            <a:stretch/>
          </p:blipFill>
          <p:spPr>
            <a:xfrm>
              <a:off x="3995577" y="3517263"/>
              <a:ext cx="6101799" cy="21154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图片 25" descr="C:\Users\zhangyl\Documents\WeChat Files\wxid_zkt68ugam6wf21\FileStorage\Temp\1702088921651.png">
              <a:extLst>
                <a:ext uri="{FF2B5EF4-FFF2-40B4-BE49-F238E27FC236}">
                  <a16:creationId xmlns:a16="http://schemas.microsoft.com/office/drawing/2014/main" id="{F2F0B7A0-E542-4307-A40D-9972BD12BB1B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" t="57967" r="88681" b="9982"/>
            <a:stretch/>
          </p:blipFill>
          <p:spPr>
            <a:xfrm>
              <a:off x="1677258" y="4281250"/>
              <a:ext cx="1248676" cy="13514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箭头: 右 26">
              <a:extLst>
                <a:ext uri="{FF2B5EF4-FFF2-40B4-BE49-F238E27FC236}">
                  <a16:creationId xmlns:a16="http://schemas.microsoft.com/office/drawing/2014/main" id="{0A6446C4-CFB1-4A99-BFEA-DF525F038281}"/>
                </a:ext>
              </a:extLst>
            </p:cNvPr>
            <p:cNvSpPr/>
            <p:nvPr/>
          </p:nvSpPr>
          <p:spPr bwMode="auto">
            <a:xfrm>
              <a:off x="2947894" y="4576527"/>
              <a:ext cx="972084" cy="35267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endParaRPr>
            </a:p>
          </p:txBody>
        </p:sp>
        <p:sp>
          <p:nvSpPr>
            <p:cNvPr id="28" name="箭头: 右 27">
              <a:extLst>
                <a:ext uri="{FF2B5EF4-FFF2-40B4-BE49-F238E27FC236}">
                  <a16:creationId xmlns:a16="http://schemas.microsoft.com/office/drawing/2014/main" id="{6F383D6D-5E85-4FA8-876F-B45CD06476FC}"/>
                </a:ext>
              </a:extLst>
            </p:cNvPr>
            <p:cNvSpPr/>
            <p:nvPr/>
          </p:nvSpPr>
          <p:spPr bwMode="auto">
            <a:xfrm rot="10800000">
              <a:off x="2925935" y="5147826"/>
              <a:ext cx="972084" cy="35267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FA9784D6-1852-4C11-B73D-FE8F03306F32}"/>
              </a:ext>
            </a:extLst>
          </p:cNvPr>
          <p:cNvSpPr txBox="1"/>
          <p:nvPr/>
        </p:nvSpPr>
        <p:spPr>
          <a:xfrm>
            <a:off x="281630" y="5041949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进展与计划：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dirty="0"/>
              <a:t>已完成样机开发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dirty="0"/>
              <a:t>在线部署、测试数据集</a:t>
            </a:r>
            <a:endParaRPr lang="en-US" altLang="zh-CN" dirty="0"/>
          </a:p>
          <a:p>
            <a:r>
              <a:rPr lang="zh-CN" altLang="en-US" dirty="0"/>
              <a:t>（详细情况见梅昊报告）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6BAAC06-1FD1-4B5F-826E-DDEE889FD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291" y="4365104"/>
            <a:ext cx="7812365" cy="21959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rtificial Intelligence Loop GIF">
            <a:extLst>
              <a:ext uri="{FF2B5EF4-FFF2-40B4-BE49-F238E27FC236}">
                <a16:creationId xmlns:a16="http://schemas.microsoft.com/office/drawing/2014/main" id="{8940340D-8D95-42FE-91AC-BDF4A2D243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61434" y="2236611"/>
            <a:ext cx="2181565" cy="376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647728" y="634604"/>
            <a:ext cx="3168352" cy="575999"/>
          </a:xfrm>
        </p:spPr>
        <p:txBody>
          <a:bodyPr/>
          <a:lstStyle/>
          <a:p>
            <a:r>
              <a:rPr lang="zh-CN" altLang="en-US" dirty="0">
                <a:solidFill>
                  <a:srgbClr val="0070C0"/>
                </a:solidFill>
                <a:latin typeface="+mn-ea"/>
                <a:ea typeface="+mn-ea"/>
                <a:cs typeface="Calibri" panose="020F0502020204030204" pitchFamily="34" charset="0"/>
              </a:rPr>
              <a:t>总结</a:t>
            </a:r>
            <a:endParaRPr lang="zh-CN" altLang="en-US" sz="1600" dirty="0">
              <a:solidFill>
                <a:srgbClr val="0070C0"/>
              </a:solidFill>
              <a:latin typeface="+mn-ea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27</a:t>
            </a:fld>
            <a:endParaRPr lang="en-US" altLang="zh-CN" dirty="0"/>
          </a:p>
        </p:txBody>
      </p:sp>
      <p:sp>
        <p:nvSpPr>
          <p:cNvPr id="8" name="TextBox 7"/>
          <p:cNvSpPr txBox="1"/>
          <p:nvPr/>
        </p:nvSpPr>
        <p:spPr>
          <a:xfrm>
            <a:off x="623392" y="1300565"/>
            <a:ext cx="10830631" cy="85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>
                <a:latin typeface="宋体" panose="02010600030101010101" pitchFamily="2" charset="-122"/>
              </a:rPr>
              <a:t>聚焦加速器人工智能“</a:t>
            </a:r>
            <a:r>
              <a:rPr lang="en-US" altLang="zh-CN" b="1">
                <a:solidFill>
                  <a:srgbClr val="C00000"/>
                </a:solidFill>
                <a:latin typeface="宋体" panose="02010600030101010101" pitchFamily="2" charset="-122"/>
              </a:rPr>
              <a:t>AI-Ready</a:t>
            </a:r>
            <a:r>
              <a:rPr lang="zh-CN" altLang="en-US" b="1">
                <a:solidFill>
                  <a:srgbClr val="C00000"/>
                </a:solidFill>
                <a:latin typeface="宋体" panose="02010600030101010101" pitchFamily="2" charset="-122"/>
              </a:rPr>
              <a:t>数据集生成</a:t>
            </a:r>
            <a:r>
              <a:rPr lang="zh-CN" altLang="en-US">
                <a:latin typeface="宋体" panose="02010600030101010101" pitchFamily="2" charset="-122"/>
              </a:rPr>
              <a:t>”</a:t>
            </a:r>
            <a:r>
              <a:rPr lang="zh-CN" altLang="en-US" dirty="0">
                <a:latin typeface="宋体" panose="02010600030101010101" pitchFamily="2" charset="-122"/>
              </a:rPr>
              <a:t>这</a:t>
            </a:r>
            <a:r>
              <a:rPr lang="zh-CN" altLang="en-US">
                <a:latin typeface="宋体" panose="02010600030101010101" pitchFamily="2" charset="-122"/>
              </a:rPr>
              <a:t>一基础问题，探索实现路径</a:t>
            </a:r>
            <a:endParaRPr lang="en-US" altLang="zh-CN" dirty="0">
              <a:latin typeface="宋体" panose="02010600030101010101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宋体" panose="02010600030101010101" pitchFamily="2" charset="-122"/>
              </a:rPr>
              <a:t>已初步完成了参数扫描程序，多模态数据库搭建，高采样系统样机的开发</a:t>
            </a:r>
            <a:r>
              <a:rPr lang="zh-CN" altLang="en-US">
                <a:latin typeface="宋体" panose="02010600030101010101" pitchFamily="2" charset="-122"/>
              </a:rPr>
              <a:t>测试等</a:t>
            </a:r>
            <a:endParaRPr lang="en-US" altLang="zh-CN">
              <a:latin typeface="宋体" panose="02010600030101010101" pitchFamily="2" charset="-122"/>
            </a:endParaRPr>
          </a:p>
        </p:txBody>
      </p:sp>
      <p:sp>
        <p:nvSpPr>
          <p:cNvPr id="9" name="文本框 1">
            <a:extLst>
              <a:ext uri="{FF2B5EF4-FFF2-40B4-BE49-F238E27FC236}">
                <a16:creationId xmlns:a16="http://schemas.microsoft.com/office/drawing/2014/main" id="{864BB37B-2CD4-4038-98C7-90DCF3A8F1AC}"/>
              </a:ext>
            </a:extLst>
          </p:cNvPr>
          <p:cNvSpPr txBox="1"/>
          <p:nvPr/>
        </p:nvSpPr>
        <p:spPr>
          <a:xfrm>
            <a:off x="695400" y="5628659"/>
            <a:ext cx="110466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latin typeface="黑体" pitchFamily="49" charset="-122"/>
                <a:ea typeface="黑体" pitchFamily="49" charset="-122"/>
              </a:rPr>
              <a:t>谢谢！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674175D-F4C3-4314-9AE1-03C1AF4858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03" y="3047336"/>
            <a:ext cx="3906652" cy="2160066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5C68E6AA-445B-431A-ACAC-C1A598CB0A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09" t="14517" r="14890" b="16128"/>
          <a:stretch/>
        </p:blipFill>
        <p:spPr>
          <a:xfrm>
            <a:off x="695400" y="2995697"/>
            <a:ext cx="3616004" cy="233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5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1424" y="532253"/>
            <a:ext cx="10153128" cy="575999"/>
          </a:xfrm>
        </p:spPr>
        <p:txBody>
          <a:bodyPr/>
          <a:lstStyle/>
          <a:p>
            <a:r>
              <a:rPr lang="zh-CN" altLang="en-US">
                <a:latin typeface="+mn-ea"/>
                <a:ea typeface="+mn-ea"/>
              </a:rPr>
              <a:t>高性能加速器调试运行面临的问题</a:t>
            </a:r>
            <a:endParaRPr lang="zh-CN" altLang="en-US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3</a:t>
            </a:fld>
            <a:endParaRPr lang="en-US" altLang="zh-CN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558D3EB0-2809-47B4-9A6D-725FD6468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09" t="14517" r="14890" b="16128"/>
          <a:stretch/>
        </p:blipFill>
        <p:spPr>
          <a:xfrm>
            <a:off x="191569" y="3794423"/>
            <a:ext cx="3710451" cy="2374972"/>
          </a:xfrm>
          <a:prstGeom prst="rect">
            <a:avLst/>
          </a:prstGeom>
        </p:spPr>
      </p:pic>
      <p:pic>
        <p:nvPicPr>
          <p:cNvPr id="8" name="Picture 1" descr="C:\Users\windows\AppData\Roaming\Tencent\Users\87651557\QQ\WinTemp\RichOle\J[Q$Y1}]Z%ZACGJH}4_DF@C.png">
            <a:extLst>
              <a:ext uri="{FF2B5EF4-FFF2-40B4-BE49-F238E27FC236}">
                <a16:creationId xmlns:a16="http://schemas.microsoft.com/office/drawing/2014/main" id="{16ED9186-8F14-4FCA-B212-73DFFA1EC6D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4" y="1314131"/>
            <a:ext cx="3704046" cy="195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5DDCD3C-101F-4767-97DF-85F2DFB79292}"/>
              </a:ext>
            </a:extLst>
          </p:cNvPr>
          <p:cNvSpPr txBox="1"/>
          <p:nvPr/>
        </p:nvSpPr>
        <p:spPr>
          <a:xfrm>
            <a:off x="191344" y="3272092"/>
            <a:ext cx="3710451" cy="369332"/>
          </a:xfrm>
          <a:prstGeom prst="rect">
            <a:avLst/>
          </a:prstGeom>
          <a:solidFill>
            <a:srgbClr val="C7E9C0"/>
          </a:solidFill>
        </p:spPr>
        <p:txBody>
          <a:bodyPr wrap="square" rtlCol="0">
            <a:spAutoFit/>
          </a:bodyPr>
          <a:lstStyle/>
          <a:p>
            <a:r>
              <a:rPr lang="zh-CN" altLang="en-US"/>
              <a:t>高功率、高精度 、低束损、低故障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696E6A6-AEBE-456F-B6C9-2C190BBEA5AB}"/>
              </a:ext>
            </a:extLst>
          </p:cNvPr>
          <p:cNvSpPr txBox="1"/>
          <p:nvPr/>
        </p:nvSpPr>
        <p:spPr>
          <a:xfrm>
            <a:off x="4077521" y="1314131"/>
            <a:ext cx="4608511" cy="535531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/>
              <a:t>高功率质子加速器：</a:t>
            </a:r>
            <a:br>
              <a:rPr lang="en-US" altLang="zh-CN" dirty="0"/>
            </a:br>
            <a:endParaRPr lang="en-US" altLang="zh-CN" dirty="0"/>
          </a:p>
          <a:p>
            <a:pPr marL="742950" lvl="1" indent="-285750">
              <a:buFont typeface="Wingdings" panose="05000000000000000000" pitchFamily="2" charset="2"/>
              <a:buChar char="p"/>
            </a:pPr>
            <a:r>
              <a:rPr lang="zh-CN" altLang="en-US" dirty="0"/>
              <a:t>功率高，对束流损失要求苛刻</a:t>
            </a:r>
            <a:endParaRPr lang="en-US" altLang="zh-CN" dirty="0"/>
          </a:p>
          <a:p>
            <a:pPr marL="742950" lvl="1" indent="-285750">
              <a:buFont typeface="Wingdings" panose="05000000000000000000" pitchFamily="2" charset="2"/>
              <a:buChar char="p"/>
            </a:pPr>
            <a:r>
              <a:rPr lang="zh-CN" altLang="en-US" dirty="0"/>
              <a:t>非线性效应强，在线优化调节难度大</a:t>
            </a:r>
            <a:endParaRPr lang="en-US" altLang="zh-CN" dirty="0"/>
          </a:p>
          <a:p>
            <a:pPr marL="742950" lvl="1" indent="-285750">
              <a:buFont typeface="Wingdings" panose="05000000000000000000" pitchFamily="2" charset="2"/>
              <a:buChar char="p"/>
            </a:pPr>
            <a:r>
              <a:rPr lang="zh-CN" altLang="en-US" dirty="0"/>
              <a:t>参数量众多，相互影响，调试难度大</a:t>
            </a:r>
            <a:endParaRPr lang="en-US" altLang="zh-CN" dirty="0"/>
          </a:p>
          <a:p>
            <a:pPr marL="742950" lvl="1" indent="-285750">
              <a:buFont typeface="Wingdings" panose="05000000000000000000" pitchFamily="2" charset="2"/>
              <a:buChar char="p"/>
            </a:pPr>
            <a:r>
              <a:rPr lang="zh-CN" altLang="en-US" dirty="0"/>
              <a:t>设备众多，且运行条件极端</a:t>
            </a:r>
            <a:br>
              <a:rPr lang="en-US" altLang="zh-CN" dirty="0"/>
            </a:br>
            <a:r>
              <a:rPr lang="zh-CN" altLang="en-US" dirty="0"/>
              <a:t>使得设备状态监测和故障预测困难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/>
              <a:t>超低发射度同步辐射光源加速器：</a:t>
            </a:r>
            <a:endParaRPr lang="en-US" altLang="zh-CN" dirty="0"/>
          </a:p>
          <a:p>
            <a:pPr marL="742950" lvl="1" indent="-285750">
              <a:buFont typeface="Wingdings" panose="05000000000000000000" pitchFamily="2" charset="2"/>
              <a:buChar char="p"/>
            </a:pPr>
            <a:endParaRPr lang="en-US" altLang="zh-CN" dirty="0"/>
          </a:p>
          <a:p>
            <a:pPr marL="742950" lvl="1" indent="-285750">
              <a:buFont typeface="Wingdings" panose="05000000000000000000" pitchFamily="2" charset="2"/>
              <a:buChar char="p"/>
            </a:pPr>
            <a:r>
              <a:rPr lang="zh-CN" altLang="en-US" dirty="0"/>
              <a:t>高亮度高相干性，对束流稳定性要求极高</a:t>
            </a:r>
            <a:r>
              <a:rPr lang="en-US" altLang="zh-CN" dirty="0"/>
              <a:t>(um</a:t>
            </a:r>
            <a:r>
              <a:rPr lang="zh-CN" altLang="en-US" dirty="0"/>
              <a:t>级抖动</a:t>
            </a:r>
            <a:r>
              <a:rPr lang="en-US" altLang="zh-CN" dirty="0"/>
              <a:t>)</a:t>
            </a:r>
          </a:p>
          <a:p>
            <a:pPr marL="742950" lvl="1" indent="-285750">
              <a:buFont typeface="Wingdings" panose="05000000000000000000" pitchFamily="2" charset="2"/>
              <a:buChar char="p"/>
            </a:pPr>
            <a:r>
              <a:rPr lang="zh-CN" altLang="en-US" dirty="0"/>
              <a:t>非线性效应强，调节难度大</a:t>
            </a:r>
            <a:endParaRPr lang="en-US" altLang="zh-CN" dirty="0"/>
          </a:p>
          <a:p>
            <a:pPr marL="742950" lvl="1" indent="-285750">
              <a:buFont typeface="Wingdings" panose="05000000000000000000" pitchFamily="2" charset="2"/>
              <a:buChar char="p"/>
            </a:pPr>
            <a:r>
              <a:rPr lang="en-US" altLang="zh-CN" dirty="0"/>
              <a:t>lattice</a:t>
            </a:r>
            <a:r>
              <a:rPr lang="zh-CN" altLang="en-US" dirty="0"/>
              <a:t>结构复杂，优化计算量巨大</a:t>
            </a:r>
            <a:endParaRPr lang="en-US" altLang="zh-CN" dirty="0"/>
          </a:p>
          <a:p>
            <a:pPr marL="742950" lvl="1" indent="-285750">
              <a:buFont typeface="Wingdings" panose="05000000000000000000" pitchFamily="2" charset="2"/>
              <a:buChar char="p"/>
            </a:pPr>
            <a:r>
              <a:rPr lang="zh-CN" altLang="en-US" dirty="0"/>
              <a:t>参数量多，对于不同光束参数需求，调节效率低</a:t>
            </a:r>
            <a:endParaRPr lang="en-US" altLang="zh-CN" dirty="0"/>
          </a:p>
          <a:p>
            <a:pPr marL="742950" lvl="1" indent="-285750">
              <a:buFont typeface="Wingdings" panose="05000000000000000000" pitchFamily="2" charset="2"/>
              <a:buChar char="p"/>
            </a:pP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92AA115-268D-4C17-B339-0E06D750D60B}"/>
              </a:ext>
            </a:extLst>
          </p:cNvPr>
          <p:cNvSpPr txBox="1"/>
          <p:nvPr/>
        </p:nvSpPr>
        <p:spPr>
          <a:xfrm>
            <a:off x="197974" y="6165304"/>
            <a:ext cx="3704046" cy="369332"/>
          </a:xfrm>
          <a:prstGeom prst="rect">
            <a:avLst/>
          </a:prstGeom>
          <a:solidFill>
            <a:srgbClr val="A8D8EA"/>
          </a:solidFill>
        </p:spPr>
        <p:txBody>
          <a:bodyPr wrap="square" rtlCol="0">
            <a:spAutoFit/>
          </a:bodyPr>
          <a:lstStyle/>
          <a:p>
            <a:r>
              <a:rPr lang="zh-CN" altLang="en-US"/>
              <a:t>高亮度、长寿命 、高稳定、高可靠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65B608B-1734-4B21-BA49-CE2D936EBA03}"/>
              </a:ext>
            </a:extLst>
          </p:cNvPr>
          <p:cNvSpPr/>
          <p:nvPr/>
        </p:nvSpPr>
        <p:spPr bwMode="auto">
          <a:xfrm>
            <a:off x="197974" y="1314131"/>
            <a:ext cx="783202" cy="315089"/>
          </a:xfrm>
          <a:prstGeom prst="rect">
            <a:avLst/>
          </a:prstGeom>
          <a:solidFill>
            <a:srgbClr val="3A6382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CSNS</a:t>
            </a:r>
            <a:endParaRPr kumimoji="0" lang="zh-CN" altLang="en-US" sz="1600" b="0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67113EA-6EFF-4121-8C00-E8FB96B6BE54}"/>
              </a:ext>
            </a:extLst>
          </p:cNvPr>
          <p:cNvSpPr/>
          <p:nvPr/>
        </p:nvSpPr>
        <p:spPr bwMode="auto">
          <a:xfrm>
            <a:off x="197974" y="3793060"/>
            <a:ext cx="783202" cy="315089"/>
          </a:xfrm>
          <a:prstGeom prst="rect">
            <a:avLst/>
          </a:prstGeom>
          <a:solidFill>
            <a:srgbClr val="15549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HEPS</a:t>
            </a:r>
            <a:endParaRPr kumimoji="0" lang="zh-CN" altLang="en-US" sz="1600" b="0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15" name="箭头: 右 14">
            <a:extLst>
              <a:ext uri="{FF2B5EF4-FFF2-40B4-BE49-F238E27FC236}">
                <a16:creationId xmlns:a16="http://schemas.microsoft.com/office/drawing/2014/main" id="{BCD48610-86BE-48AE-8054-5CA66A1BC442}"/>
              </a:ext>
            </a:extLst>
          </p:cNvPr>
          <p:cNvSpPr/>
          <p:nvPr/>
        </p:nvSpPr>
        <p:spPr bwMode="auto">
          <a:xfrm>
            <a:off x="8758040" y="3127691"/>
            <a:ext cx="288032" cy="51373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A01ECEDC-3EA5-4C38-B863-8089EBFF1B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6071" y="1340768"/>
            <a:ext cx="2954558" cy="1368152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840C5B2-DCFA-4585-99B8-14C669D63D97}"/>
              </a:ext>
            </a:extLst>
          </p:cNvPr>
          <p:cNvSpPr/>
          <p:nvPr/>
        </p:nvSpPr>
        <p:spPr bwMode="auto">
          <a:xfrm>
            <a:off x="9052675" y="2724063"/>
            <a:ext cx="2947954" cy="3930153"/>
          </a:xfrm>
          <a:prstGeom prst="rect">
            <a:avLst/>
          </a:prstGeom>
          <a:solidFill>
            <a:srgbClr val="A8D8EA">
              <a:alpha val="50196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r>
              <a:rPr kumimoji="0" lang="en-US" altLang="zh-CN" sz="1800" b="0" i="0" u="none" strike="noStrike" cap="none" normalizeH="0" baseline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AI</a:t>
            </a:r>
            <a:r>
              <a: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在作为由数据驱动的工具，在多个领域展现惊人表现。</a:t>
            </a:r>
            <a:endParaRPr lang="en-US" altLang="zh-C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zh-C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数据驱动</a:t>
            </a:r>
            <a:endParaRPr lang="en-US" altLang="zh-C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高维优化能力</a:t>
            </a:r>
            <a:endParaRPr lang="en-US" altLang="zh-C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非线性建模</a:t>
            </a:r>
            <a:endParaRPr lang="en-US" altLang="zh-C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自适应学习</a:t>
            </a:r>
            <a:endParaRPr lang="en-US" altLang="zh-C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altLang="zh-C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altLang="zh-C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kumimoji="0" lang="en-US" altLang="zh-CN" sz="1800" b="0" i="0" u="none" strike="noStrike" cap="none" normalizeH="0" baseline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AI</a:t>
            </a:r>
            <a:r>
              <a:rPr kumimoji="0" lang="zh-CN" altLang="en-US" sz="1800" b="0" i="0" u="none" strike="noStrike" cap="none" normalizeH="0" baseline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在高性能加速器的高可靠、高稳定运行方面，有巨大的应用潜力</a:t>
            </a:r>
          </a:p>
        </p:txBody>
      </p:sp>
    </p:spTree>
    <p:extLst>
      <p:ext uri="{BB962C8B-B14F-4D97-AF65-F5344CB8AC3E}">
        <p14:creationId xmlns:p14="http://schemas.microsoft.com/office/powerpoint/2010/main" val="104841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1424" y="532253"/>
            <a:ext cx="10153128" cy="575999"/>
          </a:xfrm>
        </p:spPr>
        <p:txBody>
          <a:bodyPr/>
          <a:lstStyle/>
          <a:p>
            <a:r>
              <a:rPr lang="en-US" altLang="zh-CN">
                <a:solidFill>
                  <a:srgbClr val="0070C0"/>
                </a:solidFill>
                <a:latin typeface="+mn-ea"/>
                <a:ea typeface="+mn-ea"/>
              </a:rPr>
              <a:t>AI</a:t>
            </a:r>
            <a:r>
              <a:rPr lang="zh-CN" altLang="en-US">
                <a:solidFill>
                  <a:srgbClr val="0070C0"/>
                </a:solidFill>
                <a:latin typeface="+mn-ea"/>
                <a:ea typeface="+mn-ea"/>
              </a:rPr>
              <a:t>在</a:t>
            </a:r>
            <a:r>
              <a:rPr lang="zh-CN" altLang="en-US" dirty="0">
                <a:solidFill>
                  <a:srgbClr val="0070C0"/>
                </a:solidFill>
                <a:latin typeface="+mn-ea"/>
                <a:ea typeface="+mn-ea"/>
              </a:rPr>
              <a:t>粒子加速器领域已有诸多应用和产出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Yi Jiao, IHEP, jiaoyi@ihep.ac.cn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4</a:t>
            </a:fld>
            <a:endParaRPr lang="en-US" altLang="zh-CN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9" t="12568" r="7954"/>
          <a:stretch>
            <a:fillRect/>
          </a:stretch>
        </p:blipFill>
        <p:spPr bwMode="auto">
          <a:xfrm>
            <a:off x="1055440" y="1108252"/>
            <a:ext cx="9793088" cy="5561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152128" y="580526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“人工智能驱动的科学研究”（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for Science</a:t>
            </a: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AI4S</a:t>
            </a: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）</a:t>
            </a:r>
            <a:endParaRPr lang="en-US" altLang="zh-CN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已成为全球人工智能的新前沿。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FB53149-35AF-4B17-BC59-732BAD75D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4790252"/>
            <a:ext cx="4104456" cy="15190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9DDA29F-4E49-48F1-B2ED-36279287C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776" y="4539614"/>
            <a:ext cx="3309391" cy="176970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solidFill>
                  <a:srgbClr val="0070C0"/>
                </a:solidFill>
                <a:latin typeface="+mn-ea"/>
                <a:ea typeface="+mn-ea"/>
              </a:rPr>
              <a:t>初步展现</a:t>
            </a:r>
            <a:r>
              <a:rPr lang="en-US" altLang="zh-CN">
                <a:solidFill>
                  <a:srgbClr val="0070C0"/>
                </a:solidFill>
                <a:latin typeface="+mn-ea"/>
                <a:ea typeface="+mn-ea"/>
              </a:rPr>
              <a:t>AI</a:t>
            </a:r>
            <a:r>
              <a:rPr lang="zh-CN" altLang="en-US">
                <a:solidFill>
                  <a:srgbClr val="0070C0"/>
                </a:solidFill>
                <a:latin typeface="+mn-ea"/>
                <a:ea typeface="+mn-ea"/>
              </a:rPr>
              <a:t>的</a:t>
            </a:r>
            <a:r>
              <a:rPr lang="zh-CN" altLang="en-US" dirty="0">
                <a:solidFill>
                  <a:srgbClr val="0070C0"/>
                </a:solidFill>
                <a:latin typeface="+mn-ea"/>
                <a:ea typeface="+mn-ea"/>
              </a:rPr>
              <a:t>强大能力和潜力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/>
              <a:t>Yi Jiao, IHEP, jiaoyi@ihep.ac.cn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5</a:t>
            </a:fld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 l="29631" t="14462"/>
          <a:stretch/>
        </p:blipFill>
        <p:spPr>
          <a:xfrm>
            <a:off x="7022686" y="1009511"/>
            <a:ext cx="4104456" cy="29206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001858" y="3908867"/>
            <a:ext cx="4524987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用神经网络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(NN)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训练模型作为前馈，成功</a:t>
            </a: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减小束流垂直方向抖动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1.8%</a:t>
            </a: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0.4%</a:t>
            </a:r>
            <a:endParaRPr lang="zh-CN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B5A276C-29C2-47BA-8E3F-E7B1EC3CACB1}"/>
              </a:ext>
            </a:extLst>
          </p:cNvPr>
          <p:cNvSpPr txBox="1"/>
          <p:nvPr/>
        </p:nvSpPr>
        <p:spPr>
          <a:xfrm>
            <a:off x="7442988" y="5102964"/>
            <a:ext cx="3642725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劳伦斯伯克利国家实验室用自适应卷积神经网络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(CNN)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训练代理模型实现</a:t>
            </a: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非侵入性光束诊断 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346438F-A1DE-42B5-A43D-22883F705B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16" y="1290199"/>
            <a:ext cx="6775104" cy="315289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897D6D5-9EEE-40E7-BE1E-5E114E4E477D}"/>
              </a:ext>
            </a:extLst>
          </p:cNvPr>
          <p:cNvSpPr txBox="1"/>
          <p:nvPr/>
        </p:nvSpPr>
        <p:spPr>
          <a:xfrm>
            <a:off x="119335" y="6309320"/>
            <a:ext cx="11509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/>
              <a:t>1. S.C.</a:t>
            </a:r>
            <a:r>
              <a:rPr lang="zh-CN" altLang="en-US" sz="1000" dirty="0"/>
              <a:t> </a:t>
            </a:r>
            <a:r>
              <a:rPr lang="en-US" altLang="zh-CN" sz="1000" dirty="0" err="1"/>
              <a:t>Leemann</a:t>
            </a:r>
            <a:r>
              <a:rPr lang="en-US" altLang="zh-CN" sz="1000" dirty="0"/>
              <a:t> et.al.,</a:t>
            </a:r>
            <a:r>
              <a:rPr lang="zh-CN" altLang="en-US" sz="1000" dirty="0"/>
              <a:t> </a:t>
            </a:r>
            <a:r>
              <a:rPr lang="en-US" altLang="zh-CN" sz="1000" dirty="0"/>
              <a:t>Demonstration of Machine Learning-Based Model-Independent Stabilization of Source Properties in </a:t>
            </a:r>
            <a:r>
              <a:rPr lang="en-US" altLang="zh-CN" sz="1000" dirty="0" err="1"/>
              <a:t>Synchron</a:t>
            </a:r>
            <a:r>
              <a:rPr lang="en-US" altLang="zh-CN" sz="1000" dirty="0"/>
              <a:t> Light Sources.  PRL 123, 194801 (2019)</a:t>
            </a:r>
          </a:p>
          <a:p>
            <a:r>
              <a:rPr lang="en-US" altLang="zh-CN" sz="1000" dirty="0"/>
              <a:t>2. Alexander </a:t>
            </a:r>
            <a:r>
              <a:rPr lang="en-US" altLang="zh-CN" sz="1000" dirty="0" err="1"/>
              <a:t>Scheinker</a:t>
            </a:r>
            <a:r>
              <a:rPr lang="en-US" altLang="zh-CN" sz="1000" dirty="0"/>
              <a:t> et.al. An adaptive approach to machine learning for compact particle accelerators, scientific reports (2021) 11:19187.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7369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solidFill>
                  <a:srgbClr val="0070C0"/>
                </a:solidFill>
                <a:latin typeface="+mn-ea"/>
                <a:ea typeface="+mn-ea"/>
              </a:rPr>
              <a:t>初步展现</a:t>
            </a:r>
            <a:r>
              <a:rPr lang="en-US" altLang="zh-CN">
                <a:solidFill>
                  <a:srgbClr val="0070C0"/>
                </a:solidFill>
                <a:latin typeface="+mn-ea"/>
                <a:ea typeface="+mn-ea"/>
              </a:rPr>
              <a:t>AI</a:t>
            </a:r>
            <a:r>
              <a:rPr lang="zh-CN" altLang="en-US">
                <a:solidFill>
                  <a:srgbClr val="0070C0"/>
                </a:solidFill>
                <a:latin typeface="+mn-ea"/>
                <a:ea typeface="+mn-ea"/>
              </a:rPr>
              <a:t>的</a:t>
            </a:r>
            <a:r>
              <a:rPr lang="zh-CN" altLang="en-US" dirty="0">
                <a:solidFill>
                  <a:srgbClr val="0070C0"/>
                </a:solidFill>
                <a:latin typeface="+mn-ea"/>
                <a:ea typeface="+mn-ea"/>
              </a:rPr>
              <a:t>强大能力和潜力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6</a:t>
            </a:fld>
            <a:endParaRPr lang="en-US" altLang="zh-CN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E36AC32-426F-4324-91BF-5D8BD23DA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177" y="1401275"/>
            <a:ext cx="4330791" cy="229125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2628D3A-1F4F-482C-8E01-5F8DFF814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052" y="1422964"/>
            <a:ext cx="4739019" cy="228548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47A80FD-D560-4F97-A56A-B5C8BBDBD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177" y="4179077"/>
            <a:ext cx="4270284" cy="2021349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C50A72B-AC0D-480E-954A-797453DB5EDE}"/>
              </a:ext>
            </a:extLst>
          </p:cNvPr>
          <p:cNvSpPr txBox="1"/>
          <p:nvPr/>
        </p:nvSpPr>
        <p:spPr>
          <a:xfrm>
            <a:off x="208861" y="1434842"/>
            <a:ext cx="970316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zh-CN" b="1" dirty="0" err="1">
                <a:solidFill>
                  <a:schemeClr val="accent2"/>
                </a:solidFill>
              </a:rPr>
              <a:t>CAFe</a:t>
            </a:r>
            <a:r>
              <a:rPr lang="en-US" altLang="zh-CN" b="1" dirty="0">
                <a:solidFill>
                  <a:schemeClr val="accent2"/>
                </a:solidFill>
              </a:rPr>
              <a:t> II</a:t>
            </a:r>
            <a:endParaRPr lang="zh-CN" altLang="en-US" b="1" dirty="0">
              <a:solidFill>
                <a:schemeClr val="accent2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E55BEDE-B6B8-4265-9B38-7BDBBADD4F96}"/>
              </a:ext>
            </a:extLst>
          </p:cNvPr>
          <p:cNvSpPr txBox="1"/>
          <p:nvPr/>
        </p:nvSpPr>
        <p:spPr>
          <a:xfrm>
            <a:off x="10835365" y="1422964"/>
            <a:ext cx="877259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2"/>
                </a:solidFill>
              </a:rPr>
              <a:t>SSRF</a:t>
            </a:r>
            <a:endParaRPr lang="zh-CN" altLang="en-US" b="1" dirty="0">
              <a:solidFill>
                <a:schemeClr val="accent2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C02A22D-072C-46A3-B6F4-DB9F5CAB6BBC}"/>
              </a:ext>
            </a:extLst>
          </p:cNvPr>
          <p:cNvSpPr txBox="1"/>
          <p:nvPr/>
        </p:nvSpPr>
        <p:spPr>
          <a:xfrm>
            <a:off x="206610" y="4182634"/>
            <a:ext cx="972567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accent2"/>
                </a:solidFill>
              </a:rPr>
              <a:t>HLS</a:t>
            </a:r>
            <a:endParaRPr lang="zh-CN" altLang="en-US" b="1" dirty="0">
              <a:solidFill>
                <a:schemeClr val="accent2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0048A9A-4404-4EBC-B100-EF9BCE3BB93F}"/>
              </a:ext>
            </a:extLst>
          </p:cNvPr>
          <p:cNvSpPr txBox="1"/>
          <p:nvPr/>
        </p:nvSpPr>
        <p:spPr>
          <a:xfrm>
            <a:off x="722574" y="6289053"/>
            <a:ext cx="55330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NN-Based  BBA</a:t>
            </a:r>
            <a:r>
              <a:rPr lang="zh-CN" altLang="en-US" dirty="0"/>
              <a:t>  得到与传统方法一致的结果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DD673474-04D5-4C77-B8D5-D427CFD6B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030" y="4040254"/>
            <a:ext cx="5157634" cy="2160172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70CB32E2-99DB-497E-B2A6-8C933E16312F}"/>
              </a:ext>
            </a:extLst>
          </p:cNvPr>
          <p:cNvSpPr txBox="1"/>
          <p:nvPr/>
        </p:nvSpPr>
        <p:spPr>
          <a:xfrm>
            <a:off x="5782229" y="6098791"/>
            <a:ext cx="526689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dirty="0"/>
              <a:t>基于电子轨道控制的</a:t>
            </a:r>
            <a:r>
              <a:rPr lang="en-US" altLang="zh-CN" dirty="0"/>
              <a:t>FEL</a:t>
            </a:r>
            <a:r>
              <a:rPr lang="zh-CN" altLang="en-US" dirty="0"/>
              <a:t>出光优化， 相比人工优化，耗时大幅缩短（</a:t>
            </a:r>
            <a:r>
              <a:rPr lang="en-US" altLang="zh-CN" dirty="0"/>
              <a:t>~20 </a:t>
            </a:r>
            <a:r>
              <a:rPr lang="en-US" altLang="zh-CN" dirty="0" err="1"/>
              <a:t>minutesvs</a:t>
            </a:r>
            <a:r>
              <a:rPr lang="en-US" altLang="zh-CN" dirty="0"/>
              <a:t>. 1-2 hours</a:t>
            </a:r>
            <a:r>
              <a:rPr lang="zh-CN" altLang="en-US" dirty="0"/>
              <a:t>）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DE6B19D-191A-41DB-9C30-703EBDFA1913}"/>
              </a:ext>
            </a:extLst>
          </p:cNvPr>
          <p:cNvSpPr txBox="1"/>
          <p:nvPr/>
        </p:nvSpPr>
        <p:spPr>
          <a:xfrm>
            <a:off x="10833262" y="4182634"/>
            <a:ext cx="877259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accent2"/>
                </a:solidFill>
              </a:rPr>
              <a:t>DCLS</a:t>
            </a:r>
            <a:endParaRPr lang="zh-CN" alt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29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solidFill>
                  <a:srgbClr val="0070C0"/>
                </a:solidFill>
                <a:latin typeface="+mn-ea"/>
                <a:ea typeface="+mn-ea"/>
              </a:rPr>
              <a:t>初步展现</a:t>
            </a:r>
            <a:r>
              <a:rPr lang="en-US" altLang="zh-CN">
                <a:solidFill>
                  <a:srgbClr val="0070C0"/>
                </a:solidFill>
                <a:latin typeface="+mn-ea"/>
                <a:ea typeface="+mn-ea"/>
              </a:rPr>
              <a:t>AI</a:t>
            </a:r>
            <a:r>
              <a:rPr lang="zh-CN" altLang="en-US">
                <a:solidFill>
                  <a:srgbClr val="0070C0"/>
                </a:solidFill>
                <a:latin typeface="+mn-ea"/>
                <a:ea typeface="+mn-ea"/>
              </a:rPr>
              <a:t>的</a:t>
            </a:r>
            <a:r>
              <a:rPr lang="zh-CN" altLang="en-US" dirty="0">
                <a:solidFill>
                  <a:srgbClr val="0070C0"/>
                </a:solidFill>
                <a:latin typeface="+mn-ea"/>
                <a:ea typeface="+mn-ea"/>
              </a:rPr>
              <a:t>强大能力和潜力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7</a:t>
            </a:fld>
            <a:endParaRPr lang="en-US" altLang="zh-CN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2D7C244-2BDC-4E2B-97BB-25DB052A6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1218843"/>
            <a:ext cx="4824536" cy="26053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C8934D5-7CD6-4E71-9F40-C9FFD08DA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4045551"/>
            <a:ext cx="4824536" cy="26053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F720EAC-C8AE-4615-8382-C8D379143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6631" y="1218843"/>
            <a:ext cx="4824535" cy="26433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A25882F-968E-4370-A8F2-AFF3336A5D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6631" y="4045551"/>
            <a:ext cx="4824534" cy="26053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A7B6390-9960-40AC-8E35-6A7188BF8B8D}"/>
              </a:ext>
            </a:extLst>
          </p:cNvPr>
          <p:cNvSpPr txBox="1"/>
          <p:nvPr/>
        </p:nvSpPr>
        <p:spPr>
          <a:xfrm>
            <a:off x="25488" y="1268760"/>
            <a:ext cx="936104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2"/>
                </a:solidFill>
              </a:rPr>
              <a:t>HEPS</a:t>
            </a:r>
            <a:endParaRPr lang="zh-CN" altLang="en-US" b="1" dirty="0">
              <a:solidFill>
                <a:schemeClr val="accent2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CAB68D7-9CC0-4966-BD05-B0F351F371BC}"/>
              </a:ext>
            </a:extLst>
          </p:cNvPr>
          <p:cNvSpPr txBox="1"/>
          <p:nvPr/>
        </p:nvSpPr>
        <p:spPr>
          <a:xfrm>
            <a:off x="20321" y="4090055"/>
            <a:ext cx="936104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2"/>
                </a:solidFill>
              </a:rPr>
              <a:t>HEPS</a:t>
            </a:r>
            <a:endParaRPr lang="zh-CN" altLang="en-US" b="1" dirty="0">
              <a:solidFill>
                <a:schemeClr val="accent2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0CB3103-0545-48BE-95B6-D64163335F1C}"/>
              </a:ext>
            </a:extLst>
          </p:cNvPr>
          <p:cNvSpPr txBox="1"/>
          <p:nvPr/>
        </p:nvSpPr>
        <p:spPr>
          <a:xfrm>
            <a:off x="10920536" y="1200384"/>
            <a:ext cx="936104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2"/>
                </a:solidFill>
              </a:rPr>
              <a:t>CSNS</a:t>
            </a:r>
            <a:endParaRPr lang="zh-CN" altLang="en-US" b="1" dirty="0">
              <a:solidFill>
                <a:schemeClr val="accent2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9567CAE-A008-40DC-8C74-4C17DBAEE5BB}"/>
              </a:ext>
            </a:extLst>
          </p:cNvPr>
          <p:cNvSpPr txBox="1"/>
          <p:nvPr/>
        </p:nvSpPr>
        <p:spPr>
          <a:xfrm>
            <a:off x="10920536" y="4059001"/>
            <a:ext cx="936104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2"/>
                </a:solidFill>
              </a:rPr>
              <a:t>CSNS</a:t>
            </a:r>
            <a:endParaRPr lang="zh-CN" alt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57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476740"/>
            <a:ext cx="10972800" cy="575999"/>
          </a:xfrm>
        </p:spPr>
        <p:txBody>
          <a:bodyPr/>
          <a:lstStyle/>
          <a:p>
            <a:r>
              <a:rPr lang="en-US" altLang="zh-CN" dirty="0">
                <a:solidFill>
                  <a:srgbClr val="0070C0"/>
                </a:solidFill>
                <a:latin typeface="+mn-ea"/>
                <a:ea typeface="+mn-ea"/>
              </a:rPr>
              <a:t>AI</a:t>
            </a:r>
            <a:r>
              <a:rPr lang="zh-CN" altLang="en-US" dirty="0">
                <a:solidFill>
                  <a:srgbClr val="0070C0"/>
                </a:solidFill>
                <a:latin typeface="+mn-ea"/>
                <a:ea typeface="+mn-ea"/>
              </a:rPr>
              <a:t>在加速器领域的应用分类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8</a:t>
            </a:fld>
            <a:endParaRPr lang="en-US" altLang="zh-CN" dirty="0"/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7775A7BE-F3A2-46A8-A672-9224DF3A3187}"/>
              </a:ext>
            </a:extLst>
          </p:cNvPr>
          <p:cNvGrpSpPr/>
          <p:nvPr/>
        </p:nvGrpSpPr>
        <p:grpSpPr>
          <a:xfrm>
            <a:off x="191344" y="1264972"/>
            <a:ext cx="11809312" cy="5211943"/>
            <a:chOff x="263352" y="1313400"/>
            <a:chExt cx="9295911" cy="5211943"/>
          </a:xfrm>
        </p:grpSpPr>
        <p:sp>
          <p:nvSpPr>
            <p:cNvPr id="14" name="任意多边形 9">
              <a:extLst>
                <a:ext uri="{FF2B5EF4-FFF2-40B4-BE49-F238E27FC236}">
                  <a16:creationId xmlns:a16="http://schemas.microsoft.com/office/drawing/2014/main" id="{EEE14674-8B5A-4393-BB6A-6190541010E0}"/>
                </a:ext>
              </a:extLst>
            </p:cNvPr>
            <p:cNvSpPr/>
            <p:nvPr/>
          </p:nvSpPr>
          <p:spPr bwMode="auto">
            <a:xfrm>
              <a:off x="263352" y="1313400"/>
              <a:ext cx="1807079" cy="697715"/>
            </a:xfrm>
            <a:custGeom>
              <a:avLst/>
              <a:gdLst>
                <a:gd name="connsiteX0" fmla="*/ 0 w 3212309"/>
                <a:gd name="connsiteY0" fmla="*/ 0 h 662400"/>
                <a:gd name="connsiteX1" fmla="*/ 3212309 w 3212309"/>
                <a:gd name="connsiteY1" fmla="*/ 0 h 662400"/>
                <a:gd name="connsiteX2" fmla="*/ 3212309 w 3212309"/>
                <a:gd name="connsiteY2" fmla="*/ 662400 h 662400"/>
                <a:gd name="connsiteX3" fmla="*/ 0 w 3212309"/>
                <a:gd name="connsiteY3" fmla="*/ 662400 h 662400"/>
                <a:gd name="connsiteX4" fmla="*/ 0 w 3212309"/>
                <a:gd name="connsiteY4" fmla="*/ 0 h 66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2309" h="662400">
                  <a:moveTo>
                    <a:pt x="0" y="0"/>
                  </a:moveTo>
                  <a:lnTo>
                    <a:pt x="3212309" y="0"/>
                  </a:lnTo>
                  <a:lnTo>
                    <a:pt x="3212309" y="662400"/>
                  </a:lnTo>
                  <a:lnTo>
                    <a:pt x="0" y="662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D8EA"/>
            </a:solidFill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22796" tIns="70169" rIns="122796" bIns="70169" spcCol="1270" anchor="ctr"/>
            <a:lstStyle/>
            <a:p>
              <a:pPr algn="ctr" defTabSz="76735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17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设计优化</a:t>
              </a:r>
            </a:p>
          </p:txBody>
        </p:sp>
        <p:sp>
          <p:nvSpPr>
            <p:cNvPr id="15" name="任意多边形 10">
              <a:extLst>
                <a:ext uri="{FF2B5EF4-FFF2-40B4-BE49-F238E27FC236}">
                  <a16:creationId xmlns:a16="http://schemas.microsoft.com/office/drawing/2014/main" id="{B9D86E33-3E48-4112-BF7F-3B41DED1F4D7}"/>
                </a:ext>
              </a:extLst>
            </p:cNvPr>
            <p:cNvSpPr/>
            <p:nvPr/>
          </p:nvSpPr>
          <p:spPr bwMode="auto">
            <a:xfrm>
              <a:off x="263352" y="2011115"/>
              <a:ext cx="1807079" cy="4514228"/>
            </a:xfrm>
            <a:custGeom>
              <a:avLst/>
              <a:gdLst>
                <a:gd name="connsiteX0" fmla="*/ 0 w 3212309"/>
                <a:gd name="connsiteY0" fmla="*/ 0 h 2651670"/>
                <a:gd name="connsiteX1" fmla="*/ 3212309 w 3212309"/>
                <a:gd name="connsiteY1" fmla="*/ 0 h 2651670"/>
                <a:gd name="connsiteX2" fmla="*/ 3212309 w 3212309"/>
                <a:gd name="connsiteY2" fmla="*/ 2651670 h 2651670"/>
                <a:gd name="connsiteX3" fmla="*/ 0 w 3212309"/>
                <a:gd name="connsiteY3" fmla="*/ 2651670 h 2651670"/>
                <a:gd name="connsiteX4" fmla="*/ 0 w 3212309"/>
                <a:gd name="connsiteY4" fmla="*/ 0 h 265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2309" h="2651670">
                  <a:moveTo>
                    <a:pt x="0" y="0"/>
                  </a:moveTo>
                  <a:lnTo>
                    <a:pt x="3212309" y="0"/>
                  </a:lnTo>
                  <a:lnTo>
                    <a:pt x="3212309" y="2651670"/>
                  </a:lnTo>
                  <a:lnTo>
                    <a:pt x="0" y="2651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D8EA">
                <a:alpha val="20000"/>
              </a:srgbClr>
            </a:solidFill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92097" tIns="92097" rIns="122796" bIns="138145" spcCol="1270"/>
            <a:lstStyle/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r>
                <a:rPr lang="zh-CN" altLang="en-US" sz="16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加速优化过程</a:t>
              </a:r>
              <a:endParaRPr lang="en-US" altLang="zh-CN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简化模拟过程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高效优化算法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贝叶斯化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altLang="zh-CN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NN-MOGA</a:t>
              </a: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altLang="zh-CN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ML-Based</a:t>
              </a: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评估模型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任意多边形 11">
              <a:extLst>
                <a:ext uri="{FF2B5EF4-FFF2-40B4-BE49-F238E27FC236}">
                  <a16:creationId xmlns:a16="http://schemas.microsoft.com/office/drawing/2014/main" id="{11E86F5C-F9CB-4371-93F1-8E14F081C431}"/>
                </a:ext>
              </a:extLst>
            </p:cNvPr>
            <p:cNvSpPr/>
            <p:nvPr/>
          </p:nvSpPr>
          <p:spPr bwMode="auto">
            <a:xfrm>
              <a:off x="2135560" y="1313400"/>
              <a:ext cx="1698781" cy="697715"/>
            </a:xfrm>
            <a:custGeom>
              <a:avLst/>
              <a:gdLst>
                <a:gd name="connsiteX0" fmla="*/ 0 w 3212309"/>
                <a:gd name="connsiteY0" fmla="*/ 0 h 662400"/>
                <a:gd name="connsiteX1" fmla="*/ 3212309 w 3212309"/>
                <a:gd name="connsiteY1" fmla="*/ 0 h 662400"/>
                <a:gd name="connsiteX2" fmla="*/ 3212309 w 3212309"/>
                <a:gd name="connsiteY2" fmla="*/ 662400 h 662400"/>
                <a:gd name="connsiteX3" fmla="*/ 0 w 3212309"/>
                <a:gd name="connsiteY3" fmla="*/ 662400 h 662400"/>
                <a:gd name="connsiteX4" fmla="*/ 0 w 3212309"/>
                <a:gd name="connsiteY4" fmla="*/ 0 h 66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2309" h="662400">
                  <a:moveTo>
                    <a:pt x="0" y="0"/>
                  </a:moveTo>
                  <a:lnTo>
                    <a:pt x="3212309" y="0"/>
                  </a:lnTo>
                  <a:lnTo>
                    <a:pt x="3212309" y="662400"/>
                  </a:lnTo>
                  <a:lnTo>
                    <a:pt x="0" y="662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A5C4"/>
            </a:solidFill>
          </p:spPr>
          <p:style>
            <a:lnRef idx="2">
              <a:schemeClr val="accent5">
                <a:hueOff val="-3676672"/>
                <a:satOff val="-5111"/>
                <a:lumOff val="-1958"/>
                <a:alphaOff val="0"/>
              </a:schemeClr>
            </a:lnRef>
            <a:fillRef idx="1">
              <a:schemeClr val="accent5">
                <a:hueOff val="-3676672"/>
                <a:satOff val="-5111"/>
                <a:lumOff val="-1958"/>
                <a:alphaOff val="0"/>
              </a:schemeClr>
            </a:fillRef>
            <a:effectRef idx="0">
              <a:schemeClr val="accent5">
                <a:hueOff val="-3676672"/>
                <a:satOff val="-5111"/>
                <a:lumOff val="-1958"/>
                <a:alphaOff val="0"/>
              </a:schemeClr>
            </a:effectRef>
            <a:fontRef idx="minor">
              <a:schemeClr val="lt1"/>
            </a:fontRef>
          </p:style>
          <p:txBody>
            <a:bodyPr lIns="122796" tIns="70169" rIns="122796" bIns="70169" spcCol="1270" anchor="ctr"/>
            <a:lstStyle/>
            <a:p>
              <a:pPr algn="ctr" defTabSz="76735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17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代理模型</a:t>
              </a:r>
              <a:endParaRPr lang="zh-CN" altLang="en-US" sz="17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任意多边形 12">
              <a:extLst>
                <a:ext uri="{FF2B5EF4-FFF2-40B4-BE49-F238E27FC236}">
                  <a16:creationId xmlns:a16="http://schemas.microsoft.com/office/drawing/2014/main" id="{FF9DD7C4-DEF2-4BA8-9F07-864B1E3C481C}"/>
                </a:ext>
              </a:extLst>
            </p:cNvPr>
            <p:cNvSpPr/>
            <p:nvPr/>
          </p:nvSpPr>
          <p:spPr bwMode="auto">
            <a:xfrm>
              <a:off x="2135561" y="2011115"/>
              <a:ext cx="1698781" cy="4514228"/>
            </a:xfrm>
            <a:custGeom>
              <a:avLst/>
              <a:gdLst>
                <a:gd name="connsiteX0" fmla="*/ 0 w 3212309"/>
                <a:gd name="connsiteY0" fmla="*/ 0 h 2651670"/>
                <a:gd name="connsiteX1" fmla="*/ 3212309 w 3212309"/>
                <a:gd name="connsiteY1" fmla="*/ 0 h 2651670"/>
                <a:gd name="connsiteX2" fmla="*/ 3212309 w 3212309"/>
                <a:gd name="connsiteY2" fmla="*/ 2651670 h 2651670"/>
                <a:gd name="connsiteX3" fmla="*/ 0 w 3212309"/>
                <a:gd name="connsiteY3" fmla="*/ 2651670 h 2651670"/>
                <a:gd name="connsiteX4" fmla="*/ 0 w 3212309"/>
                <a:gd name="connsiteY4" fmla="*/ 0 h 265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2309" h="2651670">
                  <a:moveTo>
                    <a:pt x="0" y="0"/>
                  </a:moveTo>
                  <a:lnTo>
                    <a:pt x="3212309" y="0"/>
                  </a:lnTo>
                  <a:lnTo>
                    <a:pt x="3212309" y="2651670"/>
                  </a:lnTo>
                  <a:lnTo>
                    <a:pt x="0" y="2651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A5C4">
                <a:alpha val="20000"/>
              </a:srgbClr>
            </a:solidFill>
          </p:spPr>
          <p:style>
            <a:lnRef idx="2">
              <a:schemeClr val="accent5">
                <a:tint val="40000"/>
                <a:alpha val="90000"/>
                <a:hueOff val="-3695877"/>
                <a:satOff val="-6405"/>
                <a:lumOff val="-641"/>
                <a:alphaOff val="0"/>
              </a:schemeClr>
            </a:lnRef>
            <a:fillRef idx="1">
              <a:schemeClr val="accent5">
                <a:tint val="40000"/>
                <a:alpha val="90000"/>
                <a:hueOff val="-3695877"/>
                <a:satOff val="-6405"/>
                <a:lumOff val="-641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3695877"/>
                <a:satOff val="-6405"/>
                <a:lumOff val="-641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92097" tIns="92097" rIns="122796" bIns="138145" spcCol="1270"/>
            <a:lstStyle/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r>
                <a:rPr lang="zh-CN" altLang="en-US" sz="16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加速模拟</a:t>
              </a:r>
              <a:endParaRPr lang="en-US" altLang="zh-CN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单一系统代理模型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全局代理模型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lvl="1" defTabSz="767351">
                <a:spcAft>
                  <a:spcPct val="15000"/>
                </a:spcAft>
                <a:defRPr/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模拟</a:t>
              </a:r>
              <a:r>
                <a:rPr lang="en-US" altLang="zh-CN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实测数据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altLang="zh-CN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NN </a:t>
              </a: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模型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高斯过程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决策树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任意多边形 13">
              <a:extLst>
                <a:ext uri="{FF2B5EF4-FFF2-40B4-BE49-F238E27FC236}">
                  <a16:creationId xmlns:a16="http://schemas.microsoft.com/office/drawing/2014/main" id="{594AF48C-8A15-4D07-81A2-A2652EBDD30C}"/>
                </a:ext>
              </a:extLst>
            </p:cNvPr>
            <p:cNvSpPr/>
            <p:nvPr/>
          </p:nvSpPr>
          <p:spPr bwMode="auto">
            <a:xfrm>
              <a:off x="3891025" y="1313400"/>
              <a:ext cx="1807079" cy="697715"/>
            </a:xfrm>
            <a:custGeom>
              <a:avLst/>
              <a:gdLst>
                <a:gd name="connsiteX0" fmla="*/ 0 w 3212309"/>
                <a:gd name="connsiteY0" fmla="*/ 0 h 662400"/>
                <a:gd name="connsiteX1" fmla="*/ 3212309 w 3212309"/>
                <a:gd name="connsiteY1" fmla="*/ 0 h 662400"/>
                <a:gd name="connsiteX2" fmla="*/ 3212309 w 3212309"/>
                <a:gd name="connsiteY2" fmla="*/ 662400 h 662400"/>
                <a:gd name="connsiteX3" fmla="*/ 0 w 3212309"/>
                <a:gd name="connsiteY3" fmla="*/ 662400 h 662400"/>
                <a:gd name="connsiteX4" fmla="*/ 0 w 3212309"/>
                <a:gd name="connsiteY4" fmla="*/ 0 h 66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2309" h="662400">
                  <a:moveTo>
                    <a:pt x="0" y="0"/>
                  </a:moveTo>
                  <a:lnTo>
                    <a:pt x="3212309" y="0"/>
                  </a:lnTo>
                  <a:lnTo>
                    <a:pt x="3212309" y="662400"/>
                  </a:lnTo>
                  <a:lnTo>
                    <a:pt x="0" y="662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E9C0"/>
            </a:solidFill>
          </p:spPr>
          <p:style>
            <a:lnRef idx="2">
              <a:schemeClr val="accent5">
                <a:hueOff val="-7353344"/>
                <a:satOff val="-10225"/>
                <a:lumOff val="-3919"/>
                <a:alphaOff val="0"/>
              </a:schemeClr>
            </a:lnRef>
            <a:fillRef idx="1">
              <a:schemeClr val="accent5">
                <a:hueOff val="-7353344"/>
                <a:satOff val="-10225"/>
                <a:lumOff val="-3919"/>
                <a:alphaOff val="0"/>
              </a:schemeClr>
            </a:fillRef>
            <a:effectRef idx="0">
              <a:schemeClr val="accent5">
                <a:hueOff val="-7353344"/>
                <a:satOff val="-10225"/>
                <a:lumOff val="-3919"/>
                <a:alphaOff val="0"/>
              </a:schemeClr>
            </a:effectRef>
            <a:fontRef idx="minor">
              <a:schemeClr val="lt1"/>
            </a:fontRef>
          </p:style>
          <p:txBody>
            <a:bodyPr lIns="122796" tIns="70169" rIns="122796" bIns="70169" spcCol="1270" anchor="ctr"/>
            <a:lstStyle/>
            <a:p>
              <a:pPr algn="ctr" defTabSz="76735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17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在线优化控制</a:t>
              </a:r>
              <a:endParaRPr lang="zh-CN" altLang="en-US" sz="17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任意多边形 14">
              <a:extLst>
                <a:ext uri="{FF2B5EF4-FFF2-40B4-BE49-F238E27FC236}">
                  <a16:creationId xmlns:a16="http://schemas.microsoft.com/office/drawing/2014/main" id="{269516F3-E1A7-4C35-971C-5F120DA5F792}"/>
                </a:ext>
              </a:extLst>
            </p:cNvPr>
            <p:cNvSpPr/>
            <p:nvPr/>
          </p:nvSpPr>
          <p:spPr bwMode="auto">
            <a:xfrm>
              <a:off x="3891025" y="2011115"/>
              <a:ext cx="1807079" cy="4514228"/>
            </a:xfrm>
            <a:custGeom>
              <a:avLst/>
              <a:gdLst>
                <a:gd name="connsiteX0" fmla="*/ 0 w 3212309"/>
                <a:gd name="connsiteY0" fmla="*/ 0 h 2651670"/>
                <a:gd name="connsiteX1" fmla="*/ 3212309 w 3212309"/>
                <a:gd name="connsiteY1" fmla="*/ 0 h 2651670"/>
                <a:gd name="connsiteX2" fmla="*/ 3212309 w 3212309"/>
                <a:gd name="connsiteY2" fmla="*/ 2651670 h 2651670"/>
                <a:gd name="connsiteX3" fmla="*/ 0 w 3212309"/>
                <a:gd name="connsiteY3" fmla="*/ 2651670 h 2651670"/>
                <a:gd name="connsiteX4" fmla="*/ 0 w 3212309"/>
                <a:gd name="connsiteY4" fmla="*/ 0 h 265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2309" h="2651670">
                  <a:moveTo>
                    <a:pt x="0" y="0"/>
                  </a:moveTo>
                  <a:lnTo>
                    <a:pt x="3212309" y="0"/>
                  </a:lnTo>
                  <a:lnTo>
                    <a:pt x="3212309" y="2651670"/>
                  </a:lnTo>
                  <a:lnTo>
                    <a:pt x="0" y="2651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E9C0">
                <a:alpha val="20000"/>
              </a:srgbClr>
            </a:solidFill>
          </p:spPr>
          <p:style>
            <a:lnRef idx="2">
              <a:schemeClr val="accent5">
                <a:tint val="40000"/>
                <a:alpha val="90000"/>
                <a:hueOff val="-7391755"/>
                <a:satOff val="-12813"/>
                <a:lumOff val="-1286"/>
                <a:alphaOff val="0"/>
              </a:schemeClr>
            </a:lnRef>
            <a:fillRef idx="1">
              <a:schemeClr val="accent5">
                <a:tint val="40000"/>
                <a:alpha val="90000"/>
                <a:hueOff val="-7391755"/>
                <a:satOff val="-12813"/>
                <a:lumOff val="-1286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7391755"/>
                <a:satOff val="-12813"/>
                <a:lumOff val="-1286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92097" tIns="92097" rIns="122796" bIns="138145" spcCol="1270"/>
            <a:lstStyle/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r>
                <a:rPr lang="zh-CN" altLang="en-US" sz="16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在线快速调节多维、非线性参数空间</a:t>
              </a:r>
              <a:endParaRPr lang="en-US" altLang="zh-CN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endParaRPr lang="en-US" altLang="zh-CN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寻找最佳束流模式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不同束流条件对应模式的快速切换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贝叶斯优化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强化学习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基于代理模型的在线优化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基于代理模型的预测控制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任意多边形 13">
              <a:extLst>
                <a:ext uri="{FF2B5EF4-FFF2-40B4-BE49-F238E27FC236}">
                  <a16:creationId xmlns:a16="http://schemas.microsoft.com/office/drawing/2014/main" id="{3A1F07A4-7187-4C3B-9178-3E8C94937FA2}"/>
                </a:ext>
              </a:extLst>
            </p:cNvPr>
            <p:cNvSpPr/>
            <p:nvPr/>
          </p:nvSpPr>
          <p:spPr bwMode="auto">
            <a:xfrm>
              <a:off x="5768300" y="1313400"/>
              <a:ext cx="1807079" cy="697715"/>
            </a:xfrm>
            <a:custGeom>
              <a:avLst/>
              <a:gdLst>
                <a:gd name="connsiteX0" fmla="*/ 0 w 3212309"/>
                <a:gd name="connsiteY0" fmla="*/ 0 h 662400"/>
                <a:gd name="connsiteX1" fmla="*/ 3212309 w 3212309"/>
                <a:gd name="connsiteY1" fmla="*/ 0 h 662400"/>
                <a:gd name="connsiteX2" fmla="*/ 3212309 w 3212309"/>
                <a:gd name="connsiteY2" fmla="*/ 662400 h 662400"/>
                <a:gd name="connsiteX3" fmla="*/ 0 w 3212309"/>
                <a:gd name="connsiteY3" fmla="*/ 662400 h 662400"/>
                <a:gd name="connsiteX4" fmla="*/ 0 w 3212309"/>
                <a:gd name="connsiteY4" fmla="*/ 0 h 66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2309" h="662400">
                  <a:moveTo>
                    <a:pt x="0" y="0"/>
                  </a:moveTo>
                  <a:lnTo>
                    <a:pt x="3212309" y="0"/>
                  </a:lnTo>
                  <a:lnTo>
                    <a:pt x="3212309" y="662400"/>
                  </a:lnTo>
                  <a:lnTo>
                    <a:pt x="0" y="662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E6C8"/>
            </a:solidFill>
          </p:spPr>
          <p:style>
            <a:lnRef idx="2">
              <a:schemeClr val="accent5">
                <a:hueOff val="-7353344"/>
                <a:satOff val="-10225"/>
                <a:lumOff val="-3919"/>
                <a:alphaOff val="0"/>
              </a:schemeClr>
            </a:lnRef>
            <a:fillRef idx="1">
              <a:schemeClr val="accent5">
                <a:hueOff val="-7353344"/>
                <a:satOff val="-10225"/>
                <a:lumOff val="-3919"/>
                <a:alphaOff val="0"/>
              </a:schemeClr>
            </a:fillRef>
            <a:effectRef idx="0">
              <a:schemeClr val="accent5">
                <a:hueOff val="-7353344"/>
                <a:satOff val="-10225"/>
                <a:lumOff val="-3919"/>
                <a:alphaOff val="0"/>
              </a:schemeClr>
            </a:effectRef>
            <a:fontRef idx="minor">
              <a:schemeClr val="lt1"/>
            </a:fontRef>
          </p:style>
          <p:txBody>
            <a:bodyPr lIns="122796" tIns="70169" rIns="122796" bIns="70169" spcCol="1270" anchor="ctr"/>
            <a:lstStyle/>
            <a:p>
              <a:pPr algn="ctr" defTabSz="76735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17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束测增强</a:t>
              </a:r>
              <a:endParaRPr lang="zh-CN" altLang="en-US" sz="17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任意多边形 14">
              <a:extLst>
                <a:ext uri="{FF2B5EF4-FFF2-40B4-BE49-F238E27FC236}">
                  <a16:creationId xmlns:a16="http://schemas.microsoft.com/office/drawing/2014/main" id="{B06E10AC-11A2-4994-8821-56511A57A3E8}"/>
                </a:ext>
              </a:extLst>
            </p:cNvPr>
            <p:cNvSpPr/>
            <p:nvPr/>
          </p:nvSpPr>
          <p:spPr bwMode="auto">
            <a:xfrm>
              <a:off x="5768300" y="2011115"/>
              <a:ext cx="1807079" cy="4514228"/>
            </a:xfrm>
            <a:custGeom>
              <a:avLst/>
              <a:gdLst>
                <a:gd name="connsiteX0" fmla="*/ 0 w 3212309"/>
                <a:gd name="connsiteY0" fmla="*/ 0 h 2651670"/>
                <a:gd name="connsiteX1" fmla="*/ 3212309 w 3212309"/>
                <a:gd name="connsiteY1" fmla="*/ 0 h 2651670"/>
                <a:gd name="connsiteX2" fmla="*/ 3212309 w 3212309"/>
                <a:gd name="connsiteY2" fmla="*/ 2651670 h 2651670"/>
                <a:gd name="connsiteX3" fmla="*/ 0 w 3212309"/>
                <a:gd name="connsiteY3" fmla="*/ 2651670 h 2651670"/>
                <a:gd name="connsiteX4" fmla="*/ 0 w 3212309"/>
                <a:gd name="connsiteY4" fmla="*/ 0 h 265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2309" h="2651670">
                  <a:moveTo>
                    <a:pt x="0" y="0"/>
                  </a:moveTo>
                  <a:lnTo>
                    <a:pt x="3212309" y="0"/>
                  </a:lnTo>
                  <a:lnTo>
                    <a:pt x="3212309" y="2651670"/>
                  </a:lnTo>
                  <a:lnTo>
                    <a:pt x="0" y="2651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E6C8">
                <a:alpha val="20000"/>
              </a:srgbClr>
            </a:solidFill>
          </p:spPr>
          <p:style>
            <a:lnRef idx="2">
              <a:schemeClr val="accent5">
                <a:tint val="40000"/>
                <a:alpha val="90000"/>
                <a:hueOff val="-7391755"/>
                <a:satOff val="-12813"/>
                <a:lumOff val="-1286"/>
                <a:alphaOff val="0"/>
              </a:schemeClr>
            </a:lnRef>
            <a:fillRef idx="1">
              <a:schemeClr val="accent5">
                <a:tint val="40000"/>
                <a:alpha val="90000"/>
                <a:hueOff val="-7391755"/>
                <a:satOff val="-12813"/>
                <a:lumOff val="-1286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7391755"/>
                <a:satOff val="-12813"/>
                <a:lumOff val="-1286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92097" tIns="92097" rIns="122796" bIns="138145" spcCol="1270"/>
            <a:lstStyle/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r>
                <a:rPr lang="zh-CN" altLang="en-US" sz="16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提高束流诊断系统性能</a:t>
              </a:r>
              <a:endParaRPr lang="en-US" altLang="zh-CN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endParaRPr lang="en-US" altLang="zh-CN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虚拟束测元件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快速诊断分析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自动测量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altLang="zh-CN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CNN</a:t>
              </a: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贝叶斯搜索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任意多边形 13">
              <a:extLst>
                <a:ext uri="{FF2B5EF4-FFF2-40B4-BE49-F238E27FC236}">
                  <a16:creationId xmlns:a16="http://schemas.microsoft.com/office/drawing/2014/main" id="{D52A5F08-4E34-4330-A8AE-3EE44EA8D54B}"/>
                </a:ext>
              </a:extLst>
            </p:cNvPr>
            <p:cNvSpPr/>
            <p:nvPr/>
          </p:nvSpPr>
          <p:spPr bwMode="auto">
            <a:xfrm>
              <a:off x="7645575" y="1313400"/>
              <a:ext cx="1913688" cy="697715"/>
            </a:xfrm>
            <a:custGeom>
              <a:avLst/>
              <a:gdLst>
                <a:gd name="connsiteX0" fmla="*/ 0 w 3212309"/>
                <a:gd name="connsiteY0" fmla="*/ 0 h 662400"/>
                <a:gd name="connsiteX1" fmla="*/ 3212309 w 3212309"/>
                <a:gd name="connsiteY1" fmla="*/ 0 h 662400"/>
                <a:gd name="connsiteX2" fmla="*/ 3212309 w 3212309"/>
                <a:gd name="connsiteY2" fmla="*/ 662400 h 662400"/>
                <a:gd name="connsiteX3" fmla="*/ 0 w 3212309"/>
                <a:gd name="connsiteY3" fmla="*/ 662400 h 662400"/>
                <a:gd name="connsiteX4" fmla="*/ 0 w 3212309"/>
                <a:gd name="connsiteY4" fmla="*/ 0 h 66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2309" h="662400">
                  <a:moveTo>
                    <a:pt x="0" y="0"/>
                  </a:moveTo>
                  <a:lnTo>
                    <a:pt x="3212309" y="0"/>
                  </a:lnTo>
                  <a:lnTo>
                    <a:pt x="3212309" y="662400"/>
                  </a:lnTo>
                  <a:lnTo>
                    <a:pt x="0" y="662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C8CC"/>
            </a:solidFill>
          </p:spPr>
          <p:style>
            <a:lnRef idx="2">
              <a:schemeClr val="accent5">
                <a:hueOff val="-7353344"/>
                <a:satOff val="-10225"/>
                <a:lumOff val="-3919"/>
                <a:alphaOff val="0"/>
              </a:schemeClr>
            </a:lnRef>
            <a:fillRef idx="1">
              <a:schemeClr val="accent5">
                <a:hueOff val="-7353344"/>
                <a:satOff val="-10225"/>
                <a:lumOff val="-3919"/>
                <a:alphaOff val="0"/>
              </a:schemeClr>
            </a:fillRef>
            <a:effectRef idx="0">
              <a:schemeClr val="accent5">
                <a:hueOff val="-7353344"/>
                <a:satOff val="-10225"/>
                <a:lumOff val="-3919"/>
                <a:alphaOff val="0"/>
              </a:schemeClr>
            </a:effectRef>
            <a:fontRef idx="minor">
              <a:schemeClr val="lt1"/>
            </a:fontRef>
          </p:style>
          <p:txBody>
            <a:bodyPr lIns="122796" tIns="70169" rIns="122796" bIns="70169" spcCol="1270" anchor="ctr"/>
            <a:lstStyle/>
            <a:p>
              <a:pPr algn="ctr" defTabSz="76735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17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故障诊断、预测</a:t>
              </a:r>
              <a:endParaRPr lang="zh-CN" altLang="en-US" sz="17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任意多边形 14">
              <a:extLst>
                <a:ext uri="{FF2B5EF4-FFF2-40B4-BE49-F238E27FC236}">
                  <a16:creationId xmlns:a16="http://schemas.microsoft.com/office/drawing/2014/main" id="{AAA93051-AF73-4D78-B014-440B2303779C}"/>
                </a:ext>
              </a:extLst>
            </p:cNvPr>
            <p:cNvSpPr/>
            <p:nvPr/>
          </p:nvSpPr>
          <p:spPr bwMode="auto">
            <a:xfrm>
              <a:off x="7645575" y="2011115"/>
              <a:ext cx="1913688" cy="4514228"/>
            </a:xfrm>
            <a:custGeom>
              <a:avLst/>
              <a:gdLst>
                <a:gd name="connsiteX0" fmla="*/ 0 w 3212309"/>
                <a:gd name="connsiteY0" fmla="*/ 0 h 2651670"/>
                <a:gd name="connsiteX1" fmla="*/ 3212309 w 3212309"/>
                <a:gd name="connsiteY1" fmla="*/ 0 h 2651670"/>
                <a:gd name="connsiteX2" fmla="*/ 3212309 w 3212309"/>
                <a:gd name="connsiteY2" fmla="*/ 2651670 h 2651670"/>
                <a:gd name="connsiteX3" fmla="*/ 0 w 3212309"/>
                <a:gd name="connsiteY3" fmla="*/ 2651670 h 2651670"/>
                <a:gd name="connsiteX4" fmla="*/ 0 w 3212309"/>
                <a:gd name="connsiteY4" fmla="*/ 0 h 265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2309" h="2651670">
                  <a:moveTo>
                    <a:pt x="0" y="0"/>
                  </a:moveTo>
                  <a:lnTo>
                    <a:pt x="3212309" y="0"/>
                  </a:lnTo>
                  <a:lnTo>
                    <a:pt x="3212309" y="2651670"/>
                  </a:lnTo>
                  <a:lnTo>
                    <a:pt x="0" y="2651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C8CC">
                <a:alpha val="20000"/>
              </a:srgbClr>
            </a:solidFill>
          </p:spPr>
          <p:style>
            <a:lnRef idx="2">
              <a:schemeClr val="accent5">
                <a:tint val="40000"/>
                <a:alpha val="90000"/>
                <a:hueOff val="-7391755"/>
                <a:satOff val="-12813"/>
                <a:lumOff val="-1286"/>
                <a:alphaOff val="0"/>
              </a:schemeClr>
            </a:lnRef>
            <a:fillRef idx="1">
              <a:schemeClr val="accent5">
                <a:tint val="40000"/>
                <a:alpha val="90000"/>
                <a:hueOff val="-7391755"/>
                <a:satOff val="-12813"/>
                <a:lumOff val="-1286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7391755"/>
                <a:satOff val="-12813"/>
                <a:lumOff val="-1286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92097" tIns="92097" rIns="122796" bIns="138145" spcCol="1270"/>
            <a:lstStyle/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r>
                <a:rPr lang="zh-CN" altLang="en-US" sz="16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故障预测</a:t>
              </a:r>
              <a:r>
                <a:rPr lang="en-US" altLang="zh-CN" sz="16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r>
                <a:rPr lang="zh-CN" altLang="en-US" sz="16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异常检测</a:t>
              </a:r>
              <a:endParaRPr lang="en-US" altLang="zh-CN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endParaRPr lang="en-US" altLang="zh-CN" sz="17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endParaRPr lang="en-US" altLang="zh-CN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检测异常硬件</a:t>
              </a:r>
              <a:endPara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故障分类</a:t>
              </a:r>
              <a:endPara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故障预测</a:t>
              </a:r>
              <a:endPara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endPara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自编码器</a:t>
              </a:r>
              <a:endPara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条件变分自编码器</a:t>
              </a:r>
              <a:endPara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聚类</a:t>
              </a:r>
              <a:endPara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endPara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87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>
            <a:extLst>
              <a:ext uri="{FF2B5EF4-FFF2-40B4-BE49-F238E27FC236}">
                <a16:creationId xmlns:a16="http://schemas.microsoft.com/office/drawing/2014/main" id="{463E29E1-7923-45C3-97DC-4F9F6C7A3E6E}"/>
              </a:ext>
            </a:extLst>
          </p:cNvPr>
          <p:cNvSpPr txBox="1"/>
          <p:nvPr/>
        </p:nvSpPr>
        <p:spPr>
          <a:xfrm>
            <a:off x="5872476" y="1268831"/>
            <a:ext cx="6128180" cy="532852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42F38D4-AC23-4FB9-8839-46470512FD86}"/>
              </a:ext>
            </a:extLst>
          </p:cNvPr>
          <p:cNvSpPr txBox="1"/>
          <p:nvPr/>
        </p:nvSpPr>
        <p:spPr>
          <a:xfrm>
            <a:off x="191344" y="1268831"/>
            <a:ext cx="5040560" cy="532852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0070C0"/>
                </a:solidFill>
                <a:latin typeface="+mn-ea"/>
                <a:ea typeface="+mn-ea"/>
              </a:rPr>
              <a:t>加速器领域</a:t>
            </a:r>
            <a:r>
              <a:rPr lang="en-US" altLang="zh-CN" dirty="0">
                <a:solidFill>
                  <a:srgbClr val="0070C0"/>
                </a:solidFill>
                <a:latin typeface="+mn-ea"/>
                <a:ea typeface="+mn-ea"/>
              </a:rPr>
              <a:t>AI</a:t>
            </a:r>
            <a:r>
              <a:rPr lang="zh-CN" altLang="en-US" dirty="0">
                <a:latin typeface="+mn-ea"/>
                <a:ea typeface="+mn-ea"/>
              </a:rPr>
              <a:t>研究</a:t>
            </a:r>
            <a:r>
              <a:rPr lang="zh-CN" altLang="en-US" dirty="0">
                <a:solidFill>
                  <a:srgbClr val="0070C0"/>
                </a:solidFill>
                <a:latin typeface="+mn-ea"/>
                <a:ea typeface="+mn-ea"/>
              </a:rPr>
              <a:t>现状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9</a:t>
            </a:fld>
            <a:endParaRPr lang="en-US" altLang="zh-CN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3068960"/>
            <a:ext cx="4675195" cy="340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63352" y="1268760"/>
            <a:ext cx="489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</a:rPr>
              <a:t>加速器</a:t>
            </a:r>
            <a:r>
              <a:rPr lang="zh-CN" altLang="en-US">
                <a:latin typeface="宋体" panose="02010600030101010101" pitchFamily="2" charset="-122"/>
              </a:rPr>
              <a:t>上的Ａ</a:t>
            </a:r>
            <a:r>
              <a:rPr lang="en-US" altLang="zh-CN">
                <a:latin typeface="宋体" panose="02010600030101010101" pitchFamily="2" charset="-122"/>
              </a:rPr>
              <a:t>I</a:t>
            </a:r>
            <a:r>
              <a:rPr lang="zh-CN" altLang="en-US">
                <a:latin typeface="宋体" panose="02010600030101010101" pitchFamily="2" charset="-122"/>
              </a:rPr>
              <a:t>研究现状：</a:t>
            </a:r>
            <a:r>
              <a:rPr lang="zh-CN" altLang="en-US" dirty="0">
                <a:latin typeface="宋体" panose="02010600030101010101" pitchFamily="2" charset="-122"/>
              </a:rPr>
              <a:t>“点”而非“面”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3352" y="1881464"/>
            <a:ext cx="4392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+mn-ea"/>
                <a:ea typeface="+mn-ea"/>
              </a:rPr>
              <a:t>“小”数据</a:t>
            </a:r>
            <a:r>
              <a:rPr lang="en-US" altLang="zh-CN" sz="2400" b="1" dirty="0">
                <a:latin typeface="+mn-ea"/>
                <a:ea typeface="+mn-ea"/>
              </a:rPr>
              <a:t>+</a:t>
            </a:r>
            <a:r>
              <a:rPr lang="zh-CN" altLang="en-US" sz="2400" b="1" dirty="0">
                <a:latin typeface="+mn-ea"/>
                <a:ea typeface="+mn-ea"/>
              </a:rPr>
              <a:t>算法</a:t>
            </a:r>
            <a:endParaRPr lang="en-US" altLang="zh-CN" sz="2400" b="1" dirty="0">
              <a:latin typeface="+mn-ea"/>
              <a:ea typeface="+mn-ea"/>
            </a:endParaRPr>
          </a:p>
          <a:p>
            <a:r>
              <a:rPr lang="en-US" altLang="zh-CN">
                <a:latin typeface="宋体" panose="02010600030101010101" pitchFamily="2" charset="-122"/>
              </a:rPr>
              <a:t>-</a:t>
            </a:r>
            <a:r>
              <a:rPr lang="zh-CN" altLang="en-US">
                <a:latin typeface="宋体" panose="02010600030101010101" pitchFamily="2" charset="-122"/>
              </a:rPr>
              <a:t>所用到数据，</a:t>
            </a:r>
            <a:r>
              <a:rPr lang="zh-CN" altLang="en-US" dirty="0">
                <a:latin typeface="宋体" panose="02010600030101010101" pitchFamily="2" charset="-122"/>
              </a:rPr>
              <a:t>规模小，种类少</a:t>
            </a:r>
            <a:endParaRPr lang="en-US" altLang="zh-CN" dirty="0">
              <a:latin typeface="宋体" panose="02010600030101010101" pitchFamily="2" charset="-122"/>
            </a:endParaRPr>
          </a:p>
          <a:p>
            <a:r>
              <a:rPr lang="en-US" altLang="zh-CN" dirty="0">
                <a:latin typeface="宋体" panose="02010600030101010101" pitchFamily="2" charset="-122"/>
              </a:rPr>
              <a:t>-</a:t>
            </a:r>
            <a:r>
              <a:rPr lang="zh-CN" altLang="en-US" dirty="0">
                <a:latin typeface="宋体" panose="02010600030101010101" pitchFamily="2" charset="-122"/>
              </a:rPr>
              <a:t>侧重发展适于加速器特定问题的算法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EAB643D-8458-4383-91B1-98EF3EC64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92344" y="3950166"/>
            <a:ext cx="2736304" cy="225870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F616E6C-A2BD-441D-8854-E53DC3796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983" y="2276872"/>
            <a:ext cx="5976664" cy="1658682"/>
          </a:xfrm>
          <a:prstGeom prst="rect">
            <a:avLst/>
          </a:prstGeom>
        </p:spPr>
      </p:pic>
      <p:pic>
        <p:nvPicPr>
          <p:cNvPr id="14" name="Picture 2" descr="C:\Users\windows\Desktop\装置原理.gif">
            <a:extLst>
              <a:ext uri="{FF2B5EF4-FFF2-40B4-BE49-F238E27FC236}">
                <a16:creationId xmlns:a16="http://schemas.microsoft.com/office/drawing/2014/main" id="{55778C02-9E7C-4134-B889-60EBAF732B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3" y="3939174"/>
            <a:ext cx="3227431" cy="22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DCC3AC0-8FE5-4B88-9907-FE22CF3EBF96}"/>
              </a:ext>
            </a:extLst>
          </p:cNvPr>
          <p:cNvSpPr txBox="1"/>
          <p:nvPr/>
        </p:nvSpPr>
        <p:spPr>
          <a:xfrm>
            <a:off x="5951983" y="2305873"/>
            <a:ext cx="15121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/>
              <a:t>“数字孪生”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C8ADB0B-6BE1-42BE-84FF-389BBF685043}"/>
              </a:ext>
            </a:extLst>
          </p:cNvPr>
          <p:cNvSpPr txBox="1"/>
          <p:nvPr/>
        </p:nvSpPr>
        <p:spPr>
          <a:xfrm>
            <a:off x="8256240" y="6256675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“智能”控制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F62A31D-C826-4685-A25F-BFED4E41C8EA}"/>
              </a:ext>
            </a:extLst>
          </p:cNvPr>
          <p:cNvSpPr txBox="1"/>
          <p:nvPr/>
        </p:nvSpPr>
        <p:spPr>
          <a:xfrm>
            <a:off x="5909514" y="3977111"/>
            <a:ext cx="3354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</a:rPr>
              <a:t>高功率 高精度  低损失  低故障 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384BC0B-BC46-49BB-9156-E60FB341C6C7}"/>
              </a:ext>
            </a:extLst>
          </p:cNvPr>
          <p:cNvSpPr txBox="1"/>
          <p:nvPr/>
        </p:nvSpPr>
        <p:spPr>
          <a:xfrm>
            <a:off x="5963249" y="1346521"/>
            <a:ext cx="58326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加速器领域</a:t>
            </a:r>
            <a:r>
              <a:rPr lang="en-US" altLang="zh-CN"/>
              <a:t>AI</a:t>
            </a:r>
            <a:r>
              <a:rPr lang="zh-CN" altLang="en-US"/>
              <a:t>研究的“终极愿景”：</a:t>
            </a:r>
            <a:endParaRPr lang="en-US" altLang="zh-CN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高精度的“数字孪生”</a:t>
            </a:r>
            <a:endParaRPr lang="en-US" altLang="zh-CN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媲美自动驾驶的“智能”控制系统</a:t>
            </a:r>
          </a:p>
        </p:txBody>
      </p:sp>
      <p:sp>
        <p:nvSpPr>
          <p:cNvPr id="22" name="箭头: 右 21">
            <a:extLst>
              <a:ext uri="{FF2B5EF4-FFF2-40B4-BE49-F238E27FC236}">
                <a16:creationId xmlns:a16="http://schemas.microsoft.com/office/drawing/2014/main" id="{A9BAE85C-E411-4800-93F7-FEE6AB467514}"/>
              </a:ext>
            </a:extLst>
          </p:cNvPr>
          <p:cNvSpPr/>
          <p:nvPr/>
        </p:nvSpPr>
        <p:spPr bwMode="auto">
          <a:xfrm>
            <a:off x="5337306" y="3428999"/>
            <a:ext cx="483626" cy="917443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  ？</a:t>
            </a:r>
          </a:p>
        </p:txBody>
      </p:sp>
    </p:spTree>
    <p:extLst>
      <p:ext uri="{BB962C8B-B14F-4D97-AF65-F5344CB8AC3E}">
        <p14:creationId xmlns:p14="http://schemas.microsoft.com/office/powerpoint/2010/main" val="87217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华文新魏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C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C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7107</TotalTime>
  <Words>2749</Words>
  <Application>Microsoft Office PowerPoint</Application>
  <PresentationFormat>宽屏</PresentationFormat>
  <Paragraphs>396</Paragraphs>
  <Slides>27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7" baseType="lpstr">
      <vt:lpstr>等线</vt:lpstr>
      <vt:lpstr>黑体</vt:lpstr>
      <vt:lpstr>华文新魏</vt:lpstr>
      <vt:lpstr>宋体</vt:lpstr>
      <vt:lpstr>微软雅黑</vt:lpstr>
      <vt:lpstr>Arial</vt:lpstr>
      <vt:lpstr>Calibri</vt:lpstr>
      <vt:lpstr>Times New Roman</vt:lpstr>
      <vt:lpstr>Wingdings</vt:lpstr>
      <vt:lpstr>默认设计模板</vt:lpstr>
      <vt:lpstr>PowerPoint 演示文稿</vt:lpstr>
      <vt:lpstr>主要内容</vt:lpstr>
      <vt:lpstr>高性能加速器调试运行面临的问题</vt:lpstr>
      <vt:lpstr>AI在粒子加速器领域已有诸多应用和产出</vt:lpstr>
      <vt:lpstr>初步展现AI的强大能力和潜力</vt:lpstr>
      <vt:lpstr>初步展现AI的强大能力和潜力</vt:lpstr>
      <vt:lpstr>初步展现AI的强大能力和潜力</vt:lpstr>
      <vt:lpstr>AI在加速器领域的应用分类</vt:lpstr>
      <vt:lpstr>加速器领域AI研究现状</vt:lpstr>
      <vt:lpstr>加速器领域AI的发展</vt:lpstr>
      <vt:lpstr>加速器领域AI的发展</vt:lpstr>
      <vt:lpstr>加速器领域AI的发展：数据是基础</vt:lpstr>
      <vt:lpstr>国际层面很早就注意到了高质量数据的重要性</vt:lpstr>
      <vt:lpstr>加速器数据集: 国外已有初步研究</vt:lpstr>
      <vt:lpstr>相关研究领域均意识到数据集的重要性</vt:lpstr>
      <vt:lpstr>产业界更加重视高质量数据集的重要性</vt:lpstr>
      <vt:lpstr>加速器领域AI-Ready数据集</vt:lpstr>
      <vt:lpstr>预期的加速器装置上大规模高质量数据生成及应用的流程</vt:lpstr>
      <vt:lpstr>PowerPoint 演示文稿</vt:lpstr>
      <vt:lpstr>PowerPoint 演示文稿</vt:lpstr>
      <vt:lpstr>聚焦“加速器AI-Ready数据集生成”</vt:lpstr>
      <vt:lpstr>参数扫描及历史数据获取</vt:lpstr>
      <vt:lpstr>高采样率数据获取</vt:lpstr>
      <vt:lpstr>数据处理</vt:lpstr>
      <vt:lpstr>数据集的规范化及发布</vt:lpstr>
      <vt:lpstr>数据集应用</vt:lpstr>
      <vt:lpstr>总结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直线虚拟加速器讨论</dc:title>
  <dc:creator>Xiaohan Lu</dc:creator>
  <cp:lastModifiedBy>xiaohan</cp:lastModifiedBy>
  <cp:revision>2575</cp:revision>
  <dcterms:created xsi:type="dcterms:W3CDTF">2023-12-12T04:21:40Z</dcterms:created>
  <dcterms:modified xsi:type="dcterms:W3CDTF">2025-02-10T01:32:40Z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/>
  </property>
  <property fmtid="{D5CDD505-2E9C-101B-9397-08002B2CF9AE}" pid="3" name="KSOProductBuildVer">
    <vt:lpwstr>2052-0.0.0.0</vt:lpwstr>
  </property>
</Properties>
</file>