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3" r:id="rId2"/>
  </p:sldMasterIdLst>
  <p:notesMasterIdLst>
    <p:notesMasterId r:id="rId15"/>
  </p:notesMasterIdLst>
  <p:sldIdLst>
    <p:sldId id="256" r:id="rId3"/>
    <p:sldId id="992" r:id="rId4"/>
    <p:sldId id="993" r:id="rId5"/>
    <p:sldId id="994" r:id="rId6"/>
    <p:sldId id="995" r:id="rId7"/>
    <p:sldId id="986" r:id="rId8"/>
    <p:sldId id="996" r:id="rId9"/>
    <p:sldId id="997" r:id="rId10"/>
    <p:sldId id="273" r:id="rId11"/>
    <p:sldId id="274" r:id="rId12"/>
    <p:sldId id="275" r:id="rId13"/>
    <p:sldId id="1000" r:id="rId1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6" autoAdjust="0"/>
    <p:restoredTop sz="94660"/>
  </p:normalViewPr>
  <p:slideViewPr>
    <p:cSldViewPr snapToGrid="0">
      <p:cViewPr>
        <p:scale>
          <a:sx n="59" d="100"/>
          <a:sy n="59" d="100"/>
        </p:scale>
        <p:origin x="54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920AF1-0A7D-492A-BE9F-311D00096AD7}" type="datetimeFigureOut">
              <a:rPr lang="zh-CN" altLang="en-US" smtClean="0"/>
              <a:t>2025/2/10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C3CC28-8217-4231-B948-6ED0150995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498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3468963680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671514346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953500" y="838200"/>
            <a:ext cx="2711451" cy="556260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12801" y="838200"/>
            <a:ext cx="7937500" cy="556260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328621907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4293330816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682215670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749269783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12801" y="1447800"/>
            <a:ext cx="5323417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39418" y="1447800"/>
            <a:ext cx="5325533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302585300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267785288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442956138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0249522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532249548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548406240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615563911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529651845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953500" y="838200"/>
            <a:ext cx="2711451" cy="556260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12801" y="838200"/>
            <a:ext cx="7937500" cy="556260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325480191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16697796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12801" y="1447800"/>
            <a:ext cx="5323417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39418" y="1447800"/>
            <a:ext cx="5325533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439150539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000119333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586454528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847767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313700604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63704090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SSppt母板首页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1074401" y="6477001"/>
            <a:ext cx="184731" cy="22775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none">
            <a:spAutoFit/>
          </a:bodyPr>
          <a:lstStyle>
            <a:lvl1pPr algn="ctr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ctr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ctr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ctr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ctr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lnSpc>
                <a:spcPct val="88000"/>
              </a:lnSpc>
              <a:defRPr/>
            </a:pPr>
            <a:endParaRPr lang="zh-CN" altLang="en-US" sz="1000">
              <a:solidFill>
                <a:schemeClr val="bg2"/>
              </a:solidFill>
              <a:latin typeface="Impact" panose="020B0806030902050204" pitchFamily="34" charset="0"/>
            </a:endParaRP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812800" y="838200"/>
            <a:ext cx="833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2800" y="1447800"/>
            <a:ext cx="10852151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152093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>
    <p:fade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4D5E68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4D5E68"/>
          </a:solidFill>
          <a:latin typeface="Arial" panose="020B0604020202020204" pitchFamily="34" charset="0"/>
          <a:ea typeface="黑体" panose="02010609060101010101" pitchFamily="2" charset="-122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4D5E68"/>
          </a:solidFill>
          <a:latin typeface="Arial" panose="020B0604020202020204" pitchFamily="34" charset="0"/>
          <a:ea typeface="黑体" panose="02010609060101010101" pitchFamily="2" charset="-122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4D5E68"/>
          </a:solidFill>
          <a:latin typeface="Arial" panose="020B0604020202020204" pitchFamily="34" charset="0"/>
          <a:ea typeface="黑体" panose="02010609060101010101" pitchFamily="2" charset="-122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4D5E68"/>
          </a:solidFill>
          <a:latin typeface="Arial" panose="020B0604020202020204" pitchFamily="34" charset="0"/>
          <a:ea typeface="黑体" panose="02010609060101010101" pitchFamily="2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4D5E68"/>
          </a:solidFill>
          <a:latin typeface="Arial" panose="020B0604020202020204" pitchFamily="34" charset="0"/>
          <a:ea typeface="黑体" panose="02010609060101010101" pitchFamily="2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4D5E68"/>
          </a:solidFill>
          <a:latin typeface="Arial" panose="020B0604020202020204" pitchFamily="34" charset="0"/>
          <a:ea typeface="黑体" panose="02010609060101010101" pitchFamily="2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4D5E68"/>
          </a:solidFill>
          <a:latin typeface="Arial" panose="020B0604020202020204" pitchFamily="34" charset="0"/>
          <a:ea typeface="黑体" panose="02010609060101010101" pitchFamily="2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4D5E68"/>
          </a:solidFill>
          <a:latin typeface="Arial" panose="020B0604020202020204" pitchFamily="34" charset="0"/>
          <a:ea typeface="黑体" panose="02010609060101010101" pitchFamily="2" charset="-122"/>
        </a:defRPr>
      </a:lvl9pPr>
    </p:titleStyle>
    <p:bodyStyle>
      <a:lvl1pPr marL="342900" indent="-342900" algn="l" rtl="0" eaLnBrk="1" fontAlgn="base" hangingPunct="1">
        <a:lnSpc>
          <a:spcPct val="120000"/>
        </a:lnSpc>
        <a:spcBef>
          <a:spcPct val="30000"/>
        </a:spcBef>
        <a:spcAft>
          <a:spcPct val="20000"/>
        </a:spcAft>
        <a:buClr>
          <a:schemeClr val="tx1"/>
        </a:buClr>
        <a:buChar char="•"/>
        <a:defRPr sz="2100" b="1">
          <a:solidFill>
            <a:srgbClr val="1679BA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ct val="120000"/>
        </a:lnSpc>
        <a:spcBef>
          <a:spcPct val="20000"/>
        </a:spcBef>
        <a:spcAft>
          <a:spcPct val="20000"/>
        </a:spcAft>
        <a:buClr>
          <a:schemeClr val="tx1"/>
        </a:buClr>
        <a:buChar char="–"/>
        <a:defRPr sz="1900" b="1">
          <a:solidFill>
            <a:srgbClr val="4D5E68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anose="05000000000000000000" pitchFamily="2" charset="2"/>
        <a:buChar char="§"/>
        <a:defRPr sz="2400" b="1">
          <a:solidFill>
            <a:srgbClr val="4D5E68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b="1">
          <a:solidFill>
            <a:srgbClr val="4D5E68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4D5E68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4D5E68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4D5E68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4D5E68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4D5E68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未标题-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812800" y="838200"/>
            <a:ext cx="833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2800" y="1447800"/>
            <a:ext cx="10852151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10496552" y="6524625"/>
            <a:ext cx="679449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defRPr/>
            </a:pPr>
            <a:r>
              <a:rPr lang="en-US" altLang="zh-CN" sz="900">
                <a:solidFill>
                  <a:schemeClr val="bg2"/>
                </a:solidFill>
                <a:latin typeface="Impact" panose="020B0806030902050204" pitchFamily="34" charset="0"/>
              </a:rPr>
              <a:t>Page</a:t>
            </a: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431801" y="6524625"/>
            <a:ext cx="5272617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endParaRPr lang="zh-CN" altLang="en-US" sz="1600" b="1">
              <a:solidFill>
                <a:srgbClr val="C3BF0D"/>
              </a:solidFill>
              <a:ea typeface="方正舒体" panose="02010601030101010101" pitchFamily="2" charset="-122"/>
            </a:endParaRPr>
          </a:p>
        </p:txBody>
      </p:sp>
      <p:sp>
        <p:nvSpPr>
          <p:cNvPr id="2055" name="Rectangle 8"/>
          <p:cNvSpPr>
            <a:spLocks noChangeArrowheads="1"/>
          </p:cNvSpPr>
          <p:nvPr/>
        </p:nvSpPr>
        <p:spPr bwMode="auto">
          <a:xfrm>
            <a:off x="10896601" y="6524625"/>
            <a:ext cx="480484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defRPr/>
            </a:pPr>
            <a:fld id="{C3D0BDBD-06B0-41A0-A736-8CD0DDC0E854}" type="slidenum">
              <a:rPr lang="en-US" altLang="zh-CN" sz="900" smtClean="0">
                <a:solidFill>
                  <a:schemeClr val="bg2"/>
                </a:solidFill>
                <a:latin typeface="Impact" panose="020B0806030902050204" pitchFamily="34" charset="0"/>
              </a:rPr>
              <a:t>‹#›</a:t>
            </a:fld>
            <a:endParaRPr lang="en-US" altLang="zh-CN" sz="900">
              <a:solidFill>
                <a:schemeClr val="bg2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5665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>
    <p:fade/>
  </p:transition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4D5E68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4D5E68"/>
          </a:solidFill>
          <a:latin typeface="Arial" panose="020B0604020202020204" pitchFamily="34" charset="0"/>
          <a:ea typeface="黑体" panose="02010609060101010101" pitchFamily="2" charset="-122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4D5E68"/>
          </a:solidFill>
          <a:latin typeface="Arial" panose="020B0604020202020204" pitchFamily="34" charset="0"/>
          <a:ea typeface="黑体" panose="02010609060101010101" pitchFamily="2" charset="-122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4D5E68"/>
          </a:solidFill>
          <a:latin typeface="Arial" panose="020B0604020202020204" pitchFamily="34" charset="0"/>
          <a:ea typeface="黑体" panose="02010609060101010101" pitchFamily="2" charset="-122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4D5E68"/>
          </a:solidFill>
          <a:latin typeface="Arial" panose="020B0604020202020204" pitchFamily="34" charset="0"/>
          <a:ea typeface="黑体" panose="02010609060101010101" pitchFamily="2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4D5E68"/>
          </a:solidFill>
          <a:latin typeface="Arial" panose="020B0604020202020204" pitchFamily="34" charset="0"/>
          <a:ea typeface="黑体" panose="02010609060101010101" pitchFamily="2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4D5E68"/>
          </a:solidFill>
          <a:latin typeface="Arial" panose="020B0604020202020204" pitchFamily="34" charset="0"/>
          <a:ea typeface="黑体" panose="02010609060101010101" pitchFamily="2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4D5E68"/>
          </a:solidFill>
          <a:latin typeface="Arial" panose="020B0604020202020204" pitchFamily="34" charset="0"/>
          <a:ea typeface="黑体" panose="02010609060101010101" pitchFamily="2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4D5E68"/>
          </a:solidFill>
          <a:latin typeface="Arial" panose="020B0604020202020204" pitchFamily="34" charset="0"/>
          <a:ea typeface="黑体" panose="02010609060101010101" pitchFamily="2" charset="-122"/>
        </a:defRPr>
      </a:lvl9pPr>
    </p:titleStyle>
    <p:bodyStyle>
      <a:lvl1pPr marL="342900" indent="-342900" algn="l" rtl="0" eaLnBrk="1" fontAlgn="base" hangingPunct="1">
        <a:lnSpc>
          <a:spcPct val="120000"/>
        </a:lnSpc>
        <a:spcBef>
          <a:spcPct val="30000"/>
        </a:spcBef>
        <a:spcAft>
          <a:spcPct val="20000"/>
        </a:spcAft>
        <a:buClr>
          <a:schemeClr val="tx1"/>
        </a:buClr>
        <a:buChar char="•"/>
        <a:defRPr sz="2100" b="1">
          <a:solidFill>
            <a:srgbClr val="1679BA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ct val="120000"/>
        </a:lnSpc>
        <a:spcBef>
          <a:spcPct val="20000"/>
        </a:spcBef>
        <a:spcAft>
          <a:spcPct val="20000"/>
        </a:spcAft>
        <a:buClr>
          <a:schemeClr val="tx1"/>
        </a:buClr>
        <a:buChar char="–"/>
        <a:defRPr sz="1900" b="1">
          <a:solidFill>
            <a:srgbClr val="4D5E68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anose="05000000000000000000" pitchFamily="2" charset="2"/>
        <a:buChar char="§"/>
        <a:defRPr sz="2400" b="1">
          <a:solidFill>
            <a:srgbClr val="4D5E68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b="1">
          <a:solidFill>
            <a:srgbClr val="4D5E68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4D5E68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4D5E68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4D5E68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4D5E68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4D5E68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4" Type="http://schemas.openxmlformats.org/officeDocument/2006/relationships/hyperlink" Target="https://doi.org/10.1103/PhysRevAccelBeams.27.084801?_gl=1*1c2fa7b*_ga*MTYzNDc5MTQzMy4xNzEwMDY4NjY0*_ga_ZS5V2B2DR1*MTczOTAxMjgzNC4xNTEuMC4xNzM5MDEyODQ0LjAuMC44NzY4MjIzMA..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156844" y="2060848"/>
            <a:ext cx="6202309" cy="1368152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zh-CN" alt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基于贝叶斯优化方法（</a:t>
            </a:r>
            <a:r>
              <a:rPr lang="en-US" altLang="zh-CN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</a:t>
            </a:r>
            <a:r>
              <a:rPr lang="zh-CN" alt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）的</a:t>
            </a:r>
            <a:r>
              <a:rPr lang="en-US" altLang="zh-CN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RCS</a:t>
            </a:r>
            <a:r>
              <a:rPr lang="zh-CN" alt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束流状态恢复程序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7325024" y="5838825"/>
            <a:ext cx="4866976" cy="473932"/>
          </a:xfrm>
        </p:spPr>
        <p:txBody>
          <a:bodyPr/>
          <a:lstStyle/>
          <a:p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刘汉阳</a:t>
            </a:r>
            <a:endParaRPr lang="en-US" altLang="zh-CN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2400" y="10191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8138946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150FD808-8A37-E822-F6F1-70F795E0CA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4486" y="3801581"/>
            <a:ext cx="3690083" cy="3016835"/>
          </a:xfrm>
          <a:prstGeom prst="rect">
            <a:avLst/>
          </a:prstGeom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8DAD0959-7402-DAE4-11F2-7C98273893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86" y="1058416"/>
            <a:ext cx="533102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5C4CF421-AF88-4098-F83D-EF5AC8CD69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53" y="3938416"/>
            <a:ext cx="5402638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795714DA-03AC-1284-F1F0-1D6354412852}"/>
              </a:ext>
            </a:extLst>
          </p:cNvPr>
          <p:cNvSpPr txBox="1"/>
          <p:nvPr/>
        </p:nvSpPr>
        <p:spPr>
          <a:xfrm>
            <a:off x="5681891" y="2235234"/>
            <a:ext cx="11737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/>
              <a:t>优化前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A424365A-1CB0-2736-8C71-4CFA8499D258}"/>
              </a:ext>
            </a:extLst>
          </p:cNvPr>
          <p:cNvSpPr txBox="1"/>
          <p:nvPr/>
        </p:nvSpPr>
        <p:spPr>
          <a:xfrm>
            <a:off x="5726858" y="4993184"/>
            <a:ext cx="11737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/>
              <a:t>优化后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06A28544-8114-CF50-D940-3D8E4325A0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9519" y="921582"/>
            <a:ext cx="3690082" cy="3016834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C73EF8A5-A99E-6FF9-D358-CCA74FC6D1F3}"/>
              </a:ext>
            </a:extLst>
          </p:cNvPr>
          <p:cNvSpPr txBox="1"/>
          <p:nvPr/>
        </p:nvSpPr>
        <p:spPr>
          <a:xfrm>
            <a:off x="2059622" y="142586"/>
            <a:ext cx="80727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调节校正子优化束流损失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918E22F5-406A-8E3B-EBB2-8E37D0C9755F}"/>
              </a:ext>
            </a:extLst>
          </p:cNvPr>
          <p:cNvSpPr txBox="1"/>
          <p:nvPr/>
        </p:nvSpPr>
        <p:spPr>
          <a:xfrm>
            <a:off x="5681891" y="3337210"/>
            <a:ext cx="20720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/>
              <a:t>通过权重系数实现多个束损点的同时优化</a:t>
            </a:r>
          </a:p>
        </p:txBody>
      </p:sp>
    </p:spTree>
    <p:extLst>
      <p:ext uri="{BB962C8B-B14F-4D97-AF65-F5344CB8AC3E}">
        <p14:creationId xmlns:p14="http://schemas.microsoft.com/office/powerpoint/2010/main" val="3659293410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8D0FFF64-1DD2-9C5C-4A66-CE96275F5A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317" y="1272267"/>
            <a:ext cx="6317458" cy="2962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A29A9016-2558-324B-AEA9-2D008C748A6B}"/>
              </a:ext>
            </a:extLst>
          </p:cNvPr>
          <p:cNvSpPr txBox="1"/>
          <p:nvPr/>
        </p:nvSpPr>
        <p:spPr>
          <a:xfrm>
            <a:off x="2193839" y="3293166"/>
            <a:ext cx="11737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/>
              <a:t>优化前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EFCE3D09-69A0-6EBD-2A36-5FF7B801C9AC}"/>
              </a:ext>
            </a:extLst>
          </p:cNvPr>
          <p:cNvSpPr txBox="1"/>
          <p:nvPr/>
        </p:nvSpPr>
        <p:spPr>
          <a:xfrm>
            <a:off x="5416481" y="3293165"/>
            <a:ext cx="11737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/>
              <a:t>优化后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85F331F1-6A4B-B3FB-3718-03EE4007E812}"/>
              </a:ext>
            </a:extLst>
          </p:cNvPr>
          <p:cNvSpPr txBox="1"/>
          <p:nvPr/>
        </p:nvSpPr>
        <p:spPr>
          <a:xfrm>
            <a:off x="1072663" y="4923923"/>
            <a:ext cx="581476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CN" altLang="en-US" sz="2400" dirty="0">
                <a:solidFill>
                  <a:srgbClr val="FF0000"/>
                </a:solidFill>
                <a:latin typeface="-apple-system"/>
              </a:rPr>
              <a:t>通过优化</a:t>
            </a:r>
            <a:r>
              <a:rPr lang="en-US" altLang="zh-CN" sz="2400" dirty="0">
                <a:solidFill>
                  <a:srgbClr val="FF0000"/>
                </a:solidFill>
                <a:latin typeface="-apple-system"/>
              </a:rPr>
              <a:t>RCR</a:t>
            </a:r>
            <a:r>
              <a:rPr lang="zh-CN" altLang="en-US" sz="2400" dirty="0">
                <a:solidFill>
                  <a:srgbClr val="FF0000"/>
                </a:solidFill>
                <a:latin typeface="-apple-system"/>
              </a:rPr>
              <a:t>校正八极磁铁第一个点的值</a:t>
            </a:r>
            <a:r>
              <a:rPr lang="zh-CN" altLang="en-US" sz="2400" dirty="0">
                <a:latin typeface="-apple-system"/>
              </a:rPr>
              <a:t>，以提高束流状态的重复性（连续十次通过率的方差）；束流状态重复性有所提高；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14977C5C-7B86-05C5-2556-1D7FD90CDA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1920" y="3585307"/>
            <a:ext cx="3907644" cy="3191017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9772448-82E0-F6C1-A352-F19666275E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3194" y="826059"/>
            <a:ext cx="3732158" cy="3047714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379D1514-FE8F-5F35-C9FB-E2E35CC76BF8}"/>
              </a:ext>
            </a:extLst>
          </p:cNvPr>
          <p:cNvSpPr txBox="1"/>
          <p:nvPr/>
        </p:nvSpPr>
        <p:spPr>
          <a:xfrm>
            <a:off x="2000899" y="0"/>
            <a:ext cx="80727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调节八极子提高束流状态重复性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89955069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885F7E66-BA61-D05B-1B78-98D67EAD37C8}"/>
              </a:ext>
            </a:extLst>
          </p:cNvPr>
          <p:cNvSpPr txBox="1"/>
          <p:nvPr/>
        </p:nvSpPr>
        <p:spPr>
          <a:xfrm>
            <a:off x="2059621" y="141936"/>
            <a:ext cx="80727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总结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5B113E8B-801F-51AA-679E-B575C52FA06C}"/>
              </a:ext>
            </a:extLst>
          </p:cNvPr>
          <p:cNvSpPr txBox="1"/>
          <p:nvPr/>
        </p:nvSpPr>
        <p:spPr>
          <a:xfrm>
            <a:off x="558350" y="1088884"/>
            <a:ext cx="10843328" cy="51831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800" dirty="0"/>
              <a:t>贝叶斯优化在加速器物理中解决复杂优化问题的有效性，特别是在全局优化方面。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800" dirty="0"/>
              <a:t>针对高维参数空间、多目标优化、时间依赖性、安全约束和多保真度优化等挑战，贝叶斯优化结合不同策略提供了有效的解决方案，并在实际案例中取得成功。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800" dirty="0"/>
              <a:t>RCS</a:t>
            </a:r>
            <a:r>
              <a:rPr lang="zh-CN" altLang="en-US" sz="2800" dirty="0"/>
              <a:t>束流状态恢复程序的成果：基于贝叶斯优化的</a:t>
            </a:r>
            <a:r>
              <a:rPr lang="en-US" altLang="zh-CN" sz="2800" dirty="0"/>
              <a:t>PV</a:t>
            </a:r>
            <a:r>
              <a:rPr lang="zh-CN" altLang="en-US" sz="2800" dirty="0"/>
              <a:t>参数优化工具在</a:t>
            </a:r>
            <a:r>
              <a:rPr lang="en-US" altLang="zh-CN" sz="2800" dirty="0"/>
              <a:t>RCS</a:t>
            </a:r>
            <a:r>
              <a:rPr lang="zh-CN" altLang="en-US" sz="2800" dirty="0"/>
              <a:t>束流状态恢复中表现出色。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953588332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666A7559-0AAD-392C-FE48-BCEDB72AA106}"/>
              </a:ext>
            </a:extLst>
          </p:cNvPr>
          <p:cNvSpPr txBox="1"/>
          <p:nvPr/>
        </p:nvSpPr>
        <p:spPr>
          <a:xfrm>
            <a:off x="2059621" y="141936"/>
            <a:ext cx="80727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引言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149D6CCD-8FEA-FDBD-6AFC-0F1D63D9C42B}"/>
              </a:ext>
            </a:extLst>
          </p:cNvPr>
          <p:cNvSpPr txBox="1"/>
          <p:nvPr/>
        </p:nvSpPr>
        <p:spPr>
          <a:xfrm>
            <a:off x="155760" y="823876"/>
            <a:ext cx="1188047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zh-CN" altLang="zh-CN" sz="2400" b="1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背景</a:t>
            </a:r>
            <a:r>
              <a:rPr lang="zh-CN" altLang="zh-CN" sz="24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：加速器物理面临复杂优化问题（在线控制、设计模拟、模型校准等），传统算法面临维度灾难、噪声敏感、局部最优等挑战。</a:t>
            </a: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zh-CN" altLang="zh-CN" sz="2400" b="1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贝叶斯优化（</a:t>
            </a:r>
            <a:r>
              <a:rPr lang="en-US" altLang="zh-CN" sz="2400" b="1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BO</a:t>
            </a:r>
            <a:r>
              <a:rPr lang="zh-CN" altLang="zh-CN" sz="2400" b="1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）的优势</a:t>
            </a:r>
            <a:r>
              <a:rPr lang="zh-CN" altLang="zh-CN" sz="24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：</a:t>
            </a:r>
          </a:p>
          <a:p>
            <a:pPr marL="742950" lvl="1" indent="-285750" algn="just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zh-CN" altLang="zh-CN" sz="2400" b="1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样本高效</a:t>
            </a:r>
            <a:r>
              <a:rPr lang="zh-CN" altLang="zh-CN" sz="24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：通过高斯过程（</a:t>
            </a:r>
            <a:r>
              <a:rPr lang="en-US" altLang="zh-CN" sz="24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GP</a:t>
            </a:r>
            <a:r>
              <a:rPr lang="zh-CN" altLang="zh-CN" sz="24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）代理模型减少实验</a:t>
            </a:r>
            <a:r>
              <a:rPr lang="en-US" altLang="zh-CN" sz="24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lang="zh-CN" altLang="zh-CN" sz="24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模拟次数。</a:t>
            </a:r>
          </a:p>
          <a:p>
            <a:pPr marL="742950" lvl="1" indent="-285750" algn="just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zh-CN" altLang="zh-CN" sz="2400" b="1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噪声鲁棒性</a:t>
            </a:r>
            <a:r>
              <a:rPr lang="zh-CN" altLang="zh-CN" sz="24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：天然处理测量噪声与不确定性。</a:t>
            </a:r>
          </a:p>
          <a:p>
            <a:pPr marL="742950" lvl="1" indent="-285750" algn="just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zh-CN" altLang="zh-CN" sz="2400" b="1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全局优化</a:t>
            </a:r>
            <a:r>
              <a:rPr lang="zh-CN" altLang="zh-CN" sz="24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：平衡探索与利用，避免陷入局部最优。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965CFD97-8DE1-8029-AAA1-323CEAC473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64" y="3132200"/>
            <a:ext cx="6275294" cy="323927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688CBF6-9CA5-5BFD-FA64-CEB603A431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9515" y="2629648"/>
            <a:ext cx="3376321" cy="3741823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34F00156-2422-1AED-85EA-2DD023EC392F}"/>
              </a:ext>
            </a:extLst>
          </p:cNvPr>
          <p:cNvSpPr txBox="1"/>
          <p:nvPr/>
        </p:nvSpPr>
        <p:spPr>
          <a:xfrm>
            <a:off x="0" y="6488668"/>
            <a:ext cx="66792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0" i="0" dirty="0">
                <a:effectLst/>
                <a:latin typeface="Noto Sans" panose="020B0502040504020204" pitchFamily="34" charset="0"/>
              </a:rPr>
              <a:t>DOI: </a:t>
            </a:r>
            <a:r>
              <a:rPr lang="en-US" altLang="zh-CN" b="0" i="0" dirty="0">
                <a:effectLst/>
                <a:latin typeface="Noto Sans" panose="020B0502040504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https://doi.org/10.1103/PhysRevAccelBeams.27.084801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5711671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2E087294-DEAF-439B-5FA6-6FF1C0B5D702}"/>
              </a:ext>
            </a:extLst>
          </p:cNvPr>
          <p:cNvSpPr txBox="1"/>
          <p:nvPr/>
        </p:nvSpPr>
        <p:spPr>
          <a:xfrm>
            <a:off x="2059621" y="141936"/>
            <a:ext cx="80727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贝叶斯优化核心原理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9A0B65E9-5C3A-2696-9775-0A0943BE1B3B}"/>
              </a:ext>
            </a:extLst>
          </p:cNvPr>
          <p:cNvSpPr txBox="1"/>
          <p:nvPr/>
        </p:nvSpPr>
        <p:spPr>
          <a:xfrm>
            <a:off x="544608" y="837433"/>
            <a:ext cx="1192081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buFont typeface="+mj-lt"/>
              <a:buAutoNum type="arabicPeriod"/>
              <a:tabLst>
                <a:tab pos="457200" algn="l"/>
              </a:tabLst>
            </a:pPr>
            <a:r>
              <a:rPr lang="zh-CN" altLang="zh-CN" sz="2400" b="1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代理模型</a:t>
            </a:r>
            <a:r>
              <a:rPr lang="zh-CN" altLang="zh-CN" sz="24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：高斯过程（</a:t>
            </a:r>
            <a:r>
              <a:rPr lang="en-US" altLang="zh-CN" sz="24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GP</a:t>
            </a:r>
            <a:r>
              <a:rPr lang="zh-CN" altLang="zh-CN" sz="24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）建模目标函数，预测均值与不确定性。</a:t>
            </a:r>
          </a:p>
          <a:p>
            <a:pPr marL="342900" lvl="0" indent="-342900" algn="just">
              <a:buFont typeface="+mj-lt"/>
              <a:buAutoNum type="arabicPeriod"/>
              <a:tabLst>
                <a:tab pos="457200" algn="l"/>
              </a:tabLst>
            </a:pPr>
            <a:r>
              <a:rPr lang="zh-CN" altLang="zh-CN" sz="2400" b="1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采集函数</a:t>
            </a:r>
            <a:r>
              <a:rPr lang="zh-CN" altLang="zh-CN" sz="24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：</a:t>
            </a:r>
          </a:p>
          <a:p>
            <a:pPr marL="742950" lvl="1" indent="-285750" algn="just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zh-CN" altLang="zh-CN" sz="2400" b="1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期望提升（</a:t>
            </a:r>
            <a:r>
              <a:rPr lang="en-US" altLang="zh-CN" sz="2400" b="1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EI</a:t>
            </a:r>
            <a:r>
              <a:rPr lang="zh-CN" altLang="zh-CN" sz="2400" b="1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）</a:t>
            </a:r>
            <a:r>
              <a:rPr lang="zh-CN" altLang="zh-CN" sz="24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：评估候选点对当前最优的提升期望。</a:t>
            </a:r>
          </a:p>
          <a:p>
            <a:pPr marL="742950" lvl="1" indent="-285750" algn="just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zh-CN" altLang="zh-CN" sz="2400" b="1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置信上界（</a:t>
            </a:r>
            <a:r>
              <a:rPr lang="en-US" altLang="zh-CN" sz="2400" b="1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UCB</a:t>
            </a:r>
            <a:r>
              <a:rPr lang="zh-CN" altLang="zh-CN" sz="2400" b="1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）</a:t>
            </a:r>
            <a:r>
              <a:rPr lang="zh-CN" altLang="zh-CN" sz="24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：权衡均值预测与不确定性（如</a:t>
            </a:r>
            <a:r>
              <a:rPr lang="en-US" altLang="zh-CN" sz="24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 UCB(x) = μ(x) + βσ(x)</a:t>
            </a:r>
            <a:r>
              <a:rPr lang="zh-CN" altLang="zh-CN" sz="24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）。</a:t>
            </a:r>
          </a:p>
          <a:p>
            <a:pPr marL="342900" lvl="0" indent="-342900" algn="just">
              <a:buFont typeface="+mj-lt"/>
              <a:buAutoNum type="arabicPeriod"/>
              <a:tabLst>
                <a:tab pos="457200" algn="l"/>
              </a:tabLst>
            </a:pPr>
            <a:r>
              <a:rPr lang="zh-CN" altLang="zh-CN" sz="2400" b="1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优化流程</a:t>
            </a:r>
            <a:r>
              <a:rPr lang="zh-CN" altLang="zh-CN" sz="24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：迭代选择最大化采集函数的参数点进行实验，更新模型直至收敛。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8034E812-5B44-012F-F6F8-495A4B315A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294" y="2832391"/>
            <a:ext cx="6272286" cy="185845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8DD4CBF3-C2DB-D06C-3A70-B8B9579065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5016" y="3089458"/>
            <a:ext cx="5112697" cy="331470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0CA15971-0E35-8F39-4C40-A609D8A8BB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66" y="4746812"/>
            <a:ext cx="6117414" cy="185845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6EF223C9-2CB7-E5A3-B3A5-36D008B6955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331" t="9442" r="6443" b="6348"/>
          <a:stretch/>
        </p:blipFill>
        <p:spPr>
          <a:xfrm>
            <a:off x="9923947" y="1038534"/>
            <a:ext cx="2003595" cy="645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935786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29DDDBEC-C5AD-900F-F1D7-57AB92773210}"/>
              </a:ext>
            </a:extLst>
          </p:cNvPr>
          <p:cNvSpPr txBox="1"/>
          <p:nvPr/>
        </p:nvSpPr>
        <p:spPr>
          <a:xfrm>
            <a:off x="2059622" y="135212"/>
            <a:ext cx="80727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加速器物理中的挑战与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BO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解决方案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4535F94A-FF59-83D5-C1A0-CDB298609AB0}"/>
              </a:ext>
            </a:extLst>
          </p:cNvPr>
          <p:cNvSpPr txBox="1"/>
          <p:nvPr/>
        </p:nvSpPr>
        <p:spPr>
          <a:xfrm>
            <a:off x="0" y="859701"/>
            <a:ext cx="420892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zh-CN" altLang="zh-CN" b="1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挑战</a:t>
            </a:r>
            <a:r>
              <a:rPr lang="en-US" altLang="zh-CN" b="1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zh-CN" b="1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：高维参数空间</a:t>
            </a:r>
            <a:endParaRPr lang="zh-CN" altLang="zh-CN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742950" lvl="1" indent="-285750" algn="just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zh-CN" altLang="zh-CN" b="1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解决方案</a:t>
            </a:r>
            <a:r>
              <a:rPr lang="zh-CN" altLang="zh-CN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zh-CN" altLang="en-US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选择合适的</a:t>
            </a:r>
            <a:r>
              <a:rPr lang="zh-CN" altLang="zh-CN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核函数、低维嵌入。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CB822378-04CF-4529-A0F6-8EAA36D2C16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274" r="673"/>
          <a:stretch/>
        </p:blipFill>
        <p:spPr>
          <a:xfrm>
            <a:off x="529256" y="2144544"/>
            <a:ext cx="3060732" cy="4471147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34AD97A9-FADB-D4A3-CF03-90B4DE2D1FE0}"/>
              </a:ext>
            </a:extLst>
          </p:cNvPr>
          <p:cNvSpPr txBox="1"/>
          <p:nvPr/>
        </p:nvSpPr>
        <p:spPr>
          <a:xfrm>
            <a:off x="3784289" y="799199"/>
            <a:ext cx="432392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 b="1" kern="10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defRPr>
            </a:lvl1pPr>
            <a:lvl2pPr marL="742950" lvl="1" indent="-285750" algn="just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  <a:defRPr b="1" kern="10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defRPr>
            </a:lvl2pPr>
          </a:lstStyle>
          <a:p>
            <a:r>
              <a:rPr lang="zh-CN" altLang="zh-CN" dirty="0"/>
              <a:t>挑战</a:t>
            </a:r>
            <a:r>
              <a:rPr lang="en-US" altLang="zh-CN" dirty="0"/>
              <a:t>2</a:t>
            </a:r>
            <a:r>
              <a:rPr lang="zh-CN" altLang="zh-CN" dirty="0"/>
              <a:t>：多目标优化</a:t>
            </a:r>
          </a:p>
          <a:p>
            <a:pPr lvl="1"/>
            <a:r>
              <a:rPr lang="zh-CN" altLang="zh-CN" dirty="0"/>
              <a:t>解决方案：</a:t>
            </a:r>
            <a:r>
              <a:rPr lang="en-US" altLang="zh-CN" dirty="0"/>
              <a:t>MOBO</a:t>
            </a:r>
            <a:r>
              <a:rPr lang="zh-CN" altLang="zh-CN" b="0" dirty="0"/>
              <a:t>通过</a:t>
            </a:r>
            <a:r>
              <a:rPr lang="zh-CN" altLang="en-US" b="0" dirty="0"/>
              <a:t>基于</a:t>
            </a:r>
            <a:r>
              <a:rPr lang="zh-CN" altLang="zh-CN" b="0" dirty="0"/>
              <a:t>超体积改进</a:t>
            </a:r>
            <a:r>
              <a:rPr lang="zh-CN" altLang="en-US" b="0" dirty="0"/>
              <a:t>的采集函数</a:t>
            </a:r>
            <a:r>
              <a:rPr lang="zh-CN" altLang="zh-CN" b="0" dirty="0"/>
              <a:t>（</a:t>
            </a:r>
            <a:r>
              <a:rPr lang="en-US" altLang="zh-CN" b="0" dirty="0"/>
              <a:t>EHVI</a:t>
            </a:r>
            <a:r>
              <a:rPr lang="zh-CN" altLang="zh-CN" b="0" dirty="0"/>
              <a:t>）寻找帕累托前沿（</a:t>
            </a:r>
            <a:r>
              <a:rPr lang="en-US" altLang="zh-CN" b="0" dirty="0"/>
              <a:t>Pareto Front</a:t>
            </a:r>
            <a:r>
              <a:rPr lang="zh-CN" altLang="zh-CN" b="0" dirty="0"/>
              <a:t>）</a:t>
            </a:r>
            <a:r>
              <a:rPr lang="zh-CN" altLang="zh-CN" dirty="0"/>
              <a:t>。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13AA5F6C-3FA5-DF25-C51E-10F7EFBA8E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8612" y="1999528"/>
            <a:ext cx="2555250" cy="4631391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A721660C-678D-C0B1-A2D0-F36A32C1FF52}"/>
              </a:ext>
            </a:extLst>
          </p:cNvPr>
          <p:cNvSpPr txBox="1"/>
          <p:nvPr/>
        </p:nvSpPr>
        <p:spPr>
          <a:xfrm>
            <a:off x="3652713" y="2060030"/>
            <a:ext cx="1437177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1" dirty="0">
                <a:effectLst/>
                <a:latin typeface="等线" panose="02010600030101010101" pitchFamily="2" charset="-122"/>
                <a:cs typeface="Times New Roman" panose="02020603050405020304" pitchFamily="18" charset="0"/>
              </a:rPr>
              <a:t>Argonne Wakefield Accelerator</a:t>
            </a:r>
            <a:r>
              <a:rPr lang="zh-CN" altLang="zh-CN" sz="1800" b="1" dirty="0"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  <a:t>注入器同时优化束流尺寸、发射度与能散</a:t>
            </a:r>
            <a:endParaRPr lang="zh-CN" altLang="en-US" b="1" dirty="0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DF0C4B83-A9D5-D095-0B80-83E7293B0616}"/>
              </a:ext>
            </a:extLst>
          </p:cNvPr>
          <p:cNvSpPr txBox="1"/>
          <p:nvPr/>
        </p:nvSpPr>
        <p:spPr>
          <a:xfrm>
            <a:off x="8111591" y="859701"/>
            <a:ext cx="37809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zh-CN" altLang="zh-CN" b="1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挑战</a:t>
            </a:r>
            <a:r>
              <a:rPr lang="en-US" altLang="zh-CN" b="1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zh-CN" b="1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：时间依赖性与漂移</a:t>
            </a:r>
            <a:endParaRPr lang="zh-CN" altLang="zh-CN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742950" lvl="1" indent="-285750" algn="just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zh-CN" altLang="zh-CN" b="1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解决方案</a:t>
            </a:r>
            <a:r>
              <a:rPr lang="zh-CN" altLang="zh-CN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：自适应</a:t>
            </a:r>
            <a:r>
              <a:rPr lang="en-US" altLang="zh-CN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BO</a:t>
            </a:r>
            <a:r>
              <a:rPr lang="zh-CN" altLang="zh-CN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ABO</a:t>
            </a:r>
            <a:r>
              <a:rPr lang="zh-CN" altLang="zh-CN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），引入时间或环境变量作为上下文参数。</a:t>
            </a: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93739C37-F476-1AAD-AE33-7C8FB3B68C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9558" y="2144544"/>
            <a:ext cx="3832442" cy="4224622"/>
          </a:xfrm>
          <a:prstGeom prst="rect">
            <a:avLst/>
          </a:prstGeom>
        </p:spPr>
      </p:pic>
      <p:sp>
        <p:nvSpPr>
          <p:cNvPr id="20" name="文本框 19">
            <a:extLst>
              <a:ext uri="{FF2B5EF4-FFF2-40B4-BE49-F238E27FC236}">
                <a16:creationId xmlns:a16="http://schemas.microsoft.com/office/drawing/2014/main" id="{E9E363E5-0D1B-ED7E-CD1E-021EB9FB004A}"/>
              </a:ext>
            </a:extLst>
          </p:cNvPr>
          <p:cNvSpPr txBox="1"/>
          <p:nvPr/>
        </p:nvSpPr>
        <p:spPr>
          <a:xfrm>
            <a:off x="7365558" y="2200797"/>
            <a:ext cx="116230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1" dirty="0">
                <a:effectLst/>
                <a:latin typeface="等线" panose="02010600030101010101" pitchFamily="2" charset="-122"/>
                <a:cs typeface="Times New Roman" panose="02020603050405020304" pitchFamily="18" charset="0"/>
              </a:rPr>
              <a:t>Advanced Photon Source</a:t>
            </a:r>
            <a:r>
              <a:rPr lang="zh-CN" altLang="zh-CN" sz="1800" b="1" dirty="0"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  <a:t>直线加速器漂移补偿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2356234399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066DFA11-C710-2CA0-4493-84D5B10011B0}"/>
              </a:ext>
            </a:extLst>
          </p:cNvPr>
          <p:cNvSpPr txBox="1"/>
          <p:nvPr/>
        </p:nvSpPr>
        <p:spPr>
          <a:xfrm>
            <a:off x="2059622" y="135212"/>
            <a:ext cx="80727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加速器物理中的挑战与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BO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解决方案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A89DDB0D-D6A1-4910-0F69-046EA91BC319}"/>
              </a:ext>
            </a:extLst>
          </p:cNvPr>
          <p:cNvSpPr txBox="1"/>
          <p:nvPr/>
        </p:nvSpPr>
        <p:spPr>
          <a:xfrm>
            <a:off x="0" y="1232762"/>
            <a:ext cx="626323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zh-CN" altLang="zh-CN" sz="2000" b="1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挑战</a:t>
            </a:r>
            <a:r>
              <a:rPr lang="en-US" altLang="zh-CN" sz="2000" b="1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lang="zh-CN" altLang="zh-CN" sz="2000" b="1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：安全约束</a:t>
            </a:r>
            <a:endParaRPr lang="zh-CN" altLang="zh-CN" sz="20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742950" lvl="1" indent="-285750" algn="just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zh-CN" altLang="zh-CN" sz="2000" b="1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解决方案</a:t>
            </a:r>
            <a:r>
              <a:rPr lang="zh-CN" altLang="zh-CN" sz="20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：安全</a:t>
            </a:r>
            <a:r>
              <a:rPr lang="en-US" altLang="zh-CN" sz="20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BO</a:t>
            </a:r>
            <a:r>
              <a:rPr lang="zh-CN" altLang="zh-CN" sz="20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000" kern="100" dirty="0" err="1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SafeOpt</a:t>
            </a:r>
            <a:r>
              <a:rPr lang="zh-CN" altLang="zh-CN" sz="20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），限制采集函数在可行域内优化。</a:t>
            </a:r>
          </a:p>
          <a:p>
            <a:pPr marL="742950" lvl="1" indent="-285750" algn="just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zh-CN" altLang="zh-CN" sz="2000" b="1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案例</a:t>
            </a:r>
            <a:r>
              <a:rPr lang="zh-CN" altLang="zh-CN" sz="20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en-US" altLang="zh-CN" sz="20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Swiss FEL</a:t>
            </a:r>
            <a:r>
              <a:rPr lang="zh-CN" altLang="zh-CN" sz="20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束流强度优化，避免设备损伤。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CE126497-0C0E-CDE0-4050-7F87BB77D9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76" y="2699364"/>
            <a:ext cx="6726342" cy="3139572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B70A67CB-2471-3F6F-25CF-472C10F1AA63}"/>
              </a:ext>
            </a:extLst>
          </p:cNvPr>
          <p:cNvSpPr txBox="1"/>
          <p:nvPr/>
        </p:nvSpPr>
        <p:spPr>
          <a:xfrm>
            <a:off x="6386560" y="1232762"/>
            <a:ext cx="2638005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zh-CN" altLang="zh-CN" sz="2000" b="1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挑战</a:t>
            </a:r>
            <a:r>
              <a:rPr lang="en-US" altLang="zh-CN" sz="2000" b="1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5</a:t>
            </a:r>
            <a:r>
              <a:rPr lang="zh-CN" altLang="zh-CN" sz="2000" b="1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：</a:t>
            </a:r>
            <a:endParaRPr lang="en-US" altLang="zh-CN" sz="2000" b="1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lvl="0" algn="just">
              <a:buSzPts val="1000"/>
              <a:tabLst>
                <a:tab pos="457200" algn="l"/>
              </a:tabLst>
            </a:pPr>
            <a:r>
              <a:rPr lang="en-US" altLang="zh-CN" sz="2000" b="1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lang="zh-CN" altLang="zh-CN" sz="2000" b="1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多保真度优化</a:t>
            </a:r>
            <a:endParaRPr lang="zh-CN" altLang="zh-CN" sz="20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742950" lvl="1" indent="-285750" algn="just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zh-CN" altLang="zh-CN" sz="2000" b="1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解决方案</a:t>
            </a:r>
            <a:r>
              <a:rPr lang="zh-CN" altLang="zh-CN" sz="20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：结合低精度模拟与高精度实验数据，降低计算成本。</a:t>
            </a:r>
          </a:p>
          <a:p>
            <a:pPr marL="742950" lvl="1" indent="-285750" algn="just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zh-CN" altLang="zh-CN" sz="2000" b="1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案例</a:t>
            </a:r>
            <a:r>
              <a:rPr lang="zh-CN" altLang="zh-CN" sz="20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：激光等离子体加速器设计优化，并行多精度模拟加速收敛。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BEA8097A-79ED-86B9-8A04-3352DAC6CA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4565" y="1089599"/>
            <a:ext cx="3104559" cy="4972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295154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>
            <a:extLst>
              <a:ext uri="{FF2B5EF4-FFF2-40B4-BE49-F238E27FC236}">
                <a16:creationId xmlns:a16="http://schemas.microsoft.com/office/drawing/2014/main" id="{B0F2C908-5173-8114-AF77-9D2127DDC0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5554" y="4166328"/>
            <a:ext cx="3256251" cy="1810168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4DBBFB54-2A4B-A2A4-C460-93B2DA98A3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589" y="4192881"/>
            <a:ext cx="2918710" cy="2218971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EF5E819E-7AA4-A730-C353-0CAFC668EAEE}"/>
              </a:ext>
            </a:extLst>
          </p:cNvPr>
          <p:cNvSpPr txBox="1"/>
          <p:nvPr/>
        </p:nvSpPr>
        <p:spPr>
          <a:xfrm>
            <a:off x="2059621" y="141936"/>
            <a:ext cx="80727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更多贝叶斯优化的应用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A55CBEFA-FC76-8CD4-A4F0-2699DF032B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5848" y="881504"/>
            <a:ext cx="6174223" cy="3257482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3BDC3E55-8EB8-2ADF-FDA3-99181ED2B9BD}"/>
              </a:ext>
            </a:extLst>
          </p:cNvPr>
          <p:cNvSpPr txBox="1"/>
          <p:nvPr/>
        </p:nvSpPr>
        <p:spPr>
          <a:xfrm>
            <a:off x="0" y="2712745"/>
            <a:ext cx="2662280" cy="14325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  <a:spcAft>
                <a:spcPts val="1200"/>
              </a:spcAft>
            </a:pPr>
            <a:r>
              <a:rPr lang="en-US" altLang="zh-CN" sz="1100" dirty="0"/>
              <a:t>Reinforcement learning-trained </a:t>
            </a:r>
            <a:r>
              <a:rPr lang="en-US" altLang="zh-CN" sz="1100" dirty="0" err="1"/>
              <a:t>optimisers</a:t>
            </a:r>
            <a:r>
              <a:rPr lang="en-US" altLang="zh-CN" sz="1100" dirty="0"/>
              <a:t> and Bayesian </a:t>
            </a:r>
            <a:r>
              <a:rPr lang="en-US" altLang="zh-CN" sz="1100" dirty="0" err="1"/>
              <a:t>optimisation</a:t>
            </a:r>
            <a:r>
              <a:rPr lang="en-US" altLang="zh-CN" sz="1100" dirty="0"/>
              <a:t> for online particle accelerator tuning</a:t>
            </a:r>
          </a:p>
          <a:p>
            <a:pPr>
              <a:lnSpc>
                <a:spcPts val="2400"/>
              </a:lnSpc>
              <a:spcAft>
                <a:spcPts val="1200"/>
              </a:spcAft>
            </a:pPr>
            <a:r>
              <a:rPr lang="en-US" altLang="zh-CN" sz="1100" dirty="0"/>
              <a:t>——DESY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2943971E-56F7-9C82-C7A1-0AF2E15459D5}"/>
              </a:ext>
            </a:extLst>
          </p:cNvPr>
          <p:cNvSpPr txBox="1"/>
          <p:nvPr/>
        </p:nvSpPr>
        <p:spPr>
          <a:xfrm>
            <a:off x="7145267" y="5810733"/>
            <a:ext cx="4671128" cy="529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/>
              <a:t>Bayesian optimization of the beam injection process into a storage ring——Karlsruhe Research Accelerator </a:t>
            </a:r>
            <a:endParaRPr lang="zh-CN" altLang="en-US" sz="1400" dirty="0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C3E65C69-EBC7-CEAF-C0EC-AF5AF6FDE4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73219" y="974437"/>
            <a:ext cx="4616480" cy="4909125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723746A9-86AF-B2E0-435E-02C55603F4B2}"/>
              </a:ext>
            </a:extLst>
          </p:cNvPr>
          <p:cNvSpPr txBox="1"/>
          <p:nvPr/>
        </p:nvSpPr>
        <p:spPr>
          <a:xfrm>
            <a:off x="3635554" y="5922070"/>
            <a:ext cx="3482893" cy="9795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2400"/>
              </a:lnSpc>
            </a:pPr>
            <a:r>
              <a:rPr lang="en-US" altLang="zh-CN" sz="1400" dirty="0"/>
              <a:t>Bayesian optimization experiment for trajectory alignment at the low energy RHIC electron cooling system ——RHIC</a:t>
            </a:r>
          </a:p>
        </p:txBody>
      </p:sp>
    </p:spTree>
    <p:extLst>
      <p:ext uri="{BB962C8B-B14F-4D97-AF65-F5344CB8AC3E}">
        <p14:creationId xmlns:p14="http://schemas.microsoft.com/office/powerpoint/2010/main" val="3794341932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AD9AD59A-685C-A383-465B-068E8969CF0A}"/>
              </a:ext>
            </a:extLst>
          </p:cNvPr>
          <p:cNvSpPr txBox="1"/>
          <p:nvPr/>
        </p:nvSpPr>
        <p:spPr>
          <a:xfrm>
            <a:off x="2059621" y="141936"/>
            <a:ext cx="80727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实践工具与软件生态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41805725-D799-09AE-9365-A1B92C71DCD3}"/>
              </a:ext>
            </a:extLst>
          </p:cNvPr>
          <p:cNvSpPr txBox="1"/>
          <p:nvPr/>
        </p:nvSpPr>
        <p:spPr>
          <a:xfrm>
            <a:off x="187801" y="1102658"/>
            <a:ext cx="11816394" cy="46526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zh-CN" altLang="zh-CN" sz="2400" b="1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主流工具</a:t>
            </a:r>
            <a:r>
              <a:rPr lang="zh-CN" altLang="zh-CN" sz="24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：</a:t>
            </a:r>
          </a:p>
          <a:p>
            <a:pPr marL="742950" lvl="1" indent="-285750" algn="just">
              <a:lnSpc>
                <a:spcPct val="150000"/>
              </a:lnSpc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altLang="zh-CN" sz="2400" b="1" kern="100" dirty="0" err="1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BoTorch</a:t>
            </a:r>
            <a:r>
              <a:rPr lang="en-US" altLang="zh-CN" sz="2400" b="1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lang="en-US" altLang="zh-CN" sz="2400" b="1" kern="100" dirty="0" err="1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GPyTorch</a:t>
            </a:r>
            <a:r>
              <a:rPr lang="zh-CN" altLang="zh-CN" sz="24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：基于</a:t>
            </a:r>
            <a:r>
              <a:rPr lang="en-US" altLang="zh-CN" sz="2400" kern="100" dirty="0" err="1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PyTorch</a:t>
            </a:r>
            <a:r>
              <a:rPr lang="zh-CN" altLang="zh-CN" sz="24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的高性能</a:t>
            </a:r>
            <a:r>
              <a:rPr lang="en-US" altLang="zh-CN" sz="24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BO</a:t>
            </a:r>
            <a:r>
              <a:rPr lang="zh-CN" altLang="zh-CN" sz="24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库，支持</a:t>
            </a:r>
            <a:r>
              <a:rPr lang="en-US" altLang="zh-CN" sz="24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GPU</a:t>
            </a:r>
            <a:r>
              <a:rPr lang="zh-CN" altLang="zh-CN" sz="24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加速。</a:t>
            </a:r>
          </a:p>
          <a:p>
            <a:pPr marL="742950" lvl="1" indent="-285750" algn="just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altLang="zh-CN" sz="2400" b="1" kern="100" dirty="0" err="1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Xopt</a:t>
            </a:r>
            <a:r>
              <a:rPr lang="en-US" altLang="zh-CN" sz="2400" b="1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/Badger</a:t>
            </a:r>
            <a:r>
              <a:rPr lang="zh-CN" altLang="zh-CN" sz="24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：专为加速器优化的开源框架（</a:t>
            </a:r>
            <a:r>
              <a:rPr lang="en-US" altLang="zh-CN" sz="24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SLAC</a:t>
            </a:r>
            <a:r>
              <a:rPr lang="zh-CN" altLang="zh-CN" sz="24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开发），集成多种算法与在线控制接口。</a:t>
            </a:r>
          </a:p>
          <a:p>
            <a:pPr marL="742950" lvl="1" indent="-285750" algn="just">
              <a:lnSpc>
                <a:spcPct val="150000"/>
              </a:lnSpc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altLang="zh-CN" sz="2400" b="1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Optimus</a:t>
            </a:r>
            <a:r>
              <a:rPr lang="zh-CN" altLang="zh-CN" sz="24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：多保真度优化工具，适配超级计算资源（</a:t>
            </a:r>
            <a:r>
              <a:rPr lang="en-US" altLang="zh-CN" sz="24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DESY</a:t>
            </a:r>
            <a:r>
              <a:rPr lang="zh-CN" altLang="zh-CN" sz="24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合作开发）。</a:t>
            </a:r>
            <a:endParaRPr lang="en-US" altLang="zh-CN" sz="2400" kern="1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50000"/>
              </a:lnSpc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altLang="zh-CN" sz="2400" b="1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Bayesian Optimization</a:t>
            </a:r>
            <a:r>
              <a:rPr lang="zh-CN" altLang="en-US" sz="2400" b="1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zh-CN" altLang="en-US" sz="2400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开源的约束全局优化工具，特别适用于优化高成本的黑盒函数。</a:t>
            </a:r>
            <a:endParaRPr lang="en-US" altLang="zh-CN" sz="2400" kern="1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lvl="1" algn="just">
              <a:lnSpc>
                <a:spcPct val="150000"/>
              </a:lnSpc>
              <a:buSzPts val="1000"/>
              <a:tabLst>
                <a:tab pos="914400" algn="l"/>
              </a:tabLst>
            </a:pPr>
            <a:endParaRPr lang="zh-CN" altLang="zh-CN" sz="24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zh-CN" altLang="zh-CN" sz="2400" b="1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典型流程</a:t>
            </a:r>
            <a:r>
              <a:rPr lang="zh-CN" altLang="zh-CN" sz="24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：数据标准化</a:t>
            </a:r>
            <a:r>
              <a:rPr lang="en-US" altLang="zh-CN" sz="24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zh-CN" altLang="zh-CN" sz="24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模型训练</a:t>
            </a:r>
            <a:r>
              <a:rPr lang="en-US" altLang="zh-CN" sz="24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zh-CN" altLang="zh-CN" sz="24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采集函数优化</a:t>
            </a:r>
            <a:r>
              <a:rPr lang="en-US" altLang="zh-CN" sz="24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zh-CN" altLang="zh-CN" sz="24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实验反馈</a:t>
            </a:r>
            <a:r>
              <a:rPr lang="en-US" altLang="zh-CN" sz="24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zh-CN" altLang="zh-CN" sz="24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循环迭代。</a:t>
            </a:r>
          </a:p>
        </p:txBody>
      </p:sp>
    </p:spTree>
    <p:extLst>
      <p:ext uri="{BB962C8B-B14F-4D97-AF65-F5344CB8AC3E}">
        <p14:creationId xmlns:p14="http://schemas.microsoft.com/office/powerpoint/2010/main" val="1788359234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BF4D81E8-5464-7ADA-021D-C8047775A6EF}"/>
              </a:ext>
            </a:extLst>
          </p:cNvPr>
          <p:cNvSpPr txBox="1"/>
          <p:nvPr/>
        </p:nvSpPr>
        <p:spPr>
          <a:xfrm>
            <a:off x="2059621" y="141936"/>
            <a:ext cx="80727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RCS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束流状态恢复程序</a:t>
            </a: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介绍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0C45FB3-473F-29A9-CB4F-0B8DB0416EC6}"/>
              </a:ext>
            </a:extLst>
          </p:cNvPr>
          <p:cNvSpPr txBox="1"/>
          <p:nvPr/>
        </p:nvSpPr>
        <p:spPr>
          <a:xfrm>
            <a:off x="331106" y="823309"/>
            <a:ext cx="6376523" cy="27905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/>
              <a:t>基于贝叶斯优化的</a:t>
            </a:r>
            <a:r>
              <a:rPr lang="en-US" altLang="zh-CN" sz="2400" b="1" dirty="0"/>
              <a:t>PV</a:t>
            </a:r>
            <a:r>
              <a:rPr lang="zh-CN" altLang="en-US" sz="2400" b="1" dirty="0"/>
              <a:t>参数优化工具，用于加速器物理中的参数调整。通过图形界面（</a:t>
            </a:r>
            <a:r>
              <a:rPr lang="en-US" altLang="zh-CN" sz="2400" b="1" dirty="0"/>
              <a:t>GUI</a:t>
            </a:r>
            <a:r>
              <a:rPr lang="zh-CN" altLang="en-US" sz="2400" b="1" dirty="0"/>
              <a:t>）或配置文件输入目标</a:t>
            </a:r>
            <a:r>
              <a:rPr lang="en-US" altLang="zh-CN" sz="2400" b="1" dirty="0"/>
              <a:t>PV</a:t>
            </a:r>
            <a:r>
              <a:rPr lang="zh-CN" altLang="en-US" sz="2400" b="1" dirty="0"/>
              <a:t>和测量</a:t>
            </a:r>
            <a:r>
              <a:rPr lang="en-US" altLang="zh-CN" sz="2400" b="1" dirty="0"/>
              <a:t>PV</a:t>
            </a:r>
            <a:r>
              <a:rPr lang="zh-CN" altLang="en-US" sz="2400" b="1" dirty="0"/>
              <a:t>，并利用贝叶斯优化算法在给定的参数边界内寻找最优解，最终将优化结果实时更新到对应的</a:t>
            </a:r>
            <a:r>
              <a:rPr lang="en-US" altLang="zh-CN" sz="2400" b="1" dirty="0"/>
              <a:t>PV</a:t>
            </a:r>
            <a:r>
              <a:rPr lang="zh-CN" altLang="en-US" sz="2400" b="1" dirty="0"/>
              <a:t>中。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3285FE5F-BAFD-8FE2-14AD-460DC0FED424}"/>
              </a:ext>
            </a:extLst>
          </p:cNvPr>
          <p:cNvSpPr txBox="1"/>
          <p:nvPr/>
        </p:nvSpPr>
        <p:spPr>
          <a:xfrm>
            <a:off x="6557921" y="944614"/>
            <a:ext cx="5512698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dirty="0"/>
              <a:t>+-----------------------------------------------+</a:t>
            </a:r>
          </a:p>
          <a:p>
            <a:pPr algn="ctr"/>
            <a:r>
              <a:rPr lang="en-US" altLang="zh-CN" dirty="0"/>
              <a:t>|                   </a:t>
            </a:r>
            <a:r>
              <a:rPr lang="zh-CN" altLang="en-US" dirty="0"/>
              <a:t>主程序                            </a:t>
            </a:r>
            <a:r>
              <a:rPr lang="en-US" altLang="zh-CN" dirty="0"/>
              <a:t>|</a:t>
            </a:r>
          </a:p>
          <a:p>
            <a:pPr algn="ctr"/>
            <a:r>
              <a:rPr lang="en-US" altLang="zh-CN" dirty="0"/>
              <a:t>|-----------------------------------------------|</a:t>
            </a:r>
          </a:p>
          <a:p>
            <a:pPr algn="ctr"/>
            <a:r>
              <a:rPr lang="en-US" altLang="zh-CN" dirty="0"/>
              <a:t>| 1. </a:t>
            </a:r>
            <a:r>
              <a:rPr lang="zh-CN" altLang="en-US" dirty="0"/>
              <a:t>初始化加载界面与数据                </a:t>
            </a:r>
            <a:r>
              <a:rPr lang="en-US" altLang="zh-CN" dirty="0"/>
              <a:t>|</a:t>
            </a:r>
          </a:p>
          <a:p>
            <a:pPr algn="ctr"/>
            <a:r>
              <a:rPr lang="en-US" altLang="zh-CN" dirty="0"/>
              <a:t>| 2. </a:t>
            </a:r>
            <a:r>
              <a:rPr lang="zh-CN" altLang="en-US" dirty="0"/>
              <a:t>用户输入目标</a:t>
            </a:r>
            <a:r>
              <a:rPr lang="en-US" altLang="zh-CN" dirty="0"/>
              <a:t>PV</a:t>
            </a:r>
            <a:r>
              <a:rPr lang="zh-CN" altLang="en-US" dirty="0"/>
              <a:t>和测量</a:t>
            </a:r>
            <a:r>
              <a:rPr lang="en-US" altLang="zh-CN" dirty="0"/>
              <a:t>PV          |</a:t>
            </a:r>
          </a:p>
          <a:p>
            <a:pPr algn="ctr"/>
            <a:r>
              <a:rPr lang="en-US" altLang="zh-CN" dirty="0"/>
              <a:t>| 3. </a:t>
            </a:r>
            <a:r>
              <a:rPr lang="zh-CN" altLang="en-US" dirty="0"/>
              <a:t>启动贝叶斯优化                           </a:t>
            </a:r>
            <a:r>
              <a:rPr lang="en-US" altLang="zh-CN" dirty="0"/>
              <a:t>|</a:t>
            </a:r>
          </a:p>
          <a:p>
            <a:pPr algn="ctr"/>
            <a:r>
              <a:rPr lang="en-US" altLang="zh-CN" dirty="0"/>
              <a:t> |</a:t>
            </a:r>
            <a:r>
              <a:rPr lang="zh-CN" altLang="en-US" dirty="0"/>
              <a:t>（通过</a:t>
            </a:r>
            <a:r>
              <a:rPr lang="en-US" altLang="zh-CN" dirty="0" err="1"/>
              <a:t>OptimizationThread</a:t>
            </a:r>
            <a:r>
              <a:rPr lang="zh-CN" altLang="en-US" dirty="0"/>
              <a:t>）            </a:t>
            </a:r>
            <a:r>
              <a:rPr lang="en-US" altLang="zh-CN" dirty="0"/>
              <a:t>|</a:t>
            </a:r>
          </a:p>
          <a:p>
            <a:pPr algn="ctr"/>
            <a:r>
              <a:rPr lang="en-US" altLang="zh-CN" dirty="0"/>
              <a:t>| 4. </a:t>
            </a:r>
            <a:r>
              <a:rPr lang="zh-CN" altLang="en-US" dirty="0"/>
              <a:t>实时更新优化结果                       </a:t>
            </a:r>
            <a:r>
              <a:rPr lang="en-US" altLang="zh-CN" dirty="0"/>
              <a:t>|</a:t>
            </a:r>
          </a:p>
          <a:p>
            <a:pPr algn="ctr"/>
            <a:r>
              <a:rPr lang="en-US" altLang="zh-CN" dirty="0"/>
              <a:t>| 5. </a:t>
            </a:r>
            <a:r>
              <a:rPr lang="zh-CN" altLang="en-US" dirty="0"/>
              <a:t>优化完成后更新</a:t>
            </a:r>
            <a:r>
              <a:rPr lang="en-US" altLang="zh-CN" dirty="0"/>
              <a:t>PV</a:t>
            </a:r>
            <a:r>
              <a:rPr lang="zh-CN" altLang="en-US" dirty="0"/>
              <a:t>值                   </a:t>
            </a:r>
            <a:r>
              <a:rPr lang="en-US" altLang="zh-CN" dirty="0"/>
              <a:t>|</a:t>
            </a:r>
          </a:p>
          <a:p>
            <a:pPr algn="ctr"/>
            <a:r>
              <a:rPr lang="en-US" altLang="zh-CN" dirty="0"/>
              <a:t>+-----------------------------------------------+</a:t>
            </a:r>
          </a:p>
          <a:p>
            <a:pPr algn="ctr"/>
            <a:r>
              <a:rPr lang="en-US" altLang="zh-CN" dirty="0"/>
              <a:t>|</a:t>
            </a:r>
          </a:p>
          <a:p>
            <a:pPr algn="ctr"/>
            <a:r>
              <a:rPr lang="en-US" altLang="zh-CN" dirty="0"/>
              <a:t>v</a:t>
            </a:r>
          </a:p>
          <a:p>
            <a:pPr algn="ctr"/>
            <a:r>
              <a:rPr lang="en-US" altLang="zh-CN" dirty="0"/>
              <a:t>+-----------------------------------------------+</a:t>
            </a:r>
          </a:p>
          <a:p>
            <a:pPr algn="ctr"/>
            <a:r>
              <a:rPr lang="en-US" altLang="zh-CN" dirty="0"/>
              <a:t>|              </a:t>
            </a:r>
            <a:r>
              <a:rPr lang="en-US" altLang="zh-CN" dirty="0" err="1"/>
              <a:t>OptimizationThread</a:t>
            </a:r>
            <a:r>
              <a:rPr lang="en-US" altLang="zh-CN" dirty="0"/>
              <a:t>             |</a:t>
            </a:r>
          </a:p>
          <a:p>
            <a:pPr algn="ctr"/>
            <a:r>
              <a:rPr lang="en-US" altLang="zh-CN" dirty="0"/>
              <a:t>|-------------------------------------------------|</a:t>
            </a:r>
          </a:p>
          <a:p>
            <a:pPr algn="ctr"/>
            <a:r>
              <a:rPr lang="en-US" altLang="zh-CN" dirty="0"/>
              <a:t>| 1. </a:t>
            </a:r>
            <a:r>
              <a:rPr lang="zh-CN" altLang="en-US" dirty="0"/>
              <a:t>在独立线程中运行贝叶斯优化算法</a:t>
            </a:r>
            <a:r>
              <a:rPr lang="en-US" altLang="zh-CN" dirty="0"/>
              <a:t>|</a:t>
            </a:r>
          </a:p>
          <a:p>
            <a:pPr algn="ctr"/>
            <a:r>
              <a:rPr lang="en-US" altLang="zh-CN" dirty="0"/>
              <a:t>| 2. </a:t>
            </a:r>
            <a:r>
              <a:rPr lang="zh-CN" altLang="en-US" dirty="0"/>
              <a:t>发送进度                                       </a:t>
            </a:r>
            <a:r>
              <a:rPr lang="en-US" altLang="zh-CN" dirty="0"/>
              <a:t>|</a:t>
            </a:r>
          </a:p>
          <a:p>
            <a:pPr algn="ctr"/>
            <a:r>
              <a:rPr lang="en-US" altLang="zh-CN" dirty="0"/>
              <a:t>| 3. </a:t>
            </a:r>
            <a:r>
              <a:rPr lang="zh-CN" altLang="en-US" dirty="0"/>
              <a:t>发送优化结果                                </a:t>
            </a:r>
            <a:r>
              <a:rPr lang="en-US" altLang="zh-CN" dirty="0"/>
              <a:t>|</a:t>
            </a:r>
          </a:p>
          <a:p>
            <a:pPr algn="ctr"/>
            <a:r>
              <a:rPr lang="en-US" altLang="zh-CN" dirty="0"/>
              <a:t>+-----------------------------------------------+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A06BBD27-A577-259C-A498-76DA2043F1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26" y="3622270"/>
            <a:ext cx="5371733" cy="2949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028855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CF6B3B5B-B97A-A2DF-1668-B99908EC36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18" y="815084"/>
            <a:ext cx="5540681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06BC66AA-E689-ADE8-F4BC-022E584EA4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18" y="3784017"/>
            <a:ext cx="553652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63A66826-8FED-189D-D28D-33D74A69A093}"/>
              </a:ext>
            </a:extLst>
          </p:cNvPr>
          <p:cNvSpPr txBox="1"/>
          <p:nvPr/>
        </p:nvSpPr>
        <p:spPr>
          <a:xfrm>
            <a:off x="6091838" y="2010597"/>
            <a:ext cx="11737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/>
              <a:t>优化前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D4AB9113-56C3-FDA9-6D9E-FC039B4E5503}"/>
              </a:ext>
            </a:extLst>
          </p:cNvPr>
          <p:cNvSpPr txBox="1"/>
          <p:nvPr/>
        </p:nvSpPr>
        <p:spPr>
          <a:xfrm>
            <a:off x="6100164" y="5018882"/>
            <a:ext cx="11737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/>
              <a:t>优化后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C6E1320D-D8BE-1E5B-86FB-46CBA1339F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0794" y="3784015"/>
            <a:ext cx="3663212" cy="293139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5A0C2488-3603-0739-65C6-EA8939BD31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53424" y="927336"/>
            <a:ext cx="3857952" cy="3089853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DF213E0D-9715-9899-4F63-8ED384608E2E}"/>
              </a:ext>
            </a:extLst>
          </p:cNvPr>
          <p:cNvSpPr txBox="1"/>
          <p:nvPr/>
        </p:nvSpPr>
        <p:spPr>
          <a:xfrm>
            <a:off x="2059622" y="142586"/>
            <a:ext cx="80727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调节直线高频优化通过率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4422075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主题1">
  <a:themeElements>
    <a:clrScheme name="5_CSNS讲演稿母板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FF0000"/>
      </a:hlink>
      <a:folHlink>
        <a:srgbClr val="009900"/>
      </a:folHlink>
    </a:clrScheme>
    <a:fontScheme name="5_CSNS讲演稿母板">
      <a:majorFont>
        <a:latin typeface="Arial"/>
        <a:ea typeface="黑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5_CSNS讲演稿母板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SNS讲演稿母板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SNS讲演稿母板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SNS讲演稿母板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SNS讲演稿母板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SNS讲演稿母板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SNS讲演稿母板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CSNS讲演稿母板">
  <a:themeElements>
    <a:clrScheme name="3_CSNS讲演稿母板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FF0000"/>
      </a:hlink>
      <a:folHlink>
        <a:srgbClr val="009900"/>
      </a:folHlink>
    </a:clrScheme>
    <a:fontScheme name="3_CSNS讲演稿母板">
      <a:majorFont>
        <a:latin typeface="Arial"/>
        <a:ea typeface="黑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3_CSNS讲演稿母板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SNS讲演稿母板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SNS讲演稿母板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SNS讲演稿母板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SNS讲演稿母板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SNS讲演稿母板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SNS讲演稿母板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1723</TotalTime>
  <Words>841</Words>
  <Application>Microsoft Office PowerPoint</Application>
  <PresentationFormat>宽屏</PresentationFormat>
  <Paragraphs>81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12</vt:i4>
      </vt:variant>
    </vt:vector>
  </HeadingPairs>
  <TitlesOfParts>
    <vt:vector size="23" baseType="lpstr">
      <vt:lpstr>-apple-system</vt:lpstr>
      <vt:lpstr>等线</vt:lpstr>
      <vt:lpstr>微软雅黑</vt:lpstr>
      <vt:lpstr>Arial</vt:lpstr>
      <vt:lpstr>Courier New</vt:lpstr>
      <vt:lpstr>Impact</vt:lpstr>
      <vt:lpstr>Noto Sans</vt:lpstr>
      <vt:lpstr>Symbol</vt:lpstr>
      <vt:lpstr>Wingdings</vt:lpstr>
      <vt:lpstr>主题1</vt:lpstr>
      <vt:lpstr>3_CSNS讲演稿母板</vt:lpstr>
      <vt:lpstr>基于贝叶斯优化方法（BO）的RCS束流状态恢复程序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Hanyang Liu</dc:creator>
  <cp:lastModifiedBy>Hanyang Liu</cp:lastModifiedBy>
  <cp:revision>126</cp:revision>
  <dcterms:created xsi:type="dcterms:W3CDTF">2024-06-27T02:09:57Z</dcterms:created>
  <dcterms:modified xsi:type="dcterms:W3CDTF">2025-02-09T23:29:40Z</dcterms:modified>
</cp:coreProperties>
</file>