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988" r:id="rId3"/>
    <p:sldId id="1022" r:id="rId4"/>
    <p:sldId id="1021" r:id="rId5"/>
    <p:sldId id="1007" r:id="rId6"/>
    <p:sldId id="1023" r:id="rId7"/>
    <p:sldId id="1005" r:id="rId8"/>
    <p:sldId id="992" r:id="rId9"/>
    <p:sldId id="989" r:id="rId10"/>
    <p:sldId id="974" r:id="rId11"/>
    <p:sldId id="994" r:id="rId12"/>
    <p:sldId id="1008" r:id="rId13"/>
    <p:sldId id="1024" r:id="rId14"/>
    <p:sldId id="1025" r:id="rId15"/>
    <p:sldId id="1026" r:id="rId16"/>
    <p:sldId id="1027" r:id="rId17"/>
    <p:sldId id="1028" r:id="rId18"/>
    <p:sldId id="1029" r:id="rId19"/>
    <p:sldId id="102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268412D-7128-4BC5-A48A-61E849B8BEB8}">
          <p14:sldIdLst>
            <p14:sldId id="256"/>
            <p14:sldId id="988"/>
            <p14:sldId id="1022"/>
            <p14:sldId id="1021"/>
            <p14:sldId id="1007"/>
            <p14:sldId id="1023"/>
            <p14:sldId id="1005"/>
            <p14:sldId id="992"/>
            <p14:sldId id="989"/>
            <p14:sldId id="974"/>
            <p14:sldId id="994"/>
            <p14:sldId id="1008"/>
            <p14:sldId id="1024"/>
            <p14:sldId id="1025"/>
            <p14:sldId id="1026"/>
            <p14:sldId id="1027"/>
            <p14:sldId id="1028"/>
            <p14:sldId id="1029"/>
            <p14:sldId id="1020"/>
          </p14:sldIdLst>
        </p14:section>
        <p14:section name="无标题节" id="{2331EA32-B174-4363-824F-6DAB49B15E9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5256" autoAdjust="0"/>
  </p:normalViewPr>
  <p:slideViewPr>
    <p:cSldViewPr snapToGrid="0">
      <p:cViewPr varScale="1">
        <p:scale>
          <a:sx n="92" d="100"/>
          <a:sy n="92" d="100"/>
        </p:scale>
        <p:origin x="11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CFE19-33ED-4CC9-9CFC-0DA68F7D598D}" type="datetimeFigureOut">
              <a:rPr lang="en-US" smtClean="0"/>
              <a:t>2/10/2025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D59A2-F7E8-40A7-AB38-18C945BCC5B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4D59A2-F7E8-40A7-AB38-18C945BCC5BD}"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C4D59A2-F7E8-40A7-AB38-18C945BCC5BD}"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17090" name="Picture 2" descr="CSSppt母板首页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7091" name="Rectangle 3"/>
          <p:cNvSpPr>
            <a:spLocks noGrp="1" noChangeArrowheads="1"/>
          </p:cNvSpPr>
          <p:nvPr>
            <p:ph type="ctrTitle"/>
          </p:nvPr>
        </p:nvSpPr>
        <p:spPr>
          <a:xfrm>
            <a:off x="914400" y="2339976"/>
            <a:ext cx="10363200" cy="1470025"/>
          </a:xfrm>
        </p:spPr>
        <p:txBody>
          <a:bodyPr/>
          <a:lstStyle>
            <a:lvl1pPr>
              <a:defRPr sz="4000"/>
            </a:lvl1pPr>
          </a:lstStyle>
          <a:p>
            <a:pPr lvl="0"/>
            <a:r>
              <a:rPr lang="zh-CN" altLang="en-US" noProof="0"/>
              <a:t>单击此处编辑母版标题样式</a:t>
            </a:r>
          </a:p>
        </p:txBody>
      </p:sp>
      <p:sp>
        <p:nvSpPr>
          <p:cNvPr id="217092" name="Rectangle 4"/>
          <p:cNvSpPr>
            <a:spLocks noGrp="1" noChangeArrowheads="1"/>
          </p:cNvSpPr>
          <p:nvPr>
            <p:ph type="subTitle" idx="1"/>
          </p:nvPr>
        </p:nvSpPr>
        <p:spPr>
          <a:xfrm>
            <a:off x="1828800" y="3886200"/>
            <a:ext cx="85344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a:t>单击此处编辑母版副标题样式</a:t>
            </a:r>
          </a:p>
        </p:txBody>
      </p:sp>
      <p:sp>
        <p:nvSpPr>
          <p:cNvPr id="217093" name="Text Box 5"/>
          <p:cNvSpPr txBox="1">
            <a:spLocks noChangeArrowheads="1"/>
          </p:cNvSpPr>
          <p:nvPr/>
        </p:nvSpPr>
        <p:spPr bwMode="auto">
          <a:xfrm>
            <a:off x="11074401" y="6477001"/>
            <a:ext cx="184731"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8000"/>
              </a:lnSpc>
            </a:pPr>
            <a:endParaRPr lang="zh-CN" altLang="zh-CN" sz="1000">
              <a:solidFill>
                <a:schemeClr val="bg2"/>
              </a:solidFill>
              <a:latin typeface="Impact" panose="020B0806030902050204"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53500" y="838200"/>
            <a:ext cx="2711451" cy="5562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838200"/>
            <a:ext cx="7937500" cy="5562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pPr>
              <a:defRPr/>
            </a:pPr>
            <a:fld id="{F6C2C634-287A-4A18-97D8-4716869DD48C}" type="slidenum">
              <a:rPr lang="zh-CN" altLang="en-US" smtClean="0"/>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pPr>
              <a:defRPr/>
            </a:pPr>
            <a:fld id="{BCE5E8B5-7B4A-4823-9B9E-3DDB183A616F}" type="slidenum">
              <a:rPr lang="zh-CN" altLang="en-US" smtClean="0"/>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1" y="1700214"/>
            <a:ext cx="5323417" cy="47005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339418" y="1700214"/>
            <a:ext cx="5325533" cy="47005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pPr>
              <a:defRPr/>
            </a:pPr>
            <a:fld id="{8F79E28A-24B2-4FB5-9709-9504A99D6408}" type="slidenum">
              <a:rPr lang="zh-CN" altLang="en-US" smtClean="0"/>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pPr>
              <a:defRPr/>
            </a:pPr>
            <a:fld id="{450A0413-6ACB-449D-B68D-86D34FC67FC6}" type="slidenum">
              <a:rPr lang="zh-CN" altLang="en-US" smtClean="0"/>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27DF03A-7836-4DA1-B54A-35123CA9D1AC}" type="slidenum">
              <a:rPr lang="zh-CN" altLang="en-US" smtClean="0"/>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073" name="Picture 9" descr="未标题-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6067" name="Rectangle 3"/>
          <p:cNvSpPr>
            <a:spLocks noGrp="1" noChangeArrowheads="1"/>
          </p:cNvSpPr>
          <p:nvPr>
            <p:ph type="title"/>
          </p:nvPr>
        </p:nvSpPr>
        <p:spPr bwMode="auto">
          <a:xfrm>
            <a:off x="812800" y="838201"/>
            <a:ext cx="10852151"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p>
        </p:txBody>
      </p:sp>
      <p:sp>
        <p:nvSpPr>
          <p:cNvPr id="216068" name="Rectangle 4"/>
          <p:cNvSpPr>
            <a:spLocks noGrp="1" noChangeArrowheads="1"/>
          </p:cNvSpPr>
          <p:nvPr>
            <p:ph type="body" idx="1"/>
          </p:nvPr>
        </p:nvSpPr>
        <p:spPr bwMode="auto">
          <a:xfrm>
            <a:off x="812800" y="1700214"/>
            <a:ext cx="10852151"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16069" name="Rectangle 5"/>
          <p:cNvSpPr>
            <a:spLocks noGrp="1" noChangeArrowheads="1"/>
          </p:cNvSpPr>
          <p:nvPr>
            <p:ph type="sldNum" sz="quarter" idx="4"/>
          </p:nvPr>
        </p:nvSpPr>
        <p:spPr bwMode="auto">
          <a:xfrm>
            <a:off x="10972801" y="6524626"/>
            <a:ext cx="404284"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900">
                <a:solidFill>
                  <a:srgbClr val="4D5E68"/>
                </a:solidFill>
                <a:latin typeface="Impact" panose="020B0806030902050204" pitchFamily="34" charset="0"/>
              </a:defRPr>
            </a:lvl1pPr>
          </a:lstStyle>
          <a:p>
            <a:fld id="{727DF03A-7836-4DA1-B54A-35123CA9D1AC}" type="slidenum">
              <a:rPr lang="zh-CN" altLang="en-US" smtClean="0"/>
              <a:t>‹#›</a:t>
            </a:fld>
            <a:endParaRPr lang="zh-CN" altLang="en-US"/>
          </a:p>
        </p:txBody>
      </p:sp>
      <p:sp>
        <p:nvSpPr>
          <p:cNvPr id="216070" name="Rectangle 6"/>
          <p:cNvSpPr>
            <a:spLocks noChangeArrowheads="1"/>
          </p:cNvSpPr>
          <p:nvPr/>
        </p:nvSpPr>
        <p:spPr bwMode="auto">
          <a:xfrm>
            <a:off x="10496552" y="6513514"/>
            <a:ext cx="679449"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r>
              <a:rPr lang="en-US" altLang="zh-CN" sz="900">
                <a:solidFill>
                  <a:srgbClr val="4D5E68"/>
                </a:solidFill>
                <a:latin typeface="Impact" panose="020B0806030902050204" pitchFamily="34" charset="0"/>
              </a:rPr>
              <a:t>Page</a:t>
            </a:r>
          </a:p>
        </p:txBody>
      </p:sp>
      <p:sp>
        <p:nvSpPr>
          <p:cNvPr id="216071" name="Rectangle 7"/>
          <p:cNvSpPr>
            <a:spLocks noChangeArrowheads="1"/>
          </p:cNvSpPr>
          <p:nvPr/>
        </p:nvSpPr>
        <p:spPr bwMode="auto">
          <a:xfrm>
            <a:off x="624417" y="6524625"/>
            <a:ext cx="50800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zh-CN" altLang="en-US" sz="900">
                <a:solidFill>
                  <a:schemeClr val="bg1"/>
                </a:solidFill>
                <a:latin typeface="Impact" panose="020B0806030902050204" pitchFamily="34" charset="0"/>
              </a:rPr>
              <a:t>散裂中子源进展汇报  </a:t>
            </a:r>
            <a:fld id="{475EB7DB-5761-44B1-B502-0BF9EAA120A0}" type="datetime4">
              <a:rPr lang="en-US" altLang="en-US" sz="900">
                <a:solidFill>
                  <a:schemeClr val="bg1"/>
                </a:solidFill>
                <a:latin typeface="Impact" panose="020B0806030902050204" pitchFamily="34" charset="0"/>
              </a:rPr>
              <a:t>February 10, 2025</a:t>
            </a:fld>
            <a:endParaRPr lang="zh-CN" altLang="en-US" sz="900">
              <a:solidFill>
                <a:schemeClr val="bg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1" fontAlgn="base" hangingPunct="1">
        <a:spcBef>
          <a:spcPct val="0"/>
        </a:spcBef>
        <a:spcAft>
          <a:spcPct val="0"/>
        </a:spcAft>
        <a:defRPr sz="2800" b="1" kern="1200">
          <a:solidFill>
            <a:schemeClr val="hlink"/>
          </a:solidFill>
          <a:latin typeface="+mj-lt"/>
          <a:ea typeface="+mj-ea"/>
          <a:cs typeface="+mj-cs"/>
        </a:defRPr>
      </a:lvl1pPr>
      <a:lvl2pPr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2800" b="1">
          <a:solidFill>
            <a:schemeClr val="hlink"/>
          </a:solidFill>
          <a:latin typeface="Arial" panose="020B0604020202020204" pitchFamily="34" charset="0"/>
          <a:ea typeface="宋体" panose="02010600030101010101" pitchFamily="2" charset="-122"/>
        </a:defRPr>
      </a:lvl9pPr>
    </p:titleStyle>
    <p:bodyStyle>
      <a:lvl1pPr marL="342900" indent="-342900" algn="l" rtl="0" eaLnBrk="1" fontAlgn="base" hangingPunct="1">
        <a:lnSpc>
          <a:spcPct val="120000"/>
        </a:lnSpc>
        <a:spcBef>
          <a:spcPct val="30000"/>
        </a:spcBef>
        <a:spcAft>
          <a:spcPct val="20000"/>
        </a:spcAft>
        <a:buClr>
          <a:srgbClr val="0000FF"/>
        </a:buClr>
        <a:buChar char="•"/>
        <a:defRPr sz="2100" b="1" kern="1200">
          <a:solidFill>
            <a:srgbClr val="0000FF"/>
          </a:solidFill>
          <a:latin typeface="+mn-lt"/>
          <a:ea typeface="+mn-ea"/>
          <a:cs typeface="+mn-cs"/>
        </a:defRPr>
      </a:lvl1pPr>
      <a:lvl2pPr marL="742950" indent="-285750" algn="l" rtl="0" eaLnBrk="1" fontAlgn="base" hangingPunct="1">
        <a:lnSpc>
          <a:spcPct val="120000"/>
        </a:lnSpc>
        <a:spcBef>
          <a:spcPct val="20000"/>
        </a:spcBef>
        <a:spcAft>
          <a:spcPct val="20000"/>
        </a:spcAft>
        <a:buClr>
          <a:schemeClr val="tx1"/>
        </a:buClr>
        <a:buChar char="–"/>
        <a:defRPr sz="1900" b="1" kern="1200">
          <a:solidFill>
            <a:srgbClr val="4D5E68"/>
          </a:solidFill>
          <a:latin typeface="+mn-lt"/>
          <a:ea typeface="+mn-ea"/>
          <a:cs typeface="+mn-cs"/>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b="1" kern="1200">
          <a:solidFill>
            <a:srgbClr val="4D5E68"/>
          </a:solidFill>
          <a:latin typeface="+mn-lt"/>
          <a:ea typeface="+mn-ea"/>
          <a:cs typeface="+mn-cs"/>
        </a:defRPr>
      </a:lvl3pPr>
      <a:lvl4pPr marL="1600200" indent="-228600" algn="l" rtl="0" eaLnBrk="1" fontAlgn="base" hangingPunct="1">
        <a:spcBef>
          <a:spcPct val="20000"/>
        </a:spcBef>
        <a:spcAft>
          <a:spcPct val="0"/>
        </a:spcAft>
        <a:buChar char="–"/>
        <a:defRPr b="1" kern="1200">
          <a:solidFill>
            <a:srgbClr val="4D5E68"/>
          </a:solidFill>
          <a:latin typeface="+mn-lt"/>
          <a:ea typeface="+mn-ea"/>
          <a:cs typeface="+mn-cs"/>
        </a:defRPr>
      </a:lvl4pPr>
      <a:lvl5pPr marL="2057400" indent="-228600" algn="l" rtl="0" eaLnBrk="1" fontAlgn="base" hangingPunct="1">
        <a:spcBef>
          <a:spcPct val="20000"/>
        </a:spcBef>
        <a:spcAft>
          <a:spcPct val="0"/>
        </a:spcAft>
        <a:buChar char="»"/>
        <a:defRPr b="1" kern="1200">
          <a:solidFill>
            <a:srgbClr val="4D5E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54596" y="3403023"/>
            <a:ext cx="8534400" cy="631825"/>
          </a:xfrm>
        </p:spPr>
        <p:txBody>
          <a:bodyPr/>
          <a:lstStyle/>
          <a:p>
            <a:r>
              <a:rPr lang="zh-CN" altLang="en-US" sz="28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陈迪炜</a:t>
            </a:r>
            <a:r>
              <a:rPr lang="en-US" altLang="zh-CN" sz="28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en-US" altLang="zh-CN" sz="2800" dirty="0">
                <a:solidFill>
                  <a:schemeClr val="tx1"/>
                </a:solidFill>
                <a:latin typeface="微软雅黑" panose="020B0503020204020204" charset="-122"/>
                <a:ea typeface="微软雅黑" panose="020B0503020204020204" charset="-122"/>
                <a:cs typeface="微软雅黑" panose="020B0503020204020204" charset="-122"/>
              </a:rPr>
              <a:t>2025.2.11</a:t>
            </a:r>
            <a:endParaRPr lang="zh-CN" altLang="en-US" sz="28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标题 4"/>
          <p:cNvSpPr>
            <a:spLocks noGrp="1"/>
          </p:cNvSpPr>
          <p:nvPr>
            <p:ph type="ctrTitle"/>
          </p:nvPr>
        </p:nvSpPr>
        <p:spPr>
          <a:xfrm>
            <a:off x="1936750" y="1376045"/>
            <a:ext cx="8426450" cy="1750695"/>
          </a:xfrm>
        </p:spPr>
        <p:txBody>
          <a:bodyPr/>
          <a:lstStyle/>
          <a:p>
            <a:pPr algn="ctr"/>
            <a:r>
              <a:rPr lang="zh-CN" altLang="en-US" dirty="0">
                <a:solidFill>
                  <a:schemeClr val="tx1"/>
                </a:solidFill>
                <a:latin typeface="微软雅黑" panose="020B0503020204020204" charset="-122"/>
                <a:ea typeface="微软雅黑" panose="020B0503020204020204" charset="-122"/>
                <a:sym typeface="+mn-ea"/>
              </a:rPr>
              <a:t>基于LLM的CSNS加速器问答机器人</a:t>
            </a:r>
            <a:br>
              <a:rPr lang="en-US" altLang="zh-CN" dirty="0">
                <a:solidFill>
                  <a:schemeClr val="tx1"/>
                </a:solidFill>
                <a:latin typeface="微软雅黑" panose="020B0503020204020204" charset="-122"/>
                <a:ea typeface="微软雅黑" panose="020B0503020204020204" charset="-122"/>
                <a:sym typeface="+mn-ea"/>
              </a:rPr>
            </a:br>
            <a:r>
              <a:rPr lang="en-US" altLang="zh-CN" dirty="0">
                <a:solidFill>
                  <a:schemeClr val="tx1"/>
                </a:solidFill>
                <a:latin typeface="微软雅黑" panose="020B0503020204020204" charset="-122"/>
                <a:ea typeface="微软雅黑" panose="020B0503020204020204" charset="-122"/>
                <a:sym typeface="+mn-ea"/>
              </a:rPr>
              <a:t>&amp;DeepSeek</a:t>
            </a:r>
            <a:r>
              <a:rPr lang="zh-CN" altLang="en-US" dirty="0">
                <a:solidFill>
                  <a:schemeClr val="tx1"/>
                </a:solidFill>
                <a:latin typeface="微软雅黑" panose="020B0503020204020204" charset="-122"/>
                <a:ea typeface="微软雅黑" panose="020B0503020204020204" charset="-122"/>
                <a:sym typeface="+mn-ea"/>
              </a:rPr>
              <a:t>十大万能提问公式</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数据收集模块…"/>
          <p:cNvSpPr txBox="1">
            <a:spLocks noGrp="1"/>
          </p:cNvSpPr>
          <p:nvPr>
            <p:ph type="body" sz="half" idx="1"/>
          </p:nvPr>
        </p:nvSpPr>
        <p:spPr>
          <a:xfrm>
            <a:off x="244475" y="1778000"/>
            <a:ext cx="11626215" cy="827405"/>
          </a:xfrm>
          <a:prstGeom prst="rect">
            <a:avLst/>
          </a:prstGeom>
        </p:spPr>
        <p:txBody>
          <a:bodyPr>
            <a:normAutofit fontScale="80000" lnSpcReduction="10000"/>
          </a:bodyPr>
          <a:lstStyle/>
          <a:p>
            <a:pPr marL="0" indent="0">
              <a:lnSpc>
                <a:spcPct val="130000"/>
              </a:lnSpc>
              <a:spcBef>
                <a:spcPts val="1000"/>
              </a:spcBef>
              <a:buNone/>
              <a:defRPr sz="4400">
                <a:latin typeface="Heiti SC Medium"/>
                <a:ea typeface="Heiti SC Medium"/>
                <a:cs typeface="Heiti SC Medium"/>
                <a:sym typeface="Heiti SC Medium"/>
              </a:defRPr>
            </a:pPr>
            <a:r>
              <a:rPr lang="zh-CN" sz="2000" b="0" dirty="0">
                <a:solidFill>
                  <a:schemeClr val="tx1"/>
                </a:solidFill>
                <a:latin typeface="微软雅黑" panose="020B0503020204020204" charset="-122"/>
                <a:ea typeface="微软雅黑" panose="020B0503020204020204" charset="-122"/>
                <a:cs typeface="微软雅黑" panose="020B0503020204020204" charset="-122"/>
              </a:rPr>
              <a:t>现在</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csns</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存有七万多个</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的数据，但是缺少对每个</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名称的描述，不便于大模型输入查询每个</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的值。故需要设计一个自动打标程序，对每个</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进行描述，建立描述与</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名称的映射关系。例子：加速器注入系统的水平注入凸轨电源的电流PV量</a:t>
            </a:r>
          </a:p>
        </p:txBody>
      </p:sp>
      <p:pic>
        <p:nvPicPr>
          <p:cNvPr id="4" name="图片 3"/>
          <p:cNvPicPr>
            <a:picLocks noChangeAspect="1"/>
          </p:cNvPicPr>
          <p:nvPr/>
        </p:nvPicPr>
        <p:blipFill>
          <a:blip r:embed="rId2"/>
          <a:stretch>
            <a:fillRect/>
          </a:stretch>
        </p:blipFill>
        <p:spPr>
          <a:xfrm>
            <a:off x="1748790" y="2605405"/>
            <a:ext cx="7964805" cy="3893185"/>
          </a:xfrm>
          <a:prstGeom prst="rect">
            <a:avLst/>
          </a:prstGeom>
        </p:spPr>
      </p:pic>
      <p:sp>
        <p:nvSpPr>
          <p:cNvPr id="3" name="文本框 2"/>
          <p:cNvSpPr txBox="1"/>
          <p:nvPr/>
        </p:nvSpPr>
        <p:spPr>
          <a:xfrm>
            <a:off x="149860" y="967105"/>
            <a:ext cx="6096000" cy="583565"/>
          </a:xfrm>
          <a:prstGeom prst="rect">
            <a:avLst/>
          </a:prstGeom>
          <a:noFill/>
        </p:spPr>
        <p:txBody>
          <a:bodyPr wrap="square" rtlCol="0" anchor="t">
            <a:spAutoFit/>
          </a:bodyPr>
          <a:lstStyle/>
          <a:p>
            <a:r>
              <a:rPr lang="zh-CN" altLang="en-US" sz="3200" b="1" dirty="0">
                <a:latin typeface="微软雅黑" panose="020B0503020204020204" charset="-122"/>
                <a:ea typeface="微软雅黑" panose="020B0503020204020204" charset="-122"/>
                <a:sym typeface="+mn-ea"/>
              </a:rPr>
              <a:t>针对</a:t>
            </a:r>
            <a:r>
              <a:rPr lang="en-US" altLang="zh-CN" sz="3200" b="1" dirty="0">
                <a:latin typeface="微软雅黑" panose="020B0503020204020204" charset="-122"/>
                <a:ea typeface="微软雅黑" panose="020B0503020204020204" charset="-122"/>
                <a:sym typeface="+mn-ea"/>
              </a:rPr>
              <a:t>PV</a:t>
            </a:r>
            <a:r>
              <a:rPr lang="zh-CN" altLang="en-US" sz="3200" b="1" dirty="0">
                <a:latin typeface="微软雅黑" panose="020B0503020204020204" charset="-122"/>
                <a:ea typeface="微软雅黑" panose="020B0503020204020204" charset="-122"/>
                <a:sym typeface="+mn-ea"/>
              </a:rPr>
              <a:t>值的问答</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数据收集模块…"/>
          <p:cNvSpPr txBox="1">
            <a:spLocks noGrp="1"/>
          </p:cNvSpPr>
          <p:nvPr>
            <p:ph type="body" sz="half" idx="1"/>
          </p:nvPr>
        </p:nvSpPr>
        <p:spPr>
          <a:xfrm>
            <a:off x="244475" y="1778000"/>
            <a:ext cx="11626215" cy="882015"/>
          </a:xfrm>
          <a:prstGeom prst="rect">
            <a:avLst/>
          </a:prstGeom>
        </p:spPr>
        <p:txBody>
          <a:bodyPr>
            <a:noAutofit/>
          </a:bodyPr>
          <a:lstStyle/>
          <a:p>
            <a:pPr marL="0" indent="0">
              <a:lnSpc>
                <a:spcPct val="130000"/>
              </a:lnSpc>
              <a:spcBef>
                <a:spcPts val="1000"/>
              </a:spcBef>
              <a:buNone/>
              <a:defRPr sz="4400">
                <a:latin typeface="Heiti SC Medium"/>
                <a:ea typeface="Heiti SC Medium"/>
                <a:cs typeface="Heiti SC Medium"/>
                <a:sym typeface="Heiti SC Medium"/>
              </a:defRPr>
            </a:pPr>
            <a:r>
              <a:rPr lang="zh-CN" sz="2000" b="0" dirty="0">
                <a:solidFill>
                  <a:schemeClr val="tx1"/>
                </a:solidFill>
                <a:latin typeface="微软雅黑" panose="020B0503020204020204" charset="-122"/>
                <a:ea typeface="微软雅黑" panose="020B0503020204020204" charset="-122"/>
                <a:cs typeface="微软雅黑" panose="020B0503020204020204" charset="-122"/>
              </a:rPr>
              <a:t>打标规则基于文档《CSNS-II工程EPICS信号命名规约》</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V2.0,</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其中罗列了一个</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rPr>
              <a:t>名称从设施级到信号级的命名规则，如下表</a:t>
            </a:r>
          </a:p>
        </p:txBody>
      </p:sp>
      <p:pic>
        <p:nvPicPr>
          <p:cNvPr id="2" name="图片 1"/>
          <p:cNvPicPr>
            <a:picLocks noChangeAspect="1"/>
          </p:cNvPicPr>
          <p:nvPr/>
        </p:nvPicPr>
        <p:blipFill>
          <a:blip r:embed="rId2"/>
          <a:stretch>
            <a:fillRect/>
          </a:stretch>
        </p:blipFill>
        <p:spPr>
          <a:xfrm>
            <a:off x="3295015" y="2734945"/>
            <a:ext cx="5524500" cy="933450"/>
          </a:xfrm>
          <a:prstGeom prst="rect">
            <a:avLst/>
          </a:prstGeom>
        </p:spPr>
      </p:pic>
      <p:pic>
        <p:nvPicPr>
          <p:cNvPr id="3" name="图片 2"/>
          <p:cNvPicPr>
            <a:picLocks noChangeAspect="1"/>
          </p:cNvPicPr>
          <p:nvPr/>
        </p:nvPicPr>
        <p:blipFill>
          <a:blip r:embed="rId3"/>
          <a:stretch>
            <a:fillRect/>
          </a:stretch>
        </p:blipFill>
        <p:spPr>
          <a:xfrm>
            <a:off x="3209290" y="4171950"/>
            <a:ext cx="5695950" cy="1485900"/>
          </a:xfrm>
          <a:prstGeom prst="rect">
            <a:avLst/>
          </a:prstGeom>
        </p:spPr>
      </p:pic>
      <p:sp>
        <p:nvSpPr>
          <p:cNvPr id="5" name="文本框 4"/>
          <p:cNvSpPr txBox="1"/>
          <p:nvPr/>
        </p:nvSpPr>
        <p:spPr>
          <a:xfrm>
            <a:off x="149860" y="967105"/>
            <a:ext cx="6096000" cy="583565"/>
          </a:xfrm>
          <a:prstGeom prst="rect">
            <a:avLst/>
          </a:prstGeom>
          <a:noFill/>
        </p:spPr>
        <p:txBody>
          <a:bodyPr wrap="square" rtlCol="0" anchor="t">
            <a:spAutoFit/>
          </a:bodyPr>
          <a:lstStyle/>
          <a:p>
            <a:r>
              <a:rPr lang="zh-CN" altLang="en-US" sz="3200" b="1" dirty="0">
                <a:latin typeface="微软雅黑" panose="020B0503020204020204" charset="-122"/>
                <a:ea typeface="微软雅黑" panose="020B0503020204020204" charset="-122"/>
                <a:sym typeface="+mn-ea"/>
              </a:rPr>
              <a:t>针对</a:t>
            </a:r>
            <a:r>
              <a:rPr lang="en-US" altLang="zh-CN" sz="3200" b="1" dirty="0">
                <a:latin typeface="微软雅黑" panose="020B0503020204020204" charset="-122"/>
                <a:ea typeface="微软雅黑" panose="020B0503020204020204" charset="-122"/>
                <a:sym typeface="+mn-ea"/>
              </a:rPr>
              <a:t>PV</a:t>
            </a:r>
            <a:r>
              <a:rPr lang="zh-CN" altLang="en-US" sz="3200" b="1" dirty="0">
                <a:latin typeface="微软雅黑" panose="020B0503020204020204" charset="-122"/>
                <a:ea typeface="微软雅黑" panose="020B0503020204020204" charset="-122"/>
                <a:sym typeface="+mn-ea"/>
              </a:rPr>
              <a:t>值的问答</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数据收集模块…"/>
          <p:cNvSpPr txBox="1">
            <a:spLocks noGrp="1"/>
          </p:cNvSpPr>
          <p:nvPr>
            <p:ph type="body" sz="half" idx="1"/>
          </p:nvPr>
        </p:nvSpPr>
        <p:spPr>
          <a:xfrm>
            <a:off x="244475" y="1778000"/>
            <a:ext cx="11626215" cy="882015"/>
          </a:xfrm>
          <a:prstGeom prst="rect">
            <a:avLst/>
          </a:prstGeom>
        </p:spPr>
        <p:txBody>
          <a:bodyPr>
            <a:noAutofit/>
          </a:bodyPr>
          <a:lstStyle/>
          <a:p>
            <a:pPr marL="0" indent="0">
              <a:lnSpc>
                <a:spcPct val="130000"/>
              </a:lnSpc>
              <a:spcBef>
                <a:spcPts val="1000"/>
              </a:spcBef>
              <a:buNone/>
              <a:defRPr sz="4400">
                <a:latin typeface="Heiti SC Medium"/>
                <a:ea typeface="Heiti SC Medium"/>
                <a:cs typeface="Heiti SC Medium"/>
                <a:sym typeface="Heiti SC Medium"/>
              </a:defRPr>
            </a:pPr>
            <a:r>
              <a:rPr lang="zh-CN" sz="2000" b="0" dirty="0">
                <a:solidFill>
                  <a:schemeClr val="tx1"/>
                </a:solidFill>
                <a:latin typeface="微软雅黑" panose="020B0503020204020204" charset="-122"/>
                <a:ea typeface="微软雅黑" panose="020B0503020204020204" charset="-122"/>
                <a:cs typeface="微软雅黑" panose="020B0503020204020204" charset="-122"/>
              </a:rPr>
              <a:t>在向大模型提问：</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加速器注入系统的水平注入凸轨电源的电流PV量后，程序会自动映射到</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a:t>
            </a:r>
            <a:b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b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ACC_RCS_INJ::INBHPS:I，然后从</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Archiver Appliance</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提供的接口中查询到该</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的值</a:t>
            </a:r>
          </a:p>
          <a:p>
            <a:pPr marL="0" indent="0">
              <a:lnSpc>
                <a:spcPct val="130000"/>
              </a:lnSpc>
              <a:spcBef>
                <a:spcPts val="1000"/>
              </a:spcBef>
              <a:buNone/>
              <a:defRPr sz="4400">
                <a:latin typeface="Heiti SC Medium"/>
                <a:ea typeface="Heiti SC Medium"/>
                <a:cs typeface="Heiti SC Medium"/>
                <a:sym typeface="Heiti SC Medium"/>
              </a:defRPr>
            </a:pPr>
            <a:endParaRPr lang="zh-CN" sz="2000" b="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49860" y="967105"/>
            <a:ext cx="6096000" cy="583565"/>
          </a:xfrm>
          <a:prstGeom prst="rect">
            <a:avLst/>
          </a:prstGeom>
          <a:noFill/>
        </p:spPr>
        <p:txBody>
          <a:bodyPr wrap="square" rtlCol="0" anchor="t">
            <a:spAutoFit/>
          </a:bodyPr>
          <a:lstStyle/>
          <a:p>
            <a:r>
              <a:rPr lang="zh-CN" altLang="en-US" sz="3200" b="1" dirty="0">
                <a:latin typeface="微软雅黑" panose="020B0503020204020204" charset="-122"/>
                <a:ea typeface="微软雅黑" panose="020B0503020204020204" charset="-122"/>
                <a:sym typeface="+mn-ea"/>
              </a:rPr>
              <a:t>针对</a:t>
            </a:r>
            <a:r>
              <a:rPr lang="en-US" altLang="zh-CN" sz="3200" b="1" dirty="0">
                <a:latin typeface="微软雅黑" panose="020B0503020204020204" charset="-122"/>
                <a:ea typeface="微软雅黑" panose="020B0503020204020204" charset="-122"/>
                <a:sym typeface="+mn-ea"/>
              </a:rPr>
              <a:t>PV</a:t>
            </a:r>
            <a:r>
              <a:rPr lang="zh-CN" altLang="en-US" sz="3200" b="1" dirty="0">
                <a:latin typeface="微软雅黑" panose="020B0503020204020204" charset="-122"/>
                <a:ea typeface="微软雅黑" panose="020B0503020204020204" charset="-122"/>
                <a:sym typeface="+mn-ea"/>
              </a:rPr>
              <a:t>值的问答</a:t>
            </a:r>
          </a:p>
        </p:txBody>
      </p:sp>
      <p:pic>
        <p:nvPicPr>
          <p:cNvPr id="6" name="图片 5"/>
          <p:cNvPicPr>
            <a:picLocks noChangeAspect="1"/>
          </p:cNvPicPr>
          <p:nvPr/>
        </p:nvPicPr>
        <p:blipFill>
          <a:blip r:embed="rId2"/>
          <a:stretch>
            <a:fillRect/>
          </a:stretch>
        </p:blipFill>
        <p:spPr>
          <a:xfrm>
            <a:off x="1796415" y="2720340"/>
            <a:ext cx="7411085" cy="375475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B736-B780-8214-AA55-88CD03BD6DC1}"/>
            </a:ext>
          </a:extLst>
        </p:cNvPr>
        <p:cNvGrpSpPr/>
        <p:nvPr/>
      </p:nvGrpSpPr>
      <p:grpSpPr>
        <a:xfrm>
          <a:off x="0" y="0"/>
          <a:ext cx="0" cy="0"/>
          <a:chOff x="0" y="0"/>
          <a:chExt cx="0" cy="0"/>
        </a:xfrm>
      </p:grpSpPr>
      <p:sp>
        <p:nvSpPr>
          <p:cNvPr id="175" name="数据收集模块…">
            <a:extLst>
              <a:ext uri="{FF2B5EF4-FFF2-40B4-BE49-F238E27FC236}">
                <a16:creationId xmlns:a16="http://schemas.microsoft.com/office/drawing/2014/main" id="{386B266D-8B7F-337A-65D6-F54FC237F4EC}"/>
              </a:ext>
            </a:extLst>
          </p:cNvPr>
          <p:cNvSpPr txBox="1">
            <a:spLocks noGrp="1"/>
          </p:cNvSpPr>
          <p:nvPr>
            <p:ph type="body" sz="half" idx="1"/>
          </p:nvPr>
        </p:nvSpPr>
        <p:spPr>
          <a:xfrm>
            <a:off x="244475" y="1778000"/>
            <a:ext cx="11626215" cy="1141845"/>
          </a:xfrm>
          <a:prstGeom prst="rect">
            <a:avLst/>
          </a:prstGeom>
        </p:spPr>
        <p:txBody>
          <a:bodyPr>
            <a:noAutofit/>
          </a:bodyPr>
          <a:lstStyle/>
          <a:p>
            <a:pPr marL="0" indent="0">
              <a:lnSpc>
                <a:spcPct val="130000"/>
              </a:lnSpc>
              <a:spcBef>
                <a:spcPts val="1000"/>
              </a:spcBef>
              <a:buNone/>
              <a:defRPr sz="4400">
                <a:latin typeface="Heiti SC Medium"/>
                <a:ea typeface="Heiti SC Medium"/>
                <a:cs typeface="Heiti SC Medium"/>
                <a:sym typeface="Heiti SC Medium"/>
              </a:defRPr>
            </a:pP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可向大模型查询具体</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的信息，可返回该</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的信息链接。点击链接即可查看</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实时或历史信息。</a:t>
            </a:r>
            <a:endPar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nSpc>
                <a:spcPct val="130000"/>
              </a:lnSpc>
              <a:spcBef>
                <a:spcPts val="1000"/>
              </a:spcBef>
              <a:buNone/>
              <a:defRPr sz="4400">
                <a:latin typeface="Heiti SC Medium"/>
                <a:ea typeface="Heiti SC Medium"/>
                <a:cs typeface="Heiti SC Medium"/>
                <a:sym typeface="Heiti SC Medium"/>
              </a:defRPr>
            </a:pP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在完成</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元数据建设后或者对自己常用</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信息进行登记后，可支持批量</a:t>
            </a:r>
            <a:r>
              <a:rPr lang="en-US" altLang="zh-CN" sz="2000" b="0" dirty="0">
                <a:solidFill>
                  <a:schemeClr val="tx1"/>
                </a:solidFill>
                <a:latin typeface="微软雅黑" panose="020B0503020204020204" charset="-122"/>
                <a:ea typeface="微软雅黑" panose="020B0503020204020204" charset="-122"/>
                <a:cs typeface="微软雅黑" panose="020B0503020204020204" charset="-122"/>
                <a:sym typeface="+mn-ea"/>
              </a:rPr>
              <a:t>PV</a:t>
            </a:r>
            <a:r>
              <a:rPr lang="zh-CN" altLang="en-US" sz="2000" b="0" dirty="0">
                <a:solidFill>
                  <a:schemeClr val="tx1"/>
                </a:solidFill>
                <a:latin typeface="微软雅黑" panose="020B0503020204020204" charset="-122"/>
                <a:ea typeface="微软雅黑" panose="020B0503020204020204" charset="-122"/>
                <a:cs typeface="微软雅黑" panose="020B0503020204020204" charset="-122"/>
                <a:sym typeface="+mn-ea"/>
              </a:rPr>
              <a:t>链接查询，减少查询时间。</a:t>
            </a:r>
          </a:p>
          <a:p>
            <a:pPr marL="0" indent="0">
              <a:lnSpc>
                <a:spcPct val="130000"/>
              </a:lnSpc>
              <a:spcBef>
                <a:spcPts val="1000"/>
              </a:spcBef>
              <a:buNone/>
              <a:defRPr sz="4400">
                <a:latin typeface="Heiti SC Medium"/>
                <a:ea typeface="Heiti SC Medium"/>
                <a:cs typeface="Heiti SC Medium"/>
                <a:sym typeface="Heiti SC Medium"/>
              </a:defRPr>
            </a:pPr>
            <a:endParaRPr lang="zh-CN" sz="2000" b="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a:extLst>
              <a:ext uri="{FF2B5EF4-FFF2-40B4-BE49-F238E27FC236}">
                <a16:creationId xmlns:a16="http://schemas.microsoft.com/office/drawing/2014/main" id="{6A7E169B-6767-4BE8-0AEF-A865CA18D069}"/>
              </a:ext>
            </a:extLst>
          </p:cNvPr>
          <p:cNvSpPr txBox="1"/>
          <p:nvPr/>
        </p:nvSpPr>
        <p:spPr>
          <a:xfrm>
            <a:off x="149860" y="967105"/>
            <a:ext cx="6096000" cy="583565"/>
          </a:xfrm>
          <a:prstGeom prst="rect">
            <a:avLst/>
          </a:prstGeom>
          <a:noFill/>
        </p:spPr>
        <p:txBody>
          <a:bodyPr wrap="square" rtlCol="0" anchor="t">
            <a:spAutoFit/>
          </a:bodyPr>
          <a:lstStyle/>
          <a:p>
            <a:r>
              <a:rPr lang="zh-CN" altLang="en-US" sz="3200" b="1" dirty="0">
                <a:latin typeface="微软雅黑" panose="020B0503020204020204" charset="-122"/>
                <a:ea typeface="微软雅黑" panose="020B0503020204020204" charset="-122"/>
                <a:sym typeface="+mn-ea"/>
              </a:rPr>
              <a:t>针对</a:t>
            </a:r>
            <a:r>
              <a:rPr lang="en-US" altLang="zh-CN" sz="3200" b="1" dirty="0">
                <a:latin typeface="微软雅黑" panose="020B0503020204020204" charset="-122"/>
                <a:ea typeface="微软雅黑" panose="020B0503020204020204" charset="-122"/>
                <a:sym typeface="+mn-ea"/>
              </a:rPr>
              <a:t>PV</a:t>
            </a:r>
            <a:r>
              <a:rPr lang="zh-CN" altLang="en-US" sz="3200" b="1" dirty="0">
                <a:latin typeface="微软雅黑" panose="020B0503020204020204" charset="-122"/>
                <a:ea typeface="微软雅黑" panose="020B0503020204020204" charset="-122"/>
                <a:sym typeface="+mn-ea"/>
              </a:rPr>
              <a:t>值的问答</a:t>
            </a:r>
          </a:p>
        </p:txBody>
      </p:sp>
      <p:pic>
        <p:nvPicPr>
          <p:cNvPr id="3" name="图片 2">
            <a:extLst>
              <a:ext uri="{FF2B5EF4-FFF2-40B4-BE49-F238E27FC236}">
                <a16:creationId xmlns:a16="http://schemas.microsoft.com/office/drawing/2014/main" id="{4FFAD199-01BB-0371-5008-DA614FEA1DA0}"/>
              </a:ext>
            </a:extLst>
          </p:cNvPr>
          <p:cNvPicPr>
            <a:picLocks noChangeAspect="1"/>
          </p:cNvPicPr>
          <p:nvPr/>
        </p:nvPicPr>
        <p:blipFill>
          <a:blip r:embed="rId2"/>
          <a:stretch>
            <a:fillRect/>
          </a:stretch>
        </p:blipFill>
        <p:spPr>
          <a:xfrm>
            <a:off x="342900" y="3625157"/>
            <a:ext cx="6142263" cy="1492366"/>
          </a:xfrm>
          <a:prstGeom prst="rect">
            <a:avLst/>
          </a:prstGeom>
        </p:spPr>
      </p:pic>
      <p:pic>
        <p:nvPicPr>
          <p:cNvPr id="4" name="图片 3">
            <a:extLst>
              <a:ext uri="{FF2B5EF4-FFF2-40B4-BE49-F238E27FC236}">
                <a16:creationId xmlns:a16="http://schemas.microsoft.com/office/drawing/2014/main" id="{4FF14AEB-1418-7827-5EFB-9B069A081BA6}"/>
              </a:ext>
            </a:extLst>
          </p:cNvPr>
          <p:cNvPicPr>
            <a:picLocks noChangeAspect="1"/>
          </p:cNvPicPr>
          <p:nvPr/>
        </p:nvPicPr>
        <p:blipFill>
          <a:blip r:embed="rId3"/>
          <a:stretch>
            <a:fillRect/>
          </a:stretch>
        </p:blipFill>
        <p:spPr>
          <a:xfrm>
            <a:off x="6057582" y="2966604"/>
            <a:ext cx="6096000" cy="3210195"/>
          </a:xfrm>
          <a:prstGeom prst="rect">
            <a:avLst/>
          </a:prstGeom>
        </p:spPr>
      </p:pic>
    </p:spTree>
    <p:extLst>
      <p:ext uri="{BB962C8B-B14F-4D97-AF65-F5344CB8AC3E}">
        <p14:creationId xmlns:p14="http://schemas.microsoft.com/office/powerpoint/2010/main" val="32801984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58ED5-7A43-E488-8650-6252467B71FB}"/>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797CC108-1295-25E3-309F-0748F9553393}"/>
              </a:ext>
            </a:extLst>
          </p:cNvPr>
          <p:cNvSpPr txBox="1"/>
          <p:nvPr/>
        </p:nvSpPr>
        <p:spPr>
          <a:xfrm>
            <a:off x="149860" y="967105"/>
            <a:ext cx="6096000" cy="583565"/>
          </a:xfrm>
          <a:prstGeom prst="rect">
            <a:avLst/>
          </a:prstGeom>
          <a:noFill/>
        </p:spPr>
        <p:txBody>
          <a:bodyPr wrap="square" rtlCol="0" anchor="t">
            <a:spAutoFit/>
          </a:bodyPr>
          <a:lstStyle/>
          <a:p>
            <a:r>
              <a:rPr lang="en-US" altLang="zh-CN" sz="3200" b="1" dirty="0">
                <a:latin typeface="微软雅黑" panose="020B0503020204020204" charset="-122"/>
                <a:ea typeface="微软雅黑" panose="020B0503020204020204" charset="-122"/>
                <a:sym typeface="+mn-ea"/>
              </a:rPr>
              <a:t>DeepSeek</a:t>
            </a:r>
            <a:r>
              <a:rPr lang="zh-CN" altLang="en-US" sz="3200" b="1" dirty="0">
                <a:latin typeface="微软雅黑" panose="020B0503020204020204" charset="-122"/>
                <a:ea typeface="微软雅黑" panose="020B0503020204020204" charset="-122"/>
                <a:sym typeface="+mn-ea"/>
              </a:rPr>
              <a:t>十大万能提问公式</a:t>
            </a:r>
          </a:p>
        </p:txBody>
      </p:sp>
      <p:sp>
        <p:nvSpPr>
          <p:cNvPr id="2" name="文本框 1">
            <a:extLst>
              <a:ext uri="{FF2B5EF4-FFF2-40B4-BE49-F238E27FC236}">
                <a16:creationId xmlns:a16="http://schemas.microsoft.com/office/drawing/2014/main" id="{3415D817-8BB9-3507-4DDA-B23C1A0057F9}"/>
              </a:ext>
            </a:extLst>
          </p:cNvPr>
          <p:cNvSpPr txBox="1"/>
          <p:nvPr/>
        </p:nvSpPr>
        <p:spPr>
          <a:xfrm>
            <a:off x="149860" y="1737764"/>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1.</a:t>
            </a:r>
            <a:r>
              <a:rPr lang="zh-CN" altLang="en-US" sz="2800" b="1" dirty="0">
                <a:latin typeface="微软雅黑" panose="020B0503020204020204" charset="-122"/>
                <a:ea typeface="微软雅黑" panose="020B0503020204020204" charset="-122"/>
                <a:sym typeface="+mn-ea"/>
              </a:rPr>
              <a:t>明确场景 </a:t>
            </a:r>
            <a:r>
              <a:rPr lang="en-US" altLang="zh-CN" sz="2800" b="1" dirty="0">
                <a:latin typeface="微软雅黑" panose="020B0503020204020204" charset="-122"/>
                <a:ea typeface="微软雅黑" panose="020B0503020204020204" charset="-122"/>
                <a:sym typeface="+mn-ea"/>
              </a:rPr>
              <a:t>+ </a:t>
            </a:r>
            <a:r>
              <a:rPr lang="zh-CN" altLang="en-US" sz="2800" b="1" dirty="0">
                <a:latin typeface="微软雅黑" panose="020B0503020204020204" charset="-122"/>
                <a:ea typeface="微软雅黑" panose="020B0503020204020204" charset="-122"/>
                <a:sym typeface="+mn-ea"/>
              </a:rPr>
              <a:t>角色代入法</a:t>
            </a:r>
          </a:p>
        </p:txBody>
      </p:sp>
      <p:sp>
        <p:nvSpPr>
          <p:cNvPr id="7" name="Rectangle 2">
            <a:extLst>
              <a:ext uri="{FF2B5EF4-FFF2-40B4-BE49-F238E27FC236}">
                <a16:creationId xmlns:a16="http://schemas.microsoft.com/office/drawing/2014/main" id="{0D3765DF-F6CB-1C7C-481E-A7CDF7C5B5F0}"/>
              </a:ext>
            </a:extLst>
          </p:cNvPr>
          <p:cNvSpPr>
            <a:spLocks noGrp="1" noChangeArrowheads="1"/>
          </p:cNvSpPr>
          <p:nvPr>
            <p:ph type="body" sz="half" idx="1"/>
          </p:nvPr>
        </p:nvSpPr>
        <p:spPr bwMode="auto">
          <a:xfrm>
            <a:off x="482745" y="2294871"/>
            <a:ext cx="10723850"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200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场景：需专业建议时 </a:t>
            </a:r>
          </a:p>
          <a:p>
            <a:pPr marL="7200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公式：假设你是某领域专家，请用具体步骤 / 框架解决问题，要求输出形式。 </a:t>
            </a:r>
          </a:p>
          <a:p>
            <a:pPr marL="7200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示例：假设是资深营养师，设计一周减脂食谱，含早中晚餐和热量说明。</a:t>
            </a:r>
          </a:p>
        </p:txBody>
      </p:sp>
      <p:sp>
        <p:nvSpPr>
          <p:cNvPr id="12" name="文本框 11">
            <a:extLst>
              <a:ext uri="{FF2B5EF4-FFF2-40B4-BE49-F238E27FC236}">
                <a16:creationId xmlns:a16="http://schemas.microsoft.com/office/drawing/2014/main" id="{6259ADD7-FCEC-870D-8B7C-A20405CA1FDC}"/>
              </a:ext>
            </a:extLst>
          </p:cNvPr>
          <p:cNvSpPr txBox="1"/>
          <p:nvPr/>
        </p:nvSpPr>
        <p:spPr>
          <a:xfrm>
            <a:off x="149860" y="3620250"/>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2.</a:t>
            </a:r>
            <a:r>
              <a:rPr lang="zh-CN" altLang="en-US" sz="2800" b="1" dirty="0">
                <a:latin typeface="微软雅黑" panose="020B0503020204020204" charset="-122"/>
                <a:ea typeface="微软雅黑" panose="020B0503020204020204" charset="-122"/>
                <a:sym typeface="+mn-ea"/>
              </a:rPr>
              <a:t>逻辑拆解分层法</a:t>
            </a:r>
          </a:p>
        </p:txBody>
      </p:sp>
      <p:sp>
        <p:nvSpPr>
          <p:cNvPr id="16" name="Rectangle 5">
            <a:extLst>
              <a:ext uri="{FF2B5EF4-FFF2-40B4-BE49-F238E27FC236}">
                <a16:creationId xmlns:a16="http://schemas.microsoft.com/office/drawing/2014/main" id="{A4418232-6059-17A3-D1EC-5257AC71B7EE}"/>
              </a:ext>
            </a:extLst>
          </p:cNvPr>
          <p:cNvSpPr>
            <a:spLocks noChangeArrowheads="1"/>
          </p:cNvSpPr>
          <p:nvPr/>
        </p:nvSpPr>
        <p:spPr bwMode="auto">
          <a:xfrm>
            <a:off x="577502" y="4220478"/>
            <a:ext cx="11036996"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场景：复杂问题分析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公式：将问题拆解为数量个关键维度，分别从维度 1、维度 2 展开，最后总结核心结论。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示例：将 “如何提升跨境电商转化率” 拆为 3 个核心维度，从用户体验、营销策略和技术优化展开分析。</a:t>
            </a:r>
          </a:p>
        </p:txBody>
      </p:sp>
    </p:spTree>
    <p:extLst>
      <p:ext uri="{BB962C8B-B14F-4D97-AF65-F5344CB8AC3E}">
        <p14:creationId xmlns:p14="http://schemas.microsoft.com/office/powerpoint/2010/main" val="28712313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27E7-CDAE-1078-9AE1-B8B8AFC79D27}"/>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561CA871-A130-0729-B8FE-F8F95601669F}"/>
              </a:ext>
            </a:extLst>
          </p:cNvPr>
          <p:cNvSpPr txBox="1"/>
          <p:nvPr/>
        </p:nvSpPr>
        <p:spPr>
          <a:xfrm>
            <a:off x="149860" y="967105"/>
            <a:ext cx="6096000" cy="583565"/>
          </a:xfrm>
          <a:prstGeom prst="rect">
            <a:avLst/>
          </a:prstGeom>
          <a:noFill/>
        </p:spPr>
        <p:txBody>
          <a:bodyPr wrap="square" rtlCol="0" anchor="t">
            <a:spAutoFit/>
          </a:bodyPr>
          <a:lstStyle/>
          <a:p>
            <a:r>
              <a:rPr lang="en-US" altLang="zh-CN" sz="3200" b="1" dirty="0">
                <a:latin typeface="微软雅黑" panose="020B0503020204020204" charset="-122"/>
                <a:ea typeface="微软雅黑" panose="020B0503020204020204" charset="-122"/>
                <a:sym typeface="+mn-ea"/>
              </a:rPr>
              <a:t>DeepSeek</a:t>
            </a:r>
            <a:r>
              <a:rPr lang="zh-CN" altLang="en-US" sz="3200" b="1" dirty="0">
                <a:latin typeface="微软雅黑" panose="020B0503020204020204" charset="-122"/>
                <a:ea typeface="微软雅黑" panose="020B0503020204020204" charset="-122"/>
                <a:sym typeface="+mn-ea"/>
              </a:rPr>
              <a:t>十大万能提问公式</a:t>
            </a:r>
          </a:p>
        </p:txBody>
      </p:sp>
      <p:sp>
        <p:nvSpPr>
          <p:cNvPr id="2" name="文本框 1">
            <a:extLst>
              <a:ext uri="{FF2B5EF4-FFF2-40B4-BE49-F238E27FC236}">
                <a16:creationId xmlns:a16="http://schemas.microsoft.com/office/drawing/2014/main" id="{C0193692-E618-9EBB-5E5A-C603078D4DA5}"/>
              </a:ext>
            </a:extLst>
          </p:cNvPr>
          <p:cNvSpPr txBox="1"/>
          <p:nvPr/>
        </p:nvSpPr>
        <p:spPr>
          <a:xfrm>
            <a:off x="149860" y="1737764"/>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3.</a:t>
            </a:r>
            <a:r>
              <a:rPr lang="zh-CN" altLang="en-US" sz="2800" b="1" dirty="0">
                <a:latin typeface="微软雅黑" panose="020B0503020204020204" charset="-122"/>
                <a:ea typeface="微软雅黑" panose="020B0503020204020204" charset="-122"/>
                <a:sym typeface="+mn-ea"/>
              </a:rPr>
              <a:t>限制条件聚焦法</a:t>
            </a:r>
          </a:p>
        </p:txBody>
      </p:sp>
      <p:sp>
        <p:nvSpPr>
          <p:cNvPr id="12" name="文本框 11">
            <a:extLst>
              <a:ext uri="{FF2B5EF4-FFF2-40B4-BE49-F238E27FC236}">
                <a16:creationId xmlns:a16="http://schemas.microsoft.com/office/drawing/2014/main" id="{FDC69F2E-3D62-B5FC-2089-78F2FEAB3573}"/>
              </a:ext>
            </a:extLst>
          </p:cNvPr>
          <p:cNvSpPr txBox="1"/>
          <p:nvPr/>
        </p:nvSpPr>
        <p:spPr>
          <a:xfrm>
            <a:off x="149860" y="3620250"/>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4.</a:t>
            </a:r>
            <a:r>
              <a:rPr lang="zh-CN" altLang="en-US" sz="2800" b="1" dirty="0">
                <a:latin typeface="微软雅黑" panose="020B0503020204020204" charset="-122"/>
                <a:ea typeface="微软雅黑" panose="020B0503020204020204" charset="-122"/>
                <a:sym typeface="+mn-ea"/>
              </a:rPr>
              <a:t>渐进式追问法</a:t>
            </a:r>
          </a:p>
        </p:txBody>
      </p:sp>
      <p:sp>
        <p:nvSpPr>
          <p:cNvPr id="3" name="Rectangle 1">
            <a:extLst>
              <a:ext uri="{FF2B5EF4-FFF2-40B4-BE49-F238E27FC236}">
                <a16:creationId xmlns:a16="http://schemas.microsoft.com/office/drawing/2014/main" id="{4A089248-7BF0-8A4B-0ED8-A3FB0B9D6A5F}"/>
              </a:ext>
            </a:extLst>
          </p:cNvPr>
          <p:cNvSpPr>
            <a:spLocks noChangeArrowheads="1"/>
          </p:cNvSpPr>
          <p:nvPr/>
        </p:nvSpPr>
        <p:spPr bwMode="auto">
          <a:xfrm>
            <a:off x="482745" y="2260984"/>
            <a:ext cx="9575057"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场景：避免回答过于宽泛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公式：在特定条件下，优先考虑限制因素，给出不超过数量个解决方案。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示例：预算低于 500 元，推荐 3 个高性价比办公室空气净化方案，含品牌型号和对比数据。</a:t>
            </a:r>
          </a:p>
        </p:txBody>
      </p:sp>
      <p:sp>
        <p:nvSpPr>
          <p:cNvPr id="4" name="Rectangle 2">
            <a:extLst>
              <a:ext uri="{FF2B5EF4-FFF2-40B4-BE49-F238E27FC236}">
                <a16:creationId xmlns:a16="http://schemas.microsoft.com/office/drawing/2014/main" id="{D50C7474-3ADA-0BBD-8FC2-A8595074985E}"/>
              </a:ext>
            </a:extLst>
          </p:cNvPr>
          <p:cNvSpPr>
            <a:spLocks noChangeArrowheads="1"/>
          </p:cNvSpPr>
          <p:nvPr/>
        </p:nvSpPr>
        <p:spPr bwMode="auto">
          <a:xfrm>
            <a:off x="482745" y="4223361"/>
            <a:ext cx="10613803" cy="7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场景：深度知识挖掘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流程：基础问题→“请进一步解释术语 / 步骤”→“能否用案例说明？”→“当前行业最新进展是？”</a:t>
            </a:r>
          </a:p>
        </p:txBody>
      </p:sp>
    </p:spTree>
    <p:extLst>
      <p:ext uri="{BB962C8B-B14F-4D97-AF65-F5344CB8AC3E}">
        <p14:creationId xmlns:p14="http://schemas.microsoft.com/office/powerpoint/2010/main" val="19629895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7F27-99D3-6047-7BC7-2C5170F79421}"/>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9855CFD9-1ADB-1B6C-38B6-5F926A27D748}"/>
              </a:ext>
            </a:extLst>
          </p:cNvPr>
          <p:cNvSpPr txBox="1"/>
          <p:nvPr/>
        </p:nvSpPr>
        <p:spPr>
          <a:xfrm>
            <a:off x="149860" y="967105"/>
            <a:ext cx="6096000" cy="583565"/>
          </a:xfrm>
          <a:prstGeom prst="rect">
            <a:avLst/>
          </a:prstGeom>
          <a:noFill/>
        </p:spPr>
        <p:txBody>
          <a:bodyPr wrap="square" rtlCol="0" anchor="t">
            <a:spAutoFit/>
          </a:bodyPr>
          <a:lstStyle/>
          <a:p>
            <a:r>
              <a:rPr lang="en-US" altLang="zh-CN" sz="3200" b="1" dirty="0">
                <a:latin typeface="微软雅黑" panose="020B0503020204020204" charset="-122"/>
                <a:ea typeface="微软雅黑" panose="020B0503020204020204" charset="-122"/>
                <a:sym typeface="+mn-ea"/>
              </a:rPr>
              <a:t>DeepSeek</a:t>
            </a:r>
            <a:r>
              <a:rPr lang="zh-CN" altLang="en-US" sz="3200" b="1" dirty="0">
                <a:latin typeface="微软雅黑" panose="020B0503020204020204" charset="-122"/>
                <a:ea typeface="微软雅黑" panose="020B0503020204020204" charset="-122"/>
                <a:sym typeface="+mn-ea"/>
              </a:rPr>
              <a:t>十大万能提问公式</a:t>
            </a:r>
          </a:p>
        </p:txBody>
      </p:sp>
      <p:sp>
        <p:nvSpPr>
          <p:cNvPr id="2" name="文本框 1">
            <a:extLst>
              <a:ext uri="{FF2B5EF4-FFF2-40B4-BE49-F238E27FC236}">
                <a16:creationId xmlns:a16="http://schemas.microsoft.com/office/drawing/2014/main" id="{E00C0EA2-CDCE-4E3F-01E3-24F0EF14E444}"/>
              </a:ext>
            </a:extLst>
          </p:cNvPr>
          <p:cNvSpPr txBox="1"/>
          <p:nvPr/>
        </p:nvSpPr>
        <p:spPr>
          <a:xfrm>
            <a:off x="149860" y="1737764"/>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5.</a:t>
            </a:r>
            <a:r>
              <a:rPr lang="zh-CN" altLang="en-US" sz="2800" b="1" dirty="0">
                <a:latin typeface="微软雅黑" panose="020B0503020204020204" charset="-122"/>
                <a:ea typeface="微软雅黑" panose="020B0503020204020204" charset="-122"/>
                <a:sym typeface="+mn-ea"/>
              </a:rPr>
              <a:t>多版本对比法</a:t>
            </a:r>
          </a:p>
        </p:txBody>
      </p:sp>
      <p:sp>
        <p:nvSpPr>
          <p:cNvPr id="12" name="文本框 11">
            <a:extLst>
              <a:ext uri="{FF2B5EF4-FFF2-40B4-BE49-F238E27FC236}">
                <a16:creationId xmlns:a16="http://schemas.microsoft.com/office/drawing/2014/main" id="{C73366AC-43BC-B4B5-41CD-C0FBD84C1ACC}"/>
              </a:ext>
            </a:extLst>
          </p:cNvPr>
          <p:cNvSpPr txBox="1"/>
          <p:nvPr/>
        </p:nvSpPr>
        <p:spPr>
          <a:xfrm>
            <a:off x="149860" y="3620250"/>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6.</a:t>
            </a:r>
            <a:r>
              <a:rPr lang="zh-CN" altLang="en-US" sz="2800" b="1" dirty="0">
                <a:latin typeface="微软雅黑" panose="020B0503020204020204" charset="-122"/>
                <a:ea typeface="微软雅黑" panose="020B0503020204020204" charset="-122"/>
                <a:sym typeface="+mn-ea"/>
              </a:rPr>
              <a:t>逆向验证法</a:t>
            </a:r>
          </a:p>
        </p:txBody>
      </p:sp>
      <p:sp>
        <p:nvSpPr>
          <p:cNvPr id="3" name="Rectangle 1">
            <a:extLst>
              <a:ext uri="{FF2B5EF4-FFF2-40B4-BE49-F238E27FC236}">
                <a16:creationId xmlns:a16="http://schemas.microsoft.com/office/drawing/2014/main" id="{9FADFFFC-07ED-9346-8845-093B5445395A}"/>
              </a:ext>
            </a:extLst>
          </p:cNvPr>
          <p:cNvSpPr>
            <a:spLocks noChangeArrowheads="1"/>
          </p:cNvSpPr>
          <p:nvPr/>
        </p:nvSpPr>
        <p:spPr bwMode="auto">
          <a:xfrm>
            <a:off x="482745" y="2280683"/>
            <a:ext cx="9523826" cy="7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场景：方案决策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公式：针对问题，请分别用方法 A、方法 B、方法 C 生成解决方案，并用表格对比优缺点。</a:t>
            </a:r>
          </a:p>
        </p:txBody>
      </p:sp>
      <p:sp>
        <p:nvSpPr>
          <p:cNvPr id="4" name="Rectangle 2">
            <a:extLst>
              <a:ext uri="{FF2B5EF4-FFF2-40B4-BE49-F238E27FC236}">
                <a16:creationId xmlns:a16="http://schemas.microsoft.com/office/drawing/2014/main" id="{5C6CD976-4639-103E-8426-17F7512DCD9E}"/>
              </a:ext>
            </a:extLst>
          </p:cNvPr>
          <p:cNvSpPr>
            <a:spLocks noChangeArrowheads="1"/>
          </p:cNvSpPr>
          <p:nvPr/>
        </p:nvSpPr>
        <p:spPr bwMode="auto">
          <a:xfrm>
            <a:off x="482745" y="4169572"/>
            <a:ext cx="7420621" cy="7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场景：检验答案可靠性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公式：如果否定刚才观点，哪些论据可能成立？请列举并评估可信度。</a:t>
            </a:r>
          </a:p>
        </p:txBody>
      </p:sp>
    </p:spTree>
    <p:extLst>
      <p:ext uri="{BB962C8B-B14F-4D97-AF65-F5344CB8AC3E}">
        <p14:creationId xmlns:p14="http://schemas.microsoft.com/office/powerpoint/2010/main" val="28196127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E80D-7890-8605-E22D-AB9330D22FB6}"/>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E5F0D83C-A8B7-2B8D-0DC5-7A04614AB649}"/>
              </a:ext>
            </a:extLst>
          </p:cNvPr>
          <p:cNvSpPr txBox="1"/>
          <p:nvPr/>
        </p:nvSpPr>
        <p:spPr>
          <a:xfrm>
            <a:off x="149860" y="967105"/>
            <a:ext cx="6096000" cy="583565"/>
          </a:xfrm>
          <a:prstGeom prst="rect">
            <a:avLst/>
          </a:prstGeom>
          <a:noFill/>
        </p:spPr>
        <p:txBody>
          <a:bodyPr wrap="square" rtlCol="0" anchor="t">
            <a:spAutoFit/>
          </a:bodyPr>
          <a:lstStyle/>
          <a:p>
            <a:r>
              <a:rPr lang="en-US" altLang="zh-CN" sz="3200" b="1" dirty="0">
                <a:latin typeface="微软雅黑" panose="020B0503020204020204" charset="-122"/>
                <a:ea typeface="微软雅黑" panose="020B0503020204020204" charset="-122"/>
                <a:sym typeface="+mn-ea"/>
              </a:rPr>
              <a:t>DeepSeek</a:t>
            </a:r>
            <a:r>
              <a:rPr lang="zh-CN" altLang="en-US" sz="3200" b="1" dirty="0">
                <a:latin typeface="微软雅黑" panose="020B0503020204020204" charset="-122"/>
                <a:ea typeface="微软雅黑" panose="020B0503020204020204" charset="-122"/>
                <a:sym typeface="+mn-ea"/>
              </a:rPr>
              <a:t>十大万能提问公式</a:t>
            </a:r>
          </a:p>
        </p:txBody>
      </p:sp>
      <p:sp>
        <p:nvSpPr>
          <p:cNvPr id="2" name="文本框 1">
            <a:extLst>
              <a:ext uri="{FF2B5EF4-FFF2-40B4-BE49-F238E27FC236}">
                <a16:creationId xmlns:a16="http://schemas.microsoft.com/office/drawing/2014/main" id="{209F6EDE-7FDC-5F05-7E67-BB2193899764}"/>
              </a:ext>
            </a:extLst>
          </p:cNvPr>
          <p:cNvSpPr txBox="1"/>
          <p:nvPr/>
        </p:nvSpPr>
        <p:spPr>
          <a:xfrm>
            <a:off x="149860" y="1732385"/>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7.</a:t>
            </a:r>
            <a:r>
              <a:rPr lang="zh-CN" altLang="en-US" sz="2800" b="1" dirty="0">
                <a:latin typeface="微软雅黑" panose="020B0503020204020204" charset="-122"/>
                <a:ea typeface="微软雅黑" panose="020B0503020204020204" charset="-122"/>
                <a:sym typeface="+mn-ea"/>
              </a:rPr>
              <a:t>隐喻映射法</a:t>
            </a:r>
          </a:p>
        </p:txBody>
      </p:sp>
      <p:sp>
        <p:nvSpPr>
          <p:cNvPr id="12" name="文本框 11">
            <a:extLst>
              <a:ext uri="{FF2B5EF4-FFF2-40B4-BE49-F238E27FC236}">
                <a16:creationId xmlns:a16="http://schemas.microsoft.com/office/drawing/2014/main" id="{11DD1A0B-25E3-7CE4-E023-6B614FFBB2CA}"/>
              </a:ext>
            </a:extLst>
          </p:cNvPr>
          <p:cNvSpPr txBox="1"/>
          <p:nvPr/>
        </p:nvSpPr>
        <p:spPr>
          <a:xfrm>
            <a:off x="149860" y="3620250"/>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8.</a:t>
            </a:r>
            <a:r>
              <a:rPr lang="zh-CN" altLang="en-US" sz="2800" b="1" dirty="0">
                <a:latin typeface="微软雅黑" panose="020B0503020204020204" charset="-122"/>
                <a:ea typeface="微软雅黑" panose="020B0503020204020204" charset="-122"/>
                <a:sym typeface="+mn-ea"/>
              </a:rPr>
              <a:t>错位创新法</a:t>
            </a:r>
          </a:p>
        </p:txBody>
      </p:sp>
      <p:sp>
        <p:nvSpPr>
          <p:cNvPr id="4" name="Rectangle 2">
            <a:extLst>
              <a:ext uri="{FF2B5EF4-FFF2-40B4-BE49-F238E27FC236}">
                <a16:creationId xmlns:a16="http://schemas.microsoft.com/office/drawing/2014/main" id="{88F872F0-E8ED-7986-2991-414B795FB9C5}"/>
              </a:ext>
            </a:extLst>
          </p:cNvPr>
          <p:cNvSpPr>
            <a:spLocks noChangeArrowheads="1"/>
          </p:cNvSpPr>
          <p:nvPr/>
        </p:nvSpPr>
        <p:spPr bwMode="auto">
          <a:xfrm>
            <a:off x="482745" y="2232962"/>
            <a:ext cx="10427855"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场景：理解抽象概念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公式：用日常事物比喻专业概念，要求体现核心特征相似性。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示例：用快递分拣系统比喻区块链工作原理，突出分布式记账特点。</a:t>
            </a:r>
            <a:r>
              <a:rPr kumimoji="0" lang="zh-CN" altLang="en-US" sz="1800" b="0" i="0" u="none" strike="noStrike" cap="none" normalizeH="0" baseline="0" dirty="0">
                <a:ln>
                  <a:noFill/>
                </a:ln>
                <a:solidFill>
                  <a:schemeClr val="tx1"/>
                </a:solidFill>
                <a:effectLst/>
                <a:latin typeface="Arial" panose="020B0604020202020204" pitchFamily="34" charset="0"/>
              </a:rPr>
              <a:t>请解释一下“</a:t>
            </a:r>
            <a:r>
              <a:rPr kumimoji="0" lang="en-US" altLang="zh-CN" sz="1800" b="0" i="0" u="none" strike="noStrike" cap="none" normalizeH="0" baseline="0" dirty="0">
                <a:ln>
                  <a:noFill/>
                </a:ln>
                <a:solidFill>
                  <a:schemeClr val="tx1"/>
                </a:solidFill>
                <a:effectLst/>
                <a:latin typeface="Arial" panose="020B0604020202020204" pitchFamily="34" charset="0"/>
              </a:rPr>
              <a:t>XXX</a:t>
            </a:r>
            <a:r>
              <a:rPr kumimoji="0" lang="zh-CN" altLang="en-US" sz="1800" b="0" i="0" u="none" strike="noStrike" cap="none" normalizeH="0" baseline="0" dirty="0">
                <a:ln>
                  <a:noFill/>
                </a:ln>
                <a:solidFill>
                  <a:schemeClr val="tx1"/>
                </a:solidFill>
                <a:effectLst/>
                <a:latin typeface="Arial" panose="020B0604020202020204" pitchFamily="34" charset="0"/>
              </a:rPr>
              <a:t>”，</a:t>
            </a:r>
            <a:r>
              <a:rPr kumimoji="0" lang="zh-CN" altLang="en-US" sz="1800" b="1" i="0" u="none" strike="noStrike" cap="none" normalizeH="0" baseline="0" dirty="0">
                <a:ln>
                  <a:noFill/>
                </a:ln>
                <a:solidFill>
                  <a:schemeClr val="tx1"/>
                </a:solidFill>
                <a:effectLst/>
                <a:latin typeface="Arial" panose="020B0604020202020204" pitchFamily="34" charset="0"/>
              </a:rPr>
              <a:t>说人话。</a:t>
            </a:r>
            <a:endParaRPr kumimoji="0" lang="zh-CN" altLang="zh-CN" sz="1800" b="1"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C5B96A-F86D-8DBB-6175-53C94AB9590D}"/>
              </a:ext>
            </a:extLst>
          </p:cNvPr>
          <p:cNvSpPr>
            <a:spLocks noChangeArrowheads="1"/>
          </p:cNvSpPr>
          <p:nvPr/>
        </p:nvSpPr>
        <p:spPr bwMode="auto">
          <a:xfrm>
            <a:off x="482745" y="4163948"/>
            <a:ext cx="8250079"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场景：突破常规思路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公式：如果让行业 A 专家解决行业 B 问题，可能产生哪些创新方案？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示例：用游戏化设计思维优化银行 APP 老年用户界面，提出 5 个具体功能点。</a:t>
            </a:r>
          </a:p>
        </p:txBody>
      </p:sp>
    </p:spTree>
    <p:extLst>
      <p:ext uri="{BB962C8B-B14F-4D97-AF65-F5344CB8AC3E}">
        <p14:creationId xmlns:p14="http://schemas.microsoft.com/office/powerpoint/2010/main" val="37850553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7404-8033-2792-8BA9-3AD49DF0C593}"/>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A021E989-E676-8712-47AB-31F4CEF9077F}"/>
              </a:ext>
            </a:extLst>
          </p:cNvPr>
          <p:cNvSpPr txBox="1"/>
          <p:nvPr/>
        </p:nvSpPr>
        <p:spPr>
          <a:xfrm>
            <a:off x="149860" y="967105"/>
            <a:ext cx="6096000" cy="583565"/>
          </a:xfrm>
          <a:prstGeom prst="rect">
            <a:avLst/>
          </a:prstGeom>
          <a:noFill/>
        </p:spPr>
        <p:txBody>
          <a:bodyPr wrap="square" rtlCol="0" anchor="t">
            <a:spAutoFit/>
          </a:bodyPr>
          <a:lstStyle/>
          <a:p>
            <a:r>
              <a:rPr lang="en-US" altLang="zh-CN" sz="3200" b="1" dirty="0">
                <a:latin typeface="微软雅黑" panose="020B0503020204020204" charset="-122"/>
                <a:ea typeface="微软雅黑" panose="020B0503020204020204" charset="-122"/>
                <a:sym typeface="+mn-ea"/>
              </a:rPr>
              <a:t>DeepSeek</a:t>
            </a:r>
            <a:r>
              <a:rPr lang="zh-CN" altLang="en-US" sz="3200" b="1" dirty="0">
                <a:latin typeface="微软雅黑" panose="020B0503020204020204" charset="-122"/>
                <a:ea typeface="微软雅黑" panose="020B0503020204020204" charset="-122"/>
                <a:sym typeface="+mn-ea"/>
              </a:rPr>
              <a:t>十大万能提问公式</a:t>
            </a:r>
          </a:p>
        </p:txBody>
      </p:sp>
      <p:sp>
        <p:nvSpPr>
          <p:cNvPr id="2" name="文本框 1">
            <a:extLst>
              <a:ext uri="{FF2B5EF4-FFF2-40B4-BE49-F238E27FC236}">
                <a16:creationId xmlns:a16="http://schemas.microsoft.com/office/drawing/2014/main" id="{B9CB2E7E-12D8-BE02-DA89-EFA7A7F76AFA}"/>
              </a:ext>
            </a:extLst>
          </p:cNvPr>
          <p:cNvSpPr txBox="1"/>
          <p:nvPr/>
        </p:nvSpPr>
        <p:spPr>
          <a:xfrm>
            <a:off x="149860" y="1737764"/>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9.</a:t>
            </a:r>
            <a:r>
              <a:rPr lang="zh-CN" altLang="en-US" sz="2800" b="1" dirty="0">
                <a:latin typeface="微软雅黑" panose="020B0503020204020204" charset="-122"/>
                <a:ea typeface="微软雅黑" panose="020B0503020204020204" charset="-122"/>
                <a:sym typeface="+mn-ea"/>
              </a:rPr>
              <a:t>动态迭代法</a:t>
            </a:r>
          </a:p>
        </p:txBody>
      </p:sp>
      <p:sp>
        <p:nvSpPr>
          <p:cNvPr id="12" name="文本框 11">
            <a:extLst>
              <a:ext uri="{FF2B5EF4-FFF2-40B4-BE49-F238E27FC236}">
                <a16:creationId xmlns:a16="http://schemas.microsoft.com/office/drawing/2014/main" id="{16959E50-F134-7E20-D191-1385C14CA761}"/>
              </a:ext>
            </a:extLst>
          </p:cNvPr>
          <p:cNvSpPr txBox="1"/>
          <p:nvPr/>
        </p:nvSpPr>
        <p:spPr>
          <a:xfrm>
            <a:off x="149860" y="3620250"/>
            <a:ext cx="6096000" cy="523220"/>
          </a:xfrm>
          <a:prstGeom prst="rect">
            <a:avLst/>
          </a:prstGeom>
          <a:noFill/>
        </p:spPr>
        <p:txBody>
          <a:bodyPr wrap="square" rtlCol="0" anchor="t">
            <a:spAutoFit/>
          </a:bodyPr>
          <a:lstStyle/>
          <a:p>
            <a:r>
              <a:rPr lang="en-US" altLang="zh-CN" sz="2800" b="1" dirty="0">
                <a:latin typeface="微软雅黑" panose="020B0503020204020204" charset="-122"/>
                <a:ea typeface="微软雅黑" panose="020B0503020204020204" charset="-122"/>
                <a:sym typeface="+mn-ea"/>
              </a:rPr>
              <a:t>10.</a:t>
            </a:r>
            <a:r>
              <a:rPr lang="zh-CN" altLang="en-US" sz="2800" b="1" dirty="0">
                <a:latin typeface="微软雅黑" panose="020B0503020204020204" charset="-122"/>
                <a:ea typeface="微软雅黑" panose="020B0503020204020204" charset="-122"/>
                <a:sym typeface="+mn-ea"/>
              </a:rPr>
              <a:t>思维可视化法</a:t>
            </a:r>
          </a:p>
        </p:txBody>
      </p:sp>
      <p:sp>
        <p:nvSpPr>
          <p:cNvPr id="3" name="Rectangle 1">
            <a:extLst>
              <a:ext uri="{FF2B5EF4-FFF2-40B4-BE49-F238E27FC236}">
                <a16:creationId xmlns:a16="http://schemas.microsoft.com/office/drawing/2014/main" id="{A95E4166-011A-AC8B-F394-DEA4ED8A131A}"/>
              </a:ext>
            </a:extLst>
          </p:cNvPr>
          <p:cNvSpPr>
            <a:spLocks noChangeArrowheads="1"/>
          </p:cNvSpPr>
          <p:nvPr/>
        </p:nvSpPr>
        <p:spPr bwMode="auto">
          <a:xfrm>
            <a:off x="521746" y="2260984"/>
            <a:ext cx="9690473" cy="7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场景：持续优化结果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流程：初版答案→调整参数 / 侧重点为新要求→增加维度分析→删除冗余信息，保留核心框架</a:t>
            </a:r>
          </a:p>
        </p:txBody>
      </p:sp>
      <p:sp>
        <p:nvSpPr>
          <p:cNvPr id="4" name="Rectangle 2">
            <a:extLst>
              <a:ext uri="{FF2B5EF4-FFF2-40B4-BE49-F238E27FC236}">
                <a16:creationId xmlns:a16="http://schemas.microsoft.com/office/drawing/2014/main" id="{945A3112-867E-8E6F-4963-8508B7432FA1}"/>
              </a:ext>
            </a:extLst>
          </p:cNvPr>
          <p:cNvSpPr>
            <a:spLocks noChangeArrowheads="1"/>
          </p:cNvSpPr>
          <p:nvPr/>
        </p:nvSpPr>
        <p:spPr bwMode="auto">
          <a:xfrm>
            <a:off x="521746" y="4163811"/>
            <a:ext cx="10677923" cy="113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场景：结构化输出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公式：用图表类型呈现内容，需包含数据点，并附 200 字解读。 </a:t>
            </a:r>
          </a:p>
          <a:p>
            <a:pPr marL="0" marR="0" lvl="0" indent="0" algn="l" defTabSz="914400" rtl="0" eaLnBrk="0" fontAlgn="base" latinLnBrk="0" hangingPunct="0">
              <a:lnSpc>
                <a:spcPct val="130000"/>
              </a:lnSpc>
              <a:spcBef>
                <a:spcPct val="0"/>
              </a:spcBef>
              <a:spcAft>
                <a:spcPct val="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示例：用甘特图展示 3 个月自媒体账号运营计划，含内容创作、粉丝增长和变现节点，附执行要点说明</a:t>
            </a:r>
          </a:p>
        </p:txBody>
      </p:sp>
    </p:spTree>
    <p:extLst>
      <p:ext uri="{BB962C8B-B14F-4D97-AF65-F5344CB8AC3E}">
        <p14:creationId xmlns:p14="http://schemas.microsoft.com/office/powerpoint/2010/main" val="17955130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3444240" y="2364740"/>
            <a:ext cx="5303520" cy="1556385"/>
          </a:xfrm>
        </p:spPr>
        <p:txBody>
          <a:bodyPr/>
          <a:lstStyle/>
          <a:p>
            <a:pPr algn="ctr"/>
            <a:r>
              <a:rPr lang="zh-CN" altLang="en-US" sz="6000" dirty="0">
                <a:solidFill>
                  <a:schemeClr val="tx1"/>
                </a:solidFill>
                <a:latin typeface="微软雅黑" panose="020B0503020204020204" charset="-122"/>
                <a:ea typeface="微软雅黑" panose="020B0503020204020204" charset="-122"/>
                <a:sym typeface="+mn-ea"/>
              </a:rPr>
              <a:t>谢谢！</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一、LLM in Acc-Physical"/>
          <p:cNvSpPr txBox="1">
            <a:spLocks noGrp="1"/>
          </p:cNvSpPr>
          <p:nvPr>
            <p:ph type="title"/>
          </p:nvPr>
        </p:nvSpPr>
        <p:spPr>
          <a:xfrm>
            <a:off x="74930" y="914400"/>
            <a:ext cx="7282180"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sym typeface="+mn-ea"/>
              </a:rPr>
              <a:t>基于</a:t>
            </a:r>
            <a:r>
              <a:rPr lang="en-US" altLang="zh-CN" sz="3600" dirty="0">
                <a:solidFill>
                  <a:schemeClr val="tx1"/>
                </a:solidFill>
                <a:latin typeface="微软雅黑" panose="020B0503020204020204" charset="-122"/>
                <a:ea typeface="微软雅黑" panose="020B0503020204020204" charset="-122"/>
                <a:sym typeface="+mn-ea"/>
              </a:rPr>
              <a:t>LLM</a:t>
            </a:r>
            <a:r>
              <a:rPr lang="zh-CN" altLang="en-US" sz="3600" dirty="0">
                <a:solidFill>
                  <a:schemeClr val="tx1"/>
                </a:solidFill>
                <a:latin typeface="微软雅黑" panose="020B0503020204020204" charset="-122"/>
                <a:ea typeface="微软雅黑" panose="020B0503020204020204" charset="-122"/>
                <a:sym typeface="+mn-ea"/>
              </a:rPr>
              <a:t>的</a:t>
            </a:r>
            <a:r>
              <a:rPr lang="en-US" altLang="zh-CN" sz="3600" dirty="0">
                <a:solidFill>
                  <a:schemeClr val="tx1"/>
                </a:solidFill>
                <a:latin typeface="微软雅黑" panose="020B0503020204020204" charset="-122"/>
                <a:ea typeface="微软雅黑" panose="020B0503020204020204" charset="-122"/>
                <a:sym typeface="+mn-ea"/>
              </a:rPr>
              <a:t>CSNS</a:t>
            </a:r>
            <a:r>
              <a:rPr lang="zh-CN" altLang="en-US" sz="3600" dirty="0">
                <a:solidFill>
                  <a:schemeClr val="tx1"/>
                </a:solidFill>
                <a:latin typeface="微软雅黑" panose="020B0503020204020204" charset="-122"/>
                <a:ea typeface="微软雅黑" panose="020B0503020204020204" charset="-122"/>
                <a:sym typeface="+mn-ea"/>
              </a:rPr>
              <a:t>加速器问答机器人</a:t>
            </a:r>
            <a:endParaRPr lang="en-US" sz="3600" dirty="0">
              <a:solidFill>
                <a:schemeClr val="tx1"/>
              </a:solidFill>
              <a:latin typeface="微软雅黑" panose="020B0503020204020204" charset="-122"/>
              <a:ea typeface="微软雅黑" panose="020B0503020204020204" charset="-122"/>
            </a:endParaRPr>
          </a:p>
        </p:txBody>
      </p:sp>
      <p:sp>
        <p:nvSpPr>
          <p:cNvPr id="175" name="数据收集模块…"/>
          <p:cNvSpPr txBox="1">
            <a:spLocks noGrp="1"/>
          </p:cNvSpPr>
          <p:nvPr>
            <p:ph type="body" sz="half" idx="1"/>
          </p:nvPr>
        </p:nvSpPr>
        <p:spPr>
          <a:xfrm>
            <a:off x="244475" y="1778000"/>
            <a:ext cx="11739880" cy="4502150"/>
          </a:xfrm>
          <a:prstGeom prst="rect">
            <a:avLst/>
          </a:prstGeom>
        </p:spPr>
        <p:txBody>
          <a:bodyPr>
            <a:normAutofit fontScale="25000" lnSpcReduction="20000"/>
          </a:bodyPr>
          <a:lstStyle/>
          <a:p>
            <a:pPr marL="0" indent="0" algn="l">
              <a:lnSpc>
                <a:spcPct val="130000"/>
              </a:lnSpc>
              <a:spcBef>
                <a:spcPts val="1000"/>
              </a:spcBef>
              <a:buNone/>
              <a:defRPr sz="4400">
                <a:latin typeface="Heiti SC Medium"/>
                <a:ea typeface="Heiti SC Medium"/>
                <a:cs typeface="Heiti SC Medium"/>
                <a:sym typeface="Heiti SC Medium"/>
              </a:defRPr>
            </a:pPr>
            <a:r>
              <a:rPr lang="zh-CN" altLang="en-US" sz="9600" dirty="0">
                <a:solidFill>
                  <a:schemeClr val="tx1"/>
                </a:solidFill>
                <a:latin typeface="微软雅黑" panose="020B0503020204020204" charset="-122"/>
                <a:ea typeface="微软雅黑" panose="020B0503020204020204" charset="-122"/>
                <a:cs typeface="+mn-cs"/>
                <a:sym typeface="+mn-ea"/>
              </a:rPr>
              <a:t>背景</a:t>
            </a:r>
            <a:endParaRPr lang="zh-CN" altLang="en-US" sz="9600" b="1" dirty="0">
              <a:solidFill>
                <a:schemeClr val="tx1"/>
              </a:solidFill>
              <a:latin typeface="微软雅黑" panose="020B0503020204020204" charset="-122"/>
              <a:ea typeface="微软雅黑" panose="020B0503020204020204" charset="-122"/>
            </a:endParaRPr>
          </a:p>
          <a:p>
            <a:pPr marL="0" indent="0" algn="l">
              <a:lnSpc>
                <a:spcPct val="130000"/>
              </a:lnSpc>
              <a:spcBef>
                <a:spcPts val="1000"/>
              </a:spcBef>
              <a:buNone/>
              <a:defRPr sz="4400">
                <a:latin typeface="Heiti SC Medium"/>
                <a:ea typeface="Heiti SC Medium"/>
                <a:cs typeface="Heiti SC Medium"/>
                <a:sym typeface="Heiti SC Medium"/>
              </a:defRPr>
            </a:pPr>
            <a:r>
              <a:rPr lang="en-US" altLang="zh-CN" sz="6400" dirty="0">
                <a:latin typeface="微软雅黑" panose="020B0503020204020204" charset="-122"/>
                <a:ea typeface="微软雅黑" panose="020B0503020204020204" charset="-122"/>
                <a:cs typeface="+mn-cs"/>
                <a:sym typeface="+mn-ea"/>
              </a:rPr>
              <a:t>        </a:t>
            </a:r>
            <a:r>
              <a:rPr lang="en-US" altLang="zh-CN" sz="6400" b="0" dirty="0">
                <a:solidFill>
                  <a:schemeClr val="tx1"/>
                </a:solidFill>
                <a:latin typeface="微软雅黑" panose="020B0503020204020204" charset="-122"/>
                <a:ea typeface="微软雅黑" panose="020B0503020204020204" charset="-122"/>
                <a:cs typeface="+mn-cs"/>
                <a:sym typeface="+mn-ea"/>
              </a:rPr>
              <a:t>随着人工智能技术的快速发展，大语言模型（Large Language Models, LLMs）已经成为自然语言处理（NLP）领域的一个重要分支。这些模型通过在大规模文本数据上进行训练，学习语言的复杂模式和结构，从而在多种语言任务上展现出卓越的性能。</a:t>
            </a:r>
            <a:r>
              <a:rPr lang="zh-CN" altLang="en-US" sz="6400" b="0" dirty="0">
                <a:solidFill>
                  <a:schemeClr val="tx1"/>
                </a:solidFill>
                <a:latin typeface="微软雅黑" panose="020B0503020204020204" charset="-122"/>
                <a:ea typeface="微软雅黑" panose="020B0503020204020204" charset="-122"/>
                <a:cs typeface="+mn-cs"/>
                <a:sym typeface="+mn-ea"/>
              </a:rPr>
              <a:t>除了常见的通用大模型、现在也出现了</a:t>
            </a:r>
            <a:r>
              <a:rPr lang="en-US" altLang="zh-CN" sz="6400" b="0" dirty="0">
                <a:solidFill>
                  <a:schemeClr val="tx1"/>
                </a:solidFill>
                <a:latin typeface="微软雅黑" panose="020B0503020204020204" charset="-122"/>
                <a:ea typeface="微软雅黑" panose="020B0503020204020204" charset="-122"/>
                <a:cs typeface="+mn-cs"/>
                <a:sym typeface="+mn-ea"/>
              </a:rPr>
              <a:t>一些常见的垂直领域大模型</a:t>
            </a:r>
            <a:r>
              <a:rPr lang="zh-CN" altLang="en-US" sz="6400" b="0" dirty="0">
                <a:solidFill>
                  <a:schemeClr val="tx1"/>
                </a:solidFill>
                <a:latin typeface="微软雅黑" panose="020B0503020204020204" charset="-122"/>
                <a:ea typeface="微软雅黑" panose="020B0503020204020204" charset="-122"/>
                <a:cs typeface="+mn-cs"/>
                <a:sym typeface="+mn-ea"/>
              </a:rPr>
              <a:t>用于赋能特定的行业（如金融、医疗、法律</a:t>
            </a:r>
            <a:r>
              <a:rPr lang="en-US" altLang="zh-CN" sz="6400" b="0" dirty="0">
                <a:solidFill>
                  <a:schemeClr val="tx1"/>
                </a:solidFill>
                <a:latin typeface="微软雅黑" panose="020B0503020204020204" charset="-122"/>
                <a:ea typeface="微软雅黑" panose="020B0503020204020204" charset="-122"/>
                <a:cs typeface="+mn-cs"/>
                <a:sym typeface="+mn-ea"/>
              </a:rPr>
              <a:t>.......</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a:t>
            </a: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6400" dirty="0">
                <a:solidFill>
                  <a:schemeClr val="tx1"/>
                </a:solidFill>
                <a:latin typeface="微软雅黑" panose="020B0503020204020204" charset="-122"/>
                <a:ea typeface="微软雅黑" panose="020B0503020204020204" charset="-122"/>
                <a:cs typeface="+mn-cs"/>
                <a:sym typeface="+mn-ea"/>
              </a:rPr>
              <a:t>通用大模型</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chatgpt</a:t>
            </a:r>
            <a:r>
              <a:rPr lang="zh-CN" altLang="en-US" sz="6400" b="0" dirty="0">
                <a:solidFill>
                  <a:schemeClr val="tx1"/>
                </a:solidFill>
                <a:latin typeface="微软雅黑" panose="020B0503020204020204" charset="-122"/>
                <a:ea typeface="微软雅黑" panose="020B0503020204020204" charset="-122"/>
                <a:cs typeface="+mn-cs"/>
                <a:sym typeface="+mn-ea"/>
              </a:rPr>
              <a:t>、通义千问、</a:t>
            </a:r>
            <a:r>
              <a:rPr lang="en-US" altLang="zh-CN" sz="6400" b="0" dirty="0">
                <a:solidFill>
                  <a:schemeClr val="tx1"/>
                </a:solidFill>
                <a:latin typeface="微软雅黑" panose="020B0503020204020204" charset="-122"/>
                <a:ea typeface="微软雅黑" panose="020B0503020204020204" charset="-122"/>
                <a:cs typeface="+mn-cs"/>
                <a:sym typeface="+mn-ea"/>
              </a:rPr>
              <a:t>Kimi Ai</a:t>
            </a:r>
            <a:r>
              <a:rPr lang="zh-CN" altLang="en-US" sz="6400" b="0" dirty="0">
                <a:solidFill>
                  <a:schemeClr val="tx1"/>
                </a:solidFill>
                <a:latin typeface="微软雅黑" panose="020B0503020204020204" charset="-122"/>
                <a:ea typeface="微软雅黑" panose="020B0503020204020204" charset="-122"/>
                <a:cs typeface="+mn-cs"/>
                <a:sym typeface="+mn-ea"/>
              </a:rPr>
              <a:t>、高能所</a:t>
            </a:r>
            <a:r>
              <a:rPr lang="en-US" altLang="zh-CN" sz="6400" b="0" dirty="0">
                <a:solidFill>
                  <a:schemeClr val="tx1"/>
                </a:solidFill>
                <a:latin typeface="微软雅黑" panose="020B0503020204020204" charset="-122"/>
                <a:ea typeface="微软雅黑" panose="020B0503020204020204" charset="-122"/>
                <a:cs typeface="+mn-cs"/>
                <a:sym typeface="+mn-ea"/>
              </a:rPr>
              <a:t>-Hepai</a:t>
            </a:r>
            <a:r>
              <a:rPr lang="zh-CN" altLang="en-US" sz="6400" b="0" dirty="0">
                <a:solidFill>
                  <a:schemeClr val="tx1"/>
                </a:solidFill>
                <a:latin typeface="微软雅黑" panose="020B0503020204020204" charset="-122"/>
                <a:ea typeface="微软雅黑" panose="020B0503020204020204" charset="-122"/>
                <a:cs typeface="+mn-cs"/>
                <a:sym typeface="+mn-ea"/>
              </a:rPr>
              <a:t>。</a:t>
            </a: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6400" dirty="0">
                <a:solidFill>
                  <a:schemeClr val="tx1"/>
                </a:solidFill>
                <a:latin typeface="微软雅黑" panose="020B0503020204020204" charset="-122"/>
                <a:ea typeface="微软雅黑" panose="020B0503020204020204" charset="-122"/>
                <a:cs typeface="+mn-cs"/>
                <a:sym typeface="+mn-ea"/>
              </a:rPr>
              <a:t>垂域大模型</a:t>
            </a:r>
            <a:r>
              <a:rPr lang="zh-CN" altLang="en-US" sz="6400" b="0" dirty="0">
                <a:solidFill>
                  <a:schemeClr val="tx1"/>
                </a:solidFill>
                <a:latin typeface="微软雅黑" panose="020B0503020204020204" charset="-122"/>
                <a:ea typeface="微软雅黑" panose="020B0503020204020204" charset="-122"/>
                <a:cs typeface="+mn-cs"/>
                <a:sym typeface="+mn-ea"/>
              </a:rPr>
              <a:t>：</a:t>
            </a:r>
            <a:endParaRPr lang="en-US" altLang="zh-CN" sz="6400" b="0" dirty="0">
              <a:solidFill>
                <a:schemeClr val="tx1"/>
              </a:solidFill>
              <a:latin typeface="微软雅黑" panose="020B0503020204020204" charset="-122"/>
              <a:ea typeface="微软雅黑" panose="020B0503020204020204" charset="-122"/>
            </a:endParaRPr>
          </a:p>
          <a:p>
            <a:pPr marL="0" indent="0" algn="l">
              <a:lnSpc>
                <a:spcPct val="130000"/>
              </a:lnSpc>
              <a:spcBef>
                <a:spcPts val="1000"/>
              </a:spcBef>
              <a:buNone/>
              <a:defRPr sz="4400">
                <a:latin typeface="Heiti SC Medium"/>
                <a:ea typeface="Heiti SC Medium"/>
                <a:cs typeface="Heiti SC Medium"/>
                <a:sym typeface="Heiti SC Medium"/>
              </a:defRPr>
            </a:pPr>
            <a:r>
              <a:rPr lang="en-US" altLang="zh-CN" sz="6400" b="0" dirty="0">
                <a:solidFill>
                  <a:schemeClr val="tx1"/>
                </a:solidFill>
                <a:latin typeface="微软雅黑" panose="020B0503020204020204" charset="-122"/>
                <a:ea typeface="微软雅黑" panose="020B0503020204020204" charset="-122"/>
                <a:cs typeface="+mn-cs"/>
                <a:sym typeface="+mn-ea"/>
              </a:rPr>
              <a:t>DoctorGLM：https://github.com/xionghonglin/DoctorGLM</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基于 ChatGLM-6B的中文问诊模型</a:t>
            </a:r>
            <a:r>
              <a:rPr lang="zh-CN" altLang="en-US" sz="6400" b="0" dirty="0">
                <a:solidFill>
                  <a:schemeClr val="tx1"/>
                </a:solidFill>
                <a:latin typeface="微软雅黑" panose="020B0503020204020204" charset="-122"/>
                <a:ea typeface="微软雅黑" panose="020B0503020204020204" charset="-122"/>
                <a:cs typeface="+mn-cs"/>
                <a:sym typeface="+mn-ea"/>
              </a:rPr>
              <a:t>，通过中文医疗对话数据集进行微调。</a:t>
            </a:r>
            <a:endParaRPr lang="zh-CN" altLang="en-US" sz="6400" b="0" dirty="0">
              <a:solidFill>
                <a:schemeClr val="tx1"/>
              </a:solidFill>
              <a:latin typeface="微软雅黑" panose="020B0503020204020204" charset="-122"/>
              <a:ea typeface="微软雅黑" panose="020B0503020204020204" charset="-122"/>
            </a:endParaRPr>
          </a:p>
          <a:p>
            <a:pPr marL="0" indent="0" algn="l">
              <a:lnSpc>
                <a:spcPct val="130000"/>
              </a:lnSpc>
              <a:spcBef>
                <a:spcPts val="1000"/>
              </a:spcBef>
              <a:buNone/>
              <a:defRPr sz="4400">
                <a:latin typeface="Heiti SC Medium"/>
                <a:ea typeface="Heiti SC Medium"/>
                <a:cs typeface="Heiti SC Medium"/>
                <a:sym typeface="Heiti SC Medium"/>
              </a:defRPr>
            </a:pPr>
            <a:r>
              <a:rPr lang="en-US" altLang="zh-CN" sz="6400" b="0" dirty="0">
                <a:solidFill>
                  <a:schemeClr val="tx1"/>
                </a:solidFill>
                <a:latin typeface="微软雅黑" panose="020B0503020204020204" charset="-122"/>
                <a:ea typeface="微软雅黑" panose="020B0503020204020204" charset="-122"/>
                <a:cs typeface="+mn-cs"/>
                <a:sym typeface="+mn-ea"/>
              </a:rPr>
              <a:t>LaWGPT</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https://github.com/pengxiao-song/LaWGPT</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基于中文法律知识的大语言模型</a:t>
            </a:r>
            <a:r>
              <a:rPr lang="zh-CN" altLang="en-US" sz="6400" b="0" dirty="0">
                <a:solidFill>
                  <a:schemeClr val="tx1"/>
                </a:solidFill>
                <a:latin typeface="微软雅黑" panose="020B0503020204020204" charset="-122"/>
                <a:ea typeface="微软雅黑" panose="020B0503020204020204" charset="-122"/>
                <a:cs typeface="+mn-cs"/>
                <a:sym typeface="+mn-ea"/>
              </a:rPr>
              <a:t>，</a:t>
            </a:r>
            <a:r>
              <a:rPr lang="en-US" altLang="zh-CN" sz="6400" b="0" dirty="0">
                <a:solidFill>
                  <a:schemeClr val="tx1"/>
                </a:solidFill>
                <a:latin typeface="微软雅黑" panose="020B0503020204020204" charset="-122"/>
                <a:ea typeface="微软雅黑" panose="020B0503020204020204" charset="-122"/>
                <a:cs typeface="+mn-cs"/>
                <a:sym typeface="+mn-ea"/>
              </a:rPr>
              <a:t>该系列模型在通用中文基座模型（如 Chinese-LLaMA、ChatGLM 等）的基础上扩充法律领域专有词表、大规模中文法律语料预训练，增强了大模型在法律领域的基础语义理解能力。</a:t>
            </a:r>
            <a:endParaRPr lang="en-US" altLang="zh-CN" sz="640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r>
              <a:rPr lang="en-US" altLang="zh-CN" sz="1940" b="0" dirty="0">
                <a:solidFill>
                  <a:schemeClr val="tx1"/>
                </a:solidFill>
                <a:latin typeface="微软雅黑" panose="020B0503020204020204" charset="-122"/>
                <a:ea typeface="微软雅黑" panose="020B0503020204020204" charset="-122"/>
              </a:rPr>
              <a:t> </a:t>
            </a: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4932-7AA2-4642-EC0D-5E5E599FF542}"/>
            </a:ext>
          </a:extLst>
        </p:cNvPr>
        <p:cNvGrpSpPr/>
        <p:nvPr/>
      </p:nvGrpSpPr>
      <p:grpSpPr>
        <a:xfrm>
          <a:off x="0" y="0"/>
          <a:ext cx="0" cy="0"/>
          <a:chOff x="0" y="0"/>
          <a:chExt cx="0" cy="0"/>
        </a:xfrm>
      </p:grpSpPr>
      <p:sp>
        <p:nvSpPr>
          <p:cNvPr id="174" name="一、LLM in Acc-Physical">
            <a:extLst>
              <a:ext uri="{FF2B5EF4-FFF2-40B4-BE49-F238E27FC236}">
                <a16:creationId xmlns:a16="http://schemas.microsoft.com/office/drawing/2014/main" id="{8E5F69BD-86BA-D1EB-7486-415E91D209E3}"/>
              </a:ext>
            </a:extLst>
          </p:cNvPr>
          <p:cNvSpPr txBox="1">
            <a:spLocks noGrp="1"/>
          </p:cNvSpPr>
          <p:nvPr>
            <p:ph type="title"/>
          </p:nvPr>
        </p:nvSpPr>
        <p:spPr>
          <a:xfrm>
            <a:off x="74930" y="914400"/>
            <a:ext cx="7282180"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sym typeface="+mn-ea"/>
              </a:rPr>
              <a:t>基于</a:t>
            </a:r>
            <a:r>
              <a:rPr lang="en-US" altLang="zh-CN" sz="3600" dirty="0">
                <a:solidFill>
                  <a:schemeClr val="tx1"/>
                </a:solidFill>
                <a:latin typeface="微软雅黑" panose="020B0503020204020204" charset="-122"/>
                <a:ea typeface="微软雅黑" panose="020B0503020204020204" charset="-122"/>
                <a:sym typeface="+mn-ea"/>
              </a:rPr>
              <a:t>LLM</a:t>
            </a:r>
            <a:r>
              <a:rPr lang="zh-CN" altLang="en-US" sz="3600" dirty="0">
                <a:solidFill>
                  <a:schemeClr val="tx1"/>
                </a:solidFill>
                <a:latin typeface="微软雅黑" panose="020B0503020204020204" charset="-122"/>
                <a:ea typeface="微软雅黑" panose="020B0503020204020204" charset="-122"/>
                <a:sym typeface="+mn-ea"/>
              </a:rPr>
              <a:t>的</a:t>
            </a:r>
            <a:r>
              <a:rPr lang="en-US" altLang="zh-CN" sz="3600" dirty="0">
                <a:solidFill>
                  <a:schemeClr val="tx1"/>
                </a:solidFill>
                <a:latin typeface="微软雅黑" panose="020B0503020204020204" charset="-122"/>
                <a:ea typeface="微软雅黑" panose="020B0503020204020204" charset="-122"/>
                <a:sym typeface="+mn-ea"/>
              </a:rPr>
              <a:t>CSNS</a:t>
            </a:r>
            <a:r>
              <a:rPr lang="zh-CN" altLang="en-US" sz="3600" dirty="0">
                <a:solidFill>
                  <a:schemeClr val="tx1"/>
                </a:solidFill>
                <a:latin typeface="微软雅黑" panose="020B0503020204020204" charset="-122"/>
                <a:ea typeface="微软雅黑" panose="020B0503020204020204" charset="-122"/>
                <a:sym typeface="+mn-ea"/>
              </a:rPr>
              <a:t>加速器问答机器人</a:t>
            </a:r>
            <a:endParaRPr lang="en-US" sz="3600" dirty="0">
              <a:solidFill>
                <a:schemeClr val="tx1"/>
              </a:solidFill>
              <a:latin typeface="微软雅黑" panose="020B0503020204020204" charset="-122"/>
              <a:ea typeface="微软雅黑" panose="020B0503020204020204" charset="-122"/>
            </a:endParaRPr>
          </a:p>
        </p:txBody>
      </p:sp>
      <p:sp>
        <p:nvSpPr>
          <p:cNvPr id="175" name="数据收集模块…">
            <a:extLst>
              <a:ext uri="{FF2B5EF4-FFF2-40B4-BE49-F238E27FC236}">
                <a16:creationId xmlns:a16="http://schemas.microsoft.com/office/drawing/2014/main" id="{9D7B144E-A810-FC4F-C076-FDC178ED80AE}"/>
              </a:ext>
            </a:extLst>
          </p:cNvPr>
          <p:cNvSpPr txBox="1">
            <a:spLocks noGrp="1"/>
          </p:cNvSpPr>
          <p:nvPr>
            <p:ph type="body" sz="half" idx="1"/>
          </p:nvPr>
        </p:nvSpPr>
        <p:spPr>
          <a:xfrm>
            <a:off x="244475" y="1778000"/>
            <a:ext cx="11739880" cy="658607"/>
          </a:xfrm>
          <a:prstGeom prst="rect">
            <a:avLst/>
          </a:prstGeom>
        </p:spPr>
        <p:txBody>
          <a:bodyPr>
            <a:noAutofit/>
          </a:bodyPr>
          <a:lstStyle/>
          <a:p>
            <a:pPr marL="0" indent="0" algn="l">
              <a:lnSpc>
                <a:spcPct val="130000"/>
              </a:lnSpc>
              <a:spcBef>
                <a:spcPts val="1000"/>
              </a:spcBef>
              <a:buNone/>
              <a:defRPr sz="4400">
                <a:latin typeface="Heiti SC Medium"/>
                <a:ea typeface="Heiti SC Medium"/>
                <a:cs typeface="Heiti SC Medium"/>
                <a:sym typeface="Heiti SC Medium"/>
              </a:defRPr>
            </a:pPr>
            <a:r>
              <a:rPr lang="zh-CN" altLang="en-US" sz="2400" dirty="0">
                <a:solidFill>
                  <a:schemeClr val="tx1"/>
                </a:solidFill>
                <a:latin typeface="微软雅黑" panose="020B0503020204020204" charset="-122"/>
                <a:ea typeface="微软雅黑" panose="020B0503020204020204" charset="-122"/>
                <a:cs typeface="+mn-cs"/>
                <a:sym typeface="+mn-ea"/>
              </a:rPr>
              <a:t>背景</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常见垂域大模型</a:t>
            </a:r>
            <a:endParaRPr lang="zh-CN" altLang="en-US" sz="2400" b="1"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240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2400" b="0" dirty="0">
              <a:solidFill>
                <a:schemeClr val="tx1"/>
              </a:solidFill>
              <a:latin typeface="微软雅黑" panose="020B0503020204020204" charset="-122"/>
              <a:ea typeface="微软雅黑" panose="020B0503020204020204" charset="-122"/>
            </a:endParaRPr>
          </a:p>
        </p:txBody>
      </p:sp>
      <p:pic>
        <p:nvPicPr>
          <p:cNvPr id="2" name="图片 1">
            <a:extLst>
              <a:ext uri="{FF2B5EF4-FFF2-40B4-BE49-F238E27FC236}">
                <a16:creationId xmlns:a16="http://schemas.microsoft.com/office/drawing/2014/main" id="{F270CB91-FB21-5FF6-16A0-04D9FA05B122}"/>
              </a:ext>
            </a:extLst>
          </p:cNvPr>
          <p:cNvPicPr>
            <a:picLocks noChangeAspect="1"/>
          </p:cNvPicPr>
          <p:nvPr/>
        </p:nvPicPr>
        <p:blipFill>
          <a:blip r:embed="rId2"/>
          <a:stretch>
            <a:fillRect/>
          </a:stretch>
        </p:blipFill>
        <p:spPr>
          <a:xfrm>
            <a:off x="157368" y="2903332"/>
            <a:ext cx="5627370" cy="2697480"/>
          </a:xfrm>
          <a:prstGeom prst="rect">
            <a:avLst/>
          </a:prstGeom>
        </p:spPr>
      </p:pic>
      <p:sp>
        <p:nvSpPr>
          <p:cNvPr id="3" name="文本框 12">
            <a:extLst>
              <a:ext uri="{FF2B5EF4-FFF2-40B4-BE49-F238E27FC236}">
                <a16:creationId xmlns:a16="http://schemas.microsoft.com/office/drawing/2014/main" id="{56F30A2D-48D4-5D9C-E6BB-2E2815117EAC}"/>
              </a:ext>
            </a:extLst>
          </p:cNvPr>
          <p:cNvSpPr txBox="1">
            <a:spLocks noChangeArrowheads="1"/>
          </p:cNvSpPr>
          <p:nvPr/>
        </p:nvSpPr>
        <p:spPr>
          <a:xfrm>
            <a:off x="158003" y="2353422"/>
            <a:ext cx="5627370" cy="437515"/>
          </a:xfrm>
          <a:prstGeom prst="rect">
            <a:avLst/>
          </a:prstGeom>
          <a:noFill/>
          <a:ln>
            <a:noFill/>
          </a:ln>
        </p:spPr>
        <p:txBody>
          <a:bodyPr wrap="square">
            <a:spAutoFit/>
          </a:bodyPr>
          <a:lstStyle>
            <a:lvl1pPr lvl="0">
              <a:defRPr>
                <a:solidFill>
                  <a:schemeClr val="tx1"/>
                </a:solidFill>
                <a:latin typeface="Arial" panose="020B0604020202020204"/>
                <a:ea typeface="微软雅黑" panose="020B0503020204020204" charset="-122"/>
              </a:defRPr>
            </a:lvl1pPr>
            <a:lvl2pPr marL="742950" lvl="1" indent="-285750">
              <a:defRPr>
                <a:solidFill>
                  <a:schemeClr val="tx1"/>
                </a:solidFill>
                <a:latin typeface="Arial" panose="020B0604020202020204"/>
                <a:ea typeface="微软雅黑" panose="020B0503020204020204" charset="-122"/>
              </a:defRPr>
            </a:lvl2pPr>
            <a:lvl3pPr marL="1143000" lvl="2" indent="-228600">
              <a:defRPr>
                <a:solidFill>
                  <a:schemeClr val="tx1"/>
                </a:solidFill>
                <a:latin typeface="Arial" panose="020B0604020202020204"/>
                <a:ea typeface="微软雅黑" panose="020B0503020204020204" charset="-122"/>
              </a:defRPr>
            </a:lvl3pPr>
            <a:lvl4pPr marL="1600200" lvl="3" indent="-228600">
              <a:defRPr>
                <a:solidFill>
                  <a:schemeClr val="tx1"/>
                </a:solidFill>
                <a:latin typeface="Arial" panose="020B0604020202020204"/>
                <a:ea typeface="微软雅黑" panose="020B0503020204020204" charset="-122"/>
              </a:defRPr>
            </a:lvl4pPr>
            <a:lvl5pPr marL="2057400" lvl="4" indent="-228600">
              <a:defRPr>
                <a:solidFill>
                  <a:schemeClr val="tx1"/>
                </a:solidFill>
                <a:latin typeface="Arial" panose="020B0604020202020204"/>
                <a:ea typeface="微软雅黑" panose="020B0503020204020204" charset="-122"/>
              </a:defRPr>
            </a:lvl5pPr>
            <a:lvl6pPr marL="2514600" lvl="5" indent="-228600">
              <a:spcBef>
                <a:spcPct val="0"/>
              </a:spcBef>
              <a:spcAft>
                <a:spcPct val="0"/>
              </a:spcAft>
              <a:defRPr>
                <a:solidFill>
                  <a:schemeClr val="tx1"/>
                </a:solidFill>
                <a:latin typeface="Arial" panose="020B0604020202020204"/>
                <a:ea typeface="微软雅黑" panose="020B0503020204020204" charset="-122"/>
              </a:defRPr>
            </a:lvl6pPr>
            <a:lvl7pPr marL="2971800" lvl="6" indent="-228600">
              <a:spcBef>
                <a:spcPct val="0"/>
              </a:spcBef>
              <a:spcAft>
                <a:spcPct val="0"/>
              </a:spcAft>
              <a:defRPr>
                <a:solidFill>
                  <a:schemeClr val="tx1"/>
                </a:solidFill>
                <a:latin typeface="Arial" panose="020B0604020202020204"/>
                <a:ea typeface="微软雅黑" panose="020B0503020204020204" charset="-122"/>
              </a:defRPr>
            </a:lvl7pPr>
            <a:lvl8pPr marL="3429000" lvl="7" indent="-228600">
              <a:spcBef>
                <a:spcPct val="0"/>
              </a:spcBef>
              <a:spcAft>
                <a:spcPct val="0"/>
              </a:spcAft>
              <a:defRPr>
                <a:solidFill>
                  <a:schemeClr val="tx1"/>
                </a:solidFill>
                <a:latin typeface="Arial" panose="020B0604020202020204"/>
                <a:ea typeface="微软雅黑" panose="020B0503020204020204" charset="-122"/>
              </a:defRPr>
            </a:lvl8pPr>
            <a:lvl9pPr marL="3886200" lvl="8" indent="-228600">
              <a:spcBef>
                <a:spcPct val="0"/>
              </a:spcBef>
              <a:spcAft>
                <a:spcPct val="0"/>
              </a:spcAft>
              <a:defRPr>
                <a:solidFill>
                  <a:schemeClr val="tx1"/>
                </a:solidFill>
                <a:latin typeface="Arial" panose="020B0604020202020204"/>
                <a:ea typeface="微软雅黑" panose="020B0503020204020204" charset="-122"/>
              </a:defRPr>
            </a:lvl9pPr>
          </a:lstStyle>
          <a:p>
            <a:pPr indent="0" algn="just">
              <a:lnSpc>
                <a:spcPct val="150000"/>
              </a:lnSpc>
              <a:buFont typeface="Arial" panose="020B0604020202020204" pitchFamily="34" charset="0"/>
              <a:buNone/>
            </a:pPr>
            <a:r>
              <a:rPr lang="en-US" altLang="zh-CN" sz="1500" dirty="0">
                <a:latin typeface="+mj-ea"/>
                <a:ea typeface="+mj-ea"/>
                <a:cs typeface="+mj-ea"/>
              </a:rPr>
              <a:t>Huatuo</a:t>
            </a:r>
            <a:r>
              <a:rPr lang="zh-CN" altLang="en-US" sz="1500" dirty="0">
                <a:latin typeface="+mj-ea"/>
                <a:ea typeface="+mj-ea"/>
                <a:cs typeface="+mj-ea"/>
              </a:rPr>
              <a:t>：基于</a:t>
            </a:r>
            <a:r>
              <a:rPr lang="en-US" altLang="zh-CN" sz="1500" dirty="0">
                <a:latin typeface="+mj-ea"/>
                <a:ea typeface="+mj-ea"/>
                <a:cs typeface="+mj-ea"/>
              </a:rPr>
              <a:t>LLaMa-7B</a:t>
            </a:r>
            <a:r>
              <a:rPr lang="zh-CN" altLang="en-US" sz="1500" dirty="0">
                <a:latin typeface="+mj-ea"/>
                <a:ea typeface="+mj-ea"/>
                <a:cs typeface="+mj-ea"/>
              </a:rPr>
              <a:t>开源通用大模型进行微调的医疗大模型</a:t>
            </a:r>
          </a:p>
        </p:txBody>
      </p:sp>
      <p:sp>
        <p:nvSpPr>
          <p:cNvPr id="4" name="文本框 12">
            <a:extLst>
              <a:ext uri="{FF2B5EF4-FFF2-40B4-BE49-F238E27FC236}">
                <a16:creationId xmlns:a16="http://schemas.microsoft.com/office/drawing/2014/main" id="{C3F8A04F-B205-D5BA-3227-A59B0570A274}"/>
              </a:ext>
            </a:extLst>
          </p:cNvPr>
          <p:cNvSpPr txBox="1">
            <a:spLocks noChangeArrowheads="1"/>
          </p:cNvSpPr>
          <p:nvPr/>
        </p:nvSpPr>
        <p:spPr>
          <a:xfrm>
            <a:off x="259603" y="5763372"/>
            <a:ext cx="5394325" cy="598805"/>
          </a:xfrm>
          <a:prstGeom prst="rect">
            <a:avLst/>
          </a:prstGeom>
          <a:noFill/>
          <a:ln>
            <a:noFill/>
          </a:ln>
        </p:spPr>
        <p:txBody>
          <a:bodyPr wrap="square">
            <a:spAutoFit/>
          </a:bodyPr>
          <a:lstStyle>
            <a:lvl1pPr lvl="0">
              <a:defRPr>
                <a:solidFill>
                  <a:schemeClr val="tx1"/>
                </a:solidFill>
                <a:latin typeface="Arial" panose="020B0604020202020204"/>
                <a:ea typeface="微软雅黑" panose="020B0503020204020204" charset="-122"/>
              </a:defRPr>
            </a:lvl1pPr>
            <a:lvl2pPr marL="742950" lvl="1" indent="-285750">
              <a:defRPr>
                <a:solidFill>
                  <a:schemeClr val="tx1"/>
                </a:solidFill>
                <a:latin typeface="Arial" panose="020B0604020202020204"/>
                <a:ea typeface="微软雅黑" panose="020B0503020204020204" charset="-122"/>
              </a:defRPr>
            </a:lvl2pPr>
            <a:lvl3pPr marL="1143000" lvl="2" indent="-228600">
              <a:defRPr>
                <a:solidFill>
                  <a:schemeClr val="tx1"/>
                </a:solidFill>
                <a:latin typeface="Arial" panose="020B0604020202020204"/>
                <a:ea typeface="微软雅黑" panose="020B0503020204020204" charset="-122"/>
              </a:defRPr>
            </a:lvl3pPr>
            <a:lvl4pPr marL="1600200" lvl="3" indent="-228600">
              <a:defRPr>
                <a:solidFill>
                  <a:schemeClr val="tx1"/>
                </a:solidFill>
                <a:latin typeface="Arial" panose="020B0604020202020204"/>
                <a:ea typeface="微软雅黑" panose="020B0503020204020204" charset="-122"/>
              </a:defRPr>
            </a:lvl4pPr>
            <a:lvl5pPr marL="2057400" lvl="4" indent="-228600">
              <a:defRPr>
                <a:solidFill>
                  <a:schemeClr val="tx1"/>
                </a:solidFill>
                <a:latin typeface="Arial" panose="020B0604020202020204"/>
                <a:ea typeface="微软雅黑" panose="020B0503020204020204" charset="-122"/>
              </a:defRPr>
            </a:lvl5pPr>
            <a:lvl6pPr marL="2514600" lvl="5" indent="-228600">
              <a:spcBef>
                <a:spcPct val="0"/>
              </a:spcBef>
              <a:spcAft>
                <a:spcPct val="0"/>
              </a:spcAft>
              <a:defRPr>
                <a:solidFill>
                  <a:schemeClr val="tx1"/>
                </a:solidFill>
                <a:latin typeface="Arial" panose="020B0604020202020204"/>
                <a:ea typeface="微软雅黑" panose="020B0503020204020204" charset="-122"/>
              </a:defRPr>
            </a:lvl6pPr>
            <a:lvl7pPr marL="2971800" lvl="6" indent="-228600">
              <a:spcBef>
                <a:spcPct val="0"/>
              </a:spcBef>
              <a:spcAft>
                <a:spcPct val="0"/>
              </a:spcAft>
              <a:defRPr>
                <a:solidFill>
                  <a:schemeClr val="tx1"/>
                </a:solidFill>
                <a:latin typeface="Arial" panose="020B0604020202020204"/>
                <a:ea typeface="微软雅黑" panose="020B0503020204020204" charset="-122"/>
              </a:defRPr>
            </a:lvl7pPr>
            <a:lvl8pPr marL="3429000" lvl="7" indent="-228600">
              <a:spcBef>
                <a:spcPct val="0"/>
              </a:spcBef>
              <a:spcAft>
                <a:spcPct val="0"/>
              </a:spcAft>
              <a:defRPr>
                <a:solidFill>
                  <a:schemeClr val="tx1"/>
                </a:solidFill>
                <a:latin typeface="Arial" panose="020B0604020202020204"/>
                <a:ea typeface="微软雅黑" panose="020B0503020204020204" charset="-122"/>
              </a:defRPr>
            </a:lvl8pPr>
            <a:lvl9pPr marL="3886200" lvl="8" indent="-228600">
              <a:spcBef>
                <a:spcPct val="0"/>
              </a:spcBef>
              <a:spcAft>
                <a:spcPct val="0"/>
              </a:spcAft>
              <a:defRPr>
                <a:solidFill>
                  <a:schemeClr val="tx1"/>
                </a:solidFill>
                <a:latin typeface="Arial" panose="020B0604020202020204"/>
                <a:ea typeface="微软雅黑" panose="020B0503020204020204" charset="-122"/>
              </a:defRPr>
            </a:lvl9pPr>
          </a:lstStyle>
          <a:p>
            <a:pPr indent="0" algn="just">
              <a:lnSpc>
                <a:spcPct val="150000"/>
              </a:lnSpc>
              <a:buFont typeface="Arial" panose="020B0604020202020204" pitchFamily="34" charset="0"/>
              <a:buNone/>
            </a:pPr>
            <a:r>
              <a:rPr lang="zh-CN" altLang="en-US" sz="1100" dirty="0">
                <a:latin typeface="+mj-ea"/>
                <a:ea typeface="+mj-ea"/>
                <a:cs typeface="+mj-ea"/>
              </a:rPr>
              <a:t>基于医学知识图谱以及医学文献，结合</a:t>
            </a:r>
            <a:r>
              <a:rPr lang="en-US" altLang="zh-CN" sz="1100" dirty="0">
                <a:latin typeface="+mj-ea"/>
                <a:ea typeface="+mj-ea"/>
                <a:cs typeface="+mj-ea"/>
              </a:rPr>
              <a:t>ChatGPT API</a:t>
            </a:r>
            <a:r>
              <a:rPr lang="zh-CN" altLang="en-US" sz="1100" dirty="0">
                <a:latin typeface="+mj-ea"/>
                <a:ea typeface="+mj-ea"/>
                <a:cs typeface="+mj-ea"/>
              </a:rPr>
              <a:t>构建中文医学指令微调数据集，并以此对各种基模型进行了指令微调，提高了基模型在医疗领域的问答效果。</a:t>
            </a:r>
          </a:p>
        </p:txBody>
      </p:sp>
      <p:sp>
        <p:nvSpPr>
          <p:cNvPr id="5" name="文本框 12">
            <a:extLst>
              <a:ext uri="{FF2B5EF4-FFF2-40B4-BE49-F238E27FC236}">
                <a16:creationId xmlns:a16="http://schemas.microsoft.com/office/drawing/2014/main" id="{400CF1BB-D19C-4C59-AFD2-FE453C7E9287}"/>
              </a:ext>
            </a:extLst>
          </p:cNvPr>
          <p:cNvSpPr txBox="1">
            <a:spLocks noChangeArrowheads="1"/>
          </p:cNvSpPr>
          <p:nvPr/>
        </p:nvSpPr>
        <p:spPr>
          <a:xfrm>
            <a:off x="6041913" y="2353422"/>
            <a:ext cx="5627370" cy="437515"/>
          </a:xfrm>
          <a:prstGeom prst="rect">
            <a:avLst/>
          </a:prstGeom>
          <a:noFill/>
          <a:ln>
            <a:noFill/>
          </a:ln>
        </p:spPr>
        <p:txBody>
          <a:bodyPr wrap="square">
            <a:spAutoFit/>
          </a:bodyPr>
          <a:lstStyle>
            <a:lvl1pPr lvl="0">
              <a:defRPr>
                <a:solidFill>
                  <a:schemeClr val="tx1"/>
                </a:solidFill>
                <a:latin typeface="Arial" panose="020B0604020202020204"/>
                <a:ea typeface="微软雅黑" panose="020B0503020204020204" charset="-122"/>
              </a:defRPr>
            </a:lvl1pPr>
            <a:lvl2pPr marL="742950" lvl="1" indent="-285750">
              <a:defRPr>
                <a:solidFill>
                  <a:schemeClr val="tx1"/>
                </a:solidFill>
                <a:latin typeface="Arial" panose="020B0604020202020204"/>
                <a:ea typeface="微软雅黑" panose="020B0503020204020204" charset="-122"/>
              </a:defRPr>
            </a:lvl2pPr>
            <a:lvl3pPr marL="1143000" lvl="2" indent="-228600">
              <a:defRPr>
                <a:solidFill>
                  <a:schemeClr val="tx1"/>
                </a:solidFill>
                <a:latin typeface="Arial" panose="020B0604020202020204"/>
                <a:ea typeface="微软雅黑" panose="020B0503020204020204" charset="-122"/>
              </a:defRPr>
            </a:lvl3pPr>
            <a:lvl4pPr marL="1600200" lvl="3" indent="-228600">
              <a:defRPr>
                <a:solidFill>
                  <a:schemeClr val="tx1"/>
                </a:solidFill>
                <a:latin typeface="Arial" panose="020B0604020202020204"/>
                <a:ea typeface="微软雅黑" panose="020B0503020204020204" charset="-122"/>
              </a:defRPr>
            </a:lvl4pPr>
            <a:lvl5pPr marL="2057400" lvl="4" indent="-228600">
              <a:defRPr>
                <a:solidFill>
                  <a:schemeClr val="tx1"/>
                </a:solidFill>
                <a:latin typeface="Arial" panose="020B0604020202020204"/>
                <a:ea typeface="微软雅黑" panose="020B0503020204020204" charset="-122"/>
              </a:defRPr>
            </a:lvl5pPr>
            <a:lvl6pPr marL="2514600" lvl="5" indent="-228600">
              <a:spcBef>
                <a:spcPct val="0"/>
              </a:spcBef>
              <a:spcAft>
                <a:spcPct val="0"/>
              </a:spcAft>
              <a:defRPr>
                <a:solidFill>
                  <a:schemeClr val="tx1"/>
                </a:solidFill>
                <a:latin typeface="Arial" panose="020B0604020202020204"/>
                <a:ea typeface="微软雅黑" panose="020B0503020204020204" charset="-122"/>
              </a:defRPr>
            </a:lvl6pPr>
            <a:lvl7pPr marL="2971800" lvl="6" indent="-228600">
              <a:spcBef>
                <a:spcPct val="0"/>
              </a:spcBef>
              <a:spcAft>
                <a:spcPct val="0"/>
              </a:spcAft>
              <a:defRPr>
                <a:solidFill>
                  <a:schemeClr val="tx1"/>
                </a:solidFill>
                <a:latin typeface="Arial" panose="020B0604020202020204"/>
                <a:ea typeface="微软雅黑" panose="020B0503020204020204" charset="-122"/>
              </a:defRPr>
            </a:lvl7pPr>
            <a:lvl8pPr marL="3429000" lvl="7" indent="-228600">
              <a:spcBef>
                <a:spcPct val="0"/>
              </a:spcBef>
              <a:spcAft>
                <a:spcPct val="0"/>
              </a:spcAft>
              <a:defRPr>
                <a:solidFill>
                  <a:schemeClr val="tx1"/>
                </a:solidFill>
                <a:latin typeface="Arial" panose="020B0604020202020204"/>
                <a:ea typeface="微软雅黑" panose="020B0503020204020204" charset="-122"/>
              </a:defRPr>
            </a:lvl8pPr>
            <a:lvl9pPr marL="3886200" lvl="8" indent="-228600">
              <a:spcBef>
                <a:spcPct val="0"/>
              </a:spcBef>
              <a:spcAft>
                <a:spcPct val="0"/>
              </a:spcAft>
              <a:defRPr>
                <a:solidFill>
                  <a:schemeClr val="tx1"/>
                </a:solidFill>
                <a:latin typeface="Arial" panose="020B0604020202020204"/>
                <a:ea typeface="微软雅黑" panose="020B0503020204020204" charset="-122"/>
              </a:defRPr>
            </a:lvl9pPr>
          </a:lstStyle>
          <a:p>
            <a:pPr indent="0" algn="just">
              <a:lnSpc>
                <a:spcPct val="150000"/>
              </a:lnSpc>
              <a:buFont typeface="Arial" panose="020B0604020202020204" pitchFamily="34" charset="0"/>
              <a:buNone/>
            </a:pPr>
            <a:r>
              <a:rPr lang="zh-CN" altLang="en-US" sz="1500" dirty="0">
                <a:latin typeface="+mj-ea"/>
                <a:ea typeface="+mj-ea"/>
                <a:cs typeface="+mj-ea"/>
              </a:rPr>
              <a:t>聚宝盆</a:t>
            </a:r>
            <a:r>
              <a:rPr lang="en-US" altLang="zh-CN" sz="1500" dirty="0">
                <a:latin typeface="+mj-ea"/>
                <a:ea typeface="+mj-ea"/>
                <a:cs typeface="+mj-ea"/>
              </a:rPr>
              <a:t>(Cornucopia): </a:t>
            </a:r>
            <a:r>
              <a:rPr lang="zh-CN" altLang="en-US" sz="1500" dirty="0">
                <a:latin typeface="+mj-ea"/>
                <a:ea typeface="+mj-ea"/>
                <a:cs typeface="+mj-ea"/>
              </a:rPr>
              <a:t>基于中文金融知识的</a:t>
            </a:r>
            <a:r>
              <a:rPr lang="en-US" altLang="zh-CN" sz="1500" dirty="0">
                <a:latin typeface="+mj-ea"/>
                <a:ea typeface="+mj-ea"/>
                <a:cs typeface="+mj-ea"/>
              </a:rPr>
              <a:t> LLaMA </a:t>
            </a:r>
            <a:r>
              <a:rPr lang="zh-CN" altLang="en-US" sz="1500" dirty="0">
                <a:latin typeface="+mj-ea"/>
                <a:ea typeface="+mj-ea"/>
                <a:cs typeface="+mj-ea"/>
              </a:rPr>
              <a:t>系微调模型</a:t>
            </a:r>
          </a:p>
        </p:txBody>
      </p:sp>
      <p:sp>
        <p:nvSpPr>
          <p:cNvPr id="6" name="文本框 12">
            <a:extLst>
              <a:ext uri="{FF2B5EF4-FFF2-40B4-BE49-F238E27FC236}">
                <a16:creationId xmlns:a16="http://schemas.microsoft.com/office/drawing/2014/main" id="{5C025440-28AC-C85F-23F6-278C5073B900}"/>
              </a:ext>
            </a:extLst>
          </p:cNvPr>
          <p:cNvSpPr txBox="1">
            <a:spLocks noChangeArrowheads="1"/>
          </p:cNvSpPr>
          <p:nvPr/>
        </p:nvSpPr>
        <p:spPr>
          <a:xfrm>
            <a:off x="6143513" y="5763372"/>
            <a:ext cx="5394325" cy="852805"/>
          </a:xfrm>
          <a:prstGeom prst="rect">
            <a:avLst/>
          </a:prstGeom>
          <a:noFill/>
          <a:ln>
            <a:noFill/>
          </a:ln>
        </p:spPr>
        <p:txBody>
          <a:bodyPr wrap="square">
            <a:spAutoFit/>
          </a:bodyPr>
          <a:lstStyle>
            <a:lvl1pPr lvl="0">
              <a:defRPr>
                <a:solidFill>
                  <a:schemeClr val="tx1"/>
                </a:solidFill>
                <a:latin typeface="Arial" panose="020B0604020202020204"/>
                <a:ea typeface="微软雅黑" panose="020B0503020204020204" charset="-122"/>
              </a:defRPr>
            </a:lvl1pPr>
            <a:lvl2pPr marL="742950" lvl="1" indent="-285750">
              <a:defRPr>
                <a:solidFill>
                  <a:schemeClr val="tx1"/>
                </a:solidFill>
                <a:latin typeface="Arial" panose="020B0604020202020204"/>
                <a:ea typeface="微软雅黑" panose="020B0503020204020204" charset="-122"/>
              </a:defRPr>
            </a:lvl2pPr>
            <a:lvl3pPr marL="1143000" lvl="2" indent="-228600">
              <a:defRPr>
                <a:solidFill>
                  <a:schemeClr val="tx1"/>
                </a:solidFill>
                <a:latin typeface="Arial" panose="020B0604020202020204"/>
                <a:ea typeface="微软雅黑" panose="020B0503020204020204" charset="-122"/>
              </a:defRPr>
            </a:lvl3pPr>
            <a:lvl4pPr marL="1600200" lvl="3" indent="-228600">
              <a:defRPr>
                <a:solidFill>
                  <a:schemeClr val="tx1"/>
                </a:solidFill>
                <a:latin typeface="Arial" panose="020B0604020202020204"/>
                <a:ea typeface="微软雅黑" panose="020B0503020204020204" charset="-122"/>
              </a:defRPr>
            </a:lvl4pPr>
            <a:lvl5pPr marL="2057400" lvl="4" indent="-228600">
              <a:defRPr>
                <a:solidFill>
                  <a:schemeClr val="tx1"/>
                </a:solidFill>
                <a:latin typeface="Arial" panose="020B0604020202020204"/>
                <a:ea typeface="微软雅黑" panose="020B0503020204020204" charset="-122"/>
              </a:defRPr>
            </a:lvl5pPr>
            <a:lvl6pPr marL="2514600" lvl="5" indent="-228600">
              <a:spcBef>
                <a:spcPct val="0"/>
              </a:spcBef>
              <a:spcAft>
                <a:spcPct val="0"/>
              </a:spcAft>
              <a:defRPr>
                <a:solidFill>
                  <a:schemeClr val="tx1"/>
                </a:solidFill>
                <a:latin typeface="Arial" panose="020B0604020202020204"/>
                <a:ea typeface="微软雅黑" panose="020B0503020204020204" charset="-122"/>
              </a:defRPr>
            </a:lvl6pPr>
            <a:lvl7pPr marL="2971800" lvl="6" indent="-228600">
              <a:spcBef>
                <a:spcPct val="0"/>
              </a:spcBef>
              <a:spcAft>
                <a:spcPct val="0"/>
              </a:spcAft>
              <a:defRPr>
                <a:solidFill>
                  <a:schemeClr val="tx1"/>
                </a:solidFill>
                <a:latin typeface="Arial" panose="020B0604020202020204"/>
                <a:ea typeface="微软雅黑" panose="020B0503020204020204" charset="-122"/>
              </a:defRPr>
            </a:lvl7pPr>
            <a:lvl8pPr marL="3429000" lvl="7" indent="-228600">
              <a:spcBef>
                <a:spcPct val="0"/>
              </a:spcBef>
              <a:spcAft>
                <a:spcPct val="0"/>
              </a:spcAft>
              <a:defRPr>
                <a:solidFill>
                  <a:schemeClr val="tx1"/>
                </a:solidFill>
                <a:latin typeface="Arial" panose="020B0604020202020204"/>
                <a:ea typeface="微软雅黑" panose="020B0503020204020204" charset="-122"/>
              </a:defRPr>
            </a:lvl8pPr>
            <a:lvl9pPr marL="3886200" lvl="8" indent="-228600">
              <a:spcBef>
                <a:spcPct val="0"/>
              </a:spcBef>
              <a:spcAft>
                <a:spcPct val="0"/>
              </a:spcAft>
              <a:defRPr>
                <a:solidFill>
                  <a:schemeClr val="tx1"/>
                </a:solidFill>
                <a:latin typeface="Arial" panose="020B0604020202020204"/>
                <a:ea typeface="微软雅黑" panose="020B0503020204020204" charset="-122"/>
              </a:defRPr>
            </a:lvl9pPr>
          </a:lstStyle>
          <a:p>
            <a:pPr indent="0" algn="just">
              <a:lnSpc>
                <a:spcPct val="150000"/>
              </a:lnSpc>
              <a:buFont typeface="Arial" panose="020B0604020202020204" pitchFamily="34" charset="0"/>
              <a:buNone/>
            </a:pPr>
            <a:r>
              <a:rPr lang="zh-CN" altLang="en-US" sz="1100" dirty="0">
                <a:latin typeface="+mj-ea"/>
                <a:ea typeface="+mj-ea"/>
                <a:cs typeface="+mj-ea"/>
              </a:rPr>
              <a:t>基于</a:t>
            </a:r>
            <a:r>
              <a:rPr lang="en-US" altLang="zh-CN" sz="1100" dirty="0">
                <a:latin typeface="+mj-ea"/>
                <a:ea typeface="+mj-ea"/>
                <a:cs typeface="+mj-ea"/>
              </a:rPr>
              <a:t> LLaMA </a:t>
            </a:r>
            <a:r>
              <a:rPr lang="zh-CN" altLang="en-US" sz="1100" dirty="0">
                <a:latin typeface="+mj-ea"/>
                <a:ea typeface="+mj-ea"/>
                <a:cs typeface="+mj-ea"/>
              </a:rPr>
              <a:t>系基模型经过中文金融知识指令精调</a:t>
            </a:r>
            <a:r>
              <a:rPr lang="en-US" altLang="zh-CN" sz="1100" dirty="0">
                <a:latin typeface="+mj-ea"/>
                <a:ea typeface="+mj-ea"/>
                <a:cs typeface="+mj-ea"/>
              </a:rPr>
              <a:t>/</a:t>
            </a:r>
            <a:r>
              <a:rPr lang="zh-CN" altLang="en-US" sz="1100" dirty="0">
                <a:latin typeface="+mj-ea"/>
                <a:ea typeface="+mj-ea"/>
                <a:cs typeface="+mj-ea"/>
              </a:rPr>
              <a:t>指令微调</a:t>
            </a:r>
            <a:r>
              <a:rPr lang="en-US" altLang="zh-CN" sz="1100" dirty="0">
                <a:latin typeface="+mj-ea"/>
                <a:ea typeface="+mj-ea"/>
                <a:cs typeface="+mj-ea"/>
              </a:rPr>
              <a:t>(Instruct-tuning) </a:t>
            </a:r>
            <a:r>
              <a:rPr lang="zh-CN" altLang="en-US" sz="1100" dirty="0">
                <a:latin typeface="+mj-ea"/>
                <a:ea typeface="+mj-ea"/>
                <a:cs typeface="+mj-ea"/>
              </a:rPr>
              <a:t>的微调模型。通过中文金融公开问答数据</a:t>
            </a:r>
            <a:r>
              <a:rPr lang="en-US" altLang="zh-CN" sz="1100" dirty="0">
                <a:latin typeface="+mj-ea"/>
                <a:ea typeface="+mj-ea"/>
                <a:cs typeface="+mj-ea"/>
              </a:rPr>
              <a:t>+</a:t>
            </a:r>
            <a:r>
              <a:rPr lang="zh-CN" altLang="en-US" sz="1100" dirty="0">
                <a:latin typeface="+mj-ea"/>
                <a:ea typeface="+mj-ea"/>
                <a:cs typeface="+mj-ea"/>
              </a:rPr>
              <a:t>爬取的金融问答数据构建指令数据集，并在此基础上对</a:t>
            </a:r>
            <a:r>
              <a:rPr lang="en-US" altLang="zh-CN" sz="1100" dirty="0">
                <a:latin typeface="+mj-ea"/>
                <a:ea typeface="+mj-ea"/>
                <a:cs typeface="+mj-ea"/>
              </a:rPr>
              <a:t> LLaMA </a:t>
            </a:r>
            <a:r>
              <a:rPr lang="zh-CN" altLang="en-US" sz="1100" dirty="0">
                <a:latin typeface="+mj-ea"/>
                <a:ea typeface="+mj-ea"/>
                <a:cs typeface="+mj-ea"/>
              </a:rPr>
              <a:t>系模型进行了指令微调，提高了</a:t>
            </a:r>
            <a:r>
              <a:rPr lang="en-US" altLang="zh-CN" sz="1100" dirty="0">
                <a:latin typeface="+mj-ea"/>
                <a:ea typeface="+mj-ea"/>
                <a:cs typeface="+mj-ea"/>
              </a:rPr>
              <a:t> LLaMA </a:t>
            </a:r>
            <a:r>
              <a:rPr lang="zh-CN" altLang="en-US" sz="1100" dirty="0">
                <a:latin typeface="+mj-ea"/>
                <a:ea typeface="+mj-ea"/>
                <a:cs typeface="+mj-ea"/>
              </a:rPr>
              <a:t>在金融领域的问答效果。</a:t>
            </a:r>
          </a:p>
        </p:txBody>
      </p:sp>
      <p:pic>
        <p:nvPicPr>
          <p:cNvPr id="7" name="图片 6">
            <a:extLst>
              <a:ext uri="{FF2B5EF4-FFF2-40B4-BE49-F238E27FC236}">
                <a16:creationId xmlns:a16="http://schemas.microsoft.com/office/drawing/2014/main" id="{AAF6ADCA-2E37-B94F-5D74-295B5A336F18}"/>
              </a:ext>
            </a:extLst>
          </p:cNvPr>
          <p:cNvPicPr>
            <a:picLocks noChangeAspect="1"/>
          </p:cNvPicPr>
          <p:nvPr/>
        </p:nvPicPr>
        <p:blipFill>
          <a:blip r:embed="rId3"/>
          <a:stretch>
            <a:fillRect/>
          </a:stretch>
        </p:blipFill>
        <p:spPr>
          <a:xfrm>
            <a:off x="5796803" y="2973182"/>
            <a:ext cx="6306185" cy="2607310"/>
          </a:xfrm>
          <a:prstGeom prst="rect">
            <a:avLst/>
          </a:prstGeom>
        </p:spPr>
      </p:pic>
    </p:spTree>
    <p:extLst>
      <p:ext uri="{BB962C8B-B14F-4D97-AF65-F5344CB8AC3E}">
        <p14:creationId xmlns:p14="http://schemas.microsoft.com/office/powerpoint/2010/main" val="14129954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0F5EF-D66B-D578-594D-01DD4B335F09}"/>
            </a:ext>
          </a:extLst>
        </p:cNvPr>
        <p:cNvGrpSpPr/>
        <p:nvPr/>
      </p:nvGrpSpPr>
      <p:grpSpPr>
        <a:xfrm>
          <a:off x="0" y="0"/>
          <a:ext cx="0" cy="0"/>
          <a:chOff x="0" y="0"/>
          <a:chExt cx="0" cy="0"/>
        </a:xfrm>
      </p:grpSpPr>
      <p:sp>
        <p:nvSpPr>
          <p:cNvPr id="174" name="一、LLM in Acc-Physical">
            <a:extLst>
              <a:ext uri="{FF2B5EF4-FFF2-40B4-BE49-F238E27FC236}">
                <a16:creationId xmlns:a16="http://schemas.microsoft.com/office/drawing/2014/main" id="{F7D7805E-7B7B-13F6-EB1E-EB8BBCEF8D19}"/>
              </a:ext>
            </a:extLst>
          </p:cNvPr>
          <p:cNvSpPr txBox="1">
            <a:spLocks noGrp="1"/>
          </p:cNvSpPr>
          <p:nvPr>
            <p:ph type="title"/>
          </p:nvPr>
        </p:nvSpPr>
        <p:spPr>
          <a:xfrm>
            <a:off x="74930" y="914400"/>
            <a:ext cx="7282180"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sym typeface="+mn-ea"/>
              </a:rPr>
              <a:t>基于</a:t>
            </a:r>
            <a:r>
              <a:rPr lang="en-US" altLang="zh-CN" sz="3600" dirty="0">
                <a:solidFill>
                  <a:schemeClr val="tx1"/>
                </a:solidFill>
                <a:latin typeface="微软雅黑" panose="020B0503020204020204" charset="-122"/>
                <a:ea typeface="微软雅黑" panose="020B0503020204020204" charset="-122"/>
                <a:sym typeface="+mn-ea"/>
              </a:rPr>
              <a:t>LLM</a:t>
            </a:r>
            <a:r>
              <a:rPr lang="zh-CN" altLang="en-US" sz="3600" dirty="0">
                <a:solidFill>
                  <a:schemeClr val="tx1"/>
                </a:solidFill>
                <a:latin typeface="微软雅黑" panose="020B0503020204020204" charset="-122"/>
                <a:ea typeface="微软雅黑" panose="020B0503020204020204" charset="-122"/>
                <a:sym typeface="+mn-ea"/>
              </a:rPr>
              <a:t>的</a:t>
            </a:r>
            <a:r>
              <a:rPr lang="en-US" altLang="zh-CN" sz="3600" dirty="0">
                <a:solidFill>
                  <a:schemeClr val="tx1"/>
                </a:solidFill>
                <a:latin typeface="微软雅黑" panose="020B0503020204020204" charset="-122"/>
                <a:ea typeface="微软雅黑" panose="020B0503020204020204" charset="-122"/>
                <a:sym typeface="+mn-ea"/>
              </a:rPr>
              <a:t>CSNS</a:t>
            </a:r>
            <a:r>
              <a:rPr lang="zh-CN" altLang="en-US" sz="3600" dirty="0">
                <a:solidFill>
                  <a:schemeClr val="tx1"/>
                </a:solidFill>
                <a:latin typeface="微软雅黑" panose="020B0503020204020204" charset="-122"/>
                <a:ea typeface="微软雅黑" panose="020B0503020204020204" charset="-122"/>
                <a:sym typeface="+mn-ea"/>
              </a:rPr>
              <a:t>加速器问答机器人</a:t>
            </a:r>
            <a:endParaRPr lang="en-US" sz="3600" dirty="0">
              <a:solidFill>
                <a:schemeClr val="tx1"/>
              </a:solidFill>
              <a:latin typeface="微软雅黑" panose="020B0503020204020204" charset="-122"/>
              <a:ea typeface="微软雅黑" panose="020B0503020204020204" charset="-122"/>
            </a:endParaRPr>
          </a:p>
        </p:txBody>
      </p:sp>
      <p:sp>
        <p:nvSpPr>
          <p:cNvPr id="175" name="数据收集模块…">
            <a:extLst>
              <a:ext uri="{FF2B5EF4-FFF2-40B4-BE49-F238E27FC236}">
                <a16:creationId xmlns:a16="http://schemas.microsoft.com/office/drawing/2014/main" id="{C14EFDC2-97BC-117F-760B-EA7B10303F4A}"/>
              </a:ext>
            </a:extLst>
          </p:cNvPr>
          <p:cNvSpPr txBox="1">
            <a:spLocks noGrp="1"/>
          </p:cNvSpPr>
          <p:nvPr>
            <p:ph type="body" sz="half" idx="1"/>
          </p:nvPr>
        </p:nvSpPr>
        <p:spPr>
          <a:xfrm>
            <a:off x="244475" y="1778000"/>
            <a:ext cx="11739880" cy="4502150"/>
          </a:xfrm>
          <a:prstGeom prst="rect">
            <a:avLst/>
          </a:prstGeom>
        </p:spPr>
        <p:txBody>
          <a:bodyPr>
            <a:normAutofit fontScale="25000" lnSpcReduction="20000"/>
          </a:bodyPr>
          <a:lstStyle/>
          <a:p>
            <a:pPr marL="0" indent="0" algn="l">
              <a:lnSpc>
                <a:spcPct val="130000"/>
              </a:lnSpc>
              <a:spcBef>
                <a:spcPts val="1000"/>
              </a:spcBef>
              <a:buNone/>
              <a:defRPr sz="4400">
                <a:latin typeface="Heiti SC Medium"/>
                <a:ea typeface="Heiti SC Medium"/>
                <a:cs typeface="Heiti SC Medium"/>
                <a:sym typeface="Heiti SC Medium"/>
              </a:defRPr>
            </a:pPr>
            <a:r>
              <a:rPr lang="zh-CN" altLang="en-US" sz="9600" dirty="0">
                <a:solidFill>
                  <a:schemeClr val="tx1"/>
                </a:solidFill>
                <a:latin typeface="微软雅黑" panose="020B0503020204020204" charset="-122"/>
                <a:ea typeface="微软雅黑" panose="020B0503020204020204" charset="-122"/>
                <a:cs typeface="+mn-cs"/>
                <a:sym typeface="+mn-ea"/>
              </a:rPr>
              <a:t>背景</a:t>
            </a:r>
            <a:endParaRPr lang="zh-CN" altLang="en-US" sz="9600" b="1" dirty="0">
              <a:solidFill>
                <a:schemeClr val="tx1"/>
              </a:solidFill>
              <a:latin typeface="微软雅黑" panose="020B0503020204020204" charset="-122"/>
              <a:ea typeface="微软雅黑" panose="020B0503020204020204" charset="-122"/>
            </a:endParaRP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6400" b="0" dirty="0">
                <a:solidFill>
                  <a:schemeClr val="tx1"/>
                </a:solidFill>
                <a:latin typeface="微软雅黑" panose="020B0503020204020204" charset="-122"/>
                <a:ea typeface="微软雅黑" panose="020B0503020204020204" charset="-122"/>
                <a:cs typeface="+mn-cs"/>
                <a:sym typeface="+mn-ea"/>
              </a:rPr>
              <a:t>随着</a:t>
            </a:r>
            <a:r>
              <a:rPr lang="en-US" altLang="zh-CN" sz="6400" b="0" dirty="0">
                <a:solidFill>
                  <a:schemeClr val="tx1"/>
                </a:solidFill>
                <a:latin typeface="微软雅黑" panose="020B0503020204020204" charset="-122"/>
                <a:ea typeface="微软雅黑" panose="020B0503020204020204" charset="-122"/>
                <a:cs typeface="+mn-cs"/>
                <a:sym typeface="+mn-ea"/>
              </a:rPr>
              <a:t>CSNS</a:t>
            </a:r>
            <a:r>
              <a:rPr lang="zh-CN" altLang="en-US" sz="6400" b="0" dirty="0">
                <a:solidFill>
                  <a:schemeClr val="tx1"/>
                </a:solidFill>
                <a:latin typeface="微软雅黑" panose="020B0503020204020204" charset="-122"/>
                <a:ea typeface="微软雅黑" panose="020B0503020204020204" charset="-122"/>
                <a:cs typeface="+mn-cs"/>
                <a:sym typeface="+mn-ea"/>
              </a:rPr>
              <a:t>的运行和发展，操作人员在实际工作中面临着一些挑战。首先，</a:t>
            </a:r>
            <a:r>
              <a:rPr lang="en-US" altLang="zh-CN" sz="6400" b="0" dirty="0">
                <a:solidFill>
                  <a:schemeClr val="tx1"/>
                </a:solidFill>
                <a:latin typeface="微软雅黑" panose="020B0503020204020204" charset="-122"/>
                <a:ea typeface="微软雅黑" panose="020B0503020204020204" charset="-122"/>
                <a:cs typeface="+mn-cs"/>
                <a:sym typeface="+mn-ea"/>
              </a:rPr>
              <a:t>CSNS</a:t>
            </a:r>
            <a:r>
              <a:rPr lang="zh-CN" altLang="en-US" sz="6400" b="0" dirty="0">
                <a:solidFill>
                  <a:schemeClr val="tx1"/>
                </a:solidFill>
                <a:latin typeface="微软雅黑" panose="020B0503020204020204" charset="-122"/>
                <a:ea typeface="微软雅黑" panose="020B0503020204020204" charset="-122"/>
                <a:cs typeface="+mn-cs"/>
                <a:sym typeface="+mn-ea"/>
              </a:rPr>
              <a:t>内部存在大量操作、规章文档，这些文档分散且不便于查询，影响了操作效率和准确性。其次，</a:t>
            </a:r>
            <a:r>
              <a:rPr lang="en-US" altLang="zh-CN" sz="6400" b="0" dirty="0">
                <a:solidFill>
                  <a:schemeClr val="tx1"/>
                </a:solidFill>
                <a:latin typeface="微软雅黑" panose="020B0503020204020204" charset="-122"/>
                <a:ea typeface="微软雅黑" panose="020B0503020204020204" charset="-122"/>
                <a:cs typeface="+mn-cs"/>
                <a:sym typeface="+mn-ea"/>
              </a:rPr>
              <a:t>CSNS</a:t>
            </a:r>
            <a:r>
              <a:rPr lang="zh-CN" altLang="en-US" sz="6400" b="0" dirty="0">
                <a:solidFill>
                  <a:schemeClr val="tx1"/>
                </a:solidFill>
                <a:latin typeface="微软雅黑" panose="020B0503020204020204" charset="-122"/>
                <a:ea typeface="微软雅黑" panose="020B0503020204020204" charset="-122"/>
                <a:cs typeface="+mn-cs"/>
                <a:sym typeface="+mn-ea"/>
              </a:rPr>
              <a:t>拥有众多的过程参数（</a:t>
            </a:r>
            <a:r>
              <a:rPr lang="en-US" altLang="zh-CN" sz="6400" b="0" dirty="0">
                <a:solidFill>
                  <a:schemeClr val="tx1"/>
                </a:solidFill>
                <a:latin typeface="微软雅黑" panose="020B0503020204020204" charset="-122"/>
                <a:ea typeface="微软雅黑" panose="020B0503020204020204" charset="-122"/>
                <a:cs typeface="+mn-cs"/>
                <a:sym typeface="+mn-ea"/>
              </a:rPr>
              <a:t>PV</a:t>
            </a:r>
            <a:r>
              <a:rPr lang="zh-CN" altLang="en-US" sz="6400" b="0" dirty="0">
                <a:solidFill>
                  <a:schemeClr val="tx1"/>
                </a:solidFill>
                <a:latin typeface="微软雅黑" panose="020B0503020204020204" charset="-122"/>
                <a:ea typeface="微软雅黑" panose="020B0503020204020204" charset="-122"/>
                <a:cs typeface="+mn-cs"/>
                <a:sym typeface="+mn-ea"/>
              </a:rPr>
              <a:t>），但缺乏对这些</a:t>
            </a:r>
            <a:r>
              <a:rPr lang="en-US" altLang="zh-CN" sz="6400" b="0" dirty="0">
                <a:solidFill>
                  <a:schemeClr val="tx1"/>
                </a:solidFill>
                <a:latin typeface="微软雅黑" panose="020B0503020204020204" charset="-122"/>
                <a:ea typeface="微软雅黑" panose="020B0503020204020204" charset="-122"/>
                <a:cs typeface="+mn-cs"/>
                <a:sym typeface="+mn-ea"/>
              </a:rPr>
              <a:t>PV</a:t>
            </a:r>
            <a:r>
              <a:rPr lang="zh-CN" altLang="en-US" sz="6400" b="0" dirty="0">
                <a:solidFill>
                  <a:schemeClr val="tx1"/>
                </a:solidFill>
                <a:latin typeface="微软雅黑" panose="020B0503020204020204" charset="-122"/>
                <a:ea typeface="微软雅黑" panose="020B0503020204020204" charset="-122"/>
                <a:cs typeface="+mn-cs"/>
                <a:sym typeface="+mn-ea"/>
              </a:rPr>
              <a:t>的详细描述，使得查询和维护工作变得复杂和困难。这些问题的存在，不仅降低了工作效率，也可能影响到实验的安全性和准确性。</a:t>
            </a: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6400" b="0" dirty="0">
                <a:solidFill>
                  <a:schemeClr val="tx1"/>
                </a:solidFill>
                <a:latin typeface="微软雅黑" panose="020B0503020204020204" charset="-122"/>
                <a:ea typeface="微软雅黑" panose="020B0503020204020204" charset="-122"/>
                <a:cs typeface="+mn-cs"/>
                <a:sym typeface="+mn-ea"/>
              </a:rPr>
              <a:t>为了解决上述问题，本课题提出了利用大模型技术来优化</a:t>
            </a:r>
            <a:r>
              <a:rPr lang="en-US" altLang="zh-CN" sz="6400" b="0" dirty="0">
                <a:solidFill>
                  <a:schemeClr val="tx1"/>
                </a:solidFill>
                <a:latin typeface="微软雅黑" panose="020B0503020204020204" charset="-122"/>
                <a:ea typeface="微软雅黑" panose="020B0503020204020204" charset="-122"/>
                <a:cs typeface="+mn-cs"/>
                <a:sym typeface="+mn-ea"/>
              </a:rPr>
              <a:t>CSNS</a:t>
            </a:r>
            <a:r>
              <a:rPr lang="zh-CN" altLang="en-US" sz="6400" b="0" dirty="0">
                <a:solidFill>
                  <a:schemeClr val="tx1"/>
                </a:solidFill>
                <a:latin typeface="微软雅黑" panose="020B0503020204020204" charset="-122"/>
                <a:ea typeface="微软雅黑" panose="020B0503020204020204" charset="-122"/>
                <a:cs typeface="+mn-cs"/>
                <a:sym typeface="+mn-ea"/>
              </a:rPr>
              <a:t>的文档管理和</a:t>
            </a:r>
            <a:r>
              <a:rPr lang="en-US" altLang="zh-CN" sz="6400" b="0" dirty="0">
                <a:solidFill>
                  <a:schemeClr val="tx1"/>
                </a:solidFill>
                <a:latin typeface="微软雅黑" panose="020B0503020204020204" charset="-122"/>
                <a:ea typeface="微软雅黑" panose="020B0503020204020204" charset="-122"/>
                <a:cs typeface="+mn-cs"/>
                <a:sym typeface="+mn-ea"/>
              </a:rPr>
              <a:t>PV</a:t>
            </a:r>
            <a:r>
              <a:rPr lang="zh-CN" altLang="en-US" sz="6400" b="0" dirty="0">
                <a:solidFill>
                  <a:schemeClr val="tx1"/>
                </a:solidFill>
                <a:latin typeface="微软雅黑" panose="020B0503020204020204" charset="-122"/>
                <a:ea typeface="微软雅黑" panose="020B0503020204020204" charset="-122"/>
                <a:cs typeface="+mn-cs"/>
                <a:sym typeface="+mn-ea"/>
              </a:rPr>
              <a:t>查询。近年来大模型被广泛应用于各个领域，包括科学研究和工业生产。通过开源大模型，我们可以将</a:t>
            </a:r>
            <a:r>
              <a:rPr lang="en-US" altLang="zh-CN" sz="6400" b="0" dirty="0">
                <a:solidFill>
                  <a:schemeClr val="tx1"/>
                </a:solidFill>
                <a:latin typeface="微软雅黑" panose="020B0503020204020204" charset="-122"/>
                <a:ea typeface="微软雅黑" panose="020B0503020204020204" charset="-122"/>
                <a:cs typeface="+mn-cs"/>
                <a:sym typeface="+mn-ea"/>
              </a:rPr>
              <a:t>CSNS</a:t>
            </a:r>
            <a:r>
              <a:rPr lang="zh-CN" altLang="en-US" sz="6400" b="0" dirty="0">
                <a:solidFill>
                  <a:schemeClr val="tx1"/>
                </a:solidFill>
                <a:latin typeface="微软雅黑" panose="020B0503020204020204" charset="-122"/>
                <a:ea typeface="微软雅黑" panose="020B0503020204020204" charset="-122"/>
                <a:cs typeface="+mn-cs"/>
                <a:sym typeface="+mn-ea"/>
              </a:rPr>
              <a:t>的操作文档和设备参数进行整合和优化，提高查询效率，从而提升整个设施的运行效能和科研人员的工作效率。</a:t>
            </a: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6400" b="0" dirty="0">
                <a:solidFill>
                  <a:schemeClr val="tx1"/>
                </a:solidFill>
                <a:latin typeface="微软雅黑" panose="020B0503020204020204" charset="-122"/>
                <a:ea typeface="微软雅黑" panose="020B0503020204020204" charset="-122"/>
                <a:cs typeface="+mn-cs"/>
                <a:sym typeface="+mn-ea"/>
              </a:rPr>
              <a:t>本课题旨在探索如何将大模型技术应用于中国散裂中子源的文档管理、</a:t>
            </a:r>
            <a:r>
              <a:rPr lang="en-US" altLang="zh-CN" sz="6400" b="0" dirty="0">
                <a:solidFill>
                  <a:schemeClr val="tx1"/>
                </a:solidFill>
                <a:latin typeface="微软雅黑" panose="020B0503020204020204" charset="-122"/>
                <a:ea typeface="微软雅黑" panose="020B0503020204020204" charset="-122"/>
                <a:cs typeface="+mn-cs"/>
                <a:sym typeface="+mn-ea"/>
              </a:rPr>
              <a:t>PV</a:t>
            </a:r>
            <a:r>
              <a:rPr lang="zh-CN" altLang="en-US" sz="6400" b="0" dirty="0">
                <a:solidFill>
                  <a:schemeClr val="tx1"/>
                </a:solidFill>
                <a:latin typeface="微软雅黑" panose="020B0503020204020204" charset="-122"/>
                <a:ea typeface="微软雅黑" panose="020B0503020204020204" charset="-122"/>
                <a:cs typeface="+mn-cs"/>
                <a:sym typeface="+mn-ea"/>
              </a:rPr>
              <a:t>信息查询及</a:t>
            </a:r>
            <a:r>
              <a:rPr lang="en-US" altLang="zh-CN" sz="6400" b="0" dirty="0">
                <a:solidFill>
                  <a:schemeClr val="tx1"/>
                </a:solidFill>
                <a:latin typeface="微软雅黑" panose="020B0503020204020204" charset="-122"/>
                <a:ea typeface="微软雅黑" panose="020B0503020204020204" charset="-122"/>
                <a:cs typeface="+mn-cs"/>
                <a:sym typeface="+mn-ea"/>
              </a:rPr>
              <a:t>PV</a:t>
            </a:r>
            <a:r>
              <a:rPr lang="zh-CN" altLang="en-US" sz="6400" b="0" dirty="0">
                <a:solidFill>
                  <a:schemeClr val="tx1"/>
                </a:solidFill>
                <a:latin typeface="微软雅黑" panose="020B0503020204020204" charset="-122"/>
                <a:ea typeface="微软雅黑" panose="020B0503020204020204" charset="-122"/>
                <a:cs typeface="+mn-cs"/>
                <a:sym typeface="+mn-ea"/>
              </a:rPr>
              <a:t>描述优化，以期达到提高操作便捷性和信息查询效率的目的。通过这一研究，我们希望能够为中国散裂中子源的高效运行提供技术支持，同时也为其他大型科学装置的智能化管理提供参考。</a:t>
            </a:r>
          </a:p>
          <a:p>
            <a:pPr marL="0" indent="0" algn="l">
              <a:lnSpc>
                <a:spcPct val="130000"/>
              </a:lnSpc>
              <a:spcBef>
                <a:spcPts val="1000"/>
              </a:spcBef>
              <a:buNone/>
              <a:defRPr sz="4400">
                <a:latin typeface="Heiti SC Medium"/>
                <a:ea typeface="Heiti SC Medium"/>
                <a:cs typeface="Heiti SC Medium"/>
                <a:sym typeface="Heiti SC Medium"/>
              </a:defRPr>
            </a:pPr>
            <a:endParaRPr lang="en-US" altLang="zh-CN" sz="6400" dirty="0">
              <a:solidFill>
                <a:schemeClr val="tx1"/>
              </a:solidFill>
              <a:latin typeface="微软雅黑" panose="020B0503020204020204" charset="-122"/>
              <a:ea typeface="微软雅黑" panose="020B0503020204020204" charset="-122"/>
              <a:cs typeface="+mn-cs"/>
              <a:sym typeface="+mn-ea"/>
            </a:endParaRPr>
          </a:p>
          <a:p>
            <a:pPr marL="0" indent="0">
              <a:lnSpc>
                <a:spcPct val="130000"/>
              </a:lnSpc>
              <a:spcBef>
                <a:spcPts val="1000"/>
              </a:spcBef>
              <a:buNone/>
              <a:defRPr sz="4400">
                <a:latin typeface="Heiti SC Medium"/>
                <a:ea typeface="Heiti SC Medium"/>
                <a:cs typeface="Heiti SC Medium"/>
                <a:sym typeface="Heiti SC Medium"/>
              </a:defRPr>
            </a:pPr>
            <a:r>
              <a:rPr lang="en-US" altLang="zh-CN" sz="1940" b="0" dirty="0">
                <a:solidFill>
                  <a:schemeClr val="tx1"/>
                </a:solidFill>
                <a:latin typeface="微软雅黑" panose="020B0503020204020204" charset="-122"/>
                <a:ea typeface="微软雅黑" panose="020B0503020204020204" charset="-122"/>
              </a:rPr>
              <a:t> </a:t>
            </a: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p:txBody>
      </p:sp>
      <p:sp>
        <p:nvSpPr>
          <p:cNvPr id="3" name="矩形 2">
            <a:extLst>
              <a:ext uri="{FF2B5EF4-FFF2-40B4-BE49-F238E27FC236}">
                <a16:creationId xmlns:a16="http://schemas.microsoft.com/office/drawing/2014/main" id="{1B153EEC-900D-C578-ED11-FF6BEBA9506E}"/>
              </a:ext>
            </a:extLst>
          </p:cNvPr>
          <p:cNvSpPr/>
          <p:nvPr/>
        </p:nvSpPr>
        <p:spPr>
          <a:xfrm>
            <a:off x="368877" y="5426297"/>
            <a:ext cx="10920533" cy="42557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意义：通过大模型与操作文档及</a:t>
            </a:r>
            <a:r>
              <a:rPr lang="en-US" altLang="zh-CN" sz="2000" dirty="0"/>
              <a:t>PV</a:t>
            </a:r>
            <a:r>
              <a:rPr lang="zh-CN" altLang="en-US" sz="2000" dirty="0"/>
              <a:t>信息交互，提高信息查询的效率，进而提升设施运行效能</a:t>
            </a:r>
          </a:p>
        </p:txBody>
      </p:sp>
    </p:spTree>
    <p:extLst>
      <p:ext uri="{BB962C8B-B14F-4D97-AF65-F5344CB8AC3E}">
        <p14:creationId xmlns:p14="http://schemas.microsoft.com/office/powerpoint/2010/main" val="40374787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一、LLM in Acc-Physical"/>
          <p:cNvSpPr txBox="1">
            <a:spLocks noGrp="1"/>
          </p:cNvSpPr>
          <p:nvPr>
            <p:ph type="title"/>
          </p:nvPr>
        </p:nvSpPr>
        <p:spPr>
          <a:xfrm>
            <a:off x="74930" y="914400"/>
            <a:ext cx="8164195"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sym typeface="+mn-ea"/>
              </a:rPr>
              <a:t>基于</a:t>
            </a:r>
            <a:r>
              <a:rPr lang="en-US" altLang="zh-CN" sz="3600" dirty="0">
                <a:solidFill>
                  <a:schemeClr val="tx1"/>
                </a:solidFill>
                <a:latin typeface="微软雅黑" panose="020B0503020204020204" charset="-122"/>
                <a:ea typeface="微软雅黑" panose="020B0503020204020204" charset="-122"/>
                <a:sym typeface="+mn-ea"/>
              </a:rPr>
              <a:t>LLM</a:t>
            </a:r>
            <a:r>
              <a:rPr lang="zh-CN" altLang="en-US" sz="3600" dirty="0">
                <a:solidFill>
                  <a:schemeClr val="tx1"/>
                </a:solidFill>
                <a:latin typeface="微软雅黑" panose="020B0503020204020204" charset="-122"/>
                <a:ea typeface="微软雅黑" panose="020B0503020204020204" charset="-122"/>
                <a:sym typeface="+mn-ea"/>
              </a:rPr>
              <a:t>的</a:t>
            </a:r>
            <a:r>
              <a:rPr lang="en-US" altLang="zh-CN" sz="3600" dirty="0">
                <a:solidFill>
                  <a:schemeClr val="tx1"/>
                </a:solidFill>
                <a:latin typeface="微软雅黑" panose="020B0503020204020204" charset="-122"/>
                <a:ea typeface="微软雅黑" panose="020B0503020204020204" charset="-122"/>
                <a:sym typeface="+mn-ea"/>
              </a:rPr>
              <a:t>CSNS</a:t>
            </a:r>
            <a:r>
              <a:rPr lang="zh-CN" altLang="en-US" sz="3600" dirty="0">
                <a:solidFill>
                  <a:schemeClr val="tx1"/>
                </a:solidFill>
                <a:latin typeface="微软雅黑" panose="020B0503020204020204" charset="-122"/>
                <a:ea typeface="微软雅黑" panose="020B0503020204020204" charset="-122"/>
                <a:sym typeface="+mn-ea"/>
              </a:rPr>
              <a:t>加速器问答机器人</a:t>
            </a:r>
            <a:endParaRPr lang="en-US" sz="3600" dirty="0">
              <a:solidFill>
                <a:schemeClr val="tx1"/>
              </a:solidFill>
              <a:latin typeface="微软雅黑" panose="020B0503020204020204" charset="-122"/>
              <a:ea typeface="微软雅黑" panose="020B0503020204020204" charset="-122"/>
            </a:endParaRPr>
          </a:p>
        </p:txBody>
      </p:sp>
      <p:sp>
        <p:nvSpPr>
          <p:cNvPr id="175" name="数据收集模块…"/>
          <p:cNvSpPr txBox="1">
            <a:spLocks noGrp="1"/>
          </p:cNvSpPr>
          <p:nvPr>
            <p:ph type="body" sz="half" idx="1"/>
          </p:nvPr>
        </p:nvSpPr>
        <p:spPr>
          <a:xfrm>
            <a:off x="244475" y="1703070"/>
            <a:ext cx="11482705" cy="4900295"/>
          </a:xfrm>
          <a:prstGeom prst="rect">
            <a:avLst/>
          </a:prstGeom>
        </p:spPr>
        <p:txBody>
          <a:bodyPr>
            <a:normAutofit/>
          </a:bodyPr>
          <a:lstStyle/>
          <a:p>
            <a:pPr marL="0" indent="0">
              <a:lnSpc>
                <a:spcPct val="130000"/>
              </a:lnSpc>
              <a:spcBef>
                <a:spcPts val="1000"/>
              </a:spcBef>
              <a:buNone/>
              <a:defRPr sz="4400">
                <a:latin typeface="Heiti SC Medium"/>
                <a:ea typeface="Heiti SC Medium"/>
                <a:cs typeface="Heiti SC Medium"/>
                <a:sym typeface="Heiti SC Medium"/>
              </a:defRPr>
            </a:pPr>
            <a:r>
              <a:rPr lang="zh-CN" altLang="en-US" sz="1600" b="1" dirty="0">
                <a:solidFill>
                  <a:schemeClr val="tx1"/>
                </a:solidFill>
                <a:latin typeface="微软雅黑" panose="020B0503020204020204" charset="-122"/>
                <a:ea typeface="微软雅黑" panose="020B0503020204020204" charset="-122"/>
              </a:rPr>
              <a:t>通用大模型存在的问题</a:t>
            </a:r>
            <a:r>
              <a:rPr lang="en-US" altLang="zh-CN" sz="1600" b="1" dirty="0">
                <a:solidFill>
                  <a:schemeClr val="tx1"/>
                </a:solidFill>
                <a:latin typeface="微软雅黑" panose="020B0503020204020204" charset="-122"/>
                <a:ea typeface="微软雅黑" panose="020B0503020204020204" charset="-122"/>
              </a:rPr>
              <a:t>/CSNS</a:t>
            </a:r>
            <a:r>
              <a:rPr lang="zh-CN" altLang="en-US" sz="1600" b="1" dirty="0">
                <a:solidFill>
                  <a:schemeClr val="tx1"/>
                </a:solidFill>
                <a:latin typeface="微软雅黑" panose="020B0503020204020204" charset="-122"/>
                <a:ea typeface="微软雅黑" panose="020B0503020204020204" charset="-122"/>
              </a:rPr>
              <a:t>加速器垂域大模型能解决什么问题：</a:t>
            </a:r>
          </a:p>
          <a:p>
            <a:pPr marL="0" indent="0">
              <a:lnSpc>
                <a:spcPct val="130000"/>
              </a:lnSpc>
              <a:spcBef>
                <a:spcPts val="1000"/>
              </a:spcBef>
              <a:buNone/>
              <a:defRPr sz="4400">
                <a:latin typeface="Heiti SC Medium"/>
                <a:ea typeface="Heiti SC Medium"/>
                <a:cs typeface="Heiti SC Medium"/>
                <a:sym typeface="Heiti SC Medium"/>
              </a:defRPr>
            </a:pPr>
            <a:r>
              <a:rPr lang="en-US" altLang="zh-CN" sz="1600" b="0" dirty="0">
                <a:solidFill>
                  <a:schemeClr val="tx1"/>
                </a:solidFill>
                <a:latin typeface="微软雅黑" panose="020B0503020204020204" charset="-122"/>
                <a:ea typeface="微软雅黑" panose="020B0503020204020204" charset="-122"/>
              </a:rPr>
              <a:t>1. </a:t>
            </a:r>
            <a:r>
              <a:rPr lang="zh-CN" altLang="en-US" sz="1600" b="0" dirty="0">
                <a:solidFill>
                  <a:schemeClr val="tx1"/>
                </a:solidFill>
                <a:latin typeface="微软雅黑" panose="020B0503020204020204" charset="-122"/>
                <a:ea typeface="微软雅黑" panose="020B0503020204020204" charset="-122"/>
              </a:rPr>
              <a:t>通用大模型无法回答一些较为细节的</a:t>
            </a:r>
            <a:r>
              <a:rPr lang="en-US" altLang="zh-CN" sz="1600" b="0" dirty="0">
                <a:solidFill>
                  <a:schemeClr val="tx1"/>
                </a:solidFill>
                <a:latin typeface="微软雅黑" panose="020B0503020204020204" charset="-122"/>
                <a:ea typeface="微软雅黑" panose="020B0503020204020204" charset="-122"/>
              </a:rPr>
              <a:t>CSNS</a:t>
            </a:r>
            <a:r>
              <a:rPr lang="zh-CN" altLang="en-US" sz="1600" b="0" dirty="0">
                <a:solidFill>
                  <a:schemeClr val="tx1"/>
                </a:solidFill>
                <a:latin typeface="微软雅黑" panose="020B0503020204020204" charset="-122"/>
                <a:ea typeface="微软雅黑" panose="020B0503020204020204" charset="-122"/>
              </a:rPr>
              <a:t>内部的问题，如：</a:t>
            </a:r>
            <a:r>
              <a:rPr lang="en-US" altLang="zh-CN" sz="1600" b="0" dirty="0">
                <a:solidFill>
                  <a:schemeClr val="tx1"/>
                </a:solidFill>
                <a:latin typeface="微软雅黑" panose="020B0503020204020204" charset="-122"/>
                <a:ea typeface="微软雅黑" panose="020B0503020204020204" charset="-122"/>
              </a:rPr>
              <a:t>CSNS</a:t>
            </a:r>
            <a:r>
              <a:rPr lang="zh-CN" altLang="en-US" sz="1600" b="0" dirty="0">
                <a:solidFill>
                  <a:schemeClr val="tx1"/>
                </a:solidFill>
                <a:latin typeface="微软雅黑" panose="020B0503020204020204" charset="-122"/>
                <a:ea typeface="微软雅黑" panose="020B0503020204020204" charset="-122"/>
              </a:rPr>
              <a:t>加速器检修维护的注意事项，即使有些问题可以回答，也存在</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幻觉</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（即一本正经的胡说八道，如下图）。</a:t>
            </a:r>
          </a:p>
          <a:p>
            <a:pPr marL="0" indent="0">
              <a:lnSpc>
                <a:spcPct val="130000"/>
              </a:lnSpc>
              <a:spcBef>
                <a:spcPts val="1000"/>
              </a:spcBef>
              <a:buNone/>
              <a:defRPr sz="4400">
                <a:latin typeface="Heiti SC Medium"/>
                <a:ea typeface="Heiti SC Medium"/>
                <a:cs typeface="Heiti SC Medium"/>
                <a:sym typeface="Heiti SC Medium"/>
              </a:defRPr>
            </a:pPr>
            <a:r>
              <a:rPr lang="en-US" altLang="zh-CN" sz="1600" b="0" dirty="0">
                <a:solidFill>
                  <a:schemeClr val="tx1"/>
                </a:solidFill>
                <a:latin typeface="微软雅黑" panose="020B0503020204020204" charset="-122"/>
                <a:ea typeface="微软雅黑" panose="020B0503020204020204" charset="-122"/>
              </a:rPr>
              <a:t>2. </a:t>
            </a:r>
            <a:r>
              <a:rPr lang="zh-CN" altLang="en-US" sz="1600" b="0" dirty="0">
                <a:solidFill>
                  <a:schemeClr val="tx1"/>
                </a:solidFill>
                <a:latin typeface="微软雅黑" panose="020B0503020204020204" charset="-122"/>
                <a:ea typeface="微软雅黑" panose="020B0503020204020204" charset="-122"/>
                <a:sym typeface="+mn-ea"/>
              </a:rPr>
              <a:t>通用大模型无法查询到</a:t>
            </a:r>
            <a:r>
              <a:rPr lang="en-US" altLang="zh-CN" sz="1600" b="0" dirty="0">
                <a:solidFill>
                  <a:schemeClr val="tx1"/>
                </a:solidFill>
                <a:latin typeface="微软雅黑" panose="020B0503020204020204" charset="-122"/>
                <a:ea typeface="微软雅黑" panose="020B0503020204020204" charset="-122"/>
                <a:sym typeface="+mn-ea"/>
              </a:rPr>
              <a:t>CSNS Archiver Appliance</a:t>
            </a:r>
            <a:r>
              <a:rPr lang="zh-CN" altLang="en-US" sz="1600" b="0" dirty="0">
                <a:solidFill>
                  <a:schemeClr val="tx1"/>
                </a:solidFill>
                <a:latin typeface="微软雅黑" panose="020B0503020204020204" charset="-122"/>
                <a:ea typeface="微软雅黑" panose="020B0503020204020204" charset="-122"/>
                <a:sym typeface="+mn-ea"/>
              </a:rPr>
              <a:t>中的</a:t>
            </a:r>
            <a:r>
              <a:rPr lang="en-US" altLang="zh-CN" sz="1600" b="0" dirty="0">
                <a:solidFill>
                  <a:schemeClr val="tx1"/>
                </a:solidFill>
                <a:latin typeface="微软雅黑" panose="020B0503020204020204" charset="-122"/>
                <a:ea typeface="微软雅黑" panose="020B0503020204020204" charset="-122"/>
                <a:sym typeface="+mn-ea"/>
              </a:rPr>
              <a:t>PV数据</a:t>
            </a:r>
            <a:r>
              <a:rPr lang="zh-CN" altLang="en-US" sz="1600" b="0" dirty="0">
                <a:solidFill>
                  <a:schemeClr val="tx1"/>
                </a:solidFill>
                <a:latin typeface="微软雅黑" panose="020B0503020204020204" charset="-122"/>
                <a:ea typeface="微软雅黑" panose="020B0503020204020204" charset="-122"/>
                <a:sym typeface="+mn-ea"/>
              </a:rPr>
              <a:t>。</a:t>
            </a:r>
            <a:r>
              <a:rPr lang="en-US" altLang="zh-CN" sz="1600" b="0" dirty="0">
                <a:solidFill>
                  <a:schemeClr val="tx1"/>
                </a:solidFill>
                <a:latin typeface="微软雅黑" panose="020B0503020204020204" charset="-122"/>
                <a:ea typeface="微软雅黑" panose="020B0503020204020204" charset="-122"/>
                <a:sym typeface="+mn-ea"/>
              </a:rPr>
              <a:t>CSNS</a:t>
            </a:r>
            <a:r>
              <a:rPr lang="zh-CN" altLang="en-US" sz="1600" b="0" dirty="0">
                <a:solidFill>
                  <a:schemeClr val="tx1"/>
                </a:solidFill>
                <a:latin typeface="微软雅黑" panose="020B0503020204020204" charset="-122"/>
                <a:ea typeface="微软雅黑" panose="020B0503020204020204" charset="-122"/>
                <a:sym typeface="+mn-ea"/>
              </a:rPr>
              <a:t>垂域大模型可以针对以上问题做更精准的回答。</a:t>
            </a:r>
            <a:endParaRPr lang="en-US" altLang="zh-CN" sz="160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1913890" y="3632835"/>
            <a:ext cx="7430135" cy="309689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779F-215F-9E6F-3306-E7D181F592ED}"/>
            </a:ext>
          </a:extLst>
        </p:cNvPr>
        <p:cNvGrpSpPr/>
        <p:nvPr/>
      </p:nvGrpSpPr>
      <p:grpSpPr>
        <a:xfrm>
          <a:off x="0" y="0"/>
          <a:ext cx="0" cy="0"/>
          <a:chOff x="0" y="0"/>
          <a:chExt cx="0" cy="0"/>
        </a:xfrm>
      </p:grpSpPr>
      <p:sp>
        <p:nvSpPr>
          <p:cNvPr id="174" name="一、LLM in Acc-Physical">
            <a:extLst>
              <a:ext uri="{FF2B5EF4-FFF2-40B4-BE49-F238E27FC236}">
                <a16:creationId xmlns:a16="http://schemas.microsoft.com/office/drawing/2014/main" id="{22014557-B6B1-288A-B6FA-3FFFB7997AD8}"/>
              </a:ext>
            </a:extLst>
          </p:cNvPr>
          <p:cNvSpPr txBox="1">
            <a:spLocks noGrp="1"/>
          </p:cNvSpPr>
          <p:nvPr>
            <p:ph type="title"/>
          </p:nvPr>
        </p:nvSpPr>
        <p:spPr>
          <a:xfrm>
            <a:off x="74930" y="914400"/>
            <a:ext cx="8164195"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sym typeface="+mn-ea"/>
              </a:rPr>
              <a:t>基于</a:t>
            </a:r>
            <a:r>
              <a:rPr lang="en-US" altLang="zh-CN" sz="3600" dirty="0">
                <a:solidFill>
                  <a:schemeClr val="tx1"/>
                </a:solidFill>
                <a:latin typeface="微软雅黑" panose="020B0503020204020204" charset="-122"/>
                <a:ea typeface="微软雅黑" panose="020B0503020204020204" charset="-122"/>
                <a:sym typeface="+mn-ea"/>
              </a:rPr>
              <a:t>LLM</a:t>
            </a:r>
            <a:r>
              <a:rPr lang="zh-CN" altLang="en-US" sz="3600" dirty="0">
                <a:solidFill>
                  <a:schemeClr val="tx1"/>
                </a:solidFill>
                <a:latin typeface="微软雅黑" panose="020B0503020204020204" charset="-122"/>
                <a:ea typeface="微软雅黑" panose="020B0503020204020204" charset="-122"/>
                <a:sym typeface="+mn-ea"/>
              </a:rPr>
              <a:t>的</a:t>
            </a:r>
            <a:r>
              <a:rPr lang="en-US" altLang="zh-CN" sz="3600" dirty="0">
                <a:solidFill>
                  <a:schemeClr val="tx1"/>
                </a:solidFill>
                <a:latin typeface="微软雅黑" panose="020B0503020204020204" charset="-122"/>
                <a:ea typeface="微软雅黑" panose="020B0503020204020204" charset="-122"/>
                <a:sym typeface="+mn-ea"/>
              </a:rPr>
              <a:t>CSNS</a:t>
            </a:r>
            <a:r>
              <a:rPr lang="zh-CN" altLang="en-US" sz="3600" dirty="0">
                <a:solidFill>
                  <a:schemeClr val="tx1"/>
                </a:solidFill>
                <a:latin typeface="微软雅黑" panose="020B0503020204020204" charset="-122"/>
                <a:ea typeface="微软雅黑" panose="020B0503020204020204" charset="-122"/>
                <a:sym typeface="+mn-ea"/>
              </a:rPr>
              <a:t>加速器问答机器人</a:t>
            </a:r>
            <a:endParaRPr lang="en-US" sz="3600" dirty="0">
              <a:solidFill>
                <a:schemeClr val="tx1"/>
              </a:solidFill>
              <a:latin typeface="微软雅黑" panose="020B0503020204020204" charset="-122"/>
              <a:ea typeface="微软雅黑" panose="020B0503020204020204" charset="-122"/>
            </a:endParaRPr>
          </a:p>
        </p:txBody>
      </p:sp>
      <p:sp>
        <p:nvSpPr>
          <p:cNvPr id="175" name="数据收集模块…">
            <a:extLst>
              <a:ext uri="{FF2B5EF4-FFF2-40B4-BE49-F238E27FC236}">
                <a16:creationId xmlns:a16="http://schemas.microsoft.com/office/drawing/2014/main" id="{9DBBCE96-E560-3D70-E1D9-2243B2738F80}"/>
              </a:ext>
            </a:extLst>
          </p:cNvPr>
          <p:cNvSpPr txBox="1">
            <a:spLocks noGrp="1"/>
          </p:cNvSpPr>
          <p:nvPr>
            <p:ph type="body" sz="half" idx="1"/>
          </p:nvPr>
        </p:nvSpPr>
        <p:spPr>
          <a:xfrm>
            <a:off x="244475" y="1703070"/>
            <a:ext cx="11482705" cy="4900295"/>
          </a:xfrm>
          <a:prstGeom prst="rect">
            <a:avLst/>
          </a:prstGeom>
        </p:spPr>
        <p:txBody>
          <a:bodyPr>
            <a:normAutofit/>
          </a:bodyPr>
          <a:lstStyle/>
          <a:p>
            <a:pPr marL="0" indent="0">
              <a:lnSpc>
                <a:spcPct val="130000"/>
              </a:lnSpc>
              <a:spcBef>
                <a:spcPts val="1000"/>
              </a:spcBef>
              <a:buNone/>
              <a:defRPr sz="4400">
                <a:latin typeface="Heiti SC Medium"/>
                <a:ea typeface="Heiti SC Medium"/>
                <a:cs typeface="Heiti SC Medium"/>
                <a:sym typeface="Heiti SC Medium"/>
              </a:defRPr>
            </a:pPr>
            <a:r>
              <a:rPr lang="zh-CN" altLang="en-US" sz="1600" b="1" dirty="0">
                <a:solidFill>
                  <a:schemeClr val="tx1"/>
                </a:solidFill>
                <a:latin typeface="微软雅黑" panose="020B0503020204020204" charset="-122"/>
                <a:ea typeface="微软雅黑" panose="020B0503020204020204" charset="-122"/>
              </a:rPr>
              <a:t>通用大模型存在的问题</a:t>
            </a:r>
            <a:r>
              <a:rPr lang="en-US" altLang="zh-CN" sz="1600" b="1" dirty="0">
                <a:solidFill>
                  <a:schemeClr val="tx1"/>
                </a:solidFill>
                <a:latin typeface="微软雅黑" panose="020B0503020204020204" charset="-122"/>
                <a:ea typeface="微软雅黑" panose="020B0503020204020204" charset="-122"/>
              </a:rPr>
              <a:t>/CSNS</a:t>
            </a:r>
            <a:r>
              <a:rPr lang="zh-CN" altLang="en-US" sz="1600" b="1" dirty="0">
                <a:solidFill>
                  <a:schemeClr val="tx1"/>
                </a:solidFill>
                <a:latin typeface="微软雅黑" panose="020B0503020204020204" charset="-122"/>
                <a:ea typeface="微软雅黑" panose="020B0503020204020204" charset="-122"/>
              </a:rPr>
              <a:t>加速器垂域大模型能解决什么问题：</a:t>
            </a:r>
          </a:p>
          <a:p>
            <a:pPr marL="0" indent="0">
              <a:lnSpc>
                <a:spcPct val="130000"/>
              </a:lnSpc>
              <a:spcBef>
                <a:spcPts val="1000"/>
              </a:spcBef>
              <a:buNone/>
              <a:defRPr sz="4400">
                <a:latin typeface="Heiti SC Medium"/>
                <a:ea typeface="Heiti SC Medium"/>
                <a:cs typeface="Heiti SC Medium"/>
                <a:sym typeface="Heiti SC Medium"/>
              </a:defRPr>
            </a:pPr>
            <a:r>
              <a:rPr lang="en-US" altLang="zh-CN" sz="1600" b="0" dirty="0">
                <a:solidFill>
                  <a:schemeClr val="tx1"/>
                </a:solidFill>
                <a:latin typeface="微软雅黑" panose="020B0503020204020204" charset="-122"/>
                <a:ea typeface="微软雅黑" panose="020B0503020204020204" charset="-122"/>
              </a:rPr>
              <a:t>1. </a:t>
            </a:r>
            <a:r>
              <a:rPr lang="zh-CN" altLang="en-US" sz="1600" b="0" dirty="0">
                <a:solidFill>
                  <a:schemeClr val="tx1"/>
                </a:solidFill>
                <a:latin typeface="微软雅黑" panose="020B0503020204020204" charset="-122"/>
                <a:ea typeface="微软雅黑" panose="020B0503020204020204" charset="-122"/>
              </a:rPr>
              <a:t>通用大模型无法回答一些较为细节的</a:t>
            </a:r>
            <a:r>
              <a:rPr lang="en-US" altLang="zh-CN" sz="1600" b="0" dirty="0">
                <a:solidFill>
                  <a:schemeClr val="tx1"/>
                </a:solidFill>
                <a:latin typeface="微软雅黑" panose="020B0503020204020204" charset="-122"/>
                <a:ea typeface="微软雅黑" panose="020B0503020204020204" charset="-122"/>
              </a:rPr>
              <a:t>CSNS</a:t>
            </a:r>
            <a:r>
              <a:rPr lang="zh-CN" altLang="en-US" sz="1600" b="0" dirty="0">
                <a:solidFill>
                  <a:schemeClr val="tx1"/>
                </a:solidFill>
                <a:latin typeface="微软雅黑" panose="020B0503020204020204" charset="-122"/>
                <a:ea typeface="微软雅黑" panose="020B0503020204020204" charset="-122"/>
              </a:rPr>
              <a:t>内部的问题，如：</a:t>
            </a:r>
            <a:r>
              <a:rPr lang="en-US" altLang="zh-CN" sz="1600" b="0" dirty="0">
                <a:solidFill>
                  <a:schemeClr val="tx1"/>
                </a:solidFill>
                <a:latin typeface="微软雅黑" panose="020B0503020204020204" charset="-122"/>
                <a:ea typeface="微软雅黑" panose="020B0503020204020204" charset="-122"/>
              </a:rPr>
              <a:t>CSNS</a:t>
            </a:r>
            <a:r>
              <a:rPr lang="zh-CN" altLang="en-US" sz="1600" b="0" dirty="0">
                <a:solidFill>
                  <a:schemeClr val="tx1"/>
                </a:solidFill>
                <a:latin typeface="微软雅黑" panose="020B0503020204020204" charset="-122"/>
                <a:ea typeface="微软雅黑" panose="020B0503020204020204" charset="-122"/>
              </a:rPr>
              <a:t>加速器检修维护的注意事项，即使有些问题可以回答，也存在</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幻觉</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（即一本正经的胡说八道，如下图）。</a:t>
            </a:r>
          </a:p>
          <a:p>
            <a:pPr marL="0" indent="0">
              <a:lnSpc>
                <a:spcPct val="130000"/>
              </a:lnSpc>
              <a:spcBef>
                <a:spcPts val="1000"/>
              </a:spcBef>
              <a:buNone/>
              <a:defRPr sz="4400">
                <a:latin typeface="Heiti SC Medium"/>
                <a:ea typeface="Heiti SC Medium"/>
                <a:cs typeface="Heiti SC Medium"/>
                <a:sym typeface="Heiti SC Medium"/>
              </a:defRPr>
            </a:pPr>
            <a:r>
              <a:rPr lang="en-US" altLang="zh-CN" sz="1600" b="0" dirty="0">
                <a:solidFill>
                  <a:schemeClr val="tx1"/>
                </a:solidFill>
                <a:latin typeface="微软雅黑" panose="020B0503020204020204" charset="-122"/>
                <a:ea typeface="微软雅黑" panose="020B0503020204020204" charset="-122"/>
              </a:rPr>
              <a:t>2. </a:t>
            </a:r>
            <a:r>
              <a:rPr lang="zh-CN" altLang="en-US" sz="1600" b="0" dirty="0">
                <a:solidFill>
                  <a:schemeClr val="tx1"/>
                </a:solidFill>
                <a:latin typeface="微软雅黑" panose="020B0503020204020204" charset="-122"/>
                <a:ea typeface="微软雅黑" panose="020B0503020204020204" charset="-122"/>
                <a:sym typeface="+mn-ea"/>
              </a:rPr>
              <a:t>通用大模型无法查询到</a:t>
            </a:r>
            <a:r>
              <a:rPr lang="en-US" altLang="zh-CN" sz="1600" b="0" dirty="0">
                <a:solidFill>
                  <a:schemeClr val="tx1"/>
                </a:solidFill>
                <a:latin typeface="微软雅黑" panose="020B0503020204020204" charset="-122"/>
                <a:ea typeface="微软雅黑" panose="020B0503020204020204" charset="-122"/>
                <a:sym typeface="+mn-ea"/>
              </a:rPr>
              <a:t>CSNS Archiver Appliance</a:t>
            </a:r>
            <a:r>
              <a:rPr lang="zh-CN" altLang="en-US" sz="1600" b="0" dirty="0">
                <a:solidFill>
                  <a:schemeClr val="tx1"/>
                </a:solidFill>
                <a:latin typeface="微软雅黑" panose="020B0503020204020204" charset="-122"/>
                <a:ea typeface="微软雅黑" panose="020B0503020204020204" charset="-122"/>
                <a:sym typeface="+mn-ea"/>
              </a:rPr>
              <a:t>中的</a:t>
            </a:r>
            <a:r>
              <a:rPr lang="en-US" altLang="zh-CN" sz="1600" b="0" dirty="0">
                <a:solidFill>
                  <a:schemeClr val="tx1"/>
                </a:solidFill>
                <a:latin typeface="微软雅黑" panose="020B0503020204020204" charset="-122"/>
                <a:ea typeface="微软雅黑" panose="020B0503020204020204" charset="-122"/>
                <a:sym typeface="+mn-ea"/>
              </a:rPr>
              <a:t>PV数据</a:t>
            </a:r>
            <a:r>
              <a:rPr lang="zh-CN" altLang="en-US" sz="1600" b="0" dirty="0">
                <a:solidFill>
                  <a:schemeClr val="tx1"/>
                </a:solidFill>
                <a:latin typeface="微软雅黑" panose="020B0503020204020204" charset="-122"/>
                <a:ea typeface="微软雅黑" panose="020B0503020204020204" charset="-122"/>
                <a:sym typeface="+mn-ea"/>
              </a:rPr>
              <a:t>。</a:t>
            </a:r>
            <a:r>
              <a:rPr lang="en-US" altLang="zh-CN" sz="1600" b="0" dirty="0">
                <a:solidFill>
                  <a:schemeClr val="tx1"/>
                </a:solidFill>
                <a:latin typeface="微软雅黑" panose="020B0503020204020204" charset="-122"/>
                <a:ea typeface="微软雅黑" panose="020B0503020204020204" charset="-122"/>
                <a:sym typeface="+mn-ea"/>
              </a:rPr>
              <a:t>CSNS</a:t>
            </a:r>
            <a:r>
              <a:rPr lang="zh-CN" altLang="en-US" sz="1600" b="0" dirty="0">
                <a:solidFill>
                  <a:schemeClr val="tx1"/>
                </a:solidFill>
                <a:latin typeface="微软雅黑" panose="020B0503020204020204" charset="-122"/>
                <a:ea typeface="微软雅黑" panose="020B0503020204020204" charset="-122"/>
                <a:sym typeface="+mn-ea"/>
              </a:rPr>
              <a:t>垂域大模型可以针对以上问题做更精准的回答。</a:t>
            </a:r>
            <a:endParaRPr lang="en-US" altLang="zh-CN" sz="160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97A7FB52-93D8-A61D-E215-7DEFEF03EE7F}"/>
              </a:ext>
            </a:extLst>
          </p:cNvPr>
          <p:cNvPicPr>
            <a:picLocks noChangeAspect="1"/>
          </p:cNvPicPr>
          <p:nvPr/>
        </p:nvPicPr>
        <p:blipFill>
          <a:blip r:embed="rId2"/>
          <a:stretch>
            <a:fillRect/>
          </a:stretch>
        </p:blipFill>
        <p:spPr>
          <a:xfrm>
            <a:off x="1913890" y="3632835"/>
            <a:ext cx="7430135" cy="3096895"/>
          </a:xfrm>
          <a:prstGeom prst="rect">
            <a:avLst/>
          </a:prstGeom>
        </p:spPr>
      </p:pic>
    </p:spTree>
    <p:extLst>
      <p:ext uri="{BB962C8B-B14F-4D97-AF65-F5344CB8AC3E}">
        <p14:creationId xmlns:p14="http://schemas.microsoft.com/office/powerpoint/2010/main" val="6300986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一、LLM in Acc-Physical"/>
          <p:cNvSpPr txBox="1">
            <a:spLocks noGrp="1"/>
          </p:cNvSpPr>
          <p:nvPr>
            <p:ph type="title"/>
          </p:nvPr>
        </p:nvSpPr>
        <p:spPr>
          <a:xfrm>
            <a:off x="74930" y="914400"/>
            <a:ext cx="7331075" cy="788670"/>
          </a:xfrm>
          <a:prstGeom prst="rect">
            <a:avLst/>
          </a:prstGeom>
        </p:spPr>
        <p:txBody>
          <a:bodyPr/>
          <a:lstStyle>
            <a:lvl1pPr defTabSz="2145665">
              <a:defRPr sz="7480" spc="-149"/>
            </a:lvl1pPr>
          </a:lstStyle>
          <a:p>
            <a:pPr algn="l"/>
            <a:r>
              <a:rPr lang="zh-CN" altLang="en-US" sz="3600" dirty="0">
                <a:solidFill>
                  <a:schemeClr val="tx1"/>
                </a:solidFill>
                <a:latin typeface="微软雅黑" panose="020B0503020204020204" charset="-122"/>
                <a:ea typeface="微软雅黑" panose="020B0503020204020204" charset="-122"/>
              </a:rPr>
              <a:t>基于</a:t>
            </a:r>
            <a:r>
              <a:rPr lang="en-US" altLang="zh-CN" sz="3600" dirty="0">
                <a:solidFill>
                  <a:schemeClr val="tx1"/>
                </a:solidFill>
                <a:latin typeface="微软雅黑" panose="020B0503020204020204" charset="-122"/>
                <a:ea typeface="微软雅黑" panose="020B0503020204020204" charset="-122"/>
              </a:rPr>
              <a:t>LLM</a:t>
            </a:r>
            <a:r>
              <a:rPr lang="zh-CN" altLang="en-US" sz="3600" dirty="0">
                <a:solidFill>
                  <a:schemeClr val="tx1"/>
                </a:solidFill>
                <a:latin typeface="微软雅黑" panose="020B0503020204020204" charset="-122"/>
                <a:ea typeface="微软雅黑" panose="020B0503020204020204" charset="-122"/>
              </a:rPr>
              <a:t>的</a:t>
            </a:r>
            <a:r>
              <a:rPr lang="en-US" altLang="zh-CN" sz="3600" dirty="0">
                <a:solidFill>
                  <a:schemeClr val="tx1"/>
                </a:solidFill>
                <a:latin typeface="微软雅黑" panose="020B0503020204020204" charset="-122"/>
                <a:ea typeface="微软雅黑" panose="020B0503020204020204" charset="-122"/>
              </a:rPr>
              <a:t>CSNS</a:t>
            </a:r>
            <a:r>
              <a:rPr lang="zh-CN" altLang="en-US" sz="3600" dirty="0">
                <a:solidFill>
                  <a:schemeClr val="tx1"/>
                </a:solidFill>
                <a:latin typeface="微软雅黑" panose="020B0503020204020204" charset="-122"/>
                <a:ea typeface="微软雅黑" panose="020B0503020204020204" charset="-122"/>
              </a:rPr>
              <a:t>加速器问答机器人</a:t>
            </a:r>
          </a:p>
        </p:txBody>
      </p:sp>
      <p:pic>
        <p:nvPicPr>
          <p:cNvPr id="3" name="图片 2"/>
          <p:cNvPicPr>
            <a:picLocks noChangeAspect="1"/>
          </p:cNvPicPr>
          <p:nvPr/>
        </p:nvPicPr>
        <p:blipFill>
          <a:blip r:embed="rId2"/>
          <a:stretch>
            <a:fillRect/>
          </a:stretch>
        </p:blipFill>
        <p:spPr>
          <a:xfrm>
            <a:off x="1203960" y="1703070"/>
            <a:ext cx="9373870" cy="4749165"/>
          </a:xfrm>
          <a:prstGeom prst="rect">
            <a:avLst/>
          </a:prstGeom>
        </p:spPr>
      </p:pic>
      <p:sp>
        <p:nvSpPr>
          <p:cNvPr id="4" name="文本框 3"/>
          <p:cNvSpPr txBox="1"/>
          <p:nvPr/>
        </p:nvSpPr>
        <p:spPr>
          <a:xfrm>
            <a:off x="285115" y="1931670"/>
            <a:ext cx="5330825" cy="1114425"/>
          </a:xfrm>
          <a:prstGeom prst="rect">
            <a:avLst/>
          </a:prstGeom>
          <a:noFill/>
        </p:spPr>
        <p:txBody>
          <a:bodyPr wrap="square" rtlCol="0" anchor="t">
            <a:noAutofit/>
          </a:bodyPr>
          <a:lstStyle/>
          <a:p>
            <a:pPr marL="0" indent="0" algn="l">
              <a:lnSpc>
                <a:spcPct val="130000"/>
              </a:lnSpc>
              <a:spcBef>
                <a:spcPts val="1000"/>
              </a:spcBef>
              <a:buNone/>
              <a:defRPr sz="4400">
                <a:latin typeface="Heiti SC Medium"/>
                <a:ea typeface="Heiti SC Medium"/>
                <a:cs typeface="Heiti SC Medium"/>
                <a:sym typeface="Heiti SC Medium"/>
              </a:defRPr>
            </a:pPr>
            <a:r>
              <a:rPr lang="zh-CN" altLang="en-US" sz="2000" dirty="0">
                <a:latin typeface="微软雅黑" panose="020B0503020204020204" charset="-122"/>
                <a:ea typeface="微软雅黑" panose="020B0503020204020204" charset="-122"/>
                <a:sym typeface="+mn-ea"/>
              </a:rPr>
              <a:t>一</a:t>
            </a:r>
            <a:r>
              <a:rPr lang="en-US" altLang="zh-CN" sz="2000" dirty="0">
                <a:latin typeface="微软雅黑" panose="020B0503020204020204" charset="-122"/>
                <a:ea typeface="微软雅黑" panose="020B0503020204020204" charset="-122"/>
                <a:sym typeface="+mn-ea"/>
              </a:rPr>
              <a:t>. </a:t>
            </a:r>
            <a:r>
              <a:rPr lang="zh-CN" altLang="en-US" sz="2000" dirty="0">
                <a:latin typeface="微软雅黑" panose="020B0503020204020204" charset="-122"/>
                <a:ea typeface="微软雅黑" panose="020B0503020204020204" charset="-122"/>
                <a:sym typeface="+mn-ea"/>
              </a:rPr>
              <a:t>针对</a:t>
            </a:r>
            <a:r>
              <a:rPr lang="en-US" altLang="zh-CN" sz="2000" dirty="0">
                <a:latin typeface="微软雅黑" panose="020B0503020204020204" charset="-122"/>
                <a:ea typeface="微软雅黑" panose="020B0503020204020204" charset="-122"/>
                <a:sym typeface="+mn-ea"/>
              </a:rPr>
              <a:t>操作规程、故障处理、制度</a:t>
            </a:r>
            <a:r>
              <a:rPr lang="zh-CN" altLang="en-US" sz="2000" dirty="0">
                <a:latin typeface="微软雅黑" panose="020B0503020204020204" charset="-122"/>
                <a:ea typeface="微软雅黑" panose="020B0503020204020204" charset="-122"/>
                <a:sym typeface="+mn-ea"/>
              </a:rPr>
              <a:t>的问答</a:t>
            </a:r>
            <a:endParaRPr lang="zh-CN" altLang="en-US" sz="2000" b="0" dirty="0">
              <a:solidFill>
                <a:schemeClr val="tx1"/>
              </a:solidFill>
              <a:latin typeface="微软雅黑" panose="020B0503020204020204" charset="-122"/>
              <a:ea typeface="微软雅黑" panose="020B0503020204020204" charset="-122"/>
            </a:endParaRPr>
          </a:p>
          <a:p>
            <a:pPr marL="0" indent="0" algn="l">
              <a:lnSpc>
                <a:spcPct val="130000"/>
              </a:lnSpc>
              <a:spcBef>
                <a:spcPts val="1000"/>
              </a:spcBef>
              <a:buNone/>
              <a:defRPr sz="4400">
                <a:latin typeface="Heiti SC Medium"/>
                <a:ea typeface="Heiti SC Medium"/>
                <a:cs typeface="Heiti SC Medium"/>
                <a:sym typeface="Heiti SC Medium"/>
              </a:defRPr>
            </a:pPr>
            <a:r>
              <a:rPr lang="zh-CN" altLang="en-US" sz="2000" dirty="0">
                <a:latin typeface="微软雅黑" panose="020B0503020204020204" charset="-122"/>
                <a:ea typeface="微软雅黑" panose="020B0503020204020204" charset="-122"/>
                <a:sym typeface="+mn-ea"/>
              </a:rPr>
              <a:t>二</a:t>
            </a:r>
            <a:r>
              <a:rPr lang="en-US" altLang="zh-CN" sz="2000" dirty="0">
                <a:latin typeface="微软雅黑" panose="020B0503020204020204" charset="-122"/>
                <a:ea typeface="微软雅黑" panose="020B0503020204020204" charset="-122"/>
                <a:sym typeface="+mn-ea"/>
              </a:rPr>
              <a:t>. </a:t>
            </a:r>
            <a:r>
              <a:rPr lang="zh-CN" altLang="en-US" sz="2000" dirty="0">
                <a:latin typeface="微软雅黑" panose="020B0503020204020204" charset="-122"/>
                <a:ea typeface="微软雅黑" panose="020B0503020204020204" charset="-122"/>
                <a:sym typeface="+mn-ea"/>
              </a:rPr>
              <a:t>针对</a:t>
            </a:r>
            <a:r>
              <a:rPr lang="en-US" altLang="zh-CN" sz="2000" dirty="0">
                <a:latin typeface="微软雅黑" panose="020B0503020204020204" charset="-122"/>
                <a:ea typeface="微软雅黑" panose="020B0503020204020204" charset="-122"/>
                <a:sym typeface="+mn-ea"/>
              </a:rPr>
              <a:t>PV</a:t>
            </a:r>
            <a:r>
              <a:rPr lang="zh-CN" altLang="en-US" sz="2000" dirty="0">
                <a:latin typeface="微软雅黑" panose="020B0503020204020204" charset="-122"/>
                <a:ea typeface="微软雅黑" panose="020B0503020204020204" charset="-122"/>
                <a:sym typeface="+mn-ea"/>
              </a:rPr>
              <a:t>值的问答</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92785" y="2053590"/>
            <a:ext cx="4810125" cy="4702175"/>
          </a:xfrm>
          <a:prstGeom prst="rect">
            <a:avLst/>
          </a:prstGeom>
        </p:spPr>
      </p:pic>
      <p:sp>
        <p:nvSpPr>
          <p:cNvPr id="4" name="一、LLM in Acc-Physical"/>
          <p:cNvSpPr txBox="1">
            <a:spLocks noGrp="1"/>
          </p:cNvSpPr>
          <p:nvPr>
            <p:ph type="title"/>
          </p:nvPr>
        </p:nvSpPr>
        <p:spPr>
          <a:xfrm>
            <a:off x="0" y="1653540"/>
            <a:ext cx="5714365" cy="493395"/>
          </a:xfrm>
          <a:prstGeom prst="rect">
            <a:avLst/>
          </a:prstGeom>
        </p:spPr>
        <p:txBody>
          <a:bodyPr/>
          <a:lstStyle>
            <a:lvl1pPr defTabSz="2145665">
              <a:defRPr sz="7480" spc="-149"/>
            </a:lvl1pPr>
          </a:lstStyle>
          <a:p>
            <a:pPr marL="0" indent="0" algn="ctr" latinLnBrk="0">
              <a:spcBef>
                <a:spcPts val="1200"/>
              </a:spcBef>
              <a:spcAft>
                <a:spcPts val="1200"/>
              </a:spcAft>
            </a:pPr>
            <a:r>
              <a:rPr lang="zh-CN" altLang="en-US" sz="2000" b="0" dirty="0">
                <a:solidFill>
                  <a:schemeClr val="tx1"/>
                </a:solidFill>
                <a:latin typeface="微软雅黑" panose="020B0503020204020204" charset="-122"/>
                <a:ea typeface="微软雅黑" panose="020B0503020204020204" charset="-122"/>
              </a:rPr>
              <a:t>未经训练的通用大模型</a:t>
            </a:r>
          </a:p>
        </p:txBody>
      </p:sp>
      <p:sp>
        <p:nvSpPr>
          <p:cNvPr id="6" name="一、LLM in Acc-Physical"/>
          <p:cNvSpPr txBox="1">
            <a:spLocks noGrp="1"/>
          </p:cNvSpPr>
          <p:nvPr/>
        </p:nvSpPr>
        <p:spPr>
          <a:xfrm>
            <a:off x="6322695" y="1560195"/>
            <a:ext cx="5714365" cy="493395"/>
          </a:xfrm>
          <a:prstGeom prst="rect">
            <a:avLst/>
          </a:prstGeom>
          <a:noFill/>
          <a:ln>
            <a:noFill/>
          </a:ln>
          <a:effectLst/>
        </p:spPr>
        <p:txBody>
          <a:bodyPr vert="horz" wrap="square" lIns="91440" tIns="45720" rIns="91440" bIns="45720" numCol="1" anchor="ctr" anchorCtr="0" compatLnSpc="1"/>
          <a:lstStyle>
            <a:lvl1pPr defTabSz="2145665">
              <a:defRPr sz="7480" spc="-149"/>
            </a:lvl1pPr>
          </a:lstStyle>
          <a:p>
            <a:pPr algn="ctr"/>
            <a:r>
              <a:rPr lang="zh-CN" altLang="en-US" sz="2000" b="0" dirty="0">
                <a:solidFill>
                  <a:schemeClr val="tx1"/>
                </a:solidFill>
                <a:latin typeface="微软雅黑" panose="020B0503020204020204" charset="-122"/>
                <a:ea typeface="微软雅黑" panose="020B0503020204020204" charset="-122"/>
              </a:rPr>
              <a:t>训练后的垂域大模型</a:t>
            </a:r>
          </a:p>
        </p:txBody>
      </p:sp>
      <p:pic>
        <p:nvPicPr>
          <p:cNvPr id="7" name="图片 6"/>
          <p:cNvPicPr>
            <a:picLocks noChangeAspect="1"/>
          </p:cNvPicPr>
          <p:nvPr/>
        </p:nvPicPr>
        <p:blipFill>
          <a:blip r:embed="rId3"/>
          <a:stretch>
            <a:fillRect/>
          </a:stretch>
        </p:blipFill>
        <p:spPr>
          <a:xfrm>
            <a:off x="6431915" y="2123440"/>
            <a:ext cx="4718050" cy="4632325"/>
          </a:xfrm>
          <a:prstGeom prst="rect">
            <a:avLst/>
          </a:prstGeom>
        </p:spPr>
      </p:pic>
      <p:sp>
        <p:nvSpPr>
          <p:cNvPr id="174" name="一、LLM in Acc-Physical"/>
          <p:cNvSpPr txBox="1">
            <a:spLocks noGrp="1"/>
          </p:cNvSpPr>
          <p:nvPr/>
        </p:nvSpPr>
        <p:spPr>
          <a:xfrm>
            <a:off x="0" y="864870"/>
            <a:ext cx="7862570" cy="788670"/>
          </a:xfrm>
          <a:prstGeom prst="rect">
            <a:avLst/>
          </a:prstGeom>
          <a:noFill/>
          <a:ln>
            <a:noFill/>
          </a:ln>
          <a:effectLst/>
        </p:spPr>
        <p:txBody>
          <a:bodyPr vert="horz" wrap="square" lIns="91440" tIns="45720" rIns="91440" bIns="45720" numCol="1" anchor="ctr" anchorCtr="0" compatLnSpc="1"/>
          <a:lstStyle>
            <a:lvl1pPr defTabSz="2145665">
              <a:defRPr sz="7480" spc="-149"/>
            </a:lvl1pPr>
          </a:lstStyle>
          <a:p>
            <a:pPr algn="l"/>
            <a:r>
              <a:rPr lang="zh-CN" altLang="en-US" sz="3200" b="1" dirty="0">
                <a:solidFill>
                  <a:schemeClr val="tx1"/>
                </a:solidFill>
                <a:latin typeface="微软雅黑" panose="020B0503020204020204" charset="-122"/>
                <a:ea typeface="微软雅黑" panose="020B0503020204020204" charset="-122"/>
                <a:sym typeface="+mn-ea"/>
              </a:rPr>
              <a:t>针对</a:t>
            </a:r>
            <a:r>
              <a:rPr lang="en-US" altLang="zh-CN" sz="3200" b="1" dirty="0">
                <a:solidFill>
                  <a:schemeClr val="tx1"/>
                </a:solidFill>
                <a:latin typeface="微软雅黑" panose="020B0503020204020204" charset="-122"/>
                <a:ea typeface="微软雅黑" panose="020B0503020204020204" charset="-122"/>
                <a:sym typeface="+mn-ea"/>
              </a:rPr>
              <a:t>操作规程、故障处理、制度</a:t>
            </a:r>
            <a:r>
              <a:rPr lang="zh-CN" altLang="en-US" sz="3200" b="1" dirty="0">
                <a:solidFill>
                  <a:schemeClr val="tx1"/>
                </a:solidFill>
                <a:latin typeface="微软雅黑" panose="020B0503020204020204" charset="-122"/>
                <a:ea typeface="微软雅黑" panose="020B0503020204020204" charset="-122"/>
                <a:sym typeface="+mn-ea"/>
              </a:rPr>
              <a:t>的问答</a:t>
            </a:r>
            <a:endParaRPr lang="en-US" sz="3200" b="1"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一、LLM in Acc-Physical"/>
          <p:cNvSpPr txBox="1">
            <a:spLocks noGrp="1"/>
          </p:cNvSpPr>
          <p:nvPr>
            <p:ph type="title"/>
          </p:nvPr>
        </p:nvSpPr>
        <p:spPr>
          <a:xfrm>
            <a:off x="74930" y="914400"/>
            <a:ext cx="7862570" cy="788670"/>
          </a:xfrm>
          <a:prstGeom prst="rect">
            <a:avLst/>
          </a:prstGeom>
        </p:spPr>
        <p:txBody>
          <a:bodyPr/>
          <a:lstStyle>
            <a:lvl1pPr defTabSz="2145665">
              <a:defRPr sz="7480" spc="-149"/>
            </a:lvl1pPr>
          </a:lstStyle>
          <a:p>
            <a:pPr algn="l"/>
            <a:r>
              <a:rPr lang="zh-CN" altLang="en-US" sz="3200" dirty="0">
                <a:solidFill>
                  <a:schemeClr val="tx1"/>
                </a:solidFill>
                <a:latin typeface="微软雅黑" panose="020B0503020204020204" charset="-122"/>
                <a:ea typeface="微软雅黑" panose="020B0503020204020204" charset="-122"/>
                <a:sym typeface="+mn-ea"/>
              </a:rPr>
              <a:t>针对</a:t>
            </a:r>
            <a:r>
              <a:rPr lang="en-US" altLang="zh-CN" sz="3200" dirty="0">
                <a:solidFill>
                  <a:schemeClr val="tx1"/>
                </a:solidFill>
                <a:latin typeface="微软雅黑" panose="020B0503020204020204" charset="-122"/>
                <a:ea typeface="微软雅黑" panose="020B0503020204020204" charset="-122"/>
                <a:sym typeface="+mn-ea"/>
              </a:rPr>
              <a:t>操作规程、故障处理、制度</a:t>
            </a:r>
            <a:r>
              <a:rPr lang="zh-CN" altLang="en-US" sz="3200" dirty="0">
                <a:solidFill>
                  <a:schemeClr val="tx1"/>
                </a:solidFill>
                <a:latin typeface="微软雅黑" panose="020B0503020204020204" charset="-122"/>
                <a:ea typeface="微软雅黑" panose="020B0503020204020204" charset="-122"/>
                <a:sym typeface="+mn-ea"/>
              </a:rPr>
              <a:t>的问答</a:t>
            </a:r>
            <a:endParaRPr lang="en-US" sz="3200" dirty="0">
              <a:solidFill>
                <a:schemeClr val="tx1"/>
              </a:solidFill>
              <a:latin typeface="微软雅黑" panose="020B0503020204020204" charset="-122"/>
              <a:ea typeface="微软雅黑" panose="020B0503020204020204" charset="-122"/>
            </a:endParaRPr>
          </a:p>
        </p:txBody>
      </p:sp>
      <p:sp>
        <p:nvSpPr>
          <p:cNvPr id="175" name="数据收集模块…"/>
          <p:cNvSpPr txBox="1">
            <a:spLocks noGrp="1"/>
          </p:cNvSpPr>
          <p:nvPr>
            <p:ph type="body" sz="half" idx="1"/>
          </p:nvPr>
        </p:nvSpPr>
        <p:spPr>
          <a:xfrm>
            <a:off x="244475" y="1778000"/>
            <a:ext cx="11739880" cy="4958080"/>
          </a:xfrm>
          <a:prstGeom prst="rect">
            <a:avLst/>
          </a:prstGeom>
        </p:spPr>
        <p:txBody>
          <a:bodyPr>
            <a:normAutofit fontScale="90000"/>
          </a:bodyPr>
          <a:lstStyle/>
          <a:p>
            <a:pPr marL="0" indent="0">
              <a:lnSpc>
                <a:spcPct val="130000"/>
              </a:lnSpc>
              <a:spcBef>
                <a:spcPts val="1000"/>
              </a:spcBef>
              <a:buNone/>
              <a:defRPr sz="4400">
                <a:latin typeface="Heiti SC Medium"/>
                <a:ea typeface="Heiti SC Medium"/>
                <a:cs typeface="Heiti SC Medium"/>
                <a:sym typeface="Heiti SC Medium"/>
              </a:defRPr>
            </a:pPr>
            <a:r>
              <a:rPr lang="zh-CN" altLang="en-US" sz="2400" b="1" dirty="0">
                <a:solidFill>
                  <a:schemeClr val="tx1"/>
                </a:solidFill>
                <a:latin typeface="微软雅黑" panose="020B0503020204020204" charset="-122"/>
                <a:ea typeface="微软雅黑" panose="020B0503020204020204" charset="-122"/>
              </a:rPr>
              <a:t>如何做到精准回答</a:t>
            </a:r>
            <a:endParaRPr lang="en-US" altLang="zh-CN"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r>
              <a:rPr lang="en-US" altLang="zh-CN" sz="1800" b="0" dirty="0">
                <a:solidFill>
                  <a:schemeClr val="tx1"/>
                </a:solidFill>
                <a:latin typeface="微软雅黑" panose="020B0503020204020204" charset="-122"/>
                <a:ea typeface="微软雅黑" panose="020B0503020204020204" charset="-122"/>
              </a:rPr>
              <a:t>1. </a:t>
            </a:r>
            <a:r>
              <a:rPr lang="zh-CN" altLang="en-US" sz="1800" b="0" dirty="0">
                <a:solidFill>
                  <a:schemeClr val="tx1"/>
                </a:solidFill>
                <a:latin typeface="微软雅黑" panose="020B0503020204020204" charset="-122"/>
                <a:ea typeface="微软雅黑" panose="020B0503020204020204" charset="-122"/>
              </a:rPr>
              <a:t>收集</a:t>
            </a:r>
            <a:r>
              <a:rPr lang="zh-CN" altLang="en-US" sz="1800" dirty="0">
                <a:solidFill>
                  <a:schemeClr val="tx1"/>
                </a:solidFill>
                <a:latin typeface="微软雅黑" panose="020B0503020204020204" charset="-122"/>
                <a:ea typeface="微软雅黑" panose="020B0503020204020204" charset="-122"/>
              </a:rPr>
              <a:t>高质量的数据</a:t>
            </a:r>
            <a:r>
              <a:rPr lang="zh-CN" altLang="en-US" sz="1800" b="0" dirty="0">
                <a:solidFill>
                  <a:schemeClr val="tx1"/>
                </a:solidFill>
                <a:latin typeface="微软雅黑" panose="020B0503020204020204" charset="-122"/>
                <a:ea typeface="微软雅黑" panose="020B0503020204020204" charset="-122"/>
              </a:rPr>
              <a:t>，本项目计划收集</a:t>
            </a:r>
            <a:r>
              <a:rPr lang="en-US" altLang="zh-CN" sz="1800" b="0" dirty="0">
                <a:solidFill>
                  <a:schemeClr val="tx1"/>
                </a:solidFill>
                <a:latin typeface="微软雅黑" panose="020B0503020204020204" charset="-122"/>
                <a:ea typeface="微软雅黑" panose="020B0503020204020204" charset="-122"/>
              </a:rPr>
              <a:t>CSNS</a:t>
            </a:r>
            <a:r>
              <a:rPr lang="zh-CN" altLang="en-US" sz="1800" b="0" dirty="0">
                <a:solidFill>
                  <a:schemeClr val="tx1"/>
                </a:solidFill>
                <a:latin typeface="微软雅黑" panose="020B0503020204020204" charset="-122"/>
                <a:ea typeface="微软雅黑" panose="020B0503020204020204" charset="-122"/>
              </a:rPr>
              <a:t>相关的内部文档</a:t>
            </a:r>
            <a:r>
              <a:rPr lang="en-US" altLang="zh-CN" sz="1800" b="0" dirty="0">
                <a:solidFill>
                  <a:schemeClr val="tx1"/>
                </a:solidFill>
                <a:latin typeface="微软雅黑" panose="020B0503020204020204" charset="-122"/>
                <a:ea typeface="微软雅黑" panose="020B0503020204020204" charset="-122"/>
              </a:rPr>
              <a:t>100+</a:t>
            </a:r>
            <a:r>
              <a:rPr lang="zh-CN" altLang="en-US" sz="1800" b="0" dirty="0">
                <a:solidFill>
                  <a:schemeClr val="tx1"/>
                </a:solidFill>
                <a:latin typeface="微软雅黑" panose="020B0503020204020204" charset="-122"/>
                <a:ea typeface="微软雅黑" panose="020B0503020204020204" charset="-122"/>
              </a:rPr>
              <a:t>篇（按需收集），用于知识库搭建。</a:t>
            </a:r>
          </a:p>
          <a:p>
            <a:pPr marL="0" indent="0">
              <a:lnSpc>
                <a:spcPct val="130000"/>
              </a:lnSpc>
              <a:spcBef>
                <a:spcPts val="1000"/>
              </a:spcBef>
              <a:buNone/>
              <a:defRPr sz="4400">
                <a:latin typeface="Heiti SC Medium"/>
                <a:ea typeface="Heiti SC Medium"/>
                <a:cs typeface="Heiti SC Medium"/>
                <a:sym typeface="Heiti SC Medium"/>
              </a:defRPr>
            </a:pPr>
            <a:r>
              <a:rPr lang="en-US" altLang="zh-CN" sz="1800" b="0" dirty="0">
                <a:solidFill>
                  <a:schemeClr val="tx1"/>
                </a:solidFill>
                <a:latin typeface="微软雅黑" panose="020B0503020204020204" charset="-122"/>
                <a:ea typeface="微软雅黑" panose="020B0503020204020204" charset="-122"/>
              </a:rPr>
              <a:t>2. </a:t>
            </a:r>
            <a:r>
              <a:rPr lang="zh-CN" altLang="en-US" sz="1800" b="0" dirty="0">
                <a:solidFill>
                  <a:schemeClr val="tx1"/>
                </a:solidFill>
                <a:latin typeface="微软雅黑" panose="020B0503020204020204" charset="-122"/>
                <a:ea typeface="微软雅黑" panose="020B0503020204020204" charset="-122"/>
              </a:rPr>
              <a:t>采用</a:t>
            </a:r>
            <a:r>
              <a:rPr lang="en-US" altLang="zh-CN" sz="1800" dirty="0">
                <a:solidFill>
                  <a:schemeClr val="tx1"/>
                </a:solidFill>
                <a:latin typeface="微软雅黑" panose="020B0503020204020204" charset="-122"/>
                <a:ea typeface="微软雅黑" panose="020B0503020204020204" charset="-122"/>
              </a:rPr>
              <a:t>RAG</a:t>
            </a:r>
            <a:r>
              <a:rPr lang="zh-CN" altLang="en-US" sz="1800" dirty="0">
                <a:solidFill>
                  <a:schemeClr val="tx1"/>
                </a:solidFill>
                <a:latin typeface="微软雅黑" panose="020B0503020204020204" charset="-122"/>
                <a:ea typeface="微软雅黑" panose="020B0503020204020204" charset="-122"/>
              </a:rPr>
              <a:t>技术（检索增强）</a:t>
            </a:r>
            <a:r>
              <a:rPr lang="zh-CN" altLang="en-US" sz="1800" b="0" dirty="0">
                <a:solidFill>
                  <a:schemeClr val="tx1"/>
                </a:solidFill>
                <a:latin typeface="微软雅黑" panose="020B0503020204020204" charset="-122"/>
                <a:ea typeface="微软雅黑" panose="020B0503020204020204" charset="-122"/>
              </a:rPr>
              <a:t>：RAG（Retrieval-Augmented Generation）是一种结合了检索（Retrieval）和生成（Generation）的深度学习模型。通过外挂知识库的方式来减少</a:t>
            </a:r>
            <a:r>
              <a:rPr lang="en-US" altLang="zh-CN" sz="1800" b="0" dirty="0">
                <a:solidFill>
                  <a:schemeClr val="tx1"/>
                </a:solidFill>
                <a:latin typeface="微软雅黑" panose="020B0503020204020204" charset="-122"/>
                <a:ea typeface="微软雅黑" panose="020B0503020204020204" charset="-122"/>
              </a:rPr>
              <a:t>LLM</a:t>
            </a:r>
            <a:r>
              <a:rPr lang="zh-CN" altLang="en-US" sz="1800" b="0" dirty="0">
                <a:solidFill>
                  <a:schemeClr val="tx1"/>
                </a:solidFill>
                <a:latin typeface="微软雅黑" panose="020B0503020204020204" charset="-122"/>
                <a:ea typeface="微软雅黑" panose="020B0503020204020204" charset="-122"/>
              </a:rPr>
              <a:t>的幻觉问题。</a:t>
            </a:r>
          </a:p>
          <a:p>
            <a:pPr marL="0" indent="0">
              <a:lnSpc>
                <a:spcPct val="130000"/>
              </a:lnSpc>
              <a:spcBef>
                <a:spcPts val="1000"/>
              </a:spcBef>
              <a:buNone/>
              <a:defRPr sz="4400">
                <a:latin typeface="Heiti SC Medium"/>
                <a:ea typeface="Heiti SC Medium"/>
                <a:cs typeface="Heiti SC Medium"/>
                <a:sym typeface="Heiti SC Medium"/>
              </a:defRPr>
            </a:pPr>
            <a:r>
              <a:rPr lang="zh-CN" altLang="en-US" sz="1800" b="0" dirty="0">
                <a:solidFill>
                  <a:schemeClr val="tx1"/>
                </a:solidFill>
                <a:latin typeface="微软雅黑" panose="020B0503020204020204" charset="-122"/>
                <a:ea typeface="微软雅黑" panose="020B0503020204020204" charset="-122"/>
              </a:rPr>
              <a:t>可以把 RAG 想象成给模型提供一本参考书，让它根据问题去查找信息然后回答问题。这种方法适用于模型需要解答具体问题或执行特定信息检索任务的情况。但 RAG 并不适合于教会模型理解广泛的领域或学习新的语言、格式或风格。</a:t>
            </a:r>
          </a:p>
          <a:p>
            <a:pPr marL="0" indent="0">
              <a:lnSpc>
                <a:spcPct val="130000"/>
              </a:lnSpc>
              <a:spcBef>
                <a:spcPts val="1000"/>
              </a:spcBef>
              <a:buNone/>
              <a:defRPr sz="4400">
                <a:latin typeface="Heiti SC Medium"/>
                <a:ea typeface="Heiti SC Medium"/>
                <a:cs typeface="Heiti SC Medium"/>
                <a:sym typeface="Heiti SC Medium"/>
              </a:defRPr>
            </a:pPr>
            <a:r>
              <a:rPr lang="zh-CN" altLang="en-US" sz="18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Sulc A .Towards Unlocking Insights from Logbooks Using AI[J].[2024-09-25].</a:t>
            </a:r>
          </a:p>
          <a:p>
            <a:pPr marL="0" indent="0">
              <a:lnSpc>
                <a:spcPct val="130000"/>
              </a:lnSpc>
              <a:spcBef>
                <a:spcPts val="1000"/>
              </a:spcBef>
              <a:buNone/>
              <a:defRPr sz="4400">
                <a:latin typeface="Heiti SC Medium"/>
                <a:ea typeface="Heiti SC Medium"/>
                <a:cs typeface="Heiti SC Medium"/>
                <a:sym typeface="Heiti SC Medium"/>
              </a:defRPr>
            </a:pPr>
            <a:r>
              <a:rPr lang="en-US" altLang="zh-CN" sz="1800" b="0" dirty="0">
                <a:solidFill>
                  <a:schemeClr val="tx1"/>
                </a:solidFill>
                <a:latin typeface="微软雅黑" panose="020B0503020204020204" charset="-122"/>
                <a:ea typeface="微软雅黑" panose="020B0503020204020204" charset="-122"/>
              </a:rPr>
              <a:t>3. </a:t>
            </a:r>
            <a:r>
              <a:rPr lang="zh-CN" altLang="en-US" sz="1800" b="0" dirty="0">
                <a:solidFill>
                  <a:schemeClr val="tx1"/>
                </a:solidFill>
                <a:latin typeface="微软雅黑" panose="020B0503020204020204" charset="-122"/>
                <a:ea typeface="微软雅黑" panose="020B0503020204020204" charset="-122"/>
              </a:rPr>
              <a:t>领域</a:t>
            </a:r>
            <a:r>
              <a:rPr lang="zh-CN" altLang="en-US" sz="1800" dirty="0">
                <a:solidFill>
                  <a:schemeClr val="tx1"/>
                </a:solidFill>
                <a:latin typeface="微软雅黑" panose="020B0503020204020204" charset="-122"/>
                <a:ea typeface="微软雅黑" panose="020B0503020204020204" charset="-122"/>
              </a:rPr>
              <a:t>微调</a:t>
            </a:r>
            <a:r>
              <a:rPr lang="zh-CN" altLang="en-US" sz="1800" b="0" dirty="0">
                <a:solidFill>
                  <a:schemeClr val="tx1"/>
                </a:solidFill>
                <a:latin typeface="微软雅黑" panose="020B0503020204020204" charset="-122"/>
                <a:ea typeface="微软雅黑" panose="020B0503020204020204" charset="-122"/>
              </a:rPr>
              <a:t>：适用于强化模型已有的知识、调整或定制模型的输出，以及给模型下达复杂的指令。然而，微调并不适合于向模型中添加新的知识，或者在需要快速迭代新场景的情况下使用。可以与</a:t>
            </a:r>
            <a:r>
              <a:rPr lang="en-US" altLang="zh-CN" sz="1800" b="0" dirty="0">
                <a:solidFill>
                  <a:schemeClr val="tx1"/>
                </a:solidFill>
                <a:latin typeface="微软雅黑" panose="020B0503020204020204" charset="-122"/>
                <a:ea typeface="微软雅黑" panose="020B0503020204020204" charset="-122"/>
              </a:rPr>
              <a:t>RAG</a:t>
            </a:r>
            <a:r>
              <a:rPr lang="zh-CN" altLang="en-US" sz="1800" b="0" dirty="0">
                <a:solidFill>
                  <a:schemeClr val="tx1"/>
                </a:solidFill>
                <a:latin typeface="微软雅黑" panose="020B0503020204020204" charset="-122"/>
                <a:ea typeface="微软雅黑" panose="020B0503020204020204" charset="-122"/>
              </a:rPr>
              <a:t>结合使用。</a:t>
            </a:r>
          </a:p>
          <a:p>
            <a:pPr marL="0" indent="0">
              <a:lnSpc>
                <a:spcPct val="130000"/>
              </a:lnSpc>
              <a:spcBef>
                <a:spcPts val="1000"/>
              </a:spcBef>
              <a:buNone/>
              <a:defRPr sz="4400">
                <a:latin typeface="Heiti SC Medium"/>
                <a:ea typeface="Heiti SC Medium"/>
                <a:cs typeface="Heiti SC Medium"/>
                <a:sym typeface="Heiti SC Medium"/>
              </a:defRPr>
            </a:pPr>
            <a:r>
              <a:rPr lang="en-US" altLang="zh-CN" sz="1800" dirty="0">
                <a:solidFill>
                  <a:schemeClr val="tx1"/>
                </a:solidFill>
                <a:latin typeface="Times New Roman" panose="02020603050405020304" pitchFamily="18" charset="0"/>
                <a:cs typeface="Times New Roman" panose="02020603050405020304" pitchFamily="18" charset="0"/>
                <a:sym typeface="+mn-ea"/>
              </a:rPr>
              <a:t>Hu, Edward J., et al. "Lora: Low-rank adaptation of large language models." arXiv preprint arXiv:2106.09685 (2021).</a:t>
            </a:r>
            <a:endParaRPr lang="en-US" altLang="zh-CN" sz="1800" dirty="0">
              <a:solidFill>
                <a:schemeClr val="tx1"/>
              </a:solidFill>
              <a:latin typeface="Times New Roman" panose="02020603050405020304" pitchFamily="18" charset="0"/>
              <a:cs typeface="Times New Roman" panose="02020603050405020304" pitchFamily="18" charset="0"/>
            </a:endParaRPr>
          </a:p>
          <a:p>
            <a:pPr marL="0" indent="0">
              <a:lnSpc>
                <a:spcPct val="130000"/>
              </a:lnSpc>
              <a:spcBef>
                <a:spcPts val="1000"/>
              </a:spcBef>
              <a:buNone/>
              <a:defRPr sz="4400">
                <a:latin typeface="Heiti SC Medium"/>
                <a:ea typeface="Heiti SC Medium"/>
                <a:cs typeface="Heiti SC Medium"/>
                <a:sym typeface="Heiti SC Medium"/>
              </a:defRPr>
            </a:pPr>
            <a:endParaRPr lang="zh-CN" altLang="en-US" sz="180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zh-CN" altLang="en-US" sz="1940" b="0" dirty="0">
              <a:solidFill>
                <a:schemeClr val="tx1"/>
              </a:solidFill>
              <a:latin typeface="微软雅黑" panose="020B0503020204020204" charset="-122"/>
              <a:ea typeface="微软雅黑" panose="020B0503020204020204" charset="-122"/>
            </a:endParaRPr>
          </a:p>
          <a:p>
            <a:pPr marL="0" indent="0">
              <a:lnSpc>
                <a:spcPct val="130000"/>
              </a:lnSpc>
              <a:spcBef>
                <a:spcPts val="1000"/>
              </a:spcBef>
              <a:buNone/>
              <a:defRPr sz="4400">
                <a:latin typeface="Heiti SC Medium"/>
                <a:ea typeface="Heiti SC Medium"/>
                <a:cs typeface="Heiti SC Medium"/>
                <a:sym typeface="Heiti SC Medium"/>
              </a:defRPr>
            </a:pPr>
            <a:endParaRPr lang="en-US" altLang="zh-CN" sz="1940" b="0"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E3MjExMGM0YWNhYTEyM2M1ZDdmMTRkYjYyMGQ0NjMifQ=="/>
</p:tagLst>
</file>

<file path=ppt/theme/theme1.xml><?xml version="1.0" encoding="utf-8"?>
<a:theme xmlns:a="http://schemas.openxmlformats.org/drawingml/2006/main" name="CSNS2">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1820</Words>
  <Application>Microsoft Office PowerPoint</Application>
  <PresentationFormat>宽屏</PresentationFormat>
  <Paragraphs>100</Paragraphs>
  <Slides>19</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微软雅黑</vt:lpstr>
      <vt:lpstr>Arial</vt:lpstr>
      <vt:lpstr>Calibri</vt:lpstr>
      <vt:lpstr>Impact</vt:lpstr>
      <vt:lpstr>Times New Roman</vt:lpstr>
      <vt:lpstr>Wingdings</vt:lpstr>
      <vt:lpstr>CSNS2</vt:lpstr>
      <vt:lpstr>基于LLM的CSNS加速器问答机器人 &amp;DeepSeek十大万能提问公式</vt:lpstr>
      <vt:lpstr>基于LLM的CSNS加速器问答机器人</vt:lpstr>
      <vt:lpstr>基于LLM的CSNS加速器问答机器人</vt:lpstr>
      <vt:lpstr>基于LLM的CSNS加速器问答机器人</vt:lpstr>
      <vt:lpstr>基于LLM的CSNS加速器问答机器人</vt:lpstr>
      <vt:lpstr>基于LLM的CSNS加速器问答机器人</vt:lpstr>
      <vt:lpstr>基于LLM的CSNS加速器问答机器人</vt:lpstr>
      <vt:lpstr>未经训练的通用大模型</vt:lpstr>
      <vt:lpstr>针对操作规程、故障处理、制度的问答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迪炜 陈</cp:lastModifiedBy>
  <cp:revision>619</cp:revision>
  <dcterms:created xsi:type="dcterms:W3CDTF">2022-06-30T03:10:00Z</dcterms:created>
  <dcterms:modified xsi:type="dcterms:W3CDTF">2025-02-10T02:17:14Z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D40C0CE1F1C446A09A4E20035E06A661_12</vt:lpwstr>
  </property>
  <property fmtid="{D5CDD505-2E9C-101B-9397-08002B2CF9AE}" pid="3" name="KSOProductBuildVer">
    <vt:lpwstr>2052-12.1.0.18912</vt:lpwstr>
  </property>
</Properties>
</file>