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742" r:id="rId2"/>
    <p:sldId id="743" r:id="rId3"/>
    <p:sldId id="838" r:id="rId4"/>
    <p:sldId id="844" r:id="rId5"/>
    <p:sldId id="845" r:id="rId6"/>
    <p:sldId id="839" r:id="rId7"/>
    <p:sldId id="840" r:id="rId8"/>
    <p:sldId id="841" r:id="rId9"/>
    <p:sldId id="842" r:id="rId10"/>
    <p:sldId id="847" r:id="rId11"/>
    <p:sldId id="846" r:id="rId12"/>
    <p:sldId id="843" r:id="rId13"/>
    <p:sldId id="848" r:id="rId14"/>
    <p:sldId id="849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9900"/>
    <a:srgbClr val="3366FF"/>
    <a:srgbClr val="4B76FF"/>
    <a:srgbClr val="3B79CE"/>
    <a:srgbClr val="7199C9"/>
    <a:srgbClr val="759E00"/>
    <a:srgbClr val="638600"/>
    <a:srgbClr val="009644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2" autoAdjust="0"/>
    <p:restoredTop sz="84217" autoAdjust="0"/>
  </p:normalViewPr>
  <p:slideViewPr>
    <p:cSldViewPr>
      <p:cViewPr varScale="1">
        <p:scale>
          <a:sx n="96" d="100"/>
          <a:sy n="96" d="100"/>
        </p:scale>
        <p:origin x="1128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0D183-6031-4C32-B44B-14746A336CF0}" type="datetimeFigureOut">
              <a:rPr lang="zh-CN" altLang="en-US" smtClean="0"/>
              <a:pPr/>
              <a:t>2025/2/10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321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721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539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023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9639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435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713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625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784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090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268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643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422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3609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高能所图标-单色.tif"/>
          <p:cNvPicPr>
            <a:picLocks noChangeAspect="1"/>
          </p:cNvPicPr>
          <p:nvPr userDrawn="1"/>
        </p:nvPicPr>
        <p:blipFill>
          <a:blip r:embed="rId2" cstate="email">
            <a:lum brigh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348880"/>
            <a:ext cx="7440149" cy="45091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3450-B00C-4083-A665-4ACEFA817E0E}" type="datetimeFigureOut">
              <a:rPr lang="zh-CN" altLang="en-US" smtClean="0"/>
              <a:pPr/>
              <a:t>2025/2/10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3450-B00C-4083-A665-4ACEFA817E0E}" type="datetimeFigureOut">
              <a:rPr lang="zh-CN" altLang="en-US" smtClean="0"/>
              <a:pPr/>
              <a:t>2025/2/10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3450-B00C-4083-A665-4ACEFA817E0E}" type="datetimeFigureOut">
              <a:rPr lang="zh-CN" altLang="en-US" smtClean="0"/>
              <a:pPr/>
              <a:t>2025/2/10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3450-B00C-4083-A665-4ACEFA817E0E}" type="datetimeFigureOut">
              <a:rPr lang="zh-CN" altLang="en-US" smtClean="0"/>
              <a:pPr/>
              <a:t>2025/2/10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3450-B00C-4083-A665-4ACEFA817E0E}" type="datetimeFigureOut">
              <a:rPr lang="zh-CN" altLang="en-US" smtClean="0"/>
              <a:pPr/>
              <a:t>2025/2/10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E3450-B00C-4083-A665-4ACEFA817E0E}" type="datetimeFigureOut">
              <a:rPr lang="zh-CN" altLang="en-US" smtClean="0"/>
              <a:pPr/>
              <a:t>2025/2/10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1" r:id="rId3"/>
    <p:sldLayoutId id="2147483652" r:id="rId4"/>
    <p:sldLayoutId id="214748365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95400" y="1988841"/>
            <a:ext cx="11161240" cy="1224135"/>
          </a:xfrm>
        </p:spPr>
        <p:txBody>
          <a:bodyPr/>
          <a:lstStyle/>
          <a:p>
            <a:r>
              <a:rPr lang="zh-CN" altLang="en-US" sz="4400" dirty="0"/>
              <a:t>基于物理先验机器学习的</a:t>
            </a:r>
            <a:r>
              <a:rPr lang="en-US" altLang="zh-CN" sz="4400" dirty="0"/>
              <a:t>FFAG</a:t>
            </a:r>
            <a:r>
              <a:rPr lang="zh-CN" altLang="en-US" sz="4400" dirty="0"/>
              <a:t>加速器动力学孔径快速评估方法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3935760" y="3623215"/>
            <a:ext cx="4320480" cy="201622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2800" b="1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CSNS FFAG Group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吴彬</a:t>
            </a:r>
            <a:endParaRPr lang="en-US" altLang="zh-CN" sz="2800" b="1" dirty="0">
              <a:solidFill>
                <a:srgbClr val="0070C0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2800" b="1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20250211</a:t>
            </a:r>
          </a:p>
        </p:txBody>
      </p:sp>
    </p:spTree>
    <p:extLst>
      <p:ext uri="{BB962C8B-B14F-4D97-AF65-F5344CB8AC3E}">
        <p14:creationId xmlns:p14="http://schemas.microsoft.com/office/powerpoint/2010/main" val="2804439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>
              <a:xfrm>
                <a:off x="261141" y="1196752"/>
                <a:ext cx="11936995" cy="5400600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Aft>
                    <a:spcPts val="600"/>
                  </a:spcAft>
                  <a:buClrTx/>
                  <a:defRPr/>
                </a:pPr>
                <a:r>
                  <a:rPr lang="zh-CN" altLang="en-US" sz="2000" b="1" dirty="0">
                    <a:solidFill>
                      <a:schemeClr val="accent1"/>
                    </a:solidFill>
                    <a:latin typeface="微软雅黑" panose="020B0503020204020204" pitchFamily="34" charset="-122"/>
                  </a:rPr>
                  <a:t>假设：非线性系统的主要动力学特征在其早期演化阶段就已经显现</a:t>
                </a:r>
                <a:endParaRPr lang="en-US" altLang="zh-CN" sz="2000" b="1" dirty="0">
                  <a:solidFill>
                    <a:schemeClr val="accent1"/>
                  </a:solidFill>
                  <a:latin typeface="微软雅黑" panose="020B0503020204020204" pitchFamily="34" charset="-122"/>
                </a:endParaRPr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  <a:buClrTx/>
                  <a:defRPr/>
                </a:pPr>
                <a:r>
                  <a:rPr lang="zh-CN" altLang="en-US" sz="2000" b="1" dirty="0">
                    <a:solidFill>
                      <a:schemeClr val="accent1"/>
                    </a:solidFill>
                    <a:latin typeface="微软雅黑" panose="020B0503020204020204" pitchFamily="34" charset="-122"/>
                  </a:rPr>
                  <a:t>任何非线性</a:t>
                </a:r>
                <a:r>
                  <a:rPr lang="en-US" altLang="zh-CN" sz="2000" b="1" dirty="0">
                    <a:solidFill>
                      <a:schemeClr val="accent1"/>
                    </a:solidFill>
                    <a:latin typeface="微软雅黑" panose="020B0503020204020204" pitchFamily="34" charset="-122"/>
                  </a:rPr>
                  <a:t>Hamilton</a:t>
                </a:r>
                <a:r>
                  <a:rPr lang="zh-CN" altLang="en-US" sz="2000" b="1" dirty="0">
                    <a:solidFill>
                      <a:schemeClr val="accent1"/>
                    </a:solidFill>
                    <a:latin typeface="微软雅黑" panose="020B0503020204020204" pitchFamily="34" charset="-122"/>
                  </a:rPr>
                  <a:t>系统通过正则变换都可以写成正规形式</a:t>
                </a:r>
                <a:endParaRPr lang="en-US" altLang="zh-CN" sz="2000" b="1" dirty="0">
                  <a:solidFill>
                    <a:schemeClr val="accent1"/>
                  </a:solidFill>
                  <a:latin typeface="微软雅黑" panose="020B0503020204020204" pitchFamily="34" charset="-122"/>
                </a:endParaRPr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  <a:buClrTx/>
                  <a:defRPr/>
                </a:pPr>
                <a:endParaRPr lang="en-US" altLang="zh-CN" sz="2000" b="1" dirty="0">
                  <a:solidFill>
                    <a:schemeClr val="accent1"/>
                  </a:solidFill>
                  <a:latin typeface="微软雅黑" panose="020B0503020204020204" pitchFamily="34" charset="-122"/>
                </a:endParaRPr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  <a:buClrTx/>
                  <a:defRPr/>
                </a:pPr>
                <a:r>
                  <a:rPr lang="zh-CN" altLang="zh-CN" sz="1800" b="1" dirty="0">
                    <a:solidFill>
                      <a:schemeClr val="accent1"/>
                    </a:solidFill>
                    <a:effectLst/>
                    <a:latin typeface="微软雅黑" panose="020B0503020204020204" pitchFamily="34" charset="-122"/>
                    <a:cs typeface="Georgia" panose="02040502050405020303" pitchFamily="18" charset="0"/>
                  </a:rPr>
                  <a:t>其中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b="1" i="1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1800" b="1" i="1" smtClean="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𝑯</m:t>
                        </m:r>
                      </m:e>
                      <m:sub>
                        <m:r>
                          <a:rPr lang="zh-CN" altLang="zh-CN" sz="1800" b="1" i="1" smtClean="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zh-CN" altLang="zh-CN" sz="1800" b="1" smtClean="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800" b="1" i="1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zh-CN" altLang="zh-CN" sz="1800" b="1" i="1" smtClean="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zh-CN" altLang="zh-CN" sz="1800" b="1" i="1" smtClean="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zh-CN" altLang="zh-CN" sz="1800" b="1" smtClean="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Sup>
                      <m:sSubSupPr>
                        <m:ctrlPr>
                          <a:rPr lang="zh-CN" altLang="zh-CN" sz="1800" b="1" i="1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zh-CN" altLang="en-US" sz="1800" b="1" i="1" smtClean="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b>
                        <m:r>
                          <a:rPr lang="zh-CN" altLang="en-US" sz="1800" b="1" i="1" smtClean="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sub>
                      <m:sup>
                        <m:r>
                          <a:rPr lang="zh-CN" altLang="zh-CN" sz="1800" b="1" i="1" smtClean="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zh-CN" altLang="zh-CN" sz="1800" b="1" smtClean="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zh-CN" altLang="zh-CN" sz="1800" b="1" i="1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sz="1800" b="1" i="1" smtClean="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zh-CN" altLang="zh-CN" sz="1800" b="1" i="1" smtClean="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zh-CN" altLang="zh-CN" sz="1800" b="1" smtClean="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zh-CN" sz="1800" b="1" dirty="0">
                    <a:solidFill>
                      <a:schemeClr val="accent1"/>
                    </a:solidFill>
                    <a:effectLst/>
                    <a:latin typeface="微软雅黑" panose="020B0503020204020204" pitchFamily="34" charset="-122"/>
                    <a:cs typeface="Georgia" panose="02040502050405020303" pitchFamily="18" charset="0"/>
                  </a:rPr>
                  <a:t>描述线性运动，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b="1" i="1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1800" b="1" i="1" smtClean="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b>
                        <m:r>
                          <a:rPr lang="zh-CN" altLang="en-US" sz="1800" b="1" i="1" smtClean="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zh-CN" altLang="zh-CN" sz="1800" b="1" dirty="0">
                    <a:solidFill>
                      <a:schemeClr val="accent1"/>
                    </a:solidFill>
                    <a:effectLst/>
                    <a:latin typeface="微软雅黑" panose="020B0503020204020204" pitchFamily="34" charset="-122"/>
                    <a:cs typeface="Georgia" panose="02040502050405020303" pitchFamily="18" charset="0"/>
                  </a:rPr>
                  <a:t>为k阶共振项。</a:t>
                </a:r>
                <a:endParaRPr lang="en-US" altLang="zh-CN" sz="1800" b="1" dirty="0"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cs typeface="Georgia" panose="02040502050405020303" pitchFamily="18" charset="0"/>
                </a:endParaRPr>
              </a:p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ClrTx/>
                  <a:buNone/>
                  <a:defRPr/>
                </a:pPr>
                <a:r>
                  <a:rPr lang="zh-CN" altLang="zh-CN" sz="1800" b="1" dirty="0">
                    <a:solidFill>
                      <a:schemeClr val="accent1"/>
                    </a:solidFill>
                    <a:effectLst/>
                    <a:latin typeface="微软雅黑" panose="020B0503020204020204" pitchFamily="34" charset="-122"/>
                    <a:cs typeface="Georgia" panose="02040502050405020303" pitchFamily="18" charset="0"/>
                  </a:rPr>
                  <a:t>对于</a:t>
                </a:r>
                <a14:m>
                  <m:oMath xmlns:m="http://schemas.openxmlformats.org/officeDocument/2006/math">
                    <m:r>
                      <a:rPr lang="zh-CN" altLang="en-US" sz="1800" b="1" i="1" smtClean="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zh-CN" altLang="zh-CN" sz="1800" b="1" smtClean="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zh-CN" altLang="zh-CN" sz="1800" b="1" i="1" smtClean="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zh-CN" altLang="zh-CN" sz="1800" b="1" smtClean="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zh-CN" altLang="zh-CN" sz="1800" b="1" i="1" smtClean="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zh-CN" altLang="zh-CN" sz="1800" b="1" dirty="0">
                    <a:solidFill>
                      <a:schemeClr val="accent1"/>
                    </a:solidFill>
                    <a:effectLst/>
                    <a:latin typeface="微软雅黑" panose="020B0503020204020204" pitchFamily="34" charset="-122"/>
                    <a:cs typeface="Georgia" panose="02040502050405020303" pitchFamily="18" charset="0"/>
                  </a:rPr>
                  <a:t>，这些项分别可以表示为：</a:t>
                </a:r>
                <a:endParaRPr lang="en-US" altLang="zh-CN" sz="1800" b="1" dirty="0"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cs typeface="Georgia" panose="02040502050405020303" pitchFamily="18" charset="0"/>
                </a:endParaRPr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  <a:buClrTx/>
                  <a:defRPr/>
                </a:pPr>
                <a:endParaRPr lang="en-US" altLang="zh-CN" sz="1800" b="1" dirty="0">
                  <a:solidFill>
                    <a:schemeClr val="accent1"/>
                  </a:solidFill>
                  <a:latin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  <a:buClrTx/>
                  <a:defRPr/>
                </a:pPr>
                <a:endParaRPr lang="en-US" altLang="zh-CN" sz="1800" b="1" dirty="0"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  <a:buClrTx/>
                  <a:defRPr/>
                </a:pPr>
                <a:r>
                  <a:rPr lang="zh-CN" altLang="zh-CN" sz="1800" b="1" dirty="0">
                    <a:solidFill>
                      <a:schemeClr val="accent1"/>
                    </a:solidFill>
                    <a:effectLst/>
                    <a:latin typeface="微软雅黑" panose="020B0503020204020204" pitchFamily="34" charset="-122"/>
                    <a:cs typeface="Georgia" panose="02040502050405020303" pitchFamily="18" charset="0"/>
                  </a:rPr>
                  <a:t>根据Hamilton正则方程：</a:t>
                </a:r>
                <a14:m>
                  <m:oMath xmlns:m="http://schemas.openxmlformats.org/officeDocument/2006/math">
                    <m:acc>
                      <m:accPr>
                        <m:chr m:val="˙"/>
                        <m:ctrlPr>
                          <a:rPr lang="zh-CN" altLang="zh-CN" sz="1800" b="1" i="1" smtClean="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zh-CN" altLang="en-US" sz="1800" b="1" i="1" smtClean="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acc>
                    <m:r>
                      <a:rPr lang="zh-CN" altLang="zh-CN" sz="1800" b="1" smtClean="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800" b="1" i="1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zh-CN" altLang="en-US" sz="1800" b="1" i="1" smtClean="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𝝏</m:t>
                        </m:r>
                        <m:r>
                          <a:rPr lang="zh-CN" altLang="en-US" sz="1800" b="1" i="1" smtClean="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𝑯</m:t>
                        </m:r>
                      </m:num>
                      <m:den>
                        <m:r>
                          <a:rPr lang="zh-CN" altLang="en-US" sz="1800" b="1" i="1" smtClean="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𝝏</m:t>
                        </m:r>
                        <m:sSub>
                          <m:sSubPr>
                            <m:ctrlPr>
                              <a:rPr lang="zh-CN" altLang="zh-CN" sz="1800" b="1" i="1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800" b="1" i="1" smtClean="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zh-CN" altLang="en-US" sz="1800" b="1" i="1" smtClean="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sub>
                        </m:sSub>
                      </m:den>
                    </m:f>
                    <m:r>
                      <a:rPr lang="zh-CN" altLang="zh-CN" sz="1800" b="1" smtClean="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˙"/>
                        <m:ctrlPr>
                          <a:rPr lang="zh-CN" altLang="zh-CN" sz="1800" b="1" i="1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zh-CN" altLang="zh-CN" sz="1800" b="1" i="1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800" b="1" i="1" smtClean="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zh-CN" altLang="en-US" sz="1800" b="1" i="1" smtClean="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sub>
                        </m:sSub>
                      </m:e>
                    </m:acc>
                    <m:r>
                      <a:rPr lang="zh-CN" altLang="zh-CN" sz="1800" b="1" smtClean="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zh-CN" altLang="en-US" sz="1800" b="1" i="1" smtClean="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zh-CN" altLang="zh-CN" sz="1800" b="1" i="1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zh-CN" altLang="en-US" sz="1800" b="1" i="1" smtClean="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𝝏</m:t>
                        </m:r>
                        <m:r>
                          <a:rPr lang="zh-CN" altLang="en-US" sz="1800" b="1" i="1" smtClean="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𝑯</m:t>
                        </m:r>
                      </m:num>
                      <m:den>
                        <m:r>
                          <a:rPr lang="zh-CN" altLang="en-US" sz="1800" b="1" i="1" smtClean="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𝝏</m:t>
                        </m:r>
                        <m:r>
                          <a:rPr lang="zh-CN" altLang="en-US" sz="1800" b="1" i="1" smtClean="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zh-CN" altLang="zh-CN" sz="1800" b="1" dirty="0"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  <a:buClrTx/>
                  <a:defRPr/>
                </a:pPr>
                <a:r>
                  <a:rPr lang="zh-CN" altLang="zh-CN" sz="1800" b="1" dirty="0">
                    <a:solidFill>
                      <a:schemeClr val="accent1"/>
                    </a:solidFill>
                    <a:effectLst/>
                    <a:latin typeface="微软雅黑" panose="020B0503020204020204" pitchFamily="34" charset="-122"/>
                    <a:cs typeface="Georgia" panose="02040502050405020303" pitchFamily="18" charset="0"/>
                  </a:rPr>
                  <a:t>当考虑非线性效应时，对于二</a:t>
                </a:r>
                <a:r>
                  <a:rPr lang="zh-CN" altLang="en-US" sz="1800" b="1" dirty="0">
                    <a:solidFill>
                      <a:schemeClr val="accent1"/>
                    </a:solidFill>
                    <a:effectLst/>
                    <a:latin typeface="微软雅黑" panose="020B0503020204020204" pitchFamily="34" charset="-122"/>
                    <a:cs typeface="Georgia" panose="02040502050405020303" pitchFamily="18" charset="0"/>
                  </a:rPr>
                  <a:t>、三</a:t>
                </a:r>
                <a:r>
                  <a:rPr lang="zh-CN" altLang="zh-CN" sz="1800" b="1" dirty="0">
                    <a:solidFill>
                      <a:schemeClr val="accent1"/>
                    </a:solidFill>
                    <a:effectLst/>
                    <a:latin typeface="微软雅黑" panose="020B0503020204020204" pitchFamily="34" charset="-122"/>
                    <a:cs typeface="Georgia" panose="02040502050405020303" pitchFamily="18" charset="0"/>
                  </a:rPr>
                  <a:t>阶非线性</a:t>
                </a:r>
                <a:r>
                  <a:rPr lang="zh-CN" altLang="en-US" sz="1800" b="1" dirty="0">
                    <a:solidFill>
                      <a:schemeClr val="accent1"/>
                    </a:solidFill>
                    <a:effectLst/>
                    <a:latin typeface="微软雅黑" panose="020B0503020204020204" pitchFamily="34" charset="-122"/>
                    <a:cs typeface="Georgia" panose="02040502050405020303" pitchFamily="18" charset="0"/>
                  </a:rPr>
                  <a:t>（简化情况下）</a:t>
                </a:r>
                <a:r>
                  <a:rPr lang="zh-CN" altLang="zh-CN" sz="1800" b="1" dirty="0">
                    <a:solidFill>
                      <a:schemeClr val="accent1"/>
                    </a:solidFill>
                    <a:effectLst/>
                    <a:latin typeface="微软雅黑" panose="020B0503020204020204" pitchFamily="34" charset="-122"/>
                    <a:cs typeface="Georgia" panose="02040502050405020303" pitchFamily="18" charset="0"/>
                  </a:rPr>
                  <a:t>：</a:t>
                </a:r>
                <a:endParaRPr lang="en-US" altLang="zh-CN" sz="1800" b="1" dirty="0"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cs typeface="Georgia" panose="02040502050405020303" pitchFamily="18" charset="0"/>
                </a:endParaRPr>
              </a:p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Clr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zh-CN" altLang="zh-CN" sz="1600" b="1" i="1" smtClean="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CN" altLang="zh-CN" sz="1600" b="1" i="1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zh-CN" altLang="en-US" sz="1600" b="1" i="1" smtClean="0"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zh-CN" altLang="zh-CN" sz="1600" b="1" smtClean="0"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zh-CN" altLang="en-US" sz="1600" b="1" i="1" smtClean="0"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  <m:r>
                                  <a:rPr lang="zh-CN" altLang="zh-CN" sz="1600" b="1" smtClean="0"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zh-CN" altLang="zh-CN" sz="1600" b="1" i="1"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600" b="1" i="1" smtClean="0"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zh-CN" altLang="en-US" sz="1600" b="1" i="1" smtClean="0"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  <m:r>
                                  <a:rPr lang="zh-CN" altLang="zh-CN" sz="1600" b="1" smtClean="0"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zh-CN" altLang="en-US" sz="1600" b="1" i="1" smtClean="0"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  <m:r>
                                  <a:rPr lang="zh-CN" altLang="zh-CN" sz="1600" b="1" smtClean="0"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zh-CN" altLang="zh-CN" sz="1600" b="1" smtClean="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zh-CN" altLang="zh-CN" sz="1600" b="1" i="1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CN" altLang="zh-CN" sz="1600" b="1" i="1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zh-CN" altLang="en-US" sz="1600" b="1" i="1" smtClean="0"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  <m:r>
                                  <a:rPr lang="zh-CN" altLang="zh-CN" sz="1600" b="1" i="1" smtClean="0"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𝐜𝐨𝐬</m:t>
                                </m:r>
                                <m:r>
                                  <a:rPr lang="zh-CN" altLang="zh-CN" sz="1600" b="1" smtClean="0"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⁡(</m:t>
                                </m:r>
                                <m:r>
                                  <a:rPr lang="zh-CN" altLang="en-US" sz="1600" b="1" i="1" smtClean="0"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  <m:r>
                                  <a:rPr lang="zh-CN" altLang="zh-CN" sz="1600" b="1" smtClean="0"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zh-CN" altLang="en-US" sz="1600" b="1" i="1" smtClean="0"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zh-CN" altLang="en-US" sz="1600" b="1" i="1" smtClean="0"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  <m:r>
                                  <a:rPr lang="zh-CN" altLang="zh-CN" sz="1600" b="1" i="1" smtClean="0"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𝐬𝐢𝐧</m:t>
                                </m:r>
                                <m:r>
                                  <a:rPr lang="zh-CN" altLang="zh-CN" sz="1600" b="1" smtClean="0"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⁡(</m:t>
                                </m:r>
                                <m:r>
                                  <a:rPr lang="zh-CN" altLang="en-US" sz="1600" b="1" i="1" smtClean="0"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  <m:r>
                                  <a:rPr lang="zh-CN" altLang="zh-CN" sz="1600" b="1" smtClean="0"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zh-CN" altLang="zh-CN" sz="1600" b="1" smtClean="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zh-CN" altLang="en-US" sz="1600" b="1" i="1" smtClean="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𝜺</m:t>
                      </m:r>
                      <m:r>
                        <a:rPr lang="zh-CN" altLang="en-US" sz="1600" b="1" i="1" smtClean="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𝒕</m:t>
                      </m:r>
                      <m:d>
                        <m:dPr>
                          <m:ctrlPr>
                            <a:rPr lang="zh-CN" altLang="zh-CN" sz="1600" b="1" i="1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CN" altLang="zh-CN" sz="1600" b="1" i="1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zh-CN" altLang="zh-CN" sz="1600" b="1" i="1"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600" b="1" i="1" smtClean="0"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𝑨</m:t>
                                    </m:r>
                                  </m:e>
                                  <m:sup>
                                    <m:r>
                                      <a:rPr lang="zh-CN" altLang="zh-CN" sz="1600" b="1" i="1" smtClean="0"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zh-CN" altLang="zh-CN" sz="1600" b="1" i="1"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zh-CN" sz="1600" b="1" i="1" smtClean="0"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𝐜𝐨𝐬</m:t>
                                    </m:r>
                                  </m:e>
                                  <m:sup>
                                    <m:r>
                                      <a:rPr lang="zh-CN" altLang="zh-CN" sz="1600" b="1" i="1" smtClean="0"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zh-CN" altLang="zh-CN" sz="1600" b="1" smtClean="0"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⁡(</m:t>
                                </m:r>
                                <m:r>
                                  <a:rPr lang="zh-CN" altLang="en-US" sz="1600" b="1" i="1" smtClean="0"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  <m:r>
                                  <a:rPr lang="zh-CN" altLang="zh-CN" sz="1600" b="1" smtClean="0"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zh-CN" altLang="en-US" sz="1600" b="1" i="1" smtClean="0"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zh-CN" altLang="zh-CN" sz="1600" b="1" i="1"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600" b="1" i="1" smtClean="0"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𝑨</m:t>
                                    </m:r>
                                  </m:e>
                                  <m:sup>
                                    <m:r>
                                      <a:rPr lang="zh-CN" altLang="zh-CN" sz="1600" b="1" i="1" smtClean="0"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zh-CN" altLang="zh-CN" sz="1600" b="1" i="1" smtClean="0"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𝐬𝐢𝐧</m:t>
                                </m:r>
                                <m:r>
                                  <a:rPr lang="zh-CN" altLang="zh-CN" sz="1600" b="1" smtClean="0"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⁡(</m:t>
                                </m:r>
                                <m:r>
                                  <a:rPr lang="zh-CN" altLang="en-US" sz="1600" b="1" i="1" smtClean="0"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  <m:r>
                                  <a:rPr lang="zh-CN" altLang="zh-CN" sz="1600" b="1" smtClean="0"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  <m:r>
                                  <a:rPr lang="zh-CN" altLang="zh-CN" sz="1600" b="1" i="1" smtClean="0"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𝐜𝐨𝐬</m:t>
                                </m:r>
                                <m:r>
                                  <a:rPr lang="zh-CN" altLang="zh-CN" sz="1600" b="1" smtClean="0"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⁡(</m:t>
                                </m:r>
                                <m:r>
                                  <a:rPr lang="zh-CN" altLang="en-US" sz="1600" b="1" i="1" smtClean="0"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  <m:r>
                                  <a:rPr lang="zh-CN" altLang="zh-CN" sz="1600" b="1" smtClean="0"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zh-CN" altLang="zh-CN" sz="1600" b="1" smtClean="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zh-CN" altLang="en-US" sz="1600" b="1" i="1" smtClean="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𝑶</m:t>
                      </m:r>
                      <m:r>
                        <a:rPr lang="zh-CN" altLang="zh-CN" sz="1600" b="1" smtClean="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p>
                        <m:sSupPr>
                          <m:ctrlPr>
                            <a:rPr lang="zh-CN" altLang="zh-CN" sz="1600" b="1" i="1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zh-CN" altLang="en-US" sz="1600" b="1" i="1" smtClean="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𝜺</m:t>
                          </m:r>
                        </m:e>
                        <m:sup>
                          <m:r>
                            <a:rPr lang="zh-CN" altLang="zh-CN" sz="1600" b="1" i="1" smtClean="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zh-CN" altLang="zh-CN" sz="1600" b="1" i="1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zh-CN" altLang="en-US" sz="1600" b="1" i="1" smtClean="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zh-CN" altLang="zh-CN" sz="1600" b="1" i="1" smtClean="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zh-CN" altLang="zh-CN" sz="1600" b="1" smtClean="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1600" b="1" dirty="0"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Clr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zh-CN" altLang="zh-CN" sz="1600" b="1" i="1" smtClean="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CN" altLang="zh-CN" sz="1600" b="1" i="1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zh-CN" altLang="en-US" sz="1600" b="1" i="1" smtClean="0"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zh-CN" altLang="zh-CN" sz="1600" b="1" smtClean="0"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zh-CN" altLang="en-US" sz="1600" b="1" i="1" smtClean="0"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  <m:r>
                                  <a:rPr lang="zh-CN" altLang="zh-CN" sz="1600" b="1" smtClean="0"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zh-CN" altLang="zh-CN" sz="1600" b="1" i="1"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600" b="1" i="1" smtClean="0"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zh-CN" altLang="en-US" sz="1600" b="1" i="1" smtClean="0"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  <m:r>
                                  <a:rPr lang="zh-CN" altLang="zh-CN" sz="1600" b="1" smtClean="0"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zh-CN" altLang="en-US" sz="1600" b="1" i="1" smtClean="0"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  <m:r>
                                  <a:rPr lang="zh-CN" altLang="zh-CN" sz="1600" b="1" smtClean="0"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zh-CN" altLang="zh-CN" sz="1600" b="1" smtClean="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zh-CN" altLang="zh-CN" sz="1600" b="1" i="1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CN" altLang="zh-CN" sz="1600" b="1" i="1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zh-CN" altLang="en-US" sz="1600" b="1" i="1" smtClean="0"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  <m:r>
                                  <a:rPr lang="zh-CN" altLang="zh-CN" sz="1600" b="1" i="1" smtClean="0"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𝐜𝐨𝐬</m:t>
                                </m:r>
                                <m:r>
                                  <a:rPr lang="zh-CN" altLang="zh-CN" sz="1600" b="1" smtClean="0"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⁡(</m:t>
                                </m:r>
                                <m:r>
                                  <a:rPr lang="zh-CN" altLang="en-US" sz="1600" b="1" i="1" smtClean="0"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  <m:r>
                                  <a:rPr lang="zh-CN" altLang="zh-CN" sz="1600" b="1" smtClean="0"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zh-CN" altLang="en-US" sz="1600" b="1" i="1" smtClean="0"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zh-CN" altLang="en-US" sz="1600" b="1" i="1" smtClean="0"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  <m:r>
                                  <a:rPr lang="zh-CN" altLang="zh-CN" sz="1600" b="1" i="1" smtClean="0"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𝐬𝐢𝐧</m:t>
                                </m:r>
                                <m:r>
                                  <a:rPr lang="zh-CN" altLang="zh-CN" sz="1600" b="1" smtClean="0"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⁡(</m:t>
                                </m:r>
                                <m:r>
                                  <a:rPr lang="zh-CN" altLang="en-US" sz="1600" b="1" i="1" smtClean="0"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  <m:r>
                                  <a:rPr lang="zh-CN" altLang="zh-CN" sz="1600" b="1" smtClean="0"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zh-CN" altLang="zh-CN" sz="1600" b="1" smtClean="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zh-CN" altLang="en-US" sz="1600" b="1" i="1" smtClean="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𝜼</m:t>
                      </m:r>
                      <m:r>
                        <a:rPr lang="zh-CN" altLang="en-US" sz="1600" b="1" i="1" smtClean="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𝒕</m:t>
                      </m:r>
                      <m:d>
                        <m:dPr>
                          <m:ctrlPr>
                            <a:rPr lang="zh-CN" altLang="zh-CN" sz="1600" b="1" i="1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CN" altLang="zh-CN" sz="1600" b="1" i="1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zh-CN" altLang="zh-CN" sz="1600" b="1" i="1"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600" b="1" i="1" smtClean="0"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𝑨</m:t>
                                    </m:r>
                                  </m:e>
                                  <m:sup>
                                    <m:r>
                                      <a:rPr lang="zh-CN" altLang="zh-CN" sz="1600" b="1" i="1" smtClean="0"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zh-CN" altLang="zh-CN" sz="1600" b="1" i="1"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zh-CN" sz="1600" b="1" i="1" smtClean="0"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𝐜𝐨𝐬</m:t>
                                    </m:r>
                                  </m:e>
                                  <m:sup>
                                    <m:r>
                                      <a:rPr lang="zh-CN" altLang="zh-CN" sz="1600" b="1" i="1" smtClean="0"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  <m:r>
                                  <a:rPr lang="zh-CN" altLang="zh-CN" sz="1600" b="1" smtClean="0"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⁡(</m:t>
                                </m:r>
                                <m:r>
                                  <a:rPr lang="zh-CN" altLang="en-US" sz="1600" b="1" i="1" smtClean="0"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  <m:r>
                                  <a:rPr lang="zh-CN" altLang="zh-CN" sz="1600" b="1" smtClean="0"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zh-CN" altLang="en-US" sz="1600" b="1" i="1" smtClean="0"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zh-CN" altLang="zh-CN" sz="1600" b="1" i="1"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600" b="1" i="1" smtClean="0"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𝑨</m:t>
                                    </m:r>
                                  </m:e>
                                  <m:sup>
                                    <m:r>
                                      <a:rPr lang="zh-CN" altLang="zh-CN" sz="1600" b="1" i="1" smtClean="0"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  <m:r>
                                  <a:rPr lang="zh-CN" altLang="zh-CN" sz="1600" b="1" i="1" smtClean="0"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𝐬𝐢𝐧</m:t>
                                </m:r>
                                <m:r>
                                  <a:rPr lang="zh-CN" altLang="zh-CN" sz="1600" b="1" smtClean="0"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⁡(</m:t>
                                </m:r>
                                <m:r>
                                  <a:rPr lang="zh-CN" altLang="en-US" sz="1600" b="1" i="1" smtClean="0"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  <m:r>
                                  <a:rPr lang="zh-CN" altLang="zh-CN" sz="1600" b="1" smtClean="0"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  <m:sSup>
                                  <m:sSupPr>
                                    <m:ctrlPr>
                                      <a:rPr lang="zh-CN" altLang="zh-CN" sz="1600" b="1" i="1"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zh-CN" sz="1600" b="1" i="1" smtClean="0"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𝐜𝐨𝐬</m:t>
                                    </m:r>
                                  </m:e>
                                  <m:sup>
                                    <m:r>
                                      <a:rPr lang="zh-CN" altLang="zh-CN" sz="1600" b="1" i="1" smtClean="0"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zh-CN" altLang="zh-CN" sz="1600" b="1" smtClean="0"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⁡(</m:t>
                                </m:r>
                                <m:r>
                                  <a:rPr lang="zh-CN" altLang="en-US" sz="1600" b="1" i="1" smtClean="0"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  <m:r>
                                  <a:rPr lang="zh-CN" altLang="zh-CN" sz="1600" b="1" smtClean="0"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zh-CN" altLang="zh-CN" sz="1600" b="1" smtClean="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zh-CN" altLang="en-US" sz="1600" b="1" i="1" smtClean="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𝑶</m:t>
                      </m:r>
                      <m:r>
                        <a:rPr lang="zh-CN" altLang="zh-CN" sz="1600" b="1" smtClean="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p>
                        <m:sSupPr>
                          <m:ctrlPr>
                            <a:rPr lang="zh-CN" altLang="zh-CN" sz="1600" b="1" i="1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zh-CN" altLang="en-US" sz="1600" b="1" i="1" smtClean="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𝜼</m:t>
                          </m:r>
                        </m:e>
                        <m:sup>
                          <m:r>
                            <a:rPr lang="zh-CN" altLang="zh-CN" sz="1600" b="1" i="1" smtClean="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zh-CN" altLang="zh-CN" sz="1600" b="1" i="1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zh-CN" altLang="en-US" sz="1600" b="1" i="1" smtClean="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zh-CN" altLang="zh-CN" sz="1600" b="1" i="1" smtClean="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zh-CN" altLang="zh-CN" sz="1600" b="1" smtClean="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zh-CN" altLang="zh-CN" sz="1600" b="1" dirty="0"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  <a:buClrTx/>
                  <a:defRPr/>
                </a:pPr>
                <a:r>
                  <a:rPr lang="zh-CN" altLang="en-US" sz="1600" b="1" dirty="0">
                    <a:solidFill>
                      <a:schemeClr val="accent1"/>
                    </a:solidFill>
                    <a:effectLst/>
                    <a:latin typeface="微软雅黑" panose="020B0503020204020204" pitchFamily="34" charset="-122"/>
                    <a:cs typeface="Times New Roman" panose="02020603050405020304" pitchFamily="18" charset="0"/>
                  </a:rPr>
                  <a:t>二阶非线性导致的四极畸变在</a:t>
                </a:r>
                <a:r>
                  <a:rPr lang="en-US" altLang="zh-CN" sz="1600" b="1" dirty="0">
                    <a:solidFill>
                      <a:schemeClr val="accent1"/>
                    </a:solidFill>
                    <a:effectLst/>
                    <a:latin typeface="微软雅黑" panose="020B0503020204020204" pitchFamily="34" charset="-122"/>
                    <a:cs typeface="Times New Roman" panose="02020603050405020304" pitchFamily="18" charset="0"/>
                  </a:rPr>
                  <a:t>t = 0.5T</a:t>
                </a:r>
                <a:r>
                  <a:rPr lang="zh-CN" altLang="en-US" sz="1600" b="1" dirty="0">
                    <a:solidFill>
                      <a:schemeClr val="accent1"/>
                    </a:solidFill>
                    <a:effectLst/>
                    <a:latin typeface="微软雅黑" panose="020B0503020204020204" pitchFamily="34" charset="-122"/>
                    <a:cs typeface="Times New Roman" panose="02020603050405020304" pitchFamily="18" charset="0"/>
                  </a:rPr>
                  <a:t>时就已经开始显现，并在</a:t>
                </a:r>
                <a:r>
                  <a:rPr lang="en-US" altLang="zh-CN" sz="1600" b="1" dirty="0">
                    <a:solidFill>
                      <a:schemeClr val="accent1"/>
                    </a:solidFill>
                    <a:effectLst/>
                    <a:latin typeface="微软雅黑" panose="020B0503020204020204" pitchFamily="34" charset="-122"/>
                    <a:cs typeface="Times New Roman" panose="02020603050405020304" pitchFamily="18" charset="0"/>
                  </a:rPr>
                  <a:t>t = T</a:t>
                </a:r>
                <a:r>
                  <a:rPr lang="zh-CN" altLang="en-US" sz="1600" b="1" dirty="0">
                    <a:solidFill>
                      <a:schemeClr val="accent1"/>
                    </a:solidFill>
                    <a:effectLst/>
                    <a:latin typeface="微软雅黑" panose="020B0503020204020204" pitchFamily="34" charset="-122"/>
                    <a:cs typeface="Times New Roman" panose="02020603050405020304" pitchFamily="18" charset="0"/>
                  </a:rPr>
                  <a:t>时形成明显的不对称结构。这种早期的结构变形与前述理论分析预期的</a:t>
                </a:r>
                <a:r>
                  <a:rPr lang="en-US" altLang="zh-CN" sz="1600" b="1" dirty="0" err="1">
                    <a:solidFill>
                      <a:schemeClr val="accent1"/>
                    </a:solidFill>
                    <a:effectLst/>
                    <a:latin typeface="微软雅黑" panose="020B0503020204020204" pitchFamily="34" charset="-122"/>
                    <a:cs typeface="Times New Roman" panose="02020603050405020304" pitchFamily="18" charset="0"/>
                  </a:rPr>
                  <a:t>εt</a:t>
                </a:r>
                <a:r>
                  <a:rPr lang="zh-CN" altLang="en-US" sz="1600" b="1" dirty="0">
                    <a:solidFill>
                      <a:schemeClr val="accent1"/>
                    </a:solidFill>
                    <a:effectLst/>
                    <a:latin typeface="微软雅黑" panose="020B0503020204020204" pitchFamily="34" charset="-122"/>
                    <a:cs typeface="Times New Roman" panose="02020603050405020304" pitchFamily="18" charset="0"/>
                  </a:rPr>
                  <a:t>增长行为高度一致。类似地，三阶非线性引起的变形也在一个周期内表现出其特征性的几何模式</a:t>
                </a:r>
                <a:endParaRPr lang="zh-CN" altLang="zh-CN" sz="1600" b="1" dirty="0"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ClrTx/>
                  <a:buNone/>
                  <a:defRPr/>
                </a:pPr>
                <a:endParaRPr lang="zh-CN" altLang="zh-CN" sz="1800" b="1" dirty="0"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141" y="1196752"/>
                <a:ext cx="11936995" cy="5400600"/>
              </a:xfrm>
              <a:blipFill>
                <a:blip r:embed="rId3"/>
                <a:stretch>
                  <a:fillRect l="-460" t="-564" b="-5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>
                <a:solidFill>
                  <a:schemeClr val="tx1"/>
                </a:solidFill>
              </a:rPr>
              <a:t>基于物理先验特征理论基础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8068A35-1747-48A8-9E1F-BC1CC6276163}"/>
                  </a:ext>
                </a:extLst>
              </p:cNvPr>
              <p:cNvSpPr txBox="1"/>
              <p:nvPr/>
            </p:nvSpPr>
            <p:spPr>
              <a:xfrm>
                <a:off x="-84429" y="1988840"/>
                <a:ext cx="609750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+...+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8068A35-1747-48A8-9E1F-BC1CC6276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4429" y="1988840"/>
                <a:ext cx="609750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DA0F25E-2098-4ED2-ADA0-1BDC011BCE5D}"/>
                  </a:ext>
                </a:extLst>
              </p:cNvPr>
              <p:cNvSpPr txBox="1"/>
              <p:nvPr/>
            </p:nvSpPr>
            <p:spPr>
              <a:xfrm>
                <a:off x="1056658" y="3157916"/>
                <a:ext cx="1596188" cy="5648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DA0F25E-2098-4ED2-ADA0-1BDC011BC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658" y="3157916"/>
                <a:ext cx="1596188" cy="5648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20BAF8E-1558-452C-825E-8932777B6350}"/>
                  </a:ext>
                </a:extLst>
              </p:cNvPr>
              <p:cNvSpPr txBox="1"/>
              <p:nvPr/>
            </p:nvSpPr>
            <p:spPr>
              <a:xfrm>
                <a:off x="2639616" y="3157050"/>
                <a:ext cx="1740204" cy="566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20BAF8E-1558-452C-825E-8932777B6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616" y="3157050"/>
                <a:ext cx="1740204" cy="5666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age-d4631008e0fdae00cee956fc18d76eed24f9b42e.png">
            <a:extLst>
              <a:ext uri="{FF2B5EF4-FFF2-40B4-BE49-F238E27FC236}">
                <a16:creationId xmlns:a16="http://schemas.microsoft.com/office/drawing/2014/main" id="{931C5FA7-6447-445D-8C95-447834E39DAA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6575891" y="1988840"/>
            <a:ext cx="4776693" cy="387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67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FD757F35-BB5C-4CCD-8C78-E37A5F5591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3352" y="1196752"/>
                <a:ext cx="11928648" cy="5400600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000" b="1" dirty="0">
                    <a:solidFill>
                      <a:srgbClr val="FF0000"/>
                    </a:solidFill>
                    <a:latin typeface="微软雅黑" panose="020B0503020204020204" pitchFamily="34" charset="-122"/>
                  </a:rPr>
                  <a:t>1.</a:t>
                </a:r>
                <a:r>
                  <a:rPr lang="zh-CN" altLang="en-US" sz="2000" b="1" dirty="0">
                    <a:solidFill>
                      <a:srgbClr val="FF0000"/>
                    </a:solidFill>
                    <a:latin typeface="微软雅黑" panose="020B0503020204020204" pitchFamily="34" charset="-122"/>
                  </a:rPr>
                  <a:t>相空间结构特征</a:t>
                </a:r>
                <a:r>
                  <a:rPr lang="zh-CN" altLang="en-US" sz="2000" b="1" dirty="0">
                    <a:latin typeface="微软雅黑" panose="020B0503020204020204" pitchFamily="34" charset="-122"/>
                  </a:rPr>
                  <a:t>：相空间结构的变形是评估动力学稳定性最直接的指标。首先引入</a:t>
                </a:r>
                <a:r>
                  <a:rPr lang="en-US" altLang="zh-CN" sz="2000" b="1" dirty="0">
                    <a:latin typeface="微软雅黑" panose="020B0503020204020204" pitchFamily="34" charset="-122"/>
                  </a:rPr>
                  <a:t>Courant-Snyder</a:t>
                </a:r>
                <a:r>
                  <a:rPr lang="zh-CN" altLang="en-US" sz="2000" b="1" dirty="0">
                    <a:latin typeface="微软雅黑" panose="020B0503020204020204" pitchFamily="34" charset="-122"/>
                  </a:rPr>
                  <a:t>归一化振幅：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zh-CN" altLang="en-US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zh-CN" altLang="zh-CN" sz="2000" b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zh-CN" altLang="en-US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𝒛</m:t>
                        </m:r>
                      </m:sub>
                    </m:sSub>
                    <m:r>
                      <a:rPr lang="zh-CN" altLang="zh-CN" sz="2000" b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20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zh-CN" altLang="zh-CN" sz="20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20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zh-CN" altLang="zh-CN" sz="20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zh-CN" altLang="zh-CN" sz="20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𝜷</m:t>
                                </m:r>
                              </m:e>
                              <m:sub>
                                <m:r>
                                  <a:rPr lang="zh-CN" altLang="en-US" sz="20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zh-CN" altLang="zh-CN" sz="2000" b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zh-CN" altLang="en-US" sz="20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𝒛</m:t>
                                </m:r>
                              </m:sub>
                            </m:sSub>
                          </m:den>
                        </m:f>
                        <m:r>
                          <a:rPr lang="zh-CN" altLang="zh-CN" sz="2000" b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0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zh-CN" altLang="en-US" sz="20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zh-CN" altLang="zh-CN" sz="2000" b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zh-CN" altLang="en-US" sz="20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𝒛</m:t>
                            </m:r>
                          </m:sub>
                        </m:sSub>
                        <m:r>
                          <a:rPr lang="zh-CN" altLang="zh-CN" sz="2000" b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zh-CN" altLang="zh-CN" sz="20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0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000" b="1" i="1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′</m:t>
                            </m:r>
                            <m:r>
                              <a:rPr lang="zh-CN" altLang="zh-CN" sz="20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zh-CN" altLang="zh-CN" sz="2000" b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zh-CN" altLang="zh-CN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zh-CN" altLang="zh-CN" sz="20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  <m:sub>
                            <m:r>
                              <a:rPr lang="zh-CN" altLang="en-US" sz="20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zh-CN" altLang="zh-CN" sz="2000" b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zh-CN" altLang="en-US" sz="20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𝒛</m:t>
                            </m:r>
                          </m:sub>
                        </m:sSub>
                        <m:r>
                          <a:rPr lang="zh-CN" altLang="en-US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sSup>
                          <m:sSupPr>
                            <m:ctrlPr>
                              <a:rPr lang="zh-CN" altLang="zh-CN" sz="20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0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000" b="1" i="1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zh-CN" altLang="zh-CN" sz="2000" b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rad>
                  </m:oMath>
                </a14:m>
                <a:endParaRPr lang="zh-CN" altLang="zh-CN" sz="2000" b="1" dirty="0">
                  <a:effectLst/>
                  <a:latin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2000" b="1" dirty="0">
                    <a:latin typeface="微软雅黑" panose="020B0503020204020204" pitchFamily="34" charset="-122"/>
                  </a:rPr>
                  <a:t>这个量在线性系统中严格守恒，而其偏离守恒的程度则暗示了非线性效应的存在。通过测量不变量的变化率：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b>
                        <m:r>
                          <a:rPr lang="zh-CN" altLang="en-US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zh-CN" altLang="zh-CN" sz="2000" b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zh-CN" altLang="en-US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𝒛</m:t>
                        </m:r>
                      </m:sub>
                    </m:sSub>
                    <m:r>
                      <a:rPr lang="zh-CN" altLang="zh-CN" sz="2000" b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zh-CN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𝐦𝐚𝐱</m:t>
                        </m:r>
                        <m:d>
                          <m:dPr>
                            <m:ctrlPr>
                              <a:rPr lang="zh-CN" altLang="zh-CN" sz="1400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zh-CN" alt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zh-CN" altLang="zh-CN" sz="20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zh-CN" alt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𝒛</m:t>
                                </m:r>
                              </m:sub>
                            </m:sSub>
                          </m:e>
                        </m:d>
                        <m:r>
                          <a:rPr lang="zh-CN" altLang="en-US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zh-CN" altLang="zh-CN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𝐦𝐢𝐧</m:t>
                        </m:r>
                        <m:d>
                          <m:dPr>
                            <m:ctrlPr>
                              <a:rPr lang="zh-CN" altLang="zh-CN" sz="14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zh-CN" alt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zh-CN" altLang="zh-CN" sz="20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zh-CN" alt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𝒛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zh-CN" altLang="zh-CN" sz="2000" b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∖</m:t>
                        </m:r>
                        <m:r>
                          <a:rPr lang="zh-CN" altLang="zh-CN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𝐦𝐞𝐚𝐧</m:t>
                        </m:r>
                        <m:d>
                          <m:dPr>
                            <m:ctrlPr>
                              <a:rPr lang="zh-CN" altLang="zh-CN" sz="14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zh-CN" alt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zh-CN" altLang="zh-CN" sz="20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zh-CN" alt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𝒛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altLang="zh-CN" sz="2000" b="1" dirty="0">
                  <a:latin typeface="微软雅黑" panose="020B0503020204020204" pitchFamily="34" charset="-12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CN" sz="2000" b="1" dirty="0">
                    <a:solidFill>
                      <a:srgbClr val="FF0000"/>
                    </a:solidFill>
                    <a:latin typeface="微软雅黑" panose="020B0503020204020204" pitchFamily="34" charset="-122"/>
                  </a:rPr>
                  <a:t>2.</a:t>
                </a:r>
                <a:r>
                  <a:rPr lang="zh-CN" altLang="en-US" sz="2000" b="1" dirty="0">
                    <a:solidFill>
                      <a:srgbClr val="FF0000"/>
                    </a:solidFill>
                    <a:latin typeface="微软雅黑" panose="020B0503020204020204" pitchFamily="34" charset="-122"/>
                  </a:rPr>
                  <a:t>共振效应的特征表征</a:t>
                </a:r>
                <a:r>
                  <a:rPr lang="zh-CN" altLang="en-US" sz="2000" b="1" dirty="0">
                    <a:latin typeface="微软雅黑" panose="020B0503020204020204" pitchFamily="34" charset="-122"/>
                  </a:rPr>
                  <a:t>：动力学系统的稳定性与其工作点密切相关。为了捕捉这一特性，我们采用改进的</a:t>
                </a:r>
                <a:r>
                  <a:rPr lang="en-US" altLang="zh-CN" sz="2000" b="1" dirty="0" err="1">
                    <a:latin typeface="微软雅黑" panose="020B0503020204020204" pitchFamily="34" charset="-122"/>
                  </a:rPr>
                  <a:t>Laskar</a:t>
                </a:r>
                <a:r>
                  <a:rPr lang="zh-CN" altLang="en-US" sz="2000" b="1" dirty="0">
                    <a:latin typeface="微软雅黑" panose="020B0503020204020204" pitchFamily="34" charset="-122"/>
                  </a:rPr>
                  <a:t>频率分析方法从早期轨道数据中提取基频：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r>
                          <a:rPr lang="zh-CN" altLang="en-US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zh-CN" altLang="zh-CN" sz="2000" b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zh-CN" altLang="en-US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𝒛</m:t>
                        </m:r>
                      </m:sub>
                    </m:sSub>
                    <m:r>
                      <a:rPr lang="zh-CN" altLang="zh-CN" sz="2000" b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zh-CN" altLang="zh-CN" sz="20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𝐚𝐫𝐠</m:t>
                    </m:r>
                    <m:r>
                      <a:rPr lang="zh-CN" altLang="zh-CN" sz="2000" b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rPr>
                      <m:t>⁡</m:t>
                    </m:r>
                    <m:limLow>
                      <m:limLowPr>
                        <m:ctrlPr>
                          <a:rPr lang="zh-CN" altLang="zh-CN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zh-CN" altLang="zh-CN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𝒎𝒂𝒙</m:t>
                        </m:r>
                      </m:e>
                      <m:lim>
                        <m:r>
                          <a:rPr lang="zh-CN" altLang="en-US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lim>
                    </m:limLow>
                    <m:r>
                      <a:rPr lang="zh-CN" altLang="zh-CN" sz="2000" b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 |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zh-CN" altLang="zh-CN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zh-CN" altLang="zh-CN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nary>
                    <m:r>
                      <a:rPr lang="zh-CN" altLang="en-US" sz="20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zh-CN" altLang="zh-CN" sz="2000" b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zh-CN" altLang="en-US" sz="20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zh-CN" altLang="zh-CN" sz="2000" b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sSup>
                      <m:sSupPr>
                        <m:ctrlPr>
                          <a:rPr lang="zh-CN" altLang="zh-CN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p>
                        <m:r>
                          <a:rPr lang="zh-CN" altLang="en-US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zh-CN" altLang="en-US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lang="zh-CN" altLang="en-US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zh-CN" altLang="en-US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sup>
                    </m:sSup>
                    <m:r>
                      <a:rPr lang="zh-CN" altLang="en-US" sz="20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𝒅𝒕</m:t>
                    </m:r>
                    <m:r>
                      <a:rPr lang="zh-CN" altLang="zh-CN" sz="2000" b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endParaRPr lang="zh-CN" altLang="zh-CN" sz="2000" b="1" dirty="0">
                  <a:effectLst/>
                  <a:latin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2000" b="1" dirty="0">
                    <a:solidFill>
                      <a:srgbClr val="FF0000"/>
                    </a:solidFill>
                    <a:latin typeface="微软雅黑" panose="020B0503020204020204" pitchFamily="34" charset="-122"/>
                  </a:rPr>
                  <a:t>定义其距离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微软雅黑" panose="020B0503020204020204" pitchFamily="34" charset="-122"/>
                  </a:rPr>
                  <a:t>1~5</a:t>
                </a:r>
                <a:r>
                  <a:rPr lang="zh-CN" altLang="en-US" sz="2000" b="1" dirty="0">
                    <a:solidFill>
                      <a:srgbClr val="FF0000"/>
                    </a:solidFill>
                    <a:latin typeface="微软雅黑" panose="020B0503020204020204" pitchFamily="34" charset="-122"/>
                  </a:rPr>
                  <a:t>阶共振线的长度，作为评估共振效应强度的特征</a:t>
                </a:r>
                <a:r>
                  <a:rPr lang="zh-CN" altLang="en-US" sz="2000" b="1" dirty="0">
                    <a:latin typeface="微软雅黑" panose="020B0503020204020204" pitchFamily="34" charset="-122"/>
                  </a:rPr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zh-CN" altLang="en-US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r>
                      <a:rPr lang="zh-CN" altLang="zh-CN" sz="2000" b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zh-CN" altLang="zh-CN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zh-CN" altLang="zh-CN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𝒎𝒊𝒏</m:t>
                        </m:r>
                      </m:e>
                      <m:lim>
                        <m:r>
                          <a:rPr lang="zh-CN" altLang="en-US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zh-CN" altLang="zh-CN" sz="2000" b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zh-CN" altLang="en-US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𝒍</m:t>
                        </m:r>
                        <m:r>
                          <a:rPr lang="zh-CN" altLang="zh-CN" sz="2000" b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zh-CN" altLang="en-US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lim>
                    </m:limLow>
                    <m:r>
                      <a:rPr lang="zh-CN" altLang="zh-CN" sz="2000" b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 {</m:t>
                    </m:r>
                    <m:f>
                      <m:fPr>
                        <m:ctrlPr>
                          <a:rPr lang="zh-CN" altLang="zh-CN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zh-CN" altLang="zh-CN" sz="2000" b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zh-CN" altLang="en-US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sSub>
                          <m:sSubPr>
                            <m:ctrlPr>
                              <a:rPr lang="zh-CN" altLang="zh-CN" sz="20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zh-CN" altLang="en-US" sz="20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sub>
                        </m:sSub>
                        <m:r>
                          <a:rPr lang="zh-CN" altLang="zh-CN" sz="2000" b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zh-CN" altLang="en-US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𝒍</m:t>
                        </m:r>
                        <m:sSub>
                          <m:sSubPr>
                            <m:ctrlPr>
                              <a:rPr lang="zh-CN" altLang="zh-CN" sz="20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zh-CN" altLang="en-US" sz="20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𝒛</m:t>
                            </m:r>
                          </m:sub>
                        </m:sSub>
                        <m:r>
                          <a:rPr lang="zh-CN" altLang="en-US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zh-CN" altLang="en-US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  <m:r>
                          <a:rPr lang="zh-CN" altLang="zh-CN" sz="2000" b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0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zh-CN" altLang="zh-CN" sz="20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20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e>
                              <m:sup>
                                <m:r>
                                  <a:rPr lang="zh-CN" altLang="zh-CN" sz="20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zh-CN" altLang="zh-CN" sz="2000" b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zh-CN" altLang="zh-CN" sz="20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20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𝒍</m:t>
                                </m:r>
                              </m:e>
                              <m:sup>
                                <m:r>
                                  <a:rPr lang="zh-CN" altLang="zh-CN" sz="20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zh-CN" altLang="zh-CN" sz="2000" b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},</m:t>
                    </m:r>
                    <m:r>
                      <a:rPr lang="zh-CN" altLang="en-US" sz="20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zh-CN" altLang="zh-CN" sz="2000" b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zh-CN" altLang="zh-CN" sz="20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zh-CN" altLang="zh-CN" sz="2000" b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zh-CN" altLang="zh-CN" sz="20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zh-CN" altLang="zh-CN" sz="2000" b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,...,</m:t>
                    </m:r>
                    <m:r>
                      <a:rPr lang="zh-CN" altLang="zh-CN" sz="20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endParaRPr lang="zh-CN" altLang="zh-CN" sz="2000" b="1" dirty="0">
                  <a:effectLst/>
                  <a:latin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CN" sz="2000" b="1" dirty="0">
                    <a:solidFill>
                      <a:srgbClr val="FF0000"/>
                    </a:solidFill>
                    <a:latin typeface="微软雅黑" panose="020B0503020204020204" pitchFamily="34" charset="-122"/>
                  </a:rPr>
                  <a:t>3.</a:t>
                </a:r>
                <a:r>
                  <a:rPr lang="zh-CN" altLang="en-US" sz="2000" b="1" dirty="0">
                    <a:solidFill>
                      <a:srgbClr val="FF0000"/>
                    </a:solidFill>
                    <a:latin typeface="微软雅黑" panose="020B0503020204020204" pitchFamily="34" charset="-122"/>
                  </a:rPr>
                  <a:t>混沌行为的早期征兆：最大闭轨偏差和光学畸变量</a:t>
                </a:r>
                <a:endParaRPr lang="en-US" altLang="zh-CN" sz="2000" b="1" dirty="0">
                  <a:solidFill>
                    <a:srgbClr val="FF0000"/>
                  </a:solidFill>
                  <a:latin typeface="微软雅黑" panose="020B0503020204020204" pitchFamily="34" charset="-122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zh-CN" sz="2000" b="1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zh-CN" altLang="zh-CN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𝒎𝒂𝒙</m:t>
                        </m:r>
                      </m:sub>
                    </m:sSub>
                    <m:r>
                      <a:rPr lang="zh-CN" altLang="zh-CN" sz="2000" b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zh-CN" altLang="zh-CN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zh-CN" altLang="zh-CN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𝒎𝒂𝒙</m:t>
                        </m:r>
                      </m:e>
                      <m:lim>
                        <m:r>
                          <a:rPr lang="zh-CN" altLang="en-US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lim>
                    </m:limLow>
                    <m:r>
                      <a:rPr lang="zh-CN" altLang="zh-CN" sz="2000" b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 {</m:t>
                    </m:r>
                    <m:rad>
                      <m:radPr>
                        <m:degHide m:val="on"/>
                        <m:ctrlPr>
                          <a:rPr lang="zh-CN" altLang="zh-CN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zh-CN" altLang="zh-CN" sz="2000" b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zh-CN" altLang="en-US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zh-CN" altLang="zh-CN" sz="2000" b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zh-CN" altLang="en-US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zh-CN" altLang="zh-CN" sz="2000" b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zh-CN" altLang="en-US" sz="2000" b="1" i="1">
                            <a:effectLst/>
                            <a:latin typeface="Cambria Math" panose="02040503050406030204" pitchFamily="18" charset="0"/>
                            <a:cs typeface="微软雅黑" panose="020B0503020204020204" pitchFamily="34" charset="-122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0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zh-CN" altLang="en-US" sz="20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𝒄𝒐</m:t>
                            </m:r>
                          </m:sub>
                        </m:sSub>
                        <m:sSup>
                          <m:sSupPr>
                            <m:ctrlPr>
                              <a:rPr lang="zh-CN" altLang="zh-CN" sz="20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zh-CN" altLang="zh-CN" sz="2000" b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zh-CN" altLang="zh-CN" sz="20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zh-CN" altLang="zh-CN" sz="2000" b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zh-CN" altLang="en-US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𝒛</m:t>
                        </m:r>
                        <m:r>
                          <a:rPr lang="zh-CN" altLang="zh-CN" sz="2000" b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zh-CN" altLang="en-US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zh-CN" altLang="zh-CN" sz="2000" b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zh-CN" altLang="en-US" sz="2000" b="1" i="1">
                            <a:effectLst/>
                            <a:latin typeface="Cambria Math" panose="02040503050406030204" pitchFamily="18" charset="0"/>
                            <a:cs typeface="微软雅黑" panose="020B0503020204020204" pitchFamily="34" charset="-122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0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zh-CN" altLang="en-US" sz="20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𝒄𝒐</m:t>
                            </m:r>
                          </m:sub>
                        </m:sSub>
                        <m:sSup>
                          <m:sSupPr>
                            <m:ctrlPr>
                              <a:rPr lang="zh-CN" altLang="zh-CN" sz="20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zh-CN" altLang="zh-CN" sz="2000" b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zh-CN" altLang="zh-CN" sz="20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zh-CN" altLang="zh-CN" sz="2000" b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zh-CN" altLang="en-US" sz="2000" b="1" dirty="0">
                    <a:latin typeface="微软雅黑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zh-CN" altLang="en-US" sz="2000" b="1" i="1">
                            <a:latin typeface="Cambria Math" panose="02040503050406030204" pitchFamily="18" charset="0"/>
                          </a:rPr>
                          <m:t>𝜷</m:t>
                        </m:r>
                      </m:sub>
                    </m:sSub>
                    <m:r>
                      <a:rPr lang="zh-CN" altLang="zh-CN" sz="20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zh-CN" sz="2000" b="1" i="1">
                            <a:latin typeface="Cambria Math" panose="02040503050406030204" pitchFamily="18" charset="0"/>
                          </a:rPr>
                          <m:t>𝐦𝐚𝐱</m:t>
                        </m:r>
                        <m:r>
                          <a:rPr lang="zh-CN" altLang="zh-CN" sz="2000" b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sz="2000" b="1" i="1"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zh-CN" altLang="zh-CN" sz="2000" b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zh-CN" altLang="en-US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zh-CN" sz="2000" b="1" i="1">
                            <a:latin typeface="Cambria Math" panose="02040503050406030204" pitchFamily="18" charset="0"/>
                          </a:rPr>
                          <m:t>𝐦𝐢𝐧</m:t>
                        </m:r>
                        <m:r>
                          <a:rPr lang="zh-CN" altLang="zh-CN" sz="2000" b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sz="2000" b="1" i="1"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zh-CN" altLang="zh-CN" sz="2000" b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zh-CN" altLang="zh-CN" sz="2000" b="1">
                            <a:latin typeface="Cambria Math" panose="02040503050406030204" pitchFamily="18" charset="0"/>
                          </a:rPr>
                          <m:t>⟨</m:t>
                        </m:r>
                        <m:r>
                          <a:rPr lang="zh-CN" altLang="en-US" sz="2000" b="1" i="1"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zh-CN" altLang="zh-CN" sz="2000" b="1">
                            <a:latin typeface="Cambria Math" panose="02040503050406030204" pitchFamily="18" charset="0"/>
                          </a:rPr>
                          <m:t>⟩</m:t>
                        </m:r>
                      </m:den>
                    </m:f>
                  </m:oMath>
                </a14:m>
                <a:endParaRPr lang="en-US" altLang="zh-CN" sz="2000" b="1" dirty="0">
                  <a:latin typeface="微软雅黑" panose="020B0503020204020204" pitchFamily="34" charset="-12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CN" sz="2000" b="1" dirty="0">
                    <a:solidFill>
                      <a:srgbClr val="FF0000"/>
                    </a:solidFill>
                    <a:latin typeface="微软雅黑" panose="020B0503020204020204" pitchFamily="34" charset="-122"/>
                  </a:rPr>
                  <a:t>4.</a:t>
                </a:r>
                <a:r>
                  <a:rPr lang="zh-CN" altLang="en-US" sz="2000" b="1" dirty="0">
                    <a:solidFill>
                      <a:srgbClr val="FF0000"/>
                    </a:solidFill>
                    <a:latin typeface="微软雅黑" panose="020B0503020204020204" pitchFamily="34" charset="-122"/>
                  </a:rPr>
                  <a:t>物理量的耦合关联</a:t>
                </a:r>
                <a:r>
                  <a:rPr lang="zh-CN" altLang="en-US" sz="2000" b="1" dirty="0">
                    <a:latin typeface="微软雅黑" panose="020B0503020204020204" pitchFamily="34" charset="-122"/>
                  </a:rPr>
                  <a:t>：</a:t>
                </a:r>
                <a:r>
                  <a:rPr lang="zh-CN" altLang="zh-CN" sz="2000" b="1" dirty="0">
                    <a:effectLst/>
                    <a:latin typeface="微软雅黑" panose="020B0503020204020204" pitchFamily="34" charset="-122"/>
                    <a:cs typeface="宋体" panose="02010600030101010101" pitchFamily="2" charset="-122"/>
                  </a:rPr>
                  <a:t>系统的不稳定性往往源于不同物理效应的相互作用。振幅比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b>
                        <m:r>
                          <a:rPr lang="zh-CN" altLang="en-US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𝒂𝒎𝒑</m:t>
                        </m:r>
                      </m:sub>
                    </m:sSub>
                    <m:r>
                      <a:rPr lang="zh-CN" altLang="zh-CN" sz="2000" b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zh-CN" altLang="en-US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sub>
                    </m:sSub>
                    <m:r>
                      <a:rPr lang="zh-CN" altLang="zh-CN" sz="2000" b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zh-CN" altLang="zh-CN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zh-CN" altLang="en-US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𝒛</m:t>
                        </m:r>
                      </m:sub>
                    </m:sSub>
                  </m:oMath>
                </a14:m>
                <a:r>
                  <a:rPr lang="zh-CN" altLang="zh-CN" sz="2000" b="1" dirty="0">
                    <a:effectLst/>
                    <a:latin typeface="微软雅黑" panose="020B0503020204020204" pitchFamily="34" charset="-122"/>
                    <a:cs typeface="宋体" panose="02010600030101010101" pitchFamily="2" charset="-122"/>
                  </a:rPr>
                  <a:t>不仅反映了横纵向的能量交换，其接近特征值</a:t>
                </a:r>
                <a:r>
                  <a:rPr lang="zh-CN" altLang="zh-CN" sz="2000" b="1" dirty="0">
                    <a:effectLst/>
                    <a:latin typeface="微软雅黑" panose="020B0503020204020204" pitchFamily="34" charset="-122"/>
                    <a:cs typeface="Georgia" panose="02040502050405020303" pitchFamily="18" charset="0"/>
                  </a:rPr>
                  <a:t>(</a:t>
                </a:r>
                <a:r>
                  <a:rPr lang="zh-CN" altLang="zh-CN" sz="2000" b="1" dirty="0">
                    <a:effectLst/>
                    <a:latin typeface="微软雅黑" panose="020B0503020204020204" pitchFamily="34" charset="-122"/>
                    <a:cs typeface="宋体" panose="02010600030101010101" pitchFamily="2" charset="-122"/>
                  </a:rPr>
                  <a:t>如</a:t>
                </a:r>
                <a:r>
                  <a:rPr lang="zh-CN" altLang="zh-CN" sz="2000" b="1" dirty="0">
                    <a:effectLst/>
                    <a:latin typeface="微软雅黑" panose="020B0503020204020204" pitchFamily="34" charset="-122"/>
                    <a:cs typeface="Georgia" panose="02040502050405020303" pitchFamily="18" charset="0"/>
                  </a:rPr>
                  <a:t>1/2</a:t>
                </a:r>
                <a:r>
                  <a:rPr lang="zh-CN" altLang="zh-CN" sz="2000" b="1" dirty="0">
                    <a:effectLst/>
                    <a:latin typeface="微软雅黑" panose="020B0503020204020204" pitchFamily="34" charset="-122"/>
                    <a:cs typeface="宋体" panose="02010600030101010101" pitchFamily="2" charset="-122"/>
                  </a:rPr>
                  <a:t>或</a:t>
                </a:r>
                <a:r>
                  <a:rPr lang="zh-CN" altLang="zh-CN" sz="2000" b="1" dirty="0">
                    <a:effectLst/>
                    <a:latin typeface="微软雅黑" panose="020B0503020204020204" pitchFamily="34" charset="-122"/>
                    <a:cs typeface="Georgia" panose="02040502050405020303" pitchFamily="18" charset="0"/>
                  </a:rPr>
                  <a:t>2/3)</a:t>
                </a:r>
                <a:r>
                  <a:rPr lang="zh-CN" altLang="zh-CN" sz="2000" b="1" dirty="0">
                    <a:effectLst/>
                    <a:latin typeface="微软雅黑" panose="020B0503020204020204" pitchFamily="34" charset="-122"/>
                    <a:cs typeface="宋体" panose="02010600030101010101" pitchFamily="2" charset="-122"/>
                  </a:rPr>
                  <a:t>时还暗示了可能的参数共振。工作点的乘积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r>
                          <a:rPr lang="zh-CN" altLang="en-US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𝒄𝒐𝒖𝒑𝒍𝒆</m:t>
                        </m:r>
                      </m:sub>
                    </m:sSub>
                    <m:r>
                      <a:rPr lang="zh-CN" altLang="zh-CN" sz="2000" b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r>
                          <a:rPr lang="zh-CN" altLang="en-US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sub>
                    </m:sSub>
                    <m:r>
                      <a:rPr lang="zh-CN" altLang="zh-CN" sz="2000" b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⋅</m:t>
                    </m:r>
                    <m:sSub>
                      <m:sSubPr>
                        <m:ctrlPr>
                          <a:rPr lang="zh-CN" altLang="zh-CN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r>
                          <a:rPr lang="zh-CN" altLang="en-US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𝒛</m:t>
                        </m:r>
                      </m:sub>
                    </m:sSub>
                  </m:oMath>
                </a14:m>
                <a:r>
                  <a:rPr lang="zh-CN" altLang="zh-CN" sz="2000" b="1" dirty="0">
                    <a:effectLst/>
                    <a:latin typeface="微软雅黑" panose="020B0503020204020204" pitchFamily="34" charset="-122"/>
                    <a:cs typeface="宋体" panose="02010600030101010101" pitchFamily="2" charset="-122"/>
                  </a:rPr>
                  <a:t>。</a:t>
                </a:r>
                <a:r>
                  <a:rPr lang="zh-CN" altLang="zh-CN" sz="2000" b="1" dirty="0">
                    <a:latin typeface="微软雅黑" panose="020B0503020204020204" pitchFamily="34" charset="-122"/>
                  </a:rPr>
                  <a:t>比值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zh-CN" altLang="en-US" sz="2000" b="1" i="1">
                            <a:latin typeface="Cambria Math" panose="02040503050406030204" pitchFamily="18" charset="0"/>
                          </a:rPr>
                          <m:t>𝜷</m:t>
                        </m:r>
                      </m:sub>
                    </m:sSub>
                    <m:r>
                      <a:rPr lang="zh-CN" altLang="zh-CN" sz="2000" b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zh-CN" altLang="en-US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zh-CN" altLang="zh-CN" sz="2000" b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zh-CN" altLang="zh-CN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zh-CN" altLang="en-US" sz="2000" b="1" i="1">
                            <a:latin typeface="Cambria Math" panose="02040503050406030204" pitchFamily="18" charset="0"/>
                          </a:rPr>
                          <m:t>𝒛</m:t>
                        </m:r>
                      </m:sub>
                    </m:sSub>
                  </m:oMath>
                </a14:m>
                <a:r>
                  <a:rPr lang="zh-CN" altLang="zh-CN" sz="2000" b="1" dirty="0">
                    <a:latin typeface="微软雅黑" panose="020B0503020204020204" pitchFamily="34" charset="-122"/>
                  </a:rPr>
                  <a:t>和耦合项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zh-CN" altLang="en-US" sz="2000" b="1" i="1">
                            <a:latin typeface="Cambria Math" panose="02040503050406030204" pitchFamily="18" charset="0"/>
                          </a:rPr>
                          <m:t>𝒄𝒐𝒖𝒑𝒍𝒆</m:t>
                        </m:r>
                      </m:sub>
                    </m:sSub>
                    <m:r>
                      <a:rPr lang="zh-CN" altLang="zh-CN" sz="2000" b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zh-CN" altLang="en-US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zh-CN" altLang="zh-CN" sz="2000" b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zh-CN" altLang="zh-CN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zh-CN" altLang="en-US" sz="2000" b="1" i="1">
                            <a:latin typeface="Cambria Math" panose="02040503050406030204" pitchFamily="18" charset="0"/>
                          </a:rPr>
                          <m:t>𝒛</m:t>
                        </m:r>
                      </m:sub>
                    </m:sSub>
                  </m:oMath>
                </a14:m>
                <a:r>
                  <a:rPr lang="zh-CN" altLang="zh-CN" sz="2000" b="1" dirty="0">
                    <a:latin typeface="微软雅黑" panose="020B0503020204020204" pitchFamily="34" charset="-122"/>
                  </a:rPr>
                  <a:t>从匹配的角度描述了系统稳定性，特别是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zh-CN" altLang="en-US" sz="2000" b="1" i="1">
                            <a:latin typeface="Cambria Math" panose="02040503050406030204" pitchFamily="18" charset="0"/>
                          </a:rPr>
                          <m:t>𝒄𝒐𝒖𝒑𝒍𝒆</m:t>
                        </m:r>
                      </m:sub>
                    </m:sSub>
                  </m:oMath>
                </a14:m>
                <a:r>
                  <a:rPr lang="zh-CN" altLang="zh-CN" sz="2000" b="1" dirty="0">
                    <a:latin typeface="微软雅黑" panose="020B0503020204020204" pitchFamily="34" charset="-122"/>
                  </a:rPr>
                  <a:t>的符号变化往往预示着相空间结构的拓扑改变</a:t>
                </a:r>
                <a:endParaRPr lang="en-US" altLang="zh-CN" sz="1800" b="1" dirty="0">
                  <a:latin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FD757F35-BB5C-4CCD-8C78-E37A5F5591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3352" y="1196752"/>
                <a:ext cx="11928648" cy="5400600"/>
              </a:xfrm>
              <a:blipFill>
                <a:blip r:embed="rId3"/>
                <a:stretch>
                  <a:fillRect l="-51" t="-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4FC0BD1F-08EA-447A-A4F8-CDCD47F0F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>
                <a:solidFill>
                  <a:schemeClr val="tx1"/>
                </a:solidFill>
              </a:rPr>
              <a:t>基于物理先验特征构造</a:t>
            </a:r>
          </a:p>
        </p:txBody>
      </p:sp>
    </p:spTree>
    <p:extLst>
      <p:ext uri="{BB962C8B-B14F-4D97-AF65-F5344CB8AC3E}">
        <p14:creationId xmlns:p14="http://schemas.microsoft.com/office/powerpoint/2010/main" val="3081405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61141" y="1196752"/>
            <a:ext cx="11936995" cy="551839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ClrTx/>
              <a:defRPr/>
            </a:pPr>
            <a:r>
              <a:rPr lang="zh-CN" altLang="en-US" sz="18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阶段 </a:t>
            </a:r>
            <a:r>
              <a:rPr lang="en-US" altLang="zh-CN" sz="18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18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：数据准备与初步分析</a:t>
            </a:r>
            <a:endParaRPr lang="en-US" altLang="zh-CN" sz="18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  <a:p>
            <a:pPr lvl="1">
              <a:spcAft>
                <a:spcPts val="600"/>
              </a:spcAft>
              <a:defRPr/>
            </a:pPr>
            <a:r>
              <a:rPr lang="zh-CN" altLang="en-US" sz="1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收集不同</a:t>
            </a:r>
            <a:r>
              <a:rPr lang="en-US" altLang="zh-CN" sz="1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Lattice</a:t>
            </a:r>
            <a:r>
              <a:rPr lang="zh-CN" altLang="en-US" sz="1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参数下，不同发射度粒子的前</a:t>
            </a:r>
            <a:r>
              <a:rPr lang="en-US" altLang="zh-CN" sz="1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20</a:t>
            </a:r>
            <a:r>
              <a:rPr lang="zh-CN" altLang="en-US" sz="1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圈和第</a:t>
            </a:r>
            <a:r>
              <a:rPr lang="en-US" altLang="zh-CN" sz="1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2000</a:t>
            </a:r>
            <a:r>
              <a:rPr lang="zh-CN" altLang="en-US" sz="1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圈的粒子存活情况（</a:t>
            </a:r>
            <a:r>
              <a:rPr lang="en-US" altLang="zh-CN" sz="1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2000</a:t>
            </a:r>
            <a:r>
              <a:rPr lang="zh-CN" altLang="en-US" sz="1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是对于当前的</a:t>
            </a:r>
            <a:r>
              <a:rPr lang="en-US" altLang="zh-CN" sz="1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FFAG</a:t>
            </a:r>
            <a:r>
              <a:rPr lang="zh-CN" altLang="en-US" sz="1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设计而定）</a:t>
            </a:r>
            <a:endParaRPr lang="en-US" altLang="zh-CN" sz="14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  <a:p>
            <a:pPr lvl="1">
              <a:spcAft>
                <a:spcPts val="600"/>
              </a:spcAft>
              <a:defRPr/>
            </a:pPr>
            <a:r>
              <a:rPr lang="zh-CN" altLang="en-US" sz="1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统计</a:t>
            </a:r>
            <a:r>
              <a:rPr lang="en-US" altLang="zh-CN" sz="1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23</a:t>
            </a:r>
            <a:r>
              <a:rPr lang="zh-CN" altLang="en-US" sz="1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个特征量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Tx/>
              <a:defRPr/>
            </a:pPr>
            <a:r>
              <a:rPr lang="zh-CN" altLang="en-US" sz="18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阶段 </a:t>
            </a:r>
            <a:r>
              <a:rPr lang="en-US" altLang="zh-CN" sz="18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18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：特征工程与可解释性挖掘</a:t>
            </a:r>
            <a:endParaRPr lang="en-US" altLang="zh-CN" sz="18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  <a:p>
            <a:pPr lvl="1">
              <a:spcAft>
                <a:spcPts val="600"/>
              </a:spcAft>
              <a:defRPr/>
            </a:pPr>
            <a:r>
              <a:rPr lang="zh-CN" altLang="en-US" sz="1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方差阈值选择：剔除低方差特征。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zh-CN" sz="1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Spearman</a:t>
            </a:r>
            <a:r>
              <a:rPr lang="zh-CN" altLang="en-US" sz="1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相关分析：剔除高相关性特征。</a:t>
            </a:r>
          </a:p>
          <a:p>
            <a:pPr lvl="1">
              <a:spcAft>
                <a:spcPts val="600"/>
              </a:spcAft>
              <a:defRPr/>
            </a:pPr>
            <a:r>
              <a:rPr lang="zh-CN" altLang="en-US" sz="1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互信息分析：保留与目标变量相关性强的特征</a:t>
            </a:r>
            <a:endParaRPr lang="en-US" altLang="zh-CN" sz="14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  <a:p>
            <a:pPr lvl="1">
              <a:spcAft>
                <a:spcPts val="600"/>
              </a:spcAft>
              <a:defRPr/>
            </a:pPr>
            <a:r>
              <a:rPr lang="zh-CN" altLang="en-US" sz="1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最终筛选出</a:t>
            </a:r>
            <a:r>
              <a:rPr lang="en-US" altLang="zh-CN" sz="1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10</a:t>
            </a:r>
            <a:r>
              <a:rPr lang="zh-CN" altLang="en-US" sz="1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个最优特征，优化输入数据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Tx/>
              <a:defRPr/>
            </a:pPr>
            <a:r>
              <a:rPr lang="zh-CN" altLang="en-US" sz="18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阶段 </a:t>
            </a:r>
            <a:r>
              <a:rPr lang="en-US" altLang="zh-CN" sz="18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18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：模型搭建与验证</a:t>
            </a:r>
            <a:endParaRPr lang="en-US" altLang="zh-CN" sz="18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  <a:p>
            <a:pPr lvl="1">
              <a:spcAft>
                <a:spcPts val="600"/>
              </a:spcAft>
              <a:defRPr/>
            </a:pPr>
            <a:r>
              <a:rPr lang="zh-CN" altLang="en-US" sz="1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使用多种模型（</a:t>
            </a:r>
            <a:r>
              <a:rPr lang="en-US" altLang="zh-CN" sz="1400" b="1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LightGBM</a:t>
            </a:r>
            <a:r>
              <a:rPr lang="en-US" altLang="zh-CN" sz="1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zh-CN" sz="1400" b="1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XGBoost</a:t>
            </a:r>
            <a:r>
              <a:rPr lang="en-US" altLang="zh-CN" sz="1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zh-CN" sz="1400" b="1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CatBoost</a:t>
            </a:r>
            <a:r>
              <a:rPr lang="zh-CN" altLang="en-US" sz="1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等）</a:t>
            </a:r>
          </a:p>
          <a:p>
            <a:pPr lvl="1">
              <a:spcAft>
                <a:spcPts val="600"/>
              </a:spcAft>
              <a:defRPr/>
            </a:pPr>
            <a:r>
              <a:rPr lang="zh-CN" altLang="en-US" sz="1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贝叶斯优化：对超参数进行调优，提升模型性能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zh-CN" sz="1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ROC</a:t>
            </a:r>
            <a:r>
              <a:rPr lang="zh-CN" altLang="en-US" sz="1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曲线选择最优模型（</a:t>
            </a:r>
            <a:r>
              <a:rPr lang="en-US" altLang="zh-CN" sz="1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AUC</a:t>
            </a:r>
            <a:r>
              <a:rPr lang="zh-CN" altLang="en-US" sz="1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接近</a:t>
            </a:r>
            <a:r>
              <a:rPr lang="en-US" altLang="zh-CN" sz="1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1.0</a:t>
            </a:r>
            <a:r>
              <a:rPr lang="zh-CN" altLang="en-US" sz="1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）</a:t>
            </a:r>
            <a:endParaRPr lang="en-US" altLang="zh-CN" sz="14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  <a:p>
            <a:pPr lvl="1">
              <a:spcAft>
                <a:spcPts val="600"/>
              </a:spcAft>
              <a:defRPr/>
            </a:pPr>
            <a:r>
              <a:rPr lang="zh-CN" altLang="en-US" sz="1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新</a:t>
            </a:r>
            <a:r>
              <a:rPr lang="en-US" altLang="zh-CN" sz="1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Lattice</a:t>
            </a:r>
            <a:r>
              <a:rPr lang="zh-CN" altLang="en-US" sz="1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验证与</a:t>
            </a:r>
            <a:r>
              <a:rPr lang="en-US" altLang="zh-CN" sz="1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SHAP</a:t>
            </a:r>
            <a:r>
              <a:rPr lang="zh-CN" altLang="en-US" sz="1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模型可解释性分析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Tx/>
              <a:defRPr/>
            </a:pP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rPr>
              <a:t>阶段 </a:t>
            </a:r>
            <a:r>
              <a:rPr lang="en-US" altLang="zh-CN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rPr>
              <a:t>D</a:t>
            </a: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rPr>
              <a:t>：深入机制研究与小样本预测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Tx/>
              <a:defRPr/>
            </a:pP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rPr>
              <a:t>阶段 </a:t>
            </a:r>
            <a:r>
              <a:rPr lang="en-US" altLang="zh-CN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rPr>
              <a:t>E</a:t>
            </a: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rPr>
              <a:t>：推广与优化</a:t>
            </a:r>
            <a:endParaRPr lang="en-US" altLang="zh-CN" sz="18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</a:endParaRPr>
          </a:p>
          <a:p>
            <a:pPr lvl="1">
              <a:spcAft>
                <a:spcPts val="600"/>
              </a:spcAft>
              <a:defRPr/>
            </a:pPr>
            <a:endParaRPr lang="en-US" altLang="zh-CN" sz="1400" b="1" dirty="0">
              <a:latin typeface="Times New Roman" panose="02020603050405020304" pitchFamily="18" charset="0"/>
            </a:endParaRPr>
          </a:p>
          <a:p>
            <a:pPr lvl="1">
              <a:spcAft>
                <a:spcPts val="600"/>
              </a:spcAft>
              <a:buFont typeface="+mj-lt"/>
              <a:buAutoNum type="arabicPeriod"/>
              <a:defRPr/>
            </a:pPr>
            <a:endParaRPr lang="en-US" altLang="zh-CN" sz="1200" b="1" dirty="0">
              <a:latin typeface="Times New Roman" panose="02020603050405020304" pitchFamily="18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>
                <a:solidFill>
                  <a:schemeClr val="tx1"/>
                </a:solidFill>
              </a:rPr>
              <a:t>机器学习模型训练与分析流程</a:t>
            </a:r>
            <a:endParaRPr lang="zh-CN" altLang="en-US" sz="28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1BA68C1-053D-45A4-8288-36976B6E4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619" y="1939002"/>
            <a:ext cx="3024336" cy="258429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88FC834-9165-418B-A3EF-567E23CB1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7184" y="4356983"/>
            <a:ext cx="3348372" cy="235816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4BC7E55-B508-40E2-A3F1-9E3B99E2F6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0706" y="4523299"/>
            <a:ext cx="2669331" cy="214640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ADE0F9C-0F7F-423C-8791-9397451CA4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5556" y="1939002"/>
            <a:ext cx="3536070" cy="241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78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81DB583-6D09-4BF8-B49D-9B6615028E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8"/>
          <a:stretch/>
        </p:blipFill>
        <p:spPr>
          <a:xfrm>
            <a:off x="9624392" y="726056"/>
            <a:ext cx="2567608" cy="1838848"/>
          </a:xfrm>
          <a:prstGeom prst="rect">
            <a:avLst/>
          </a:prstGeom>
        </p:spPr>
      </p:pic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27502" y="1196752"/>
            <a:ext cx="11936995" cy="551839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ClrTx/>
              <a:defRPr/>
            </a:pPr>
            <a:r>
              <a:rPr lang="en-US" altLang="zh-CN" sz="1800" b="1" dirty="0">
                <a:latin typeface="Times New Roman" panose="02020603050405020304" pitchFamily="18" charset="0"/>
              </a:rPr>
              <a:t>Lattice</a:t>
            </a:r>
            <a:r>
              <a:rPr lang="zh-CN" altLang="en-US" sz="1800" b="1" dirty="0">
                <a:latin typeface="Times New Roman" panose="02020603050405020304" pitchFamily="18" charset="0"/>
              </a:rPr>
              <a:t>方案：</a:t>
            </a:r>
            <a:r>
              <a:rPr lang="en-US" altLang="zh-CN" sz="1800" b="1" dirty="0">
                <a:latin typeface="Times New Roman" panose="02020603050405020304" pitchFamily="18" charset="0"/>
              </a:rPr>
              <a:t>FD</a:t>
            </a:r>
            <a:r>
              <a:rPr lang="zh-CN" altLang="en-US" sz="1800" b="1" dirty="0">
                <a:latin typeface="Times New Roman" panose="02020603050405020304" pitchFamily="18" charset="0"/>
              </a:rPr>
              <a:t>双螺旋聚焦方案，需要优化的参数：螺旋角、磁铁强度，磁铁间距，</a:t>
            </a:r>
            <a:r>
              <a:rPr lang="en-US" altLang="zh-CN" sz="1800" b="1" dirty="0">
                <a:latin typeface="Times New Roman" panose="02020603050405020304" pitchFamily="18" charset="0"/>
              </a:rPr>
              <a:t>Ki</a:t>
            </a:r>
            <a:r>
              <a:rPr lang="zh-CN" altLang="en-US" sz="1800" b="1" dirty="0">
                <a:latin typeface="Times New Roman" panose="02020603050405020304" pitchFamily="18" charset="0"/>
              </a:rPr>
              <a:t>值</a:t>
            </a:r>
            <a:endParaRPr lang="en-US" altLang="zh-CN" sz="1800" b="1" dirty="0"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ClrTx/>
              <a:defRPr/>
            </a:pPr>
            <a:r>
              <a:rPr lang="zh-CN" altLang="en-US" sz="1800" b="1" dirty="0">
                <a:latin typeface="Times New Roman" panose="02020603050405020304" pitchFamily="18" charset="0"/>
              </a:rPr>
              <a:t>优化目标：轨道偏移量</a:t>
            </a:r>
            <a:r>
              <a:rPr lang="en-US" altLang="zh-CN" sz="1800" b="1" dirty="0">
                <a:latin typeface="Times New Roman" panose="02020603050405020304" pitchFamily="18" charset="0"/>
              </a:rPr>
              <a:t>/</a:t>
            </a:r>
            <a:r>
              <a:rPr lang="zh-CN" altLang="en-US" sz="1800" b="1" dirty="0">
                <a:latin typeface="Times New Roman" panose="02020603050405020304" pitchFamily="18" charset="0"/>
              </a:rPr>
              <a:t>磁铁强度</a:t>
            </a:r>
            <a:r>
              <a:rPr lang="en-US" altLang="zh-CN" sz="1800" b="1" dirty="0">
                <a:latin typeface="Times New Roman" panose="02020603050405020304" pitchFamily="18" charset="0"/>
              </a:rPr>
              <a:t>/</a:t>
            </a:r>
            <a:r>
              <a:rPr lang="zh-CN" altLang="en-US" sz="1800" b="1" dirty="0">
                <a:latin typeface="Times New Roman" panose="02020603050405020304" pitchFamily="18" charset="0"/>
              </a:rPr>
              <a:t>轨道半径→最小化</a:t>
            </a:r>
            <a:r>
              <a:rPr lang="en-US" altLang="zh-CN" sz="1800" b="1" dirty="0">
                <a:latin typeface="Times New Roman" panose="02020603050405020304" pitchFamily="18" charset="0"/>
              </a:rPr>
              <a:t>,</a:t>
            </a:r>
            <a:r>
              <a:rPr lang="zh-CN" altLang="en-US" sz="1800" b="1" dirty="0">
                <a:latin typeface="Times New Roman" panose="02020603050405020304" pitchFamily="18" charset="0"/>
              </a:rPr>
              <a:t>直线节长度</a:t>
            </a:r>
            <a:r>
              <a:rPr lang="en-US" altLang="zh-CN" sz="1800" b="1" dirty="0">
                <a:latin typeface="Times New Roman" panose="02020603050405020304" pitchFamily="18" charset="0"/>
              </a:rPr>
              <a:t>/</a:t>
            </a:r>
            <a:r>
              <a:rPr lang="zh-CN" altLang="en-US" sz="1800" b="1" dirty="0">
                <a:latin typeface="Times New Roman" panose="02020603050405020304" pitchFamily="18" charset="0"/>
              </a:rPr>
              <a:t>动力学孔径→最大化</a:t>
            </a:r>
            <a:endParaRPr lang="en-US" altLang="zh-CN" sz="1800" b="1" dirty="0"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ClrTx/>
              <a:defRPr/>
            </a:pPr>
            <a:r>
              <a:rPr lang="zh-CN" altLang="en-US" sz="1800" b="1" dirty="0">
                <a:latin typeface="Times New Roman" panose="02020603050405020304" pitchFamily="18" charset="0"/>
              </a:rPr>
              <a:t>优化算法：基于</a:t>
            </a:r>
            <a:r>
              <a:rPr lang="en-US" altLang="zh-CN" sz="1800" b="1" dirty="0" err="1">
                <a:latin typeface="Times New Roman" panose="02020603050405020304" pitchFamily="18" charset="0"/>
              </a:rPr>
              <a:t>Pyzgoubi</a:t>
            </a:r>
            <a:r>
              <a:rPr lang="zh-CN" altLang="en-US" sz="1800" b="1" dirty="0">
                <a:latin typeface="Times New Roman" panose="02020603050405020304" pitchFamily="18" charset="0"/>
              </a:rPr>
              <a:t>的改进型</a:t>
            </a:r>
            <a:r>
              <a:rPr lang="en-US" altLang="zh-CN" sz="1800" b="1" dirty="0">
                <a:latin typeface="Times New Roman" panose="02020603050405020304" pitchFamily="18" charset="0"/>
              </a:rPr>
              <a:t>NAGA-II</a:t>
            </a:r>
            <a:r>
              <a:rPr lang="zh-CN" altLang="en-US" sz="1800" b="1" dirty="0">
                <a:latin typeface="Times New Roman" panose="02020603050405020304" pitchFamily="18" charset="0"/>
              </a:rPr>
              <a:t>算法（种群聚类，临近精英生成）</a:t>
            </a:r>
            <a:endParaRPr lang="en-US" altLang="zh-CN" sz="1800" b="1" dirty="0"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ClrTx/>
              <a:defRPr/>
            </a:pPr>
            <a:r>
              <a:rPr lang="en-US" altLang="zh-CN" sz="1800" b="1" dirty="0">
                <a:latin typeface="Times New Roman" panose="02020603050405020304" pitchFamily="18" charset="0"/>
              </a:rPr>
              <a:t>DA</a:t>
            </a:r>
            <a:r>
              <a:rPr lang="zh-CN" altLang="en-US" sz="1800" b="1" dirty="0">
                <a:latin typeface="Times New Roman" panose="02020603050405020304" pitchFamily="18" charset="0"/>
              </a:rPr>
              <a:t>快速预测模型初步结果</a:t>
            </a:r>
            <a:endParaRPr lang="en-US" altLang="zh-CN" sz="1600" b="1" dirty="0">
              <a:latin typeface="Times New Roman" panose="02020603050405020304" pitchFamily="18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/>
              <a:t>基于</a:t>
            </a:r>
            <a:r>
              <a:rPr lang="en-US" altLang="zh-CN" sz="2800" dirty="0"/>
              <a:t>CSNS-II 300-600MeV </a:t>
            </a:r>
            <a:r>
              <a:rPr lang="zh-CN" altLang="en-US" sz="2800" dirty="0"/>
              <a:t>强流</a:t>
            </a:r>
            <a:r>
              <a:rPr lang="en-US" altLang="zh-CN" sz="2800" dirty="0"/>
              <a:t>FFAG</a:t>
            </a:r>
            <a:r>
              <a:rPr lang="zh-CN" altLang="en-US" sz="2800" dirty="0"/>
              <a:t>加速器物理设计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C6A0C2F-B867-45AE-BD17-47D5354C9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760" y="2564904"/>
            <a:ext cx="3288127" cy="20708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20D244B-DA6E-4B42-8B5C-1A2C805EF4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0186" y="4544634"/>
            <a:ext cx="3243701" cy="205549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75E13A3-BF38-4E76-B74A-BE48BF8001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998" y="2564904"/>
            <a:ext cx="3770770" cy="214893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51ADCEA-42D9-4A00-96C0-A5BC35953C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498" y="4437112"/>
            <a:ext cx="3901269" cy="238219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FD12F379-2ED1-45D1-BD4A-5A2E30A2FD16}"/>
              </a:ext>
            </a:extLst>
          </p:cNvPr>
          <p:cNvSpPr txBox="1"/>
          <p:nvPr/>
        </p:nvSpPr>
        <p:spPr>
          <a:xfrm>
            <a:off x="4271515" y="2694163"/>
            <a:ext cx="2688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模型对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DA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预测准确度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≈93%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6CBF6AF-418C-4A92-BB0B-881083D2A4DD}"/>
              </a:ext>
            </a:extLst>
          </p:cNvPr>
          <p:cNvSpPr txBox="1"/>
          <p:nvPr/>
        </p:nvSpPr>
        <p:spPr>
          <a:xfrm>
            <a:off x="4117263" y="4656408"/>
            <a:ext cx="3106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模型对存活率预测准确度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≈98%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0B4BB115-8763-40BD-8CE1-C0E545B4EF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06529" y="2564904"/>
            <a:ext cx="3641769" cy="2993000"/>
          </a:xfrm>
          <a:prstGeom prst="rect">
            <a:avLst/>
          </a:prstGeom>
        </p:spPr>
      </p:pic>
      <p:sp>
        <p:nvSpPr>
          <p:cNvPr id="27" name="椭圆 26">
            <a:extLst>
              <a:ext uri="{FF2B5EF4-FFF2-40B4-BE49-F238E27FC236}">
                <a16:creationId xmlns:a16="http://schemas.microsoft.com/office/drawing/2014/main" id="{39D4BDB2-792A-4A69-BAE0-257B393D60A7}"/>
              </a:ext>
            </a:extLst>
          </p:cNvPr>
          <p:cNvSpPr/>
          <p:nvPr/>
        </p:nvSpPr>
        <p:spPr>
          <a:xfrm>
            <a:off x="9360645" y="4964185"/>
            <a:ext cx="1127843" cy="307777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25AA43C-31EF-4092-9805-6BD7EC3D2C1B}"/>
              </a:ext>
            </a:extLst>
          </p:cNvPr>
          <p:cNvSpPr txBox="1"/>
          <p:nvPr/>
        </p:nvSpPr>
        <p:spPr>
          <a:xfrm>
            <a:off x="7867964" y="5742658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第一步大范围搜索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下一步优化范围区域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锁定</a:t>
            </a: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6AAC0ED6-B875-42C8-A532-A99135DBC6D7}"/>
              </a:ext>
            </a:extLst>
          </p:cNvPr>
          <p:cNvCxnSpPr/>
          <p:nvPr/>
        </p:nvCxnSpPr>
        <p:spPr>
          <a:xfrm flipH="1" flipV="1">
            <a:off x="10128448" y="5271962"/>
            <a:ext cx="72008" cy="79386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713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61141" y="1196752"/>
            <a:ext cx="11936995" cy="551839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ClrTx/>
              <a:defRPr/>
            </a:pPr>
            <a:r>
              <a:rPr lang="zh-CN" altLang="en-US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目前工作还处于初步阶段，还有许多细节工作依然需要完善，例如训练数据质量问题，模型对</a:t>
            </a:r>
            <a:r>
              <a:rPr lang="en-US" altLang="zh-CN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DA</a:t>
            </a:r>
            <a:r>
              <a:rPr lang="zh-CN" altLang="en-US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的分辨率依然不算很高，足够</a:t>
            </a:r>
            <a:r>
              <a:rPr lang="en-US" altLang="zh-CN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FFAG</a:t>
            </a:r>
            <a:r>
              <a:rPr lang="zh-CN" altLang="en-US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的优化设计工作，但对于电子机器，模型性能需要进一步提升</a:t>
            </a:r>
            <a:endParaRPr lang="en-US" altLang="zh-CN" sz="20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ClrTx/>
              <a:defRPr/>
            </a:pPr>
            <a:r>
              <a:rPr lang="zh-CN" altLang="en-US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由于时间仓促，本次报告还没有细致讨论</a:t>
            </a:r>
            <a:r>
              <a:rPr lang="en-US" altLang="zh-CN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SHAP</a:t>
            </a:r>
            <a:r>
              <a:rPr lang="zh-CN" altLang="en-US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工具对模型特征的全局解释和局部解释，未来会在论文中进行详细讨论，模型解释是发现物理新规律的一个有效途径（个人观点）</a:t>
            </a:r>
            <a:endParaRPr lang="en-US" altLang="zh-CN" sz="20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ClrTx/>
              <a:defRPr/>
            </a:pPr>
            <a:r>
              <a:rPr lang="zh-CN" altLang="en-US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下一步将继续深入学习机器学习算法，采用更加先进的模型来研究</a:t>
            </a:r>
            <a:r>
              <a:rPr lang="en-US" altLang="zh-CN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FFAG</a:t>
            </a:r>
            <a:r>
              <a:rPr lang="zh-CN" altLang="en-US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粒子不稳定来源，例如，采用</a:t>
            </a:r>
            <a:r>
              <a:rPr lang="en-US" altLang="zh-CN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LSTM</a:t>
            </a:r>
            <a:r>
              <a:rPr lang="zh-CN" altLang="en-US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时序模型来提取粒子丢失规律，而不受限于已有的物理经验</a:t>
            </a:r>
            <a:endParaRPr lang="en-US" altLang="zh-CN" sz="1600" b="1" dirty="0">
              <a:latin typeface="Times New Roman" panose="02020603050405020304" pitchFamily="18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>
                <a:solidFill>
                  <a:schemeClr val="tx1"/>
                </a:solidFill>
              </a:rPr>
              <a:t>报告小结</a:t>
            </a:r>
            <a:endParaRPr lang="zh-CN" altLang="en-US" sz="2800" dirty="0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59E4522E-BE76-4D0D-A13F-F6C5D4A80C65}"/>
              </a:ext>
            </a:extLst>
          </p:cNvPr>
          <p:cNvSpPr txBox="1">
            <a:spLocks/>
          </p:cNvSpPr>
          <p:nvPr/>
        </p:nvSpPr>
        <p:spPr>
          <a:xfrm>
            <a:off x="1127448" y="3717032"/>
            <a:ext cx="9937104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4800" dirty="0"/>
              <a:t>欢迎各位老师批评指正</a:t>
            </a:r>
            <a:r>
              <a:rPr lang="en-US" altLang="zh-CN" sz="4800" dirty="0"/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439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4064006" y="764704"/>
            <a:ext cx="3742184" cy="1470025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zh-CN" altLang="en-US" sz="6000" kern="0" dirty="0">
                <a:latin typeface="Arial Black" panose="020B0A04020102020204" pitchFamily="34" charset="0"/>
              </a:rPr>
              <a:t>主要内容</a:t>
            </a:r>
          </a:p>
        </p:txBody>
      </p:sp>
      <p:sp>
        <p:nvSpPr>
          <p:cNvPr id="27" name="副标题 4"/>
          <p:cNvSpPr>
            <a:spLocks noGrp="1"/>
          </p:cNvSpPr>
          <p:nvPr>
            <p:ph type="subTitle" idx="1"/>
          </p:nvPr>
        </p:nvSpPr>
        <p:spPr>
          <a:xfrm>
            <a:off x="4224908" y="2348880"/>
            <a:ext cx="5399484" cy="2520280"/>
          </a:xfrm>
        </p:spPr>
        <p:txBody>
          <a:bodyPr>
            <a:noAutofit/>
          </a:bodyPr>
          <a:lstStyle/>
          <a:p>
            <a:pPr marL="514350" indent="-51435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研究背景和意义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当前研究主要进展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新方法介绍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报告小结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3701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07368" y="1052736"/>
            <a:ext cx="11175032" cy="56469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ClrTx/>
              <a:defRPr/>
            </a:pPr>
            <a:r>
              <a:rPr lang="zh-CN" altLang="en-US" sz="2000" b="1" dirty="0">
                <a:solidFill>
                  <a:srgbClr val="3B79CE"/>
                </a:solidFill>
              </a:rPr>
              <a:t>物理意义：</a:t>
            </a:r>
            <a:endParaRPr lang="en-US" altLang="zh-CN" sz="2000" b="1" dirty="0">
              <a:solidFill>
                <a:srgbClr val="3B79CE"/>
              </a:solidFill>
            </a:endParaRP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2000" b="1" dirty="0">
                <a:latin typeface="Times New Roman" panose="02020603050405020304" pitchFamily="18" charset="0"/>
              </a:rPr>
              <a:t>动力学孔径（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r>
              <a:rPr lang="en-US" altLang="zh-CN" sz="2000" b="1" dirty="0">
                <a:latin typeface="Times New Roman" panose="02020603050405020304" pitchFamily="18" charset="0"/>
              </a:rPr>
              <a:t>ynamic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000" b="1" dirty="0">
                <a:latin typeface="Times New Roman" panose="02020603050405020304" pitchFamily="18" charset="0"/>
              </a:rPr>
              <a:t>perture</a:t>
            </a:r>
            <a:r>
              <a:rPr lang="zh-CN" altLang="en-US" sz="2000" b="1" dirty="0">
                <a:latin typeface="Times New Roman" panose="02020603050405020304" pitchFamily="18" charset="0"/>
              </a:rPr>
              <a:t>）定义为粒子稳定运动区域，是加速器物理中核心指标</a:t>
            </a:r>
            <a:endParaRPr lang="en-US" altLang="zh-CN" sz="2000" b="1" dirty="0">
              <a:latin typeface="Times New Roman" panose="02020603050405020304" pitchFamily="18" charset="0"/>
            </a:endParaRP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2000" b="1" dirty="0">
                <a:latin typeface="Times New Roman" panose="02020603050405020304" pitchFamily="18" charset="0"/>
              </a:rPr>
              <a:t>研究的内容可以概括为：粒子为什么会丢失？</a:t>
            </a:r>
            <a:endParaRPr lang="en-US" altLang="zh-CN" sz="2000" b="1" dirty="0">
              <a:latin typeface="Times New Roman" panose="02020603050405020304" pitchFamily="18" charset="0"/>
            </a:endParaRP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2000" b="1" dirty="0">
                <a:latin typeface="Times New Roman" panose="02020603050405020304" pitchFamily="18" charset="0"/>
              </a:rPr>
              <a:t>通过</a:t>
            </a:r>
            <a:r>
              <a:rPr lang="en-US" altLang="zh-CN" sz="2000" b="1" dirty="0">
                <a:latin typeface="Times New Roman" panose="02020603050405020304" pitchFamily="18" charset="0"/>
              </a:rPr>
              <a:t>DA</a:t>
            </a:r>
            <a:r>
              <a:rPr lang="zh-CN" altLang="en-US" sz="2000" b="1" dirty="0">
                <a:latin typeface="Times New Roman" panose="02020603050405020304" pitchFamily="18" charset="0"/>
              </a:rPr>
              <a:t>研究可以揭示粒子在非线性磁场中的运动规律</a:t>
            </a:r>
            <a:endParaRPr lang="en-US" altLang="zh-CN" sz="2000" b="1" dirty="0">
              <a:latin typeface="Times New Roman" panose="02020603050405020304" pitchFamily="18" charset="0"/>
            </a:endParaRP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2000" b="1" dirty="0">
                <a:latin typeface="Times New Roman" panose="02020603050405020304" pitchFamily="18" charset="0"/>
              </a:rPr>
              <a:t>帮助理解非线性共振和混沌扩散等物理现象的本质</a:t>
            </a:r>
            <a:endParaRPr lang="en-US" altLang="zh-CN" sz="2000" b="1" dirty="0">
              <a:latin typeface="Times New Roman" panose="02020603050405020304" pitchFamily="18" charset="0"/>
            </a:endParaRP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2000" b="1" dirty="0">
                <a:latin typeface="Times New Roman" panose="02020603050405020304" pitchFamily="18" charset="0"/>
              </a:rPr>
              <a:t>揭示磁场非线性效应</a:t>
            </a:r>
            <a:r>
              <a:rPr lang="en-US" altLang="zh-CN" sz="2000" b="1" dirty="0">
                <a:latin typeface="Times New Roman" panose="02020603050405020304" pitchFamily="18" charset="0"/>
              </a:rPr>
              <a:t>(</a:t>
            </a:r>
            <a:r>
              <a:rPr lang="zh-CN" altLang="en-US" sz="2000" b="1" dirty="0">
                <a:latin typeface="Times New Roman" panose="02020603050405020304" pitchFamily="18" charset="0"/>
              </a:rPr>
              <a:t>如六极场、八极场</a:t>
            </a:r>
            <a:r>
              <a:rPr lang="en-US" altLang="zh-CN" sz="2000" b="1" dirty="0">
                <a:latin typeface="Times New Roman" panose="02020603050405020304" pitchFamily="18" charset="0"/>
              </a:rPr>
              <a:t>)</a:t>
            </a:r>
            <a:r>
              <a:rPr lang="zh-CN" altLang="en-US" sz="2000" b="1" dirty="0">
                <a:latin typeface="Times New Roman" panose="02020603050405020304" pitchFamily="18" charset="0"/>
              </a:rPr>
              <a:t>对束流稳定性的影响机制</a:t>
            </a:r>
            <a:endParaRPr lang="en-US" altLang="zh-CN" sz="2000" b="1" dirty="0">
              <a:latin typeface="Times New Roman" panose="02020603050405020304" pitchFamily="18" charset="0"/>
            </a:endParaRPr>
          </a:p>
          <a:p>
            <a:pPr>
              <a:spcAft>
                <a:spcPts val="600"/>
              </a:spcAft>
              <a:buClr>
                <a:schemeClr val="accent1"/>
              </a:buClr>
              <a:defRPr/>
            </a:pPr>
            <a:r>
              <a:rPr lang="zh-CN" altLang="en-US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指导加速器设计优化</a:t>
            </a:r>
            <a:endParaRPr lang="en-US" altLang="zh-CN" sz="20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2000" b="1" dirty="0">
                <a:latin typeface="Times New Roman" panose="02020603050405020304" pitchFamily="18" charset="0"/>
              </a:rPr>
              <a:t>DA</a:t>
            </a:r>
            <a:r>
              <a:rPr lang="zh-CN" altLang="en-US" sz="2000" b="1" dirty="0">
                <a:latin typeface="Times New Roman" panose="02020603050405020304" pitchFamily="18" charset="0"/>
              </a:rPr>
              <a:t>作为关键性能指标，指导</a:t>
            </a:r>
            <a:r>
              <a:rPr lang="en-US" altLang="zh-CN" sz="2000" b="1" dirty="0">
                <a:latin typeface="Times New Roman" panose="02020603050405020304" pitchFamily="18" charset="0"/>
              </a:rPr>
              <a:t>lattice</a:t>
            </a:r>
            <a:r>
              <a:rPr lang="zh-CN" altLang="en-US" sz="2000" b="1" dirty="0">
                <a:latin typeface="Times New Roman" panose="02020603050405020304" pitchFamily="18" charset="0"/>
              </a:rPr>
              <a:t>结构的设计和优化</a:t>
            </a:r>
            <a:endParaRPr lang="en-US" altLang="zh-CN" sz="2000" b="1" dirty="0">
              <a:latin typeface="Times New Roman" panose="02020603050405020304" pitchFamily="18" charset="0"/>
            </a:endParaRP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2000" b="1" dirty="0">
                <a:latin typeface="Times New Roman" panose="02020603050405020304" pitchFamily="18" charset="0"/>
              </a:rPr>
              <a:t>帮助确定磁铁参数</a:t>
            </a:r>
            <a:r>
              <a:rPr lang="en-US" altLang="zh-CN" sz="2000" b="1" dirty="0">
                <a:latin typeface="Times New Roman" panose="02020603050405020304" pitchFamily="18" charset="0"/>
              </a:rPr>
              <a:t>(</a:t>
            </a:r>
            <a:r>
              <a:rPr lang="zh-CN" altLang="en-US" sz="2000" b="1" dirty="0">
                <a:latin typeface="Times New Roman" panose="02020603050405020304" pitchFamily="18" charset="0"/>
              </a:rPr>
              <a:t>如螺旋角、磁场指数等</a:t>
            </a:r>
            <a:r>
              <a:rPr lang="en-US" altLang="zh-CN" sz="2000" b="1" dirty="0">
                <a:latin typeface="Times New Roman" panose="02020603050405020304" pitchFamily="18" charset="0"/>
              </a:rPr>
              <a:t>)</a:t>
            </a:r>
            <a:r>
              <a:rPr lang="zh-CN" altLang="en-US" sz="2000" b="1" dirty="0">
                <a:latin typeface="Times New Roman" panose="02020603050405020304" pitchFamily="18" charset="0"/>
              </a:rPr>
              <a:t>的最优配置</a:t>
            </a:r>
            <a:endParaRPr lang="en-US" altLang="zh-CN" sz="2000" b="1" dirty="0">
              <a:latin typeface="Times New Roman" panose="02020603050405020304" pitchFamily="18" charset="0"/>
            </a:endParaRP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2000" b="1" dirty="0">
                <a:latin typeface="Times New Roman" panose="02020603050405020304" pitchFamily="18" charset="0"/>
              </a:rPr>
              <a:t>通过分析</a:t>
            </a:r>
            <a:r>
              <a:rPr lang="en-US" altLang="zh-CN" sz="2000" b="1" dirty="0">
                <a:latin typeface="Times New Roman" panose="02020603050405020304" pitchFamily="18" charset="0"/>
              </a:rPr>
              <a:t>DA</a:t>
            </a:r>
            <a:r>
              <a:rPr lang="zh-CN" altLang="en-US" sz="2000" b="1" dirty="0">
                <a:latin typeface="Times New Roman" panose="02020603050405020304" pitchFamily="18" charset="0"/>
              </a:rPr>
              <a:t>边界特征，可以识别限制性能的主要非线性来源</a:t>
            </a:r>
            <a:endParaRPr lang="en-US" altLang="zh-CN" sz="2000" b="1" dirty="0">
              <a:latin typeface="Times New Roman" panose="02020603050405020304" pitchFamily="18" charset="0"/>
            </a:endParaRP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2000" b="1" dirty="0">
                <a:latin typeface="Times New Roman" panose="02020603050405020304" pitchFamily="18" charset="0"/>
              </a:rPr>
              <a:t>指导磁铁误差的补偿和校正</a:t>
            </a:r>
            <a:endParaRPr lang="en-US" altLang="zh-CN" sz="2000" b="1" dirty="0">
              <a:latin typeface="Times New Roman" panose="02020603050405020304" pitchFamily="18" charset="0"/>
            </a:endParaRP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2000" b="1" dirty="0">
                <a:latin typeface="Times New Roman" panose="02020603050405020304" pitchFamily="18" charset="0"/>
              </a:rPr>
              <a:t>帮助优化工作点的选择</a:t>
            </a:r>
            <a:endParaRPr lang="en-US" altLang="zh-CN" sz="2000" b="1" dirty="0">
              <a:latin typeface="Times New Roman" panose="02020603050405020304" pitchFamily="18" charset="0"/>
            </a:endParaRP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2000" b="1" dirty="0">
                <a:latin typeface="Times New Roman" panose="02020603050405020304" pitchFamily="18" charset="0"/>
              </a:rPr>
              <a:t>提供加速器调试和运行的参考依据</a:t>
            </a:r>
          </a:p>
          <a:p>
            <a:pPr marL="360000" indent="0">
              <a:lnSpc>
                <a:spcPct val="100000"/>
              </a:lnSpc>
              <a:spcAft>
                <a:spcPts val="600"/>
              </a:spcAft>
              <a:buClrTx/>
              <a:buNone/>
              <a:defRPr/>
            </a:pPr>
            <a:endParaRPr lang="zh-CN" altLang="en-US" sz="1400" b="1" dirty="0">
              <a:latin typeface="Times New Roman" panose="02020603050405020304" pitchFamily="18" charset="0"/>
            </a:endParaRPr>
          </a:p>
          <a:p>
            <a:pPr marL="360000" indent="226800">
              <a:lnSpc>
                <a:spcPct val="120000"/>
              </a:lnSpc>
              <a:spcAft>
                <a:spcPts val="600"/>
              </a:spcAft>
              <a:buClrTx/>
              <a:buFont typeface="微软雅黑" panose="020B0503020204020204" pitchFamily="34" charset="-122"/>
              <a:buChar char="━"/>
              <a:defRPr/>
            </a:pPr>
            <a:endParaRPr lang="en-US" altLang="zh-CN" sz="1800" b="1" dirty="0">
              <a:latin typeface="Times New Roman" panose="02020603050405020304" pitchFamily="18" charset="0"/>
            </a:endParaRPr>
          </a:p>
          <a:p>
            <a:pPr marL="360000" indent="226800">
              <a:lnSpc>
                <a:spcPct val="120000"/>
              </a:lnSpc>
              <a:spcAft>
                <a:spcPts val="600"/>
              </a:spcAft>
              <a:buFont typeface="微软雅黑" panose="020B0503020204020204" pitchFamily="34" charset="-122"/>
              <a:buChar char="━"/>
              <a:defRPr/>
            </a:pPr>
            <a:endParaRPr lang="zh-CN" altLang="en-US" sz="18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>
                <a:solidFill>
                  <a:schemeClr val="tx1"/>
                </a:solidFill>
              </a:rPr>
              <a:t>动力学孔径研究意义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188360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56058" y="1042524"/>
            <a:ext cx="12035942" cy="56469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ClrTx/>
              <a:defRPr/>
            </a:pPr>
            <a:r>
              <a:rPr lang="en-US" altLang="zh-CN" sz="2000" b="1" dirty="0">
                <a:solidFill>
                  <a:srgbClr val="3B79CE"/>
                </a:solidFill>
                <a:latin typeface="Times New Roman" panose="02020603050405020304" pitchFamily="18" charset="0"/>
              </a:rPr>
              <a:t>FFAG</a:t>
            </a:r>
            <a:r>
              <a:rPr lang="zh-CN" altLang="en-US" sz="2000" b="1" dirty="0">
                <a:solidFill>
                  <a:srgbClr val="3B79CE"/>
                </a:solidFill>
                <a:latin typeface="Times New Roman" panose="02020603050405020304" pitchFamily="18" charset="0"/>
              </a:rPr>
              <a:t>加速器的磁场形式：</a:t>
            </a:r>
            <a:r>
              <a:rPr lang="en-US" altLang="zh-CN" sz="2000" b="1" dirty="0">
                <a:solidFill>
                  <a:srgbClr val="3B79CE"/>
                </a:solidFill>
                <a:latin typeface="Times New Roman" panose="02020603050405020304" pitchFamily="18" charset="0"/>
              </a:rPr>
              <a:t>FFAG</a:t>
            </a:r>
            <a:r>
              <a:rPr lang="zh-CN" altLang="en-US" sz="2000" b="1" dirty="0">
                <a:solidFill>
                  <a:srgbClr val="3B79CE"/>
                </a:solidFill>
                <a:latin typeface="Times New Roman" panose="02020603050405020304" pitchFamily="18" charset="0"/>
              </a:rPr>
              <a:t>加速器是一种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采用静态的磁场</a:t>
            </a:r>
            <a:r>
              <a:rPr lang="zh-CN" altLang="en-US" sz="2000" b="1" dirty="0">
                <a:solidFill>
                  <a:srgbClr val="3B79CE"/>
                </a:solidFill>
                <a:latin typeface="Times New Roman" panose="02020603050405020304" pitchFamily="18" charset="0"/>
              </a:rPr>
              <a:t>来约束带电粒子运动的特殊加速器，与同步加速器不同，由于是静态磁场，所以机器的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重复频率可以达到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kHz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甚至工作在直流模式</a:t>
            </a:r>
            <a:r>
              <a:rPr lang="zh-CN" altLang="en-US" sz="2000" b="1" dirty="0">
                <a:solidFill>
                  <a:srgbClr val="3B79CE"/>
                </a:solidFill>
                <a:latin typeface="Times New Roman" panose="02020603050405020304" pitchFamily="18" charset="0"/>
              </a:rPr>
              <a:t>。与回旋加速器相比，</a:t>
            </a:r>
            <a:r>
              <a:rPr lang="en-US" altLang="zh-CN" sz="2000" b="1" dirty="0">
                <a:solidFill>
                  <a:srgbClr val="3B79CE"/>
                </a:solidFill>
                <a:latin typeface="Times New Roman" panose="02020603050405020304" pitchFamily="18" charset="0"/>
              </a:rPr>
              <a:t>FFAG</a:t>
            </a:r>
            <a:r>
              <a:rPr lang="zh-CN" altLang="en-US" sz="2000" b="1" dirty="0">
                <a:solidFill>
                  <a:srgbClr val="3B79CE"/>
                </a:solidFill>
                <a:latin typeface="Times New Roman" panose="02020603050405020304" pitchFamily="18" charset="0"/>
              </a:rPr>
              <a:t>加速器具备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强聚焦特性，束流能够达到更高的能量</a:t>
            </a:r>
            <a:r>
              <a:rPr lang="zh-CN" altLang="en-US" sz="2000" b="1" dirty="0">
                <a:solidFill>
                  <a:srgbClr val="3B79CE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2000" b="1" dirty="0">
                <a:solidFill>
                  <a:srgbClr val="3B79CE"/>
                </a:solidFill>
                <a:latin typeface="Times New Roman" panose="02020603050405020304" pitchFamily="18" charset="0"/>
              </a:rPr>
              <a:t>~GeV</a:t>
            </a:r>
            <a:r>
              <a:rPr lang="zh-CN" altLang="en-US" sz="2000" b="1" dirty="0">
                <a:solidFill>
                  <a:srgbClr val="3B79CE"/>
                </a:solidFill>
                <a:latin typeface="Times New Roman" panose="02020603050405020304" pitchFamily="18" charset="0"/>
              </a:rPr>
              <a:t>量级）</a:t>
            </a:r>
            <a:endParaRPr lang="en-US" altLang="zh-CN" sz="2000" b="1" dirty="0">
              <a:solidFill>
                <a:srgbClr val="3B79CE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ClrTx/>
              <a:defRPr/>
            </a:pPr>
            <a:r>
              <a:rPr lang="en-US" altLang="zh-CN" sz="2000" b="1" dirty="0">
                <a:solidFill>
                  <a:srgbClr val="3B79CE"/>
                </a:solidFill>
                <a:latin typeface="Times New Roman" panose="02020603050405020304" pitchFamily="18" charset="0"/>
              </a:rPr>
              <a:t>FFAG</a:t>
            </a:r>
            <a:r>
              <a:rPr lang="zh-CN" altLang="en-US" sz="2000" b="1" dirty="0">
                <a:solidFill>
                  <a:srgbClr val="3B79CE"/>
                </a:solidFill>
                <a:latin typeface="Times New Roman" panose="02020603050405020304" pitchFamily="18" charset="0"/>
              </a:rPr>
              <a:t>技术经历了显著的发展演变，形成了等比型（</a:t>
            </a:r>
            <a:r>
              <a:rPr lang="en-US" altLang="zh-CN" sz="2000" b="1" dirty="0">
                <a:solidFill>
                  <a:srgbClr val="3B79CE"/>
                </a:solidFill>
                <a:latin typeface="Times New Roman" panose="02020603050405020304" pitchFamily="18" charset="0"/>
              </a:rPr>
              <a:t>scaling</a:t>
            </a:r>
            <a:r>
              <a:rPr lang="zh-CN" altLang="en-US" sz="2000" b="1" dirty="0">
                <a:solidFill>
                  <a:srgbClr val="3B79CE"/>
                </a:solidFill>
                <a:latin typeface="Times New Roman" panose="02020603050405020304" pitchFamily="18" charset="0"/>
              </a:rPr>
              <a:t>）和非等比型（</a:t>
            </a:r>
            <a:r>
              <a:rPr lang="en-US" altLang="zh-CN" sz="2000" b="1" dirty="0">
                <a:solidFill>
                  <a:srgbClr val="3B79CE"/>
                </a:solidFill>
                <a:latin typeface="Times New Roman" panose="02020603050405020304" pitchFamily="18" charset="0"/>
              </a:rPr>
              <a:t>non-scaling</a:t>
            </a:r>
            <a:r>
              <a:rPr lang="zh-CN" altLang="en-US" sz="2000" b="1" dirty="0">
                <a:solidFill>
                  <a:srgbClr val="3B79CE"/>
                </a:solidFill>
                <a:latin typeface="Times New Roman" panose="02020603050405020304" pitchFamily="18" charset="0"/>
              </a:rPr>
              <a:t>）两大技术路线</a:t>
            </a:r>
            <a:endParaRPr lang="en-US" altLang="zh-CN" sz="2000" b="1" dirty="0">
              <a:solidFill>
                <a:srgbClr val="3B79CE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ClrTx/>
              <a:defRPr/>
            </a:pPr>
            <a:endParaRPr lang="en-US" altLang="zh-CN" sz="2000" b="1" dirty="0">
              <a:solidFill>
                <a:srgbClr val="3B79CE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ClrTx/>
              <a:defRPr/>
            </a:pPr>
            <a:endParaRPr lang="en-US" altLang="zh-CN" sz="2000" b="1" dirty="0">
              <a:solidFill>
                <a:srgbClr val="3B79CE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ClrTx/>
              <a:defRPr/>
            </a:pPr>
            <a:endParaRPr lang="en-US" altLang="zh-CN" sz="2000" b="1" dirty="0">
              <a:solidFill>
                <a:srgbClr val="3B79CE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ClrTx/>
              <a:defRPr/>
            </a:pPr>
            <a:endParaRPr lang="en-US" altLang="zh-CN" sz="2000" b="1" dirty="0">
              <a:solidFill>
                <a:srgbClr val="3B79CE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ClrTx/>
              <a:defRPr/>
            </a:pPr>
            <a:endParaRPr lang="en-US" altLang="zh-CN" sz="2000" b="1" dirty="0">
              <a:solidFill>
                <a:srgbClr val="3B79CE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ClrTx/>
              <a:defRPr/>
            </a:pPr>
            <a:endParaRPr lang="en-US" altLang="zh-CN" sz="2000" b="1" dirty="0">
              <a:solidFill>
                <a:srgbClr val="3B79CE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ClrTx/>
              <a:defRPr/>
            </a:pPr>
            <a:endParaRPr lang="en-US" altLang="zh-CN" sz="2000" b="1" dirty="0">
              <a:solidFill>
                <a:srgbClr val="3B79CE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ClrTx/>
              <a:defRPr/>
            </a:pPr>
            <a:r>
              <a:rPr lang="zh-CN" altLang="en-US" sz="2000" b="1" dirty="0">
                <a:solidFill>
                  <a:srgbClr val="3B79CE"/>
                </a:solidFill>
                <a:latin typeface="Times New Roman" panose="02020603050405020304" pitchFamily="18" charset="0"/>
              </a:rPr>
              <a:t>非等比类型</a:t>
            </a:r>
            <a:r>
              <a:rPr lang="en-US" altLang="zh-CN" sz="2000" b="1" dirty="0">
                <a:solidFill>
                  <a:srgbClr val="3B79CE"/>
                </a:solidFill>
                <a:latin typeface="Times New Roman" panose="02020603050405020304" pitchFamily="18" charset="0"/>
              </a:rPr>
              <a:t>FFAG</a:t>
            </a:r>
          </a:p>
          <a:p>
            <a:pPr lvl="1">
              <a:spcAft>
                <a:spcPts val="600"/>
              </a:spcAft>
              <a:defRPr/>
            </a:pPr>
            <a:r>
              <a:rPr lang="zh-CN" altLang="en-US" sz="1800" b="1" dirty="0">
                <a:solidFill>
                  <a:srgbClr val="3B79CE"/>
                </a:solidFill>
                <a:latin typeface="Times New Roman" panose="02020603050405020304" pitchFamily="18" charset="0"/>
              </a:rPr>
              <a:t>优点：低非线性→大接受度，可以设计满足等时型，能够点频工作，快加速</a:t>
            </a:r>
            <a:endParaRPr lang="en-US" altLang="zh-CN" sz="1800" b="1" dirty="0">
              <a:solidFill>
                <a:srgbClr val="3B79CE"/>
              </a:solidFill>
              <a:latin typeface="Times New Roman" panose="02020603050405020304" pitchFamily="18" charset="0"/>
            </a:endParaRPr>
          </a:p>
          <a:p>
            <a:pPr lvl="1">
              <a:spcAft>
                <a:spcPts val="600"/>
              </a:spcAft>
              <a:defRPr/>
            </a:pPr>
            <a:r>
              <a:rPr lang="zh-CN" altLang="en-US" sz="1800" b="1" dirty="0">
                <a:solidFill>
                  <a:srgbClr val="3B79CE"/>
                </a:solidFill>
                <a:latin typeface="Times New Roman" panose="02020603050405020304" pitchFamily="18" charset="0"/>
              </a:rPr>
              <a:t>缺点：工作点变化，共振线跨越（束流易发生不稳定性）</a:t>
            </a:r>
            <a:endParaRPr lang="en-US" altLang="zh-CN" b="1" dirty="0">
              <a:solidFill>
                <a:srgbClr val="3B79CE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ClrTx/>
              <a:defRPr/>
            </a:pPr>
            <a:r>
              <a:rPr lang="zh-CN" altLang="en-US" sz="2000" b="1" dirty="0">
                <a:solidFill>
                  <a:srgbClr val="3B79CE"/>
                </a:solidFill>
                <a:latin typeface="Times New Roman" panose="02020603050405020304" pitchFamily="18" charset="0"/>
              </a:rPr>
              <a:t>非等比</a:t>
            </a:r>
            <a:r>
              <a:rPr lang="en-US" altLang="zh-CN" sz="2000" b="1" dirty="0">
                <a:solidFill>
                  <a:srgbClr val="3B79CE"/>
                </a:solidFill>
                <a:latin typeface="Times New Roman" panose="02020603050405020304" pitchFamily="18" charset="0"/>
              </a:rPr>
              <a:t>FFAG</a:t>
            </a:r>
            <a:r>
              <a:rPr lang="zh-CN" altLang="en-US" sz="2000" b="1" dirty="0">
                <a:solidFill>
                  <a:srgbClr val="3B79CE"/>
                </a:solidFill>
                <a:latin typeface="Times New Roman" panose="02020603050405020304" pitchFamily="18" charset="0"/>
              </a:rPr>
              <a:t>适合加速缪子，电子等轻子，因为加速快，跨越工作点带来的不稳定性还没来得及发展</a:t>
            </a:r>
            <a:endParaRPr lang="en-US" altLang="zh-CN" sz="2000" b="1" dirty="0">
              <a:solidFill>
                <a:srgbClr val="3B79CE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ClrTx/>
              <a:buNone/>
              <a:defRPr/>
            </a:pPr>
            <a:endParaRPr lang="en-US" altLang="zh-CN" sz="2000" b="1" dirty="0">
              <a:solidFill>
                <a:srgbClr val="3B79CE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ClrTx/>
              <a:buNone/>
              <a:defRPr/>
            </a:pPr>
            <a:endParaRPr lang="en-US" altLang="zh-CN" sz="2000" b="1" dirty="0">
              <a:solidFill>
                <a:srgbClr val="3B79CE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ClrTx/>
              <a:buNone/>
              <a:defRPr/>
            </a:pPr>
            <a:endParaRPr lang="en-US" altLang="zh-CN" sz="2000" b="1" dirty="0">
              <a:solidFill>
                <a:srgbClr val="3B79CE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ClrTx/>
              <a:buNone/>
              <a:defRPr/>
            </a:pPr>
            <a:endParaRPr lang="en-US" altLang="zh-CN" sz="2000" b="1" dirty="0">
              <a:solidFill>
                <a:srgbClr val="3B79CE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ClrTx/>
              <a:buNone/>
              <a:defRPr/>
            </a:pPr>
            <a:endParaRPr lang="en-US" altLang="zh-CN" sz="2000" b="1" dirty="0">
              <a:solidFill>
                <a:srgbClr val="3B79CE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ClrTx/>
              <a:buNone/>
              <a:defRPr/>
            </a:pPr>
            <a:endParaRPr lang="en-US" altLang="zh-CN" sz="2000" b="1" dirty="0">
              <a:solidFill>
                <a:srgbClr val="3B79CE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>
                <a:solidFill>
                  <a:schemeClr val="tx1"/>
                </a:solidFill>
              </a:rPr>
              <a:t>DA</a:t>
            </a:r>
            <a:r>
              <a:rPr lang="zh-CN" altLang="en-US" sz="3200" dirty="0">
                <a:solidFill>
                  <a:schemeClr val="tx1"/>
                </a:solidFill>
              </a:rPr>
              <a:t>对强流</a:t>
            </a:r>
            <a:r>
              <a:rPr lang="en-US" altLang="zh-CN" sz="3200" dirty="0">
                <a:solidFill>
                  <a:schemeClr val="tx1"/>
                </a:solidFill>
              </a:rPr>
              <a:t>FFAG</a:t>
            </a:r>
            <a:r>
              <a:rPr lang="zh-CN" altLang="en-US" sz="3200" dirty="0">
                <a:solidFill>
                  <a:schemeClr val="tx1"/>
                </a:solidFill>
              </a:rPr>
              <a:t>加速器设计的重要性</a:t>
            </a:r>
            <a:endParaRPr lang="zh-CN" altLang="en-US" sz="32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12DCED4-FFD9-403F-9245-1AE7133DB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69" y="2624026"/>
            <a:ext cx="5494175" cy="236105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8409CB-3C95-4D00-B750-FA7BDA958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654" y="2348880"/>
            <a:ext cx="5994733" cy="9768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26ABF65-540B-4A25-A1D5-B73EA505C7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9037" y="3344705"/>
            <a:ext cx="2031379" cy="168942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01F69A4-F5AD-42D8-848A-BCB4047BCF3B}"/>
              </a:ext>
            </a:extLst>
          </p:cNvPr>
          <p:cNvSpPr txBox="1"/>
          <p:nvPr/>
        </p:nvSpPr>
        <p:spPr>
          <a:xfrm>
            <a:off x="2783632" y="5100165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发展分支：线性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非等比，非线性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非等比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61C1A28-40F7-435D-BAF8-1949D5C8D43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7861"/>
          <a:stretch/>
        </p:blipFill>
        <p:spPr>
          <a:xfrm>
            <a:off x="9840416" y="3325684"/>
            <a:ext cx="2195526" cy="291465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CB90702-BF75-4913-BABF-E6321478866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7117" t="4898" r="1813" b="5352"/>
          <a:stretch/>
        </p:blipFill>
        <p:spPr>
          <a:xfrm>
            <a:off x="5769212" y="3174573"/>
            <a:ext cx="2031380" cy="177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81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56058" y="1042524"/>
            <a:ext cx="11784632" cy="56469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ClrTx/>
              <a:defRPr/>
            </a:pPr>
            <a:r>
              <a:rPr lang="zh-CN" altLang="en-US" sz="2000" b="1" dirty="0">
                <a:solidFill>
                  <a:srgbClr val="3B79CE"/>
                </a:solidFill>
                <a:latin typeface="Times New Roman" panose="02020603050405020304" pitchFamily="18" charset="0"/>
              </a:rPr>
              <a:t>近年来，随着散裂中子源、加速器驱动次临界系统</a:t>
            </a:r>
            <a:r>
              <a:rPr lang="en-US" altLang="zh-CN" sz="2000" b="1" dirty="0">
                <a:solidFill>
                  <a:srgbClr val="3B79CE"/>
                </a:solidFill>
                <a:latin typeface="Times New Roman" panose="02020603050405020304" pitchFamily="18" charset="0"/>
              </a:rPr>
              <a:t>(ADS)</a:t>
            </a:r>
            <a:r>
              <a:rPr lang="zh-CN" altLang="en-US" sz="2000" b="1" dirty="0">
                <a:solidFill>
                  <a:srgbClr val="3B79CE"/>
                </a:solidFill>
                <a:latin typeface="Times New Roman" panose="02020603050405020304" pitchFamily="18" charset="0"/>
              </a:rPr>
              <a:t>等大科学装置对高功率粒子束的迫切需求，</a:t>
            </a:r>
            <a:r>
              <a:rPr lang="en-US" altLang="zh-CN" sz="2000" b="1" dirty="0">
                <a:solidFill>
                  <a:srgbClr val="3B79CE"/>
                </a:solidFill>
                <a:latin typeface="Times New Roman" panose="02020603050405020304" pitchFamily="18" charset="0"/>
              </a:rPr>
              <a:t>FFAG</a:t>
            </a:r>
            <a:r>
              <a:rPr lang="zh-CN" altLang="en-US" sz="2000" b="1" dirty="0">
                <a:solidFill>
                  <a:srgbClr val="3B79CE"/>
                </a:solidFill>
                <a:latin typeface="Times New Roman" panose="02020603050405020304" pitchFamily="18" charset="0"/>
              </a:rPr>
              <a:t>加速器的应用前景进一步扩大→主要原因：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高重复频率和低的建造成本</a:t>
            </a:r>
            <a:r>
              <a:rPr lang="zh-CN" altLang="en-US" sz="2000" b="1" dirty="0">
                <a:solidFill>
                  <a:srgbClr val="3B79CE"/>
                </a:solidFill>
                <a:latin typeface="Times New Roman" panose="02020603050405020304" pitchFamily="18" charset="0"/>
              </a:rPr>
              <a:t>，等比型</a:t>
            </a:r>
            <a:r>
              <a:rPr lang="en-US" altLang="zh-CN" sz="2000" b="1" dirty="0">
                <a:solidFill>
                  <a:srgbClr val="3B79CE"/>
                </a:solidFill>
                <a:latin typeface="Times New Roman" panose="02020603050405020304" pitchFamily="18" charset="0"/>
              </a:rPr>
              <a:t>FFAG</a:t>
            </a:r>
            <a:r>
              <a:rPr lang="zh-CN" altLang="en-US" sz="2000" b="1" dirty="0">
                <a:solidFill>
                  <a:srgbClr val="3B79CE"/>
                </a:solidFill>
                <a:latin typeface="Times New Roman" panose="02020603050405020304" pitchFamily="18" charset="0"/>
              </a:rPr>
              <a:t>在高功率应用中具有显著优势：</a:t>
            </a:r>
            <a:endParaRPr lang="en-US" altLang="zh-CN" sz="2000" b="1" dirty="0">
              <a:solidFill>
                <a:srgbClr val="3B79CE"/>
              </a:solidFill>
              <a:latin typeface="Times New Roman" panose="02020603050405020304" pitchFamily="18" charset="0"/>
            </a:endParaRPr>
          </a:p>
          <a:p>
            <a:pPr lvl="1">
              <a:spcAft>
                <a:spcPts val="600"/>
              </a:spcAft>
              <a:defRPr/>
            </a:pP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工作点固定</a:t>
            </a:r>
            <a:r>
              <a:rPr lang="zh-CN" altLang="en-US" sz="1800" b="1" dirty="0">
                <a:solidFill>
                  <a:srgbClr val="3B79CE"/>
                </a:solidFill>
                <a:latin typeface="Times New Roman" panose="02020603050405020304" pitchFamily="18" charset="0"/>
              </a:rPr>
              <a:t>：等比型</a:t>
            </a:r>
            <a:r>
              <a:rPr lang="en-US" altLang="zh-CN" sz="1800" b="1" dirty="0">
                <a:solidFill>
                  <a:srgbClr val="3B79CE"/>
                </a:solidFill>
                <a:latin typeface="Times New Roman" panose="02020603050405020304" pitchFamily="18" charset="0"/>
              </a:rPr>
              <a:t>FFAG</a:t>
            </a:r>
            <a:r>
              <a:rPr lang="zh-CN" altLang="en-US" sz="1800" b="1" dirty="0">
                <a:solidFill>
                  <a:srgbClr val="3B79CE"/>
                </a:solidFill>
                <a:latin typeface="Times New Roman" panose="02020603050405020304" pitchFamily="18" charset="0"/>
              </a:rPr>
              <a:t>通过精心设计的磁场分布，确保不同能量粒子保持恒定的工作点，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有效避免了共振跨越问题</a:t>
            </a:r>
            <a:r>
              <a:rPr lang="zh-CN" altLang="en-US" sz="1800" b="1" dirty="0">
                <a:solidFill>
                  <a:srgbClr val="3B79CE"/>
                </a:solidFill>
                <a:latin typeface="Times New Roman" panose="02020603050405020304" pitchFamily="18" charset="0"/>
              </a:rPr>
              <a:t>。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这一特性对于处理大流强束流尤为重要</a:t>
            </a:r>
            <a:r>
              <a:rPr lang="zh-CN" altLang="en-US" sz="1800" b="1" dirty="0">
                <a:solidFill>
                  <a:srgbClr val="3B79CE"/>
                </a:solidFill>
                <a:latin typeface="Times New Roman" panose="02020603050405020304" pitchFamily="18" charset="0"/>
              </a:rPr>
              <a:t>。</a:t>
            </a:r>
          </a:p>
          <a:p>
            <a:pPr lvl="1">
              <a:spcAft>
                <a:spcPts val="600"/>
              </a:spcAft>
              <a:defRPr/>
            </a:pP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较好的技术基础</a:t>
            </a:r>
            <a:r>
              <a:rPr lang="zh-CN" altLang="en-US" sz="1800" b="1" dirty="0">
                <a:solidFill>
                  <a:srgbClr val="3B79CE"/>
                </a:solidFill>
                <a:latin typeface="Times New Roman" panose="02020603050405020304" pitchFamily="18" charset="0"/>
              </a:rPr>
              <a:t>：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相比非等比型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FFAG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，等比型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FFAG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的设计原理和运行经验更为丰富</a:t>
            </a:r>
            <a:r>
              <a:rPr lang="zh-CN" altLang="en-US" sz="1800" b="1" dirty="0">
                <a:solidFill>
                  <a:srgbClr val="3B79CE"/>
                </a:solidFill>
                <a:latin typeface="Times New Roman" panose="02020603050405020304" pitchFamily="18" charset="0"/>
              </a:rPr>
              <a:t>，这为其在高功率应用中的推广提供了可靠的技术基础。</a:t>
            </a:r>
            <a:endParaRPr lang="en-US" altLang="zh-CN" sz="2000" b="1" dirty="0">
              <a:solidFill>
                <a:srgbClr val="3B79CE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ClrTx/>
              <a:defRPr/>
            </a:pPr>
            <a:r>
              <a:rPr lang="zh-CN" altLang="en-US" sz="2000" b="1" dirty="0">
                <a:solidFill>
                  <a:srgbClr val="3B79CE"/>
                </a:solidFill>
                <a:latin typeface="Times New Roman" panose="02020603050405020304" pitchFamily="18" charset="0"/>
              </a:rPr>
              <a:t>挑战：系统的非线性强且复杂，不合适的</a:t>
            </a:r>
            <a:r>
              <a:rPr lang="en-US" altLang="zh-CN" sz="2000" b="1" dirty="0">
                <a:solidFill>
                  <a:srgbClr val="3B79CE"/>
                </a:solidFill>
                <a:latin typeface="Times New Roman" panose="02020603050405020304" pitchFamily="18" charset="0"/>
              </a:rPr>
              <a:t>Lattice</a:t>
            </a:r>
            <a:r>
              <a:rPr lang="zh-CN" altLang="en-US" sz="2000" b="1" dirty="0">
                <a:solidFill>
                  <a:srgbClr val="3B79CE"/>
                </a:solidFill>
                <a:latin typeface="Times New Roman" panose="02020603050405020304" pitchFamily="18" charset="0"/>
              </a:rPr>
              <a:t>参数会导致</a:t>
            </a:r>
            <a:r>
              <a:rPr lang="en-US" altLang="zh-CN" sz="2000" b="1" dirty="0">
                <a:solidFill>
                  <a:srgbClr val="3B79CE"/>
                </a:solidFill>
                <a:latin typeface="Times New Roman" panose="02020603050405020304" pitchFamily="18" charset="0"/>
              </a:rPr>
              <a:t>DA</a:t>
            </a:r>
            <a:r>
              <a:rPr lang="zh-CN" altLang="en-US" sz="2000" b="1" dirty="0">
                <a:solidFill>
                  <a:srgbClr val="3B79CE"/>
                </a:solidFill>
                <a:latin typeface="Times New Roman" panose="02020603050405020304" pitchFamily="18" charset="0"/>
              </a:rPr>
              <a:t>急剧缩小，所以在机器设计阶段就需要把</a:t>
            </a:r>
            <a:r>
              <a:rPr lang="en-US" altLang="zh-CN" sz="2000" b="1" dirty="0">
                <a:solidFill>
                  <a:srgbClr val="3B79CE"/>
                </a:solidFill>
                <a:latin typeface="Times New Roman" panose="02020603050405020304" pitchFamily="18" charset="0"/>
              </a:rPr>
              <a:t>DA</a:t>
            </a:r>
            <a:r>
              <a:rPr lang="zh-CN" altLang="en-US" sz="2000" b="1" dirty="0">
                <a:solidFill>
                  <a:srgbClr val="3B79CE"/>
                </a:solidFill>
                <a:latin typeface="Times New Roman" panose="02020603050405020304" pitchFamily="18" charset="0"/>
              </a:rPr>
              <a:t>作为优化目标之一，特别是强流机器（大发射度，非线性效应更强）</a:t>
            </a:r>
            <a:endParaRPr lang="en-US" altLang="zh-CN" sz="2000" b="1" dirty="0">
              <a:solidFill>
                <a:srgbClr val="3B79CE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>
                <a:solidFill>
                  <a:schemeClr val="tx1"/>
                </a:solidFill>
              </a:rPr>
              <a:t>DA</a:t>
            </a:r>
            <a:r>
              <a:rPr lang="zh-CN" altLang="en-US" sz="3200" dirty="0">
                <a:solidFill>
                  <a:schemeClr val="tx1"/>
                </a:solidFill>
              </a:rPr>
              <a:t>对强流</a:t>
            </a:r>
            <a:r>
              <a:rPr lang="en-US" altLang="zh-CN" sz="3200" dirty="0">
                <a:solidFill>
                  <a:schemeClr val="tx1"/>
                </a:solidFill>
              </a:rPr>
              <a:t>FFAG</a:t>
            </a:r>
            <a:r>
              <a:rPr lang="zh-CN" altLang="en-US" sz="3200" dirty="0">
                <a:solidFill>
                  <a:schemeClr val="tx1"/>
                </a:solidFill>
              </a:rPr>
              <a:t>加速器设计的重要性</a:t>
            </a:r>
            <a:endParaRPr lang="zh-CN" altLang="en-US" sz="32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08538A3-B763-4906-95B8-A8CA38A74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93" y="4265393"/>
            <a:ext cx="3017825" cy="204392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705C427-FEF3-4349-9C15-48AA6839E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8901" y="4270069"/>
            <a:ext cx="3099868" cy="204323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92B3B82-F9F6-4FB9-A50B-FDCA5292B0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4032" y="4265391"/>
            <a:ext cx="2619255" cy="204392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A5BB935-8668-4E5E-BF0A-48FA3CA6D9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5792" y="5204061"/>
            <a:ext cx="2426750" cy="153730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F95A863-8816-444C-B477-52BDD9B9CF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5792" y="3818345"/>
            <a:ext cx="2426750" cy="1358630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DF234244-6660-4346-9EC9-243D90219638}"/>
              </a:ext>
            </a:extLst>
          </p:cNvPr>
          <p:cNvSpPr txBox="1"/>
          <p:nvPr/>
        </p:nvSpPr>
        <p:spPr>
          <a:xfrm>
            <a:off x="767408" y="636442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KEK POP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AB049BA-5545-428B-8AB4-DA7AF29BC524}"/>
              </a:ext>
            </a:extLst>
          </p:cNvPr>
          <p:cNvSpPr txBox="1"/>
          <p:nvPr/>
        </p:nvSpPr>
        <p:spPr>
          <a:xfrm>
            <a:off x="4007768" y="6364428"/>
            <a:ext cx="1857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150MeV FFAG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C64BAA12-A6BE-4FA9-9739-DE188CB5ABA3}"/>
              </a:ext>
            </a:extLst>
          </p:cNvPr>
          <p:cNvSpPr txBox="1"/>
          <p:nvPr/>
        </p:nvSpPr>
        <p:spPr>
          <a:xfrm>
            <a:off x="7237680" y="6372036"/>
            <a:ext cx="1049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KURRI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252FD2F-A4BA-4BE8-B3A6-273D732F0F24}"/>
              </a:ext>
            </a:extLst>
          </p:cNvPr>
          <p:cNvSpPr txBox="1"/>
          <p:nvPr/>
        </p:nvSpPr>
        <p:spPr>
          <a:xfrm>
            <a:off x="9175305" y="3788856"/>
            <a:ext cx="1049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PRISM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5810E0E6-DC84-4240-8A67-2603380ADB96}"/>
              </a:ext>
            </a:extLst>
          </p:cNvPr>
          <p:cNvSpPr txBox="1"/>
          <p:nvPr/>
        </p:nvSpPr>
        <p:spPr>
          <a:xfrm>
            <a:off x="9211936" y="5287354"/>
            <a:ext cx="1049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ERIT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3921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91344" y="1052736"/>
            <a:ext cx="12000656" cy="56469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ClrTx/>
              <a:defRPr/>
            </a:pPr>
            <a:r>
              <a:rPr lang="en-US" altLang="zh-CN" sz="2000" b="1" dirty="0">
                <a:solidFill>
                  <a:srgbClr val="3B79CE"/>
                </a:solidFill>
              </a:rPr>
              <a:t>HILL</a:t>
            </a:r>
            <a:r>
              <a:rPr lang="zh-CN" altLang="en-US" sz="2000" b="1" dirty="0">
                <a:solidFill>
                  <a:srgbClr val="3B79CE"/>
                </a:solidFill>
              </a:rPr>
              <a:t>方程、哈密顿函数</a:t>
            </a:r>
            <a:endParaRPr lang="en-US" altLang="zh-CN" sz="2000" b="1" dirty="0">
              <a:solidFill>
                <a:srgbClr val="3B79CE"/>
              </a:solidFill>
            </a:endParaRP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800" b="1" dirty="0">
                <a:latin typeface="Times New Roman" panose="02020603050405020304" pitchFamily="18" charset="0"/>
              </a:rPr>
              <a:t>具有准确表达式，可以很直观的分析粒子不稳定性来源</a:t>
            </a:r>
            <a:endParaRPr lang="en-US" altLang="zh-CN" sz="1800" b="1" dirty="0">
              <a:latin typeface="Times New Roman" panose="02020603050405020304" pitchFamily="18" charset="0"/>
            </a:endParaRP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800" b="1" dirty="0">
                <a:latin typeface="Times New Roman" panose="02020603050405020304" pitchFamily="18" charset="0"/>
              </a:rPr>
              <a:t>但对于复杂系统，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提前了解非线性驱动源</a:t>
            </a:r>
            <a:r>
              <a:rPr lang="zh-CN" altLang="en-US" sz="1800" b="1" dirty="0">
                <a:latin typeface="Times New Roman" panose="02020603050405020304" pitchFamily="18" charset="0"/>
              </a:rPr>
              <a:t>，并且需要一个准确描述非线性系统的解析表达式，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分析和求解困难</a:t>
            </a:r>
            <a:endParaRPr lang="en-US" altLang="zh-CN" sz="1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600"/>
              </a:spcAft>
              <a:buClr>
                <a:schemeClr val="accent1"/>
              </a:buClr>
              <a:defRPr/>
            </a:pPr>
            <a:r>
              <a:rPr lang="zh-CN" altLang="en-US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数值方法</a:t>
            </a:r>
            <a:endParaRPr lang="en-US" altLang="zh-CN" sz="20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800" b="1" dirty="0">
                <a:latin typeface="Times New Roman" panose="02020603050405020304" pitchFamily="18" charset="0"/>
              </a:rPr>
              <a:t>使用多粒子和模拟程序，通过多圈跟踪的方式探索粒子丢失的边界</a:t>
            </a:r>
            <a:endParaRPr lang="en-US" altLang="zh-CN" sz="1800" b="1" dirty="0">
              <a:latin typeface="Times New Roman" panose="02020603050405020304" pitchFamily="18" charset="0"/>
            </a:endParaRP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800" b="1" dirty="0">
                <a:latin typeface="Times New Roman" panose="02020603050405020304" pitchFamily="18" charset="0"/>
              </a:rPr>
              <a:t> 问题：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计算时间成本极高</a:t>
            </a:r>
            <a:r>
              <a:rPr lang="zh-CN" altLang="en-US" sz="1800" b="1" dirty="0">
                <a:latin typeface="Times New Roman" panose="02020603050405020304" pitchFamily="18" charset="0"/>
              </a:rPr>
              <a:t>（</a:t>
            </a:r>
            <a:r>
              <a:rPr lang="en-US" altLang="zh-CN" sz="1800" b="1" dirty="0" err="1">
                <a:latin typeface="Times New Roman" panose="02020603050405020304" pitchFamily="18" charset="0"/>
              </a:rPr>
              <a:t>Zgoubi</a:t>
            </a:r>
            <a:r>
              <a:rPr lang="zh-CN" altLang="en-US" sz="1800" b="1" dirty="0">
                <a:latin typeface="Times New Roman" panose="02020603050405020304" pitchFamily="18" charset="0"/>
              </a:rPr>
              <a:t>中一个</a:t>
            </a:r>
            <a:r>
              <a:rPr lang="en-US" altLang="zh-CN" sz="1800" b="1" dirty="0">
                <a:latin typeface="Times New Roman" panose="02020603050405020304" pitchFamily="18" charset="0"/>
              </a:rPr>
              <a:t>lattice DA</a:t>
            </a:r>
            <a:r>
              <a:rPr lang="zh-CN" altLang="en-US" sz="1800" b="1" dirty="0">
                <a:latin typeface="Times New Roman" panose="02020603050405020304" pitchFamily="18" charset="0"/>
              </a:rPr>
              <a:t>计算耗时约</a:t>
            </a:r>
            <a:r>
              <a:rPr lang="en-US" altLang="zh-CN" sz="1800" b="1" dirty="0">
                <a:latin typeface="Times New Roman" panose="02020603050405020304" pitchFamily="18" charset="0"/>
              </a:rPr>
              <a:t>27</a:t>
            </a:r>
            <a:r>
              <a:rPr lang="zh-CN" altLang="en-US" sz="1800" b="1" dirty="0">
                <a:latin typeface="Times New Roman" panose="02020603050405020304" pitchFamily="18" charset="0"/>
              </a:rPr>
              <a:t>小时）</a:t>
            </a:r>
            <a:endParaRPr lang="en-US" altLang="zh-CN" sz="1800" b="1" dirty="0">
              <a:latin typeface="Times New Roman" panose="02020603050405020304" pitchFamily="18" charset="0"/>
            </a:endParaRPr>
          </a:p>
          <a:p>
            <a:pPr lvl="2">
              <a:spcAft>
                <a:spcPts val="600"/>
              </a:spcAft>
              <a:defRPr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原因：计算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DA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方法本质：对于一组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lattice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可能需要成千上万个粒子来进行几千甚至上万圈的模拟，以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FFAG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常用的</a:t>
            </a:r>
            <a:r>
              <a:rPr lang="en-US" altLang="zh-CN" sz="16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Zgoubi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模拟程序为例，一个粒子计算一圈大约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0.1s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，那完成一次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DA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的计算大概需要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0.1*100(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粒子数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)*10000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（圈数）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=100000s=1666min=27hr</a:t>
            </a:r>
          </a:p>
          <a:p>
            <a:pPr>
              <a:spcAft>
                <a:spcPts val="600"/>
              </a:spcAft>
              <a:defRPr/>
            </a:pPr>
            <a:r>
              <a:rPr lang="zh-CN" altLang="en-US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优化算法挑战</a:t>
            </a:r>
            <a:endParaRPr lang="en-US" altLang="zh-CN" sz="20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  <a:p>
            <a:pPr lvl="1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sz="1800" b="1" dirty="0">
                <a:latin typeface="Times New Roman" panose="02020603050405020304" pitchFamily="18" charset="0"/>
              </a:rPr>
              <a:t>设计阶段的</a:t>
            </a:r>
            <a:r>
              <a:rPr lang="en-US" altLang="zh-CN" sz="1800" b="1" dirty="0">
                <a:latin typeface="Times New Roman" panose="02020603050405020304" pitchFamily="18" charset="0"/>
              </a:rPr>
              <a:t>GA/PSO</a:t>
            </a:r>
            <a:r>
              <a:rPr lang="zh-CN" altLang="en-US" sz="1800" b="1" dirty="0">
                <a:latin typeface="Times New Roman" panose="02020603050405020304" pitchFamily="18" charset="0"/>
              </a:rPr>
              <a:t>算法需评估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数千个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lattice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设计，耗费巨大计算资源</a:t>
            </a:r>
          </a:p>
          <a:p>
            <a:pPr lvl="1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非线性复杂性导致算法收敛难</a:t>
            </a:r>
            <a:r>
              <a:rPr lang="zh-CN" altLang="en-US" sz="1800" b="1" dirty="0">
                <a:latin typeface="Times New Roman" panose="02020603050405020304" pitchFamily="18" charset="0"/>
              </a:rPr>
              <a:t>、优化效率低</a:t>
            </a:r>
            <a:endParaRPr lang="en-US" altLang="zh-CN" sz="1800" b="1" dirty="0">
              <a:latin typeface="Times New Roman" panose="02020603050405020304" pitchFamily="18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>
                <a:solidFill>
                  <a:schemeClr val="tx1"/>
                </a:solidFill>
              </a:rPr>
              <a:t>分析</a:t>
            </a:r>
            <a:r>
              <a:rPr lang="en-US" altLang="zh-CN" sz="3200" dirty="0">
                <a:solidFill>
                  <a:schemeClr val="tx1"/>
                </a:solidFill>
              </a:rPr>
              <a:t>DA</a:t>
            </a:r>
            <a:r>
              <a:rPr lang="zh-CN" altLang="en-US" sz="3200" dirty="0">
                <a:solidFill>
                  <a:schemeClr val="tx1"/>
                </a:solidFill>
              </a:rPr>
              <a:t>的传统方法</a:t>
            </a:r>
            <a:endParaRPr lang="zh-CN" altLang="en-US" sz="32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AA3590E-F12F-45AE-BAA6-AD80B230BE67}"/>
              </a:ext>
            </a:extLst>
          </p:cNvPr>
          <p:cNvSpPr txBox="1"/>
          <p:nvPr/>
        </p:nvSpPr>
        <p:spPr>
          <a:xfrm>
            <a:off x="1343472" y="5589240"/>
            <a:ext cx="102971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原因：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次迭代的种群至少200个，也就是说一次迭代需要计算200个不同的lattice，迭代算法至少也需要迭代50次，才能找到最优解全局最优解，完成一次优化大约27*200*50=270000hr，如果采用多CPU并行，例如100个CPU，也得2700hr，而且在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设计阶段，目标函数可能会根据实际情况而变动</a:t>
            </a:r>
          </a:p>
        </p:txBody>
      </p:sp>
    </p:spTree>
    <p:extLst>
      <p:ext uri="{BB962C8B-B14F-4D97-AF65-F5344CB8AC3E}">
        <p14:creationId xmlns:p14="http://schemas.microsoft.com/office/powerpoint/2010/main" val="2661950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D7363416-B3E2-48FA-B6A6-6467CB1694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3" t="-273" r="23241" b="273"/>
          <a:stretch/>
        </p:blipFill>
        <p:spPr>
          <a:xfrm>
            <a:off x="255005" y="1184223"/>
            <a:ext cx="4996061" cy="279519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1E999C0-4B17-48FB-AA3B-7E731B63EE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8092" y="1079994"/>
            <a:ext cx="2864052" cy="1530410"/>
          </a:xfrm>
          <a:prstGeom prst="rect">
            <a:avLst/>
          </a:prstGeom>
        </p:spPr>
      </p:pic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55004" y="4005063"/>
            <a:ext cx="11936995" cy="279519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ClrTx/>
              <a:defRPr/>
            </a:pPr>
            <a:r>
              <a:rPr lang="zh-CN" altLang="en-US" sz="16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技术亮点：</a:t>
            </a: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通过粒子短期轨迹与长期运动稳定性进行带监督的机器学习</a:t>
            </a:r>
            <a:endParaRPr lang="en-US" altLang="zh-CN" sz="1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ClrTx/>
              <a:defRPr/>
            </a:pPr>
            <a:r>
              <a:rPr lang="zh-CN" altLang="en-US" sz="1600" b="1" dirty="0">
                <a:latin typeface="Times New Roman" panose="02020603050405020304" pitchFamily="18" charset="0"/>
              </a:rPr>
              <a:t>数据收集与准备：对粒子初始条件进行采样，进行一圈</a:t>
            </a:r>
            <a:r>
              <a:rPr lang="en-US" altLang="zh-CN" sz="1600" b="1" dirty="0">
                <a:latin typeface="Times New Roman" panose="02020603050405020304" pitchFamily="18" charset="0"/>
              </a:rPr>
              <a:t>(</a:t>
            </a:r>
            <a:r>
              <a:rPr lang="zh-CN" altLang="en-US" sz="1600" b="1" dirty="0">
                <a:latin typeface="Times New Roman" panose="02020603050405020304" pitchFamily="18" charset="0"/>
              </a:rPr>
              <a:t>或少数圈</a:t>
            </a:r>
            <a:r>
              <a:rPr lang="en-US" altLang="zh-CN" sz="1600" b="1" dirty="0">
                <a:latin typeface="Times New Roman" panose="02020603050405020304" pitchFamily="18" charset="0"/>
              </a:rPr>
              <a:t>)</a:t>
            </a:r>
            <a:r>
              <a:rPr lang="zh-CN" altLang="en-US" sz="1600" b="1" dirty="0">
                <a:latin typeface="Times New Roman" panose="02020603050405020304" pitchFamily="18" charset="0"/>
              </a:rPr>
              <a:t>的短期跟踪，随机选择</a:t>
            </a:r>
            <a:r>
              <a:rPr lang="en-US" altLang="zh-CN" sz="1600" b="1" dirty="0">
                <a:latin typeface="Times New Roman" panose="02020603050405020304" pitchFamily="18" charset="0"/>
              </a:rPr>
              <a:t>5%-10%</a:t>
            </a:r>
            <a:r>
              <a:rPr lang="zh-CN" altLang="en-US" sz="1600" b="1" dirty="0">
                <a:latin typeface="Times New Roman" panose="02020603050405020304" pitchFamily="18" charset="0"/>
              </a:rPr>
              <a:t>的样本进行</a:t>
            </a:r>
            <a:r>
              <a:rPr lang="en-US" altLang="zh-CN" sz="1600" b="1" dirty="0">
                <a:latin typeface="Times New Roman" panose="02020603050405020304" pitchFamily="18" charset="0"/>
              </a:rPr>
              <a:t>1000</a:t>
            </a:r>
            <a:r>
              <a:rPr lang="zh-CN" altLang="en-US" sz="1600" b="1" dirty="0">
                <a:latin typeface="Times New Roman" panose="02020603050405020304" pitchFamily="18" charset="0"/>
              </a:rPr>
              <a:t>圈长期跟踪</a:t>
            </a:r>
            <a:endParaRPr lang="en-US" altLang="zh-CN" sz="1600" b="1" dirty="0"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ClrTx/>
              <a:defRPr/>
            </a:pPr>
            <a:r>
              <a:rPr lang="zh-CN" altLang="en-US" sz="1600" b="1" dirty="0">
                <a:latin typeface="Times New Roman" panose="02020603050405020304" pitchFamily="18" charset="0"/>
              </a:rPr>
              <a:t>机器学习模型：</a:t>
            </a: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输入特征：粒子第一圈的周期性轨迹数据，输出标签：稳定</a:t>
            </a: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(+1)</a:t>
            </a: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或不稳定</a:t>
            </a: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(-1)</a:t>
            </a:r>
            <a:r>
              <a:rPr lang="zh-CN" altLang="en-US" sz="1600" b="1" dirty="0">
                <a:latin typeface="Times New Roman" panose="02020603050405020304" pitchFamily="18" charset="0"/>
              </a:rPr>
              <a:t>，经过比较选择随机森林</a:t>
            </a:r>
            <a:r>
              <a:rPr lang="en-US" altLang="zh-CN" sz="1600" b="1" dirty="0">
                <a:latin typeface="Times New Roman" panose="02020603050405020304" pitchFamily="18" charset="0"/>
              </a:rPr>
              <a:t>(RF)</a:t>
            </a:r>
            <a:r>
              <a:rPr lang="zh-CN" altLang="en-US" sz="1600" b="1" dirty="0">
                <a:latin typeface="Times New Roman" panose="02020603050405020304" pitchFamily="18" charset="0"/>
              </a:rPr>
              <a:t>作为最终模型</a:t>
            </a:r>
            <a:endParaRPr lang="en-US" altLang="zh-CN" sz="1600" b="1" dirty="0"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ClrTx/>
              <a:defRPr/>
            </a:pP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美中不足</a:t>
            </a:r>
            <a:r>
              <a:rPr lang="zh-CN" altLang="en-US" sz="1600" b="1" dirty="0">
                <a:latin typeface="Times New Roman" panose="02020603050405020304" pitchFamily="18" charset="0"/>
              </a:rPr>
              <a:t>：</a:t>
            </a:r>
            <a:endParaRPr lang="en-US" altLang="zh-CN" sz="1600" b="1" dirty="0">
              <a:latin typeface="Times New Roman" panose="02020603050405020304" pitchFamily="18" charset="0"/>
            </a:endParaRP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400" b="1" dirty="0">
                <a:latin typeface="Times New Roman" panose="02020603050405020304" pitchFamily="18" charset="0"/>
              </a:rPr>
              <a:t>这是一种实用型比较强的思路，不依赖于</a:t>
            </a:r>
            <a:r>
              <a:rPr lang="en-US" altLang="zh-CN" sz="1400" b="1" dirty="0">
                <a:latin typeface="Times New Roman" panose="02020603050405020304" pitchFamily="18" charset="0"/>
              </a:rPr>
              <a:t>Lattice</a:t>
            </a:r>
            <a:r>
              <a:rPr lang="zh-CN" altLang="en-US" sz="1400" b="1" dirty="0">
                <a:latin typeface="Times New Roman" panose="02020603050405020304" pitchFamily="18" charset="0"/>
              </a:rPr>
              <a:t>结构，如果把这种方法加入到优化算法中，可以作为独立计算</a:t>
            </a:r>
            <a:r>
              <a:rPr lang="en-US" altLang="zh-CN" sz="1400" b="1" dirty="0">
                <a:latin typeface="Times New Roman" panose="02020603050405020304" pitchFamily="18" charset="0"/>
              </a:rPr>
              <a:t>DA</a:t>
            </a:r>
            <a:r>
              <a:rPr lang="zh-CN" altLang="en-US" sz="1400" b="1" dirty="0">
                <a:latin typeface="Times New Roman" panose="02020603050405020304" pitchFamily="18" charset="0"/>
              </a:rPr>
              <a:t>的代理模型，</a:t>
            </a:r>
            <a:r>
              <a: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但是局限性在于：对于不同的</a:t>
            </a:r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lattice</a:t>
            </a:r>
            <a:r>
              <a: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，需要重新训练模型并进行预测</a:t>
            </a:r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DA</a:t>
            </a:r>
            <a:r>
              <a: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，迭代有效率依然低（在</a:t>
            </a:r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FFAG</a:t>
            </a:r>
            <a:r>
              <a: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优化设计实践中依然难以接受）</a:t>
            </a:r>
            <a:endParaRPr lang="en-US" altLang="zh-CN" sz="1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直接利用原始轨道数据作为模型的输入，简单但是粗暴，并没有挖掘出粒子在发生不稳定前的行为模式，缺乏模型的透明度和信任度（你凭什么判定这个粒子最终会丢失？）</a:t>
            </a:r>
            <a:endParaRPr lang="en-US" altLang="zh-CN" sz="1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ClrTx/>
              <a:defRPr/>
            </a:pPr>
            <a:endParaRPr lang="en-US" altLang="zh-CN" sz="1600" b="1" dirty="0">
              <a:latin typeface="Times New Roman" panose="02020603050405020304" pitchFamily="18" charset="0"/>
            </a:endParaRPr>
          </a:p>
          <a:p>
            <a:pPr lvl="1">
              <a:spcAft>
                <a:spcPts val="600"/>
              </a:spcAft>
              <a:buFont typeface="+mj-lt"/>
              <a:buAutoNum type="arabicPeriod"/>
              <a:defRPr/>
            </a:pPr>
            <a:endParaRPr lang="en-US" altLang="zh-CN" sz="1200" b="1" dirty="0">
              <a:latin typeface="Times New Roman" panose="02020603050405020304" pitchFamily="18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>
                <a:solidFill>
                  <a:schemeClr val="tx1"/>
                </a:solidFill>
              </a:rPr>
              <a:t>当前研究进展</a:t>
            </a:r>
            <a:endParaRPr lang="zh-CN" altLang="en-US" sz="32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8EAB000-DF12-4F69-94D1-3583C42621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6011" y="1215743"/>
            <a:ext cx="4734303" cy="28825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507DB65-2DF2-4808-BDA1-F40F2BF06E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3358" y="2566206"/>
            <a:ext cx="1554013" cy="142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80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19891" y="3936634"/>
            <a:ext cx="11936995" cy="27100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ClrTx/>
              <a:defRPr/>
            </a:pPr>
            <a:r>
              <a:rPr lang="zh-CN" altLang="en-US" sz="16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技术亮点：</a:t>
            </a: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不直接计算</a:t>
            </a: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DA</a:t>
            </a: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，而是提出一个系统混沌指标</a:t>
            </a:r>
            <a:r>
              <a:rPr lang="zh-CN" altLang="en-US" sz="1600" b="1" dirty="0">
                <a:latin typeface="Times New Roman" panose="02020603050405020304" pitchFamily="18" charset="0"/>
              </a:rPr>
              <a:t>：通过机器学习模型的预测准确性来表征系统的混沌程度，不需要精确的物理模型，完全基于数据驱动</a:t>
            </a:r>
            <a:endParaRPr lang="en-US" altLang="zh-CN" sz="1600" b="1" dirty="0"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ClrTx/>
              <a:defRPr/>
            </a:pPr>
            <a:r>
              <a:rPr lang="zh-CN" altLang="en-US" sz="16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数据收集与准备：</a:t>
            </a:r>
            <a:r>
              <a:rPr lang="en-US" altLang="zh-CN" sz="1600" b="1" dirty="0">
                <a:latin typeface="Times New Roman" panose="02020603050405020304" pitchFamily="18" charset="0"/>
              </a:rPr>
              <a:t>7</a:t>
            </a:r>
            <a:r>
              <a:rPr lang="zh-CN" altLang="en-US" sz="1600" b="1" dirty="0">
                <a:latin typeface="Times New Roman" panose="02020603050405020304" pitchFamily="18" charset="0"/>
              </a:rPr>
              <a:t>阶多项式作为代理模型（</a:t>
            </a:r>
            <a:r>
              <a:rPr lang="en-US" altLang="zh-CN" sz="1600" b="1" dirty="0">
                <a:latin typeface="Times New Roman" panose="02020603050405020304" pitchFamily="18" charset="0"/>
              </a:rPr>
              <a:t>ANN</a:t>
            </a:r>
            <a:r>
              <a:rPr lang="zh-CN" altLang="en-US" sz="1600" b="1" dirty="0">
                <a:latin typeface="Times New Roman" panose="02020603050405020304" pitchFamily="18" charset="0"/>
              </a:rPr>
              <a:t>模型），只需要计算粒子第一圈的数据作为输入，通过对比第二圈模型预测结果（前提假设：</a:t>
            </a: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如果系统非线性越强，模拟拟合的效果就越差，从而指导优化算法进化方向</a:t>
            </a:r>
            <a:r>
              <a:rPr lang="zh-CN" altLang="en-US" sz="1600" b="1" dirty="0">
                <a:latin typeface="Times New Roman" panose="02020603050405020304" pitchFamily="18" charset="0"/>
              </a:rPr>
              <a:t>）</a:t>
            </a:r>
            <a:endParaRPr lang="en-US" altLang="zh-CN" sz="1600" b="1" dirty="0"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ClrTx/>
              <a:defRPr/>
            </a:pP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美中不足</a:t>
            </a:r>
            <a:r>
              <a:rPr lang="zh-CN" altLang="en-US" sz="1600" b="1" dirty="0">
                <a:latin typeface="Times New Roman" panose="02020603050405020304" pitchFamily="18" charset="0"/>
              </a:rPr>
              <a:t>：</a:t>
            </a:r>
            <a:endParaRPr lang="en-US" altLang="zh-CN" sz="1600" b="1" dirty="0">
              <a:latin typeface="Times New Roman" panose="02020603050405020304" pitchFamily="18" charset="0"/>
            </a:endParaRP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400" b="1" dirty="0">
                <a:latin typeface="Times New Roman" panose="02020603050405020304" pitchFamily="18" charset="0"/>
              </a:rPr>
              <a:t>计算效率高，只需要</a:t>
            </a:r>
            <a:r>
              <a:rPr lang="en-US" altLang="zh-CN" sz="1400" b="1" dirty="0">
                <a:latin typeface="Times New Roman" panose="02020603050405020304" pitchFamily="18" charset="0"/>
              </a:rPr>
              <a:t>2</a:t>
            </a:r>
            <a:r>
              <a:rPr lang="zh-CN" altLang="en-US" sz="1400" b="1" dirty="0">
                <a:latin typeface="Times New Roman" panose="02020603050405020304" pitchFamily="18" charset="0"/>
              </a:rPr>
              <a:t>圈的实际轨道数据，但是以模型的拟合精度来衡量系统的非线性，存在争议，因为模型拟合精度还可能是由于模型本身参数带来（缺乏足够的理论基础的严密性）</a:t>
            </a:r>
            <a:endParaRPr lang="en-US" altLang="zh-CN" sz="1400" b="1" dirty="0">
              <a:latin typeface="Times New Roman" panose="02020603050405020304" pitchFamily="18" charset="0"/>
            </a:endParaRP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400" b="1" dirty="0">
                <a:latin typeface="Times New Roman" panose="02020603050405020304" pitchFamily="18" charset="0"/>
              </a:rPr>
              <a:t>代理模型不具有辛性质，可能引入人工阻尼或激发效应；优化目标仅考虑了单圈跟踪数据，可能忽略了长期动力学效应；算法的收敛性依赖于初始参数的选择（重复性不佳）</a:t>
            </a:r>
            <a:endParaRPr lang="en-US" altLang="zh-CN" sz="1600" b="1" dirty="0">
              <a:latin typeface="Times New Roman" panose="02020603050405020304" pitchFamily="18" charset="0"/>
            </a:endParaRPr>
          </a:p>
          <a:p>
            <a:pPr lvl="1">
              <a:spcAft>
                <a:spcPts val="600"/>
              </a:spcAft>
              <a:buFont typeface="+mj-lt"/>
              <a:buAutoNum type="arabicPeriod"/>
              <a:defRPr/>
            </a:pPr>
            <a:endParaRPr lang="en-US" altLang="zh-CN" sz="1200" b="1" dirty="0">
              <a:latin typeface="Times New Roman" panose="02020603050405020304" pitchFamily="18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>
                <a:solidFill>
                  <a:schemeClr val="tx1"/>
                </a:solidFill>
              </a:rPr>
              <a:t>当前研究进展</a:t>
            </a:r>
            <a:endParaRPr lang="zh-CN" altLang="en-US" sz="32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E8964AC-BAF6-4A21-9CE0-91EACE718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12" y="1054134"/>
            <a:ext cx="7298807" cy="28825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4A0D4E4-CDE0-4198-9494-17BF0D8BD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2729" y="1052337"/>
            <a:ext cx="2818396" cy="152307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9F58CF9-ECDD-4689-8514-A26C6CB778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4653" y="1080671"/>
            <a:ext cx="1748076" cy="137011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3ACC259-04A7-426D-BCF3-F45728D014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8124" y="2572665"/>
            <a:ext cx="2155490" cy="137011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B366739-C97C-4E6E-90B4-F75554A95B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5798" y="2614051"/>
            <a:ext cx="2364239" cy="137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949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61141" y="1196752"/>
            <a:ext cx="11936995" cy="27100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ClrTx/>
              <a:defRPr/>
            </a:pPr>
            <a:r>
              <a:rPr lang="zh-CN" altLang="en-US" sz="18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技术亮点：依然考虑粒子运动短期行为与长期行为，不直接采用轨道数据来训练模型，而是先基于物理先验知识，通过轨道数据提取出于粒子稳定相关的物理特征</a:t>
            </a:r>
            <a:endParaRPr lang="en-US" altLang="zh-CN" sz="18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800" b="1" dirty="0">
                <a:latin typeface="Times New Roman" panose="02020603050405020304" pitchFamily="18" charset="0"/>
              </a:rPr>
              <a:t>关键点：构造粒子横向</a:t>
            </a:r>
            <a:r>
              <a:rPr lang="en-US" altLang="zh-CN" sz="1800" b="1" dirty="0">
                <a:latin typeface="Times New Roman" panose="02020603050405020304" pitchFamily="18" charset="0"/>
              </a:rPr>
              <a:t>Courant-Snyder</a:t>
            </a:r>
            <a:r>
              <a:rPr lang="zh-CN" altLang="en-US" sz="1800" b="1" dirty="0">
                <a:latin typeface="Times New Roman" panose="02020603050405020304" pitchFamily="18" charset="0"/>
              </a:rPr>
              <a:t>空间的范围误差、最大闭轨畸变量、工作点以及其到</a:t>
            </a:r>
            <a:r>
              <a:rPr lang="en-US" altLang="zh-CN" sz="1800" b="1" dirty="0">
                <a:latin typeface="Times New Roman" panose="02020603050405020304" pitchFamily="18" charset="0"/>
              </a:rPr>
              <a:t>1-5</a:t>
            </a:r>
            <a:r>
              <a:rPr lang="zh-CN" altLang="en-US" sz="1800" b="1" dirty="0">
                <a:latin typeface="Times New Roman" panose="02020603050405020304" pitchFamily="18" charset="0"/>
              </a:rPr>
              <a:t>阶共振线距离，</a:t>
            </a:r>
            <a:r>
              <a:rPr lang="en-US" altLang="zh-CN" sz="1800" b="1" dirty="0">
                <a:latin typeface="Times New Roman" panose="02020603050405020304" pitchFamily="18" charset="0"/>
              </a:rPr>
              <a:t>TWISS</a:t>
            </a:r>
            <a:r>
              <a:rPr lang="zh-CN" altLang="en-US" sz="1800" b="1" dirty="0">
                <a:latin typeface="Times New Roman" panose="02020603050405020304" pitchFamily="18" charset="0"/>
              </a:rPr>
              <a:t>参数等</a:t>
            </a:r>
            <a:r>
              <a:rPr lang="en-US" altLang="zh-CN" sz="1800" b="1" dirty="0">
                <a:latin typeface="Times New Roman" panose="02020603050405020304" pitchFamily="18" charset="0"/>
              </a:rPr>
              <a:t>25</a:t>
            </a:r>
            <a:r>
              <a:rPr lang="zh-CN" altLang="en-US" sz="1800" b="1" dirty="0">
                <a:latin typeface="Times New Roman" panose="02020603050405020304" pitchFamily="18" charset="0"/>
              </a:rPr>
              <a:t>个特征作为模型的训练数据，粒子最终存活情况作为模型的输出</a:t>
            </a:r>
            <a:endParaRPr lang="en-US" altLang="zh-CN" sz="1800" b="1" dirty="0">
              <a:latin typeface="Times New Roman" panose="02020603050405020304" pitchFamily="18" charset="0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800" b="1" dirty="0">
                <a:latin typeface="Times New Roman" panose="02020603050405020304" pitchFamily="18" charset="0"/>
              </a:rPr>
              <a:t>优点：</a:t>
            </a:r>
            <a:endParaRPr lang="en-US" altLang="zh-CN" sz="1800" b="1" dirty="0">
              <a:latin typeface="Times New Roman" panose="02020603050405020304" pitchFamily="18" charset="0"/>
            </a:endParaRP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zh-CN" altLang="en-US" sz="1600" b="1" dirty="0">
                <a:latin typeface="Times New Roman" panose="02020603050405020304" pitchFamily="18" charset="0"/>
              </a:rPr>
              <a:t>不依赖于特定的</a:t>
            </a:r>
            <a:r>
              <a:rPr lang="en-US" altLang="zh-CN" sz="1600" b="1" dirty="0">
                <a:latin typeface="Times New Roman" panose="02020603050405020304" pitchFamily="18" charset="0"/>
              </a:rPr>
              <a:t>lattice</a:t>
            </a:r>
            <a:r>
              <a:rPr lang="zh-CN" altLang="en-US" sz="1600" b="1" dirty="0">
                <a:latin typeface="Times New Roman" panose="02020603050405020304" pitchFamily="18" charset="0"/>
              </a:rPr>
              <a:t>，只需要粒子几圈的轨道数据，所以同样适用于其他机器优化设计</a:t>
            </a:r>
            <a:endParaRPr lang="en-US" altLang="zh-CN" sz="1600" b="1" dirty="0">
              <a:latin typeface="Times New Roman" panose="02020603050405020304" pitchFamily="18" charset="0"/>
            </a:endParaRP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zh-CN" altLang="en-US" sz="1600" b="1" dirty="0">
                <a:latin typeface="Times New Roman" panose="02020603050405020304" pitchFamily="18" charset="0"/>
              </a:rPr>
              <a:t>模型只需训练一次，模型预测</a:t>
            </a:r>
            <a:r>
              <a:rPr lang="en-US" altLang="zh-CN" sz="1600" b="1" dirty="0">
                <a:latin typeface="Times New Roman" panose="02020603050405020304" pitchFamily="18" charset="0"/>
              </a:rPr>
              <a:t>DA</a:t>
            </a:r>
            <a:r>
              <a:rPr lang="zh-CN" altLang="en-US" sz="1600" b="1" dirty="0">
                <a:latin typeface="Times New Roman" panose="02020603050405020304" pitchFamily="18" charset="0"/>
              </a:rPr>
              <a:t>精度可达</a:t>
            </a:r>
            <a:r>
              <a:rPr lang="en-US" altLang="zh-CN" sz="1600" b="1" dirty="0">
                <a:latin typeface="Times New Roman" panose="02020603050405020304" pitchFamily="18" charset="0"/>
              </a:rPr>
              <a:t>90%</a:t>
            </a:r>
            <a:r>
              <a:rPr lang="zh-CN" altLang="en-US" sz="1600" b="1" dirty="0">
                <a:latin typeface="Times New Roman" panose="02020603050405020304" pitchFamily="18" charset="0"/>
              </a:rPr>
              <a:t>以上，足够用于</a:t>
            </a:r>
            <a:r>
              <a:rPr lang="en-US" altLang="zh-CN" sz="1600" b="1" dirty="0">
                <a:latin typeface="Times New Roman" panose="02020603050405020304" pitchFamily="18" charset="0"/>
              </a:rPr>
              <a:t>DA</a:t>
            </a:r>
            <a:r>
              <a:rPr lang="zh-CN" altLang="en-US" sz="1600" b="1" dirty="0">
                <a:latin typeface="Times New Roman" panose="02020603050405020304" pitchFamily="18" charset="0"/>
              </a:rPr>
              <a:t>优化设计工作，且算法在优化迭代过程中不需要针对每个</a:t>
            </a:r>
            <a:r>
              <a:rPr lang="en-US" altLang="zh-CN" sz="1600" b="1" dirty="0">
                <a:latin typeface="Times New Roman" panose="02020603050405020304" pitchFamily="18" charset="0"/>
              </a:rPr>
              <a:t>Lattice</a:t>
            </a:r>
            <a:r>
              <a:rPr lang="zh-CN" altLang="en-US" sz="1600" b="1" dirty="0">
                <a:latin typeface="Times New Roman" panose="02020603050405020304" pitchFamily="18" charset="0"/>
              </a:rPr>
              <a:t>去训练单独的模型，算法执行效率更高，注意力更加集中在开发更加高效的优化算法，搜索到性价比更高的</a:t>
            </a:r>
            <a:r>
              <a:rPr lang="en-US" altLang="zh-CN" sz="1600" b="1" dirty="0">
                <a:latin typeface="Times New Roman" panose="02020603050405020304" pitchFamily="18" charset="0"/>
              </a:rPr>
              <a:t>Lattice</a:t>
            </a:r>
            <a:r>
              <a:rPr lang="zh-CN" altLang="en-US" sz="1600" b="1" dirty="0">
                <a:latin typeface="Times New Roman" panose="02020603050405020304" pitchFamily="18" charset="0"/>
              </a:rPr>
              <a:t>参数</a:t>
            </a:r>
            <a:endParaRPr lang="en-US" altLang="zh-CN" sz="1600" b="1" dirty="0">
              <a:latin typeface="Times New Roman" panose="02020603050405020304" pitchFamily="18" charset="0"/>
            </a:endParaRP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zh-CN" altLang="en-US" sz="1600" b="1" dirty="0">
                <a:latin typeface="Times New Roman" panose="02020603050405020304" pitchFamily="18" charset="0"/>
              </a:rPr>
              <a:t>结合模型解释性分析工具，如</a:t>
            </a:r>
            <a:r>
              <a:rPr lang="en-US" altLang="zh-CN" sz="1600" b="1" dirty="0">
                <a:latin typeface="Times New Roman" panose="02020603050405020304" pitchFamily="18" charset="0"/>
              </a:rPr>
              <a:t>SHAP</a:t>
            </a:r>
            <a:r>
              <a:rPr lang="zh-CN" altLang="en-US" sz="1600" b="1" dirty="0">
                <a:latin typeface="Times New Roman" panose="02020603050405020304" pitchFamily="18" charset="0"/>
              </a:rPr>
              <a:t>包，可以深入理解粒子</a:t>
            </a:r>
            <a:endParaRPr lang="en-US" altLang="zh-CN" sz="1600" b="1" dirty="0">
              <a:latin typeface="Times New Roman" panose="02020603050405020304" pitchFamily="18" charset="0"/>
            </a:endParaRPr>
          </a:p>
          <a:p>
            <a:pPr marL="457200" lvl="1" indent="0">
              <a:spcAft>
                <a:spcPts val="600"/>
              </a:spcAft>
              <a:buNone/>
              <a:defRPr/>
            </a:pPr>
            <a:r>
              <a:rPr lang="zh-CN" altLang="en-US" sz="1600" b="1" dirty="0">
                <a:latin typeface="Times New Roman" panose="02020603050405020304" pitchFamily="18" charset="0"/>
              </a:rPr>
              <a:t>发生不稳定的主要来源，例如分析某些特征对粒子长期</a:t>
            </a:r>
            <a:endParaRPr lang="en-US" altLang="zh-CN" sz="1600" b="1" dirty="0">
              <a:latin typeface="Times New Roman" panose="02020603050405020304" pitchFamily="18" charset="0"/>
            </a:endParaRPr>
          </a:p>
          <a:p>
            <a:pPr marL="457200" lvl="1" indent="0">
              <a:spcAft>
                <a:spcPts val="600"/>
              </a:spcAft>
              <a:buNone/>
              <a:defRPr/>
            </a:pPr>
            <a:r>
              <a:rPr lang="zh-CN" altLang="en-US" sz="1600" b="1" dirty="0">
                <a:latin typeface="Times New Roman" panose="02020603050405020304" pitchFamily="18" charset="0"/>
              </a:rPr>
              <a:t>稳定性影响最大，主要的共振驱动模式</a:t>
            </a:r>
            <a:endParaRPr lang="en-US" altLang="zh-CN" sz="1600" b="1" dirty="0">
              <a:latin typeface="Times New Roman" panose="02020603050405020304" pitchFamily="18" charset="0"/>
            </a:endParaRP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  <a:defRPr/>
            </a:pPr>
            <a:endParaRPr lang="en-US" altLang="zh-CN" sz="1600" b="1" dirty="0">
              <a:latin typeface="Times New Roman" panose="02020603050405020304" pitchFamily="18" charset="0"/>
            </a:endParaRPr>
          </a:p>
          <a:p>
            <a:pPr lvl="1">
              <a:spcAft>
                <a:spcPts val="600"/>
              </a:spcAft>
              <a:defRPr/>
            </a:pPr>
            <a:endParaRPr lang="en-US" altLang="zh-CN" sz="1400" b="1" dirty="0">
              <a:latin typeface="Times New Roman" panose="02020603050405020304" pitchFamily="18" charset="0"/>
            </a:endParaRPr>
          </a:p>
          <a:p>
            <a:pPr lvl="1">
              <a:spcAft>
                <a:spcPts val="600"/>
              </a:spcAft>
              <a:buFont typeface="+mj-lt"/>
              <a:buAutoNum type="arabicPeriod"/>
              <a:defRPr/>
            </a:pPr>
            <a:endParaRPr lang="en-US" altLang="zh-CN" sz="1200" b="1" dirty="0">
              <a:latin typeface="Times New Roman" panose="02020603050405020304" pitchFamily="18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3200" dirty="0">
                <a:solidFill>
                  <a:schemeClr val="tx1"/>
                </a:solidFill>
              </a:rPr>
              <a:t>基于物理先验与机器学习的</a:t>
            </a:r>
            <a:r>
              <a:rPr lang="en-US" altLang="zh-CN" sz="3200" dirty="0">
                <a:solidFill>
                  <a:schemeClr val="tx1"/>
                </a:solidFill>
              </a:rPr>
              <a:t>FFAG</a:t>
            </a:r>
            <a:r>
              <a:rPr lang="zh-CN" altLang="en-US" sz="3200" dirty="0">
                <a:solidFill>
                  <a:schemeClr val="tx1"/>
                </a:solidFill>
              </a:rPr>
              <a:t>动力学孔径快速计算方法研究</a:t>
            </a:r>
            <a:endParaRPr lang="zh-CN" altLang="en-US" sz="32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6C24132-EC33-4D9A-B27A-675C85D9D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161" y="4056372"/>
            <a:ext cx="3130215" cy="25640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FE7AC29-370B-436D-9A3D-66C0DFDCA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0376" y="4077072"/>
            <a:ext cx="2425302" cy="228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84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164773</TotalTime>
  <Words>2388</Words>
  <Application>Microsoft Office PowerPoint</Application>
  <PresentationFormat>宽屏</PresentationFormat>
  <Paragraphs>156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微软雅黑</vt:lpstr>
      <vt:lpstr>Arial</vt:lpstr>
      <vt:lpstr>Arial Black</vt:lpstr>
      <vt:lpstr>Calibri</vt:lpstr>
      <vt:lpstr>Cambria Math</vt:lpstr>
      <vt:lpstr>Times New Roman</vt:lpstr>
      <vt:lpstr>Wingdings</vt:lpstr>
      <vt:lpstr>Office 主题</vt:lpstr>
      <vt:lpstr>基于物理先验机器学习的FFAG加速器动力学孔径快速评估方法</vt:lpstr>
      <vt:lpstr>主要内容</vt:lpstr>
      <vt:lpstr>动力学孔径研究意义</vt:lpstr>
      <vt:lpstr>DA对强流FFAG加速器设计的重要性</vt:lpstr>
      <vt:lpstr>DA对强流FFAG加速器设计的重要性</vt:lpstr>
      <vt:lpstr>分析DA的传统方法</vt:lpstr>
      <vt:lpstr>当前研究进展</vt:lpstr>
      <vt:lpstr>当前研究进展</vt:lpstr>
      <vt:lpstr>基于物理先验与机器学习的FFAG动力学孔径快速计算方法研究</vt:lpstr>
      <vt:lpstr>基于物理先验特征理论基础</vt:lpstr>
      <vt:lpstr>基于物理先验特征构造</vt:lpstr>
      <vt:lpstr>机器学习模型训练与分析流程</vt:lpstr>
      <vt:lpstr>基于CSNS-II 300-600MeV 强流FFAG加速器物理设计</vt:lpstr>
      <vt:lpstr>报告小结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Administrator</cp:lastModifiedBy>
  <cp:revision>2350</cp:revision>
  <cp:lastPrinted>2013-10-17T01:59:13Z</cp:lastPrinted>
  <dcterms:created xsi:type="dcterms:W3CDTF">2012-09-04T11:33:36Z</dcterms:created>
  <dcterms:modified xsi:type="dcterms:W3CDTF">2025-02-10T10:51:23Z</dcterms:modified>
</cp:coreProperties>
</file>