
<file path=[Content_Types].xml><?xml version="1.0" encoding="utf-8"?>
<Types xmlns="http://schemas.openxmlformats.org/package/2006/content-types">
  <Default Extension="tiff" ContentType="image/tiff"/>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9"/>
  </p:notesMasterIdLst>
  <p:sldIdLst>
    <p:sldId id="742" r:id="rId3"/>
    <p:sldId id="743" r:id="rId4"/>
    <p:sldId id="1388" r:id="rId5"/>
    <p:sldId id="1390" r:id="rId6"/>
    <p:sldId id="1363" r:id="rId7"/>
    <p:sldId id="1397" r:id="rId8"/>
    <p:sldId id="1389" r:id="rId10"/>
    <p:sldId id="1309" r:id="rId11"/>
    <p:sldId id="1356" r:id="rId12"/>
    <p:sldId id="1313" r:id="rId13"/>
    <p:sldId id="1395" r:id="rId14"/>
    <p:sldId id="1315" r:id="rId15"/>
    <p:sldId id="1321" r:id="rId16"/>
    <p:sldId id="1322" r:id="rId17"/>
    <p:sldId id="1323" r:id="rId18"/>
    <p:sldId id="1337" r:id="rId19"/>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410" userDrawn="1">
          <p15:clr>
            <a:srgbClr val="A4A3A4"/>
          </p15:clr>
        </p15:guide>
        <p15:guide id="2" pos="381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F81BD"/>
    <a:srgbClr val="3B79CE"/>
    <a:srgbClr val="7199C9"/>
    <a:srgbClr val="4B76FF"/>
    <a:srgbClr val="3366FF"/>
    <a:srgbClr val="0000FF"/>
    <a:srgbClr val="FF9900"/>
    <a:srgbClr val="759E00"/>
    <a:srgbClr val="638600"/>
    <a:srgbClr val="00964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无样式，无网格">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8D230F3-CF80-4859-8CE7-A43EE81993B5}" styleName="浅色样式 1 - 强调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681" autoAdjust="0"/>
    <p:restoredTop sz="93673" autoAdjust="0"/>
  </p:normalViewPr>
  <p:slideViewPr>
    <p:cSldViewPr showGuides="1">
      <p:cViewPr varScale="1">
        <p:scale>
          <a:sx n="71" d="100"/>
          <a:sy n="71" d="100"/>
        </p:scale>
        <p:origin x="496" y="56"/>
      </p:cViewPr>
      <p:guideLst>
        <p:guide orient="horz" pos="2410"/>
        <p:guide pos="3810"/>
      </p:guideLst>
    </p:cSldViewPr>
  </p:slideViewPr>
  <p:notesTextViewPr>
    <p:cViewPr>
      <p:scale>
        <a:sx n="100" d="100"/>
        <a:sy n="100" d="100"/>
      </p:scale>
      <p:origin x="0" y="0"/>
    </p:cViewPr>
  </p:notesTextViewPr>
  <p:sorterViewPr>
    <p:cViewPr>
      <p:scale>
        <a:sx n="90" d="100"/>
        <a:sy n="90" d="100"/>
      </p:scale>
      <p:origin x="0" y="9182"/>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notesMaster" Target="notesMasters/notesMaster1.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 Type="http://schemas.openxmlformats.org/officeDocument/2006/relationships/slide" Target="slides/slide1.xml"/><Relationship Id="rId22" Type="http://schemas.openxmlformats.org/officeDocument/2006/relationships/tableStyles" Target="tableStyles.xml"/><Relationship Id="rId21" Type="http://schemas.openxmlformats.org/officeDocument/2006/relationships/viewProps" Target="viewProps.xml"/><Relationship Id="rId20" Type="http://schemas.openxmlformats.org/officeDocument/2006/relationships/presProps" Target="presProps.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3E0D183-6031-4C32-B44B-14746A336CF0}"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3A1DF17-A28C-4D46-829F-D8D110C09314}"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1200" dirty="0">
                <a:latin typeface="Times New Roman" panose="02020603050405020304" pitchFamily="18" charset="0"/>
                <a:ea typeface="微软雅黑" panose="020B0503020204020204" pitchFamily="34" charset="-122"/>
                <a:cs typeface="Times New Roman" panose="02020603050405020304" pitchFamily="18" charset="0"/>
              </a:rPr>
              <a:t>基于神经网络的</a:t>
            </a:r>
            <a:r>
              <a:rPr lang="en-US" altLang="zh-CN" sz="1400" dirty="0">
                <a:latin typeface="Times New Roman" panose="02020603050405020304" pitchFamily="18" charset="0"/>
                <a:ea typeface="宋体" panose="02010600030101010101" pitchFamily="2" charset="-122"/>
              </a:rPr>
              <a:t>MOGA（NBMOGA）</a:t>
            </a:r>
            <a:r>
              <a:rPr lang="zh-CN" altLang="en-US" sz="1200" dirty="0">
                <a:latin typeface="Times New Roman" panose="02020603050405020304" pitchFamily="18" charset="0"/>
                <a:ea typeface="微软雅黑" panose="020B0503020204020204" pitchFamily="34" charset="-122"/>
                <a:cs typeface="Times New Roman" panose="02020603050405020304" pitchFamily="18" charset="0"/>
              </a:rPr>
              <a:t>应用于高能光源中的动态孔径和</a:t>
            </a:r>
            <a:r>
              <a:rPr lang="en-US" altLang="zh-CN" sz="1400" dirty="0" err="1">
                <a:latin typeface="Times New Roman" panose="02020603050405020304" pitchFamily="18" charset="0"/>
                <a:ea typeface="宋体" panose="02010600030101010101" pitchFamily="2" charset="-122"/>
              </a:rPr>
              <a:t>Touschek</a:t>
            </a:r>
            <a:r>
              <a:rPr lang="zh-CN" altLang="en-US" sz="1200" dirty="0">
                <a:latin typeface="Times New Roman" panose="02020603050405020304" pitchFamily="18" charset="0"/>
                <a:ea typeface="微软雅黑" panose="020B0503020204020204" pitchFamily="34" charset="-122"/>
                <a:cs typeface="Times New Roman" panose="02020603050405020304" pitchFamily="18" charset="0"/>
              </a:rPr>
              <a:t>寿命优化。 在相同的优化时间内，在动态孔径面积相同的情况下，</a:t>
            </a:r>
            <a:r>
              <a:rPr lang="en-US" altLang="zh-CN" sz="1400" dirty="0" err="1">
                <a:latin typeface="Times New Roman" panose="02020603050405020304" pitchFamily="18" charset="0"/>
                <a:ea typeface="宋体" panose="02010600030101010101" pitchFamily="2" charset="-122"/>
              </a:rPr>
              <a:t>Touschek</a:t>
            </a:r>
            <a:r>
              <a:rPr lang="en-US" altLang="zh-CN" sz="1400" dirty="0">
                <a:latin typeface="Times New Roman" panose="02020603050405020304" pitchFamily="18" charset="0"/>
                <a:ea typeface="宋体" panose="02010600030101010101" pitchFamily="2" charset="-122"/>
              </a:rPr>
              <a:t> </a:t>
            </a:r>
            <a:r>
              <a:rPr lang="zh-CN" altLang="en-US" sz="1200" dirty="0">
                <a:latin typeface="Times New Roman" panose="02020603050405020304" pitchFamily="18" charset="0"/>
                <a:ea typeface="微软雅黑" panose="020B0503020204020204" pitchFamily="34" charset="-122"/>
                <a:cs typeface="Times New Roman" panose="02020603050405020304" pitchFamily="18" charset="0"/>
              </a:rPr>
              <a:t>寿命比标准 </a:t>
            </a:r>
            <a:r>
              <a:rPr lang="en-US" altLang="zh-CN" sz="1400" dirty="0">
                <a:latin typeface="Times New Roman" panose="02020603050405020304" pitchFamily="18" charset="0"/>
                <a:ea typeface="宋体" panose="02010600030101010101" pitchFamily="2" charset="-122"/>
              </a:rPr>
              <a:t>MOGA </a:t>
            </a:r>
            <a:r>
              <a:rPr lang="zh-CN" altLang="en-US" sz="1200" dirty="0">
                <a:latin typeface="Times New Roman" panose="02020603050405020304" pitchFamily="18" charset="0"/>
                <a:ea typeface="微软雅黑" panose="020B0503020204020204" pitchFamily="34" charset="-122"/>
                <a:cs typeface="Times New Roman" panose="02020603050405020304" pitchFamily="18" charset="0"/>
              </a:rPr>
              <a:t>可提高 </a:t>
            </a:r>
            <a:r>
              <a:rPr lang="en-US" altLang="zh-CN" sz="1400" dirty="0">
                <a:latin typeface="Times New Roman" panose="02020603050405020304" pitchFamily="18" charset="0"/>
                <a:ea typeface="宋体" panose="02010600030101010101" pitchFamily="2" charset="-122"/>
              </a:rPr>
              <a:t>10% </a:t>
            </a:r>
            <a:r>
              <a:rPr lang="zh-CN" altLang="en-US" sz="1200" dirty="0">
                <a:latin typeface="Times New Roman" panose="02020603050405020304" pitchFamily="18" charset="0"/>
                <a:ea typeface="微软雅黑" panose="020B0503020204020204" pitchFamily="34" charset="-122"/>
                <a:cs typeface="Times New Roman" panose="02020603050405020304" pitchFamily="18" charset="0"/>
              </a:rPr>
              <a:t>左右。</a:t>
            </a:r>
            <a:endParaRPr lang="zh-CN" altLang="en-US" sz="1200" dirty="0">
              <a:latin typeface="Times New Roman" panose="02020603050405020304" pitchFamily="18" charset="0"/>
              <a:ea typeface="微软雅黑" panose="020B0503020204020204" pitchFamily="34" charset="-122"/>
              <a:cs typeface="Times New Roman" panose="02020603050405020304" pitchFamily="18" charset="0"/>
            </a:endParaRPr>
          </a:p>
          <a:p>
            <a:endParaRPr lang="en-US" altLang="zh-CN" dirty="0"/>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zh-CN" sz="12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机器学习算法中的神经网络模型已被初步尝试结合到遗传算法中，以增加个体数量，加快收敛速度</a:t>
            </a:r>
            <a:r>
              <a:rPr kumimoji="0" lang="zh-CN" altLang="en-US" sz="12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这些算法都使用神经网络预测每一代产生的所有个体，而没有直接对个体进行仿真，区别在于其中神经网络使用的训练集个体来源和神经网络被训练的次数有所差异。上述实验已经说明结合神经网络的遗传算法相比于</a:t>
            </a:r>
            <a:r>
              <a:rPr kumimoji="0" lang="en-US" altLang="zh-CN" sz="12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NSGA-II</a:t>
            </a:r>
            <a:r>
              <a:rPr kumimoji="0" lang="zh-CN" altLang="en-US" sz="12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拥有更快的收敛速度，但是这些算法在神经网络开始训练后完全依赖于预测的结果，如果目标问题中存在较严格的约束条件，则有限时间内获得的小规模的训练集极容易导致神经网络的预测精度无法满足此类约束的需要。</a:t>
            </a:r>
            <a:endParaRPr kumimoji="0" lang="zh-CN" altLang="en-US" sz="12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endParaRPr>
          </a:p>
          <a:p>
            <a:endParaRPr lang="zh-CN" altLang="en-US" dirty="0"/>
          </a:p>
        </p:txBody>
      </p:sp>
      <p:sp>
        <p:nvSpPr>
          <p:cNvPr id="4" name="灯片编号占位符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1200" dirty="0">
                <a:latin typeface="Times New Roman" panose="02020603050405020304" pitchFamily="18" charset="0"/>
                <a:ea typeface="微软雅黑" panose="020B0503020204020204" pitchFamily="34" charset="-122"/>
                <a:cs typeface="Times New Roman" panose="02020603050405020304" pitchFamily="18" charset="0"/>
              </a:rPr>
              <a:t>基于神经网络的</a:t>
            </a:r>
            <a:r>
              <a:rPr lang="en-US" altLang="zh-CN" sz="1400" dirty="0">
                <a:latin typeface="Times New Roman" panose="02020603050405020304" pitchFamily="18" charset="0"/>
                <a:ea typeface="宋体" panose="02010600030101010101" pitchFamily="2" charset="-122"/>
              </a:rPr>
              <a:t>MOGA（NBMOGA）</a:t>
            </a:r>
            <a:r>
              <a:rPr lang="zh-CN" altLang="en-US" sz="1200" dirty="0">
                <a:latin typeface="Times New Roman" panose="02020603050405020304" pitchFamily="18" charset="0"/>
                <a:ea typeface="微软雅黑" panose="020B0503020204020204" pitchFamily="34" charset="-122"/>
                <a:cs typeface="Times New Roman" panose="02020603050405020304" pitchFamily="18" charset="0"/>
              </a:rPr>
              <a:t>应用于高能光源中的动态孔径和</a:t>
            </a:r>
            <a:r>
              <a:rPr lang="en-US" altLang="zh-CN" sz="1400" dirty="0" err="1">
                <a:latin typeface="Times New Roman" panose="02020603050405020304" pitchFamily="18" charset="0"/>
                <a:ea typeface="宋体" panose="02010600030101010101" pitchFamily="2" charset="-122"/>
              </a:rPr>
              <a:t>Touschek</a:t>
            </a:r>
            <a:r>
              <a:rPr lang="zh-CN" altLang="en-US" sz="1200" dirty="0">
                <a:latin typeface="Times New Roman" panose="02020603050405020304" pitchFamily="18" charset="0"/>
                <a:ea typeface="微软雅黑" panose="020B0503020204020204" pitchFamily="34" charset="-122"/>
                <a:cs typeface="Times New Roman" panose="02020603050405020304" pitchFamily="18" charset="0"/>
              </a:rPr>
              <a:t>寿命优化。 在相同的优化时间内，在动态孔径面积相同的情况下，</a:t>
            </a:r>
            <a:r>
              <a:rPr lang="en-US" altLang="zh-CN" sz="1400" dirty="0" err="1">
                <a:latin typeface="Times New Roman" panose="02020603050405020304" pitchFamily="18" charset="0"/>
                <a:ea typeface="宋体" panose="02010600030101010101" pitchFamily="2" charset="-122"/>
              </a:rPr>
              <a:t>Touschek</a:t>
            </a:r>
            <a:r>
              <a:rPr lang="en-US" altLang="zh-CN" sz="1400" dirty="0">
                <a:latin typeface="Times New Roman" panose="02020603050405020304" pitchFamily="18" charset="0"/>
                <a:ea typeface="宋体" panose="02010600030101010101" pitchFamily="2" charset="-122"/>
              </a:rPr>
              <a:t> </a:t>
            </a:r>
            <a:r>
              <a:rPr lang="zh-CN" altLang="en-US" sz="1200" dirty="0">
                <a:latin typeface="Times New Roman" panose="02020603050405020304" pitchFamily="18" charset="0"/>
                <a:ea typeface="微软雅黑" panose="020B0503020204020204" pitchFamily="34" charset="-122"/>
                <a:cs typeface="Times New Roman" panose="02020603050405020304" pitchFamily="18" charset="0"/>
              </a:rPr>
              <a:t>寿命比标准 </a:t>
            </a:r>
            <a:r>
              <a:rPr lang="en-US" altLang="zh-CN" sz="1400" dirty="0">
                <a:latin typeface="Times New Roman" panose="02020603050405020304" pitchFamily="18" charset="0"/>
                <a:ea typeface="宋体" panose="02010600030101010101" pitchFamily="2" charset="-122"/>
              </a:rPr>
              <a:t>MOGA </a:t>
            </a:r>
            <a:r>
              <a:rPr lang="zh-CN" altLang="en-US" sz="1200" dirty="0">
                <a:latin typeface="Times New Roman" panose="02020603050405020304" pitchFamily="18" charset="0"/>
                <a:ea typeface="微软雅黑" panose="020B0503020204020204" pitchFamily="34" charset="-122"/>
                <a:cs typeface="Times New Roman" panose="02020603050405020304" pitchFamily="18" charset="0"/>
              </a:rPr>
              <a:t>可提高 </a:t>
            </a:r>
            <a:r>
              <a:rPr lang="en-US" altLang="zh-CN" sz="1400" dirty="0">
                <a:latin typeface="Times New Roman" panose="02020603050405020304" pitchFamily="18" charset="0"/>
                <a:ea typeface="宋体" panose="02010600030101010101" pitchFamily="2" charset="-122"/>
              </a:rPr>
              <a:t>10% </a:t>
            </a:r>
            <a:r>
              <a:rPr lang="zh-CN" altLang="en-US" sz="1200" dirty="0">
                <a:latin typeface="Times New Roman" panose="02020603050405020304" pitchFamily="18" charset="0"/>
                <a:ea typeface="微软雅黑" panose="020B0503020204020204" pitchFamily="34" charset="-122"/>
                <a:cs typeface="Times New Roman" panose="02020603050405020304" pitchFamily="18" charset="0"/>
              </a:rPr>
              <a:t>左右。</a:t>
            </a:r>
            <a:endParaRPr lang="zh-CN" altLang="en-US" sz="1200" dirty="0">
              <a:latin typeface="Times New Roman" panose="02020603050405020304" pitchFamily="18" charset="0"/>
              <a:ea typeface="微软雅黑" panose="020B0503020204020204" pitchFamily="34" charset="-122"/>
              <a:cs typeface="Times New Roman" panose="02020603050405020304" pitchFamily="18" charset="0"/>
            </a:endParaRPr>
          </a:p>
          <a:p>
            <a:endParaRPr lang="en-US" altLang="zh-CN" dirty="0"/>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zh-CN" sz="12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机器学习算法中的神经网络模型已被初步尝试结合到遗传算法中，以增加个体数量，加快收敛速度</a:t>
            </a:r>
            <a:r>
              <a:rPr kumimoji="0" lang="zh-CN" altLang="en-US" sz="12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这些算法都使用神经网络预测每一代产生的所有个体，而没有直接对个体进行仿真，区别在于其中神经网络使用的训练集个体来源和神经网络被训练的次数有所差异。上述实验已经说明结合神经网络的遗传算法相比于</a:t>
            </a:r>
            <a:r>
              <a:rPr kumimoji="0" lang="en-US" altLang="zh-CN" sz="12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NSGA-II</a:t>
            </a:r>
            <a:r>
              <a:rPr kumimoji="0" lang="zh-CN" altLang="en-US" sz="12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拥有更快的收敛速度，但是这些算法在神经网络开始训练后完全依赖于预测的结果，如果目标问题中存在较严格的约束条件，则有限时间内获得的小规模的训练集极容易导致神经网络的预测精度无法满足此类约束的需要。</a:t>
            </a:r>
            <a:endParaRPr kumimoji="0" lang="zh-CN" altLang="en-US" sz="12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endParaRPr>
          </a:p>
          <a:p>
            <a:endParaRPr lang="zh-CN" altLang="en-US" dirty="0"/>
          </a:p>
        </p:txBody>
      </p:sp>
      <p:sp>
        <p:nvSpPr>
          <p:cNvPr id="4" name="灯片编号占位符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Slide Image Placeholder 1"/>
          <p:cNvSpPr>
            <a:spLocks noGrp="1"/>
          </p:cNvSpPr>
          <p:nvPr>
            <p:ph type="sldImg" idx="2"/>
          </p:nvPr>
        </p:nvSpPr>
        <p:spPr/>
      </p:sp>
      <p:sp>
        <p:nvSpPr>
          <p:cNvPr id="3" name="Text Placeholder 2"/>
          <p:cNvSpPr>
            <a:spLocks noGrp="1"/>
          </p:cNvSpPr>
          <p:nvPr>
            <p:ph type="body" idx="3"/>
          </p:nvPr>
        </p:nvSpPr>
        <p:spPr/>
        <p:txBody>
          <a:bodyPr/>
          <a:p>
            <a:pPr marL="285750" indent="-285750">
              <a:lnSpc>
                <a:spcPct val="150000"/>
              </a:lnSpc>
              <a:buFont typeface="Arial" panose="020B0604020202020204" pitchFamily="34" charset="0"/>
              <a:buChar char="•"/>
            </a:pPr>
            <a:r>
              <a:rPr lang="zh-CN" altLang="en-US">
                <a:latin typeface="楷体" panose="02010609060101010101" charset="-122"/>
                <a:ea typeface="楷体" panose="02010609060101010101" charset="-122"/>
                <a:cs typeface="楷体" panose="02010609060101010101" charset="-122"/>
                <a:sym typeface="+mn-ea"/>
              </a:rPr>
              <a:t>结合神经网络，定向生成更好的子代个体。</a:t>
            </a:r>
            <a:endParaRPr lang="zh-CN" altLang="en-US">
              <a:latin typeface="楷体" panose="02010609060101010101" charset="-122"/>
              <a:ea typeface="楷体" panose="02010609060101010101" charset="-122"/>
              <a:cs typeface="楷体" panose="02010609060101010101" charset="-122"/>
            </a:endParaRPr>
          </a:p>
          <a:p>
            <a:pPr marL="285750" indent="-285750">
              <a:lnSpc>
                <a:spcPct val="150000"/>
              </a:lnSpc>
              <a:buFont typeface="Arial" panose="020B0604020202020204" pitchFamily="34" charset="0"/>
              <a:buChar char="•"/>
            </a:pPr>
            <a:r>
              <a:rPr lang="zh-CN" altLang="en-US">
                <a:latin typeface="楷体" panose="02010609060101010101" charset="-122"/>
                <a:ea typeface="楷体" panose="02010609060101010101" charset="-122"/>
                <a:cs typeface="楷体" panose="02010609060101010101" charset="-122"/>
                <a:sym typeface="+mn-ea"/>
              </a:rPr>
              <a:t>通过遗传算法生成有限数据集，</a:t>
            </a:r>
            <a:r>
              <a:rPr lang="zh-CN" altLang="en-US">
                <a:latin typeface="楷体" panose="02010609060101010101" charset="-122"/>
                <a:ea typeface="楷体" panose="02010609060101010101" charset="-122"/>
                <a:cs typeface="楷体" panose="02010609060101010101" charset="-122"/>
                <a:sym typeface="+mn-ea"/>
              </a:rPr>
              <a:t>结合神经网络，</a:t>
            </a:r>
            <a:r>
              <a:rPr lang="zh-CN" altLang="en-US">
                <a:latin typeface="楷体" panose="02010609060101010101" charset="-122"/>
                <a:ea typeface="楷体" panose="02010609060101010101" charset="-122"/>
                <a:cs typeface="楷体" panose="02010609060101010101" charset="-122"/>
                <a:sym typeface="+mn-ea"/>
              </a:rPr>
              <a:t>展开机器学习来训练算法，得到参数结构</a:t>
            </a:r>
            <a:r>
              <a:rPr lang="en-US" altLang="zh-CN">
                <a:latin typeface="楷体" panose="02010609060101010101" charset="-122"/>
                <a:ea typeface="楷体" panose="02010609060101010101" charset="-122"/>
                <a:cs typeface="楷体" panose="02010609060101010101" charset="-122"/>
                <a:sym typeface="+mn-ea"/>
              </a:rPr>
              <a:t>--&gt;RF</a:t>
            </a:r>
            <a:r>
              <a:rPr lang="zh-CN" altLang="en-US">
                <a:latin typeface="楷体" panose="02010609060101010101" charset="-122"/>
                <a:ea typeface="楷体" panose="02010609060101010101" charset="-122"/>
                <a:cs typeface="楷体" panose="02010609060101010101" charset="-122"/>
                <a:sym typeface="+mn-ea"/>
              </a:rPr>
              <a:t>参数的映射关系，在非计算下预测有效数据。</a:t>
            </a:r>
            <a:endParaRPr lang="zh-CN" altLang="en-US">
              <a:latin typeface="楷体" panose="02010609060101010101" charset="-122"/>
              <a:ea typeface="楷体" panose="02010609060101010101" charset="-122"/>
              <a:cs typeface="楷体" panose="02010609060101010101" charset="-122"/>
            </a:endParaRPr>
          </a:p>
          <a:p>
            <a:pPr marL="285750" indent="-285750">
              <a:lnSpc>
                <a:spcPct val="150000"/>
              </a:lnSpc>
              <a:buFont typeface="Arial" panose="020B0604020202020204" pitchFamily="34" charset="0"/>
              <a:buChar char="•"/>
            </a:pPr>
            <a:r>
              <a:rPr lang="zh-CN" altLang="en-US">
                <a:latin typeface="楷体" panose="02010609060101010101" charset="-122"/>
                <a:ea typeface="楷体" panose="02010609060101010101" charset="-122"/>
                <a:cs typeface="楷体" panose="02010609060101010101" charset="-122"/>
                <a:sym typeface="+mn-ea"/>
              </a:rPr>
              <a:t>提高预测数据占比（</a:t>
            </a:r>
            <a:r>
              <a:rPr lang="en-US" altLang="zh-CN">
                <a:latin typeface="楷体" panose="02010609060101010101" charset="-122"/>
                <a:ea typeface="楷体" panose="02010609060101010101" charset="-122"/>
                <a:cs typeface="楷体" panose="02010609060101010101" charset="-122"/>
                <a:sym typeface="+mn-ea"/>
              </a:rPr>
              <a:t>2</a:t>
            </a:r>
            <a:r>
              <a:rPr lang="zh-CN" altLang="en-US">
                <a:latin typeface="楷体" panose="02010609060101010101" charset="-122"/>
                <a:ea typeface="楷体" panose="02010609060101010101" charset="-122"/>
                <a:cs typeface="楷体" panose="02010609060101010101" charset="-122"/>
                <a:sym typeface="+mn-ea"/>
              </a:rPr>
              <a:t>：</a:t>
            </a:r>
            <a:r>
              <a:rPr lang="en-US" altLang="zh-CN">
                <a:latin typeface="楷体" panose="02010609060101010101" charset="-122"/>
                <a:ea typeface="楷体" panose="02010609060101010101" charset="-122"/>
                <a:cs typeface="楷体" panose="02010609060101010101" charset="-122"/>
                <a:sym typeface="+mn-ea"/>
              </a:rPr>
              <a:t>8</a:t>
            </a:r>
            <a:r>
              <a:rPr lang="zh-CN" altLang="en-US">
                <a:latin typeface="楷体" panose="02010609060101010101" charset="-122"/>
                <a:ea typeface="楷体" panose="02010609060101010101" charset="-122"/>
                <a:cs typeface="楷体" panose="02010609060101010101" charset="-122"/>
                <a:sym typeface="+mn-ea"/>
              </a:rPr>
              <a:t>），进一步提高优化效率。</a:t>
            </a:r>
            <a:endParaRPr lang="zh-CN" altLang="en-US">
              <a:latin typeface="楷体" panose="02010609060101010101" charset="-122"/>
              <a:ea typeface="楷体" panose="02010609060101010101" charset="-122"/>
              <a:cs typeface="楷体" panose="02010609060101010101" charset="-122"/>
            </a:endParaRPr>
          </a:p>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A6837353-30EB-4A48-80EB-173D804AEFBD}"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1_标题幻灯片">
    <p:spTree>
      <p:nvGrpSpPr>
        <p:cNvPr id="1" name=""/>
        <p:cNvGrpSpPr/>
        <p:nvPr/>
      </p:nvGrpSpPr>
      <p:grpSpPr>
        <a:xfrm>
          <a:off x="0" y="0"/>
          <a:ext cx="0" cy="0"/>
          <a:chOff x="0" y="0"/>
          <a:chExt cx="0" cy="0"/>
        </a:xfrm>
      </p:grpSpPr>
      <p:pic>
        <p:nvPicPr>
          <p:cNvPr id="7" name="图片 6" descr="高能所图标-单色.tif"/>
          <p:cNvPicPr>
            <a:picLocks noChangeAspect="1"/>
          </p:cNvPicPr>
          <p:nvPr userDrawn="1"/>
        </p:nvPicPr>
        <p:blipFill>
          <a:blip r:embed="rId2" cstate="email">
            <a:lum bright="5000"/>
          </a:blip>
          <a:srcRect/>
          <a:stretch>
            <a:fillRect/>
          </a:stretch>
        </p:blipFill>
        <p:spPr>
          <a:xfrm>
            <a:off x="0" y="2348880"/>
            <a:ext cx="7440149" cy="4509120"/>
          </a:xfrm>
          <a:prstGeom prst="rect">
            <a:avLst/>
          </a:prstGeom>
        </p:spPr>
      </p:pic>
      <p:sp>
        <p:nvSpPr>
          <p:cNvPr id="2" name="标题 1"/>
          <p:cNvSpPr>
            <a:spLocks noGrp="1"/>
          </p:cNvSpPr>
          <p:nvPr>
            <p:ph type="ctrTitle"/>
          </p:nvPr>
        </p:nvSpPr>
        <p:spPr>
          <a:xfrm>
            <a:off x="914400" y="2130426"/>
            <a:ext cx="10363200" cy="1470025"/>
          </a:xfrm>
        </p:spPr>
        <p:txBody>
          <a:bodyPr>
            <a:noAutofit/>
          </a:bodyPr>
          <a:lstStyle>
            <a:lvl1pPr>
              <a:defRPr lang="zh-CN" altLang="en-US" sz="6600" b="1" kern="1200" dirty="0">
                <a:solidFill>
                  <a:srgbClr val="3366FF"/>
                </a:solidFill>
                <a:effectLst>
                  <a:outerShdw blurRad="38100" dist="38100" dir="2700000" algn="tl">
                    <a:srgbClr val="000000">
                      <a:alpha val="43137"/>
                    </a:srgbClr>
                  </a:outerShdw>
                  <a:reflection blurRad="25400" stA="30000" endPos="30000" dist="50800" dir="5400000" sy="-100000" algn="bl" rotWithShape="0"/>
                </a:effectLst>
                <a:latin typeface="微软雅黑" panose="020B0503020204020204" pitchFamily="34" charset="-122"/>
                <a:ea typeface="微软雅黑" panose="020B0503020204020204" pitchFamily="34" charset="-122"/>
                <a:cs typeface="+mn-cs"/>
              </a:defRPr>
            </a:lvl1pPr>
          </a:lstStyle>
          <a:p>
            <a:r>
              <a:rPr lang="zh-CN" altLang="en-US" dirty="0"/>
              <a:t>单击此处编辑母版标题样式</a:t>
            </a:r>
            <a:endParaRPr lang="zh-CN" altLang="en-US" dirty="0"/>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dirty="0"/>
              <a:t>单击此处编辑母版副标题样式</a:t>
            </a:r>
            <a:endParaRPr lang="zh-CN" altLang="en-US" dirty="0"/>
          </a:p>
        </p:txBody>
      </p:sp>
      <p:sp>
        <p:nvSpPr>
          <p:cNvPr id="4" name="日期占位符 3"/>
          <p:cNvSpPr>
            <a:spLocks noGrp="1"/>
          </p:cNvSpPr>
          <p:nvPr>
            <p:ph type="dt" sz="half" idx="10"/>
          </p:nvPr>
        </p:nvSpPr>
        <p:spPr/>
        <p:txBody>
          <a:bodyPr/>
          <a:lstStyle/>
          <a:p>
            <a:fld id="{FFBE3450-B00C-4083-A665-4ACEFA817E0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15E9139-A00B-4B2A-98A6-095DC08F1345}" type="slidenum">
              <a:rPr lang="zh-CN" altLang="en-US" smtClean="0"/>
            </a:fld>
            <a:endParaRPr lang="zh-CN" altLang="en-US"/>
          </a:p>
        </p:txBody>
      </p:sp>
      <p:sp>
        <p:nvSpPr>
          <p:cNvPr id="8" name="矩形 7"/>
          <p:cNvSpPr/>
          <p:nvPr userDrawn="1"/>
        </p:nvSpPr>
        <p:spPr>
          <a:xfrm>
            <a:off x="0" y="6750024"/>
            <a:ext cx="12192000" cy="108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9" name="矩形 8"/>
          <p:cNvSpPr/>
          <p:nvPr userDrawn="1"/>
        </p:nvSpPr>
        <p:spPr>
          <a:xfrm>
            <a:off x="2476476" y="6750024"/>
            <a:ext cx="9715525" cy="108000"/>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0" name="矩形 9"/>
          <p:cNvSpPr/>
          <p:nvPr userDrawn="1"/>
        </p:nvSpPr>
        <p:spPr>
          <a:xfrm>
            <a:off x="-1" y="0"/>
            <a:ext cx="12192000" cy="216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1" name="矩形 10"/>
          <p:cNvSpPr/>
          <p:nvPr userDrawn="1"/>
        </p:nvSpPr>
        <p:spPr>
          <a:xfrm>
            <a:off x="9239272" y="-2"/>
            <a:ext cx="2952728" cy="216000"/>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3" name="内容占位符 2"/>
          <p:cNvSpPr>
            <a:spLocks noGrp="1"/>
          </p:cNvSpPr>
          <p:nvPr>
            <p:ph idx="1"/>
          </p:nvPr>
        </p:nvSpPr>
        <p:spPr>
          <a:xfrm>
            <a:off x="609600" y="1285861"/>
            <a:ext cx="10972800" cy="4840303"/>
          </a:xfrm>
        </p:spPr>
        <p:txBody>
          <a:bodyPr/>
          <a:lstStyle>
            <a:lvl1pPr>
              <a:lnSpc>
                <a:spcPct val="110000"/>
              </a:lnSpc>
              <a:spcBef>
                <a:spcPts val="0"/>
              </a:spcBef>
              <a:spcAft>
                <a:spcPts val="1000"/>
              </a:spcAft>
              <a:buClr>
                <a:srgbClr val="FFC000"/>
              </a:buClr>
              <a:buSzPct val="80000"/>
              <a:buFont typeface="Wingdings" panose="05000000000000000000" pitchFamily="2" charset="2"/>
              <a:buChar char="n"/>
              <a:defRPr sz="2800" b="0" baseline="0">
                <a:latin typeface="Arial" panose="020B0604020202020204" pitchFamily="34" charset="0"/>
                <a:ea typeface="微软雅黑" panose="020B0503020204020204" pitchFamily="34" charset="-122"/>
              </a:defRPr>
            </a:lvl1pPr>
            <a:lvl2pPr>
              <a:defRPr sz="2400" baseline="0">
                <a:latin typeface="Arial" panose="020B0604020202020204" pitchFamily="34" charset="0"/>
                <a:ea typeface="微软雅黑" panose="020B0503020204020204" pitchFamily="34" charset="-122"/>
              </a:defRPr>
            </a:lvl2pPr>
            <a:lvl3pPr>
              <a:defRPr baseline="0"/>
            </a:lvl3pPr>
            <a:lvl4pPr>
              <a:defRPr baseline="0"/>
            </a:lvl4pPr>
            <a:lvl5pPr>
              <a:defRPr baseline="0"/>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nvPr>
        </p:nvSpPr>
        <p:spPr/>
        <p:txBody>
          <a:bodyPr/>
          <a:lstStyle/>
          <a:p>
            <a:fld id="{FFBE3450-B00C-4083-A665-4ACEFA817E0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15E9139-A00B-4B2A-98A6-095DC08F1345}" type="slidenum">
              <a:rPr lang="zh-CN" altLang="en-US" smtClean="0"/>
            </a:fld>
            <a:endParaRPr lang="zh-CN" altLang="en-US"/>
          </a:p>
        </p:txBody>
      </p:sp>
      <p:sp>
        <p:nvSpPr>
          <p:cNvPr id="2" name="标题 1"/>
          <p:cNvSpPr>
            <a:spLocks noGrp="1"/>
          </p:cNvSpPr>
          <p:nvPr>
            <p:ph type="title"/>
          </p:nvPr>
        </p:nvSpPr>
        <p:spPr>
          <a:xfrm>
            <a:off x="666712" y="142852"/>
            <a:ext cx="10763325" cy="725470"/>
          </a:xfrm>
        </p:spPr>
        <p:txBody>
          <a:bodyPr>
            <a:normAutofit/>
          </a:bodyPr>
          <a:lstStyle>
            <a:lvl1pPr algn="l">
              <a:defRPr sz="3000" b="1" baseline="0">
                <a:solidFill>
                  <a:srgbClr val="FF0000"/>
                </a:solidFill>
                <a:effectLst>
                  <a:outerShdw blurRad="38100" dist="38100" dir="2700000" algn="tl">
                    <a:srgbClr val="000000">
                      <a:alpha val="43137"/>
                    </a:srgbClr>
                  </a:outerShdw>
                </a:effectLst>
                <a:latin typeface="Arial Black" panose="020B0A04020102020204" pitchFamily="34" charset="0"/>
                <a:ea typeface="微软雅黑" panose="020B0503020204020204" pitchFamily="34" charset="-122"/>
              </a:defRPr>
            </a:lvl1pPr>
          </a:lstStyle>
          <a:p>
            <a:r>
              <a:rPr lang="zh-CN" altLang="en-US" dirty="0"/>
              <a:t>单击此处编辑母版标题样式</a:t>
            </a:r>
            <a:endParaRPr lang="zh-CN" altLang="en-US" dirty="0"/>
          </a:p>
        </p:txBody>
      </p:sp>
      <p:sp>
        <p:nvSpPr>
          <p:cNvPr id="15" name="矩形 14"/>
          <p:cNvSpPr/>
          <p:nvPr userDrawn="1"/>
        </p:nvSpPr>
        <p:spPr>
          <a:xfrm>
            <a:off x="0" y="6750024"/>
            <a:ext cx="12192000" cy="108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6" name="矩形 15"/>
          <p:cNvSpPr/>
          <p:nvPr userDrawn="1"/>
        </p:nvSpPr>
        <p:spPr>
          <a:xfrm>
            <a:off x="2476476" y="6750024"/>
            <a:ext cx="9715525" cy="108000"/>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useBgFill="1">
        <p:nvSpPr>
          <p:cNvPr id="18" name="矩形 17"/>
          <p:cNvSpPr/>
          <p:nvPr userDrawn="1"/>
        </p:nvSpPr>
        <p:spPr>
          <a:xfrm>
            <a:off x="-1" y="937526"/>
            <a:ext cx="12192000" cy="108000"/>
          </a:xfrm>
          <a:prstGeom prst="rect">
            <a:avLst/>
          </a:prstGeom>
          <a:ln>
            <a:noFill/>
          </a:ln>
          <a:effectLst>
            <a:outerShdw blurRad="50800" dist="50800" dir="600000" algn="ctr" rotWithShape="0">
              <a:srgbClr val="000000">
                <a:alpha val="43000"/>
              </a:srgbClr>
            </a:outerShd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23" name="矩形 22"/>
          <p:cNvSpPr/>
          <p:nvPr userDrawn="1"/>
        </p:nvSpPr>
        <p:spPr>
          <a:xfrm>
            <a:off x="0" y="0"/>
            <a:ext cx="285709" cy="91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p:spPr>
        <p:txBody>
          <a:bodyPr anchor="t"/>
          <a:lstStyle>
            <a:lvl1pPr algn="l">
              <a:defRPr sz="4000" b="1" cap="all"/>
            </a:lvl1pPr>
          </a:lstStyle>
          <a:p>
            <a:r>
              <a:rPr lang="zh-CN" altLang="en-US"/>
              <a:t>单击此处编辑母版标题样式</a:t>
            </a:r>
            <a:endParaRPr lang="zh-CN" altLang="en-US"/>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FFBE3450-B00C-4083-A665-4ACEFA817E0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15E9139-A00B-4B2A-98A6-095DC08F1345}"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FFBE3450-B00C-4083-A665-4ACEFA817E0E}"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15E9139-A00B-4B2A-98A6-095DC08F1345}"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FFBE3450-B00C-4083-A665-4ACEFA817E0E}"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F15E9139-A00B-4B2A-98A6-095DC08F1345}"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2"/>
            </p:custDataLst>
          </p:nvPr>
        </p:nvSpPr>
        <p:spPr>
          <a:xfrm>
            <a:off x="696000" y="360000"/>
            <a:ext cx="10800000" cy="720000"/>
          </a:xfrm>
        </p:spPr>
        <p:txBody>
          <a:bodyPr wrap="square" lIns="0" tIns="0" rIns="0" bIns="0">
            <a:normAutofit/>
          </a:bodyPr>
          <a:lstStyle>
            <a:lvl1pPr algn="l" fontAlgn="base">
              <a:defRPr sz="3200">
                <a:solidFill>
                  <a:schemeClr val="tx1"/>
                </a:solidFill>
              </a:defRPr>
            </a:lvl1pPr>
          </a:lstStyle>
          <a:p>
            <a:r>
              <a:rPr lang="en-US" dirty="0"/>
              <a:t>Click to add title</a:t>
            </a:r>
            <a:endParaRPr lang="en-US" dirty="0"/>
          </a:p>
        </p:txBody>
      </p:sp>
      <p:sp>
        <p:nvSpPr>
          <p:cNvPr id="3" name="日期占位符 2"/>
          <p:cNvSpPr>
            <a:spLocks noGrp="1"/>
          </p:cNvSpPr>
          <p:nvPr>
            <p:ph type="dt" sz="half" idx="10"/>
            <p:custDataLst>
              <p:tags r:id="rId3"/>
            </p:custDataLst>
          </p:nvPr>
        </p:nvSpPr>
        <p:spPr/>
        <p:txBody>
          <a:bodyPr wrap="square">
            <a:normAutofit/>
          </a:bodyPr>
          <a:lstStyle/>
          <a:p>
            <a:r>
              <a:rPr lang="en-US"/>
              <a:t>Date Area</a:t>
            </a:r>
            <a:endParaRPr lang="en-US"/>
          </a:p>
        </p:txBody>
      </p:sp>
      <p:sp>
        <p:nvSpPr>
          <p:cNvPr id="4" name="页脚占位符 3"/>
          <p:cNvSpPr>
            <a:spLocks noGrp="1"/>
          </p:cNvSpPr>
          <p:nvPr>
            <p:ph type="ftr" sz="quarter" idx="11"/>
            <p:custDataLst>
              <p:tags r:id="rId4"/>
            </p:custDataLst>
          </p:nvPr>
        </p:nvSpPr>
        <p:spPr/>
        <p:txBody>
          <a:bodyPr/>
          <a:lstStyle/>
          <a:p>
            <a:endParaRPr lang="en-US" dirty="0"/>
          </a:p>
        </p:txBody>
      </p:sp>
      <p:sp>
        <p:nvSpPr>
          <p:cNvPr id="5" name="灯片编号占位符 4"/>
          <p:cNvSpPr>
            <a:spLocks noGrp="1"/>
          </p:cNvSpPr>
          <p:nvPr>
            <p:ph type="sldNum" sz="quarter" idx="12"/>
            <p:custDataLst>
              <p:tags r:id="rId5"/>
            </p:custDataLst>
          </p:nvPr>
        </p:nvSpPr>
        <p:spPr/>
        <p:txBody>
          <a:bodyPr wrap="square">
            <a:normAutofit/>
          </a:bodyPr>
          <a:lstStyle/>
          <a:p>
            <a:fld id="{49AE70B2-8BF9-45C0-BB95-33D1B9D3A854}" type="slidenum">
              <a:rPr lang="en-US" smtClean="0"/>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内容页">
    <p:spTree>
      <p:nvGrpSpPr>
        <p:cNvPr id="1" name=""/>
        <p:cNvGrpSpPr/>
        <p:nvPr/>
      </p:nvGrpSpPr>
      <p:grpSpPr>
        <a:xfrm>
          <a:off x="0" y="0"/>
          <a:ext cx="0" cy="0"/>
          <a:chOff x="0" y="0"/>
          <a:chExt cx="0" cy="0"/>
        </a:xfrm>
      </p:grpSpPr>
      <p:sp>
        <p:nvSpPr>
          <p:cNvPr id="2" name="标题 1"/>
          <p:cNvSpPr>
            <a:spLocks noGrp="1"/>
          </p:cNvSpPr>
          <p:nvPr>
            <p:ph type="title"/>
          </p:nvPr>
        </p:nvSpPr>
        <p:spPr>
          <a:xfrm>
            <a:off x="660400" y="605269"/>
            <a:ext cx="8308975" cy="424732"/>
          </a:xfrm>
          <a:prstGeom prst="rect">
            <a:avLst/>
          </a:prstGeom>
        </p:spPr>
        <p:txBody>
          <a:bodyPr lIns="91440" tIns="45720" rIns="91440" bIns="46800">
            <a:noAutofit/>
          </a:bodyPr>
          <a:lstStyle>
            <a:lvl1pPr algn="l" defTabSz="914400" rtl="0" eaLnBrk="1" latinLnBrk="0" hangingPunct="1">
              <a:lnSpc>
                <a:spcPct val="90000"/>
              </a:lnSpc>
              <a:spcBef>
                <a:spcPct val="0"/>
              </a:spcBef>
              <a:buNone/>
              <a:defRPr lang="zh-CN" altLang="en-US" sz="2900" b="1" kern="1200" spc="100" dirty="0">
                <a:solidFill>
                  <a:schemeClr val="accent2"/>
                </a:solidFill>
                <a:effectLst/>
                <a:latin typeface="+mj-ea"/>
                <a:ea typeface="+mj-ea"/>
                <a:cs typeface="+mn-cs"/>
              </a:defRPr>
            </a:lvl1pPr>
          </a:lstStyle>
          <a:p>
            <a:pPr marL="0" lvl="0" indent="0" algn="just" defTabSz="914400" rtl="0" eaLnBrk="1" latinLnBrk="0" hangingPunct="1">
              <a:lnSpc>
                <a:spcPct val="90000"/>
              </a:lnSpc>
              <a:spcBef>
                <a:spcPts val="1000"/>
              </a:spcBef>
              <a:buFont typeface="Arial" panose="020B0604020202020204" pitchFamily="34" charset="0"/>
              <a:buNone/>
            </a:pPr>
            <a:r>
              <a:rPr lang="zh-CN" altLang="en-US" dirty="0"/>
              <a:t>单击此处编辑母版标题样式</a:t>
            </a:r>
            <a:endParaRPr lang="zh-CN" altLang="en-US" dirty="0"/>
          </a:p>
        </p:txBody>
      </p:sp>
      <p:sp>
        <p:nvSpPr>
          <p:cNvPr id="4" name="文本占位符 3"/>
          <p:cNvSpPr>
            <a:spLocks noGrp="1"/>
          </p:cNvSpPr>
          <p:nvPr>
            <p:ph type="body" sz="quarter" idx="10" hasCustomPrompt="1"/>
          </p:nvPr>
        </p:nvSpPr>
        <p:spPr>
          <a:xfrm>
            <a:off x="5191932" y="6235700"/>
            <a:ext cx="6326968" cy="234842"/>
          </a:xfrm>
          <a:prstGeom prst="rect">
            <a:avLst/>
          </a:prstGeom>
        </p:spPr>
        <p:txBody>
          <a:bodyPr lIns="91440" tIns="45720" rIns="0" bIns="45720"/>
          <a:lstStyle>
            <a:lvl1pPr marL="0" indent="0" algn="r">
              <a:buNone/>
              <a:defRPr sz="12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lang="zh-CN" altLang="en-US" dirty="0"/>
              <a:t>请在此处输入参考文献或标明他人贡献；请在此处输入参考文献或标明他人贡献</a:t>
            </a:r>
            <a:endParaRPr lang="zh-CN" alt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BE3450-B00C-4083-A665-4ACEFA817E0E}" type="datetimeFigureOut">
              <a:rPr lang="zh-CN" altLang="en-US" smtClean="0"/>
            </a:fld>
            <a:endParaRPr lang="zh-CN" altLang="en-US"/>
          </a:p>
        </p:txBody>
      </p:sp>
      <p:sp>
        <p:nvSpPr>
          <p:cNvPr id="5" name="页脚占位符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5E9139-A00B-4B2A-98A6-095DC08F1345}"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9.png"/></Relationships>
</file>

<file path=ppt/slides/_rels/slide11.xml.rels><?xml version="1.0" encoding="UTF-8" standalone="yes"?>
<Relationships xmlns="http://schemas.openxmlformats.org/package/2006/relationships"><Relationship Id="rId4" Type="http://schemas.openxmlformats.org/officeDocument/2006/relationships/notesSlide" Target="../notesSlides/notesSlide3.xml"/><Relationship Id="rId3" Type="http://schemas.openxmlformats.org/officeDocument/2006/relationships/slideLayout" Target="../slideLayouts/slideLayout2.xml"/><Relationship Id="rId2" Type="http://schemas.openxmlformats.org/officeDocument/2006/relationships/image" Target="../media/image21.png"/><Relationship Id="rId1" Type="http://schemas.openxmlformats.org/officeDocument/2006/relationships/image" Target="../media/image20.png"/></Relationships>
</file>

<file path=ppt/slides/_rels/slide12.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25.png"/><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image" Target="../media/image22.png"/></Relationships>
</file>

<file path=ppt/slides/_rels/slide13.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image" Target="../media/image26.png"/></Relationships>
</file>

<file path=ppt/slides/_rels/slide14.xml.rels><?xml version="1.0" encoding="UTF-8" standalone="yes"?>
<Relationships xmlns="http://schemas.openxmlformats.org/package/2006/relationships"><Relationship Id="rId9" Type="http://schemas.openxmlformats.org/officeDocument/2006/relationships/image" Target="../media/image38.png"/><Relationship Id="rId8" Type="http://schemas.openxmlformats.org/officeDocument/2006/relationships/tags" Target="../tags/tag9.xml"/><Relationship Id="rId7" Type="http://schemas.openxmlformats.org/officeDocument/2006/relationships/tags" Target="../tags/tag8.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 Id="rId3" Type="http://schemas.openxmlformats.org/officeDocument/2006/relationships/image" Target="../media/image34.png"/><Relationship Id="rId2" Type="http://schemas.openxmlformats.org/officeDocument/2006/relationships/image" Target="../media/image33.png"/><Relationship Id="rId12" Type="http://schemas.openxmlformats.org/officeDocument/2006/relationships/notesSlide" Target="../notesSlides/notesSlide4.xml"/><Relationship Id="rId11" Type="http://schemas.openxmlformats.org/officeDocument/2006/relationships/slideLayout" Target="../slideLayouts/slideLayout2.xml"/><Relationship Id="rId10" Type="http://schemas.openxmlformats.org/officeDocument/2006/relationships/image" Target="../media/image10.png"/><Relationship Id="rId1" Type="http://schemas.openxmlformats.org/officeDocument/2006/relationships/image" Target="../media/image32.png"/></Relationships>
</file>

<file path=ppt/slides/_rels/slide15.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image" Target="../media/image46.png"/><Relationship Id="rId7" Type="http://schemas.openxmlformats.org/officeDocument/2006/relationships/image" Target="../media/image45.png"/><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image" Target="../media/image3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5.png"/><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2.png"/></Relationships>
</file>

<file path=ppt/slides/_rels/slide4.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7.xml"/><Relationship Id="rId3" Type="http://schemas.openxmlformats.org/officeDocument/2006/relationships/tags" Target="../tags/tag6.xml"/><Relationship Id="rId2" Type="http://schemas.openxmlformats.org/officeDocument/2006/relationships/tags" Target="../tags/tag5.xml"/><Relationship Id="rId1" Type="http://schemas.openxmlformats.org/officeDocument/2006/relationships/image" Target="../media/image6.png"/></Relationships>
</file>

<file path=ppt/slides/_rels/slide5.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10.png"/><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image" Target="../media/image7.png"/></Relationships>
</file>

<file path=ppt/slides/_rels/slide6.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2.xml"/><Relationship Id="rId2" Type="http://schemas.openxmlformats.org/officeDocument/2006/relationships/image" Target="../media/image12.png"/><Relationship Id="rId1" Type="http://schemas.openxmlformats.org/officeDocument/2006/relationships/image" Target="../media/image11.png"/></Relationships>
</file>

<file path=ppt/slides/_rels/slide7.xml.rels><?xml version="1.0" encoding="UTF-8" standalone="yes"?>
<Relationships xmlns="http://schemas.openxmlformats.org/package/2006/relationships"><Relationship Id="rId4" Type="http://schemas.openxmlformats.org/officeDocument/2006/relationships/notesSlide" Target="../notesSlides/notesSlide2.xml"/><Relationship Id="rId3" Type="http://schemas.openxmlformats.org/officeDocument/2006/relationships/slideLayout" Target="../slideLayouts/slideLayout2.xml"/><Relationship Id="rId2" Type="http://schemas.openxmlformats.org/officeDocument/2006/relationships/image" Target="../media/image14.png"/><Relationship Id="rId1" Type="http://schemas.openxmlformats.org/officeDocument/2006/relationships/image" Target="../media/image13.png"/></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5.png"/></Relationships>
</file>

<file path=ppt/slides/_rels/slide9.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ctrTitle"/>
          </p:nvPr>
        </p:nvSpPr>
        <p:spPr>
          <a:xfrm>
            <a:off x="0" y="1487805"/>
            <a:ext cx="12192000" cy="2157095"/>
          </a:xfrm>
        </p:spPr>
        <p:txBody>
          <a:bodyPr/>
          <a:lstStyle/>
          <a:p>
            <a:pPr>
              <a:lnSpc>
                <a:spcPct val="150000"/>
              </a:lnSpc>
            </a:pPr>
            <a:br>
              <a:rPr lang="zh-CN" altLang="en-US" sz="4800" kern="0" dirty="0">
                <a:latin typeface="Franklin Gothic Heavy" panose="020B0903020102020204" pitchFamily="34" charset="0"/>
              </a:rPr>
            </a:br>
            <a:r>
              <a:rPr lang="zh-CN" altLang="en-US" sz="5400"/>
              <a:t>基于机器学习展开高频腔多目标优化</a:t>
            </a:r>
            <a:br>
              <a:rPr lang="zh-CN" altLang="en-US" sz="3200"/>
            </a:br>
            <a:r>
              <a:rPr lang="en-US" altLang="zh-CN" sz="4000"/>
              <a:t>                                         </a:t>
            </a:r>
            <a:r>
              <a:rPr lang="en-US" altLang="zh-CN" sz="2800" dirty="0" smtClean="0">
                <a:solidFill>
                  <a:schemeClr val="tx1">
                    <a:lumMod val="50000"/>
                    <a:lumOff val="50000"/>
                  </a:schemeClr>
                </a:solidFill>
                <a:effectLst>
                  <a:outerShdw blurRad="38100" dist="38100" dir="2700000" algn="tl">
                    <a:srgbClr val="000000">
                      <a:alpha val="43137"/>
                    </a:srgbClr>
                  </a:outerShdw>
                  <a:reflection blurRad="25400" stA="30000" endPos="30000" dist="50800" dir="5400000" sy="-100000" algn="bl" rotWithShape="0"/>
                </a:effectLst>
                <a:latin typeface="Arial" panose="020B0604020202020204" pitchFamily="34" charset="0"/>
                <a:cs typeface="Arial" panose="020B0604020202020204" pitchFamily="34" charset="0"/>
              </a:rPr>
              <a:t>-</a:t>
            </a:r>
            <a:r>
              <a:rPr sz="2800" dirty="0" smtClean="0">
                <a:solidFill>
                  <a:schemeClr val="tx1">
                    <a:lumMod val="50000"/>
                    <a:lumOff val="50000"/>
                  </a:schemeClr>
                </a:solidFill>
                <a:effectLst>
                  <a:outerShdw blurRad="38100" dist="38100" dir="2700000" algn="tl">
                    <a:srgbClr val="000000">
                      <a:alpha val="43137"/>
                    </a:srgbClr>
                  </a:outerShdw>
                  <a:reflection blurRad="25400" stA="30000" endPos="30000" dist="50800" dir="5400000" sy="-100000" algn="bl" rotWithShape="0"/>
                </a:effectLst>
                <a:latin typeface="Arial" panose="020B0604020202020204" pitchFamily="34" charset="0"/>
                <a:cs typeface="Arial" panose="020B0604020202020204" pitchFamily="34" charset="0"/>
              </a:rPr>
              <a:t>-郝雪瑞</a:t>
            </a:r>
            <a:br>
              <a:rPr sz="2800" dirty="0" smtClean="0">
                <a:solidFill>
                  <a:schemeClr val="tx1">
                    <a:lumMod val="50000"/>
                    <a:lumOff val="50000"/>
                  </a:schemeClr>
                </a:solidFill>
                <a:effectLst>
                  <a:outerShdw blurRad="38100" dist="38100" dir="2700000" algn="tl">
                    <a:srgbClr val="000000">
                      <a:alpha val="43137"/>
                    </a:srgbClr>
                  </a:outerShdw>
                  <a:reflection blurRad="25400" stA="30000" endPos="30000" dist="50800" dir="5400000" sy="-100000" algn="bl" rotWithShape="0"/>
                </a:effectLst>
                <a:latin typeface="Arial" panose="020B0604020202020204" pitchFamily="34" charset="0"/>
                <a:cs typeface="Arial" panose="020B0604020202020204" pitchFamily="34" charset="0"/>
              </a:rPr>
            </a:br>
            <a:r>
              <a:rPr lang="en-US" altLang="zh-CN" sz="2800" dirty="0" smtClean="0">
                <a:solidFill>
                  <a:schemeClr val="tx1">
                    <a:lumMod val="50000"/>
                    <a:lumOff val="50000"/>
                  </a:schemeClr>
                </a:solidFill>
                <a:effectLst>
                  <a:outerShdw blurRad="38100" dist="38100" dir="2700000" algn="tl">
                    <a:srgbClr val="000000">
                      <a:alpha val="43137"/>
                    </a:srgbClr>
                  </a:outerShdw>
                  <a:reflection blurRad="25400" stA="30000" endPos="30000" dist="50800" dir="5400000" sy="-100000" algn="bl" rotWithShape="0"/>
                </a:effectLst>
                <a:latin typeface="Arial" panose="020B0604020202020204" pitchFamily="34" charset="0"/>
                <a:cs typeface="Arial" panose="020B0604020202020204" pitchFamily="34" charset="0"/>
              </a:rPr>
              <a:t>                                                          </a:t>
            </a:r>
            <a:r>
              <a:rPr sz="2800" dirty="0" smtClean="0">
                <a:solidFill>
                  <a:schemeClr val="tx1">
                    <a:lumMod val="50000"/>
                    <a:lumOff val="50000"/>
                  </a:schemeClr>
                </a:solidFill>
                <a:effectLst>
                  <a:outerShdw blurRad="38100" dist="38100" dir="2700000" algn="tl">
                    <a:srgbClr val="000000">
                      <a:alpha val="43137"/>
                    </a:srgbClr>
                  </a:outerShdw>
                  <a:reflection blurRad="25400" stA="30000" endPos="30000" dist="50800" dir="5400000" sy="-100000" algn="bl" rotWithShape="0"/>
                </a:effectLst>
                <a:latin typeface="Arial" panose="020B0604020202020204" pitchFamily="34" charset="0"/>
                <a:cs typeface="Arial" panose="020B0604020202020204" pitchFamily="34" charset="0"/>
              </a:rPr>
              <a:t>东莞研究部，加速器环高频</a:t>
            </a:r>
            <a:endParaRPr sz="2800" dirty="0" smtClean="0">
              <a:solidFill>
                <a:schemeClr val="tx1">
                  <a:lumMod val="50000"/>
                  <a:lumOff val="50000"/>
                </a:schemeClr>
              </a:solidFill>
              <a:effectLst>
                <a:outerShdw blurRad="38100" dist="38100" dir="2700000" algn="tl">
                  <a:srgbClr val="000000">
                    <a:alpha val="43137"/>
                  </a:srgbClr>
                </a:outerShdw>
                <a:reflection blurRad="25400" stA="30000" endPos="30000" dist="50800" dir="5400000" sy="-100000" algn="bl" rotWithShape="0"/>
              </a:effectLst>
              <a:latin typeface="Arial" panose="020B0604020202020204" pitchFamily="34" charset="0"/>
              <a:cs typeface="Arial" panose="020B0604020202020204"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Title 2"/>
          <p:cNvSpPr>
            <a:spLocks noGrp="1"/>
          </p:cNvSpPr>
          <p:nvPr>
            <p:ph type="title"/>
          </p:nvPr>
        </p:nvSpPr>
        <p:spPr/>
        <p:txBody>
          <a:bodyPr/>
          <a:p>
            <a:pPr algn="l">
              <a:buClrTx/>
              <a:buSzTx/>
              <a:buFontTx/>
            </a:pPr>
            <a:r>
              <a:rPr lang="zh-CN" altLang="en-US">
                <a:gradFill>
                  <a:gsLst>
                    <a:gs pos="0">
                      <a:srgbClr val="007BD3"/>
                    </a:gs>
                    <a:gs pos="100000">
                      <a:srgbClr val="034373"/>
                    </a:gs>
                  </a:gsLst>
                  <a:lin scaled="0"/>
                </a:gradFill>
                <a:effectLst/>
                <a:latin typeface="微软雅黑" panose="020B0503020204020204" pitchFamily="34" charset="-122"/>
              </a:rPr>
              <a:t>关键研究二：</a:t>
            </a:r>
            <a:r>
              <a:rPr lang="en-US" altLang="en-US"/>
              <a:t>“ODL-MOGA”</a:t>
            </a:r>
            <a:r>
              <a:rPr lang="zh-CN" altLang="en-US"/>
              <a:t>混合优化框架</a:t>
            </a:r>
            <a:endParaRPr lang="zh-CN" altLang="en-US"/>
          </a:p>
        </p:txBody>
      </p:sp>
      <p:pic>
        <p:nvPicPr>
          <p:cNvPr id="2" name="Picture 1" descr="PINN"/>
          <p:cNvPicPr>
            <a:picLocks noChangeAspect="1"/>
          </p:cNvPicPr>
          <p:nvPr/>
        </p:nvPicPr>
        <p:blipFill>
          <a:blip r:embed="rId1"/>
          <a:stretch>
            <a:fillRect/>
          </a:stretch>
        </p:blipFill>
        <p:spPr>
          <a:xfrm>
            <a:off x="839470" y="1772920"/>
            <a:ext cx="9372600" cy="2047875"/>
          </a:xfrm>
          <a:prstGeom prst="rect">
            <a:avLst/>
          </a:prstGeom>
        </p:spPr>
      </p:pic>
      <p:sp>
        <p:nvSpPr>
          <p:cNvPr id="8" name="Text Box 7"/>
          <p:cNvSpPr txBox="1"/>
          <p:nvPr/>
        </p:nvSpPr>
        <p:spPr>
          <a:xfrm>
            <a:off x="887095" y="4149090"/>
            <a:ext cx="9324975" cy="2030095"/>
          </a:xfrm>
          <a:prstGeom prst="rect">
            <a:avLst/>
          </a:prstGeom>
          <a:noFill/>
        </p:spPr>
        <p:txBody>
          <a:bodyPr wrap="square" rtlCol="0">
            <a:spAutoFit/>
          </a:bodyPr>
          <a:p>
            <a:pPr>
              <a:lnSpc>
                <a:spcPct val="150000"/>
              </a:lnSpc>
            </a:pPr>
            <a:r>
              <a:rPr lang="zh-CN" altLang="en-US" sz="2000" b="1" dirty="0">
                <a:solidFill>
                  <a:srgbClr val="364B3C"/>
                </a:solidFill>
                <a:latin typeface="微软雅黑" panose="020B0503020204020204" pitchFamily="34" charset="-122"/>
                <a:ea typeface="微软雅黑" panose="020B0503020204020204" pitchFamily="34" charset="-122"/>
                <a:cs typeface="微软雅黑" panose="020B0503020204020204" pitchFamily="34" charset="-122"/>
              </a:rPr>
              <a:t>优化离散损失框架(ODL)结合神经网络：</a:t>
            </a:r>
            <a:r>
              <a:rPr lang="zh-CN" altLang="en-US" sz="1600" dirty="0">
                <a:latin typeface="微软雅黑" panose="020B0503020204020204" pitchFamily="34" charset="-122"/>
                <a:ea typeface="微软雅黑" panose="020B0503020204020204" pitchFamily="34" charset="-122"/>
                <a:cs typeface="微软雅黑" panose="020B0503020204020204" pitchFamily="34" charset="-122"/>
              </a:rPr>
              <a:t>电磁场控制方程（麦克斯韦方程组）无缝嵌入神经网络代理模型，解决数据噪声与稀疏性导致的预测偏差。</a:t>
            </a:r>
            <a:endParaRPr lang="zh-CN" altLang="en-US" sz="1600" dirty="0">
              <a:latin typeface="微软雅黑" panose="020B0503020204020204" pitchFamily="34" charset="-122"/>
              <a:ea typeface="微软雅黑" panose="020B0503020204020204" pitchFamily="34" charset="-122"/>
              <a:cs typeface="微软雅黑" panose="020B0503020204020204" pitchFamily="34" charset="-122"/>
            </a:endParaRPr>
          </a:p>
          <a:p>
            <a:pPr marL="285750" indent="-285750">
              <a:lnSpc>
                <a:spcPct val="150000"/>
              </a:lnSpc>
              <a:buFont typeface="Arial" panose="020B0604020202020204" pitchFamily="34" charset="0"/>
              <a:buChar char="•"/>
            </a:pPr>
            <a:r>
              <a:rPr lang="zh-CN" altLang="en-US" sz="1600" dirty="0">
                <a:latin typeface="微软雅黑" panose="020B0503020204020204" pitchFamily="34" charset="-122"/>
                <a:ea typeface="微软雅黑" panose="020B0503020204020204" pitchFamily="34" charset="-122"/>
                <a:cs typeface="微软雅黑" panose="020B0503020204020204" pitchFamily="34" charset="-122"/>
              </a:rPr>
              <a:t>提高计算</a:t>
            </a:r>
            <a:r>
              <a:rPr lang="zh-CN" altLang="en-US" sz="1600" dirty="0">
                <a:latin typeface="微软雅黑" panose="020B0503020204020204" pitchFamily="34" charset="-122"/>
                <a:ea typeface="微软雅黑" panose="020B0503020204020204" pitchFamily="34" charset="-122"/>
                <a:cs typeface="微软雅黑" panose="020B0503020204020204" pitchFamily="34" charset="-122"/>
              </a:rPr>
              <a:t>速度；</a:t>
            </a:r>
            <a:endParaRPr lang="zh-CN" altLang="en-US" sz="1600" dirty="0">
              <a:latin typeface="微软雅黑" panose="020B0503020204020204" pitchFamily="34" charset="-122"/>
              <a:ea typeface="微软雅黑" panose="020B0503020204020204" pitchFamily="34" charset="-122"/>
              <a:cs typeface="微软雅黑" panose="020B0503020204020204" pitchFamily="34" charset="-122"/>
            </a:endParaRPr>
          </a:p>
          <a:p>
            <a:pPr marL="285750" indent="-285750">
              <a:lnSpc>
                <a:spcPct val="150000"/>
              </a:lnSpc>
              <a:buFont typeface="Arial" panose="020B0604020202020204" pitchFamily="34" charset="0"/>
              <a:buChar char="•"/>
            </a:pPr>
            <a:r>
              <a:rPr lang="zh-CN" altLang="en-US" sz="1600" dirty="0">
                <a:latin typeface="微软雅黑" panose="020B0503020204020204" pitchFamily="34" charset="-122"/>
                <a:ea typeface="微软雅黑" panose="020B0503020204020204" pitchFamily="34" charset="-122"/>
                <a:cs typeface="微软雅黑" panose="020B0503020204020204" pitchFamily="34" charset="-122"/>
              </a:rPr>
              <a:t>提高计算</a:t>
            </a:r>
            <a:r>
              <a:rPr lang="zh-CN" altLang="en-US" sz="1600" dirty="0">
                <a:latin typeface="微软雅黑" panose="020B0503020204020204" pitchFamily="34" charset="-122"/>
                <a:ea typeface="微软雅黑" panose="020B0503020204020204" pitchFamily="34" charset="-122"/>
                <a:cs typeface="微软雅黑" panose="020B0503020204020204" pitchFamily="34" charset="-122"/>
              </a:rPr>
              <a:t>精度</a:t>
            </a:r>
            <a:endParaRPr lang="zh-CN" altLang="en-US" sz="1600" dirty="0">
              <a:latin typeface="微软雅黑" panose="020B0503020204020204" pitchFamily="34" charset="-122"/>
              <a:ea typeface="微软雅黑" panose="020B0503020204020204" pitchFamily="34" charset="-122"/>
              <a:cs typeface="微软雅黑" panose="020B0503020204020204" pitchFamily="34" charset="-122"/>
            </a:endParaRPr>
          </a:p>
          <a:p>
            <a:pPr marL="285750" indent="-285750">
              <a:lnSpc>
                <a:spcPct val="150000"/>
              </a:lnSpc>
              <a:buFont typeface="Arial" panose="020B0604020202020204" pitchFamily="34" charset="0"/>
              <a:buChar char="•"/>
            </a:pPr>
            <a:r>
              <a:rPr lang="zh-CN" altLang="en-US" sz="1600" dirty="0">
                <a:latin typeface="微软雅黑" panose="020B0503020204020204" pitchFamily="34" charset="-122"/>
                <a:ea typeface="微软雅黑" panose="020B0503020204020204" pitchFamily="34" charset="-122"/>
                <a:cs typeface="微软雅黑" panose="020B0503020204020204" pitchFamily="34" charset="-122"/>
              </a:rPr>
              <a:t>解决低样本</a:t>
            </a:r>
            <a:r>
              <a:rPr lang="zh-CN" altLang="en-US" sz="1600" dirty="0">
                <a:latin typeface="微软雅黑" panose="020B0503020204020204" pitchFamily="34" charset="-122"/>
                <a:ea typeface="微软雅黑" panose="020B0503020204020204" pitchFamily="34" charset="-122"/>
                <a:cs typeface="微软雅黑" panose="020B0503020204020204" pitchFamily="34" charset="-122"/>
              </a:rPr>
              <a:t>困境。</a:t>
            </a:r>
            <a:endParaRPr lang="zh-CN" altLang="en-US" sz="1600" dirty="0">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Title 2"/>
          <p:cNvSpPr>
            <a:spLocks noGrp="1"/>
          </p:cNvSpPr>
          <p:nvPr>
            <p:ph type="title"/>
          </p:nvPr>
        </p:nvSpPr>
        <p:spPr/>
        <p:txBody>
          <a:bodyPr/>
          <a:p>
            <a:pPr algn="l">
              <a:buClrTx/>
              <a:buSzTx/>
              <a:buFontTx/>
            </a:pPr>
            <a:r>
              <a:rPr lang="zh-CN" altLang="en-US">
                <a:gradFill>
                  <a:gsLst>
                    <a:gs pos="0">
                      <a:srgbClr val="007BD3"/>
                    </a:gs>
                    <a:gs pos="100000">
                      <a:srgbClr val="034373"/>
                    </a:gs>
                  </a:gsLst>
                  <a:lin scaled="0"/>
                </a:gradFill>
                <a:effectLst/>
                <a:latin typeface="微软雅黑" panose="020B0503020204020204" pitchFamily="34" charset="-122"/>
              </a:rPr>
              <a:t>关键研究三：基于神经网络加快算法</a:t>
            </a:r>
            <a:r>
              <a:rPr lang="zh-CN" altLang="en-US">
                <a:gradFill>
                  <a:gsLst>
                    <a:gs pos="0">
                      <a:srgbClr val="007BD3"/>
                    </a:gs>
                    <a:gs pos="100000">
                      <a:srgbClr val="034373"/>
                    </a:gs>
                  </a:gsLst>
                  <a:lin scaled="0"/>
                </a:gradFill>
                <a:effectLst/>
                <a:latin typeface="微软雅黑" panose="020B0503020204020204" pitchFamily="34" charset="-122"/>
              </a:rPr>
              <a:t>收敛</a:t>
            </a:r>
            <a:endParaRPr lang="zh-CN" altLang="en-US">
              <a:gradFill>
                <a:gsLst>
                  <a:gs pos="0">
                    <a:srgbClr val="007BD3"/>
                  </a:gs>
                  <a:gs pos="100000">
                    <a:srgbClr val="034373"/>
                  </a:gs>
                </a:gsLst>
                <a:lin scaled="0"/>
              </a:gradFill>
              <a:effectLst/>
              <a:latin typeface="微软雅黑" panose="020B0503020204020204" pitchFamily="34" charset="-122"/>
            </a:endParaRPr>
          </a:p>
        </p:txBody>
      </p:sp>
      <p:sp>
        <p:nvSpPr>
          <p:cNvPr id="30" name="文本框 29"/>
          <p:cNvSpPr txBox="1"/>
          <p:nvPr/>
        </p:nvSpPr>
        <p:spPr>
          <a:xfrm>
            <a:off x="551180" y="1268730"/>
            <a:ext cx="10031095" cy="2491740"/>
          </a:xfrm>
          <a:prstGeom prst="rect">
            <a:avLst/>
          </a:prstGeom>
          <a:noFill/>
        </p:spPr>
        <p:txBody>
          <a:bodyPr wrap="square">
            <a:spAutoFit/>
          </a:bodyPr>
          <a:p>
            <a:pPr marL="228600" indent="-228600">
              <a:lnSpc>
                <a:spcPct val="150000"/>
              </a:lnSpc>
              <a:spcBef>
                <a:spcPts val="0"/>
              </a:spcBef>
              <a:spcAft>
                <a:spcPts val="0"/>
              </a:spcAft>
              <a:buFont typeface="+mj-lt"/>
              <a:buAutoNum type="alphaLcPeriod"/>
            </a:pPr>
            <a:r>
              <a:rPr lang="zh-CN" altLang="en-US" b="1" dirty="0">
                <a:solidFill>
                  <a:srgbClr val="364B3C"/>
                </a:solidFill>
                <a:latin typeface="微软雅黑" panose="020B0503020204020204" pitchFamily="34" charset="-122"/>
                <a:ea typeface="微软雅黑" panose="020B0503020204020204" pitchFamily="34" charset="-122"/>
                <a:cs typeface="微软雅黑" panose="020B0503020204020204" pitchFamily="34" charset="-122"/>
              </a:rPr>
              <a:t>训练样本生成：</a:t>
            </a:r>
            <a:r>
              <a:rPr lang="zh-CN" altLang="en-US" sz="1600" dirty="0">
                <a:latin typeface="微软雅黑" panose="020B0503020204020204" pitchFamily="34" charset="-122"/>
                <a:ea typeface="微软雅黑" panose="020B0503020204020204" pitchFamily="34" charset="-122"/>
                <a:cs typeface="微软雅黑" panose="020B0503020204020204" pitchFamily="34" charset="-122"/>
              </a:rPr>
              <a:t>通过低样本数量训练有限代数获取有效训练样本</a:t>
            </a:r>
            <a:r>
              <a:rPr lang="zh-CN" sz="1600" dirty="0">
                <a:latin typeface="微软雅黑" panose="020B0503020204020204" pitchFamily="34" charset="-122"/>
                <a:ea typeface="微软雅黑" panose="020B0503020204020204" pitchFamily="34" charset="-122"/>
                <a:cs typeface="微软雅黑" panose="020B0503020204020204" pitchFamily="34" charset="-122"/>
              </a:rPr>
              <a:t>。</a:t>
            </a:r>
            <a:endParaRPr lang="zh-CN" sz="1600" dirty="0">
              <a:latin typeface="微软雅黑" panose="020B0503020204020204" pitchFamily="34" charset="-122"/>
              <a:ea typeface="微软雅黑" panose="020B0503020204020204" pitchFamily="34" charset="-122"/>
              <a:cs typeface="微软雅黑" panose="020B0503020204020204" pitchFamily="34" charset="-122"/>
            </a:endParaRPr>
          </a:p>
          <a:p>
            <a:pPr marL="228600" indent="-228600">
              <a:lnSpc>
                <a:spcPct val="150000"/>
              </a:lnSpc>
              <a:spcBef>
                <a:spcPts val="0"/>
              </a:spcBef>
              <a:spcAft>
                <a:spcPts val="0"/>
              </a:spcAft>
              <a:buFont typeface="+mj-lt"/>
              <a:buAutoNum type="alphaLcPeriod"/>
            </a:pPr>
            <a:r>
              <a:rPr lang="zh-CN" altLang="en-US" b="1" dirty="0">
                <a:solidFill>
                  <a:srgbClr val="364B3C"/>
                </a:solidFill>
                <a:latin typeface="微软雅黑" panose="020B0503020204020204" pitchFamily="34" charset="-122"/>
                <a:ea typeface="微软雅黑" panose="020B0503020204020204" pitchFamily="34" charset="-122"/>
                <a:cs typeface="微软雅黑" panose="020B0503020204020204" pitchFamily="34" charset="-122"/>
              </a:rPr>
              <a:t>含有神经网络的算子：</a:t>
            </a:r>
            <a:r>
              <a:rPr lang="zh-CN" altLang="en-US" sz="1600" dirty="0">
                <a:latin typeface="微软雅黑" panose="020B0503020204020204" pitchFamily="34" charset="-122"/>
                <a:ea typeface="微软雅黑" panose="020B0503020204020204" pitchFamily="34" charset="-122"/>
                <a:cs typeface="微软雅黑" panose="020B0503020204020204" pitchFamily="34" charset="-122"/>
              </a:rPr>
              <a:t>和交差算子、变异算子一起产生被放入仿真器的个体。</a:t>
            </a:r>
            <a:endParaRPr lang="zh-CN" altLang="en-US" sz="1600" dirty="0">
              <a:latin typeface="微软雅黑" panose="020B0503020204020204" pitchFamily="34" charset="-122"/>
              <a:ea typeface="微软雅黑" panose="020B0503020204020204" pitchFamily="34" charset="-122"/>
              <a:cs typeface="微软雅黑" panose="020B0503020204020204" pitchFamily="34" charset="-122"/>
            </a:endParaRPr>
          </a:p>
          <a:p>
            <a:pPr marL="742950" lvl="1" indent="-285750">
              <a:lnSpc>
                <a:spcPct val="150000"/>
              </a:lnSpc>
              <a:spcBef>
                <a:spcPts val="0"/>
              </a:spcBef>
              <a:spcAft>
                <a:spcPts val="0"/>
              </a:spcAft>
              <a:buFont typeface="Wingdings" panose="05000000000000000000" charset="0"/>
              <a:buChar char="Ø"/>
            </a:pPr>
            <a:r>
              <a:rPr lang="zh-CN" altLang="en-US" sz="1600" b="1" dirty="0">
                <a:gradFill>
                  <a:gsLst>
                    <a:gs pos="0">
                      <a:srgbClr val="7B32B2"/>
                    </a:gs>
                    <a:gs pos="100000">
                      <a:srgbClr val="401A5D"/>
                    </a:gs>
                  </a:gsLst>
                  <a:lin scaled="0"/>
                </a:gra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en-US" altLang="zh-CN" sz="1600" b="1" dirty="0">
                <a:gradFill>
                  <a:gsLst>
                    <a:gs pos="0">
                      <a:srgbClr val="7B32B2"/>
                    </a:gs>
                    <a:gs pos="100000">
                      <a:srgbClr val="401A5D"/>
                    </a:gs>
                  </a:gsLst>
                  <a:lin scaled="0"/>
                </a:gradFill>
                <a:latin typeface="微软雅黑" panose="020B0503020204020204" pitchFamily="34" charset="-122"/>
                <a:ea typeface="微软雅黑" panose="020B0503020204020204" pitchFamily="34" charset="-122"/>
                <a:cs typeface="微软雅黑" panose="020B0503020204020204" pitchFamily="34" charset="-122"/>
                <a:sym typeface="+mn-ea"/>
              </a:rPr>
              <a:t>eg. 1000</a:t>
            </a:r>
            <a:r>
              <a:rPr lang="zh-CN" altLang="en-US" sz="1600" b="1" dirty="0">
                <a:gradFill>
                  <a:gsLst>
                    <a:gs pos="0">
                      <a:srgbClr val="7B32B2"/>
                    </a:gs>
                    <a:gs pos="100000">
                      <a:srgbClr val="401A5D"/>
                    </a:gs>
                  </a:gsLst>
                  <a:lin scaled="0"/>
                </a:gradFill>
                <a:latin typeface="微软雅黑" panose="020B0503020204020204" pitchFamily="34" charset="-122"/>
                <a:ea typeface="微软雅黑" panose="020B0503020204020204" pitchFamily="34" charset="-122"/>
                <a:cs typeface="微软雅黑" panose="020B0503020204020204" pitchFamily="34" charset="-122"/>
                <a:sym typeface="+mn-ea"/>
              </a:rPr>
              <a:t>训练集，</a:t>
            </a:r>
            <a:r>
              <a:rPr lang="en-US" altLang="zh-CN" sz="1600" b="1" dirty="0">
                <a:gradFill>
                  <a:gsLst>
                    <a:gs pos="0">
                      <a:srgbClr val="7B32B2"/>
                    </a:gs>
                    <a:gs pos="100000">
                      <a:srgbClr val="401A5D"/>
                    </a:gs>
                  </a:gsLst>
                  <a:lin scaled="0"/>
                </a:gradFill>
                <a:latin typeface="微软雅黑" panose="020B0503020204020204" pitchFamily="34" charset="-122"/>
                <a:ea typeface="微软雅黑" panose="020B0503020204020204" pitchFamily="34" charset="-122"/>
                <a:cs typeface="微软雅黑" panose="020B0503020204020204" pitchFamily="34" charset="-122"/>
                <a:sym typeface="+mn-ea"/>
              </a:rPr>
              <a:t>30,000</a:t>
            </a:r>
            <a:r>
              <a:rPr lang="zh-CN" altLang="en-US" sz="1600" b="1" dirty="0">
                <a:gradFill>
                  <a:gsLst>
                    <a:gs pos="0">
                      <a:srgbClr val="7B32B2"/>
                    </a:gs>
                    <a:gs pos="100000">
                      <a:srgbClr val="401A5D"/>
                    </a:gs>
                  </a:gsLst>
                  <a:lin scaled="0"/>
                </a:gradFill>
                <a:latin typeface="微软雅黑" panose="020B0503020204020204" pitchFamily="34" charset="-122"/>
                <a:ea typeface="微软雅黑" panose="020B0503020204020204" pitchFamily="34" charset="-122"/>
                <a:cs typeface="微软雅黑" panose="020B0503020204020204" pitchFamily="34" charset="-122"/>
                <a:sym typeface="+mn-ea"/>
              </a:rPr>
              <a:t>生成集（</a:t>
            </a:r>
            <a:r>
              <a:rPr lang="en-US" altLang="zh-CN" sz="1600" b="1" dirty="0">
                <a:gradFill>
                  <a:gsLst>
                    <a:gs pos="0">
                      <a:srgbClr val="7B32B2"/>
                    </a:gs>
                    <a:gs pos="100000">
                      <a:srgbClr val="401A5D"/>
                    </a:gs>
                  </a:gsLst>
                  <a:lin scaled="0"/>
                </a:gradFill>
                <a:latin typeface="微软雅黑" panose="020B0503020204020204" pitchFamily="34" charset="-122"/>
                <a:ea typeface="微软雅黑" panose="020B0503020204020204" pitchFamily="34" charset="-122"/>
                <a:cs typeface="微软雅黑" panose="020B0503020204020204" pitchFamily="34" charset="-122"/>
                <a:sym typeface="+mn-ea"/>
              </a:rPr>
              <a:t>A</a:t>
            </a:r>
            <a:r>
              <a:rPr lang="zh-CN" altLang="en-US" sz="1600" b="1" dirty="0">
                <a:gradFill>
                  <a:gsLst>
                    <a:gs pos="0">
                      <a:srgbClr val="7B32B2"/>
                    </a:gs>
                    <a:gs pos="100000">
                      <a:srgbClr val="401A5D"/>
                    </a:gs>
                  </a:gsLst>
                  <a:lin scaled="0"/>
                </a:gra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en-US" altLang="zh-CN" sz="1600" b="1" dirty="0">
                <a:gradFill>
                  <a:gsLst>
                    <a:gs pos="0">
                      <a:srgbClr val="7B32B2"/>
                    </a:gs>
                    <a:gs pos="100000">
                      <a:srgbClr val="401A5D"/>
                    </a:gs>
                  </a:gsLst>
                  <a:lin scaled="0"/>
                </a:gradFill>
                <a:latin typeface="微软雅黑" panose="020B0503020204020204" pitchFamily="34" charset="-122"/>
                <a:ea typeface="微软雅黑" panose="020B0503020204020204" pitchFamily="34" charset="-122"/>
                <a:cs typeface="微软雅黑" panose="020B0503020204020204" pitchFamily="34" charset="-122"/>
                <a:sym typeface="+mn-ea"/>
              </a:rPr>
              <a:t>B</a:t>
            </a:r>
            <a:r>
              <a:rPr lang="zh-CN" altLang="en-US" sz="1600" b="1" dirty="0">
                <a:gradFill>
                  <a:gsLst>
                    <a:gs pos="0">
                      <a:srgbClr val="7B32B2"/>
                    </a:gs>
                    <a:gs pos="100000">
                      <a:srgbClr val="401A5D"/>
                    </a:gs>
                  </a:gsLst>
                  <a:lin scaled="0"/>
                </a:gradFill>
                <a:latin typeface="微软雅黑" panose="020B0503020204020204" pitchFamily="34" charset="-122"/>
                <a:ea typeface="微软雅黑" panose="020B0503020204020204" pitchFamily="34" charset="-122"/>
                <a:cs typeface="微软雅黑" panose="020B0503020204020204" pitchFamily="34" charset="-122"/>
                <a:sym typeface="+mn-ea"/>
              </a:rPr>
              <a:t>））</a:t>
            </a:r>
            <a:endParaRPr lang="en-US" altLang="zh-CN" sz="1600" dirty="0">
              <a:latin typeface="微软雅黑" panose="020B0503020204020204" pitchFamily="34" charset="-122"/>
              <a:ea typeface="微软雅黑" panose="020B0503020204020204" pitchFamily="34" charset="-122"/>
              <a:cs typeface="微软雅黑" panose="020B0503020204020204" pitchFamily="34" charset="-122"/>
            </a:endParaRPr>
          </a:p>
          <a:p>
            <a:pPr marL="228600" indent="-228600">
              <a:lnSpc>
                <a:spcPct val="150000"/>
              </a:lnSpc>
              <a:spcBef>
                <a:spcPts val="0"/>
              </a:spcBef>
              <a:spcAft>
                <a:spcPts val="0"/>
              </a:spcAft>
              <a:buFont typeface="+mj-lt"/>
              <a:buAutoNum type="alphaLcPeriod"/>
            </a:pPr>
            <a:r>
              <a:rPr lang="zh-CN" altLang="en-US" b="1" dirty="0">
                <a:solidFill>
                  <a:srgbClr val="364B3C"/>
                </a:solidFill>
                <a:latin typeface="微软雅黑" panose="020B0503020204020204" pitchFamily="34" charset="-122"/>
                <a:ea typeface="微软雅黑" panose="020B0503020204020204" pitchFamily="34" charset="-122"/>
                <a:cs typeface="微软雅黑" panose="020B0503020204020204" pitchFamily="34" charset="-122"/>
              </a:rPr>
              <a:t>动态调整：</a:t>
            </a:r>
            <a:r>
              <a:rPr lang="zh-CN" altLang="en-US" sz="1600" dirty="0">
                <a:latin typeface="微软雅黑" panose="020B0503020204020204" pitchFamily="34" charset="-122"/>
                <a:ea typeface="微软雅黑" panose="020B0503020204020204" pitchFamily="34" charset="-122"/>
                <a:cs typeface="微软雅黑" panose="020B0503020204020204" pitchFamily="34" charset="-122"/>
              </a:rPr>
              <a:t>来自不同算子的个体数量（</a:t>
            </a:r>
            <a:r>
              <a:rPr lang="en-US" altLang="zh-CN" sz="1600" b="1" dirty="0">
                <a:gradFill>
                  <a:gsLst>
                    <a:gs pos="0">
                      <a:srgbClr val="7B32B2"/>
                    </a:gs>
                    <a:gs pos="100000">
                      <a:srgbClr val="401A5D"/>
                    </a:gs>
                  </a:gsLst>
                  <a:lin scaled="0"/>
                </a:gradFill>
                <a:latin typeface="微软雅黑" panose="020B0503020204020204" pitchFamily="34" charset="-122"/>
                <a:ea typeface="微软雅黑" panose="020B0503020204020204" pitchFamily="34" charset="-122"/>
                <a:cs typeface="微软雅黑" panose="020B0503020204020204" pitchFamily="34" charset="-122"/>
              </a:rPr>
              <a:t>A</a:t>
            </a:r>
            <a:r>
              <a:rPr lang="zh-CN" altLang="en-US" sz="1600" dirty="0">
                <a:latin typeface="微软雅黑" panose="020B0503020204020204" pitchFamily="34" charset="-122"/>
                <a:ea typeface="微软雅黑" panose="020B0503020204020204" pitchFamily="34" charset="-122"/>
                <a:cs typeface="微软雅黑" panose="020B0503020204020204" pitchFamily="34" charset="-122"/>
              </a:rPr>
              <a:t>）会依据该算子在上一代中的表现而动态调整。</a:t>
            </a:r>
            <a:endParaRPr lang="zh-CN" altLang="en-US" sz="1600" dirty="0">
              <a:latin typeface="微软雅黑" panose="020B0503020204020204" pitchFamily="34" charset="-122"/>
              <a:ea typeface="微软雅黑" panose="020B0503020204020204" pitchFamily="34" charset="-122"/>
              <a:cs typeface="微软雅黑" panose="020B0503020204020204" pitchFamily="34" charset="-122"/>
            </a:endParaRPr>
          </a:p>
          <a:p>
            <a:pPr marL="228600" indent="-228600">
              <a:lnSpc>
                <a:spcPct val="150000"/>
              </a:lnSpc>
              <a:spcBef>
                <a:spcPts val="0"/>
              </a:spcBef>
              <a:spcAft>
                <a:spcPts val="0"/>
              </a:spcAft>
              <a:buFont typeface="+mj-lt"/>
              <a:buAutoNum type="alphaLcPeriod"/>
            </a:pPr>
            <a:r>
              <a:rPr lang="zh-CN" altLang="en-US" sz="1800" b="1" dirty="0">
                <a:solidFill>
                  <a:srgbClr val="364B3C"/>
                </a:solidFill>
                <a:latin typeface="微软雅黑" panose="020B0503020204020204" pitchFamily="34" charset="-122"/>
                <a:ea typeface="微软雅黑" panose="020B0503020204020204" pitchFamily="34" charset="-122"/>
                <a:cs typeface="微软雅黑" panose="020B0503020204020204" pitchFamily="34" charset="-122"/>
                <a:sym typeface="+mn-ea"/>
              </a:rPr>
              <a:t>生成对抗网络</a:t>
            </a:r>
            <a:r>
              <a:rPr lang="zh-CN" altLang="en-US" sz="1600">
                <a:latin typeface="微软雅黑" panose="020B0503020204020204" pitchFamily="34" charset="-122"/>
                <a:ea typeface="微软雅黑" panose="020B0503020204020204" pitchFamily="34" charset="-122"/>
                <a:cs typeface="微软雅黑" panose="020B0503020204020204" pitchFamily="34" charset="-122"/>
                <a:sym typeface="+mn-ea"/>
              </a:rPr>
              <a:t>（</a:t>
            </a:r>
            <a:r>
              <a:rPr lang="en-US" altLang="en-US" sz="1600">
                <a:latin typeface="微软雅黑" panose="020B0503020204020204" pitchFamily="34" charset="-122"/>
                <a:ea typeface="微软雅黑" panose="020B0503020204020204" pitchFamily="34" charset="-122"/>
                <a:cs typeface="微软雅黑" panose="020B0503020204020204" pitchFamily="34" charset="-122"/>
                <a:sym typeface="+mn-ea"/>
              </a:rPr>
              <a:t>GAN</a:t>
            </a:r>
            <a:r>
              <a:rPr lang="zh-CN" altLang="en-US" sz="1600">
                <a:latin typeface="微软雅黑" panose="020B0503020204020204" pitchFamily="34" charset="-122"/>
                <a:ea typeface="微软雅黑" panose="020B0503020204020204" pitchFamily="34" charset="-122"/>
                <a:cs typeface="微软雅黑" panose="020B0503020204020204" pitchFamily="34" charset="-122"/>
                <a:sym typeface="+mn-ea"/>
              </a:rPr>
              <a:t>）包括</a:t>
            </a:r>
            <a:r>
              <a:rPr lang="zh-CN" altLang="en-US" sz="1600" b="1">
                <a:solidFill>
                  <a:srgbClr val="7030A0"/>
                </a:solidFill>
                <a:latin typeface="微软雅黑" panose="020B0503020204020204" pitchFamily="34" charset="-122"/>
                <a:ea typeface="微软雅黑" panose="020B0503020204020204" pitchFamily="34" charset="-122"/>
                <a:cs typeface="微软雅黑" panose="020B0503020204020204" pitchFamily="34" charset="-122"/>
                <a:sym typeface="+mn-ea"/>
              </a:rPr>
              <a:t>生成器</a:t>
            </a:r>
            <a:r>
              <a:rPr lang="zh-CN" altLang="en-US" sz="1600">
                <a:latin typeface="微软雅黑" panose="020B0503020204020204" pitchFamily="34" charset="-122"/>
                <a:ea typeface="微软雅黑" panose="020B0503020204020204" pitchFamily="34" charset="-122"/>
                <a:cs typeface="微软雅黑" panose="020B0503020204020204" pitchFamily="34" charset="-122"/>
                <a:sym typeface="+mn-ea"/>
              </a:rPr>
              <a:t>和</a:t>
            </a:r>
            <a:r>
              <a:rPr lang="zh-CN" altLang="en-US" sz="1600" b="1">
                <a:solidFill>
                  <a:srgbClr val="7030A0"/>
                </a:solidFill>
                <a:latin typeface="微软雅黑" panose="020B0503020204020204" pitchFamily="34" charset="-122"/>
                <a:ea typeface="微软雅黑" panose="020B0503020204020204" pitchFamily="34" charset="-122"/>
                <a:cs typeface="微软雅黑" panose="020B0503020204020204" pitchFamily="34" charset="-122"/>
                <a:sym typeface="+mn-ea"/>
              </a:rPr>
              <a:t>判别器</a:t>
            </a:r>
            <a:r>
              <a:rPr lang="zh-CN" altLang="en-US" sz="1600">
                <a:latin typeface="微软雅黑" panose="020B0503020204020204" pitchFamily="34" charset="-122"/>
                <a:ea typeface="微软雅黑" panose="020B0503020204020204" pitchFamily="34" charset="-122"/>
                <a:cs typeface="微软雅黑" panose="020B0503020204020204" pitchFamily="34" charset="-122"/>
                <a:sym typeface="+mn-ea"/>
              </a:rPr>
              <a:t>两个神经网络。生成器学习生成合成数据样本，而判别器学习区分真实和生成的样本。</a:t>
            </a:r>
            <a:endParaRPr lang="zh-CN" altLang="en-US" sz="1600" dirty="0">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2" name="Picture 1" descr="屏幕截图 2024-12-09 164747"/>
          <p:cNvPicPr>
            <a:picLocks noChangeAspect="1"/>
          </p:cNvPicPr>
          <p:nvPr/>
        </p:nvPicPr>
        <p:blipFill>
          <a:blip r:embed="rId1"/>
          <a:stretch>
            <a:fillRect/>
          </a:stretch>
        </p:blipFill>
        <p:spPr>
          <a:xfrm>
            <a:off x="6600190" y="4004945"/>
            <a:ext cx="5431790" cy="2324100"/>
          </a:xfrm>
          <a:prstGeom prst="rect">
            <a:avLst/>
          </a:prstGeom>
        </p:spPr>
      </p:pic>
      <p:pic>
        <p:nvPicPr>
          <p:cNvPr id="5" name="图片 9"/>
          <p:cNvPicPr>
            <a:picLocks noChangeAspect="1"/>
          </p:cNvPicPr>
          <p:nvPr/>
        </p:nvPicPr>
        <p:blipFill>
          <a:blip r:embed="rId2"/>
          <a:stretch>
            <a:fillRect/>
          </a:stretch>
        </p:blipFill>
        <p:spPr>
          <a:xfrm>
            <a:off x="191825" y="3728181"/>
            <a:ext cx="6365128" cy="2880000"/>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Title 2"/>
          <p:cNvSpPr>
            <a:spLocks noGrp="1"/>
          </p:cNvSpPr>
          <p:nvPr>
            <p:ph type="title"/>
          </p:nvPr>
        </p:nvSpPr>
        <p:spPr/>
        <p:txBody>
          <a:bodyPr/>
          <a:p>
            <a:pPr algn="l">
              <a:buClrTx/>
              <a:buSzTx/>
              <a:buFontTx/>
            </a:pPr>
            <a:r>
              <a:rPr lang="zh-CN" altLang="en-US">
                <a:gradFill>
                  <a:gsLst>
                    <a:gs pos="0">
                      <a:srgbClr val="007BD3"/>
                    </a:gs>
                    <a:gs pos="100000">
                      <a:srgbClr val="034373"/>
                    </a:gs>
                  </a:gsLst>
                  <a:lin scaled="0"/>
                </a:gradFill>
              </a:rPr>
              <a:t>关键研究四：程序化分析模块构建</a:t>
            </a:r>
            <a:endParaRPr lang="zh-CN" altLang="en-US">
              <a:gradFill>
                <a:gsLst>
                  <a:gs pos="0">
                    <a:srgbClr val="007BD3"/>
                  </a:gs>
                  <a:gs pos="100000">
                    <a:srgbClr val="034373"/>
                  </a:gs>
                </a:gsLst>
                <a:lin scaled="0"/>
              </a:gradFill>
            </a:endParaRPr>
          </a:p>
        </p:txBody>
      </p:sp>
      <p:pic>
        <p:nvPicPr>
          <p:cNvPr id="4" name="Picture 3" descr="屏幕截图 2024-10-16 152139"/>
          <p:cNvPicPr>
            <a:picLocks noChangeAspect="1"/>
          </p:cNvPicPr>
          <p:nvPr/>
        </p:nvPicPr>
        <p:blipFill>
          <a:blip r:embed="rId1"/>
          <a:stretch>
            <a:fillRect/>
          </a:stretch>
        </p:blipFill>
        <p:spPr>
          <a:xfrm>
            <a:off x="2145030" y="4554220"/>
            <a:ext cx="2876905" cy="2160000"/>
          </a:xfrm>
          <a:prstGeom prst="rect">
            <a:avLst/>
          </a:prstGeom>
        </p:spPr>
      </p:pic>
      <p:pic>
        <p:nvPicPr>
          <p:cNvPr id="7" name="Picture 6" descr="500MHzTM020HOManalysis"/>
          <p:cNvPicPr>
            <a:picLocks noChangeAspect="1"/>
          </p:cNvPicPr>
          <p:nvPr/>
        </p:nvPicPr>
        <p:blipFill>
          <a:blip r:embed="rId2"/>
          <a:stretch>
            <a:fillRect/>
          </a:stretch>
        </p:blipFill>
        <p:spPr>
          <a:xfrm>
            <a:off x="6694805" y="4458970"/>
            <a:ext cx="5399201" cy="2160000"/>
          </a:xfrm>
          <a:prstGeom prst="rect">
            <a:avLst/>
          </a:prstGeom>
        </p:spPr>
      </p:pic>
      <p:pic>
        <p:nvPicPr>
          <p:cNvPr id="10" name="图片 6"/>
          <p:cNvPicPr>
            <a:picLocks noChangeAspect="1"/>
          </p:cNvPicPr>
          <p:nvPr/>
        </p:nvPicPr>
        <p:blipFill>
          <a:blip r:embed="rId3"/>
          <a:stretch>
            <a:fillRect/>
          </a:stretch>
        </p:blipFill>
        <p:spPr>
          <a:xfrm>
            <a:off x="119380" y="3141345"/>
            <a:ext cx="1675765" cy="1645920"/>
          </a:xfrm>
          <a:prstGeom prst="rect">
            <a:avLst/>
          </a:prstGeom>
        </p:spPr>
      </p:pic>
      <p:pic>
        <p:nvPicPr>
          <p:cNvPr id="11" name="Picture 10" descr="屏幕截图 2024-10-17 094002"/>
          <p:cNvPicPr>
            <a:picLocks noChangeAspect="1"/>
          </p:cNvPicPr>
          <p:nvPr/>
        </p:nvPicPr>
        <p:blipFill>
          <a:blip r:embed="rId4"/>
          <a:stretch>
            <a:fillRect/>
          </a:stretch>
        </p:blipFill>
        <p:spPr>
          <a:xfrm>
            <a:off x="4944110" y="2805430"/>
            <a:ext cx="2954020" cy="1246505"/>
          </a:xfrm>
          <a:prstGeom prst="rect">
            <a:avLst/>
          </a:prstGeom>
        </p:spPr>
      </p:pic>
      <p:cxnSp>
        <p:nvCxnSpPr>
          <p:cNvPr id="12" name="Straight Arrow Connector 11"/>
          <p:cNvCxnSpPr>
            <a:stCxn id="10" idx="2"/>
            <a:endCxn id="4" idx="1"/>
          </p:cNvCxnSpPr>
          <p:nvPr/>
        </p:nvCxnSpPr>
        <p:spPr>
          <a:xfrm>
            <a:off x="957580" y="4787265"/>
            <a:ext cx="1187450" cy="847090"/>
          </a:xfrm>
          <a:prstGeom prst="straightConnector1">
            <a:avLst/>
          </a:prstGeom>
          <a:ln>
            <a:tailEnd type="arrow"/>
          </a:ln>
        </p:spPr>
        <p:style>
          <a:lnRef idx="2">
            <a:schemeClr val="accent1"/>
          </a:lnRef>
          <a:fillRef idx="0">
            <a:srgbClr val="FFFFFF"/>
          </a:fillRef>
          <a:effectRef idx="0">
            <a:srgbClr val="FFFFFF"/>
          </a:effectRef>
          <a:fontRef idx="minor">
            <a:schemeClr val="tx1"/>
          </a:fontRef>
        </p:style>
      </p:cxnSp>
      <p:cxnSp>
        <p:nvCxnSpPr>
          <p:cNvPr id="13" name="Straight Arrow Connector 12"/>
          <p:cNvCxnSpPr>
            <a:stCxn id="4" idx="0"/>
            <a:endCxn id="11" idx="1"/>
          </p:cNvCxnSpPr>
          <p:nvPr/>
        </p:nvCxnSpPr>
        <p:spPr>
          <a:xfrm flipV="1">
            <a:off x="3583940" y="3429000"/>
            <a:ext cx="1360170" cy="1125220"/>
          </a:xfrm>
          <a:prstGeom prst="straightConnector1">
            <a:avLst/>
          </a:prstGeom>
          <a:ln>
            <a:tailEnd type="arrow"/>
          </a:ln>
        </p:spPr>
        <p:style>
          <a:lnRef idx="2">
            <a:schemeClr val="accent1"/>
          </a:lnRef>
          <a:fillRef idx="0">
            <a:srgbClr val="FFFFFF"/>
          </a:fillRef>
          <a:effectRef idx="0">
            <a:srgbClr val="FFFFFF"/>
          </a:effectRef>
          <a:fontRef idx="minor">
            <a:schemeClr val="tx1"/>
          </a:fontRef>
        </p:style>
      </p:cxnSp>
      <p:sp>
        <p:nvSpPr>
          <p:cNvPr id="14" name="Text Box 13"/>
          <p:cNvSpPr txBox="1"/>
          <p:nvPr/>
        </p:nvSpPr>
        <p:spPr>
          <a:xfrm>
            <a:off x="479425" y="1268730"/>
            <a:ext cx="10619105" cy="1891665"/>
          </a:xfrm>
          <a:prstGeom prst="rect">
            <a:avLst/>
          </a:prstGeom>
          <a:noFill/>
        </p:spPr>
        <p:txBody>
          <a:bodyPr wrap="square" rtlCol="0">
            <a:spAutoFit/>
          </a:bodyPr>
          <a:p>
            <a:pPr>
              <a:lnSpc>
                <a:spcPct val="150000"/>
              </a:lnSpc>
            </a:pPr>
            <a:r>
              <a:rPr lang="zh-CN" altLang="en-US" sz="2400" b="1">
                <a:latin typeface="微软雅黑" panose="020B0503020204020204" pitchFamily="34" charset="-122"/>
                <a:ea typeface="微软雅黑" panose="020B0503020204020204" pitchFamily="34" charset="-122"/>
              </a:rPr>
              <a:t>高频腔的设计还需考虑高阶模、二次电子倍增效应等：</a:t>
            </a:r>
            <a:endParaRPr lang="zh-CN" altLang="en-US" sz="2400" b="1">
              <a:latin typeface="微软雅黑" panose="020B0503020204020204" pitchFamily="34" charset="-122"/>
              <a:ea typeface="微软雅黑" panose="020B0503020204020204" pitchFamily="34" charset="-122"/>
            </a:endParaRPr>
          </a:p>
          <a:p>
            <a:pPr marL="285750" indent="-285750">
              <a:lnSpc>
                <a:spcPct val="150000"/>
              </a:lnSpc>
              <a:buFont typeface="Arial" panose="020B0604020202020204" pitchFamily="34" charset="0"/>
              <a:buChar char="•"/>
            </a:pPr>
            <a:r>
              <a:rPr lang="zh-CN" altLang="en-US">
                <a:latin typeface="微软雅黑" panose="020B0503020204020204" pitchFamily="34" charset="-122"/>
                <a:ea typeface="微软雅黑" panose="020B0503020204020204" pitchFamily="34" charset="-122"/>
                <a:sym typeface="+mn-ea"/>
              </a:rPr>
              <a:t>高阶模分析、二次电子倍增效应分析、机械分析、热分析等存在操作固化、调试重复性等特点。</a:t>
            </a:r>
            <a:endParaRPr lang="zh-CN" altLang="en-US">
              <a:latin typeface="微软雅黑" panose="020B0503020204020204" pitchFamily="34" charset="-122"/>
              <a:ea typeface="微软雅黑" panose="020B0503020204020204" pitchFamily="34" charset="-122"/>
            </a:endParaRPr>
          </a:p>
          <a:p>
            <a:pPr marL="285750" indent="-285750">
              <a:lnSpc>
                <a:spcPct val="150000"/>
              </a:lnSpc>
              <a:buFont typeface="Arial" panose="020B0604020202020204" pitchFamily="34" charset="0"/>
              <a:buChar char="•"/>
            </a:pPr>
            <a:r>
              <a:rPr lang="zh-CN" altLang="en-US">
                <a:latin typeface="微软雅黑" panose="020B0503020204020204" pitchFamily="34" charset="-122"/>
                <a:ea typeface="微软雅黑" panose="020B0503020204020204" pitchFamily="34" charset="-122"/>
              </a:rPr>
              <a:t>开发程序化分析模块并接入优化算法可实现高频腔智能化设计。</a:t>
            </a:r>
            <a:endParaRPr lang="zh-CN" altLang="en-US">
              <a:latin typeface="微软雅黑" panose="020B0503020204020204" pitchFamily="34" charset="-122"/>
              <a:ea typeface="微软雅黑" panose="020B0503020204020204" pitchFamily="34" charset="-122"/>
            </a:endParaRPr>
          </a:p>
          <a:p>
            <a:pPr marL="285750" indent="-285750">
              <a:lnSpc>
                <a:spcPct val="150000"/>
              </a:lnSpc>
              <a:buFont typeface="Arial" panose="020B0604020202020204" pitchFamily="34" charset="0"/>
              <a:buChar char="•"/>
            </a:pPr>
            <a:endParaRPr lang="zh-CN" altLang="en-US">
              <a:latin typeface="微软雅黑" panose="020B0503020204020204" pitchFamily="34" charset="-122"/>
              <a:ea typeface="微软雅黑" panose="020B0503020204020204" pitchFamily="34" charset="-122"/>
            </a:endParaRPr>
          </a:p>
        </p:txBody>
      </p:sp>
      <p:cxnSp>
        <p:nvCxnSpPr>
          <p:cNvPr id="2" name="Straight Arrow Connector 1"/>
          <p:cNvCxnSpPr>
            <a:stCxn id="11" idx="2"/>
            <a:endCxn id="7" idx="1"/>
          </p:cNvCxnSpPr>
          <p:nvPr/>
        </p:nvCxnSpPr>
        <p:spPr>
          <a:xfrm>
            <a:off x="6421120" y="4051935"/>
            <a:ext cx="273685" cy="1487170"/>
          </a:xfrm>
          <a:prstGeom prst="straightConnector1">
            <a:avLst/>
          </a:prstGeom>
          <a:ln>
            <a:tailEnd type="arrow"/>
          </a:ln>
        </p:spPr>
        <p:style>
          <a:lnRef idx="2">
            <a:schemeClr val="accent1"/>
          </a:lnRef>
          <a:fillRef idx="0">
            <a:srgbClr val="FFFFFF"/>
          </a:fillRef>
          <a:effectRef idx="0">
            <a:srgbClr val="FFFFFF"/>
          </a:effectRef>
          <a:fontRef idx="minor">
            <a:schemeClr val="tx1"/>
          </a:fontRef>
        </p:style>
      </p:cxn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15" name="文本框 14"/>
              <p:cNvSpPr txBox="1"/>
              <p:nvPr/>
            </p:nvSpPr>
            <p:spPr>
              <a:xfrm>
                <a:off x="46990" y="1371600"/>
                <a:ext cx="2806700" cy="1104265"/>
              </a:xfrm>
              <a:prstGeom prst="rect">
                <a:avLst/>
              </a:prstGeom>
              <a:noFill/>
            </p:spPr>
            <p:txBody>
              <a:bodyPr wrap="square">
                <a:spAutoFit/>
              </a:bodyPr>
              <a:lstStyle/>
              <a:p>
                <a14:m>
                  <m:oMathPara xmlns:m="http://schemas.openxmlformats.org/officeDocument/2006/math">
                    <m:oMathParaPr>
                      <m:jc m:val="centerGroup"/>
                    </m:oMathParaPr>
                    <m:oMath xmlns:m="http://schemas.openxmlformats.org/officeDocument/2006/math">
                      <m:m>
                        <m:mPr>
                          <m:mcs>
                            <m:mc>
                              <m:mcPr>
                                <m:count m:val="2"/>
                                <m:mcJc m:val="center"/>
                              </m:mcPr>
                            </m:mc>
                          </m:mcs>
                          <m:plcHide m:val="on"/>
                          <m:ctrlPr>
                            <a:rPr lang="zh-CN" altLang="en-US" sz="1200" i="1" smtClean="0">
                              <a:solidFill>
                                <a:srgbClr val="364B3C"/>
                              </a:solidFill>
                              <a:latin typeface="Cambria Math" panose="02040503050406030204" pitchFamily="18" charset="0"/>
                            </a:rPr>
                          </m:ctrlPr>
                        </m:mPr>
                        <m:mr>
                          <m:e>
                            <m:r>
                              <m:rPr>
                                <m:sty m:val="p"/>
                              </m:rPr>
                              <a:rPr lang="zh-CN" altLang="en-US" sz="1200">
                                <a:solidFill>
                                  <a:srgbClr val="364B3C"/>
                                </a:solidFill>
                                <a:latin typeface="Cambria Math" panose="02040503050406030204" pitchFamily="18" charset="0"/>
                              </a:rPr>
                              <m:t>m</m:t>
                            </m:r>
                            <m:r>
                              <m:rPr>
                                <m:sty m:val="p"/>
                              </m:rPr>
                              <a:rPr lang="zh-CN" altLang="en-US" sz="1200" i="0">
                                <a:solidFill>
                                  <a:srgbClr val="364B3C"/>
                                </a:solidFill>
                                <a:latin typeface="Cambria Math" panose="02040503050406030204" pitchFamily="18" charset="0"/>
                              </a:rPr>
                              <m:t>in</m:t>
                            </m:r>
                          </m:e>
                          <m:e>
                            <m:sSup>
                              <m:sSupPr>
                                <m:ctrlPr>
                                  <a:rPr lang="zh-CN" altLang="en-US" sz="1200" i="1">
                                    <a:solidFill>
                                      <a:srgbClr val="364B3C"/>
                                    </a:solidFill>
                                    <a:latin typeface="Cambria Math" panose="02040503050406030204" pitchFamily="18" charset="0"/>
                                  </a:rPr>
                                </m:ctrlPr>
                              </m:sSupPr>
                              <m:e>
                                <m:acc>
                                  <m:accPr>
                                    <m:chr m:val="⃗"/>
                                    <m:ctrlPr>
                                      <a:rPr lang="zh-CN" altLang="en-US" sz="1200" i="1">
                                        <a:solidFill>
                                          <a:srgbClr val="364B3C"/>
                                        </a:solidFill>
                                        <a:latin typeface="Cambria Math" panose="02040503050406030204" pitchFamily="18" charset="0"/>
                                      </a:rPr>
                                    </m:ctrlPr>
                                  </m:accPr>
                                  <m:e>
                                    <m:r>
                                      <a:rPr lang="zh-CN" altLang="en-US" sz="1200" i="1">
                                        <a:solidFill>
                                          <a:srgbClr val="364B3C"/>
                                        </a:solidFill>
                                        <a:latin typeface="Cambria Math" panose="02040503050406030204" pitchFamily="18" charset="0"/>
                                      </a:rPr>
                                      <m:t>𝐹</m:t>
                                    </m:r>
                                  </m:e>
                                </m:acc>
                                <m:d>
                                  <m:dPr>
                                    <m:ctrlPr>
                                      <a:rPr lang="zh-CN" altLang="en-US" sz="1200" i="1">
                                        <a:solidFill>
                                          <a:srgbClr val="364B3C"/>
                                        </a:solidFill>
                                        <a:latin typeface="Cambria Math" panose="02040503050406030204" pitchFamily="18" charset="0"/>
                                      </a:rPr>
                                    </m:ctrlPr>
                                  </m:dPr>
                                  <m:e>
                                    <m:acc>
                                      <m:accPr>
                                        <m:chr m:val="⃗"/>
                                        <m:ctrlPr>
                                          <a:rPr lang="zh-CN" altLang="en-US" sz="1200" i="1">
                                            <a:solidFill>
                                              <a:srgbClr val="364B3C"/>
                                            </a:solidFill>
                                            <a:latin typeface="Cambria Math" panose="02040503050406030204" pitchFamily="18" charset="0"/>
                                          </a:rPr>
                                        </m:ctrlPr>
                                      </m:accPr>
                                      <m:e>
                                        <m:r>
                                          <a:rPr lang="zh-CN" altLang="en-US" sz="1200" i="1">
                                            <a:solidFill>
                                              <a:srgbClr val="364B3C"/>
                                            </a:solidFill>
                                            <a:latin typeface="Cambria Math" panose="02040503050406030204" pitchFamily="18" charset="0"/>
                                          </a:rPr>
                                          <m:t>𝑥</m:t>
                                        </m:r>
                                      </m:e>
                                    </m:acc>
                                  </m:e>
                                </m:d>
                                <m:r>
                                  <a:rPr lang="zh-CN" altLang="en-US" sz="1200" i="0">
                                    <a:solidFill>
                                      <a:srgbClr val="364B3C"/>
                                    </a:solidFill>
                                    <a:latin typeface="Cambria Math" panose="02040503050406030204" pitchFamily="18" charset="0"/>
                                  </a:rPr>
                                  <m:t>=</m:t>
                                </m:r>
                                <m:d>
                                  <m:dPr>
                                    <m:ctrlPr>
                                      <a:rPr lang="zh-CN" altLang="en-US" sz="1200" i="1">
                                        <a:solidFill>
                                          <a:srgbClr val="364B3C"/>
                                        </a:solidFill>
                                        <a:latin typeface="Cambria Math" panose="02040503050406030204" pitchFamily="18" charset="0"/>
                                      </a:rPr>
                                    </m:ctrlPr>
                                  </m:dPr>
                                  <m:e>
                                    <m:eqArr>
                                      <m:eqArrPr>
                                        <m:ctrlPr>
                                          <a:rPr lang="zh-CN" altLang="en-US" sz="1200" i="1">
                                            <a:solidFill>
                                              <a:srgbClr val="364B3C"/>
                                            </a:solidFill>
                                            <a:latin typeface="Cambria Math" panose="02040503050406030204" pitchFamily="18" charset="0"/>
                                          </a:rPr>
                                        </m:ctrlPr>
                                      </m:eqArrPr>
                                      <m:e>
                                        <m:r>
                                          <a:rPr lang="zh-CN" altLang="en-US" sz="1200" i="0">
                                            <a:solidFill>
                                              <a:srgbClr val="364B3C"/>
                                            </a:solidFill>
                                            <a:latin typeface="Cambria Math" panose="02040503050406030204" pitchFamily="18" charset="0"/>
                                          </a:rPr>
                                          <m:t>&amp;</m:t>
                                        </m:r>
                                        <m:sSub>
                                          <m:sSubPr>
                                            <m:ctrlPr>
                                              <a:rPr lang="zh-CN" altLang="en-US" sz="1200" i="1">
                                                <a:solidFill>
                                                  <a:srgbClr val="364B3C"/>
                                                </a:solidFill>
                                                <a:latin typeface="Cambria Math" panose="02040503050406030204" pitchFamily="18" charset="0"/>
                                              </a:rPr>
                                            </m:ctrlPr>
                                          </m:sSubPr>
                                          <m:e>
                                            <m:r>
                                              <a:rPr lang="zh-CN" altLang="en-US" sz="1200" i="1">
                                                <a:solidFill>
                                                  <a:srgbClr val="364B3C"/>
                                                </a:solidFill>
                                                <a:latin typeface="Cambria Math" panose="02040503050406030204" pitchFamily="18" charset="0"/>
                                              </a:rPr>
                                              <m:t>𝐹</m:t>
                                            </m:r>
                                          </m:e>
                                          <m:sub>
                                            <m:r>
                                              <a:rPr lang="zh-CN" altLang="en-US" sz="1200" i="0">
                                                <a:solidFill>
                                                  <a:srgbClr val="364B3C"/>
                                                </a:solidFill>
                                                <a:latin typeface="Cambria Math" panose="02040503050406030204" pitchFamily="18" charset="0"/>
                                              </a:rPr>
                                              <m:t>1</m:t>
                                            </m:r>
                                          </m:sub>
                                        </m:sSub>
                                        <m:d>
                                          <m:dPr>
                                            <m:ctrlPr>
                                              <a:rPr lang="zh-CN" altLang="en-US" sz="1200" i="1">
                                                <a:solidFill>
                                                  <a:srgbClr val="364B3C"/>
                                                </a:solidFill>
                                                <a:latin typeface="Cambria Math" panose="02040503050406030204" pitchFamily="18" charset="0"/>
                                              </a:rPr>
                                            </m:ctrlPr>
                                          </m:dPr>
                                          <m:e>
                                            <m:sSub>
                                              <m:sSubPr>
                                                <m:ctrlPr>
                                                  <a:rPr lang="zh-CN" altLang="en-US" sz="1200" i="1">
                                                    <a:solidFill>
                                                      <a:srgbClr val="364B3C"/>
                                                    </a:solidFill>
                                                    <a:latin typeface="Cambria Math" panose="02040503050406030204" pitchFamily="18" charset="0"/>
                                                  </a:rPr>
                                                </m:ctrlPr>
                                              </m:sSubPr>
                                              <m:e>
                                                <m:f>
                                                  <m:fPr>
                                                    <m:type m:val="lin"/>
                                                    <m:ctrlPr>
                                                      <a:rPr lang="zh-CN" altLang="en-US" sz="1200" i="1">
                                                        <a:solidFill>
                                                          <a:srgbClr val="364B3C"/>
                                                        </a:solidFill>
                                                        <a:latin typeface="Cambria Math" panose="02040503050406030204" pitchFamily="18" charset="0"/>
                                                      </a:rPr>
                                                    </m:ctrlPr>
                                                  </m:fPr>
                                                  <m:num>
                                                    <m:r>
                                                      <a:rPr lang="zh-CN" altLang="en-US" sz="1200" i="1">
                                                        <a:solidFill>
                                                          <a:srgbClr val="364B3C"/>
                                                        </a:solidFill>
                                                        <a:latin typeface="Cambria Math" panose="02040503050406030204" pitchFamily="18" charset="0"/>
                                                      </a:rPr>
                                                      <m:t>𝑅</m:t>
                                                    </m:r>
                                                  </m:num>
                                                  <m:den>
                                                    <m:r>
                                                      <a:rPr lang="zh-CN" altLang="en-US" sz="1200" i="1">
                                                        <a:solidFill>
                                                          <a:srgbClr val="364B3C"/>
                                                        </a:solidFill>
                                                        <a:latin typeface="Cambria Math" panose="02040503050406030204" pitchFamily="18" charset="0"/>
                                                      </a:rPr>
                                                      <m:t>𝑄</m:t>
                                                    </m:r>
                                                  </m:den>
                                                </m:f>
                                              </m:e>
                                              <m:sub>
                                                <m:r>
                                                  <m:rPr>
                                                    <m:sty m:val="p"/>
                                                  </m:rPr>
                                                  <a:rPr lang="zh-CN" altLang="en-US" sz="1200" i="0">
                                                    <a:solidFill>
                                                      <a:srgbClr val="364B3C"/>
                                                    </a:solidFill>
                                                    <a:latin typeface="Cambria Math" panose="02040503050406030204" pitchFamily="18" charset="0"/>
                                                  </a:rPr>
                                                  <m:t>FM</m:t>
                                                </m:r>
                                              </m:sub>
                                            </m:sSub>
                                            <m:d>
                                              <m:dPr>
                                                <m:ctrlPr>
                                                  <a:rPr lang="zh-CN" altLang="en-US" sz="1200" i="1">
                                                    <a:solidFill>
                                                      <a:srgbClr val="364B3C"/>
                                                    </a:solidFill>
                                                    <a:latin typeface="Cambria Math" panose="02040503050406030204" pitchFamily="18" charset="0"/>
                                                  </a:rPr>
                                                </m:ctrlPr>
                                              </m:dPr>
                                              <m:e>
                                                <m:acc>
                                                  <m:accPr>
                                                    <m:chr m:val="⃗"/>
                                                    <m:ctrlPr>
                                                      <a:rPr lang="zh-CN" altLang="en-US" sz="1200" i="1">
                                                        <a:solidFill>
                                                          <a:srgbClr val="364B3C"/>
                                                        </a:solidFill>
                                                        <a:latin typeface="Cambria Math" panose="02040503050406030204" pitchFamily="18" charset="0"/>
                                                      </a:rPr>
                                                    </m:ctrlPr>
                                                  </m:accPr>
                                                  <m:e>
                                                    <m:r>
                                                      <a:rPr lang="zh-CN" altLang="en-US" sz="1200" i="1">
                                                        <a:solidFill>
                                                          <a:srgbClr val="364B3C"/>
                                                        </a:solidFill>
                                                        <a:latin typeface="Cambria Math" panose="02040503050406030204" pitchFamily="18" charset="0"/>
                                                      </a:rPr>
                                                      <m:t>𝑥</m:t>
                                                    </m:r>
                                                  </m:e>
                                                </m:acc>
                                              </m:e>
                                            </m:d>
                                          </m:e>
                                        </m:d>
                                        <m:r>
                                          <a:rPr lang="zh-CN" altLang="en-US" sz="1200" i="0">
                                            <a:solidFill>
                                              <a:srgbClr val="364B3C"/>
                                            </a:solidFill>
                                            <a:latin typeface="Cambria Math" panose="02040503050406030204" pitchFamily="18" charset="0"/>
                                          </a:rPr>
                                          <m:t>,</m:t>
                                        </m:r>
                                      </m:e>
                                      <m:e>
                                        <m:r>
                                          <a:rPr lang="zh-CN" altLang="en-US" sz="1200" i="0">
                                            <a:solidFill>
                                              <a:srgbClr val="364B3C"/>
                                            </a:solidFill>
                                            <a:latin typeface="Cambria Math" panose="02040503050406030204" pitchFamily="18" charset="0"/>
                                          </a:rPr>
                                          <m:t>&amp;</m:t>
                                        </m:r>
                                        <m:sSub>
                                          <m:sSubPr>
                                            <m:ctrlPr>
                                              <a:rPr lang="zh-CN" altLang="en-US" sz="1200" i="1">
                                                <a:solidFill>
                                                  <a:srgbClr val="364B3C"/>
                                                </a:solidFill>
                                                <a:latin typeface="Cambria Math" panose="02040503050406030204" pitchFamily="18" charset="0"/>
                                              </a:rPr>
                                            </m:ctrlPr>
                                          </m:sSubPr>
                                          <m:e>
                                            <m:r>
                                              <a:rPr lang="zh-CN" altLang="en-US" sz="1200" i="1">
                                                <a:solidFill>
                                                  <a:srgbClr val="364B3C"/>
                                                </a:solidFill>
                                                <a:latin typeface="Cambria Math" panose="02040503050406030204" pitchFamily="18" charset="0"/>
                                              </a:rPr>
                                              <m:t>𝐹</m:t>
                                            </m:r>
                                          </m:e>
                                          <m:sub>
                                            <m:r>
                                              <a:rPr lang="zh-CN" altLang="en-US" sz="1200" i="0">
                                                <a:solidFill>
                                                  <a:srgbClr val="364B3C"/>
                                                </a:solidFill>
                                                <a:latin typeface="Cambria Math" panose="02040503050406030204" pitchFamily="18" charset="0"/>
                                              </a:rPr>
                                              <m:t>2</m:t>
                                            </m:r>
                                          </m:sub>
                                        </m:sSub>
                                        <m:d>
                                          <m:dPr>
                                            <m:ctrlPr>
                                              <a:rPr lang="zh-CN" altLang="en-US" sz="1200" i="1">
                                                <a:solidFill>
                                                  <a:srgbClr val="364B3C"/>
                                                </a:solidFill>
                                                <a:latin typeface="Cambria Math" panose="02040503050406030204" pitchFamily="18" charset="0"/>
                                              </a:rPr>
                                            </m:ctrlPr>
                                          </m:dPr>
                                          <m:e>
                                            <m:sSub>
                                              <m:sSubPr>
                                                <m:ctrlPr>
                                                  <a:rPr lang="zh-CN" altLang="en-US" sz="1200" i="1">
                                                    <a:solidFill>
                                                      <a:srgbClr val="364B3C"/>
                                                    </a:solidFill>
                                                    <a:latin typeface="Cambria Math" panose="02040503050406030204" pitchFamily="18" charset="0"/>
                                                  </a:rPr>
                                                </m:ctrlPr>
                                              </m:sSubPr>
                                              <m:e>
                                                <m:r>
                                                  <a:rPr lang="zh-CN" altLang="en-US" sz="1200" i="1">
                                                    <a:solidFill>
                                                      <a:srgbClr val="364B3C"/>
                                                    </a:solidFill>
                                                    <a:latin typeface="Cambria Math" panose="02040503050406030204" pitchFamily="18" charset="0"/>
                                                  </a:rPr>
                                                  <m:t>𝑅</m:t>
                                                </m:r>
                                              </m:e>
                                              <m:sub>
                                                <m:r>
                                                  <m:rPr>
                                                    <m:sty m:val="p"/>
                                                  </m:rPr>
                                                  <a:rPr lang="zh-CN" altLang="en-US" sz="1200" i="0">
                                                    <a:solidFill>
                                                      <a:srgbClr val="364B3C"/>
                                                    </a:solidFill>
                                                    <a:latin typeface="Cambria Math" panose="02040503050406030204" pitchFamily="18" charset="0"/>
                                                  </a:rPr>
                                                  <m:t>a</m:t>
                                                </m:r>
                                                <m:r>
                                                  <a:rPr lang="zh-CN" altLang="en-US" sz="1200" i="0">
                                                    <a:solidFill>
                                                      <a:srgbClr val="364B3C"/>
                                                    </a:solidFill>
                                                    <a:latin typeface="Cambria Math" panose="02040503050406030204" pitchFamily="18" charset="0"/>
                                                  </a:rPr>
                                                  <m:t> </m:t>
                                                </m:r>
                                                <m:r>
                                                  <m:rPr>
                                                    <m:sty m:val="p"/>
                                                  </m:rPr>
                                                  <a:rPr lang="zh-CN" altLang="en-US" sz="1200" i="0">
                                                    <a:solidFill>
                                                      <a:srgbClr val="364B3C"/>
                                                    </a:solidFill>
                                                    <a:latin typeface="Cambria Math" panose="02040503050406030204" pitchFamily="18" charset="0"/>
                                                  </a:rPr>
                                                  <m:t>FM</m:t>
                                                </m:r>
                                              </m:sub>
                                            </m:sSub>
                                            <m:d>
                                              <m:dPr>
                                                <m:ctrlPr>
                                                  <a:rPr lang="zh-CN" altLang="en-US" sz="1200" i="1">
                                                    <a:solidFill>
                                                      <a:srgbClr val="364B3C"/>
                                                    </a:solidFill>
                                                    <a:latin typeface="Cambria Math" panose="02040503050406030204" pitchFamily="18" charset="0"/>
                                                  </a:rPr>
                                                </m:ctrlPr>
                                              </m:dPr>
                                              <m:e>
                                                <m:acc>
                                                  <m:accPr>
                                                    <m:chr m:val="⃗"/>
                                                    <m:ctrlPr>
                                                      <a:rPr lang="zh-CN" altLang="en-US" sz="1200" i="1">
                                                        <a:solidFill>
                                                          <a:srgbClr val="364B3C"/>
                                                        </a:solidFill>
                                                        <a:latin typeface="Cambria Math" panose="02040503050406030204" pitchFamily="18" charset="0"/>
                                                      </a:rPr>
                                                    </m:ctrlPr>
                                                  </m:accPr>
                                                  <m:e>
                                                    <m:r>
                                                      <a:rPr lang="zh-CN" altLang="en-US" sz="1200" i="1">
                                                        <a:solidFill>
                                                          <a:srgbClr val="364B3C"/>
                                                        </a:solidFill>
                                                        <a:latin typeface="Cambria Math" panose="02040503050406030204" pitchFamily="18" charset="0"/>
                                                      </a:rPr>
                                                      <m:t>𝑥</m:t>
                                                    </m:r>
                                                  </m:e>
                                                </m:acc>
                                              </m:e>
                                            </m:d>
                                          </m:e>
                                        </m:d>
                                        <m:r>
                                          <a:rPr lang="zh-CN" altLang="en-US" sz="1200" i="0">
                                            <a:solidFill>
                                              <a:srgbClr val="364B3C"/>
                                            </a:solidFill>
                                            <a:latin typeface="Cambria Math" panose="02040503050406030204" pitchFamily="18" charset="0"/>
                                          </a:rPr>
                                          <m:t>,</m:t>
                                        </m:r>
                                      </m:e>
                                      <m:e>
                                        <m:r>
                                          <a:rPr lang="zh-CN" altLang="en-US" sz="1200" i="0">
                                            <a:solidFill>
                                              <a:srgbClr val="364B3C"/>
                                            </a:solidFill>
                                            <a:latin typeface="Cambria Math" panose="02040503050406030204" pitchFamily="18" charset="0"/>
                                          </a:rPr>
                                          <m:t>&amp;</m:t>
                                        </m:r>
                                        <m:sSub>
                                          <m:sSubPr>
                                            <m:ctrlPr>
                                              <a:rPr lang="zh-CN" altLang="en-US" sz="1200" i="1">
                                                <a:solidFill>
                                                  <a:srgbClr val="364B3C"/>
                                                </a:solidFill>
                                                <a:latin typeface="Cambria Math" panose="02040503050406030204" pitchFamily="18" charset="0"/>
                                              </a:rPr>
                                            </m:ctrlPr>
                                          </m:sSubPr>
                                          <m:e>
                                            <m:r>
                                              <a:rPr lang="zh-CN" altLang="en-US" sz="1200" i="1">
                                                <a:solidFill>
                                                  <a:srgbClr val="364B3C"/>
                                                </a:solidFill>
                                                <a:latin typeface="Cambria Math" panose="02040503050406030204" pitchFamily="18" charset="0"/>
                                              </a:rPr>
                                              <m:t>𝐹</m:t>
                                            </m:r>
                                          </m:e>
                                          <m:sub>
                                            <m:r>
                                              <a:rPr lang="zh-CN" altLang="en-US" sz="1200" i="0">
                                                <a:solidFill>
                                                  <a:srgbClr val="364B3C"/>
                                                </a:solidFill>
                                                <a:latin typeface="Cambria Math" panose="02040503050406030204" pitchFamily="18" charset="0"/>
                                              </a:rPr>
                                              <m:t>3</m:t>
                                            </m:r>
                                          </m:sub>
                                        </m:sSub>
                                        <m:d>
                                          <m:dPr>
                                            <m:ctrlPr>
                                              <a:rPr lang="zh-CN" altLang="en-US" sz="1200" i="1">
                                                <a:solidFill>
                                                  <a:srgbClr val="364B3C"/>
                                                </a:solidFill>
                                                <a:latin typeface="Cambria Math" panose="02040503050406030204" pitchFamily="18" charset="0"/>
                                              </a:rPr>
                                            </m:ctrlPr>
                                          </m:dPr>
                                          <m:e>
                                            <m:sSub>
                                              <m:sSubPr>
                                                <m:ctrlPr>
                                                  <a:rPr lang="zh-CN" altLang="en-US" sz="1200" i="1">
                                                    <a:solidFill>
                                                      <a:srgbClr val="364B3C"/>
                                                    </a:solidFill>
                                                    <a:latin typeface="Cambria Math" panose="02040503050406030204" pitchFamily="18" charset="0"/>
                                                  </a:rPr>
                                                </m:ctrlPr>
                                              </m:sSubPr>
                                              <m:e>
                                                <m:r>
                                                  <a:rPr lang="zh-CN" altLang="en-US" sz="1200" i="1">
                                                    <a:solidFill>
                                                      <a:srgbClr val="364B3C"/>
                                                    </a:solidFill>
                                                    <a:latin typeface="Cambria Math" panose="02040503050406030204" pitchFamily="18" charset="0"/>
                                                  </a:rPr>
                                                  <m:t>𝑓</m:t>
                                                </m:r>
                                              </m:e>
                                              <m:sub>
                                                <m:r>
                                                  <m:rPr>
                                                    <m:sty m:val="p"/>
                                                  </m:rPr>
                                                  <a:rPr lang="zh-CN" altLang="en-US" sz="1200" i="0">
                                                    <a:solidFill>
                                                      <a:srgbClr val="364B3C"/>
                                                    </a:solidFill>
                                                    <a:latin typeface="Cambria Math" panose="02040503050406030204" pitchFamily="18" charset="0"/>
                                                  </a:rPr>
                                                  <m:t>HOM</m:t>
                                                </m:r>
                                              </m:sub>
                                            </m:sSub>
                                            <m:d>
                                              <m:dPr>
                                                <m:ctrlPr>
                                                  <a:rPr lang="zh-CN" altLang="en-US" sz="1200" i="1">
                                                    <a:solidFill>
                                                      <a:srgbClr val="364B3C"/>
                                                    </a:solidFill>
                                                    <a:latin typeface="Cambria Math" panose="02040503050406030204" pitchFamily="18" charset="0"/>
                                                  </a:rPr>
                                                </m:ctrlPr>
                                              </m:dPr>
                                              <m:e>
                                                <m:acc>
                                                  <m:accPr>
                                                    <m:chr m:val="⃗"/>
                                                    <m:ctrlPr>
                                                      <a:rPr lang="zh-CN" altLang="en-US" sz="1200" i="1">
                                                        <a:solidFill>
                                                          <a:srgbClr val="364B3C"/>
                                                        </a:solidFill>
                                                        <a:latin typeface="Cambria Math" panose="02040503050406030204" pitchFamily="18" charset="0"/>
                                                      </a:rPr>
                                                    </m:ctrlPr>
                                                  </m:accPr>
                                                  <m:e>
                                                    <m:r>
                                                      <a:rPr lang="zh-CN" altLang="en-US" sz="1200" i="1">
                                                        <a:solidFill>
                                                          <a:srgbClr val="364B3C"/>
                                                        </a:solidFill>
                                                        <a:latin typeface="Cambria Math" panose="02040503050406030204" pitchFamily="18" charset="0"/>
                                                      </a:rPr>
                                                      <m:t>𝑥</m:t>
                                                    </m:r>
                                                  </m:e>
                                                </m:acc>
                                              </m:e>
                                            </m:d>
                                            <m:r>
                                              <a:rPr lang="zh-CN" altLang="en-US" sz="1200" i="0">
                                                <a:solidFill>
                                                  <a:srgbClr val="364B3C"/>
                                                </a:solidFill>
                                                <a:latin typeface="Cambria Math" panose="02040503050406030204" pitchFamily="18" charset="0"/>
                                              </a:rPr>
                                              <m:t>−</m:t>
                                            </m:r>
                                            <m:sSub>
                                              <m:sSubPr>
                                                <m:ctrlPr>
                                                  <a:rPr lang="zh-CN" altLang="en-US" sz="1200" i="1">
                                                    <a:solidFill>
                                                      <a:srgbClr val="364B3C"/>
                                                    </a:solidFill>
                                                    <a:latin typeface="Cambria Math" panose="02040503050406030204" pitchFamily="18" charset="0"/>
                                                  </a:rPr>
                                                </m:ctrlPr>
                                              </m:sSubPr>
                                              <m:e>
                                                <m:r>
                                                  <a:rPr lang="zh-CN" altLang="en-US" sz="1200" i="1">
                                                    <a:solidFill>
                                                      <a:srgbClr val="364B3C"/>
                                                    </a:solidFill>
                                                    <a:latin typeface="Cambria Math" panose="02040503050406030204" pitchFamily="18" charset="0"/>
                                                  </a:rPr>
                                                  <m:t>𝑓</m:t>
                                                </m:r>
                                              </m:e>
                                              <m:sub>
                                                <m:r>
                                                  <a:rPr lang="zh-CN" altLang="en-US" sz="1200" i="1">
                                                    <a:solidFill>
                                                      <a:srgbClr val="364B3C"/>
                                                    </a:solidFill>
                                                    <a:latin typeface="Cambria Math" panose="02040503050406030204" pitchFamily="18" charset="0"/>
                                                  </a:rPr>
                                                  <m:t>𝐹𝑀</m:t>
                                                </m:r>
                                              </m:sub>
                                            </m:sSub>
                                            <m:d>
                                              <m:dPr>
                                                <m:ctrlPr>
                                                  <a:rPr lang="zh-CN" altLang="en-US" sz="1200" i="1">
                                                    <a:solidFill>
                                                      <a:srgbClr val="364B3C"/>
                                                    </a:solidFill>
                                                    <a:latin typeface="Cambria Math" panose="02040503050406030204" pitchFamily="18" charset="0"/>
                                                  </a:rPr>
                                                </m:ctrlPr>
                                              </m:dPr>
                                              <m:e>
                                                <m:acc>
                                                  <m:accPr>
                                                    <m:chr m:val="⃗"/>
                                                    <m:ctrlPr>
                                                      <a:rPr lang="zh-CN" altLang="en-US" sz="1200" i="1">
                                                        <a:solidFill>
                                                          <a:srgbClr val="364B3C"/>
                                                        </a:solidFill>
                                                        <a:latin typeface="Cambria Math" panose="02040503050406030204" pitchFamily="18" charset="0"/>
                                                      </a:rPr>
                                                    </m:ctrlPr>
                                                  </m:accPr>
                                                  <m:e>
                                                    <m:r>
                                                      <a:rPr lang="zh-CN" altLang="en-US" sz="1200" i="1">
                                                        <a:solidFill>
                                                          <a:srgbClr val="364B3C"/>
                                                        </a:solidFill>
                                                        <a:latin typeface="Cambria Math" panose="02040503050406030204" pitchFamily="18" charset="0"/>
                                                      </a:rPr>
                                                      <m:t>𝑥</m:t>
                                                    </m:r>
                                                  </m:e>
                                                </m:acc>
                                              </m:e>
                                            </m:d>
                                          </m:e>
                                        </m:d>
                                        <m:r>
                                          <a:rPr lang="zh-CN" altLang="en-US" sz="1200" i="0">
                                            <a:solidFill>
                                              <a:srgbClr val="364B3C"/>
                                            </a:solidFill>
                                            <a:latin typeface="Cambria Math" panose="02040503050406030204" pitchFamily="18" charset="0"/>
                                          </a:rPr>
                                          <m:t>,</m:t>
                                        </m:r>
                                      </m:e>
                                      <m:e>
                                        <m:r>
                                          <a:rPr lang="zh-CN" altLang="en-US" sz="1200" i="0">
                                            <a:solidFill>
                                              <a:srgbClr val="364B3C"/>
                                            </a:solidFill>
                                            <a:latin typeface="Cambria Math" panose="02040503050406030204" pitchFamily="18" charset="0"/>
                                          </a:rPr>
                                          <m:t>&amp;</m:t>
                                        </m:r>
                                        <m:sSub>
                                          <m:sSubPr>
                                            <m:ctrlPr>
                                              <a:rPr lang="zh-CN" altLang="en-US" sz="1200" i="1">
                                                <a:solidFill>
                                                  <a:srgbClr val="364B3C"/>
                                                </a:solidFill>
                                                <a:latin typeface="Cambria Math" panose="02040503050406030204" pitchFamily="18" charset="0"/>
                                              </a:rPr>
                                            </m:ctrlPr>
                                          </m:sSubPr>
                                          <m:e>
                                            <m:r>
                                              <a:rPr lang="zh-CN" altLang="en-US" sz="1200" i="1">
                                                <a:solidFill>
                                                  <a:srgbClr val="364B3C"/>
                                                </a:solidFill>
                                                <a:latin typeface="Cambria Math" panose="02040503050406030204" pitchFamily="18" charset="0"/>
                                              </a:rPr>
                                              <m:t>𝐹</m:t>
                                            </m:r>
                                          </m:e>
                                          <m:sub>
                                            <m:r>
                                              <a:rPr lang="zh-CN" altLang="en-US" sz="1200" i="0">
                                                <a:solidFill>
                                                  <a:srgbClr val="364B3C"/>
                                                </a:solidFill>
                                                <a:latin typeface="Cambria Math" panose="02040503050406030204" pitchFamily="18" charset="0"/>
                                              </a:rPr>
                                              <m:t>4</m:t>
                                            </m:r>
                                          </m:sub>
                                        </m:sSub>
                                        <m:d>
                                          <m:dPr>
                                            <m:ctrlPr>
                                              <a:rPr lang="zh-CN" altLang="en-US" sz="1200" i="1">
                                                <a:solidFill>
                                                  <a:srgbClr val="364B3C"/>
                                                </a:solidFill>
                                                <a:latin typeface="Cambria Math" panose="02040503050406030204" pitchFamily="18" charset="0"/>
                                              </a:rPr>
                                            </m:ctrlPr>
                                          </m:dPr>
                                          <m:e>
                                            <m:r>
                                              <a:rPr lang="zh-CN" altLang="en-US" sz="1200" i="0">
                                                <a:solidFill>
                                                  <a:srgbClr val="364B3C"/>
                                                </a:solidFill>
                                                <a:latin typeface="Cambria Math" panose="02040503050406030204" pitchFamily="18" charset="0"/>
                                              </a:rPr>
                                              <m:t>∗</m:t>
                                            </m:r>
                                            <m:sSub>
                                              <m:sSubPr>
                                                <m:ctrlPr>
                                                  <a:rPr lang="zh-CN" altLang="en-US" sz="1200" i="1">
                                                    <a:solidFill>
                                                      <a:srgbClr val="364B3C"/>
                                                    </a:solidFill>
                                                    <a:latin typeface="Cambria Math" panose="02040503050406030204" pitchFamily="18" charset="0"/>
                                                  </a:rPr>
                                                </m:ctrlPr>
                                              </m:sSubPr>
                                              <m:e>
                                                <m:f>
                                                  <m:fPr>
                                                    <m:type m:val="lin"/>
                                                    <m:ctrlPr>
                                                      <a:rPr lang="zh-CN" altLang="en-US" sz="1200" i="1">
                                                        <a:solidFill>
                                                          <a:srgbClr val="364B3C"/>
                                                        </a:solidFill>
                                                        <a:latin typeface="Cambria Math" panose="02040503050406030204" pitchFamily="18" charset="0"/>
                                                      </a:rPr>
                                                    </m:ctrlPr>
                                                  </m:fPr>
                                                  <m:num>
                                                    <m:r>
                                                      <a:rPr lang="zh-CN" altLang="en-US" sz="1200" i="1">
                                                        <a:solidFill>
                                                          <a:srgbClr val="364B3C"/>
                                                        </a:solidFill>
                                                        <a:latin typeface="Cambria Math" panose="02040503050406030204" pitchFamily="18" charset="0"/>
                                                      </a:rPr>
                                                      <m:t>𝑅</m:t>
                                                    </m:r>
                                                  </m:num>
                                                  <m:den>
                                                    <m:r>
                                                      <a:rPr lang="zh-CN" altLang="en-US" sz="1200" i="1">
                                                        <a:solidFill>
                                                          <a:srgbClr val="364B3C"/>
                                                        </a:solidFill>
                                                        <a:latin typeface="Cambria Math" panose="02040503050406030204" pitchFamily="18" charset="0"/>
                                                      </a:rPr>
                                                      <m:t>𝑄</m:t>
                                                    </m:r>
                                                  </m:den>
                                                </m:f>
                                              </m:e>
                                              <m:sub>
                                                <m:r>
                                                  <m:rPr>
                                                    <m:sty m:val="p"/>
                                                  </m:rPr>
                                                  <a:rPr lang="zh-CN" altLang="en-US" sz="1200" i="0">
                                                    <a:solidFill>
                                                      <a:srgbClr val="364B3C"/>
                                                    </a:solidFill>
                                                    <a:latin typeface="Cambria Math" panose="02040503050406030204" pitchFamily="18" charset="0"/>
                                                  </a:rPr>
                                                  <m:t>HOM</m:t>
                                                </m:r>
                                              </m:sub>
                                            </m:sSub>
                                            <m:d>
                                              <m:dPr>
                                                <m:ctrlPr>
                                                  <a:rPr lang="zh-CN" altLang="en-US" sz="1200" i="1">
                                                    <a:solidFill>
                                                      <a:srgbClr val="364B3C"/>
                                                    </a:solidFill>
                                                    <a:latin typeface="Cambria Math" panose="02040503050406030204" pitchFamily="18" charset="0"/>
                                                  </a:rPr>
                                                </m:ctrlPr>
                                              </m:dPr>
                                              <m:e>
                                                <m:acc>
                                                  <m:accPr>
                                                    <m:chr m:val="⃗"/>
                                                    <m:ctrlPr>
                                                      <a:rPr lang="zh-CN" altLang="en-US" sz="1200" i="1">
                                                        <a:solidFill>
                                                          <a:srgbClr val="364B3C"/>
                                                        </a:solidFill>
                                                        <a:latin typeface="Cambria Math" panose="02040503050406030204" pitchFamily="18" charset="0"/>
                                                      </a:rPr>
                                                    </m:ctrlPr>
                                                  </m:accPr>
                                                  <m:e>
                                                    <m:r>
                                                      <a:rPr lang="zh-CN" altLang="en-US" sz="1200" i="1">
                                                        <a:solidFill>
                                                          <a:srgbClr val="364B3C"/>
                                                        </a:solidFill>
                                                        <a:latin typeface="Cambria Math" panose="02040503050406030204" pitchFamily="18" charset="0"/>
                                                      </a:rPr>
                                                      <m:t>𝑥</m:t>
                                                    </m:r>
                                                  </m:e>
                                                </m:acc>
                                              </m:e>
                                            </m:d>
                                          </m:e>
                                        </m:d>
                                      </m:e>
                                    </m:eqArr>
                                  </m:e>
                                </m:d>
                              </m:e>
                              <m:sup>
                                <m:r>
                                  <a:rPr lang="zh-CN" altLang="en-US" sz="1200" i="0">
                                    <a:solidFill>
                                      <a:srgbClr val="364B3C"/>
                                    </a:solidFill>
                                    <a:latin typeface="Cambria Math" panose="02040503050406030204" pitchFamily="18" charset="0"/>
                                  </a:rPr>
                                  <m:t> </m:t>
                                </m:r>
                              </m:sup>
                            </m:sSup>
                          </m:e>
                        </m:mr>
                      </m:m>
                    </m:oMath>
                  </m:oMathPara>
                </a14:m>
                <a:endParaRPr lang="zh-CN" altLang="en-US" sz="1200" i="0" dirty="0">
                  <a:solidFill>
                    <a:srgbClr val="364B3C"/>
                  </a:solidFill>
                  <a:latin typeface="Cambria Math" panose="02040503050406030204" pitchFamily="18" charset="0"/>
                  <a:cs typeface="Cambria Math" panose="02040503050406030204" pitchFamily="18" charset="0"/>
                </a:endParaRPr>
              </a:p>
            </p:txBody>
          </p:sp>
        </mc:Choice>
        <mc:Fallback>
          <p:sp>
            <p:nvSpPr>
              <p:cNvPr id="15" name="文本框 14"/>
              <p:cNvSpPr txBox="1">
                <a:spLocks noRot="1" noChangeAspect="1" noMove="1" noResize="1" noEditPoints="1" noAdjustHandles="1" noChangeArrowheads="1" noChangeShapeType="1" noTextEdit="1"/>
              </p:cNvSpPr>
              <p:nvPr/>
            </p:nvSpPr>
            <p:spPr>
              <a:xfrm>
                <a:off x="46990" y="1371600"/>
                <a:ext cx="2806700" cy="1104265"/>
              </a:xfrm>
              <a:prstGeom prst="rect">
                <a:avLst/>
              </a:prstGeom>
              <a:blipFill rotWithShape="1">
                <a:blip r:embed="rId1"/>
                <a:stretch>
                  <a:fillRect/>
                </a:stretch>
              </a:blipFill>
            </p:spPr>
            <p:txBody>
              <a:bodyPr/>
              <a:lstStyle/>
              <a:p>
                <a:r>
                  <a:rPr lang="en-US" altLang="en-US">
                    <a:noFill/>
                  </a:rPr>
                  <a:t> </a:t>
                </a:r>
              </a:p>
            </p:txBody>
          </p:sp>
        </mc:Fallback>
      </mc:AlternateContent>
      <mc:AlternateContent xmlns:mc="http://schemas.openxmlformats.org/markup-compatibility/2006">
        <mc:Choice xmlns:a14="http://schemas.microsoft.com/office/drawing/2010/main" Requires="a14">
          <p:sp>
            <p:nvSpPr>
              <p:cNvPr id="17" name="文本框 16"/>
              <p:cNvSpPr txBox="1"/>
              <p:nvPr/>
            </p:nvSpPr>
            <p:spPr>
              <a:xfrm>
                <a:off x="46990" y="2637155"/>
                <a:ext cx="2799715" cy="354330"/>
              </a:xfrm>
              <a:prstGeom prst="rect">
                <a:avLst/>
              </a:prstGeom>
              <a:noFill/>
            </p:spPr>
            <p:txBody>
              <a:bodyPr wrap="square">
                <a:noAutofit/>
              </a:bodyPr>
              <a:lstStyle/>
              <a:p>
                <a:pPr indent="269240" algn="ctr">
                  <a:lnSpc>
                    <a:spcPct val="150000"/>
                  </a:lnSpc>
                </a:pPr>
                <a14:m>
                  <m:oMathPara xmlns:m="http://schemas.openxmlformats.org/officeDocument/2006/math">
                    <m:oMathParaPr>
                      <m:jc m:val="center"/>
                    </m:oMathParaPr>
                    <m:oMath xmlns:m="http://schemas.openxmlformats.org/officeDocument/2006/math">
                      <m:r>
                        <a:rPr lang="en-US" altLang="zh-CN" sz="1600" kern="100" smtClean="0">
                          <a:solidFill>
                            <a:srgbClr val="364B3C"/>
                          </a:solidFill>
                          <a:effectLst/>
                          <a:latin typeface="Cambria Math" panose="02040503050406030204" pitchFamily="18" charset="0"/>
                          <a:ea typeface="微软雅黑" panose="020B0503020204020204" pitchFamily="34" charset="-122"/>
                          <a:cs typeface="Times New Roman" panose="02020603050405020304" pitchFamily="18" charset="0"/>
                        </a:rPr>
                        <m:t> </m:t>
                      </m:r>
                      <m:r>
                        <m:rPr>
                          <m:sty m:val="p"/>
                        </m:rPr>
                        <a:rPr lang="en-US" altLang="zh-CN" sz="1600" kern="100" smtClean="0">
                          <a:solidFill>
                            <a:srgbClr val="364B3C"/>
                          </a:solidFill>
                          <a:effectLst/>
                          <a:latin typeface="Cambria Math" panose="02040503050406030204" pitchFamily="18" charset="0"/>
                          <a:ea typeface="微软雅黑" panose="020B0503020204020204" pitchFamily="34" charset="-122"/>
                          <a:cs typeface="Times New Roman" panose="02020603050405020304" pitchFamily="18" charset="0"/>
                        </a:rPr>
                        <m:t>s</m:t>
                      </m:r>
                      <m:r>
                        <a:rPr lang="en-US" altLang="zh-CN" sz="1600" kern="100" smtClean="0">
                          <a:solidFill>
                            <a:srgbClr val="364B3C"/>
                          </a:solidFill>
                          <a:effectLst/>
                          <a:latin typeface="Cambria Math" panose="02040503050406030204" pitchFamily="18" charset="0"/>
                          <a:ea typeface="微软雅黑" panose="020B0503020204020204" pitchFamily="34" charset="-122"/>
                          <a:cs typeface="Times New Roman" panose="02020603050405020304" pitchFamily="18" charset="0"/>
                        </a:rPr>
                        <m:t>.</m:t>
                      </m:r>
                      <m:r>
                        <m:rPr>
                          <m:sty m:val="p"/>
                        </m:rPr>
                        <a:rPr lang="en-US" altLang="zh-CN" sz="1600" kern="100" smtClean="0">
                          <a:solidFill>
                            <a:srgbClr val="364B3C"/>
                          </a:solidFill>
                          <a:effectLst/>
                          <a:latin typeface="Cambria Math" panose="02040503050406030204" pitchFamily="18" charset="0"/>
                          <a:ea typeface="微软雅黑" panose="020B0503020204020204" pitchFamily="34" charset="-122"/>
                          <a:cs typeface="Times New Roman" panose="02020603050405020304" pitchFamily="18" charset="0"/>
                        </a:rPr>
                        <m:t>t</m:t>
                      </m:r>
                      <m:r>
                        <a:rPr lang="en-US" altLang="zh-CN" sz="1600" kern="100" smtClean="0">
                          <a:solidFill>
                            <a:srgbClr val="364B3C"/>
                          </a:solidFill>
                          <a:effectLst/>
                          <a:latin typeface="Cambria Math" panose="02040503050406030204" pitchFamily="18" charset="0"/>
                          <a:ea typeface="微软雅黑" panose="020B0503020204020204" pitchFamily="34" charset="-122"/>
                          <a:cs typeface="Times New Roman" panose="02020603050405020304" pitchFamily="18" charset="0"/>
                        </a:rPr>
                        <m:t>. </m:t>
                      </m:r>
                      <m:sSub>
                        <m:sSubPr>
                          <m:ctrlPr>
                            <a:rPr lang="zh-CN" altLang="zh-CN" sz="1600" i="1" kern="100">
                              <a:solidFill>
                                <a:srgbClr val="364B3C"/>
                              </a:solidFill>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1600" i="1" kern="100">
                              <a:solidFill>
                                <a:srgbClr val="364B3C"/>
                              </a:solidFill>
                              <a:effectLst/>
                              <a:latin typeface="Cambria Math" panose="02040503050406030204" pitchFamily="18" charset="0"/>
                              <a:ea typeface="微软雅黑" panose="020B0503020204020204" pitchFamily="34" charset="-122"/>
                              <a:cs typeface="Times New Roman" panose="02020603050405020304" pitchFamily="18" charset="0"/>
                            </a:rPr>
                            <m:t>𝑓</m:t>
                          </m:r>
                        </m:e>
                        <m:sub>
                          <m:r>
                            <a:rPr lang="en-US" altLang="zh-CN" sz="1600" i="1" kern="100">
                              <a:solidFill>
                                <a:srgbClr val="364B3C"/>
                              </a:solidFill>
                              <a:effectLst/>
                              <a:latin typeface="Cambria Math" panose="02040503050406030204" pitchFamily="18" charset="0"/>
                              <a:ea typeface="微软雅黑" panose="020B0503020204020204" pitchFamily="34" charset="-122"/>
                              <a:cs typeface="Times New Roman" panose="02020603050405020304" pitchFamily="18" charset="0"/>
                            </a:rPr>
                            <m:t>𝐹𝑀</m:t>
                          </m:r>
                        </m:sub>
                      </m:sSub>
                      <m:r>
                        <a:rPr lang="en-US" altLang="zh-CN" sz="1600" i="1" kern="100">
                          <a:solidFill>
                            <a:srgbClr val="364B3C"/>
                          </a:solidFill>
                          <a:effectLst/>
                          <a:latin typeface="Cambria Math" panose="02040503050406030204" pitchFamily="18" charset="0"/>
                          <a:ea typeface="微软雅黑" panose="020B0503020204020204" pitchFamily="34" charset="-122"/>
                          <a:cs typeface="Times New Roman" panose="02020603050405020304" pitchFamily="18" charset="0"/>
                        </a:rPr>
                        <m:t>−</m:t>
                      </m:r>
                      <m:r>
                        <a:rPr lang="en-US" altLang="zh-CN" sz="1600" kern="100">
                          <a:solidFill>
                            <a:srgbClr val="364B3C"/>
                          </a:solidFill>
                          <a:effectLst/>
                          <a:latin typeface="Cambria Math" panose="02040503050406030204" pitchFamily="18" charset="0"/>
                          <a:ea typeface="微软雅黑" panose="020B0503020204020204" pitchFamily="34" charset="-122"/>
                          <a:cs typeface="Times New Roman" panose="02020603050405020304" pitchFamily="18" charset="0"/>
                        </a:rPr>
                        <m:t>499</m:t>
                      </m:r>
                      <m:r>
                        <a:rPr lang="en-US" altLang="zh-CN" sz="1600" kern="100">
                          <a:solidFill>
                            <a:srgbClr val="364B3C"/>
                          </a:solidFill>
                          <a:effectLst/>
                          <a:latin typeface="Cambria Math" panose="02040503050406030204" pitchFamily="18" charset="0"/>
                          <a:ea typeface="微软雅黑" panose="020B0503020204020204" pitchFamily="34" charset="-122"/>
                          <a:cs typeface="Times New Roman" panose="02020603050405020304" pitchFamily="18" charset="0"/>
                        </a:rPr>
                        <m:t>.</m:t>
                      </m:r>
                      <m:r>
                        <a:rPr lang="en-US" altLang="zh-CN" sz="1600" kern="100">
                          <a:solidFill>
                            <a:srgbClr val="364B3C"/>
                          </a:solidFill>
                          <a:effectLst/>
                          <a:latin typeface="Cambria Math" panose="02040503050406030204" pitchFamily="18" charset="0"/>
                          <a:ea typeface="微软雅黑" panose="020B0503020204020204" pitchFamily="34" charset="-122"/>
                          <a:cs typeface="Times New Roman" panose="02020603050405020304" pitchFamily="18" charset="0"/>
                        </a:rPr>
                        <m:t>65</m:t>
                      </m:r>
                      <m:r>
                        <a:rPr lang="en-US" altLang="zh-CN" sz="1600" kern="100">
                          <a:solidFill>
                            <a:srgbClr val="364B3C"/>
                          </a:solidFill>
                          <a:effectLst/>
                          <a:latin typeface="Cambria Math" panose="02040503050406030204" pitchFamily="18" charset="0"/>
                          <a:ea typeface="微软雅黑" panose="020B0503020204020204" pitchFamily="34" charset="-122"/>
                          <a:cs typeface="Times New Roman" panose="02020603050405020304" pitchFamily="18" charset="0"/>
                        </a:rPr>
                        <m:t>=</m:t>
                      </m:r>
                      <m:r>
                        <a:rPr lang="en-US" altLang="zh-CN" sz="1600" kern="100">
                          <a:solidFill>
                            <a:srgbClr val="364B3C"/>
                          </a:solidFill>
                          <a:effectLst/>
                          <a:latin typeface="Cambria Math" panose="02040503050406030204" pitchFamily="18" charset="0"/>
                          <a:ea typeface="MS Mincho" charset="0"/>
                          <a:cs typeface="Cambria Math" panose="02040503050406030204" pitchFamily="18" charset="0"/>
                        </a:rPr>
                        <m:t>0</m:t>
                      </m:r>
                    </m:oMath>
                  </m:oMathPara>
                </a14:m>
                <a:endParaRPr lang="en-US" altLang="zh-CN" sz="1600" kern="100" dirty="0">
                  <a:solidFill>
                    <a:srgbClr val="364B3C"/>
                  </a:solidFill>
                  <a:effectLst/>
                  <a:latin typeface="Cambria Math" panose="02040503050406030204" pitchFamily="18" charset="0"/>
                  <a:ea typeface="MS Mincho" charset="0"/>
                  <a:cs typeface="Cambria Math" panose="02040503050406030204" pitchFamily="18" charset="0"/>
                </a:endParaRPr>
              </a:p>
            </p:txBody>
          </p:sp>
        </mc:Choice>
        <mc:Fallback>
          <p:sp>
            <p:nvSpPr>
              <p:cNvPr id="17" name="文本框 16"/>
              <p:cNvSpPr txBox="1">
                <a:spLocks noRot="1" noChangeAspect="1" noMove="1" noResize="1" noEditPoints="1" noAdjustHandles="1" noChangeArrowheads="1" noChangeShapeType="1" noTextEdit="1"/>
              </p:cNvSpPr>
              <p:nvPr/>
            </p:nvSpPr>
            <p:spPr>
              <a:xfrm>
                <a:off x="46990" y="2637155"/>
                <a:ext cx="2799715" cy="354330"/>
              </a:xfrm>
              <a:prstGeom prst="rect">
                <a:avLst/>
              </a:prstGeom>
              <a:blipFill rotWithShape="1">
                <a:blip r:embed="rId2"/>
                <a:stretch>
                  <a:fillRect b="-16129"/>
                </a:stretch>
              </a:blipFill>
            </p:spPr>
            <p:txBody>
              <a:bodyPr/>
              <a:lstStyle/>
              <a:p>
                <a:r>
                  <a:rPr lang="en-US" altLang="en-US">
                    <a:noFill/>
                  </a:rPr>
                  <a:t> </a:t>
                </a:r>
              </a:p>
            </p:txBody>
          </p:sp>
        </mc:Fallback>
      </mc:AlternateContent>
      <p:pic>
        <p:nvPicPr>
          <p:cNvPr id="19" name="图片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03747" y="3579346"/>
            <a:ext cx="3590729" cy="2778571"/>
          </a:xfrm>
          <a:prstGeom prst="rect">
            <a:avLst/>
          </a:prstGeom>
        </p:spPr>
      </p:pic>
      <p:pic>
        <p:nvPicPr>
          <p:cNvPr id="21" name="图片 2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48799" y="3579346"/>
            <a:ext cx="3574327" cy="2778573"/>
          </a:xfrm>
          <a:prstGeom prst="rect">
            <a:avLst/>
          </a:prstGeom>
        </p:spPr>
      </p:pic>
      <p:sp>
        <p:nvSpPr>
          <p:cNvPr id="20" name="文本框 19"/>
          <p:cNvSpPr txBox="1"/>
          <p:nvPr/>
        </p:nvSpPr>
        <p:spPr>
          <a:xfrm>
            <a:off x="5088255" y="1118235"/>
            <a:ext cx="7072630" cy="2868930"/>
          </a:xfrm>
          <a:prstGeom prst="rect">
            <a:avLst/>
          </a:prstGeom>
          <a:noFill/>
        </p:spPr>
        <p:txBody>
          <a:bodyPr wrap="square">
            <a:spAutoFit/>
          </a:bodyPr>
          <a:lstStyle/>
          <a:p>
            <a:pPr>
              <a:lnSpc>
                <a:spcPct val="120000"/>
              </a:lnSpc>
              <a:spcBef>
                <a:spcPts val="0"/>
              </a:spcBef>
              <a:spcAft>
                <a:spcPts val="0"/>
              </a:spcAft>
            </a:pPr>
            <a:r>
              <a:rPr lang="zh-CN" altLang="en-US" sz="2000" b="1" dirty="0">
                <a:solidFill>
                  <a:srgbClr val="364B3C"/>
                </a:solidFill>
                <a:latin typeface="微软雅黑" panose="020B0503020204020204" pitchFamily="34" charset="-122"/>
                <a:ea typeface="微软雅黑" panose="020B0503020204020204" pitchFamily="34" charset="-122"/>
                <a:cs typeface="微软雅黑" panose="020B0503020204020204" pitchFamily="34" charset="-122"/>
              </a:rPr>
              <a:t>几何参数个数：</a:t>
            </a:r>
            <a:r>
              <a:rPr lang="en-US" altLang="zh-CN" sz="2000" b="1" dirty="0">
                <a:solidFill>
                  <a:srgbClr val="364B3C"/>
                </a:solidFill>
                <a:latin typeface="微软雅黑" panose="020B0503020204020204" pitchFamily="34" charset="-122"/>
                <a:ea typeface="微软雅黑" panose="020B0503020204020204" pitchFamily="34" charset="-122"/>
                <a:cs typeface="微软雅黑" panose="020B0503020204020204" pitchFamily="34" charset="-122"/>
              </a:rPr>
              <a:t>13</a:t>
            </a:r>
            <a:endParaRPr lang="en-US" altLang="zh-CN" sz="2000" b="1" dirty="0">
              <a:solidFill>
                <a:srgbClr val="364B3C"/>
              </a:solidFill>
              <a:latin typeface="微软雅黑" panose="020B0503020204020204" pitchFamily="34" charset="-122"/>
              <a:ea typeface="微软雅黑" panose="020B0503020204020204" pitchFamily="34" charset="-122"/>
              <a:cs typeface="微软雅黑" panose="020B0503020204020204" pitchFamily="34" charset="-122"/>
            </a:endParaRPr>
          </a:p>
          <a:p>
            <a:pPr marL="285750" indent="-285750">
              <a:lnSpc>
                <a:spcPct val="120000"/>
              </a:lnSpc>
              <a:spcBef>
                <a:spcPts val="0"/>
              </a:spcBef>
              <a:spcAft>
                <a:spcPts val="0"/>
              </a:spcAft>
              <a:buSzPct val="75000"/>
              <a:buFont typeface="Wingdings" panose="05000000000000000000" pitchFamily="2" charset="2"/>
              <a:buChar char="n"/>
            </a:pPr>
            <a:r>
              <a:rPr lang="zh-CN" altLang="en-US" sz="1600" dirty="0">
                <a:latin typeface="微软雅黑" panose="020B0503020204020204" pitchFamily="34" charset="-122"/>
                <a:ea typeface="微软雅黑" panose="020B0503020204020204" pitchFamily="34" charset="-122"/>
                <a:cs typeface="微软雅黑" panose="020B0503020204020204" pitchFamily="34" charset="-122"/>
              </a:rPr>
              <a:t>初始</a:t>
            </a:r>
            <a:r>
              <a:rPr lang="en-US" altLang="zh-CN" sz="1600" b="1" dirty="0">
                <a:solidFill>
                  <a:srgbClr val="364B3C"/>
                </a:solidFill>
                <a:latin typeface="微软雅黑" panose="020B0503020204020204" pitchFamily="34" charset="-122"/>
                <a:ea typeface="微软雅黑" panose="020B0503020204020204" pitchFamily="34" charset="-122"/>
                <a:cs typeface="微软雅黑" panose="020B0503020204020204" pitchFamily="34" charset="-122"/>
              </a:rPr>
              <a:t>1000</a:t>
            </a:r>
            <a:r>
              <a:rPr lang="zh-CN" altLang="en-US" sz="1600" dirty="0">
                <a:latin typeface="微软雅黑" panose="020B0503020204020204" pitchFamily="34" charset="-122"/>
                <a:ea typeface="微软雅黑" panose="020B0503020204020204" pitchFamily="34" charset="-122"/>
                <a:cs typeface="微软雅黑" panose="020B0503020204020204" pitchFamily="34" charset="-122"/>
              </a:rPr>
              <a:t>个训练样本，合成数据样本</a:t>
            </a:r>
            <a:r>
              <a:rPr lang="en-US" altLang="zh-CN" sz="1600" dirty="0">
                <a:latin typeface="微软雅黑" panose="020B0503020204020204" pitchFamily="34" charset="-122"/>
                <a:ea typeface="微软雅黑" panose="020B0503020204020204" pitchFamily="34" charset="-122"/>
                <a:cs typeface="微软雅黑" panose="020B0503020204020204" pitchFamily="34" charset="-122"/>
              </a:rPr>
              <a:t>1000</a:t>
            </a:r>
            <a:r>
              <a:rPr lang="zh-CN" altLang="en-US" sz="1600" dirty="0">
                <a:latin typeface="微软雅黑" panose="020B0503020204020204" pitchFamily="34" charset="-122"/>
                <a:ea typeface="微软雅黑" panose="020B0503020204020204" pitchFamily="34" charset="-122"/>
                <a:cs typeface="微软雅黑" panose="020B0503020204020204" pitchFamily="34" charset="-122"/>
              </a:rPr>
              <a:t>个×</a:t>
            </a:r>
            <a:r>
              <a:rPr lang="en-US" altLang="zh-CN" sz="1600" dirty="0">
                <a:latin typeface="微软雅黑" panose="020B0503020204020204" pitchFamily="34" charset="-122"/>
                <a:ea typeface="微软雅黑" panose="020B0503020204020204" pitchFamily="34" charset="-122"/>
                <a:cs typeface="微软雅黑" panose="020B0503020204020204" pitchFamily="34" charset="-122"/>
              </a:rPr>
              <a:t>40</a:t>
            </a:r>
            <a:r>
              <a:rPr lang="zh-CN" altLang="en-US" sz="1600" dirty="0">
                <a:latin typeface="微软雅黑" panose="020B0503020204020204" pitchFamily="34" charset="-122"/>
                <a:ea typeface="微软雅黑" panose="020B0503020204020204" pitchFamily="34" charset="-122"/>
                <a:cs typeface="微软雅黑" panose="020B0503020204020204" pitchFamily="34" charset="-122"/>
              </a:rPr>
              <a:t>代</a:t>
            </a:r>
            <a:endParaRPr lang="zh-CN" altLang="en-US" sz="1600" dirty="0">
              <a:latin typeface="微软雅黑" panose="020B0503020204020204" pitchFamily="34" charset="-122"/>
              <a:ea typeface="微软雅黑" panose="020B0503020204020204" pitchFamily="34" charset="-122"/>
              <a:cs typeface="微软雅黑" panose="020B0503020204020204" pitchFamily="34" charset="-122"/>
            </a:endParaRPr>
          </a:p>
          <a:p>
            <a:pPr marL="285750" indent="-285750">
              <a:lnSpc>
                <a:spcPct val="120000"/>
              </a:lnSpc>
              <a:spcBef>
                <a:spcPts val="0"/>
              </a:spcBef>
              <a:spcAft>
                <a:spcPts val="0"/>
              </a:spcAft>
              <a:buSzPct val="75000"/>
              <a:buFont typeface="Wingdings" panose="05000000000000000000" pitchFamily="2" charset="2"/>
              <a:buChar char="n"/>
            </a:pPr>
            <a:r>
              <a:rPr lang="zh-CN" altLang="en-US" sz="1600" dirty="0">
                <a:latin typeface="微软雅黑" panose="020B0503020204020204" pitchFamily="34" charset="-122"/>
                <a:ea typeface="微软雅黑" panose="020B0503020204020204" pitchFamily="34" charset="-122"/>
                <a:cs typeface="微软雅黑" panose="020B0503020204020204" pitchFamily="34" charset="-122"/>
              </a:rPr>
              <a:t>每代筛选父本</a:t>
            </a:r>
            <a:r>
              <a:rPr lang="en-US" altLang="zh-CN" b="1" dirty="0">
                <a:solidFill>
                  <a:srgbClr val="7030A0"/>
                </a:solidFill>
                <a:latin typeface="微软雅黑" panose="020B0503020204020204" pitchFamily="34" charset="-122"/>
                <a:ea typeface="微软雅黑" panose="020B0503020204020204" pitchFamily="34" charset="-122"/>
                <a:cs typeface="微软雅黑" panose="020B0503020204020204" pitchFamily="34" charset="-122"/>
              </a:rPr>
              <a:t>50</a:t>
            </a:r>
            <a:r>
              <a:rPr lang="zh-CN" altLang="en-US" b="1" dirty="0">
                <a:solidFill>
                  <a:srgbClr val="7030A0"/>
                </a:solidFill>
                <a:latin typeface="微软雅黑" panose="020B0503020204020204" pitchFamily="34" charset="-122"/>
                <a:ea typeface="微软雅黑" panose="020B0503020204020204" pitchFamily="34" charset="-122"/>
                <a:cs typeface="微软雅黑" panose="020B0503020204020204" pitchFamily="34" charset="-122"/>
              </a:rPr>
              <a:t>个</a:t>
            </a:r>
            <a:r>
              <a:rPr lang="zh-CN" altLang="en-US" sz="1600" dirty="0">
                <a:latin typeface="微软雅黑" panose="020B0503020204020204" pitchFamily="34" charset="-122"/>
                <a:ea typeface="微软雅黑" panose="020B0503020204020204" pitchFamily="34" charset="-122"/>
                <a:cs typeface="微软雅黑" panose="020B0503020204020204" pitchFamily="34" charset="-122"/>
                <a:sym typeface="+mn-ea"/>
              </a:rPr>
              <a:t>×</a:t>
            </a:r>
            <a:r>
              <a:rPr lang="en-US" altLang="zh-CN" sz="1600" dirty="0">
                <a:latin typeface="微软雅黑" panose="020B0503020204020204" pitchFamily="34" charset="-122"/>
                <a:ea typeface="微软雅黑" panose="020B0503020204020204" pitchFamily="34" charset="-122"/>
                <a:cs typeface="微软雅黑" panose="020B0503020204020204" pitchFamily="34" charset="-122"/>
                <a:sym typeface="+mn-ea"/>
              </a:rPr>
              <a:t>40</a:t>
            </a:r>
            <a:r>
              <a:rPr lang="zh-CN" altLang="en-US" sz="1600" dirty="0">
                <a:latin typeface="微软雅黑" panose="020B0503020204020204" pitchFamily="34" charset="-122"/>
                <a:ea typeface="微软雅黑" panose="020B0503020204020204" pitchFamily="34" charset="-122"/>
                <a:cs typeface="微软雅黑" panose="020B0503020204020204" pitchFamily="34" charset="-122"/>
                <a:sym typeface="+mn-ea"/>
              </a:rPr>
              <a:t>代，</a:t>
            </a:r>
            <a:r>
              <a:rPr lang="en-US" altLang="zh-CN" sz="1600" dirty="0">
                <a:latin typeface="微软雅黑" panose="020B0503020204020204" pitchFamily="34" charset="-122"/>
                <a:ea typeface="微软雅黑" panose="020B0503020204020204" pitchFamily="34" charset="-122"/>
                <a:cs typeface="微软雅黑" panose="020B0503020204020204" pitchFamily="34" charset="-122"/>
                <a:sym typeface="+mn-ea"/>
              </a:rPr>
              <a:t>CST</a:t>
            </a:r>
            <a:r>
              <a:rPr lang="zh-CN" altLang="en-US" sz="1600" dirty="0">
                <a:latin typeface="微软雅黑" panose="020B0503020204020204" pitchFamily="34" charset="-122"/>
                <a:ea typeface="微软雅黑" panose="020B0503020204020204" pitchFamily="34" charset="-122"/>
                <a:cs typeface="微软雅黑" panose="020B0503020204020204" pitchFamily="34" charset="-122"/>
                <a:sym typeface="+mn-ea"/>
              </a:rPr>
              <a:t>校验</a:t>
            </a:r>
            <a:endParaRPr lang="zh-CN" altLang="en-US" sz="1600" dirty="0">
              <a:latin typeface="微软雅黑" panose="020B0503020204020204" pitchFamily="34" charset="-122"/>
              <a:ea typeface="微软雅黑" panose="020B0503020204020204" pitchFamily="34" charset="-122"/>
              <a:cs typeface="微软雅黑" panose="020B0503020204020204" pitchFamily="34" charset="-122"/>
            </a:endParaRPr>
          </a:p>
          <a:p>
            <a:pPr marL="285750" indent="-285750">
              <a:lnSpc>
                <a:spcPct val="120000"/>
              </a:lnSpc>
              <a:spcBef>
                <a:spcPts val="0"/>
              </a:spcBef>
              <a:spcAft>
                <a:spcPts val="0"/>
              </a:spcAft>
              <a:buSzPct val="75000"/>
              <a:buFont typeface="Wingdings" panose="05000000000000000000" pitchFamily="2" charset="2"/>
              <a:buChar char="n"/>
            </a:pPr>
            <a:r>
              <a:rPr lang="zh-CN" altLang="en-US" sz="1600" dirty="0">
                <a:latin typeface="微软雅黑" panose="020B0503020204020204" pitchFamily="34" charset="-122"/>
                <a:ea typeface="微软雅黑" panose="020B0503020204020204" pitchFamily="34" charset="-122"/>
                <a:cs typeface="微软雅黑" panose="020B0503020204020204" pitchFamily="34" charset="-122"/>
              </a:rPr>
              <a:t>产生约</a:t>
            </a:r>
            <a:r>
              <a:rPr lang="en-US" altLang="zh-CN" sz="1600" b="1" dirty="0">
                <a:solidFill>
                  <a:srgbClr val="364B3C"/>
                </a:solidFill>
                <a:latin typeface="微软雅黑" panose="020B0503020204020204" pitchFamily="34" charset="-122"/>
                <a:ea typeface="微软雅黑" panose="020B0503020204020204" pitchFamily="34" charset="-122"/>
                <a:cs typeface="微软雅黑" panose="020B0503020204020204" pitchFamily="34" charset="-122"/>
              </a:rPr>
              <a:t>600</a:t>
            </a:r>
            <a:r>
              <a:rPr lang="zh-CN" altLang="en-US" sz="1600" dirty="0">
                <a:latin typeface="微软雅黑" panose="020B0503020204020204" pitchFamily="34" charset="-122"/>
                <a:ea typeface="微软雅黑" panose="020B0503020204020204" pitchFamily="34" charset="-122"/>
                <a:cs typeface="微软雅黑" panose="020B0503020204020204" pitchFamily="34" charset="-122"/>
              </a:rPr>
              <a:t>个可行解，用时</a:t>
            </a:r>
            <a:r>
              <a:rPr lang="en-US" altLang="zh-CN" sz="1600" b="1" dirty="0">
                <a:solidFill>
                  <a:srgbClr val="364B3C"/>
                </a:solidFill>
                <a:latin typeface="微软雅黑" panose="020B0503020204020204" pitchFamily="34" charset="-122"/>
                <a:ea typeface="微软雅黑" panose="020B0503020204020204" pitchFamily="34" charset="-122"/>
                <a:cs typeface="微软雅黑" panose="020B0503020204020204" pitchFamily="34" charset="-122"/>
              </a:rPr>
              <a:t>34</a:t>
            </a:r>
            <a:r>
              <a:rPr lang="zh-CN" altLang="en-US" sz="1600" dirty="0">
                <a:latin typeface="微软雅黑" panose="020B0503020204020204" pitchFamily="34" charset="-122"/>
                <a:ea typeface="微软雅黑" panose="020B0503020204020204" pitchFamily="34" charset="-122"/>
                <a:cs typeface="微软雅黑" panose="020B0503020204020204" pitchFamily="34" charset="-122"/>
              </a:rPr>
              <a:t>小时</a:t>
            </a:r>
            <a:endParaRPr lang="zh-CN" altLang="en-US" sz="1600" dirty="0">
              <a:latin typeface="微软雅黑" panose="020B0503020204020204" pitchFamily="34" charset="-122"/>
              <a:ea typeface="微软雅黑" panose="020B0503020204020204" pitchFamily="34" charset="-122"/>
              <a:cs typeface="微软雅黑" panose="020B0503020204020204" pitchFamily="34" charset="-122"/>
            </a:endParaRPr>
          </a:p>
          <a:p>
            <a:pPr marL="285750" indent="-285750">
              <a:lnSpc>
                <a:spcPct val="120000"/>
              </a:lnSpc>
              <a:spcBef>
                <a:spcPts val="0"/>
              </a:spcBef>
              <a:spcAft>
                <a:spcPts val="0"/>
              </a:spcAft>
              <a:buSzPct val="75000"/>
              <a:buFont typeface="Wingdings" panose="05000000000000000000" charset="0"/>
              <a:buChar char="v"/>
            </a:pPr>
            <a:r>
              <a:rPr lang="zh-CN" altLang="en-US" sz="1600" dirty="0">
                <a:latin typeface="微软雅黑" panose="020B0503020204020204" pitchFamily="34" charset="-122"/>
                <a:ea typeface="微软雅黑" panose="020B0503020204020204" pitchFamily="34" charset="-122"/>
                <a:cs typeface="微软雅黑" panose="020B0503020204020204" pitchFamily="34" charset="-122"/>
              </a:rPr>
              <a:t>单纯</a:t>
            </a:r>
            <a:r>
              <a:rPr lang="en-US" altLang="zh-CN" sz="1600" dirty="0">
                <a:latin typeface="微软雅黑" panose="020B0503020204020204" pitchFamily="34" charset="-122"/>
                <a:ea typeface="微软雅黑" panose="020B0503020204020204" pitchFamily="34" charset="-122"/>
                <a:cs typeface="微软雅黑" panose="020B0503020204020204" pitchFamily="34" charset="-122"/>
              </a:rPr>
              <a:t>GA</a:t>
            </a:r>
            <a:r>
              <a:rPr lang="zh-CN" altLang="en-US" sz="1600" dirty="0">
                <a:latin typeface="微软雅黑" panose="020B0503020204020204" pitchFamily="34" charset="-122"/>
                <a:ea typeface="微软雅黑" panose="020B0503020204020204" pitchFamily="34" charset="-122"/>
                <a:cs typeface="微软雅黑" panose="020B0503020204020204" pitchFamily="34" charset="-122"/>
              </a:rPr>
              <a:t>算法需要计算</a:t>
            </a:r>
            <a:r>
              <a:rPr lang="en-US" altLang="zh-CN" b="1" dirty="0">
                <a:solidFill>
                  <a:srgbClr val="7030A0"/>
                </a:solidFill>
                <a:latin typeface="微软雅黑" panose="020B0503020204020204" pitchFamily="34" charset="-122"/>
                <a:ea typeface="微软雅黑" panose="020B0503020204020204" pitchFamily="34" charset="-122"/>
                <a:cs typeface="微软雅黑" panose="020B0503020204020204" pitchFamily="34" charset="-122"/>
              </a:rPr>
              <a:t>40,000</a:t>
            </a:r>
            <a:r>
              <a:rPr lang="zh-CN" altLang="en-US" sz="1600" dirty="0">
                <a:latin typeface="微软雅黑" panose="020B0503020204020204" pitchFamily="34" charset="-122"/>
                <a:ea typeface="微软雅黑" panose="020B0503020204020204" pitchFamily="34" charset="-122"/>
                <a:cs typeface="微软雅黑" panose="020B0503020204020204" pitchFamily="34" charset="-122"/>
              </a:rPr>
              <a:t>组。</a:t>
            </a:r>
            <a:r>
              <a:rPr lang="en-US" altLang="zh-CN" sz="1600" dirty="0">
                <a:latin typeface="微软雅黑" panose="020B0503020204020204" pitchFamily="34" charset="-122"/>
                <a:ea typeface="微软雅黑" panose="020B0503020204020204" pitchFamily="34" charset="-122"/>
                <a:cs typeface="微软雅黑" panose="020B0503020204020204" pitchFamily="34" charset="-122"/>
              </a:rPr>
              <a:t>DNMOGA</a:t>
            </a:r>
            <a:r>
              <a:rPr lang="zh-CN" altLang="en-US" sz="1600" dirty="0">
                <a:latin typeface="微软雅黑" panose="020B0503020204020204" pitchFamily="34" charset="-122"/>
                <a:ea typeface="微软雅黑" panose="020B0503020204020204" pitchFamily="34" charset="-122"/>
                <a:cs typeface="微软雅黑" panose="020B0503020204020204" pitchFamily="34" charset="-122"/>
              </a:rPr>
              <a:t>只需要</a:t>
            </a:r>
            <a:r>
              <a:rPr lang="en-US" altLang="zh-CN" b="1" dirty="0">
                <a:solidFill>
                  <a:srgbClr val="7030A0"/>
                </a:solidFill>
                <a:latin typeface="微软雅黑" panose="020B0503020204020204" pitchFamily="34" charset="-122"/>
                <a:ea typeface="微软雅黑" panose="020B0503020204020204" pitchFamily="34" charset="-122"/>
                <a:cs typeface="微软雅黑" panose="020B0503020204020204" pitchFamily="34" charset="-122"/>
              </a:rPr>
              <a:t>2,000</a:t>
            </a:r>
            <a:r>
              <a:rPr lang="zh-CN" altLang="en-US" sz="1600" dirty="0">
                <a:latin typeface="微软雅黑" panose="020B0503020204020204" pitchFamily="34" charset="-122"/>
                <a:ea typeface="微软雅黑" panose="020B0503020204020204" pitchFamily="34" charset="-122"/>
                <a:cs typeface="微软雅黑" panose="020B0503020204020204" pitchFamily="34" charset="-122"/>
              </a:rPr>
              <a:t>组。</a:t>
            </a:r>
            <a:endParaRPr lang="en-US" altLang="zh-CN" dirty="0">
              <a:latin typeface="微软雅黑" panose="020B0503020204020204" pitchFamily="34" charset="-122"/>
              <a:ea typeface="微软雅黑" panose="020B0503020204020204" pitchFamily="34" charset="-122"/>
              <a:cs typeface="微软雅黑" panose="020B0503020204020204" pitchFamily="34" charset="-122"/>
            </a:endParaRPr>
          </a:p>
          <a:p>
            <a:pPr marL="285750" indent="-285750">
              <a:lnSpc>
                <a:spcPct val="150000"/>
              </a:lnSpc>
              <a:buSzPct val="75000"/>
              <a:buFont typeface="Wingdings" panose="05000000000000000000" pitchFamily="2" charset="2"/>
              <a:buChar char="n"/>
            </a:pPr>
            <a:r>
              <a:rPr lang="zh-CN" altLang="en-US" sz="1600" dirty="0">
                <a:latin typeface="微软雅黑" panose="020B0503020204020204" pitchFamily="34" charset="-122"/>
                <a:ea typeface="微软雅黑" panose="020B0503020204020204" pitchFamily="34" charset="-122"/>
                <a:cs typeface="微软雅黑" panose="020B0503020204020204" pitchFamily="34" charset="-122"/>
                <a:sym typeface="+mn-ea"/>
              </a:rPr>
              <a:t>相比NSGA-II和NBMOGA，DNMOGA的非支配前沿在数量和质量上都表现更好。</a:t>
            </a:r>
            <a:endParaRPr lang="zh-CN" altLang="en-US" dirty="0">
              <a:latin typeface="微软雅黑" panose="020B0503020204020204" pitchFamily="34" charset="-122"/>
              <a:ea typeface="微软雅黑" panose="020B0503020204020204" pitchFamily="34" charset="-122"/>
            </a:endParaRPr>
          </a:p>
          <a:p>
            <a:pPr marL="285750" indent="-285750">
              <a:lnSpc>
                <a:spcPct val="150000"/>
              </a:lnSpc>
              <a:buSzPct val="75000"/>
              <a:buFont typeface="Wingdings" panose="05000000000000000000" pitchFamily="2" charset="2"/>
              <a:buChar char="n"/>
            </a:pPr>
            <a:endParaRPr lang="en-US" altLang="zh-CN" dirty="0">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8" name="图片 7"/>
          <p:cNvPicPr>
            <a:picLocks noChangeAspect="1"/>
          </p:cNvPicPr>
          <p:nvPr/>
        </p:nvPicPr>
        <p:blipFill rotWithShape="1">
          <a:blip r:embed="rId5" cstate="print">
            <a:extLst>
              <a:ext uri="{28A0092B-C50C-407E-A947-70E740481C1C}">
                <a14:useLocalDpi xmlns:a14="http://schemas.microsoft.com/office/drawing/2010/main" val="0"/>
              </a:ext>
            </a:extLst>
          </a:blip>
          <a:srcRect l="5265" t="6871" r="12861" b="3790"/>
          <a:stretch>
            <a:fillRect/>
          </a:stretch>
        </p:blipFill>
        <p:spPr>
          <a:xfrm>
            <a:off x="936520" y="3650891"/>
            <a:ext cx="3425885" cy="2860671"/>
          </a:xfrm>
          <a:prstGeom prst="rect">
            <a:avLst/>
          </a:prstGeom>
        </p:spPr>
      </p:pic>
      <p:sp>
        <p:nvSpPr>
          <p:cNvPr id="2" name="矩形: 圆角 1"/>
          <p:cNvSpPr/>
          <p:nvPr/>
        </p:nvSpPr>
        <p:spPr>
          <a:xfrm>
            <a:off x="842400" y="3549651"/>
            <a:ext cx="3574327" cy="3105149"/>
          </a:xfrm>
          <a:prstGeom prst="roundRect">
            <a:avLst/>
          </a:prstGeom>
          <a:noFill/>
          <a:ln w="38100">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7" name="文本框 6"/>
          <p:cNvSpPr txBox="1"/>
          <p:nvPr/>
        </p:nvSpPr>
        <p:spPr>
          <a:xfrm>
            <a:off x="-24506" y="4149011"/>
            <a:ext cx="864757" cy="420370"/>
          </a:xfrm>
          <a:prstGeom prst="rect">
            <a:avLst/>
          </a:prstGeom>
          <a:noFill/>
        </p:spPr>
        <p:txBody>
          <a:bodyPr wrap="square" rtlCol="0">
            <a:spAutoFit/>
          </a:bodyPr>
          <a:lstStyle/>
          <a:p>
            <a:r>
              <a:rPr lang="zh-CN" altLang="en-US" sz="2135" b="1" dirty="0">
                <a:solidFill>
                  <a:srgbClr val="0000FF"/>
                </a:solidFill>
              </a:rPr>
              <a:t>动态</a:t>
            </a:r>
            <a:endParaRPr lang="zh-CN" altLang="en-US" sz="2135" b="1" dirty="0">
              <a:solidFill>
                <a:srgbClr val="0000FF"/>
              </a:solidFill>
            </a:endParaRPr>
          </a:p>
        </p:txBody>
      </p:sp>
      <p:sp>
        <p:nvSpPr>
          <p:cNvPr id="10" name="灯片编号占位符 9"/>
          <p:cNvSpPr>
            <a:spLocks noGrp="1"/>
          </p:cNvSpPr>
          <p:nvPr>
            <p:ph type="sldNum" sz="quarter" idx="12"/>
          </p:nvPr>
        </p:nvSpPr>
        <p:spPr/>
        <p:txBody>
          <a:bodyPr/>
          <a:lstStyle/>
          <a:p>
            <a:fld id="{F5E05DFF-E77D-4A9C-9F30-0B9E92F10149}" type="slidenum">
              <a:rPr lang="zh-CN" altLang="en-US" sz="1600" smtClean="0"/>
            </a:fld>
            <a:endParaRPr lang="zh-CN" altLang="en-US" sz="1600"/>
          </a:p>
        </p:txBody>
      </p:sp>
      <p:sp>
        <p:nvSpPr>
          <p:cNvPr id="9" name="Title 8"/>
          <p:cNvSpPr>
            <a:spLocks noGrp="1"/>
          </p:cNvSpPr>
          <p:nvPr>
            <p:ph type="title"/>
          </p:nvPr>
        </p:nvSpPr>
        <p:spPr/>
        <p:txBody>
          <a:bodyPr/>
          <a:p>
            <a:pPr algn="l">
              <a:buClrTx/>
              <a:buSzTx/>
              <a:buFontTx/>
            </a:pPr>
            <a:r>
              <a:rPr lang="zh-CN" altLang="en-US">
                <a:gradFill>
                  <a:gsLst>
                    <a:gs pos="0">
                      <a:srgbClr val="007BD3"/>
                    </a:gs>
                    <a:gs pos="100000">
                      <a:srgbClr val="034373"/>
                    </a:gs>
                  </a:gsLst>
                  <a:lin scaled="0"/>
                </a:gradFill>
              </a:rPr>
              <a:t>研究进展</a:t>
            </a:r>
            <a:r>
              <a:rPr lang="en-US" altLang="zh-CN">
                <a:gradFill>
                  <a:gsLst>
                    <a:gs pos="0">
                      <a:srgbClr val="007BD3"/>
                    </a:gs>
                    <a:gs pos="100000">
                      <a:srgbClr val="034373"/>
                    </a:gs>
                  </a:gsLst>
                  <a:lin scaled="0"/>
                </a:gradFill>
              </a:rPr>
              <a:t>-</a:t>
            </a:r>
            <a:r>
              <a:rPr lang="zh-CN" altLang="en-US">
                <a:gradFill>
                  <a:gsLst>
                    <a:gs pos="0">
                      <a:srgbClr val="007BD3"/>
                    </a:gs>
                    <a:gs pos="100000">
                      <a:srgbClr val="034373"/>
                    </a:gs>
                  </a:gsLst>
                  <a:lin scaled="0"/>
                </a:gradFill>
              </a:rPr>
              <a:t>案例</a:t>
            </a:r>
            <a:r>
              <a:rPr lang="en-US" altLang="zh-CN">
                <a:gradFill>
                  <a:gsLst>
                    <a:gs pos="0">
                      <a:srgbClr val="007BD3"/>
                    </a:gs>
                    <a:gs pos="100000">
                      <a:srgbClr val="034373"/>
                    </a:gs>
                  </a:gsLst>
                  <a:lin scaled="0"/>
                </a:gradFill>
              </a:rPr>
              <a:t>[1] </a:t>
            </a:r>
            <a:r>
              <a:rPr lang="zh-CN" altLang="en-US" dirty="0">
                <a:latin typeface="微软雅黑" panose="020B0503020204020204" pitchFamily="34" charset="-122"/>
              </a:rPr>
              <a:t>500MHz 常温阻尼腔</a:t>
            </a:r>
            <a:endParaRPr lang="zh-CN" altLang="en-US" dirty="0">
              <a:latin typeface="微软雅黑" panose="020B0503020204020204" pitchFamily="34" charset="-122"/>
            </a:endParaRPr>
          </a:p>
        </p:txBody>
      </p:sp>
      <p:pic>
        <p:nvPicPr>
          <p:cNvPr id="23" name="图片 22"/>
          <p:cNvPicPr>
            <a:picLocks noChangeAspect="1"/>
          </p:cNvPicPr>
          <p:nvPr/>
        </p:nvPicPr>
        <p:blipFill>
          <a:blip r:embed="rId6"/>
          <a:stretch>
            <a:fillRect/>
          </a:stretch>
        </p:blipFill>
        <p:spPr>
          <a:xfrm>
            <a:off x="2855315" y="1412871"/>
            <a:ext cx="2020477" cy="14400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50" advTm="121338"/>
    </mc:Choice>
    <mc:Fallback>
      <p:transition spd="slow" advTm="121338"/>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21" name="文本框 20"/>
              <p:cNvSpPr txBox="1"/>
              <p:nvPr/>
            </p:nvSpPr>
            <p:spPr>
              <a:xfrm>
                <a:off x="0" y="1845310"/>
                <a:ext cx="3044825" cy="1333500"/>
              </a:xfrm>
              <a:prstGeom prst="rect">
                <a:avLst/>
              </a:prstGeom>
              <a:noFill/>
            </p:spPr>
            <p:txBody>
              <a:bodyPr wrap="square">
                <a:spAutoFit/>
              </a:bodyPr>
              <a:lstStyle/>
              <a:p>
                <a14:m>
                  <m:oMathPara xmlns:m="http://schemas.openxmlformats.org/officeDocument/2006/math">
                    <m:oMathParaPr>
                      <m:jc m:val="centerGroup"/>
                    </m:oMathParaPr>
                    <m:oMath xmlns:m="http://schemas.openxmlformats.org/officeDocument/2006/math">
                      <m:m>
                        <m:mPr>
                          <m:mcs>
                            <m:mc>
                              <m:mcPr>
                                <m:count m:val="2"/>
                                <m:mcJc m:val="center"/>
                              </m:mcPr>
                            </m:mc>
                          </m:mcs>
                          <m:plcHide m:val="on"/>
                          <m:ctrlPr>
                            <a:rPr lang="zh-CN" altLang="en-US" sz="1200" i="1" smtClean="0">
                              <a:solidFill>
                                <a:srgbClr val="364B3C"/>
                              </a:solidFill>
                              <a:latin typeface="Cambria Math" panose="02040503050406030204" pitchFamily="18" charset="0"/>
                            </a:rPr>
                          </m:ctrlPr>
                        </m:mPr>
                        <m:mr>
                          <m:e>
                            <m:r>
                              <m:rPr>
                                <m:sty m:val="p"/>
                              </m:rPr>
                              <a:rPr lang="zh-CN" altLang="en-US" sz="1200">
                                <a:solidFill>
                                  <a:srgbClr val="364B3C"/>
                                </a:solidFill>
                                <a:latin typeface="Cambria Math" panose="02040503050406030204" pitchFamily="18" charset="0"/>
                              </a:rPr>
                              <m:t>m</m:t>
                            </m:r>
                            <m:r>
                              <m:rPr>
                                <m:sty m:val="p"/>
                              </m:rPr>
                              <a:rPr lang="zh-CN" altLang="en-US" sz="1200" i="0">
                                <a:solidFill>
                                  <a:srgbClr val="364B3C"/>
                                </a:solidFill>
                                <a:latin typeface="Cambria Math" panose="02040503050406030204" pitchFamily="18" charset="0"/>
                              </a:rPr>
                              <m:t>in</m:t>
                            </m:r>
                          </m:e>
                          <m:e>
                            <m:sSup>
                              <m:sSupPr>
                                <m:ctrlPr>
                                  <a:rPr lang="zh-CN" altLang="en-US" sz="1200" i="1">
                                    <a:solidFill>
                                      <a:srgbClr val="364B3C"/>
                                    </a:solidFill>
                                    <a:latin typeface="Cambria Math" panose="02040503050406030204" pitchFamily="18" charset="0"/>
                                  </a:rPr>
                                </m:ctrlPr>
                              </m:sSupPr>
                              <m:e>
                                <m:acc>
                                  <m:accPr>
                                    <m:chr m:val="⃗"/>
                                    <m:ctrlPr>
                                      <a:rPr lang="zh-CN" altLang="en-US" sz="1200" i="1">
                                        <a:solidFill>
                                          <a:srgbClr val="364B3C"/>
                                        </a:solidFill>
                                        <a:latin typeface="Cambria Math" panose="02040503050406030204" pitchFamily="18" charset="0"/>
                                      </a:rPr>
                                    </m:ctrlPr>
                                  </m:accPr>
                                  <m:e>
                                    <m:r>
                                      <a:rPr lang="zh-CN" altLang="en-US" sz="1200" i="1">
                                        <a:solidFill>
                                          <a:srgbClr val="364B3C"/>
                                        </a:solidFill>
                                        <a:latin typeface="Cambria Math" panose="02040503050406030204" pitchFamily="18" charset="0"/>
                                      </a:rPr>
                                      <m:t>𝐹</m:t>
                                    </m:r>
                                  </m:e>
                                </m:acc>
                                <m:d>
                                  <m:dPr>
                                    <m:ctrlPr>
                                      <a:rPr lang="zh-CN" altLang="en-US" sz="1200" i="1">
                                        <a:solidFill>
                                          <a:srgbClr val="364B3C"/>
                                        </a:solidFill>
                                        <a:latin typeface="Cambria Math" panose="02040503050406030204" pitchFamily="18" charset="0"/>
                                      </a:rPr>
                                    </m:ctrlPr>
                                  </m:dPr>
                                  <m:e>
                                    <m:acc>
                                      <m:accPr>
                                        <m:chr m:val="⃗"/>
                                        <m:ctrlPr>
                                          <a:rPr lang="zh-CN" altLang="en-US" sz="1200" i="1">
                                            <a:solidFill>
                                              <a:srgbClr val="364B3C"/>
                                            </a:solidFill>
                                            <a:latin typeface="Cambria Math" panose="02040503050406030204" pitchFamily="18" charset="0"/>
                                          </a:rPr>
                                        </m:ctrlPr>
                                      </m:accPr>
                                      <m:e>
                                        <m:r>
                                          <a:rPr lang="zh-CN" altLang="en-US" sz="1200" i="1">
                                            <a:solidFill>
                                              <a:srgbClr val="364B3C"/>
                                            </a:solidFill>
                                            <a:latin typeface="Cambria Math" panose="02040503050406030204" pitchFamily="18" charset="0"/>
                                          </a:rPr>
                                          <m:t>𝑥</m:t>
                                        </m:r>
                                      </m:e>
                                    </m:acc>
                                  </m:e>
                                </m:d>
                                <m:r>
                                  <a:rPr lang="zh-CN" altLang="en-US" sz="1200" i="0">
                                    <a:solidFill>
                                      <a:srgbClr val="364B3C"/>
                                    </a:solidFill>
                                    <a:latin typeface="Cambria Math" panose="02040503050406030204" pitchFamily="18" charset="0"/>
                                  </a:rPr>
                                  <m:t>=</m:t>
                                </m:r>
                                <m:d>
                                  <m:dPr>
                                    <m:ctrlPr>
                                      <a:rPr lang="zh-CN" altLang="en-US" sz="1200" i="1">
                                        <a:solidFill>
                                          <a:srgbClr val="364B3C"/>
                                        </a:solidFill>
                                        <a:latin typeface="Cambria Math" panose="02040503050406030204" pitchFamily="18" charset="0"/>
                                      </a:rPr>
                                    </m:ctrlPr>
                                  </m:dPr>
                                  <m:e>
                                    <m:eqArr>
                                      <m:eqArrPr>
                                        <m:ctrlPr>
                                          <a:rPr lang="zh-CN" altLang="en-US" sz="1200" i="1">
                                            <a:solidFill>
                                              <a:srgbClr val="364B3C"/>
                                            </a:solidFill>
                                            <a:latin typeface="Cambria Math" panose="02040503050406030204" pitchFamily="18" charset="0"/>
                                          </a:rPr>
                                        </m:ctrlPr>
                                      </m:eqArrPr>
                                      <m:e>
                                        <m:r>
                                          <a:rPr lang="zh-CN" altLang="en-US" sz="1200" i="0">
                                            <a:solidFill>
                                              <a:srgbClr val="364B3C"/>
                                            </a:solidFill>
                                            <a:latin typeface="Cambria Math" panose="02040503050406030204" pitchFamily="18" charset="0"/>
                                          </a:rPr>
                                          <m:t>&amp;</m:t>
                                        </m:r>
                                        <m:sSub>
                                          <m:sSubPr>
                                            <m:ctrlPr>
                                              <a:rPr lang="zh-CN" altLang="en-US" sz="1200" i="1">
                                                <a:solidFill>
                                                  <a:srgbClr val="364B3C"/>
                                                </a:solidFill>
                                                <a:latin typeface="Cambria Math" panose="02040503050406030204" pitchFamily="18" charset="0"/>
                                              </a:rPr>
                                            </m:ctrlPr>
                                          </m:sSubPr>
                                          <m:e>
                                            <m:r>
                                              <a:rPr lang="zh-CN" altLang="en-US" sz="1200" i="1">
                                                <a:solidFill>
                                                  <a:srgbClr val="364B3C"/>
                                                </a:solidFill>
                                                <a:latin typeface="Cambria Math" panose="02040503050406030204" pitchFamily="18" charset="0"/>
                                              </a:rPr>
                                              <m:t>𝐹</m:t>
                                            </m:r>
                                          </m:e>
                                          <m:sub>
                                            <m:r>
                                              <a:rPr lang="zh-CN" altLang="en-US" sz="1200" i="0">
                                                <a:solidFill>
                                                  <a:srgbClr val="364B3C"/>
                                                </a:solidFill>
                                                <a:latin typeface="Cambria Math" panose="02040503050406030204" pitchFamily="18" charset="0"/>
                                              </a:rPr>
                                              <m:t>1</m:t>
                                            </m:r>
                                          </m:sub>
                                        </m:sSub>
                                        <m:d>
                                          <m:dPr>
                                            <m:ctrlPr>
                                              <a:rPr lang="zh-CN" altLang="en-US" sz="1200" i="1">
                                                <a:solidFill>
                                                  <a:srgbClr val="364B3C"/>
                                                </a:solidFill>
                                                <a:latin typeface="Cambria Math" panose="02040503050406030204" pitchFamily="18" charset="0"/>
                                              </a:rPr>
                                            </m:ctrlPr>
                                          </m:dPr>
                                          <m:e>
                                            <m:sSub>
                                              <m:sSubPr>
                                                <m:ctrlPr>
                                                  <a:rPr lang="zh-CN" altLang="en-US" sz="1200" i="1">
                                                    <a:solidFill>
                                                      <a:srgbClr val="364B3C"/>
                                                    </a:solidFill>
                                                    <a:latin typeface="Cambria Math" panose="02040503050406030204" pitchFamily="18" charset="0"/>
                                                  </a:rPr>
                                                </m:ctrlPr>
                                              </m:sSubPr>
                                              <m:e>
                                                <m:f>
                                                  <m:fPr>
                                                    <m:type m:val="lin"/>
                                                    <m:ctrlPr>
                                                      <a:rPr lang="zh-CN" altLang="en-US" sz="1200" i="1">
                                                        <a:solidFill>
                                                          <a:srgbClr val="364B3C"/>
                                                        </a:solidFill>
                                                        <a:latin typeface="Cambria Math" panose="02040503050406030204" pitchFamily="18" charset="0"/>
                                                      </a:rPr>
                                                    </m:ctrlPr>
                                                  </m:fPr>
                                                  <m:num>
                                                    <m:r>
                                                      <a:rPr lang="zh-CN" altLang="en-US" sz="1200" i="1">
                                                        <a:solidFill>
                                                          <a:srgbClr val="364B3C"/>
                                                        </a:solidFill>
                                                        <a:latin typeface="Cambria Math" panose="02040503050406030204" pitchFamily="18" charset="0"/>
                                                      </a:rPr>
                                                      <m:t>𝑅</m:t>
                                                    </m:r>
                                                  </m:num>
                                                  <m:den>
                                                    <m:r>
                                                      <a:rPr lang="zh-CN" altLang="en-US" sz="1200" i="1">
                                                        <a:solidFill>
                                                          <a:srgbClr val="364B3C"/>
                                                        </a:solidFill>
                                                        <a:latin typeface="Cambria Math" panose="02040503050406030204" pitchFamily="18" charset="0"/>
                                                      </a:rPr>
                                                      <m:t>𝑄</m:t>
                                                    </m:r>
                                                  </m:den>
                                                </m:f>
                                              </m:e>
                                              <m:sub>
                                                <m:r>
                                                  <m:rPr>
                                                    <m:sty m:val="p"/>
                                                  </m:rPr>
                                                  <a:rPr lang="zh-CN" altLang="en-US" sz="1200" i="0">
                                                    <a:solidFill>
                                                      <a:srgbClr val="364B3C"/>
                                                    </a:solidFill>
                                                    <a:latin typeface="Cambria Math" panose="02040503050406030204" pitchFamily="18" charset="0"/>
                                                  </a:rPr>
                                                  <m:t>FM</m:t>
                                                </m:r>
                                              </m:sub>
                                            </m:sSub>
                                            <m:d>
                                              <m:dPr>
                                                <m:ctrlPr>
                                                  <a:rPr lang="zh-CN" altLang="en-US" sz="1200" i="1">
                                                    <a:solidFill>
                                                      <a:srgbClr val="364B3C"/>
                                                    </a:solidFill>
                                                    <a:latin typeface="Cambria Math" panose="02040503050406030204" pitchFamily="18" charset="0"/>
                                                  </a:rPr>
                                                </m:ctrlPr>
                                              </m:dPr>
                                              <m:e>
                                                <m:acc>
                                                  <m:accPr>
                                                    <m:chr m:val="⃗"/>
                                                    <m:ctrlPr>
                                                      <a:rPr lang="zh-CN" altLang="en-US" sz="1200" i="1">
                                                        <a:solidFill>
                                                          <a:srgbClr val="364B3C"/>
                                                        </a:solidFill>
                                                        <a:latin typeface="Cambria Math" panose="02040503050406030204" pitchFamily="18" charset="0"/>
                                                      </a:rPr>
                                                    </m:ctrlPr>
                                                  </m:accPr>
                                                  <m:e>
                                                    <m:r>
                                                      <a:rPr lang="zh-CN" altLang="en-US" sz="1200" i="1">
                                                        <a:solidFill>
                                                          <a:srgbClr val="364B3C"/>
                                                        </a:solidFill>
                                                        <a:latin typeface="Cambria Math" panose="02040503050406030204" pitchFamily="18" charset="0"/>
                                                      </a:rPr>
                                                      <m:t>𝑥</m:t>
                                                    </m:r>
                                                  </m:e>
                                                </m:acc>
                                              </m:e>
                                            </m:d>
                                          </m:e>
                                        </m:d>
                                        <m:r>
                                          <a:rPr lang="zh-CN" altLang="en-US" sz="1200" i="0">
                                            <a:solidFill>
                                              <a:srgbClr val="364B3C"/>
                                            </a:solidFill>
                                            <a:latin typeface="Cambria Math" panose="02040503050406030204" pitchFamily="18" charset="0"/>
                                          </a:rPr>
                                          <m:t>,</m:t>
                                        </m:r>
                                      </m:e>
                                      <m:e>
                                        <m:r>
                                          <a:rPr lang="zh-CN" altLang="en-US" sz="1200" i="0">
                                            <a:solidFill>
                                              <a:srgbClr val="364B3C"/>
                                            </a:solidFill>
                                            <a:latin typeface="Cambria Math" panose="02040503050406030204" pitchFamily="18" charset="0"/>
                                          </a:rPr>
                                          <m:t>&amp;</m:t>
                                        </m:r>
                                        <m:sSub>
                                          <m:sSubPr>
                                            <m:ctrlPr>
                                              <a:rPr lang="zh-CN" altLang="en-US" sz="1200" i="1">
                                                <a:solidFill>
                                                  <a:srgbClr val="364B3C"/>
                                                </a:solidFill>
                                                <a:latin typeface="Cambria Math" panose="02040503050406030204" pitchFamily="18" charset="0"/>
                                              </a:rPr>
                                            </m:ctrlPr>
                                          </m:sSubPr>
                                          <m:e>
                                            <m:r>
                                              <a:rPr lang="zh-CN" altLang="en-US" sz="1200" i="1">
                                                <a:solidFill>
                                                  <a:srgbClr val="364B3C"/>
                                                </a:solidFill>
                                                <a:latin typeface="Cambria Math" panose="02040503050406030204" pitchFamily="18" charset="0"/>
                                              </a:rPr>
                                              <m:t>𝐹</m:t>
                                            </m:r>
                                          </m:e>
                                          <m:sub>
                                            <m:r>
                                              <a:rPr lang="zh-CN" altLang="en-US" sz="1200" i="0">
                                                <a:solidFill>
                                                  <a:srgbClr val="364B3C"/>
                                                </a:solidFill>
                                                <a:latin typeface="Cambria Math" panose="02040503050406030204" pitchFamily="18" charset="0"/>
                                              </a:rPr>
                                              <m:t>2</m:t>
                                            </m:r>
                                          </m:sub>
                                        </m:sSub>
                                        <m:d>
                                          <m:dPr>
                                            <m:ctrlPr>
                                              <a:rPr lang="zh-CN" altLang="en-US" sz="1200" i="1">
                                                <a:solidFill>
                                                  <a:srgbClr val="364B3C"/>
                                                </a:solidFill>
                                                <a:latin typeface="Cambria Math" panose="02040503050406030204" pitchFamily="18" charset="0"/>
                                              </a:rPr>
                                            </m:ctrlPr>
                                          </m:dPr>
                                          <m:e>
                                            <m:r>
                                              <a:rPr lang="zh-CN" altLang="en-US" sz="1200" i="0">
                                                <a:solidFill>
                                                  <a:srgbClr val="364B3C"/>
                                                </a:solidFill>
                                                <a:latin typeface="Cambria Math" panose="02040503050406030204" pitchFamily="18" charset="0"/>
                                              </a:rPr>
                                              <m:t>∗</m:t>
                                            </m:r>
                                            <m:sSub>
                                              <m:sSubPr>
                                                <m:ctrlPr>
                                                  <a:rPr lang="zh-CN" altLang="en-US" sz="1200" i="1">
                                                    <a:solidFill>
                                                      <a:srgbClr val="364B3C"/>
                                                    </a:solidFill>
                                                    <a:latin typeface="Cambria Math" panose="02040503050406030204" pitchFamily="18" charset="0"/>
                                                  </a:rPr>
                                                </m:ctrlPr>
                                              </m:sSubPr>
                                              <m:e>
                                                <m:r>
                                                  <a:rPr lang="zh-CN" altLang="en-US" sz="1200" i="1">
                                                    <a:solidFill>
                                                      <a:srgbClr val="364B3C"/>
                                                    </a:solidFill>
                                                    <a:latin typeface="Cambria Math" panose="02040503050406030204" pitchFamily="18" charset="0"/>
                                                  </a:rPr>
                                                  <m:t>𝜂</m:t>
                                                </m:r>
                                              </m:e>
                                              <m:sub>
                                                <m:r>
                                                  <a:rPr lang="zh-CN" altLang="en-US" sz="1200" i="1">
                                                    <a:solidFill>
                                                      <a:srgbClr val="364B3C"/>
                                                    </a:solidFill>
                                                    <a:latin typeface="Cambria Math" panose="02040503050406030204" pitchFamily="18" charset="0"/>
                                                  </a:rPr>
                                                  <m:t>𝐸</m:t>
                                                </m:r>
                                              </m:sub>
                                            </m:sSub>
                                            <m:d>
                                              <m:dPr>
                                                <m:ctrlPr>
                                                  <a:rPr lang="zh-CN" altLang="en-US" sz="1200" i="1">
                                                    <a:solidFill>
                                                      <a:srgbClr val="364B3C"/>
                                                    </a:solidFill>
                                                    <a:latin typeface="Cambria Math" panose="02040503050406030204" pitchFamily="18" charset="0"/>
                                                  </a:rPr>
                                                </m:ctrlPr>
                                              </m:dPr>
                                              <m:e>
                                                <m:acc>
                                                  <m:accPr>
                                                    <m:chr m:val="⃗"/>
                                                    <m:ctrlPr>
                                                      <a:rPr lang="zh-CN" altLang="en-US" sz="1200" i="1">
                                                        <a:solidFill>
                                                          <a:srgbClr val="364B3C"/>
                                                        </a:solidFill>
                                                        <a:latin typeface="Cambria Math" panose="02040503050406030204" pitchFamily="18" charset="0"/>
                                                      </a:rPr>
                                                    </m:ctrlPr>
                                                  </m:accPr>
                                                  <m:e>
                                                    <m:r>
                                                      <a:rPr lang="zh-CN" altLang="en-US" sz="1200" i="1">
                                                        <a:solidFill>
                                                          <a:srgbClr val="364B3C"/>
                                                        </a:solidFill>
                                                        <a:latin typeface="Cambria Math" panose="02040503050406030204" pitchFamily="18" charset="0"/>
                                                      </a:rPr>
                                                      <m:t>𝑥</m:t>
                                                    </m:r>
                                                  </m:e>
                                                </m:acc>
                                              </m:e>
                                            </m:d>
                                          </m:e>
                                        </m:d>
                                        <m:r>
                                          <a:rPr lang="zh-CN" altLang="en-US" sz="1200" i="0">
                                            <a:solidFill>
                                              <a:srgbClr val="364B3C"/>
                                            </a:solidFill>
                                            <a:latin typeface="Cambria Math" panose="02040503050406030204" pitchFamily="18" charset="0"/>
                                          </a:rPr>
                                          <m:t>,</m:t>
                                        </m:r>
                                      </m:e>
                                      <m:e>
                                        <m:r>
                                          <a:rPr lang="zh-CN" altLang="en-US" sz="1200" i="0">
                                            <a:solidFill>
                                              <a:srgbClr val="364B3C"/>
                                            </a:solidFill>
                                            <a:latin typeface="Cambria Math" panose="02040503050406030204" pitchFamily="18" charset="0"/>
                                          </a:rPr>
                                          <m:t>&amp;</m:t>
                                        </m:r>
                                        <m:sSub>
                                          <m:sSubPr>
                                            <m:ctrlPr>
                                              <a:rPr lang="zh-CN" altLang="en-US" sz="1200" i="1">
                                                <a:solidFill>
                                                  <a:srgbClr val="364B3C"/>
                                                </a:solidFill>
                                                <a:latin typeface="Cambria Math" panose="02040503050406030204" pitchFamily="18" charset="0"/>
                                              </a:rPr>
                                            </m:ctrlPr>
                                          </m:sSubPr>
                                          <m:e>
                                            <m:r>
                                              <a:rPr lang="zh-CN" altLang="en-US" sz="1200" i="1">
                                                <a:solidFill>
                                                  <a:srgbClr val="364B3C"/>
                                                </a:solidFill>
                                                <a:latin typeface="Cambria Math" panose="02040503050406030204" pitchFamily="18" charset="0"/>
                                              </a:rPr>
                                              <m:t>𝐹</m:t>
                                            </m:r>
                                          </m:e>
                                          <m:sub>
                                            <m:r>
                                              <a:rPr lang="zh-CN" altLang="en-US" sz="1200" i="0">
                                                <a:solidFill>
                                                  <a:srgbClr val="364B3C"/>
                                                </a:solidFill>
                                                <a:latin typeface="Cambria Math" panose="02040503050406030204" pitchFamily="18" charset="0"/>
                                              </a:rPr>
                                              <m:t>3</m:t>
                                            </m:r>
                                          </m:sub>
                                        </m:sSub>
                                        <m:d>
                                          <m:dPr>
                                            <m:ctrlPr>
                                              <a:rPr lang="zh-CN" altLang="en-US" sz="1200" i="1">
                                                <a:solidFill>
                                                  <a:srgbClr val="364B3C"/>
                                                </a:solidFill>
                                                <a:latin typeface="Cambria Math" panose="02040503050406030204" pitchFamily="18" charset="0"/>
                                              </a:rPr>
                                            </m:ctrlPr>
                                          </m:dPr>
                                          <m:e>
                                            <m:r>
                                              <a:rPr lang="zh-CN" altLang="en-US" sz="1200" i="0">
                                                <a:solidFill>
                                                  <a:srgbClr val="364B3C"/>
                                                </a:solidFill>
                                                <a:latin typeface="Cambria Math" panose="02040503050406030204" pitchFamily="18" charset="0"/>
                                              </a:rPr>
                                              <m:t>∗</m:t>
                                            </m:r>
                                            <m:sSub>
                                              <m:sSubPr>
                                                <m:ctrlPr>
                                                  <a:rPr lang="zh-CN" altLang="en-US" sz="1200" i="1">
                                                    <a:solidFill>
                                                      <a:srgbClr val="364B3C"/>
                                                    </a:solidFill>
                                                    <a:latin typeface="Cambria Math" panose="02040503050406030204" pitchFamily="18" charset="0"/>
                                                  </a:rPr>
                                                </m:ctrlPr>
                                              </m:sSubPr>
                                              <m:e>
                                                <m:r>
                                                  <a:rPr lang="zh-CN" altLang="en-US" sz="1200" i="1">
                                                    <a:solidFill>
                                                      <a:srgbClr val="364B3C"/>
                                                    </a:solidFill>
                                                    <a:latin typeface="Cambria Math" panose="02040503050406030204" pitchFamily="18" charset="0"/>
                                                  </a:rPr>
                                                  <m:t>𝜉</m:t>
                                                </m:r>
                                              </m:e>
                                              <m:sub>
                                                <m:r>
                                                  <a:rPr lang="zh-CN" altLang="en-US" sz="1200" i="1">
                                                    <a:solidFill>
                                                      <a:srgbClr val="364B3C"/>
                                                    </a:solidFill>
                                                    <a:latin typeface="Cambria Math" panose="02040503050406030204" pitchFamily="18" charset="0"/>
                                                  </a:rPr>
                                                  <m:t>𝐻</m:t>
                                                </m:r>
                                              </m:sub>
                                            </m:sSub>
                                            <m:d>
                                              <m:dPr>
                                                <m:ctrlPr>
                                                  <a:rPr lang="zh-CN" altLang="en-US" sz="1200" i="1">
                                                    <a:solidFill>
                                                      <a:srgbClr val="364B3C"/>
                                                    </a:solidFill>
                                                    <a:latin typeface="Cambria Math" panose="02040503050406030204" pitchFamily="18" charset="0"/>
                                                  </a:rPr>
                                                </m:ctrlPr>
                                              </m:dPr>
                                              <m:e>
                                                <m:acc>
                                                  <m:accPr>
                                                    <m:chr m:val="⃗"/>
                                                    <m:ctrlPr>
                                                      <a:rPr lang="zh-CN" altLang="en-US" sz="1200" i="1">
                                                        <a:solidFill>
                                                          <a:srgbClr val="364B3C"/>
                                                        </a:solidFill>
                                                        <a:latin typeface="Cambria Math" panose="02040503050406030204" pitchFamily="18" charset="0"/>
                                                      </a:rPr>
                                                    </m:ctrlPr>
                                                  </m:accPr>
                                                  <m:e>
                                                    <m:r>
                                                      <a:rPr lang="zh-CN" altLang="en-US" sz="1200" i="1">
                                                        <a:solidFill>
                                                          <a:srgbClr val="364B3C"/>
                                                        </a:solidFill>
                                                        <a:latin typeface="Cambria Math" panose="02040503050406030204" pitchFamily="18" charset="0"/>
                                                      </a:rPr>
                                                      <m:t>𝑥</m:t>
                                                    </m:r>
                                                  </m:e>
                                                </m:acc>
                                              </m:e>
                                            </m:d>
                                          </m:e>
                                        </m:d>
                                        <m:r>
                                          <a:rPr lang="zh-CN" altLang="en-US" sz="1200" i="0">
                                            <a:solidFill>
                                              <a:srgbClr val="364B3C"/>
                                            </a:solidFill>
                                            <a:latin typeface="Cambria Math" panose="02040503050406030204" pitchFamily="18" charset="0"/>
                                          </a:rPr>
                                          <m:t>,</m:t>
                                        </m:r>
                                      </m:e>
                                      <m:e>
                                        <m:r>
                                          <a:rPr lang="zh-CN" altLang="en-US" sz="1200" i="0">
                                            <a:solidFill>
                                              <a:srgbClr val="364B3C"/>
                                            </a:solidFill>
                                            <a:latin typeface="Cambria Math" panose="02040503050406030204" pitchFamily="18" charset="0"/>
                                          </a:rPr>
                                          <m:t>&amp;</m:t>
                                        </m:r>
                                        <m:sSub>
                                          <m:sSubPr>
                                            <m:ctrlPr>
                                              <a:rPr lang="zh-CN" altLang="en-US" sz="1200" i="1">
                                                <a:solidFill>
                                                  <a:srgbClr val="364B3C"/>
                                                </a:solidFill>
                                                <a:latin typeface="Cambria Math" panose="02040503050406030204" pitchFamily="18" charset="0"/>
                                              </a:rPr>
                                            </m:ctrlPr>
                                          </m:sSubPr>
                                          <m:e>
                                            <m:r>
                                              <a:rPr lang="zh-CN" altLang="en-US" sz="1200" i="1">
                                                <a:solidFill>
                                                  <a:srgbClr val="364B3C"/>
                                                </a:solidFill>
                                                <a:latin typeface="Cambria Math" panose="02040503050406030204" pitchFamily="18" charset="0"/>
                                              </a:rPr>
                                              <m:t>𝐹</m:t>
                                            </m:r>
                                          </m:e>
                                          <m:sub>
                                            <m:r>
                                              <a:rPr lang="zh-CN" altLang="en-US" sz="1200" i="0">
                                                <a:solidFill>
                                                  <a:srgbClr val="364B3C"/>
                                                </a:solidFill>
                                                <a:latin typeface="Cambria Math" panose="02040503050406030204" pitchFamily="18" charset="0"/>
                                              </a:rPr>
                                              <m:t>4</m:t>
                                            </m:r>
                                          </m:sub>
                                        </m:sSub>
                                        <m:d>
                                          <m:dPr>
                                            <m:ctrlPr>
                                              <a:rPr lang="zh-CN" altLang="en-US" sz="1200" i="1">
                                                <a:solidFill>
                                                  <a:srgbClr val="364B3C"/>
                                                </a:solidFill>
                                                <a:latin typeface="Cambria Math" panose="02040503050406030204" pitchFamily="18" charset="0"/>
                                              </a:rPr>
                                            </m:ctrlPr>
                                          </m:dPr>
                                          <m:e>
                                            <m:sSub>
                                              <m:sSubPr>
                                                <m:ctrlPr>
                                                  <a:rPr lang="zh-CN" altLang="en-US" sz="1200" i="1">
                                                    <a:solidFill>
                                                      <a:srgbClr val="364B3C"/>
                                                    </a:solidFill>
                                                    <a:latin typeface="Cambria Math" panose="02040503050406030204" pitchFamily="18" charset="0"/>
                                                  </a:rPr>
                                                </m:ctrlPr>
                                              </m:sSubPr>
                                              <m:e>
                                                <m:r>
                                                  <a:rPr lang="zh-CN" altLang="en-US" sz="1200" i="1">
                                                    <a:solidFill>
                                                      <a:srgbClr val="364B3C"/>
                                                    </a:solidFill>
                                                    <a:latin typeface="Cambria Math" panose="02040503050406030204" pitchFamily="18" charset="0"/>
                                                  </a:rPr>
                                                  <m:t>𝐹𝐹𝑇</m:t>
                                                </m:r>
                                              </m:e>
                                              <m:sub>
                                                <m:r>
                                                  <a:rPr lang="zh-CN" altLang="en-US" sz="1200" i="0">
                                                    <a:solidFill>
                                                      <a:srgbClr val="364B3C"/>
                                                    </a:solidFill>
                                                    <a:latin typeface="Cambria Math" panose="02040503050406030204" pitchFamily="18" charset="0"/>
                                                  </a:rPr>
                                                  <m:t> </m:t>
                                                </m:r>
                                              </m:sub>
                                            </m:sSub>
                                            <m:d>
                                              <m:dPr>
                                                <m:ctrlPr>
                                                  <a:rPr lang="zh-CN" altLang="en-US" sz="1200" i="1">
                                                    <a:solidFill>
                                                      <a:srgbClr val="364B3C"/>
                                                    </a:solidFill>
                                                    <a:latin typeface="Cambria Math" panose="02040503050406030204" pitchFamily="18" charset="0"/>
                                                  </a:rPr>
                                                </m:ctrlPr>
                                              </m:dPr>
                                              <m:e>
                                                <m:acc>
                                                  <m:accPr>
                                                    <m:chr m:val="⃗"/>
                                                    <m:ctrlPr>
                                                      <a:rPr lang="zh-CN" altLang="en-US" sz="1200" i="1">
                                                        <a:solidFill>
                                                          <a:srgbClr val="364B3C"/>
                                                        </a:solidFill>
                                                        <a:latin typeface="Cambria Math" panose="02040503050406030204" pitchFamily="18" charset="0"/>
                                                      </a:rPr>
                                                    </m:ctrlPr>
                                                  </m:accPr>
                                                  <m:e>
                                                    <m:r>
                                                      <a:rPr lang="zh-CN" altLang="en-US" sz="1200" i="1">
                                                        <a:solidFill>
                                                          <a:srgbClr val="364B3C"/>
                                                        </a:solidFill>
                                                        <a:latin typeface="Cambria Math" panose="02040503050406030204" pitchFamily="18" charset="0"/>
                                                      </a:rPr>
                                                      <m:t>𝑥</m:t>
                                                    </m:r>
                                                  </m:e>
                                                </m:acc>
                                              </m:e>
                                            </m:d>
                                          </m:e>
                                        </m:d>
                                        <m:r>
                                          <a:rPr lang="zh-CN" altLang="en-US" sz="1200" i="0">
                                            <a:solidFill>
                                              <a:srgbClr val="364B3C"/>
                                            </a:solidFill>
                                            <a:latin typeface="Cambria Math" panose="02040503050406030204" pitchFamily="18" charset="0"/>
                                          </a:rPr>
                                          <m:t>,</m:t>
                                        </m:r>
                                      </m:e>
                                      <m:e>
                                        <m:r>
                                          <a:rPr lang="zh-CN" altLang="en-US" sz="1200" i="0">
                                            <a:solidFill>
                                              <a:srgbClr val="364B3C"/>
                                            </a:solidFill>
                                            <a:latin typeface="Cambria Math" panose="02040503050406030204" pitchFamily="18" charset="0"/>
                                          </a:rPr>
                                          <m:t>&amp;</m:t>
                                        </m:r>
                                        <m:sSub>
                                          <m:sSubPr>
                                            <m:ctrlPr>
                                              <a:rPr lang="zh-CN" altLang="en-US" sz="1200" i="1">
                                                <a:solidFill>
                                                  <a:srgbClr val="364B3C"/>
                                                </a:solidFill>
                                                <a:latin typeface="Cambria Math" panose="02040503050406030204" pitchFamily="18" charset="0"/>
                                              </a:rPr>
                                            </m:ctrlPr>
                                          </m:sSubPr>
                                          <m:e>
                                            <m:r>
                                              <a:rPr lang="zh-CN" altLang="en-US" sz="1200" i="1">
                                                <a:solidFill>
                                                  <a:srgbClr val="364B3C"/>
                                                </a:solidFill>
                                                <a:latin typeface="Cambria Math" panose="02040503050406030204" pitchFamily="18" charset="0"/>
                                              </a:rPr>
                                              <m:t>𝐹</m:t>
                                            </m:r>
                                          </m:e>
                                          <m:sub>
                                            <m:r>
                                              <a:rPr lang="zh-CN" altLang="en-US" sz="1200" i="0">
                                                <a:solidFill>
                                                  <a:srgbClr val="364B3C"/>
                                                </a:solidFill>
                                                <a:latin typeface="Cambria Math" panose="02040503050406030204" pitchFamily="18" charset="0"/>
                                              </a:rPr>
                                              <m:t>5</m:t>
                                            </m:r>
                                          </m:sub>
                                        </m:sSub>
                                        <m:d>
                                          <m:dPr>
                                            <m:ctrlPr>
                                              <a:rPr lang="zh-CN" altLang="en-US" sz="1200" i="1">
                                                <a:solidFill>
                                                  <a:srgbClr val="364B3C"/>
                                                </a:solidFill>
                                                <a:latin typeface="Cambria Math" panose="02040503050406030204" pitchFamily="18" charset="0"/>
                                              </a:rPr>
                                            </m:ctrlPr>
                                          </m:dPr>
                                          <m:e>
                                            <m:sSub>
                                              <m:sSubPr>
                                                <m:ctrlPr>
                                                  <a:rPr lang="zh-CN" altLang="en-US" sz="1200" i="1">
                                                    <a:solidFill>
                                                      <a:srgbClr val="364B3C"/>
                                                    </a:solidFill>
                                                    <a:latin typeface="Cambria Math" panose="02040503050406030204" pitchFamily="18" charset="0"/>
                                                  </a:rPr>
                                                </m:ctrlPr>
                                              </m:sSubPr>
                                              <m:e>
                                                <m:r>
                                                  <a:rPr lang="zh-CN" altLang="en-US" sz="1200" i="1">
                                                    <a:solidFill>
                                                      <a:srgbClr val="364B3C"/>
                                                    </a:solidFill>
                                                    <a:latin typeface="Cambria Math" panose="02040503050406030204" pitchFamily="18" charset="0"/>
                                                  </a:rPr>
                                                  <m:t>𝑓</m:t>
                                                </m:r>
                                              </m:e>
                                              <m:sub>
                                                <m:r>
                                                  <m:rPr>
                                                    <m:sty m:val="p"/>
                                                  </m:rPr>
                                                  <a:rPr lang="zh-CN" altLang="en-US" sz="1200" i="0">
                                                    <a:solidFill>
                                                      <a:srgbClr val="364B3C"/>
                                                    </a:solidFill>
                                                    <a:latin typeface="Cambria Math" panose="02040503050406030204" pitchFamily="18" charset="0"/>
                                                  </a:rPr>
                                                  <m:t>HOM</m:t>
                                                </m:r>
                                              </m:sub>
                                            </m:sSub>
                                            <m:d>
                                              <m:dPr>
                                                <m:ctrlPr>
                                                  <a:rPr lang="zh-CN" altLang="en-US" sz="1200" i="1">
                                                    <a:solidFill>
                                                      <a:srgbClr val="364B3C"/>
                                                    </a:solidFill>
                                                    <a:latin typeface="Cambria Math" panose="02040503050406030204" pitchFamily="18" charset="0"/>
                                                  </a:rPr>
                                                </m:ctrlPr>
                                              </m:dPr>
                                              <m:e>
                                                <m:acc>
                                                  <m:accPr>
                                                    <m:chr m:val="⃗"/>
                                                    <m:ctrlPr>
                                                      <a:rPr lang="zh-CN" altLang="en-US" sz="1200" i="1">
                                                        <a:solidFill>
                                                          <a:srgbClr val="364B3C"/>
                                                        </a:solidFill>
                                                        <a:latin typeface="Cambria Math" panose="02040503050406030204" pitchFamily="18" charset="0"/>
                                                      </a:rPr>
                                                    </m:ctrlPr>
                                                  </m:accPr>
                                                  <m:e>
                                                    <m:r>
                                                      <a:rPr lang="zh-CN" altLang="en-US" sz="1200" i="1">
                                                        <a:solidFill>
                                                          <a:srgbClr val="364B3C"/>
                                                        </a:solidFill>
                                                        <a:latin typeface="Cambria Math" panose="02040503050406030204" pitchFamily="18" charset="0"/>
                                                      </a:rPr>
                                                      <m:t>𝑥</m:t>
                                                    </m:r>
                                                  </m:e>
                                                </m:acc>
                                              </m:e>
                                            </m:d>
                                            <m:r>
                                              <a:rPr lang="zh-CN" altLang="en-US" sz="1200" i="0">
                                                <a:solidFill>
                                                  <a:srgbClr val="364B3C"/>
                                                </a:solidFill>
                                                <a:latin typeface="Cambria Math" panose="02040503050406030204" pitchFamily="18" charset="0"/>
                                              </a:rPr>
                                              <m:t>−</m:t>
                                            </m:r>
                                            <m:sSub>
                                              <m:sSubPr>
                                                <m:ctrlPr>
                                                  <a:rPr lang="zh-CN" altLang="en-US" sz="1200" i="1">
                                                    <a:solidFill>
                                                      <a:srgbClr val="364B3C"/>
                                                    </a:solidFill>
                                                    <a:latin typeface="Cambria Math" panose="02040503050406030204" pitchFamily="18" charset="0"/>
                                                  </a:rPr>
                                                </m:ctrlPr>
                                              </m:sSubPr>
                                              <m:e>
                                                <m:r>
                                                  <a:rPr lang="zh-CN" altLang="en-US" sz="1200" i="1">
                                                    <a:solidFill>
                                                      <a:srgbClr val="364B3C"/>
                                                    </a:solidFill>
                                                    <a:latin typeface="Cambria Math" panose="02040503050406030204" pitchFamily="18" charset="0"/>
                                                  </a:rPr>
                                                  <m:t>𝑓</m:t>
                                                </m:r>
                                              </m:e>
                                              <m:sub>
                                                <m:r>
                                                  <a:rPr lang="zh-CN" altLang="en-US" sz="1200" i="1">
                                                    <a:solidFill>
                                                      <a:srgbClr val="364B3C"/>
                                                    </a:solidFill>
                                                    <a:latin typeface="Cambria Math" panose="02040503050406030204" pitchFamily="18" charset="0"/>
                                                  </a:rPr>
                                                  <m:t>𝐹𝑀</m:t>
                                                </m:r>
                                              </m:sub>
                                            </m:sSub>
                                            <m:d>
                                              <m:dPr>
                                                <m:ctrlPr>
                                                  <a:rPr lang="zh-CN" altLang="en-US" sz="1200" i="1">
                                                    <a:solidFill>
                                                      <a:srgbClr val="364B3C"/>
                                                    </a:solidFill>
                                                    <a:latin typeface="Cambria Math" panose="02040503050406030204" pitchFamily="18" charset="0"/>
                                                  </a:rPr>
                                                </m:ctrlPr>
                                              </m:dPr>
                                              <m:e>
                                                <m:acc>
                                                  <m:accPr>
                                                    <m:chr m:val="⃗"/>
                                                    <m:ctrlPr>
                                                      <a:rPr lang="zh-CN" altLang="en-US" sz="1200" i="1">
                                                        <a:solidFill>
                                                          <a:srgbClr val="364B3C"/>
                                                        </a:solidFill>
                                                        <a:latin typeface="Cambria Math" panose="02040503050406030204" pitchFamily="18" charset="0"/>
                                                      </a:rPr>
                                                    </m:ctrlPr>
                                                  </m:accPr>
                                                  <m:e>
                                                    <m:r>
                                                      <a:rPr lang="zh-CN" altLang="en-US" sz="1200" i="1">
                                                        <a:solidFill>
                                                          <a:srgbClr val="364B3C"/>
                                                        </a:solidFill>
                                                        <a:latin typeface="Cambria Math" panose="02040503050406030204" pitchFamily="18" charset="0"/>
                                                      </a:rPr>
                                                      <m:t>𝑥</m:t>
                                                    </m:r>
                                                  </m:e>
                                                </m:acc>
                                              </m:e>
                                            </m:d>
                                          </m:e>
                                        </m:d>
                                      </m:e>
                                    </m:eqArr>
                                  </m:e>
                                </m:d>
                              </m:e>
                              <m:sup>
                                <m:r>
                                  <a:rPr lang="zh-CN" altLang="en-US" sz="1200" i="0">
                                    <a:solidFill>
                                      <a:srgbClr val="364B3C"/>
                                    </a:solidFill>
                                    <a:latin typeface="Cambria Math" panose="02040503050406030204" pitchFamily="18" charset="0"/>
                                  </a:rPr>
                                  <m:t> </m:t>
                                </m:r>
                              </m:sup>
                            </m:sSup>
                          </m:e>
                        </m:mr>
                      </m:m>
                    </m:oMath>
                  </m:oMathPara>
                </a14:m>
                <a:endParaRPr lang="zh-CN" altLang="en-US" sz="1200" i="0" dirty="0">
                  <a:solidFill>
                    <a:srgbClr val="364B3C"/>
                  </a:solidFill>
                  <a:latin typeface="Cambria Math" panose="02040503050406030204" pitchFamily="18" charset="0"/>
                  <a:cs typeface="Cambria Math" panose="02040503050406030204" pitchFamily="18" charset="0"/>
                </a:endParaRPr>
              </a:p>
            </p:txBody>
          </p:sp>
        </mc:Choice>
        <mc:Fallback>
          <p:sp>
            <p:nvSpPr>
              <p:cNvPr id="21" name="文本框 20"/>
              <p:cNvSpPr txBox="1">
                <a:spLocks noRot="1" noChangeAspect="1" noMove="1" noResize="1" noEditPoints="1" noAdjustHandles="1" noChangeArrowheads="1" noChangeShapeType="1" noTextEdit="1"/>
              </p:cNvSpPr>
              <p:nvPr/>
            </p:nvSpPr>
            <p:spPr>
              <a:xfrm>
                <a:off x="0" y="1845310"/>
                <a:ext cx="3044825" cy="1333500"/>
              </a:xfrm>
              <a:prstGeom prst="rect">
                <a:avLst/>
              </a:prstGeom>
              <a:blipFill rotWithShape="1">
                <a:blip r:embed="rId1"/>
                <a:stretch>
                  <a:fillRect/>
                </a:stretch>
              </a:blipFill>
            </p:spPr>
            <p:txBody>
              <a:bodyPr/>
              <a:lstStyle/>
              <a:p>
                <a:r>
                  <a:rPr lang="en-US" altLang="en-US">
                    <a:noFill/>
                  </a:rPr>
                  <a:t> </a:t>
                </a:r>
              </a:p>
            </p:txBody>
          </p:sp>
        </mc:Fallback>
      </mc:AlternateContent>
      <mc:AlternateContent xmlns:mc="http://schemas.openxmlformats.org/markup-compatibility/2006">
        <mc:Choice xmlns:a14="http://schemas.microsoft.com/office/drawing/2010/main" Requires="a14">
          <p:sp>
            <p:nvSpPr>
              <p:cNvPr id="22" name="文本框 21"/>
              <p:cNvSpPr txBox="1"/>
              <p:nvPr/>
            </p:nvSpPr>
            <p:spPr>
              <a:xfrm>
                <a:off x="47783" y="3573097"/>
                <a:ext cx="2604739" cy="331470"/>
              </a:xfrm>
              <a:prstGeom prst="rect">
                <a:avLst/>
              </a:prstGeom>
              <a:noFill/>
            </p:spPr>
            <p:txBody>
              <a:bodyPr wrap="square">
                <a:spAutoFit/>
              </a:bodyPr>
              <a:lstStyle/>
              <a:p>
                <a14:m>
                  <m:oMathPara xmlns:m="http://schemas.openxmlformats.org/officeDocument/2006/math">
                    <m:oMathParaPr>
                      <m:jc m:val="centerGroup"/>
                    </m:oMathParaPr>
                    <m:oMath xmlns:m="http://schemas.openxmlformats.org/officeDocument/2006/math">
                      <m:r>
                        <m:rPr>
                          <m:sty m:val="p"/>
                        </m:rPr>
                        <a:rPr lang="zh-CN" altLang="en-US" sz="1600" smtClean="0">
                          <a:solidFill>
                            <a:srgbClr val="364B3C"/>
                          </a:solidFill>
                          <a:latin typeface="Cambria Math" panose="02040503050406030204" pitchFamily="18" charset="0"/>
                        </a:rPr>
                        <m:t>s</m:t>
                      </m:r>
                      <m:r>
                        <a:rPr lang="zh-CN" altLang="en-US" sz="1600" i="0">
                          <a:solidFill>
                            <a:srgbClr val="364B3C"/>
                          </a:solidFill>
                          <a:latin typeface="Cambria Math" panose="02040503050406030204" pitchFamily="18" charset="0"/>
                        </a:rPr>
                        <m:t>.</m:t>
                      </m:r>
                      <m:r>
                        <m:rPr>
                          <m:sty m:val="p"/>
                        </m:rPr>
                        <a:rPr lang="zh-CN" altLang="en-US" sz="1600" i="0">
                          <a:solidFill>
                            <a:srgbClr val="364B3C"/>
                          </a:solidFill>
                          <a:latin typeface="Cambria Math" panose="02040503050406030204" pitchFamily="18" charset="0"/>
                        </a:rPr>
                        <m:t>t</m:t>
                      </m:r>
                      <m:r>
                        <a:rPr lang="zh-CN" altLang="en-US" sz="1600" i="0">
                          <a:solidFill>
                            <a:srgbClr val="364B3C"/>
                          </a:solidFill>
                          <a:latin typeface="Cambria Math" panose="02040503050406030204" pitchFamily="18" charset="0"/>
                        </a:rPr>
                        <m:t>. </m:t>
                      </m:r>
                      <m:sSub>
                        <m:sSubPr>
                          <m:ctrlPr>
                            <a:rPr lang="zh-CN" altLang="en-US" sz="1600" i="1">
                              <a:solidFill>
                                <a:srgbClr val="364B3C"/>
                              </a:solidFill>
                              <a:latin typeface="Cambria Math" panose="02040503050406030204" pitchFamily="18" charset="0"/>
                            </a:rPr>
                          </m:ctrlPr>
                        </m:sSubPr>
                        <m:e>
                          <m:r>
                            <a:rPr lang="zh-CN" altLang="en-US" sz="1600" i="1">
                              <a:solidFill>
                                <a:srgbClr val="364B3C"/>
                              </a:solidFill>
                              <a:latin typeface="Cambria Math" panose="02040503050406030204" pitchFamily="18" charset="0"/>
                            </a:rPr>
                            <m:t>𝑓</m:t>
                          </m:r>
                        </m:e>
                        <m:sub>
                          <m:r>
                            <a:rPr lang="zh-CN" altLang="en-US" sz="1600" i="1">
                              <a:solidFill>
                                <a:srgbClr val="364B3C"/>
                              </a:solidFill>
                              <a:latin typeface="Cambria Math" panose="02040503050406030204" pitchFamily="18" charset="0"/>
                            </a:rPr>
                            <m:t>𝐹𝑀</m:t>
                          </m:r>
                        </m:sub>
                      </m:sSub>
                      <m:r>
                        <a:rPr lang="zh-CN" altLang="en-US" sz="1600" i="0">
                          <a:solidFill>
                            <a:srgbClr val="364B3C"/>
                          </a:solidFill>
                          <a:latin typeface="Cambria Math" panose="02040503050406030204" pitchFamily="18" charset="0"/>
                        </a:rPr>
                        <m:t>−</m:t>
                      </m:r>
                      <m:sSub>
                        <m:sSubPr>
                          <m:ctrlPr>
                            <a:rPr lang="zh-CN" altLang="en-US" sz="1600" i="1">
                              <a:solidFill>
                                <a:srgbClr val="364B3C"/>
                              </a:solidFill>
                              <a:latin typeface="Cambria Math" panose="02040503050406030204" pitchFamily="18" charset="0"/>
                            </a:rPr>
                          </m:ctrlPr>
                        </m:sSubPr>
                        <m:e>
                          <m:r>
                            <a:rPr lang="zh-CN" altLang="en-US" sz="1600" i="1">
                              <a:solidFill>
                                <a:srgbClr val="364B3C"/>
                              </a:solidFill>
                              <a:latin typeface="Cambria Math" panose="02040503050406030204" pitchFamily="18" charset="0"/>
                            </a:rPr>
                            <m:t>𝑓</m:t>
                          </m:r>
                        </m:e>
                        <m:sub>
                          <m:r>
                            <a:rPr lang="zh-CN" altLang="en-US" sz="1600" i="1">
                              <a:solidFill>
                                <a:srgbClr val="364B3C"/>
                              </a:solidFill>
                              <a:latin typeface="Cambria Math" panose="02040503050406030204" pitchFamily="18" charset="0"/>
                            </a:rPr>
                            <m:t>𝑜𝑏𝑗𝑒𝑐𝑡</m:t>
                          </m:r>
                        </m:sub>
                      </m:sSub>
                      <m:r>
                        <a:rPr lang="zh-CN" altLang="en-US" sz="1600" i="0">
                          <a:solidFill>
                            <a:srgbClr val="364B3C"/>
                          </a:solidFill>
                          <a:latin typeface="Cambria Math" panose="02040503050406030204" pitchFamily="18" charset="0"/>
                        </a:rPr>
                        <m:t>=</m:t>
                      </m:r>
                      <m:r>
                        <a:rPr lang="zh-CN" altLang="en-US" sz="1600" i="0">
                          <a:solidFill>
                            <a:srgbClr val="364B3C"/>
                          </a:solidFill>
                          <a:latin typeface="Cambria Math" panose="02040503050406030204" pitchFamily="18" charset="0"/>
                        </a:rPr>
                        <m:t>0</m:t>
                      </m:r>
                    </m:oMath>
                  </m:oMathPara>
                </a14:m>
                <a:endParaRPr lang="zh-CN" altLang="en-US" sz="1600" dirty="0">
                  <a:solidFill>
                    <a:srgbClr val="364B3C"/>
                  </a:solidFill>
                </a:endParaRPr>
              </a:p>
            </p:txBody>
          </p:sp>
        </mc:Choice>
        <mc:Fallback>
          <p:sp>
            <p:nvSpPr>
              <p:cNvPr id="22" name="文本框 21"/>
              <p:cNvSpPr txBox="1">
                <a:spLocks noRot="1" noChangeAspect="1" noMove="1" noResize="1" noEditPoints="1" noAdjustHandles="1" noChangeArrowheads="1" noChangeShapeType="1" noTextEdit="1"/>
              </p:cNvSpPr>
              <p:nvPr/>
            </p:nvSpPr>
            <p:spPr>
              <a:xfrm>
                <a:off x="47783" y="3573097"/>
                <a:ext cx="2604739" cy="331470"/>
              </a:xfrm>
              <a:prstGeom prst="rect">
                <a:avLst/>
              </a:prstGeom>
              <a:blipFill rotWithShape="1">
                <a:blip r:embed="rId2"/>
                <a:stretch>
                  <a:fillRect l="-6" t="-177" r="5" b="177"/>
                </a:stretch>
              </a:blipFill>
            </p:spPr>
            <p:txBody>
              <a:bodyPr/>
              <a:lstStyle/>
              <a:p>
                <a:r>
                  <a:rPr lang="en-US" altLang="en-US">
                    <a:noFill/>
                  </a:rPr>
                  <a:t> </a:t>
                </a:r>
              </a:p>
            </p:txBody>
          </p:sp>
        </mc:Fallback>
      </mc:AlternateContent>
      <mc:AlternateContent xmlns:mc="http://schemas.openxmlformats.org/markup-compatibility/2006">
        <mc:Choice xmlns:a14="http://schemas.microsoft.com/office/drawing/2010/main" Requires="a14">
          <p:sp>
            <p:nvSpPr>
              <p:cNvPr id="24" name="文本框 23"/>
              <p:cNvSpPr txBox="1"/>
              <p:nvPr/>
            </p:nvSpPr>
            <p:spPr>
              <a:xfrm>
                <a:off x="2495708" y="3573133"/>
                <a:ext cx="2298923" cy="337185"/>
              </a:xfrm>
              <a:prstGeom prst="rect">
                <a:avLst/>
              </a:prstGeom>
              <a:noFill/>
            </p:spPr>
            <p:txBody>
              <a:bodyPr wrap="square">
                <a:spAutoFit/>
              </a:bodyPr>
              <a:lstStyle/>
              <a:p>
                <a14:m>
                  <m:oMathPara xmlns:m="http://schemas.openxmlformats.org/officeDocument/2006/math">
                    <m:oMathParaPr>
                      <m:jc m:val="centerGroup"/>
                    </m:oMathParaPr>
                    <m:oMath xmlns:m="http://schemas.openxmlformats.org/officeDocument/2006/math">
                      <m:r>
                        <a:rPr lang="zh-CN" altLang="en-US" sz="1600" smtClean="0">
                          <a:solidFill>
                            <a:srgbClr val="364B3C"/>
                          </a:solidFill>
                          <a:latin typeface="Cambria Math" panose="02040503050406030204" pitchFamily="18" charset="0"/>
                        </a:rPr>
                        <m:t>∗</m:t>
                      </m:r>
                      <m:r>
                        <m:rPr>
                          <m:sty m:val="p"/>
                        </m:rPr>
                        <a:rPr lang="zh-CN" altLang="en-US" sz="1600" i="0">
                          <a:solidFill>
                            <a:srgbClr val="364B3C"/>
                          </a:solidFill>
                          <a:latin typeface="Cambria Math" panose="02040503050406030204" pitchFamily="18" charset="0"/>
                        </a:rPr>
                        <m:t>A</m:t>
                      </m:r>
                      <m:r>
                        <a:rPr lang="zh-CN" altLang="en-US" sz="1600" i="0">
                          <a:solidFill>
                            <a:srgbClr val="364B3C"/>
                          </a:solidFill>
                          <a:latin typeface="Cambria Math" panose="02040503050406030204" pitchFamily="18" charset="0"/>
                        </a:rPr>
                        <m:t>=</m:t>
                      </m:r>
                      <m:func>
                        <m:funcPr>
                          <m:ctrlPr>
                            <a:rPr lang="zh-CN" altLang="en-US" sz="1600" i="1">
                              <a:solidFill>
                                <a:srgbClr val="364B3C"/>
                              </a:solidFill>
                              <a:latin typeface="Cambria Math" panose="02040503050406030204" pitchFamily="18" charset="0"/>
                            </a:rPr>
                          </m:ctrlPr>
                        </m:funcPr>
                        <m:fName>
                          <m:r>
                            <m:rPr>
                              <m:sty m:val="p"/>
                            </m:rPr>
                            <a:rPr lang="zh-CN" altLang="en-US" sz="1600" i="0">
                              <a:solidFill>
                                <a:srgbClr val="364B3C"/>
                              </a:solidFill>
                              <a:latin typeface="Cambria Math" panose="02040503050406030204" pitchFamily="18" charset="0"/>
                            </a:rPr>
                            <m:t>max</m:t>
                          </m:r>
                        </m:fName>
                        <m:e>
                          <m:d>
                            <m:dPr>
                              <m:ctrlPr>
                                <a:rPr lang="zh-CN" altLang="en-US" sz="1600" i="1">
                                  <a:solidFill>
                                    <a:srgbClr val="364B3C"/>
                                  </a:solidFill>
                                  <a:latin typeface="Cambria Math" panose="02040503050406030204" pitchFamily="18" charset="0"/>
                                </a:rPr>
                              </m:ctrlPr>
                            </m:dPr>
                            <m:e>
                              <m:r>
                                <m:rPr>
                                  <m:sty m:val="p"/>
                                </m:rPr>
                                <a:rPr lang="zh-CN" altLang="en-US" sz="1600" i="0">
                                  <a:solidFill>
                                    <a:srgbClr val="364B3C"/>
                                  </a:solidFill>
                                  <a:latin typeface="Cambria Math" panose="02040503050406030204" pitchFamily="18" charset="0"/>
                                </a:rPr>
                                <m:t>A</m:t>
                              </m:r>
                            </m:e>
                          </m:d>
                        </m:e>
                      </m:func>
                      <m:r>
                        <a:rPr lang="zh-CN" altLang="en-US" sz="1600" i="0">
                          <a:solidFill>
                            <a:srgbClr val="364B3C"/>
                          </a:solidFill>
                          <a:latin typeface="Cambria Math" panose="02040503050406030204" pitchFamily="18" charset="0"/>
                        </a:rPr>
                        <m:t>−</m:t>
                      </m:r>
                      <m:r>
                        <m:rPr>
                          <m:sty m:val="p"/>
                        </m:rPr>
                        <a:rPr lang="zh-CN" altLang="en-US" sz="1600" i="0">
                          <a:solidFill>
                            <a:srgbClr val="364B3C"/>
                          </a:solidFill>
                          <a:latin typeface="Cambria Math" panose="02040503050406030204" pitchFamily="18" charset="0"/>
                        </a:rPr>
                        <m:t>A</m:t>
                      </m:r>
                    </m:oMath>
                  </m:oMathPara>
                </a14:m>
                <a:endParaRPr lang="zh-CN" altLang="en-US" sz="1600" dirty="0">
                  <a:solidFill>
                    <a:srgbClr val="364B3C"/>
                  </a:solidFill>
                </a:endParaRPr>
              </a:p>
            </p:txBody>
          </p:sp>
        </mc:Choice>
        <mc:Fallback>
          <p:sp>
            <p:nvSpPr>
              <p:cNvPr id="24" name="文本框 23"/>
              <p:cNvSpPr txBox="1">
                <a:spLocks noRot="1" noChangeAspect="1" noMove="1" noResize="1" noEditPoints="1" noAdjustHandles="1" noChangeArrowheads="1" noChangeShapeType="1" noTextEdit="1"/>
              </p:cNvSpPr>
              <p:nvPr/>
            </p:nvSpPr>
            <p:spPr>
              <a:xfrm>
                <a:off x="2495708" y="3573133"/>
                <a:ext cx="2298923" cy="337185"/>
              </a:xfrm>
              <a:prstGeom prst="rect">
                <a:avLst/>
              </a:prstGeom>
              <a:blipFill rotWithShape="1">
                <a:blip r:embed="rId3"/>
                <a:stretch>
                  <a:fillRect l="-7" t="-185" r="17" b="185"/>
                </a:stretch>
              </a:blipFill>
            </p:spPr>
            <p:txBody>
              <a:bodyPr/>
              <a:lstStyle/>
              <a:p>
                <a:r>
                  <a:rPr lang="en-US" altLang="en-US">
                    <a:noFill/>
                  </a:rPr>
                  <a:t> </a:t>
                </a:r>
              </a:p>
            </p:txBody>
          </p:sp>
        </mc:Fallback>
      </mc:AlternateContent>
      <p:pic>
        <p:nvPicPr>
          <p:cNvPr id="25" name="图片 24"/>
          <p:cNvPicPr/>
          <p:nvPr/>
        </p:nvPicPr>
        <p:blipFill rotWithShape="1">
          <a:blip r:embed="rId4" cstate="print">
            <a:extLst>
              <a:ext uri="{28A0092B-C50C-407E-A947-70E740481C1C}">
                <a14:useLocalDpi xmlns:a14="http://schemas.microsoft.com/office/drawing/2010/main" val="0"/>
              </a:ext>
            </a:extLst>
          </a:blip>
          <a:srcRect l="1678" t="9886" r="12499"/>
          <a:stretch>
            <a:fillRect/>
          </a:stretch>
        </p:blipFill>
        <p:spPr bwMode="auto">
          <a:xfrm>
            <a:off x="332487" y="4206563"/>
            <a:ext cx="3860345" cy="2520000"/>
          </a:xfrm>
          <a:prstGeom prst="rect">
            <a:avLst/>
          </a:prstGeom>
          <a:noFill/>
          <a:ln>
            <a:noFill/>
          </a:ln>
        </p:spPr>
      </p:pic>
      <p:pic>
        <p:nvPicPr>
          <p:cNvPr id="26" name="图片 25"/>
          <p:cNvPicPr/>
          <p:nvPr/>
        </p:nvPicPr>
        <p:blipFill rotWithShape="1">
          <a:blip r:embed="rId5" cstate="print">
            <a:extLst>
              <a:ext uri="{28A0092B-C50C-407E-A947-70E740481C1C}">
                <a14:useLocalDpi xmlns:a14="http://schemas.microsoft.com/office/drawing/2010/main" val="0"/>
              </a:ext>
            </a:extLst>
          </a:blip>
          <a:srcRect l="2111" t="9886" r="12066"/>
          <a:stretch>
            <a:fillRect/>
          </a:stretch>
        </p:blipFill>
        <p:spPr bwMode="auto">
          <a:xfrm>
            <a:off x="4129023" y="4206564"/>
            <a:ext cx="3860345" cy="2520000"/>
          </a:xfrm>
          <a:prstGeom prst="rect">
            <a:avLst/>
          </a:prstGeom>
          <a:noFill/>
          <a:ln>
            <a:noFill/>
          </a:ln>
        </p:spPr>
      </p:pic>
      <p:pic>
        <p:nvPicPr>
          <p:cNvPr id="27" name="图片 26"/>
          <p:cNvPicPr/>
          <p:nvPr/>
        </p:nvPicPr>
        <p:blipFill rotWithShape="1">
          <a:blip r:embed="rId6" cstate="print">
            <a:extLst>
              <a:ext uri="{28A0092B-C50C-407E-A947-70E740481C1C}">
                <a14:useLocalDpi xmlns:a14="http://schemas.microsoft.com/office/drawing/2010/main" val="0"/>
              </a:ext>
            </a:extLst>
          </a:blip>
          <a:srcRect l="2543" t="9886" r="11634"/>
          <a:stretch>
            <a:fillRect/>
          </a:stretch>
        </p:blipFill>
        <p:spPr bwMode="auto">
          <a:xfrm>
            <a:off x="7925559" y="4206563"/>
            <a:ext cx="3860345" cy="2520000"/>
          </a:xfrm>
          <a:prstGeom prst="rect">
            <a:avLst/>
          </a:prstGeom>
          <a:noFill/>
          <a:ln>
            <a:noFill/>
          </a:ln>
        </p:spPr>
      </p:pic>
      <mc:AlternateContent xmlns:mc="http://schemas.openxmlformats.org/markup-compatibility/2006" xmlns:a14="http://schemas.microsoft.com/office/drawing/2010/main">
        <mc:Choice Requires="a14">
          <p:graphicFrame>
            <p:nvGraphicFramePr>
              <p:cNvPr id="28" name="表格 27"/>
              <p:cNvGraphicFramePr>
                <a:graphicFrameLocks noGrp="1"/>
              </p:cNvGraphicFramePr>
              <p:nvPr>
                <p:custDataLst>
                  <p:tags r:id="rId7"/>
                </p:custDataLst>
              </p:nvPr>
            </p:nvGraphicFramePr>
            <p:xfrm>
              <a:off x="4968240" y="2924175"/>
              <a:ext cx="7048500" cy="1069340"/>
            </p:xfrm>
            <a:graphic>
              <a:graphicData uri="http://schemas.openxmlformats.org/drawingml/2006/table">
                <a:tbl>
                  <a:tblPr firstRow="1" firstCol="1" bandRow="1">
                    <a:tableStyleId>{68D230F3-CF80-4859-8CE7-A43EE81993B5}</a:tableStyleId>
                  </a:tblPr>
                  <a:tblGrid>
                    <a:gridCol w="1417955"/>
                    <a:gridCol w="1169670"/>
                    <a:gridCol w="996315"/>
                    <a:gridCol w="989965"/>
                    <a:gridCol w="1176020"/>
                    <a:gridCol w="1298575"/>
                  </a:tblGrid>
                  <a:tr h="337185">
                    <a:tc>
                      <a:txBody>
                        <a:bodyPr/>
                        <a:lstStyle/>
                        <a:p>
                          <a:pPr algn="l"/>
                          <a:r>
                            <a:rPr lang="en-US" sz="1600" kern="100" dirty="0">
                              <a:effectLst/>
                            </a:rPr>
                            <a:t> </a:t>
                          </a:r>
                          <a:endParaRPr lang="zh-CN" sz="16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T="0" marB="0">
                        <a:lnR w="12700" cap="flat" cmpd="sng" algn="ctr">
                          <a:solidFill>
                            <a:srgbClr val="70AD47"/>
                          </a:solidFill>
                          <a:prstDash val="solid"/>
                          <a:round/>
                          <a:headEnd type="none" w="med" len="med"/>
                          <a:tailEnd type="none" w="med" len="med"/>
                        </a:lnR>
                      </a:tcPr>
                    </a:tc>
                    <a:tc>
                      <a:txBody>
                        <a:bodyPr/>
                        <a:lstStyle/>
                        <a:p>
                          <a:pPr algn="ctr" fontAlgn="ctr"/>
                          <a14:m>
                            <m:oMath xmlns:m="http://schemas.openxmlformats.org/officeDocument/2006/math">
                              <m:sSub>
                                <m:sSubPr>
                                  <m:ctrlPr>
                                    <a:rPr lang="zh-CN" sz="1600" b="1" i="1" kern="100">
                                      <a:effectLst/>
                                      <a:latin typeface="Cambria Math" panose="02040503050406030204" pitchFamily="18" charset="0"/>
                                    </a:rPr>
                                  </m:ctrlPr>
                                </m:sSubPr>
                                <m:e>
                                  <m:r>
                                    <a:rPr lang="en-US" sz="1600" b="1" i="1" kern="100">
                                      <a:effectLst/>
                                      <a:latin typeface="Cambria Math" panose="02040503050406030204" pitchFamily="18" charset="0"/>
                                    </a:rPr>
                                    <m:t>𝑹</m:t>
                                  </m:r>
                                  <m:r>
                                    <a:rPr lang="en-US" sz="1600" b="1" kern="100">
                                      <a:effectLst/>
                                      <a:latin typeface="Cambria Math" panose="02040503050406030204" pitchFamily="18" charset="0"/>
                                    </a:rPr>
                                    <m:t>/</m:t>
                                  </m:r>
                                  <m:r>
                                    <a:rPr lang="en-US" sz="1600" b="1" i="1" kern="100">
                                      <a:effectLst/>
                                      <a:latin typeface="Cambria Math" panose="02040503050406030204" pitchFamily="18" charset="0"/>
                                    </a:rPr>
                                    <m:t>𝑸</m:t>
                                  </m:r>
                                </m:e>
                                <m:sub>
                                  <m:r>
                                    <a:rPr lang="en-US" sz="1600" b="1" i="1" kern="100">
                                      <a:effectLst/>
                                      <a:latin typeface="Cambria Math" panose="02040503050406030204" pitchFamily="18" charset="0"/>
                                    </a:rPr>
                                    <m:t>𝑭𝑴</m:t>
                                  </m:r>
                                </m:sub>
                              </m:sSub>
                            </m:oMath>
                          </a14:m>
                          <a:r>
                            <a:rPr lang="en-US" altLang="zh-CN" sz="1600" b="1" kern="100" dirty="0">
                              <a:effectLst/>
                            </a:rPr>
                            <a:t>↑</a:t>
                          </a:r>
                          <a:endParaRPr lang="zh-CN" sz="1600" b="1"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T="0" marB="0">
                        <a:lnL w="12700" cap="flat" cmpd="sng" algn="ctr">
                          <a:solidFill>
                            <a:srgbClr val="70AD47"/>
                          </a:solidFill>
                          <a:prstDash val="solid"/>
                          <a:round/>
                          <a:headEnd type="none" w="med" len="med"/>
                          <a:tailEnd type="none" w="med" len="med"/>
                        </a:lnL>
                      </a:tcPr>
                    </a:tc>
                    <a:tc>
                      <a:txBody>
                        <a:bodyPr/>
                        <a:lstStyle/>
                        <a:p>
                          <a:pPr marL="0" indent="0" algn="ctr" fontAlgn="ctr"/>
                          <a14:m>
                            <m:oMath xmlns:m="http://schemas.openxmlformats.org/officeDocument/2006/math">
                              <m:sSub>
                                <m:sSubPr>
                                  <m:ctrlPr>
                                    <a:rPr lang="zh-CN" sz="1600" b="1" i="1" kern="100">
                                      <a:effectLst/>
                                      <a:latin typeface="Cambria Math" panose="02040503050406030204" pitchFamily="18" charset="0"/>
                                    </a:rPr>
                                  </m:ctrlPr>
                                </m:sSubPr>
                                <m:e>
                                  <m:r>
                                    <a:rPr lang="en-US" sz="1600" b="1" i="1" kern="100">
                                      <a:effectLst/>
                                      <a:latin typeface="Cambria Math" panose="02040503050406030204" pitchFamily="18" charset="0"/>
                                    </a:rPr>
                                    <m:t>𝜼</m:t>
                                  </m:r>
                                </m:e>
                                <m:sub>
                                  <m:r>
                                    <a:rPr lang="en-US" sz="1600" b="1" i="1" kern="100">
                                      <a:effectLst/>
                                      <a:latin typeface="Cambria Math" panose="02040503050406030204" pitchFamily="18" charset="0"/>
                                    </a:rPr>
                                    <m:t>𝑬</m:t>
                                  </m:r>
                                </m:sub>
                              </m:sSub>
                            </m:oMath>
                          </a14:m>
                          <a:r>
                            <a:rPr lang="en-US" altLang="zh-CN" sz="1600" b="1" kern="100" dirty="0">
                              <a:effectLst/>
                            </a:rPr>
                            <a:t>↓</a:t>
                          </a:r>
                          <a:endParaRPr lang="zh-CN" sz="1600" b="1"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T="0" marB="0"/>
                    </a:tc>
                    <a:tc>
                      <a:txBody>
                        <a:bodyPr/>
                        <a:lstStyle/>
                        <a:p>
                          <a:pPr marL="0" indent="0" algn="ctr" fontAlgn="ctr"/>
                          <a14:m>
                            <m:oMath xmlns:m="http://schemas.openxmlformats.org/officeDocument/2006/math">
                              <m:sSub>
                                <m:sSubPr>
                                  <m:ctrlPr>
                                    <a:rPr lang="zh-CN" sz="1600" b="1" i="1" kern="100">
                                      <a:effectLst/>
                                      <a:latin typeface="Cambria Math" panose="02040503050406030204" pitchFamily="18" charset="0"/>
                                    </a:rPr>
                                  </m:ctrlPr>
                                </m:sSubPr>
                                <m:e>
                                  <m:r>
                                    <a:rPr lang="en-US" sz="1600" b="1" i="1" kern="100">
                                      <a:effectLst/>
                                      <a:latin typeface="Cambria Math" panose="02040503050406030204" pitchFamily="18" charset="0"/>
                                    </a:rPr>
                                    <m:t>𝝃</m:t>
                                  </m:r>
                                </m:e>
                                <m:sub>
                                  <m:r>
                                    <a:rPr lang="en-US" sz="1600" b="1" i="1" kern="100">
                                      <a:effectLst/>
                                      <a:latin typeface="Cambria Math" panose="02040503050406030204" pitchFamily="18" charset="0"/>
                                    </a:rPr>
                                    <m:t>𝑯</m:t>
                                  </m:r>
                                </m:sub>
                              </m:sSub>
                            </m:oMath>
                          </a14:m>
                          <a:r>
                            <a:rPr lang="en-US" altLang="zh-CN" sz="1600" b="1" kern="100" dirty="0">
                              <a:effectLst/>
                            </a:rPr>
                            <a:t>↓</a:t>
                          </a:r>
                          <a:endParaRPr lang="zh-CN" sz="1600" b="1"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T="0" marB="0"/>
                    </a:tc>
                    <a:tc>
                      <a:txBody>
                        <a:bodyPr/>
                        <a:lstStyle/>
                        <a:p>
                          <a:pPr marL="0" indent="0" algn="ctr" fontAlgn="ctr"/>
                          <a14:m>
                            <m:oMath xmlns:m="http://schemas.openxmlformats.org/officeDocument/2006/math">
                              <m:sSub>
                                <m:sSubPr>
                                  <m:ctrlPr>
                                    <a:rPr lang="zh-CN" sz="1600" b="1" i="1" kern="100" smtClean="0">
                                      <a:effectLst/>
                                      <a:latin typeface="Cambria Math" panose="02040503050406030204" pitchFamily="18" charset="0"/>
                                    </a:rPr>
                                  </m:ctrlPr>
                                </m:sSubPr>
                                <m:e>
                                  <m:r>
                                    <a:rPr lang="en-US" sz="1600" b="1" i="1" kern="100" smtClean="0">
                                      <a:effectLst/>
                                      <a:latin typeface="Cambria Math" panose="02040503050406030204" pitchFamily="18" charset="0"/>
                                    </a:rPr>
                                    <m:t>𝑻</m:t>
                                  </m:r>
                                  <m:r>
                                    <a:rPr lang="en-US" sz="1600" b="1" i="1" kern="100">
                                      <a:effectLst/>
                                      <a:latin typeface="Cambria Math" panose="02040503050406030204" pitchFamily="18" charset="0"/>
                                    </a:rPr>
                                    <m:t>𝑻</m:t>
                                  </m:r>
                                  <m:r>
                                    <a:rPr lang="en-US" sz="1600" b="1" i="1" kern="100" smtClean="0">
                                      <a:effectLst/>
                                      <a:latin typeface="Cambria Math" panose="02040503050406030204" pitchFamily="18" charset="0"/>
                                    </a:rPr>
                                    <m:t>𝑭</m:t>
                                  </m:r>
                                </m:e>
                                <m:sub>
                                  <m:r>
                                    <a:rPr lang="en-US" sz="1600" b="1" i="1" kern="100">
                                      <a:effectLst/>
                                      <a:latin typeface="Cambria Math" panose="02040503050406030204" pitchFamily="18" charset="0"/>
                                    </a:rPr>
                                    <m:t> </m:t>
                                  </m:r>
                                </m:sub>
                              </m:sSub>
                            </m:oMath>
                          </a14:m>
                          <a:r>
                            <a:rPr lang="en-US" altLang="zh-CN" sz="1600" b="1" kern="100" dirty="0">
                              <a:effectLst/>
                            </a:rPr>
                            <a:t>↑</a:t>
                          </a:r>
                          <a:endParaRPr lang="zh-CN" sz="1600" b="1"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T="0" marB="0"/>
                    </a:tc>
                    <a:tc>
                      <a:txBody>
                        <a:bodyPr/>
                        <a:lstStyle/>
                        <a:p>
                          <a:pPr marL="0" indent="0" algn="ctr" fontAlgn="ctr"/>
                          <a14:m>
                            <m:oMath xmlns:m="http://schemas.openxmlformats.org/officeDocument/2006/math">
                              <m:sSub>
                                <m:sSubPr>
                                  <m:ctrlPr>
                                    <a:rPr lang="zh-CN" sz="1600" b="1" i="1" kern="100">
                                      <a:effectLst/>
                                      <a:latin typeface="Cambria Math" panose="02040503050406030204" pitchFamily="18" charset="0"/>
                                    </a:rPr>
                                  </m:ctrlPr>
                                </m:sSubPr>
                                <m:e>
                                  <m:r>
                                    <a:rPr lang="en-US" sz="1600" b="1" i="1" kern="100">
                                      <a:effectLst/>
                                      <a:latin typeface="Cambria Math" panose="02040503050406030204" pitchFamily="18" charset="0"/>
                                    </a:rPr>
                                    <m:t>𝒇</m:t>
                                  </m:r>
                                </m:e>
                                <m:sub>
                                  <m:r>
                                    <a:rPr lang="en-US" sz="1600" b="1" i="1" kern="100">
                                      <a:effectLst/>
                                      <a:latin typeface="Cambria Math" panose="02040503050406030204" pitchFamily="18" charset="0"/>
                                    </a:rPr>
                                    <m:t>𝑯𝑶𝑴</m:t>
                                  </m:r>
                                </m:sub>
                              </m:sSub>
                            </m:oMath>
                          </a14:m>
                          <a:r>
                            <a:rPr lang="en-US" altLang="zh-CN" sz="1600" b="1" kern="100" dirty="0">
                              <a:effectLst/>
                            </a:rPr>
                            <a:t>↑</a:t>
                          </a:r>
                          <a:endParaRPr lang="zh-CN" sz="1600" b="1"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T="0" marB="0"/>
                    </a:tc>
                  </a:tr>
                  <a:tr h="366395">
                    <a:tc>
                      <a:txBody>
                        <a:bodyPr/>
                        <a:lstStyle/>
                        <a:p>
                          <a:pPr algn="l">
                            <a:lnSpc>
                              <a:spcPct val="150000"/>
                            </a:lnSpc>
                          </a:pPr>
                          <a:r>
                            <a:rPr lang="zh-CN" altLang="en-US" sz="1600" kern="100" dirty="0">
                              <a:effectLst/>
                              <a:latin typeface="微软雅黑" panose="020B0503020204020204" pitchFamily="34" charset="-122"/>
                              <a:ea typeface="微软雅黑" panose="020B0503020204020204" pitchFamily="34" charset="-122"/>
                              <a:cs typeface="Times New Roman" panose="02020603050405020304" pitchFamily="18" charset="0"/>
                            </a:rPr>
                            <a:t>发表</a:t>
                          </a:r>
                          <a:r>
                            <a:rPr lang="zh-CN" altLang="en-US" sz="1600" kern="100" dirty="0">
                              <a:effectLst/>
                              <a:latin typeface="微软雅黑" panose="020B0503020204020204" pitchFamily="34" charset="-122"/>
                              <a:ea typeface="微软雅黑" panose="020B0503020204020204" pitchFamily="34" charset="-122"/>
                              <a:cs typeface="Times New Roman" panose="02020603050405020304" pitchFamily="18" charset="0"/>
                            </a:rPr>
                            <a:t>数据</a:t>
                          </a:r>
                          <a:endParaRPr lang="zh-CN" altLang="en-US" sz="16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T="0" marB="0">
                        <a:lnR w="12700" cap="flat" cmpd="sng" algn="ctr">
                          <a:solidFill>
                            <a:srgbClr val="70AD47"/>
                          </a:solidFill>
                          <a:prstDash val="solid"/>
                          <a:round/>
                          <a:headEnd type="none" w="med" len="med"/>
                          <a:tailEnd type="none" w="med" len="med"/>
                        </a:lnR>
                      </a:tcPr>
                    </a:tc>
                    <a:tc>
                      <a:txBody>
                        <a:bodyPr/>
                        <a:lstStyle/>
                        <a:p>
                          <a:pPr algn="ctr">
                            <a:lnSpc>
                              <a:spcPct val="150000"/>
                            </a:lnSpc>
                          </a:pPr>
                          <a:r>
                            <a:rPr lang="en-US" sz="1600" kern="100" dirty="0">
                              <a:effectLst/>
                            </a:rPr>
                            <a:t>95.43</a:t>
                          </a:r>
                          <a:endParaRPr lang="zh-CN" sz="16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T="0" marB="0">
                        <a:lnL w="12700" cap="flat" cmpd="sng" algn="ctr">
                          <a:solidFill>
                            <a:srgbClr val="70AD47"/>
                          </a:solidFill>
                          <a:prstDash val="solid"/>
                          <a:round/>
                          <a:headEnd type="none" w="med" len="med"/>
                          <a:tailEnd type="none" w="med" len="med"/>
                        </a:lnL>
                      </a:tcPr>
                    </a:tc>
                    <a:tc>
                      <a:txBody>
                        <a:bodyPr/>
                        <a:lstStyle/>
                        <a:p>
                          <a:pPr algn="ctr">
                            <a:lnSpc>
                              <a:spcPct val="150000"/>
                            </a:lnSpc>
                          </a:pPr>
                          <a:r>
                            <a:rPr lang="en-US" sz="1600" kern="100" dirty="0">
                              <a:effectLst/>
                            </a:rPr>
                            <a:t>2.08</a:t>
                          </a:r>
                          <a:endParaRPr lang="zh-CN" sz="16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T="0" marB="0"/>
                    </a:tc>
                    <a:tc>
                      <a:txBody>
                        <a:bodyPr/>
                        <a:lstStyle/>
                        <a:p>
                          <a:pPr algn="ctr">
                            <a:lnSpc>
                              <a:spcPct val="150000"/>
                            </a:lnSpc>
                          </a:pPr>
                          <a:r>
                            <a:rPr lang="en-US" sz="1600" kern="100" dirty="0">
                              <a:effectLst/>
                            </a:rPr>
                            <a:t>4.63</a:t>
                          </a:r>
                          <a:endParaRPr lang="zh-CN" sz="16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T="0" marB="0"/>
                    </a:tc>
                    <a:tc>
                      <a:txBody>
                        <a:bodyPr/>
                        <a:lstStyle/>
                        <a:p>
                          <a:pPr algn="ctr">
                            <a:lnSpc>
                              <a:spcPct val="150000"/>
                            </a:lnSpc>
                          </a:pPr>
                          <a:r>
                            <a:rPr lang="en-US" sz="1600" kern="100" dirty="0">
                              <a:effectLst/>
                            </a:rPr>
                            <a:t>0.49</a:t>
                          </a:r>
                          <a:endParaRPr lang="zh-CN" sz="16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T="0" marB="0"/>
                    </a:tc>
                    <a:tc>
                      <a:txBody>
                        <a:bodyPr/>
                        <a:lstStyle/>
                        <a:p>
                          <a:pPr algn="ctr">
                            <a:lnSpc>
                              <a:spcPct val="150000"/>
                            </a:lnSpc>
                          </a:pPr>
                          <a:r>
                            <a:rPr lang="en-US" sz="1600" kern="100" dirty="0">
                              <a:effectLst/>
                            </a:rPr>
                            <a:t>604.34</a:t>
                          </a:r>
                          <a:endParaRPr lang="zh-CN" sz="16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T="0" marB="0"/>
                    </a:tc>
                  </a:tr>
                  <a:tr h="365760">
                    <a:tc>
                      <a:txBody>
                        <a:bodyPr/>
                        <a:lstStyle/>
                        <a:p>
                          <a:pPr algn="l">
                            <a:lnSpc>
                              <a:spcPct val="150000"/>
                            </a:lnSpc>
                          </a:pPr>
                          <a:r>
                            <a:rPr lang="en-US" altLang="zh-CN" sz="1600" kern="100" dirty="0">
                              <a:effectLst/>
                            </a:rPr>
                            <a:t>DNMOGA</a:t>
                          </a:r>
                          <a:endParaRPr lang="en-US" altLang="zh-CN" sz="1600" kern="100" dirty="0">
                            <a:effectLst/>
                          </a:endParaRPr>
                        </a:p>
                      </a:txBody>
                      <a:tcPr marT="0" marB="0">
                        <a:lnR w="12700" cap="flat" cmpd="sng" algn="ctr">
                          <a:solidFill>
                            <a:srgbClr val="70AD47"/>
                          </a:solidFill>
                          <a:prstDash val="solid"/>
                          <a:round/>
                          <a:headEnd type="none" w="med" len="med"/>
                          <a:tailEnd type="none" w="med" len="med"/>
                        </a:lnR>
                      </a:tcPr>
                    </a:tc>
                    <a:tc>
                      <a:txBody>
                        <a:bodyPr/>
                        <a:lstStyle/>
                        <a:p>
                          <a:pPr algn="ctr">
                            <a:lnSpc>
                              <a:spcPct val="150000"/>
                            </a:lnSpc>
                          </a:pPr>
                          <a:r>
                            <a:rPr lang="en-US" sz="1600" kern="100" dirty="0">
                              <a:effectLst/>
                            </a:rPr>
                            <a:t>95.7</a:t>
                          </a:r>
                          <a:endParaRPr lang="zh-CN" sz="16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T="0" marB="0">
                        <a:lnL w="12700" cap="flat" cmpd="sng" algn="ctr">
                          <a:solidFill>
                            <a:srgbClr val="70AD47"/>
                          </a:solidFill>
                          <a:prstDash val="solid"/>
                          <a:round/>
                          <a:headEnd type="none" w="med" len="med"/>
                          <a:tailEnd type="none" w="med" len="med"/>
                        </a:lnL>
                      </a:tcPr>
                    </a:tc>
                    <a:tc>
                      <a:txBody>
                        <a:bodyPr/>
                        <a:lstStyle/>
                        <a:p>
                          <a:pPr algn="ctr">
                            <a:lnSpc>
                              <a:spcPct val="150000"/>
                            </a:lnSpc>
                          </a:pPr>
                          <a:r>
                            <a:rPr lang="en-US" sz="1600" kern="100" dirty="0">
                              <a:effectLst/>
                            </a:rPr>
                            <a:t>2.07</a:t>
                          </a:r>
                          <a:endParaRPr lang="zh-CN" sz="16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T="0" marB="0"/>
                    </a:tc>
                    <a:tc>
                      <a:txBody>
                        <a:bodyPr/>
                        <a:lstStyle/>
                        <a:p>
                          <a:pPr algn="ctr">
                            <a:lnSpc>
                              <a:spcPct val="150000"/>
                            </a:lnSpc>
                          </a:pPr>
                          <a:r>
                            <a:rPr lang="en-US" sz="1600" kern="100" dirty="0">
                              <a:effectLst/>
                            </a:rPr>
                            <a:t>4.58</a:t>
                          </a:r>
                          <a:endParaRPr lang="zh-CN" sz="16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T="0" marB="0"/>
                    </a:tc>
                    <a:tc>
                      <a:txBody>
                        <a:bodyPr/>
                        <a:lstStyle/>
                        <a:p>
                          <a:pPr algn="ctr">
                            <a:lnSpc>
                              <a:spcPct val="150000"/>
                            </a:lnSpc>
                          </a:pPr>
                          <a:r>
                            <a:rPr lang="en-US" sz="1600" kern="100" dirty="0">
                              <a:effectLst/>
                            </a:rPr>
                            <a:t>0.5</a:t>
                          </a:r>
                          <a:endParaRPr lang="zh-CN" sz="16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T="0" marB="0"/>
                    </a:tc>
                    <a:tc>
                      <a:txBody>
                        <a:bodyPr/>
                        <a:lstStyle/>
                        <a:p>
                          <a:pPr algn="ctr">
                            <a:lnSpc>
                              <a:spcPct val="150000"/>
                            </a:lnSpc>
                          </a:pPr>
                          <a:r>
                            <a:rPr lang="en-US" sz="1600" kern="100" dirty="0">
                              <a:effectLst/>
                            </a:rPr>
                            <a:t>605.07</a:t>
                          </a:r>
                          <a:endParaRPr lang="zh-CN" sz="16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T="0" marB="0"/>
                    </a:tc>
                  </a:tr>
                </a:tbl>
              </a:graphicData>
            </a:graphic>
          </p:graphicFrame>
        </mc:Choice>
        <mc:Fallback xmlns="">
          <p:graphicFrame>
            <p:nvGraphicFramePr>
              <p:cNvPr id="28" name="表格 27"/>
              <p:cNvGraphicFramePr>
                <a:graphicFrameLocks noGrp="1"/>
              </p:cNvGraphicFramePr>
              <p:nvPr>
                <p:custDataLst>
                  <p:tags r:id="rId8"/>
                </p:custDataLst>
              </p:nvPr>
            </p:nvGraphicFramePr>
            <p:xfrm>
              <a:off x="4968240" y="2924175"/>
              <a:ext cx="7048500" cy="1069340"/>
            </p:xfrm>
            <a:graphic>
              <a:graphicData uri="http://schemas.openxmlformats.org/drawingml/2006/table">
                <a:tbl>
                  <a:tblPr firstRow="1" firstCol="1" bandRow="1">
                    <a:tableStyleId>{68D230F3-CF80-4859-8CE7-A43EE81993B5}</a:tableStyleId>
                  </a:tblPr>
                  <a:tblGrid>
                    <a:gridCol w="1417955"/>
                    <a:gridCol w="1169670"/>
                    <a:gridCol w="996315"/>
                    <a:gridCol w="989965"/>
                    <a:gridCol w="1176020"/>
                    <a:gridCol w="1298575"/>
                  </a:tblGrid>
                  <a:tr h="337185">
                    <a:tc>
                      <a:txBody>
                        <a:bodyPr/>
                        <a:lstStyle/>
                        <a:p>
                          <a:pPr algn="l"/>
                          <a:r>
                            <a:rPr lang="en-US" sz="1600" kern="100" dirty="0">
                              <a:effectLst/>
                            </a:rPr>
                            <a:t> </a:t>
                          </a:r>
                          <a:endParaRPr lang="zh-CN" sz="16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T="0" marB="0">
                        <a:lnR w="12700" cap="flat" cmpd="sng" algn="ctr">
                          <a:solidFill>
                            <a:srgbClr val="70AD47"/>
                          </a:solidFill>
                          <a:prstDash val="solid"/>
                          <a:round/>
                          <a:headEnd type="none" w="med" len="med"/>
                          <a:tailEnd type="none" w="med" len="med"/>
                        </a:lnR>
                      </a:tcPr>
                    </a:tc>
                    <a:tc>
                      <a:txBody>
                        <a:bodyPr/>
                        <a:lstStyle/>
                        <a:p>
                          <a:endParaRPr lang="en-US"/>
                        </a:p>
                      </a:txBody>
                      <a:tcPr marT="0" marB="0">
                        <a:lnL w="12700" cap="flat" cmpd="sng" algn="ctr">
                          <a:solidFill>
                            <a:srgbClr val="70AD47"/>
                          </a:solidFill>
                          <a:prstDash val="solid"/>
                          <a:round/>
                          <a:headEnd type="none" w="med" len="med"/>
                          <a:tailEnd type="none" w="med" len="med"/>
                        </a:lnL>
                        <a:blipFill>
                          <a:blip r:embed="rId9"/>
                        </a:blipFill>
                      </a:tcPr>
                    </a:tc>
                    <a:tc>
                      <a:txBody>
                        <a:bodyPr/>
                        <a:lstStyle/>
                        <a:p>
                          <a:endParaRPr lang="en-US"/>
                        </a:p>
                      </a:txBody>
                      <a:tcPr marT="0" marB="0">
                        <a:blipFill>
                          <a:blip r:embed="rId9"/>
                        </a:blipFill>
                      </a:tcPr>
                    </a:tc>
                    <a:tc>
                      <a:txBody>
                        <a:bodyPr/>
                        <a:lstStyle/>
                        <a:p>
                          <a:endParaRPr lang="en-US"/>
                        </a:p>
                      </a:txBody>
                      <a:tcPr marT="0" marB="0">
                        <a:blipFill>
                          <a:blip r:embed="rId9"/>
                        </a:blipFill>
                      </a:tcPr>
                    </a:tc>
                    <a:tc>
                      <a:txBody>
                        <a:bodyPr/>
                        <a:lstStyle/>
                        <a:p>
                          <a:endParaRPr lang="en-US"/>
                        </a:p>
                      </a:txBody>
                      <a:tcPr marT="0" marB="0">
                        <a:blipFill>
                          <a:blip r:embed="rId9"/>
                        </a:blipFill>
                      </a:tcPr>
                    </a:tc>
                    <a:tc>
                      <a:txBody>
                        <a:bodyPr/>
                        <a:lstStyle/>
                        <a:p>
                          <a:endParaRPr lang="en-US"/>
                        </a:p>
                      </a:txBody>
                      <a:tcPr marT="0" marB="0">
                        <a:blipFill>
                          <a:blip r:embed="rId9"/>
                        </a:blipFill>
                      </a:tcPr>
                    </a:tc>
                  </a:tr>
                  <a:tr h="366395">
                    <a:tc>
                      <a:txBody>
                        <a:bodyPr/>
                        <a:lstStyle/>
                        <a:p>
                          <a:pPr algn="l">
                            <a:lnSpc>
                              <a:spcPct val="150000"/>
                            </a:lnSpc>
                          </a:pPr>
                          <a:r>
                            <a:rPr lang="zh-CN" altLang="en-US" sz="1600" kern="100" dirty="0">
                              <a:effectLst/>
                              <a:latin typeface="微软雅黑" panose="020B0503020204020204" pitchFamily="34" charset="-122"/>
                              <a:ea typeface="微软雅黑" panose="020B0503020204020204" pitchFamily="34" charset="-122"/>
                              <a:cs typeface="Times New Roman" panose="02020603050405020304" pitchFamily="18" charset="0"/>
                            </a:rPr>
                            <a:t>发表</a:t>
                          </a:r>
                          <a:r>
                            <a:rPr lang="zh-CN" altLang="en-US" sz="1600" kern="100" dirty="0">
                              <a:effectLst/>
                              <a:latin typeface="微软雅黑" panose="020B0503020204020204" pitchFamily="34" charset="-122"/>
                              <a:ea typeface="微软雅黑" panose="020B0503020204020204" pitchFamily="34" charset="-122"/>
                              <a:cs typeface="Times New Roman" panose="02020603050405020304" pitchFamily="18" charset="0"/>
                            </a:rPr>
                            <a:t>数据</a:t>
                          </a:r>
                          <a:endParaRPr lang="zh-CN" altLang="en-US" sz="16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T="0" marB="0">
                        <a:lnR w="12700" cap="flat" cmpd="sng" algn="ctr">
                          <a:solidFill>
                            <a:srgbClr val="70AD47"/>
                          </a:solidFill>
                          <a:prstDash val="solid"/>
                          <a:round/>
                          <a:headEnd type="none" w="med" len="med"/>
                          <a:tailEnd type="none" w="med" len="med"/>
                        </a:lnR>
                      </a:tcPr>
                    </a:tc>
                    <a:tc>
                      <a:txBody>
                        <a:bodyPr/>
                        <a:lstStyle/>
                        <a:p>
                          <a:pPr algn="ctr">
                            <a:lnSpc>
                              <a:spcPct val="150000"/>
                            </a:lnSpc>
                          </a:pPr>
                          <a:r>
                            <a:rPr lang="en-US" sz="1600" kern="100" dirty="0">
                              <a:effectLst/>
                            </a:rPr>
                            <a:t>95.43</a:t>
                          </a:r>
                          <a:endParaRPr lang="zh-CN" sz="16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T="0" marB="0">
                        <a:lnL w="12700" cap="flat" cmpd="sng" algn="ctr">
                          <a:solidFill>
                            <a:srgbClr val="70AD47"/>
                          </a:solidFill>
                          <a:prstDash val="solid"/>
                          <a:round/>
                          <a:headEnd type="none" w="med" len="med"/>
                          <a:tailEnd type="none" w="med" len="med"/>
                        </a:lnL>
                      </a:tcPr>
                    </a:tc>
                    <a:tc>
                      <a:txBody>
                        <a:bodyPr/>
                        <a:lstStyle/>
                        <a:p>
                          <a:pPr algn="ctr">
                            <a:lnSpc>
                              <a:spcPct val="150000"/>
                            </a:lnSpc>
                          </a:pPr>
                          <a:r>
                            <a:rPr lang="en-US" sz="1600" kern="100" dirty="0">
                              <a:effectLst/>
                            </a:rPr>
                            <a:t>2.08</a:t>
                          </a:r>
                          <a:endParaRPr lang="zh-CN" sz="16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T="0" marB="0"/>
                    </a:tc>
                    <a:tc>
                      <a:txBody>
                        <a:bodyPr/>
                        <a:lstStyle/>
                        <a:p>
                          <a:pPr algn="ctr">
                            <a:lnSpc>
                              <a:spcPct val="150000"/>
                            </a:lnSpc>
                          </a:pPr>
                          <a:r>
                            <a:rPr lang="en-US" sz="1600" kern="100" dirty="0">
                              <a:effectLst/>
                            </a:rPr>
                            <a:t>4.63</a:t>
                          </a:r>
                          <a:endParaRPr lang="zh-CN" sz="16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T="0" marB="0"/>
                    </a:tc>
                    <a:tc>
                      <a:txBody>
                        <a:bodyPr/>
                        <a:lstStyle/>
                        <a:p>
                          <a:pPr algn="ctr">
                            <a:lnSpc>
                              <a:spcPct val="150000"/>
                            </a:lnSpc>
                          </a:pPr>
                          <a:r>
                            <a:rPr lang="en-US" sz="1600" kern="100" dirty="0">
                              <a:effectLst/>
                            </a:rPr>
                            <a:t>0.49</a:t>
                          </a:r>
                          <a:endParaRPr lang="zh-CN" sz="16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T="0" marB="0"/>
                    </a:tc>
                    <a:tc>
                      <a:txBody>
                        <a:bodyPr/>
                        <a:lstStyle/>
                        <a:p>
                          <a:pPr algn="ctr">
                            <a:lnSpc>
                              <a:spcPct val="150000"/>
                            </a:lnSpc>
                          </a:pPr>
                          <a:r>
                            <a:rPr lang="en-US" sz="1600" kern="100" dirty="0">
                              <a:effectLst/>
                            </a:rPr>
                            <a:t>604.34</a:t>
                          </a:r>
                          <a:endParaRPr lang="zh-CN" sz="16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T="0" marB="0"/>
                    </a:tc>
                  </a:tr>
                  <a:tr h="365760">
                    <a:tc>
                      <a:txBody>
                        <a:bodyPr/>
                        <a:lstStyle/>
                        <a:p>
                          <a:pPr algn="l">
                            <a:lnSpc>
                              <a:spcPct val="150000"/>
                            </a:lnSpc>
                          </a:pPr>
                          <a:r>
                            <a:rPr lang="en-US" altLang="zh-CN" sz="1600" kern="100" dirty="0">
                              <a:effectLst/>
                            </a:rPr>
                            <a:t>DNMOGA</a:t>
                          </a:r>
                          <a:endParaRPr lang="en-US" altLang="zh-CN" sz="1600" kern="100" dirty="0">
                            <a:effectLst/>
                          </a:endParaRPr>
                        </a:p>
                      </a:txBody>
                      <a:tcPr marT="0" marB="0">
                        <a:lnR w="12700" cap="flat" cmpd="sng" algn="ctr">
                          <a:solidFill>
                            <a:srgbClr val="70AD47"/>
                          </a:solidFill>
                          <a:prstDash val="solid"/>
                          <a:round/>
                          <a:headEnd type="none" w="med" len="med"/>
                          <a:tailEnd type="none" w="med" len="med"/>
                        </a:lnR>
                      </a:tcPr>
                    </a:tc>
                    <a:tc>
                      <a:txBody>
                        <a:bodyPr/>
                        <a:lstStyle/>
                        <a:p>
                          <a:pPr algn="ctr">
                            <a:lnSpc>
                              <a:spcPct val="150000"/>
                            </a:lnSpc>
                          </a:pPr>
                          <a:r>
                            <a:rPr lang="en-US" sz="1600" kern="100" dirty="0">
                              <a:effectLst/>
                            </a:rPr>
                            <a:t>95.7</a:t>
                          </a:r>
                          <a:endParaRPr lang="zh-CN" sz="16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T="0" marB="0">
                        <a:lnL w="12700" cap="flat" cmpd="sng" algn="ctr">
                          <a:solidFill>
                            <a:srgbClr val="70AD47"/>
                          </a:solidFill>
                          <a:prstDash val="solid"/>
                          <a:round/>
                          <a:headEnd type="none" w="med" len="med"/>
                          <a:tailEnd type="none" w="med" len="med"/>
                        </a:lnL>
                      </a:tcPr>
                    </a:tc>
                    <a:tc>
                      <a:txBody>
                        <a:bodyPr/>
                        <a:lstStyle/>
                        <a:p>
                          <a:pPr algn="ctr">
                            <a:lnSpc>
                              <a:spcPct val="150000"/>
                            </a:lnSpc>
                          </a:pPr>
                          <a:r>
                            <a:rPr lang="en-US" sz="1600" kern="100" dirty="0">
                              <a:effectLst/>
                            </a:rPr>
                            <a:t>2.07</a:t>
                          </a:r>
                          <a:endParaRPr lang="zh-CN" sz="16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T="0" marB="0"/>
                    </a:tc>
                    <a:tc>
                      <a:txBody>
                        <a:bodyPr/>
                        <a:lstStyle/>
                        <a:p>
                          <a:pPr algn="ctr">
                            <a:lnSpc>
                              <a:spcPct val="150000"/>
                            </a:lnSpc>
                          </a:pPr>
                          <a:r>
                            <a:rPr lang="en-US" sz="1600" kern="100" dirty="0">
                              <a:effectLst/>
                            </a:rPr>
                            <a:t>4.58</a:t>
                          </a:r>
                          <a:endParaRPr lang="zh-CN" sz="16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T="0" marB="0"/>
                    </a:tc>
                    <a:tc>
                      <a:txBody>
                        <a:bodyPr/>
                        <a:lstStyle/>
                        <a:p>
                          <a:pPr algn="ctr">
                            <a:lnSpc>
                              <a:spcPct val="150000"/>
                            </a:lnSpc>
                          </a:pPr>
                          <a:r>
                            <a:rPr lang="en-US" sz="1600" kern="100" dirty="0">
                              <a:effectLst/>
                            </a:rPr>
                            <a:t>0.5</a:t>
                          </a:r>
                          <a:endParaRPr lang="zh-CN" sz="16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T="0" marB="0"/>
                    </a:tc>
                    <a:tc>
                      <a:txBody>
                        <a:bodyPr/>
                        <a:lstStyle/>
                        <a:p>
                          <a:pPr algn="ctr">
                            <a:lnSpc>
                              <a:spcPct val="150000"/>
                            </a:lnSpc>
                          </a:pPr>
                          <a:r>
                            <a:rPr lang="en-US" sz="1600" kern="100" dirty="0">
                              <a:effectLst/>
                            </a:rPr>
                            <a:t>605.07</a:t>
                          </a:r>
                          <a:endParaRPr lang="zh-CN" sz="16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T="0" marB="0"/>
                    </a:tc>
                  </a:tr>
                </a:tbl>
              </a:graphicData>
            </a:graphic>
          </p:graphicFrame>
        </mc:Fallback>
      </mc:AlternateContent>
      <p:sp>
        <p:nvSpPr>
          <p:cNvPr id="9" name="Title 8"/>
          <p:cNvSpPr>
            <a:spLocks noGrp="1"/>
          </p:cNvSpPr>
          <p:nvPr>
            <p:ph type="title"/>
          </p:nvPr>
        </p:nvSpPr>
        <p:spPr>
          <a:xfrm>
            <a:off x="666712" y="142852"/>
            <a:ext cx="10763325" cy="725470"/>
          </a:xfrm>
        </p:spPr>
        <p:txBody>
          <a:bodyPr/>
          <a:p>
            <a:pPr algn="l">
              <a:buClrTx/>
              <a:buSzTx/>
              <a:buFontTx/>
            </a:pPr>
            <a:r>
              <a:rPr lang="zh-CN" altLang="en-US">
                <a:gradFill>
                  <a:gsLst>
                    <a:gs pos="0">
                      <a:srgbClr val="007BD3"/>
                    </a:gs>
                    <a:gs pos="100000">
                      <a:srgbClr val="034373"/>
                    </a:gs>
                  </a:gsLst>
                  <a:lin scaled="0"/>
                </a:gradFill>
                <a:sym typeface="+mn-ea"/>
              </a:rPr>
              <a:t>研究进展</a:t>
            </a:r>
            <a:r>
              <a:rPr lang="en-US" altLang="zh-CN">
                <a:gradFill>
                  <a:gsLst>
                    <a:gs pos="0">
                      <a:srgbClr val="007BD3"/>
                    </a:gs>
                    <a:gs pos="100000">
                      <a:srgbClr val="034373"/>
                    </a:gs>
                  </a:gsLst>
                  <a:lin scaled="0"/>
                </a:gradFill>
              </a:rPr>
              <a:t>-</a:t>
            </a:r>
            <a:r>
              <a:rPr lang="zh-CN" altLang="en-US">
                <a:gradFill>
                  <a:gsLst>
                    <a:gs pos="0">
                      <a:srgbClr val="007BD3"/>
                    </a:gs>
                    <a:gs pos="100000">
                      <a:srgbClr val="034373"/>
                    </a:gs>
                  </a:gsLst>
                  <a:lin scaled="0"/>
                </a:gradFill>
              </a:rPr>
              <a:t>案例</a:t>
            </a:r>
            <a:r>
              <a:rPr lang="en-US" altLang="zh-CN">
                <a:gradFill>
                  <a:gsLst>
                    <a:gs pos="0">
                      <a:srgbClr val="007BD3"/>
                    </a:gs>
                    <a:gs pos="100000">
                      <a:srgbClr val="034373"/>
                    </a:gs>
                  </a:gsLst>
                  <a:lin scaled="0"/>
                </a:gradFill>
              </a:rPr>
              <a:t>[2] </a:t>
            </a:r>
            <a:r>
              <a:rPr lang="zh-CN" altLang="en-US" dirty="0">
                <a:latin typeface="微软雅黑" panose="020B0503020204020204" pitchFamily="34" charset="-122"/>
              </a:rPr>
              <a:t>500MHz 超导椭球腔</a:t>
            </a:r>
            <a:endParaRPr lang="zh-CN" altLang="en-US" dirty="0">
              <a:latin typeface="微软雅黑" panose="020B0503020204020204" pitchFamily="34" charset="-122"/>
            </a:endParaRPr>
          </a:p>
        </p:txBody>
      </p:sp>
      <p:sp>
        <p:nvSpPr>
          <p:cNvPr id="20" name="文本框 19"/>
          <p:cNvSpPr txBox="1"/>
          <p:nvPr/>
        </p:nvSpPr>
        <p:spPr>
          <a:xfrm>
            <a:off x="5238750" y="1125220"/>
            <a:ext cx="6777990" cy="1714500"/>
          </a:xfrm>
          <a:prstGeom prst="rect">
            <a:avLst/>
          </a:prstGeom>
          <a:noFill/>
        </p:spPr>
        <p:txBody>
          <a:bodyPr wrap="square">
            <a:spAutoFit/>
          </a:bodyPr>
          <a:p>
            <a:pPr>
              <a:lnSpc>
                <a:spcPct val="120000"/>
              </a:lnSpc>
              <a:spcBef>
                <a:spcPts val="0"/>
              </a:spcBef>
              <a:spcAft>
                <a:spcPts val="0"/>
              </a:spcAft>
            </a:pPr>
            <a:r>
              <a:rPr lang="zh-CN" altLang="en-US" sz="2000" b="1" dirty="0">
                <a:solidFill>
                  <a:srgbClr val="364B3C"/>
                </a:solidFill>
                <a:latin typeface="微软雅黑" panose="020B0503020204020204" pitchFamily="34" charset="-122"/>
                <a:ea typeface="微软雅黑" panose="020B0503020204020204" pitchFamily="34" charset="-122"/>
                <a:cs typeface="微软雅黑" panose="020B0503020204020204" pitchFamily="34" charset="-122"/>
              </a:rPr>
              <a:t>几何参数个数：</a:t>
            </a:r>
            <a:r>
              <a:rPr lang="en-US" altLang="zh-CN" sz="2000" b="1" dirty="0">
                <a:solidFill>
                  <a:srgbClr val="364B3C"/>
                </a:solidFill>
                <a:latin typeface="微软雅黑" panose="020B0503020204020204" pitchFamily="34" charset="-122"/>
                <a:ea typeface="微软雅黑" panose="020B0503020204020204" pitchFamily="34" charset="-122"/>
                <a:cs typeface="微软雅黑" panose="020B0503020204020204" pitchFamily="34" charset="-122"/>
              </a:rPr>
              <a:t>13</a:t>
            </a:r>
            <a:endParaRPr lang="en-US" altLang="zh-CN" sz="2000" b="1" dirty="0">
              <a:solidFill>
                <a:srgbClr val="364B3C"/>
              </a:solidFill>
              <a:latin typeface="微软雅黑" panose="020B0503020204020204" pitchFamily="34" charset="-122"/>
              <a:ea typeface="微软雅黑" panose="020B0503020204020204" pitchFamily="34" charset="-122"/>
              <a:cs typeface="微软雅黑" panose="020B0503020204020204" pitchFamily="34" charset="-122"/>
            </a:endParaRPr>
          </a:p>
          <a:p>
            <a:pPr marL="285750" indent="-285750">
              <a:lnSpc>
                <a:spcPct val="120000"/>
              </a:lnSpc>
              <a:spcBef>
                <a:spcPts val="0"/>
              </a:spcBef>
              <a:spcAft>
                <a:spcPts val="0"/>
              </a:spcAft>
              <a:buSzPct val="75000"/>
              <a:buFont typeface="Wingdings" panose="05000000000000000000" pitchFamily="2" charset="2"/>
              <a:buChar char="n"/>
            </a:pPr>
            <a:r>
              <a:rPr lang="zh-CN" altLang="en-US" sz="1600" dirty="0">
                <a:latin typeface="微软雅黑" panose="020B0503020204020204" pitchFamily="34" charset="-122"/>
                <a:ea typeface="微软雅黑" panose="020B0503020204020204" pitchFamily="34" charset="-122"/>
                <a:cs typeface="微软雅黑" panose="020B0503020204020204" pitchFamily="34" charset="-122"/>
              </a:rPr>
              <a:t>初始</a:t>
            </a:r>
            <a:r>
              <a:rPr lang="en-US" altLang="zh-CN" sz="1600" b="1" dirty="0">
                <a:solidFill>
                  <a:srgbClr val="364B3C"/>
                </a:solidFill>
                <a:latin typeface="微软雅黑" panose="020B0503020204020204" pitchFamily="34" charset="-122"/>
                <a:ea typeface="微软雅黑" panose="020B0503020204020204" pitchFamily="34" charset="-122"/>
                <a:cs typeface="微软雅黑" panose="020B0503020204020204" pitchFamily="34" charset="-122"/>
              </a:rPr>
              <a:t>7</a:t>
            </a:r>
            <a:r>
              <a:rPr lang="en-US" altLang="zh-CN" sz="1600" b="1" dirty="0">
                <a:solidFill>
                  <a:srgbClr val="364B3C"/>
                </a:solidFill>
                <a:latin typeface="微软雅黑" panose="020B0503020204020204" pitchFamily="34" charset="-122"/>
                <a:ea typeface="微软雅黑" panose="020B0503020204020204" pitchFamily="34" charset="-122"/>
                <a:cs typeface="微软雅黑" panose="020B0503020204020204" pitchFamily="34" charset="-122"/>
              </a:rPr>
              <a:t>00</a:t>
            </a:r>
            <a:r>
              <a:rPr lang="zh-CN" altLang="en-US" sz="1600" dirty="0">
                <a:latin typeface="微软雅黑" panose="020B0503020204020204" pitchFamily="34" charset="-122"/>
                <a:ea typeface="微软雅黑" panose="020B0503020204020204" pitchFamily="34" charset="-122"/>
                <a:cs typeface="微软雅黑" panose="020B0503020204020204" pitchFamily="34" charset="-122"/>
              </a:rPr>
              <a:t>个训练样本，合成数据样本</a:t>
            </a:r>
            <a:r>
              <a:rPr lang="en-US" altLang="zh-CN" sz="1600" dirty="0">
                <a:latin typeface="微软雅黑" panose="020B0503020204020204" pitchFamily="34" charset="-122"/>
                <a:ea typeface="微软雅黑" panose="020B0503020204020204" pitchFamily="34" charset="-122"/>
                <a:cs typeface="微软雅黑" panose="020B0503020204020204" pitchFamily="34" charset="-122"/>
              </a:rPr>
              <a:t>1000</a:t>
            </a:r>
            <a:r>
              <a:rPr lang="zh-CN" altLang="en-US" sz="1600" dirty="0">
                <a:latin typeface="微软雅黑" panose="020B0503020204020204" pitchFamily="34" charset="-122"/>
                <a:ea typeface="微软雅黑" panose="020B0503020204020204" pitchFamily="34" charset="-122"/>
                <a:cs typeface="微软雅黑" panose="020B0503020204020204" pitchFamily="34" charset="-122"/>
              </a:rPr>
              <a:t>个×</a:t>
            </a:r>
            <a:r>
              <a:rPr lang="en-US" altLang="zh-CN" sz="1600" dirty="0">
                <a:latin typeface="微软雅黑" panose="020B0503020204020204" pitchFamily="34" charset="-122"/>
                <a:ea typeface="微软雅黑" panose="020B0503020204020204" pitchFamily="34" charset="-122"/>
                <a:cs typeface="微软雅黑" panose="020B0503020204020204" pitchFamily="34" charset="-122"/>
              </a:rPr>
              <a:t>46</a:t>
            </a:r>
            <a:r>
              <a:rPr lang="zh-CN" altLang="en-US" sz="1600" dirty="0">
                <a:latin typeface="微软雅黑" panose="020B0503020204020204" pitchFamily="34" charset="-122"/>
                <a:ea typeface="微软雅黑" panose="020B0503020204020204" pitchFamily="34" charset="-122"/>
                <a:cs typeface="微软雅黑" panose="020B0503020204020204" pitchFamily="34" charset="-122"/>
              </a:rPr>
              <a:t>代</a:t>
            </a:r>
            <a:endParaRPr lang="zh-CN" altLang="en-US" sz="1600" dirty="0">
              <a:latin typeface="微软雅黑" panose="020B0503020204020204" pitchFamily="34" charset="-122"/>
              <a:ea typeface="微软雅黑" panose="020B0503020204020204" pitchFamily="34" charset="-122"/>
              <a:cs typeface="微软雅黑" panose="020B0503020204020204" pitchFamily="34" charset="-122"/>
            </a:endParaRPr>
          </a:p>
          <a:p>
            <a:pPr marL="285750" indent="-285750">
              <a:lnSpc>
                <a:spcPct val="120000"/>
              </a:lnSpc>
              <a:spcBef>
                <a:spcPts val="0"/>
              </a:spcBef>
              <a:spcAft>
                <a:spcPts val="0"/>
              </a:spcAft>
              <a:buSzPct val="75000"/>
              <a:buFont typeface="Wingdings" panose="05000000000000000000" pitchFamily="2" charset="2"/>
              <a:buChar char="n"/>
            </a:pPr>
            <a:r>
              <a:rPr lang="zh-CN" altLang="en-US" sz="1600" dirty="0">
                <a:latin typeface="微软雅黑" panose="020B0503020204020204" pitchFamily="34" charset="-122"/>
                <a:ea typeface="微软雅黑" panose="020B0503020204020204" pitchFamily="34" charset="-122"/>
                <a:cs typeface="微软雅黑" panose="020B0503020204020204" pitchFamily="34" charset="-122"/>
              </a:rPr>
              <a:t>每代筛选父本</a:t>
            </a:r>
            <a:r>
              <a:rPr lang="en-US" altLang="zh-CN" b="1" dirty="0">
                <a:solidFill>
                  <a:srgbClr val="7030A0"/>
                </a:solidFill>
                <a:latin typeface="微软雅黑" panose="020B0503020204020204" pitchFamily="34" charset="-122"/>
                <a:ea typeface="微软雅黑" panose="020B0503020204020204" pitchFamily="34" charset="-122"/>
                <a:cs typeface="微软雅黑" panose="020B0503020204020204" pitchFamily="34" charset="-122"/>
              </a:rPr>
              <a:t>50</a:t>
            </a:r>
            <a:r>
              <a:rPr lang="zh-CN" altLang="en-US" b="1" dirty="0">
                <a:solidFill>
                  <a:srgbClr val="7030A0"/>
                </a:solidFill>
                <a:latin typeface="微软雅黑" panose="020B0503020204020204" pitchFamily="34" charset="-122"/>
                <a:ea typeface="微软雅黑" panose="020B0503020204020204" pitchFamily="34" charset="-122"/>
                <a:cs typeface="微软雅黑" panose="020B0503020204020204" pitchFamily="34" charset="-122"/>
              </a:rPr>
              <a:t>个</a:t>
            </a:r>
            <a:r>
              <a:rPr lang="zh-CN" altLang="en-US" sz="1600" dirty="0">
                <a:latin typeface="微软雅黑" panose="020B0503020204020204" pitchFamily="34" charset="-122"/>
                <a:ea typeface="微软雅黑" panose="020B0503020204020204" pitchFamily="34" charset="-122"/>
                <a:cs typeface="微软雅黑" panose="020B0503020204020204" pitchFamily="34" charset="-122"/>
                <a:sym typeface="+mn-ea"/>
              </a:rPr>
              <a:t>×</a:t>
            </a:r>
            <a:r>
              <a:rPr lang="en-US" altLang="zh-CN" sz="1600" dirty="0">
                <a:latin typeface="微软雅黑" panose="020B0503020204020204" pitchFamily="34" charset="-122"/>
                <a:ea typeface="微软雅黑" panose="020B0503020204020204" pitchFamily="34" charset="-122"/>
                <a:cs typeface="微软雅黑" panose="020B0503020204020204" pitchFamily="34" charset="-122"/>
                <a:sym typeface="+mn-ea"/>
              </a:rPr>
              <a:t>46</a:t>
            </a:r>
            <a:r>
              <a:rPr lang="zh-CN" altLang="en-US" sz="1600" dirty="0">
                <a:latin typeface="微软雅黑" panose="020B0503020204020204" pitchFamily="34" charset="-122"/>
                <a:ea typeface="微软雅黑" panose="020B0503020204020204" pitchFamily="34" charset="-122"/>
                <a:cs typeface="微软雅黑" panose="020B0503020204020204" pitchFamily="34" charset="-122"/>
                <a:sym typeface="+mn-ea"/>
              </a:rPr>
              <a:t>代，</a:t>
            </a:r>
            <a:r>
              <a:rPr lang="en-US" altLang="zh-CN" sz="1600" dirty="0">
                <a:latin typeface="微软雅黑" panose="020B0503020204020204" pitchFamily="34" charset="-122"/>
                <a:ea typeface="微软雅黑" panose="020B0503020204020204" pitchFamily="34" charset="-122"/>
                <a:cs typeface="微软雅黑" panose="020B0503020204020204" pitchFamily="34" charset="-122"/>
                <a:sym typeface="+mn-ea"/>
              </a:rPr>
              <a:t>CST</a:t>
            </a:r>
            <a:r>
              <a:rPr lang="zh-CN" altLang="en-US" sz="1600" dirty="0">
                <a:latin typeface="微软雅黑" panose="020B0503020204020204" pitchFamily="34" charset="-122"/>
                <a:ea typeface="微软雅黑" panose="020B0503020204020204" pitchFamily="34" charset="-122"/>
                <a:cs typeface="微软雅黑" panose="020B0503020204020204" pitchFamily="34" charset="-122"/>
                <a:sym typeface="+mn-ea"/>
              </a:rPr>
              <a:t>校验</a:t>
            </a:r>
            <a:endParaRPr lang="zh-CN" altLang="en-US" sz="1600" dirty="0">
              <a:latin typeface="微软雅黑" panose="020B0503020204020204" pitchFamily="34" charset="-122"/>
              <a:ea typeface="微软雅黑" panose="020B0503020204020204" pitchFamily="34" charset="-122"/>
              <a:cs typeface="微软雅黑" panose="020B0503020204020204" pitchFamily="34" charset="-122"/>
            </a:endParaRPr>
          </a:p>
          <a:p>
            <a:pPr marL="285750" indent="-285750">
              <a:lnSpc>
                <a:spcPct val="120000"/>
              </a:lnSpc>
              <a:spcBef>
                <a:spcPts val="0"/>
              </a:spcBef>
              <a:spcAft>
                <a:spcPts val="0"/>
              </a:spcAft>
              <a:buSzPct val="75000"/>
              <a:buFont typeface="Wingdings" panose="05000000000000000000" pitchFamily="2" charset="2"/>
              <a:buChar char="n"/>
            </a:pPr>
            <a:r>
              <a:rPr lang="zh-CN" altLang="en-US" sz="1600" dirty="0">
                <a:latin typeface="微软雅黑" panose="020B0503020204020204" pitchFamily="34" charset="-122"/>
                <a:ea typeface="微软雅黑" panose="020B0503020204020204" pitchFamily="34" charset="-122"/>
                <a:cs typeface="微软雅黑" panose="020B0503020204020204" pitchFamily="34" charset="-122"/>
              </a:rPr>
              <a:t>产生约</a:t>
            </a:r>
            <a:r>
              <a:rPr lang="en-US" altLang="zh-CN" sz="1600" b="1" dirty="0">
                <a:solidFill>
                  <a:srgbClr val="364B3C"/>
                </a:solidFill>
                <a:latin typeface="微软雅黑" panose="020B0503020204020204" pitchFamily="34" charset="-122"/>
                <a:ea typeface="微软雅黑" panose="020B0503020204020204" pitchFamily="34" charset="-122"/>
                <a:cs typeface="微软雅黑" panose="020B0503020204020204" pitchFamily="34" charset="-122"/>
              </a:rPr>
              <a:t>2</a:t>
            </a:r>
            <a:r>
              <a:rPr lang="en-US" altLang="zh-CN" sz="1600" b="1" dirty="0">
                <a:solidFill>
                  <a:srgbClr val="364B3C"/>
                </a:solidFill>
                <a:latin typeface="微软雅黑" panose="020B0503020204020204" pitchFamily="34" charset="-122"/>
                <a:ea typeface="微软雅黑" panose="020B0503020204020204" pitchFamily="34" charset="-122"/>
                <a:cs typeface="微软雅黑" panose="020B0503020204020204" pitchFamily="34" charset="-122"/>
              </a:rPr>
              <a:t>00</a:t>
            </a:r>
            <a:r>
              <a:rPr lang="zh-CN" altLang="en-US" sz="1600" dirty="0">
                <a:latin typeface="微软雅黑" panose="020B0503020204020204" pitchFamily="34" charset="-122"/>
                <a:ea typeface="微软雅黑" panose="020B0503020204020204" pitchFamily="34" charset="-122"/>
                <a:cs typeface="微软雅黑" panose="020B0503020204020204" pitchFamily="34" charset="-122"/>
              </a:rPr>
              <a:t>个可行解，用时</a:t>
            </a:r>
            <a:r>
              <a:rPr lang="en-US" altLang="zh-CN" sz="1600" b="1" dirty="0">
                <a:solidFill>
                  <a:srgbClr val="364B3C"/>
                </a:solidFill>
                <a:latin typeface="微软雅黑" panose="020B0503020204020204" pitchFamily="34" charset="-122"/>
                <a:ea typeface="微软雅黑" panose="020B0503020204020204" pitchFamily="34" charset="-122"/>
                <a:cs typeface="微软雅黑" panose="020B0503020204020204" pitchFamily="34" charset="-122"/>
              </a:rPr>
              <a:t>96</a:t>
            </a:r>
            <a:r>
              <a:rPr lang="zh-CN" altLang="en-US" sz="1600" dirty="0">
                <a:latin typeface="微软雅黑" panose="020B0503020204020204" pitchFamily="34" charset="-122"/>
                <a:ea typeface="微软雅黑" panose="020B0503020204020204" pitchFamily="34" charset="-122"/>
                <a:cs typeface="微软雅黑" panose="020B0503020204020204" pitchFamily="34" charset="-122"/>
              </a:rPr>
              <a:t>小时</a:t>
            </a:r>
            <a:endParaRPr lang="zh-CN" altLang="en-US" sz="1600" dirty="0">
              <a:latin typeface="微软雅黑" panose="020B0503020204020204" pitchFamily="34" charset="-122"/>
              <a:ea typeface="微软雅黑" panose="020B0503020204020204" pitchFamily="34" charset="-122"/>
              <a:cs typeface="微软雅黑" panose="020B0503020204020204" pitchFamily="34" charset="-122"/>
            </a:endParaRPr>
          </a:p>
          <a:p>
            <a:pPr marL="285750" indent="-285750">
              <a:lnSpc>
                <a:spcPct val="120000"/>
              </a:lnSpc>
              <a:spcBef>
                <a:spcPts val="0"/>
              </a:spcBef>
              <a:spcAft>
                <a:spcPts val="0"/>
              </a:spcAft>
              <a:buSzPct val="75000"/>
              <a:buFont typeface="Wingdings" panose="05000000000000000000" charset="0"/>
              <a:buChar char="v"/>
            </a:pPr>
            <a:r>
              <a:rPr lang="zh-CN" altLang="en-US" sz="1600" dirty="0">
                <a:latin typeface="微软雅黑" panose="020B0503020204020204" pitchFamily="34" charset="-122"/>
                <a:ea typeface="微软雅黑" panose="020B0503020204020204" pitchFamily="34" charset="-122"/>
                <a:cs typeface="微软雅黑" panose="020B0503020204020204" pitchFamily="34" charset="-122"/>
              </a:rPr>
              <a:t>单纯</a:t>
            </a:r>
            <a:r>
              <a:rPr lang="en-US" altLang="zh-CN" sz="1600" dirty="0">
                <a:latin typeface="微软雅黑" panose="020B0503020204020204" pitchFamily="34" charset="-122"/>
                <a:ea typeface="微软雅黑" panose="020B0503020204020204" pitchFamily="34" charset="-122"/>
                <a:cs typeface="微软雅黑" panose="020B0503020204020204" pitchFamily="34" charset="-122"/>
              </a:rPr>
              <a:t>GA</a:t>
            </a:r>
            <a:r>
              <a:rPr lang="zh-CN" altLang="en-US" sz="1600" dirty="0">
                <a:latin typeface="微软雅黑" panose="020B0503020204020204" pitchFamily="34" charset="-122"/>
                <a:ea typeface="微软雅黑" panose="020B0503020204020204" pitchFamily="34" charset="-122"/>
                <a:cs typeface="微软雅黑" panose="020B0503020204020204" pitchFamily="34" charset="-122"/>
              </a:rPr>
              <a:t>算法需要计算</a:t>
            </a:r>
            <a:r>
              <a:rPr lang="en-US" altLang="zh-CN" b="1" dirty="0">
                <a:solidFill>
                  <a:srgbClr val="7030A0"/>
                </a:solidFill>
                <a:latin typeface="微软雅黑" panose="020B0503020204020204" pitchFamily="34" charset="-122"/>
                <a:ea typeface="微软雅黑" panose="020B0503020204020204" pitchFamily="34" charset="-122"/>
                <a:cs typeface="微软雅黑" panose="020B0503020204020204" pitchFamily="34" charset="-122"/>
              </a:rPr>
              <a:t>46,000</a:t>
            </a:r>
            <a:r>
              <a:rPr lang="zh-CN" altLang="en-US" sz="1600" dirty="0">
                <a:latin typeface="微软雅黑" panose="020B0503020204020204" pitchFamily="34" charset="-122"/>
                <a:ea typeface="微软雅黑" panose="020B0503020204020204" pitchFamily="34" charset="-122"/>
                <a:cs typeface="微软雅黑" panose="020B0503020204020204" pitchFamily="34" charset="-122"/>
              </a:rPr>
              <a:t>组。</a:t>
            </a:r>
            <a:r>
              <a:rPr lang="en-US" altLang="zh-CN" sz="1600" dirty="0">
                <a:latin typeface="微软雅黑" panose="020B0503020204020204" pitchFamily="34" charset="-122"/>
                <a:ea typeface="微软雅黑" panose="020B0503020204020204" pitchFamily="34" charset="-122"/>
                <a:cs typeface="微软雅黑" panose="020B0503020204020204" pitchFamily="34" charset="-122"/>
              </a:rPr>
              <a:t>DNMOGA</a:t>
            </a:r>
            <a:r>
              <a:rPr lang="zh-CN" altLang="en-US" sz="1600" dirty="0">
                <a:latin typeface="微软雅黑" panose="020B0503020204020204" pitchFamily="34" charset="-122"/>
                <a:ea typeface="微软雅黑" panose="020B0503020204020204" pitchFamily="34" charset="-122"/>
                <a:cs typeface="微软雅黑" panose="020B0503020204020204" pitchFamily="34" charset="-122"/>
              </a:rPr>
              <a:t>只需要</a:t>
            </a:r>
            <a:r>
              <a:rPr lang="en-US" altLang="zh-CN" b="1" dirty="0">
                <a:solidFill>
                  <a:srgbClr val="7030A0"/>
                </a:solidFill>
                <a:latin typeface="微软雅黑" panose="020B0503020204020204" pitchFamily="34" charset="-122"/>
                <a:ea typeface="微软雅黑" panose="020B0503020204020204" pitchFamily="34" charset="-122"/>
                <a:cs typeface="微软雅黑" panose="020B0503020204020204" pitchFamily="34" charset="-122"/>
              </a:rPr>
              <a:t>2,300</a:t>
            </a:r>
            <a:r>
              <a:rPr lang="zh-CN" altLang="en-US" sz="1600" dirty="0">
                <a:latin typeface="微软雅黑" panose="020B0503020204020204" pitchFamily="34" charset="-122"/>
                <a:ea typeface="微软雅黑" panose="020B0503020204020204" pitchFamily="34" charset="-122"/>
                <a:cs typeface="微软雅黑" panose="020B0503020204020204" pitchFamily="34" charset="-122"/>
              </a:rPr>
              <a:t>组。</a:t>
            </a:r>
            <a:endParaRPr lang="en-US" altLang="zh-CN" dirty="0">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2" name="图片 20"/>
          <p:cNvPicPr>
            <a:picLocks noChangeAspect="1"/>
          </p:cNvPicPr>
          <p:nvPr/>
        </p:nvPicPr>
        <p:blipFill>
          <a:blip r:embed="rId10"/>
          <a:stretch>
            <a:fillRect/>
          </a:stretch>
        </p:blipFill>
        <p:spPr>
          <a:xfrm>
            <a:off x="2855595" y="1905000"/>
            <a:ext cx="2130425" cy="126428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50" advTm="43689"/>
    </mc:Choice>
    <mc:Fallback>
      <p:transition spd="slow" advTm="43689"/>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21" name="文本框 20"/>
              <p:cNvSpPr txBox="1"/>
              <p:nvPr/>
            </p:nvSpPr>
            <p:spPr>
              <a:xfrm>
                <a:off x="3792220" y="2727960"/>
                <a:ext cx="2810510" cy="1258570"/>
              </a:xfrm>
              <a:prstGeom prst="rect">
                <a:avLst/>
              </a:prstGeom>
              <a:noFill/>
            </p:spPr>
            <p:txBody>
              <a:bodyPr wrap="square">
                <a:spAutoFit/>
              </a:bodyPr>
              <a:lstStyle/>
              <a:p>
                <a14:m>
                  <m:oMathPara xmlns:m="http://schemas.openxmlformats.org/officeDocument/2006/math">
                    <m:oMathParaPr>
                      <m:jc m:val="centerGroup"/>
                    </m:oMathParaPr>
                    <m:oMath xmlns:m="http://schemas.openxmlformats.org/officeDocument/2006/math">
                      <m:m>
                        <m:mPr>
                          <m:mcs>
                            <m:mc>
                              <m:mcPr>
                                <m:count m:val="2"/>
                                <m:mcJc m:val="center"/>
                              </m:mcPr>
                            </m:mc>
                          </m:mcs>
                          <m:plcHide m:val="on"/>
                          <m:ctrlPr>
                            <a:rPr lang="zh-CN" altLang="en-US" sz="1400" i="1" smtClean="0">
                              <a:solidFill>
                                <a:srgbClr val="364B3C"/>
                              </a:solidFill>
                              <a:latin typeface="Cambria Math" panose="02040503050406030204" pitchFamily="18" charset="0"/>
                            </a:rPr>
                          </m:ctrlPr>
                        </m:mPr>
                        <m:mr>
                          <m:e>
                            <m:r>
                              <m:rPr>
                                <m:sty m:val="p"/>
                              </m:rPr>
                              <a:rPr lang="zh-CN" altLang="en-US" sz="1400">
                                <a:solidFill>
                                  <a:srgbClr val="364B3C"/>
                                </a:solidFill>
                                <a:latin typeface="Cambria Math" panose="02040503050406030204" pitchFamily="18" charset="0"/>
                              </a:rPr>
                              <m:t>m</m:t>
                            </m:r>
                            <m:r>
                              <m:rPr>
                                <m:sty m:val="p"/>
                              </m:rPr>
                              <a:rPr lang="zh-CN" altLang="en-US" sz="1400" i="0">
                                <a:solidFill>
                                  <a:srgbClr val="364B3C"/>
                                </a:solidFill>
                                <a:latin typeface="Cambria Math" panose="02040503050406030204" pitchFamily="18" charset="0"/>
                              </a:rPr>
                              <m:t>in</m:t>
                            </m:r>
                          </m:e>
                          <m:e>
                            <m:sSup>
                              <m:sSupPr>
                                <m:ctrlPr>
                                  <a:rPr lang="zh-CN" altLang="en-US" sz="1400" i="1">
                                    <a:solidFill>
                                      <a:srgbClr val="364B3C"/>
                                    </a:solidFill>
                                    <a:latin typeface="Cambria Math" panose="02040503050406030204" pitchFamily="18" charset="0"/>
                                  </a:rPr>
                                </m:ctrlPr>
                              </m:sSupPr>
                              <m:e>
                                <m:acc>
                                  <m:accPr>
                                    <m:chr m:val="⃗"/>
                                    <m:ctrlPr>
                                      <a:rPr lang="zh-CN" altLang="en-US" sz="1400" i="1">
                                        <a:solidFill>
                                          <a:srgbClr val="364B3C"/>
                                        </a:solidFill>
                                        <a:latin typeface="Cambria Math" panose="02040503050406030204" pitchFamily="18" charset="0"/>
                                      </a:rPr>
                                    </m:ctrlPr>
                                  </m:accPr>
                                  <m:e>
                                    <m:r>
                                      <a:rPr lang="zh-CN" altLang="en-US" sz="1400" i="1">
                                        <a:solidFill>
                                          <a:srgbClr val="364B3C"/>
                                        </a:solidFill>
                                        <a:latin typeface="Cambria Math" panose="02040503050406030204" pitchFamily="18" charset="0"/>
                                      </a:rPr>
                                      <m:t>𝐹</m:t>
                                    </m:r>
                                  </m:e>
                                </m:acc>
                                <m:d>
                                  <m:dPr>
                                    <m:ctrlPr>
                                      <a:rPr lang="zh-CN" altLang="en-US" sz="1400" i="1">
                                        <a:solidFill>
                                          <a:srgbClr val="364B3C"/>
                                        </a:solidFill>
                                        <a:latin typeface="Cambria Math" panose="02040503050406030204" pitchFamily="18" charset="0"/>
                                      </a:rPr>
                                    </m:ctrlPr>
                                  </m:dPr>
                                  <m:e>
                                    <m:acc>
                                      <m:accPr>
                                        <m:chr m:val="⃗"/>
                                        <m:ctrlPr>
                                          <a:rPr lang="zh-CN" altLang="en-US" sz="1400" i="1">
                                            <a:solidFill>
                                              <a:srgbClr val="364B3C"/>
                                            </a:solidFill>
                                            <a:latin typeface="Cambria Math" panose="02040503050406030204" pitchFamily="18" charset="0"/>
                                          </a:rPr>
                                        </m:ctrlPr>
                                      </m:accPr>
                                      <m:e>
                                        <m:r>
                                          <a:rPr lang="zh-CN" altLang="en-US" sz="1400" i="1">
                                            <a:solidFill>
                                              <a:srgbClr val="364B3C"/>
                                            </a:solidFill>
                                            <a:latin typeface="Cambria Math" panose="02040503050406030204" pitchFamily="18" charset="0"/>
                                          </a:rPr>
                                          <m:t>𝑥</m:t>
                                        </m:r>
                                      </m:e>
                                    </m:acc>
                                  </m:e>
                                </m:d>
                                <m:r>
                                  <a:rPr lang="zh-CN" altLang="en-US" sz="1400">
                                    <a:solidFill>
                                      <a:srgbClr val="364B3C"/>
                                    </a:solidFill>
                                    <a:latin typeface="Cambria Math" panose="02040503050406030204" pitchFamily="18" charset="0"/>
                                  </a:rPr>
                                  <m:t>=</m:t>
                                </m:r>
                                <m:d>
                                  <m:dPr>
                                    <m:ctrlPr>
                                      <a:rPr lang="en-US" altLang="zh-CN" sz="1400" i="1" smtClean="0">
                                        <a:solidFill>
                                          <a:srgbClr val="364B3C"/>
                                        </a:solidFill>
                                        <a:latin typeface="Cambria Math" panose="02040503050406030204" pitchFamily="18" charset="0"/>
                                      </a:rPr>
                                    </m:ctrlPr>
                                  </m:dPr>
                                  <m:e>
                                    <m:m>
                                      <m:mPr>
                                        <m:mcs>
                                          <m:mc>
                                            <m:mcPr>
                                              <m:count m:val="1"/>
                                              <m:mcJc m:val="center"/>
                                            </m:mcPr>
                                          </m:mc>
                                        </m:mcs>
                                        <m:ctrlPr>
                                          <a:rPr lang="en-US" altLang="zh-CN" sz="1400" i="1" smtClean="0">
                                            <a:solidFill>
                                              <a:srgbClr val="364B3C"/>
                                            </a:solidFill>
                                            <a:latin typeface="Cambria Math" panose="02040503050406030204" pitchFamily="18" charset="0"/>
                                          </a:rPr>
                                        </m:ctrlPr>
                                      </m:mPr>
                                      <m:mr>
                                        <m:e>
                                          <m:m>
                                            <m:mPr>
                                              <m:mcs>
                                                <m:mc>
                                                  <m:mcPr>
                                                    <m:count m:val="1"/>
                                                    <m:mcJc m:val="center"/>
                                                  </m:mcPr>
                                                </m:mc>
                                              </m:mcs>
                                              <m:ctrlPr>
                                                <a:rPr lang="en-US" altLang="zh-CN" sz="1400" i="1" smtClean="0">
                                                  <a:solidFill>
                                                    <a:srgbClr val="364B3C"/>
                                                  </a:solidFill>
                                                  <a:latin typeface="Cambria Math" panose="02040503050406030204" pitchFamily="18" charset="0"/>
                                                </a:rPr>
                                              </m:ctrlPr>
                                            </m:mPr>
                                            <m:mr>
                                              <m:e>
                                                <m:sSub>
                                                  <m:sSubPr>
                                                    <m:ctrlPr>
                                                      <a:rPr lang="zh-CN" altLang="en-US" sz="1400" i="1">
                                                        <a:solidFill>
                                                          <a:srgbClr val="364B3C"/>
                                                        </a:solidFill>
                                                        <a:latin typeface="Cambria Math" panose="02040503050406030204" pitchFamily="18" charset="0"/>
                                                      </a:rPr>
                                                    </m:ctrlPr>
                                                  </m:sSubPr>
                                                  <m:e>
                                                    <m:r>
                                                      <a:rPr lang="zh-CN" altLang="en-US" sz="1400" i="1">
                                                        <a:solidFill>
                                                          <a:srgbClr val="364B3C"/>
                                                        </a:solidFill>
                                                        <a:latin typeface="Cambria Math" panose="02040503050406030204" pitchFamily="18" charset="0"/>
                                                      </a:rPr>
                                                      <m:t>𝐹</m:t>
                                                    </m:r>
                                                  </m:e>
                                                  <m:sub>
                                                    <m:r>
                                                      <a:rPr lang="zh-CN" altLang="en-US" sz="1400">
                                                        <a:solidFill>
                                                          <a:srgbClr val="364B3C"/>
                                                        </a:solidFill>
                                                        <a:latin typeface="Cambria Math" panose="02040503050406030204" pitchFamily="18" charset="0"/>
                                                      </a:rPr>
                                                      <m:t>1</m:t>
                                                    </m:r>
                                                  </m:sub>
                                                </m:sSub>
                                                <m:d>
                                                  <m:dPr>
                                                    <m:ctrlPr>
                                                      <a:rPr lang="zh-CN" altLang="en-US" sz="1400" i="1">
                                                        <a:solidFill>
                                                          <a:srgbClr val="364B3C"/>
                                                        </a:solidFill>
                                                        <a:latin typeface="Cambria Math" panose="02040503050406030204" pitchFamily="18" charset="0"/>
                                                      </a:rPr>
                                                    </m:ctrlPr>
                                                  </m:dPr>
                                                  <m:e>
                                                    <m:sSub>
                                                      <m:sSubPr>
                                                        <m:ctrlPr>
                                                          <a:rPr lang="zh-CN" altLang="en-US" sz="1400" i="1">
                                                            <a:solidFill>
                                                              <a:srgbClr val="364B3C"/>
                                                            </a:solidFill>
                                                            <a:latin typeface="Cambria Math" panose="02040503050406030204" pitchFamily="18" charset="0"/>
                                                          </a:rPr>
                                                        </m:ctrlPr>
                                                      </m:sSubPr>
                                                      <m:e>
                                                        <m:f>
                                                          <m:fPr>
                                                            <m:type m:val="lin"/>
                                                            <m:ctrlPr>
                                                              <a:rPr lang="zh-CN" altLang="en-US" sz="1400" i="1">
                                                                <a:solidFill>
                                                                  <a:srgbClr val="364B3C"/>
                                                                </a:solidFill>
                                                                <a:latin typeface="Cambria Math" panose="02040503050406030204" pitchFamily="18" charset="0"/>
                                                              </a:rPr>
                                                            </m:ctrlPr>
                                                          </m:fPr>
                                                          <m:num>
                                                            <m:r>
                                                              <a:rPr lang="zh-CN" altLang="en-US" sz="1400" i="1">
                                                                <a:solidFill>
                                                                  <a:srgbClr val="364B3C"/>
                                                                </a:solidFill>
                                                                <a:latin typeface="Cambria Math" panose="02040503050406030204" pitchFamily="18" charset="0"/>
                                                              </a:rPr>
                                                              <m:t>𝑅</m:t>
                                                            </m:r>
                                                          </m:num>
                                                          <m:den>
                                                            <m:r>
                                                              <a:rPr lang="zh-CN" altLang="en-US" sz="1400" i="1">
                                                                <a:solidFill>
                                                                  <a:srgbClr val="364B3C"/>
                                                                </a:solidFill>
                                                                <a:latin typeface="Cambria Math" panose="02040503050406030204" pitchFamily="18" charset="0"/>
                                                              </a:rPr>
                                                              <m:t>𝑄</m:t>
                                                            </m:r>
                                                          </m:den>
                                                        </m:f>
                                                      </m:e>
                                                      <m:sub>
                                                        <m:r>
                                                          <m:rPr>
                                                            <m:sty m:val="p"/>
                                                          </m:rPr>
                                                          <a:rPr lang="zh-CN" altLang="en-US" sz="1400">
                                                            <a:solidFill>
                                                              <a:srgbClr val="364B3C"/>
                                                            </a:solidFill>
                                                            <a:latin typeface="Cambria Math" panose="02040503050406030204" pitchFamily="18" charset="0"/>
                                                          </a:rPr>
                                                          <m:t>FM</m:t>
                                                        </m:r>
                                                      </m:sub>
                                                    </m:sSub>
                                                    <m:d>
                                                      <m:dPr>
                                                        <m:ctrlPr>
                                                          <a:rPr lang="zh-CN" altLang="en-US" sz="1400" i="1">
                                                            <a:solidFill>
                                                              <a:srgbClr val="364B3C"/>
                                                            </a:solidFill>
                                                            <a:latin typeface="Cambria Math" panose="02040503050406030204" pitchFamily="18" charset="0"/>
                                                          </a:rPr>
                                                        </m:ctrlPr>
                                                      </m:dPr>
                                                      <m:e>
                                                        <m:acc>
                                                          <m:accPr>
                                                            <m:chr m:val="⃗"/>
                                                            <m:ctrlPr>
                                                              <a:rPr lang="zh-CN" altLang="en-US" sz="1400" i="1">
                                                                <a:solidFill>
                                                                  <a:srgbClr val="364B3C"/>
                                                                </a:solidFill>
                                                                <a:latin typeface="Cambria Math" panose="02040503050406030204" pitchFamily="18" charset="0"/>
                                                              </a:rPr>
                                                            </m:ctrlPr>
                                                          </m:accPr>
                                                          <m:e>
                                                            <m:r>
                                                              <a:rPr lang="zh-CN" altLang="en-US" sz="1400" i="1">
                                                                <a:solidFill>
                                                                  <a:srgbClr val="364B3C"/>
                                                                </a:solidFill>
                                                                <a:latin typeface="Cambria Math" panose="02040503050406030204" pitchFamily="18" charset="0"/>
                                                              </a:rPr>
                                                              <m:t>𝑥</m:t>
                                                            </m:r>
                                                          </m:e>
                                                        </m:acc>
                                                      </m:e>
                                                    </m:d>
                                                  </m:e>
                                                </m:d>
                                              </m:e>
                                            </m:mr>
                                            <m:mr>
                                              <m:e>
                                                <m:sSub>
                                                  <m:sSubPr>
                                                    <m:ctrlPr>
                                                      <a:rPr lang="zh-CN" altLang="en-US" sz="1400" i="1">
                                                        <a:solidFill>
                                                          <a:srgbClr val="364B3C"/>
                                                        </a:solidFill>
                                                        <a:latin typeface="Cambria Math" panose="02040503050406030204" pitchFamily="18" charset="0"/>
                                                      </a:rPr>
                                                    </m:ctrlPr>
                                                  </m:sSubPr>
                                                  <m:e>
                                                    <m:r>
                                                      <a:rPr lang="zh-CN" altLang="en-US" sz="1400" i="1">
                                                        <a:solidFill>
                                                          <a:srgbClr val="364B3C"/>
                                                        </a:solidFill>
                                                        <a:latin typeface="Cambria Math" panose="02040503050406030204" pitchFamily="18" charset="0"/>
                                                      </a:rPr>
                                                      <m:t>𝐹</m:t>
                                                    </m:r>
                                                  </m:e>
                                                  <m:sub>
                                                    <m:r>
                                                      <a:rPr lang="zh-CN" altLang="en-US" sz="1400">
                                                        <a:solidFill>
                                                          <a:srgbClr val="364B3C"/>
                                                        </a:solidFill>
                                                        <a:latin typeface="Cambria Math" panose="02040503050406030204" pitchFamily="18" charset="0"/>
                                                      </a:rPr>
                                                      <m:t>2</m:t>
                                                    </m:r>
                                                  </m:sub>
                                                </m:sSub>
                                                <m:d>
                                                  <m:dPr>
                                                    <m:ctrlPr>
                                                      <a:rPr lang="zh-CN" altLang="en-US" sz="1400" i="1">
                                                        <a:solidFill>
                                                          <a:srgbClr val="364B3C"/>
                                                        </a:solidFill>
                                                        <a:latin typeface="Cambria Math" panose="02040503050406030204" pitchFamily="18" charset="0"/>
                                                      </a:rPr>
                                                    </m:ctrlPr>
                                                  </m:dPr>
                                                  <m:e>
                                                    <m:r>
                                                      <a:rPr lang="zh-CN" altLang="en-US" sz="1400">
                                                        <a:solidFill>
                                                          <a:srgbClr val="364B3C"/>
                                                        </a:solidFill>
                                                        <a:latin typeface="Cambria Math" panose="02040503050406030204" pitchFamily="18" charset="0"/>
                                                      </a:rPr>
                                                      <m:t>∗</m:t>
                                                    </m:r>
                                                    <m:sSub>
                                                      <m:sSubPr>
                                                        <m:ctrlPr>
                                                          <a:rPr lang="zh-CN" altLang="en-US" sz="1400" i="1">
                                                            <a:solidFill>
                                                              <a:srgbClr val="364B3C"/>
                                                            </a:solidFill>
                                                            <a:latin typeface="Cambria Math" panose="02040503050406030204" pitchFamily="18" charset="0"/>
                                                          </a:rPr>
                                                        </m:ctrlPr>
                                                      </m:sSubPr>
                                                      <m:e>
                                                        <m:r>
                                                          <a:rPr lang="zh-CN" altLang="en-US" sz="1400" i="1">
                                                            <a:solidFill>
                                                              <a:srgbClr val="364B3C"/>
                                                            </a:solidFill>
                                                            <a:latin typeface="Cambria Math" panose="02040503050406030204" pitchFamily="18" charset="0"/>
                                                          </a:rPr>
                                                          <m:t>𝜂</m:t>
                                                        </m:r>
                                                      </m:e>
                                                      <m:sub>
                                                        <m:r>
                                                          <a:rPr lang="zh-CN" altLang="en-US" sz="1400" i="1">
                                                            <a:solidFill>
                                                              <a:srgbClr val="364B3C"/>
                                                            </a:solidFill>
                                                            <a:latin typeface="Cambria Math" panose="02040503050406030204" pitchFamily="18" charset="0"/>
                                                          </a:rPr>
                                                          <m:t>𝐸</m:t>
                                                        </m:r>
                                                      </m:sub>
                                                    </m:sSub>
                                                    <m:d>
                                                      <m:dPr>
                                                        <m:ctrlPr>
                                                          <a:rPr lang="zh-CN" altLang="en-US" sz="1400" i="1">
                                                            <a:solidFill>
                                                              <a:srgbClr val="364B3C"/>
                                                            </a:solidFill>
                                                            <a:latin typeface="Cambria Math" panose="02040503050406030204" pitchFamily="18" charset="0"/>
                                                          </a:rPr>
                                                        </m:ctrlPr>
                                                      </m:dPr>
                                                      <m:e>
                                                        <m:acc>
                                                          <m:accPr>
                                                            <m:chr m:val="⃗"/>
                                                            <m:ctrlPr>
                                                              <a:rPr lang="zh-CN" altLang="en-US" sz="1400" i="1">
                                                                <a:solidFill>
                                                                  <a:srgbClr val="364B3C"/>
                                                                </a:solidFill>
                                                                <a:latin typeface="Cambria Math" panose="02040503050406030204" pitchFamily="18" charset="0"/>
                                                              </a:rPr>
                                                            </m:ctrlPr>
                                                          </m:accPr>
                                                          <m:e>
                                                            <m:r>
                                                              <a:rPr lang="zh-CN" altLang="en-US" sz="1400" i="1">
                                                                <a:solidFill>
                                                                  <a:srgbClr val="364B3C"/>
                                                                </a:solidFill>
                                                                <a:latin typeface="Cambria Math" panose="02040503050406030204" pitchFamily="18" charset="0"/>
                                                              </a:rPr>
                                                              <m:t>𝑥</m:t>
                                                            </m:r>
                                                          </m:e>
                                                        </m:acc>
                                                      </m:e>
                                                    </m:d>
                                                  </m:e>
                                                </m:d>
                                              </m:e>
                                            </m:mr>
                                          </m:m>
                                        </m:e>
                                      </m:mr>
                                      <m:mr>
                                        <m:e>
                                          <m:m>
                                            <m:mPr>
                                              <m:mcs>
                                                <m:mc>
                                                  <m:mcPr>
                                                    <m:count m:val="1"/>
                                                    <m:mcJc m:val="center"/>
                                                  </m:mcPr>
                                                </m:mc>
                                              </m:mcs>
                                              <m:ctrlPr>
                                                <a:rPr lang="en-US" altLang="zh-CN" sz="1400" i="1" smtClean="0">
                                                  <a:solidFill>
                                                    <a:srgbClr val="364B3C"/>
                                                  </a:solidFill>
                                                  <a:latin typeface="Cambria Math" panose="02040503050406030204" pitchFamily="18" charset="0"/>
                                                </a:rPr>
                                              </m:ctrlPr>
                                            </m:mPr>
                                            <m:mr>
                                              <m:e>
                                                <m:sSub>
                                                  <m:sSubPr>
                                                    <m:ctrlPr>
                                                      <a:rPr lang="zh-CN" altLang="en-US" sz="1400" i="1">
                                                        <a:solidFill>
                                                          <a:srgbClr val="364B3C"/>
                                                        </a:solidFill>
                                                        <a:latin typeface="Cambria Math" panose="02040503050406030204" pitchFamily="18" charset="0"/>
                                                      </a:rPr>
                                                    </m:ctrlPr>
                                                  </m:sSubPr>
                                                  <m:e>
                                                    <m:r>
                                                      <a:rPr lang="zh-CN" altLang="en-US" sz="1400" i="1">
                                                        <a:solidFill>
                                                          <a:srgbClr val="364B3C"/>
                                                        </a:solidFill>
                                                        <a:latin typeface="Cambria Math" panose="02040503050406030204" pitchFamily="18" charset="0"/>
                                                      </a:rPr>
                                                      <m:t>𝐹</m:t>
                                                    </m:r>
                                                  </m:e>
                                                  <m:sub>
                                                    <m:r>
                                                      <a:rPr lang="zh-CN" altLang="en-US" sz="1400">
                                                        <a:solidFill>
                                                          <a:srgbClr val="364B3C"/>
                                                        </a:solidFill>
                                                        <a:latin typeface="Cambria Math" panose="02040503050406030204" pitchFamily="18" charset="0"/>
                                                      </a:rPr>
                                                      <m:t>3</m:t>
                                                    </m:r>
                                                  </m:sub>
                                                </m:sSub>
                                                <m:d>
                                                  <m:dPr>
                                                    <m:ctrlPr>
                                                      <a:rPr lang="zh-CN" altLang="en-US" sz="1400" i="1">
                                                        <a:solidFill>
                                                          <a:srgbClr val="364B3C"/>
                                                        </a:solidFill>
                                                        <a:latin typeface="Cambria Math" panose="02040503050406030204" pitchFamily="18" charset="0"/>
                                                      </a:rPr>
                                                    </m:ctrlPr>
                                                  </m:dPr>
                                                  <m:e>
                                                    <m:r>
                                                      <a:rPr lang="zh-CN" altLang="en-US" sz="1400">
                                                        <a:solidFill>
                                                          <a:srgbClr val="364B3C"/>
                                                        </a:solidFill>
                                                        <a:latin typeface="Cambria Math" panose="02040503050406030204" pitchFamily="18" charset="0"/>
                                                      </a:rPr>
                                                      <m:t>∗</m:t>
                                                    </m:r>
                                                    <m:sSub>
                                                      <m:sSubPr>
                                                        <m:ctrlPr>
                                                          <a:rPr lang="zh-CN" altLang="en-US" sz="1400" i="1">
                                                            <a:solidFill>
                                                              <a:srgbClr val="364B3C"/>
                                                            </a:solidFill>
                                                            <a:latin typeface="Cambria Math" panose="02040503050406030204" pitchFamily="18" charset="0"/>
                                                          </a:rPr>
                                                        </m:ctrlPr>
                                                      </m:sSubPr>
                                                      <m:e>
                                                        <m:r>
                                                          <a:rPr lang="zh-CN" altLang="en-US" sz="1400" i="1">
                                                            <a:solidFill>
                                                              <a:srgbClr val="364B3C"/>
                                                            </a:solidFill>
                                                            <a:latin typeface="Cambria Math" panose="02040503050406030204" pitchFamily="18" charset="0"/>
                                                          </a:rPr>
                                                          <m:t>𝜉</m:t>
                                                        </m:r>
                                                      </m:e>
                                                      <m:sub>
                                                        <m:r>
                                                          <a:rPr lang="zh-CN" altLang="en-US" sz="1400" i="1">
                                                            <a:solidFill>
                                                              <a:srgbClr val="364B3C"/>
                                                            </a:solidFill>
                                                            <a:latin typeface="Cambria Math" panose="02040503050406030204" pitchFamily="18" charset="0"/>
                                                          </a:rPr>
                                                          <m:t>𝐻</m:t>
                                                        </m:r>
                                                      </m:sub>
                                                    </m:sSub>
                                                    <m:d>
                                                      <m:dPr>
                                                        <m:ctrlPr>
                                                          <a:rPr lang="zh-CN" altLang="en-US" sz="1400" i="1">
                                                            <a:solidFill>
                                                              <a:srgbClr val="364B3C"/>
                                                            </a:solidFill>
                                                            <a:latin typeface="Cambria Math" panose="02040503050406030204" pitchFamily="18" charset="0"/>
                                                          </a:rPr>
                                                        </m:ctrlPr>
                                                      </m:dPr>
                                                      <m:e>
                                                        <m:acc>
                                                          <m:accPr>
                                                            <m:chr m:val="⃗"/>
                                                            <m:ctrlPr>
                                                              <a:rPr lang="zh-CN" altLang="en-US" sz="1400" i="1">
                                                                <a:solidFill>
                                                                  <a:srgbClr val="364B3C"/>
                                                                </a:solidFill>
                                                                <a:latin typeface="Cambria Math" panose="02040503050406030204" pitchFamily="18" charset="0"/>
                                                              </a:rPr>
                                                            </m:ctrlPr>
                                                          </m:accPr>
                                                          <m:e>
                                                            <m:r>
                                                              <a:rPr lang="zh-CN" altLang="en-US" sz="1400" i="1">
                                                                <a:solidFill>
                                                                  <a:srgbClr val="364B3C"/>
                                                                </a:solidFill>
                                                                <a:latin typeface="Cambria Math" panose="02040503050406030204" pitchFamily="18" charset="0"/>
                                                              </a:rPr>
                                                              <m:t>𝑥</m:t>
                                                            </m:r>
                                                          </m:e>
                                                        </m:acc>
                                                      </m:e>
                                                    </m:d>
                                                  </m:e>
                                                </m:d>
                                              </m:e>
                                            </m:mr>
                                            <m:mr>
                                              <m:e>
                                                <m:sSub>
                                                  <m:sSubPr>
                                                    <m:ctrlPr>
                                                      <a:rPr lang="zh-CN" altLang="en-US" sz="1400" i="1">
                                                        <a:solidFill>
                                                          <a:srgbClr val="364B3C"/>
                                                        </a:solidFill>
                                                        <a:latin typeface="Cambria Math" panose="02040503050406030204" pitchFamily="18" charset="0"/>
                                                      </a:rPr>
                                                    </m:ctrlPr>
                                                  </m:sSubPr>
                                                  <m:e>
                                                    <m:r>
                                                      <a:rPr lang="zh-CN" altLang="en-US" sz="1400" i="1">
                                                        <a:solidFill>
                                                          <a:srgbClr val="364B3C"/>
                                                        </a:solidFill>
                                                        <a:latin typeface="Cambria Math" panose="02040503050406030204" pitchFamily="18" charset="0"/>
                                                      </a:rPr>
                                                      <m:t>𝐹</m:t>
                                                    </m:r>
                                                  </m:e>
                                                  <m:sub>
                                                    <m:r>
                                                      <a:rPr lang="zh-CN" altLang="en-US" sz="1400">
                                                        <a:solidFill>
                                                          <a:srgbClr val="364B3C"/>
                                                        </a:solidFill>
                                                        <a:latin typeface="Cambria Math" panose="02040503050406030204" pitchFamily="18" charset="0"/>
                                                      </a:rPr>
                                                      <m:t>4</m:t>
                                                    </m:r>
                                                  </m:sub>
                                                </m:sSub>
                                                <m:d>
                                                  <m:dPr>
                                                    <m:ctrlPr>
                                                      <a:rPr lang="zh-CN" altLang="en-US" sz="1400" i="1">
                                                        <a:solidFill>
                                                          <a:srgbClr val="364B3C"/>
                                                        </a:solidFill>
                                                        <a:latin typeface="Cambria Math" panose="02040503050406030204" pitchFamily="18" charset="0"/>
                                                      </a:rPr>
                                                    </m:ctrlPr>
                                                  </m:dPr>
                                                  <m:e>
                                                    <m:sSub>
                                                      <m:sSubPr>
                                                        <m:ctrlPr>
                                                          <a:rPr lang="zh-CN" altLang="en-US" sz="1400" i="1">
                                                            <a:solidFill>
                                                              <a:srgbClr val="364B3C"/>
                                                            </a:solidFill>
                                                            <a:latin typeface="Cambria Math" panose="02040503050406030204" pitchFamily="18" charset="0"/>
                                                          </a:rPr>
                                                        </m:ctrlPr>
                                                      </m:sSubPr>
                                                      <m:e>
                                                        <m:r>
                                                          <a:rPr lang="zh-CN" altLang="en-US" sz="1400" i="1">
                                                            <a:solidFill>
                                                              <a:srgbClr val="364B3C"/>
                                                            </a:solidFill>
                                                            <a:latin typeface="Cambria Math" panose="02040503050406030204" pitchFamily="18" charset="0"/>
                                                          </a:rPr>
                                                          <m:t>𝐹𝐹𝑇</m:t>
                                                        </m:r>
                                                      </m:e>
                                                      <m:sub>
                                                        <m:r>
                                                          <a:rPr lang="zh-CN" altLang="en-US" sz="1400">
                                                            <a:solidFill>
                                                              <a:srgbClr val="364B3C"/>
                                                            </a:solidFill>
                                                            <a:latin typeface="Cambria Math" panose="02040503050406030204" pitchFamily="18" charset="0"/>
                                                          </a:rPr>
                                                          <m:t> </m:t>
                                                        </m:r>
                                                      </m:sub>
                                                    </m:sSub>
                                                    <m:d>
                                                      <m:dPr>
                                                        <m:ctrlPr>
                                                          <a:rPr lang="zh-CN" altLang="en-US" sz="1400" i="1">
                                                            <a:solidFill>
                                                              <a:srgbClr val="364B3C"/>
                                                            </a:solidFill>
                                                            <a:latin typeface="Cambria Math" panose="02040503050406030204" pitchFamily="18" charset="0"/>
                                                          </a:rPr>
                                                        </m:ctrlPr>
                                                      </m:dPr>
                                                      <m:e>
                                                        <m:acc>
                                                          <m:accPr>
                                                            <m:chr m:val="⃗"/>
                                                            <m:ctrlPr>
                                                              <a:rPr lang="zh-CN" altLang="en-US" sz="1400" i="1">
                                                                <a:solidFill>
                                                                  <a:srgbClr val="364B3C"/>
                                                                </a:solidFill>
                                                                <a:latin typeface="Cambria Math" panose="02040503050406030204" pitchFamily="18" charset="0"/>
                                                              </a:rPr>
                                                            </m:ctrlPr>
                                                          </m:accPr>
                                                          <m:e>
                                                            <m:r>
                                                              <a:rPr lang="zh-CN" altLang="en-US" sz="1400" i="1">
                                                                <a:solidFill>
                                                                  <a:srgbClr val="364B3C"/>
                                                                </a:solidFill>
                                                                <a:latin typeface="Cambria Math" panose="02040503050406030204" pitchFamily="18" charset="0"/>
                                                              </a:rPr>
                                                              <m:t>𝑥</m:t>
                                                            </m:r>
                                                          </m:e>
                                                        </m:acc>
                                                      </m:e>
                                                    </m:d>
                                                  </m:e>
                                                </m:d>
                                              </m:e>
                                            </m:mr>
                                          </m:m>
                                        </m:e>
                                      </m:mr>
                                    </m:m>
                                  </m:e>
                                </m:d>
                              </m:e>
                              <m:sup>
                                <m:r>
                                  <a:rPr lang="zh-CN" altLang="en-US" sz="1400" i="0">
                                    <a:solidFill>
                                      <a:srgbClr val="364B3C"/>
                                    </a:solidFill>
                                    <a:latin typeface="Cambria Math" panose="02040503050406030204" pitchFamily="18" charset="0"/>
                                  </a:rPr>
                                  <m:t> </m:t>
                                </m:r>
                              </m:sup>
                            </m:sSup>
                          </m:e>
                        </m:mr>
                      </m:m>
                    </m:oMath>
                  </m:oMathPara>
                </a14:m>
                <a:endParaRPr lang="zh-CN" altLang="en-US" sz="1400" i="0" dirty="0">
                  <a:solidFill>
                    <a:srgbClr val="364B3C"/>
                  </a:solidFill>
                  <a:latin typeface="Cambria Math" panose="02040503050406030204" pitchFamily="18" charset="0"/>
                </a:endParaRPr>
              </a:p>
            </p:txBody>
          </p:sp>
        </mc:Choice>
        <mc:Fallback>
          <p:sp>
            <p:nvSpPr>
              <p:cNvPr id="21" name="文本框 20"/>
              <p:cNvSpPr txBox="1">
                <a:spLocks noRot="1" noChangeAspect="1" noMove="1" noResize="1" noEditPoints="1" noAdjustHandles="1" noChangeArrowheads="1" noChangeShapeType="1" noTextEdit="1"/>
              </p:cNvSpPr>
              <p:nvPr/>
            </p:nvSpPr>
            <p:spPr>
              <a:xfrm>
                <a:off x="3792220" y="2727960"/>
                <a:ext cx="2810510" cy="1258570"/>
              </a:xfrm>
              <a:prstGeom prst="rect">
                <a:avLst/>
              </a:prstGeom>
              <a:blipFill rotWithShape="1">
                <a:blip r:embed="rId1"/>
                <a:stretch>
                  <a:fillRect/>
                </a:stretch>
              </a:blipFill>
            </p:spPr>
            <p:txBody>
              <a:bodyPr/>
              <a:lstStyle/>
              <a:p>
                <a:r>
                  <a:rPr lang="en-US" altLang="en-US">
                    <a:noFill/>
                  </a:rPr>
                  <a:t> </a:t>
                </a:r>
              </a:p>
            </p:txBody>
          </p:sp>
        </mc:Fallback>
      </mc:AlternateContent>
      <mc:AlternateContent xmlns:mc="http://schemas.openxmlformats.org/markup-compatibility/2006">
        <mc:Choice xmlns:a14="http://schemas.microsoft.com/office/drawing/2010/main" Requires="a14">
          <p:sp>
            <p:nvSpPr>
              <p:cNvPr id="22" name="文本框 21"/>
              <p:cNvSpPr txBox="1"/>
              <p:nvPr/>
            </p:nvSpPr>
            <p:spPr>
              <a:xfrm>
                <a:off x="6528435" y="2924810"/>
                <a:ext cx="2075180" cy="331470"/>
              </a:xfrm>
              <a:prstGeom prst="rect">
                <a:avLst/>
              </a:prstGeom>
              <a:noFill/>
            </p:spPr>
            <p:txBody>
              <a:bodyPr wrap="square">
                <a:spAutoFit/>
              </a:bodyPr>
              <a:lstStyle/>
              <a:p>
                <a14:m>
                  <m:oMathPara xmlns:m="http://schemas.openxmlformats.org/officeDocument/2006/math">
                    <m:oMathParaPr>
                      <m:jc m:val="centerGroup"/>
                    </m:oMathParaPr>
                    <m:oMath xmlns:m="http://schemas.openxmlformats.org/officeDocument/2006/math">
                      <m:r>
                        <m:rPr>
                          <m:sty m:val="p"/>
                        </m:rPr>
                        <a:rPr lang="zh-CN" altLang="en-US" sz="1600" smtClean="0">
                          <a:solidFill>
                            <a:srgbClr val="364B3C"/>
                          </a:solidFill>
                          <a:latin typeface="Cambria Math" panose="02040503050406030204" pitchFamily="18" charset="0"/>
                        </a:rPr>
                        <m:t>s</m:t>
                      </m:r>
                      <m:r>
                        <a:rPr lang="zh-CN" altLang="en-US" sz="1600" i="0">
                          <a:solidFill>
                            <a:srgbClr val="364B3C"/>
                          </a:solidFill>
                          <a:latin typeface="Cambria Math" panose="02040503050406030204" pitchFamily="18" charset="0"/>
                        </a:rPr>
                        <m:t>.</m:t>
                      </m:r>
                      <m:r>
                        <m:rPr>
                          <m:sty m:val="p"/>
                        </m:rPr>
                        <a:rPr lang="zh-CN" altLang="en-US" sz="1600" i="0">
                          <a:solidFill>
                            <a:srgbClr val="364B3C"/>
                          </a:solidFill>
                          <a:latin typeface="Cambria Math" panose="02040503050406030204" pitchFamily="18" charset="0"/>
                        </a:rPr>
                        <m:t>t</m:t>
                      </m:r>
                      <m:r>
                        <a:rPr lang="zh-CN" altLang="en-US" sz="1600" i="0">
                          <a:solidFill>
                            <a:srgbClr val="364B3C"/>
                          </a:solidFill>
                          <a:latin typeface="Cambria Math" panose="02040503050406030204" pitchFamily="18" charset="0"/>
                        </a:rPr>
                        <m:t>. </m:t>
                      </m:r>
                      <m:sSub>
                        <m:sSubPr>
                          <m:ctrlPr>
                            <a:rPr lang="zh-CN" altLang="en-US" sz="1600" i="1">
                              <a:solidFill>
                                <a:srgbClr val="364B3C"/>
                              </a:solidFill>
                              <a:latin typeface="Cambria Math" panose="02040503050406030204" pitchFamily="18" charset="0"/>
                            </a:rPr>
                          </m:ctrlPr>
                        </m:sSubPr>
                        <m:e>
                          <m:r>
                            <a:rPr lang="zh-CN" altLang="en-US" sz="1600" i="1">
                              <a:solidFill>
                                <a:srgbClr val="364B3C"/>
                              </a:solidFill>
                              <a:latin typeface="Cambria Math" panose="02040503050406030204" pitchFamily="18" charset="0"/>
                            </a:rPr>
                            <m:t>𝑓</m:t>
                          </m:r>
                        </m:e>
                        <m:sub>
                          <m:r>
                            <a:rPr lang="zh-CN" altLang="en-US" sz="1600" i="1">
                              <a:solidFill>
                                <a:srgbClr val="364B3C"/>
                              </a:solidFill>
                              <a:latin typeface="Cambria Math" panose="02040503050406030204" pitchFamily="18" charset="0"/>
                            </a:rPr>
                            <m:t>𝐹𝑀</m:t>
                          </m:r>
                        </m:sub>
                      </m:sSub>
                      <m:r>
                        <a:rPr lang="zh-CN" altLang="en-US" sz="1600" i="0">
                          <a:solidFill>
                            <a:srgbClr val="364B3C"/>
                          </a:solidFill>
                          <a:latin typeface="Cambria Math" panose="02040503050406030204" pitchFamily="18" charset="0"/>
                        </a:rPr>
                        <m:t>−</m:t>
                      </m:r>
                      <m:sSub>
                        <m:sSubPr>
                          <m:ctrlPr>
                            <a:rPr lang="zh-CN" altLang="en-US" sz="1600" i="1">
                              <a:solidFill>
                                <a:srgbClr val="364B3C"/>
                              </a:solidFill>
                              <a:latin typeface="Cambria Math" panose="02040503050406030204" pitchFamily="18" charset="0"/>
                            </a:rPr>
                          </m:ctrlPr>
                        </m:sSubPr>
                        <m:e>
                          <m:r>
                            <a:rPr lang="zh-CN" altLang="en-US" sz="1600" i="1">
                              <a:solidFill>
                                <a:srgbClr val="364B3C"/>
                              </a:solidFill>
                              <a:latin typeface="Cambria Math" panose="02040503050406030204" pitchFamily="18" charset="0"/>
                            </a:rPr>
                            <m:t>𝑓</m:t>
                          </m:r>
                        </m:e>
                        <m:sub>
                          <m:r>
                            <a:rPr lang="zh-CN" altLang="en-US" sz="1600" i="1">
                              <a:solidFill>
                                <a:srgbClr val="364B3C"/>
                              </a:solidFill>
                              <a:latin typeface="Cambria Math" panose="02040503050406030204" pitchFamily="18" charset="0"/>
                            </a:rPr>
                            <m:t>𝑜𝑏𝑗𝑒𝑐𝑡</m:t>
                          </m:r>
                        </m:sub>
                      </m:sSub>
                      <m:r>
                        <a:rPr lang="zh-CN" altLang="en-US" sz="1600" i="0">
                          <a:solidFill>
                            <a:srgbClr val="364B3C"/>
                          </a:solidFill>
                          <a:latin typeface="Cambria Math" panose="02040503050406030204" pitchFamily="18" charset="0"/>
                        </a:rPr>
                        <m:t>=</m:t>
                      </m:r>
                      <m:r>
                        <a:rPr lang="zh-CN" altLang="en-US" sz="1600" i="0">
                          <a:solidFill>
                            <a:srgbClr val="364B3C"/>
                          </a:solidFill>
                          <a:latin typeface="Cambria Math" panose="02040503050406030204" pitchFamily="18" charset="0"/>
                        </a:rPr>
                        <m:t>0</m:t>
                      </m:r>
                    </m:oMath>
                  </m:oMathPara>
                </a14:m>
                <a:endParaRPr lang="zh-CN" altLang="en-US" sz="1600" dirty="0">
                  <a:solidFill>
                    <a:srgbClr val="364B3C"/>
                  </a:solidFill>
                </a:endParaRPr>
              </a:p>
            </p:txBody>
          </p:sp>
        </mc:Choice>
        <mc:Fallback>
          <p:sp>
            <p:nvSpPr>
              <p:cNvPr id="22" name="文本框 21"/>
              <p:cNvSpPr txBox="1">
                <a:spLocks noRot="1" noChangeAspect="1" noMove="1" noResize="1" noEditPoints="1" noAdjustHandles="1" noChangeArrowheads="1" noChangeShapeType="1" noTextEdit="1"/>
              </p:cNvSpPr>
              <p:nvPr/>
            </p:nvSpPr>
            <p:spPr>
              <a:xfrm>
                <a:off x="6528435" y="2924810"/>
                <a:ext cx="2075180" cy="331470"/>
              </a:xfrm>
              <a:prstGeom prst="rect">
                <a:avLst/>
              </a:prstGeom>
              <a:blipFill rotWithShape="1">
                <a:blip r:embed="rId2"/>
                <a:stretch>
                  <a:fillRect/>
                </a:stretch>
              </a:blipFill>
            </p:spPr>
            <p:txBody>
              <a:bodyPr/>
              <a:lstStyle/>
              <a:p>
                <a:r>
                  <a:rPr lang="en-US" altLang="en-US">
                    <a:noFill/>
                  </a:rPr>
                  <a:t> </a:t>
                </a:r>
              </a:p>
            </p:txBody>
          </p:sp>
        </mc:Fallback>
      </mc:AlternateContent>
      <mc:AlternateContent xmlns:mc="http://schemas.openxmlformats.org/markup-compatibility/2006">
        <mc:Choice xmlns:a14="http://schemas.microsoft.com/office/drawing/2010/main" Requires="a14">
          <p:sp>
            <p:nvSpPr>
              <p:cNvPr id="24" name="文本框 23"/>
              <p:cNvSpPr txBox="1"/>
              <p:nvPr/>
            </p:nvSpPr>
            <p:spPr>
              <a:xfrm>
                <a:off x="6528434" y="3500596"/>
                <a:ext cx="2126703" cy="337185"/>
              </a:xfrm>
              <a:prstGeom prst="rect">
                <a:avLst/>
              </a:prstGeom>
              <a:noFill/>
            </p:spPr>
            <p:txBody>
              <a:bodyPr wrap="square">
                <a:spAutoFit/>
              </a:bodyPr>
              <a:lstStyle/>
              <a:p>
                <a14:m>
                  <m:oMathPara xmlns:m="http://schemas.openxmlformats.org/officeDocument/2006/math">
                    <m:oMathParaPr>
                      <m:jc m:val="centerGroup"/>
                    </m:oMathParaPr>
                    <m:oMath xmlns:m="http://schemas.openxmlformats.org/officeDocument/2006/math">
                      <m:r>
                        <a:rPr lang="zh-CN" altLang="en-US" sz="1600" smtClean="0">
                          <a:solidFill>
                            <a:srgbClr val="364B3C"/>
                          </a:solidFill>
                          <a:latin typeface="Cambria Math" panose="02040503050406030204" pitchFamily="18" charset="0"/>
                        </a:rPr>
                        <m:t>∗</m:t>
                      </m:r>
                      <m:r>
                        <m:rPr>
                          <m:sty m:val="p"/>
                        </m:rPr>
                        <a:rPr lang="zh-CN" altLang="en-US" sz="1600" i="0">
                          <a:solidFill>
                            <a:srgbClr val="364B3C"/>
                          </a:solidFill>
                          <a:latin typeface="Cambria Math" panose="02040503050406030204" pitchFamily="18" charset="0"/>
                        </a:rPr>
                        <m:t>A</m:t>
                      </m:r>
                      <m:r>
                        <a:rPr lang="zh-CN" altLang="en-US" sz="1600" i="0">
                          <a:solidFill>
                            <a:srgbClr val="364B3C"/>
                          </a:solidFill>
                          <a:latin typeface="Cambria Math" panose="02040503050406030204" pitchFamily="18" charset="0"/>
                        </a:rPr>
                        <m:t>=</m:t>
                      </m:r>
                      <m:func>
                        <m:funcPr>
                          <m:ctrlPr>
                            <a:rPr lang="zh-CN" altLang="en-US" sz="1600" i="1">
                              <a:solidFill>
                                <a:srgbClr val="364B3C"/>
                              </a:solidFill>
                              <a:latin typeface="Cambria Math" panose="02040503050406030204" pitchFamily="18" charset="0"/>
                            </a:rPr>
                          </m:ctrlPr>
                        </m:funcPr>
                        <m:fName>
                          <m:r>
                            <m:rPr>
                              <m:sty m:val="p"/>
                            </m:rPr>
                            <a:rPr lang="zh-CN" altLang="en-US" sz="1600" i="0">
                              <a:solidFill>
                                <a:srgbClr val="364B3C"/>
                              </a:solidFill>
                              <a:latin typeface="Cambria Math" panose="02040503050406030204" pitchFamily="18" charset="0"/>
                            </a:rPr>
                            <m:t>max</m:t>
                          </m:r>
                        </m:fName>
                        <m:e>
                          <m:d>
                            <m:dPr>
                              <m:ctrlPr>
                                <a:rPr lang="zh-CN" altLang="en-US" sz="1600" i="1">
                                  <a:solidFill>
                                    <a:srgbClr val="364B3C"/>
                                  </a:solidFill>
                                  <a:latin typeface="Cambria Math" panose="02040503050406030204" pitchFamily="18" charset="0"/>
                                </a:rPr>
                              </m:ctrlPr>
                            </m:dPr>
                            <m:e>
                              <m:r>
                                <m:rPr>
                                  <m:sty m:val="p"/>
                                </m:rPr>
                                <a:rPr lang="zh-CN" altLang="en-US" sz="1600" i="0">
                                  <a:solidFill>
                                    <a:srgbClr val="364B3C"/>
                                  </a:solidFill>
                                  <a:latin typeface="Cambria Math" panose="02040503050406030204" pitchFamily="18" charset="0"/>
                                </a:rPr>
                                <m:t>A</m:t>
                              </m:r>
                            </m:e>
                          </m:d>
                        </m:e>
                      </m:func>
                      <m:r>
                        <a:rPr lang="zh-CN" altLang="en-US" sz="1600" i="0">
                          <a:solidFill>
                            <a:srgbClr val="364B3C"/>
                          </a:solidFill>
                          <a:latin typeface="Cambria Math" panose="02040503050406030204" pitchFamily="18" charset="0"/>
                        </a:rPr>
                        <m:t>−</m:t>
                      </m:r>
                      <m:r>
                        <m:rPr>
                          <m:sty m:val="p"/>
                        </m:rPr>
                        <a:rPr lang="zh-CN" altLang="en-US" sz="1600" i="0">
                          <a:solidFill>
                            <a:srgbClr val="364B3C"/>
                          </a:solidFill>
                          <a:latin typeface="Cambria Math" panose="02040503050406030204" pitchFamily="18" charset="0"/>
                        </a:rPr>
                        <m:t>A</m:t>
                      </m:r>
                    </m:oMath>
                  </m:oMathPara>
                </a14:m>
                <a:endParaRPr lang="zh-CN" altLang="en-US" sz="1600" dirty="0">
                  <a:solidFill>
                    <a:srgbClr val="364B3C"/>
                  </a:solidFill>
                </a:endParaRPr>
              </a:p>
            </p:txBody>
          </p:sp>
        </mc:Choice>
        <mc:Fallback>
          <p:sp>
            <p:nvSpPr>
              <p:cNvPr id="24" name="文本框 23"/>
              <p:cNvSpPr txBox="1">
                <a:spLocks noRot="1" noChangeAspect="1" noMove="1" noResize="1" noEditPoints="1" noAdjustHandles="1" noChangeArrowheads="1" noChangeShapeType="1" noTextEdit="1"/>
              </p:cNvSpPr>
              <p:nvPr/>
            </p:nvSpPr>
            <p:spPr>
              <a:xfrm>
                <a:off x="6528434" y="3500596"/>
                <a:ext cx="2126703" cy="337185"/>
              </a:xfrm>
              <a:prstGeom prst="rect">
                <a:avLst/>
              </a:prstGeom>
              <a:blipFill rotWithShape="1">
                <a:blip r:embed="rId3"/>
                <a:stretch>
                  <a:fillRect l="-30" t="-141" r="4" b="141"/>
                </a:stretch>
              </a:blipFill>
            </p:spPr>
            <p:txBody>
              <a:bodyPr/>
              <a:lstStyle/>
              <a:p>
                <a:r>
                  <a:rPr lang="en-US" altLang="en-US">
                    <a:noFill/>
                  </a:rPr>
                  <a:t> </a:t>
                </a:r>
              </a:p>
            </p:txBody>
          </p:sp>
        </mc:Fallback>
      </mc:AlternateContent>
      <mc:AlternateContent xmlns:mc="http://schemas.openxmlformats.org/markup-compatibility/2006" xmlns:a14="http://schemas.microsoft.com/office/drawing/2010/main">
        <mc:Choice Requires="a14">
          <p:graphicFrame>
            <p:nvGraphicFramePr>
              <p:cNvPr id="28" name="表格 27"/>
              <p:cNvGraphicFramePr>
                <a:graphicFrameLocks noGrp="1"/>
              </p:cNvGraphicFramePr>
              <p:nvPr/>
            </p:nvGraphicFramePr>
            <p:xfrm>
              <a:off x="4439737" y="1196930"/>
              <a:ext cx="7282815" cy="975360"/>
            </p:xfrm>
            <a:graphic>
              <a:graphicData uri="http://schemas.openxmlformats.org/drawingml/2006/table">
                <a:tbl>
                  <a:tblPr firstRow="1" firstCol="1" bandRow="1">
                    <a:tableStyleId>{68D230F3-CF80-4859-8CE7-A43EE81993B5}</a:tableStyleId>
                  </a:tblPr>
                  <a:tblGrid>
                    <a:gridCol w="1368425"/>
                    <a:gridCol w="1544955"/>
                    <a:gridCol w="1456055"/>
                    <a:gridCol w="1457325"/>
                    <a:gridCol w="1456055"/>
                  </a:tblGrid>
                  <a:tr h="243840">
                    <a:tc>
                      <a:txBody>
                        <a:bodyPr/>
                        <a:lstStyle/>
                        <a:p>
                          <a:pPr algn="l"/>
                          <a:r>
                            <a:rPr lang="en-US" sz="1600" kern="100" dirty="0">
                              <a:effectLst/>
                            </a:rPr>
                            <a:t> </a:t>
                          </a:r>
                          <a:endParaRPr lang="zh-CN" sz="16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T="0" marB="0" anchor="ctr"/>
                    </a:tc>
                    <a:tc>
                      <a:txBody>
                        <a:bodyPr/>
                        <a:lstStyle/>
                        <a:p>
                          <a:pPr algn="ctr" fontAlgn="ctr"/>
                          <a14:m>
                            <m:oMath xmlns:m="http://schemas.openxmlformats.org/officeDocument/2006/math">
                              <m:sSub>
                                <m:sSubPr>
                                  <m:ctrlPr>
                                    <a:rPr lang="zh-CN" sz="1600" b="1" i="1" kern="100">
                                      <a:effectLst/>
                                      <a:latin typeface="Cambria Math" panose="02040503050406030204" pitchFamily="18" charset="0"/>
                                    </a:rPr>
                                  </m:ctrlPr>
                                </m:sSubPr>
                                <m:e>
                                  <m:r>
                                    <a:rPr lang="en-US" sz="1600" b="1" i="1" kern="100">
                                      <a:effectLst/>
                                      <a:latin typeface="Cambria Math" panose="02040503050406030204" pitchFamily="18" charset="0"/>
                                    </a:rPr>
                                    <m:t>𝑹</m:t>
                                  </m:r>
                                  <m:r>
                                    <a:rPr lang="en-US" sz="1600" b="1" kern="100">
                                      <a:effectLst/>
                                      <a:latin typeface="Cambria Math" panose="02040503050406030204" pitchFamily="18" charset="0"/>
                                    </a:rPr>
                                    <m:t>/</m:t>
                                  </m:r>
                                  <m:r>
                                    <a:rPr lang="en-US" sz="1600" b="1" i="1" kern="100">
                                      <a:effectLst/>
                                      <a:latin typeface="Cambria Math" panose="02040503050406030204" pitchFamily="18" charset="0"/>
                                    </a:rPr>
                                    <m:t>𝑸</m:t>
                                  </m:r>
                                </m:e>
                                <m:sub>
                                  <m:r>
                                    <a:rPr lang="en-US" sz="1600" b="1" i="1" kern="100">
                                      <a:effectLst/>
                                      <a:latin typeface="Cambria Math" panose="02040503050406030204" pitchFamily="18" charset="0"/>
                                    </a:rPr>
                                    <m:t>𝑭𝑴</m:t>
                                  </m:r>
                                </m:sub>
                              </m:sSub>
                            </m:oMath>
                          </a14:m>
                          <a:r>
                            <a:rPr lang="en-US" altLang="zh-CN" sz="1600" b="1" kern="100" dirty="0">
                              <a:effectLst/>
                            </a:rPr>
                            <a:t>↑</a:t>
                          </a:r>
                          <a:endParaRPr lang="zh-CN" sz="1600" b="1"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T="0" marB="0" anchor="ctr"/>
                    </a:tc>
                    <a:tc>
                      <a:txBody>
                        <a:bodyPr/>
                        <a:lstStyle/>
                        <a:p>
                          <a:pPr marL="0" indent="0" algn="ctr" fontAlgn="ctr"/>
                          <a14:m>
                            <m:oMath xmlns:m="http://schemas.openxmlformats.org/officeDocument/2006/math">
                              <m:sSub>
                                <m:sSubPr>
                                  <m:ctrlPr>
                                    <a:rPr lang="zh-CN" sz="1600" b="1" i="1" kern="100">
                                      <a:effectLst/>
                                      <a:latin typeface="Cambria Math" panose="02040503050406030204" pitchFamily="18" charset="0"/>
                                    </a:rPr>
                                  </m:ctrlPr>
                                </m:sSubPr>
                                <m:e>
                                  <m:r>
                                    <a:rPr lang="en-US" sz="1600" b="1" i="1" kern="100">
                                      <a:effectLst/>
                                      <a:latin typeface="Cambria Math" panose="02040503050406030204" pitchFamily="18" charset="0"/>
                                    </a:rPr>
                                    <m:t>𝜼</m:t>
                                  </m:r>
                                </m:e>
                                <m:sub>
                                  <m:r>
                                    <a:rPr lang="en-US" sz="1600" b="1" i="1" kern="100">
                                      <a:effectLst/>
                                      <a:latin typeface="Cambria Math" panose="02040503050406030204" pitchFamily="18" charset="0"/>
                                    </a:rPr>
                                    <m:t>𝑬</m:t>
                                  </m:r>
                                </m:sub>
                              </m:sSub>
                            </m:oMath>
                          </a14:m>
                          <a:r>
                            <a:rPr lang="en-US" altLang="zh-CN" sz="1600" b="1" kern="100" dirty="0">
                              <a:effectLst/>
                            </a:rPr>
                            <a:t>↓</a:t>
                          </a:r>
                          <a:endParaRPr lang="zh-CN" sz="1600" b="1"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T="0" marB="0" anchor="ctr"/>
                    </a:tc>
                    <a:tc>
                      <a:txBody>
                        <a:bodyPr/>
                        <a:lstStyle/>
                        <a:p>
                          <a:pPr marL="0" indent="0" algn="ctr" fontAlgn="ctr"/>
                          <a14:m>
                            <m:oMath xmlns:m="http://schemas.openxmlformats.org/officeDocument/2006/math">
                              <m:sSub>
                                <m:sSubPr>
                                  <m:ctrlPr>
                                    <a:rPr lang="zh-CN" sz="1600" b="1" i="1" kern="100">
                                      <a:effectLst/>
                                      <a:latin typeface="Cambria Math" panose="02040503050406030204" pitchFamily="18" charset="0"/>
                                    </a:rPr>
                                  </m:ctrlPr>
                                </m:sSubPr>
                                <m:e>
                                  <m:r>
                                    <a:rPr lang="en-US" sz="1600" b="1" i="1" kern="100">
                                      <a:effectLst/>
                                      <a:latin typeface="Cambria Math" panose="02040503050406030204" pitchFamily="18" charset="0"/>
                                    </a:rPr>
                                    <m:t>𝝃</m:t>
                                  </m:r>
                                </m:e>
                                <m:sub>
                                  <m:r>
                                    <a:rPr lang="en-US" sz="1600" b="1" i="1" kern="100">
                                      <a:effectLst/>
                                      <a:latin typeface="Cambria Math" panose="02040503050406030204" pitchFamily="18" charset="0"/>
                                    </a:rPr>
                                    <m:t>𝑯</m:t>
                                  </m:r>
                                </m:sub>
                              </m:sSub>
                            </m:oMath>
                          </a14:m>
                          <a:r>
                            <a:rPr lang="en-US" altLang="zh-CN" sz="1600" b="1" kern="100" dirty="0">
                              <a:effectLst/>
                            </a:rPr>
                            <a:t>↓</a:t>
                          </a:r>
                          <a:endParaRPr lang="zh-CN" sz="1600" b="1"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T="0" marB="0" anchor="ctr"/>
                    </a:tc>
                    <a:tc>
                      <a:txBody>
                        <a:bodyPr/>
                        <a:lstStyle/>
                        <a:p>
                          <a:pPr marL="0" indent="0" algn="ctr" fontAlgn="ctr"/>
                          <a14:m>
                            <m:oMath xmlns:m="http://schemas.openxmlformats.org/officeDocument/2006/math">
                              <m:sSub>
                                <m:sSubPr>
                                  <m:ctrlPr>
                                    <a:rPr lang="zh-CN" sz="1600" b="1" i="1" kern="100" smtClean="0">
                                      <a:effectLst/>
                                      <a:latin typeface="Cambria Math" panose="02040503050406030204" pitchFamily="18" charset="0"/>
                                    </a:rPr>
                                  </m:ctrlPr>
                                </m:sSubPr>
                                <m:e>
                                  <m:r>
                                    <a:rPr lang="en-US" sz="1600" b="1" i="1" kern="100" smtClean="0">
                                      <a:effectLst/>
                                      <a:latin typeface="Cambria Math" panose="02040503050406030204" pitchFamily="18" charset="0"/>
                                    </a:rPr>
                                    <m:t>𝑻</m:t>
                                  </m:r>
                                  <m:r>
                                    <a:rPr lang="en-US" sz="1600" b="1" i="1" kern="100">
                                      <a:effectLst/>
                                      <a:latin typeface="Cambria Math" panose="02040503050406030204" pitchFamily="18" charset="0"/>
                                    </a:rPr>
                                    <m:t>𝑻</m:t>
                                  </m:r>
                                  <m:r>
                                    <a:rPr lang="en-US" sz="1600" b="1" i="1" kern="100" smtClean="0">
                                      <a:effectLst/>
                                      <a:latin typeface="Cambria Math" panose="02040503050406030204" pitchFamily="18" charset="0"/>
                                    </a:rPr>
                                    <m:t>𝑭</m:t>
                                  </m:r>
                                </m:e>
                                <m:sub>
                                  <m:r>
                                    <a:rPr lang="en-US" sz="1600" b="1" kern="100">
                                      <a:effectLst/>
                                      <a:latin typeface="Cambria Math" panose="02040503050406030204" pitchFamily="18" charset="0"/>
                                    </a:rPr>
                                    <m:t> </m:t>
                                  </m:r>
                                </m:sub>
                              </m:sSub>
                            </m:oMath>
                          </a14:m>
                          <a:r>
                            <a:rPr lang="en-US" altLang="zh-CN" sz="1600" b="1" kern="100" dirty="0">
                              <a:effectLst/>
                            </a:rPr>
                            <a:t>↑</a:t>
                          </a:r>
                          <a:endParaRPr lang="zh-CN" sz="1600" b="1"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T="0" marB="0" anchor="ctr"/>
                    </a:tc>
                  </a:tr>
                  <a:tr h="334010">
                    <a:tc>
                      <a:txBody>
                        <a:bodyPr/>
                        <a:lstStyle/>
                        <a:p>
                          <a:pPr algn="l">
                            <a:lnSpc>
                              <a:spcPct val="150000"/>
                            </a:lnSpc>
                          </a:pPr>
                          <a:r>
                            <a:rPr lang="zh-CN" altLang="en-US" sz="1600" kern="100" dirty="0">
                              <a:effectLst/>
                              <a:latin typeface="微软雅黑" panose="020B0503020204020204" pitchFamily="34" charset="-122"/>
                              <a:ea typeface="微软雅黑" panose="020B0503020204020204" pitchFamily="34" charset="-122"/>
                              <a:cs typeface="Times New Roman" panose="02020603050405020304" pitchFamily="18" charset="0"/>
                              <a:sym typeface="+mn-ea"/>
                            </a:rPr>
                            <a:t>发表数据</a:t>
                          </a:r>
                          <a:endParaRPr lang="zh-CN" sz="16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T="0" marB="0" anchor="ctr"/>
                    </a:tc>
                    <a:tc>
                      <a:txBody>
                        <a:bodyPr/>
                        <a:lstStyle/>
                        <a:p>
                          <a:pPr algn="ctr">
                            <a:lnSpc>
                              <a:spcPct val="150000"/>
                            </a:lnSpc>
                          </a:pPr>
                          <a:r>
                            <a:rPr lang="en-US" altLang="zh-CN" sz="1600" kern="1200" dirty="0">
                              <a:solidFill>
                                <a:schemeClr val="tx1"/>
                              </a:solidFill>
                              <a:effectLst/>
                            </a:rPr>
                            <a:t>503.6</a:t>
                          </a:r>
                          <a:endParaRPr lang="zh-CN" sz="16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T="0" marB="0" anchor="ctr"/>
                    </a:tc>
                    <a:tc>
                      <a:txBody>
                        <a:bodyPr/>
                        <a:lstStyle/>
                        <a:p>
                          <a:pPr algn="ctr">
                            <a:lnSpc>
                              <a:spcPct val="150000"/>
                            </a:lnSpc>
                          </a:pPr>
                          <a:r>
                            <a:rPr lang="en-US" altLang="zh-CN" sz="1600" kern="1200" dirty="0">
                              <a:solidFill>
                                <a:schemeClr val="tx1"/>
                              </a:solidFill>
                              <a:effectLst/>
                            </a:rPr>
                            <a:t>3.89</a:t>
                          </a:r>
                          <a:endParaRPr lang="zh-CN" sz="16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T="0" marB="0" anchor="ctr"/>
                    </a:tc>
                    <a:tc>
                      <a:txBody>
                        <a:bodyPr/>
                        <a:lstStyle/>
                        <a:p>
                          <a:pPr algn="ctr">
                            <a:lnSpc>
                              <a:spcPct val="150000"/>
                            </a:lnSpc>
                          </a:pPr>
                          <a:r>
                            <a:rPr lang="en-US" altLang="zh-CN" sz="1600" kern="1200" dirty="0">
                              <a:solidFill>
                                <a:schemeClr val="tx1"/>
                              </a:solidFill>
                              <a:effectLst/>
                            </a:rPr>
                            <a:t>7.38</a:t>
                          </a:r>
                          <a:endParaRPr lang="zh-CN" sz="16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T="0" marB="0" anchor="ctr"/>
                    </a:tc>
                    <a:tc>
                      <a:txBody>
                        <a:bodyPr/>
                        <a:lstStyle/>
                        <a:p>
                          <a:pPr algn="ctr">
                            <a:lnSpc>
                              <a:spcPct val="150000"/>
                            </a:lnSpc>
                          </a:pPr>
                          <a:r>
                            <a:rPr lang="en-US" altLang="zh-CN" sz="1600" kern="1200" dirty="0">
                              <a:solidFill>
                                <a:schemeClr val="tx1"/>
                              </a:solidFill>
                              <a:effectLst/>
                            </a:rPr>
                            <a:t>0.8</a:t>
                          </a:r>
                          <a:endParaRPr lang="zh-CN" sz="16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T="0" marB="0" anchor="ctr"/>
                    </a:tc>
                  </a:tr>
                  <a:tr h="365760">
                    <a:tc>
                      <a:txBody>
                        <a:bodyPr/>
                        <a:lstStyle/>
                        <a:p>
                          <a:pPr algn="l">
                            <a:lnSpc>
                              <a:spcPct val="150000"/>
                            </a:lnSpc>
                          </a:pPr>
                          <a:r>
                            <a:rPr lang="en-US" altLang="zh-CN" sz="1600" kern="100" dirty="0">
                              <a:effectLst/>
                            </a:rPr>
                            <a:t>DNMOGA</a:t>
                          </a:r>
                          <a:endParaRPr lang="zh-CN" sz="16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T="0" marB="0" anchor="ctr"/>
                    </a:tc>
                    <a:tc>
                      <a:txBody>
                        <a:bodyPr/>
                        <a:lstStyle/>
                        <a:p>
                          <a:pPr algn="ctr">
                            <a:lnSpc>
                              <a:spcPct val="150000"/>
                            </a:lnSpc>
                          </a:pPr>
                          <a:r>
                            <a:rPr lang="en-US" altLang="zh-CN" sz="1600" kern="1200" dirty="0">
                              <a:solidFill>
                                <a:schemeClr val="tx1"/>
                              </a:solidFill>
                              <a:effectLst/>
                            </a:rPr>
                            <a:t>541.66</a:t>
                          </a:r>
                          <a:endParaRPr lang="zh-CN" sz="16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T="0" marB="0" anchor="ctr"/>
                    </a:tc>
                    <a:tc>
                      <a:txBody>
                        <a:bodyPr/>
                        <a:lstStyle/>
                        <a:p>
                          <a:pPr algn="ctr">
                            <a:lnSpc>
                              <a:spcPct val="150000"/>
                            </a:lnSpc>
                          </a:pPr>
                          <a:r>
                            <a:rPr lang="en-US" altLang="zh-CN" sz="1600" kern="1200" dirty="0">
                              <a:solidFill>
                                <a:schemeClr val="tx1"/>
                              </a:solidFill>
                              <a:effectLst/>
                            </a:rPr>
                            <a:t>3.79</a:t>
                          </a:r>
                          <a:endParaRPr lang="zh-CN" sz="16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T="0" marB="0" anchor="ctr"/>
                    </a:tc>
                    <a:tc>
                      <a:txBody>
                        <a:bodyPr/>
                        <a:lstStyle/>
                        <a:p>
                          <a:pPr algn="ctr">
                            <a:lnSpc>
                              <a:spcPct val="150000"/>
                            </a:lnSpc>
                          </a:pPr>
                          <a:r>
                            <a:rPr lang="en-US" altLang="zh-CN" sz="1600" kern="1200" dirty="0">
                              <a:solidFill>
                                <a:schemeClr val="tx1"/>
                              </a:solidFill>
                              <a:effectLst/>
                            </a:rPr>
                            <a:t>5.70</a:t>
                          </a:r>
                          <a:endParaRPr lang="zh-CN" sz="16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T="0" marB="0" anchor="ctr"/>
                    </a:tc>
                    <a:tc>
                      <a:txBody>
                        <a:bodyPr/>
                        <a:lstStyle/>
                        <a:p>
                          <a:pPr algn="ctr">
                            <a:lnSpc>
                              <a:spcPct val="150000"/>
                            </a:lnSpc>
                          </a:pPr>
                          <a:r>
                            <a:rPr lang="en-US" altLang="zh-CN" sz="1600" kern="1200" dirty="0">
                              <a:solidFill>
                                <a:schemeClr val="tx1"/>
                              </a:solidFill>
                              <a:effectLst/>
                            </a:rPr>
                            <a:t>0.83</a:t>
                          </a:r>
                          <a:endParaRPr lang="zh-CN" sz="16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T="0" marB="0" anchor="ctr"/>
                    </a:tc>
                  </a:tr>
                </a:tbl>
              </a:graphicData>
            </a:graphic>
          </p:graphicFrame>
        </mc:Choice>
        <mc:Fallback xmlns="">
          <p:graphicFrame>
            <p:nvGraphicFramePr>
              <p:cNvPr id="28" name="表格 27"/>
              <p:cNvGraphicFramePr>
                <a:graphicFrameLocks noGrp="1"/>
              </p:cNvGraphicFramePr>
              <p:nvPr/>
            </p:nvGraphicFramePr>
            <p:xfrm>
              <a:off x="4439737" y="1196930"/>
              <a:ext cx="7282815" cy="975360"/>
            </p:xfrm>
            <a:graphic>
              <a:graphicData uri="http://schemas.openxmlformats.org/drawingml/2006/table">
                <a:tbl>
                  <a:tblPr firstRow="1" firstCol="1" bandRow="1">
                    <a:tableStyleId>{68D230F3-CF80-4859-8CE7-A43EE81993B5}</a:tableStyleId>
                  </a:tblPr>
                  <a:tblGrid>
                    <a:gridCol w="1368425"/>
                    <a:gridCol w="1544955"/>
                    <a:gridCol w="1456055"/>
                    <a:gridCol w="1457325"/>
                    <a:gridCol w="1456055"/>
                  </a:tblGrid>
                  <a:tr h="243840">
                    <a:tc>
                      <a:txBody>
                        <a:bodyPr/>
                        <a:lstStyle/>
                        <a:p>
                          <a:pPr algn="l"/>
                          <a:r>
                            <a:rPr lang="en-US" sz="1600" kern="100" dirty="0">
                              <a:effectLst/>
                            </a:rPr>
                            <a:t> </a:t>
                          </a:r>
                          <a:endParaRPr lang="zh-CN" sz="16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T="0" marB="0" anchor="ctr"/>
                    </a:tc>
                    <a:tc>
                      <a:txBody>
                        <a:bodyPr/>
                        <a:lstStyle/>
                        <a:p>
                          <a:endParaRPr lang="en-US"/>
                        </a:p>
                      </a:txBody>
                      <a:tcPr marT="0" marB="0" anchor="ctr">
                        <a:blipFill>
                          <a:blip r:embed="rId4"/>
                        </a:blipFill>
                      </a:tcPr>
                    </a:tc>
                    <a:tc>
                      <a:txBody>
                        <a:bodyPr/>
                        <a:lstStyle/>
                        <a:p>
                          <a:endParaRPr lang="en-US"/>
                        </a:p>
                      </a:txBody>
                      <a:tcPr marT="0" marB="0" anchor="ctr">
                        <a:blipFill>
                          <a:blip r:embed="rId4"/>
                        </a:blipFill>
                      </a:tcPr>
                    </a:tc>
                    <a:tc>
                      <a:txBody>
                        <a:bodyPr/>
                        <a:lstStyle/>
                        <a:p>
                          <a:endParaRPr lang="en-US"/>
                        </a:p>
                      </a:txBody>
                      <a:tcPr marT="0" marB="0" anchor="ctr">
                        <a:blipFill>
                          <a:blip r:embed="rId4"/>
                        </a:blipFill>
                      </a:tcPr>
                    </a:tc>
                    <a:tc>
                      <a:txBody>
                        <a:bodyPr/>
                        <a:lstStyle/>
                        <a:p>
                          <a:endParaRPr lang="en-US"/>
                        </a:p>
                      </a:txBody>
                      <a:tcPr marT="0" marB="0" anchor="ctr">
                        <a:blipFill>
                          <a:blip r:embed="rId4"/>
                        </a:blipFill>
                      </a:tcPr>
                    </a:tc>
                  </a:tr>
                  <a:tr h="334010">
                    <a:tc>
                      <a:txBody>
                        <a:bodyPr/>
                        <a:lstStyle/>
                        <a:p>
                          <a:pPr algn="l">
                            <a:lnSpc>
                              <a:spcPct val="150000"/>
                            </a:lnSpc>
                          </a:pPr>
                          <a:r>
                            <a:rPr lang="zh-CN" altLang="en-US" sz="1600" kern="100" dirty="0">
                              <a:effectLst/>
                              <a:latin typeface="微软雅黑" panose="020B0503020204020204" pitchFamily="34" charset="-122"/>
                              <a:ea typeface="微软雅黑" panose="020B0503020204020204" pitchFamily="34" charset="-122"/>
                              <a:cs typeface="Times New Roman" panose="02020603050405020304" pitchFamily="18" charset="0"/>
                              <a:sym typeface="+mn-ea"/>
                            </a:rPr>
                            <a:t>发表数据</a:t>
                          </a:r>
                          <a:endParaRPr lang="zh-CN" sz="16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T="0" marB="0" anchor="ctr"/>
                    </a:tc>
                    <a:tc>
                      <a:txBody>
                        <a:bodyPr/>
                        <a:lstStyle/>
                        <a:p>
                          <a:pPr algn="ctr">
                            <a:lnSpc>
                              <a:spcPct val="150000"/>
                            </a:lnSpc>
                          </a:pPr>
                          <a:r>
                            <a:rPr lang="en-US" altLang="zh-CN" sz="1600" kern="1200" dirty="0">
                              <a:solidFill>
                                <a:schemeClr val="tx1"/>
                              </a:solidFill>
                              <a:effectLst/>
                            </a:rPr>
                            <a:t>503.6</a:t>
                          </a:r>
                          <a:endParaRPr lang="zh-CN" sz="16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T="0" marB="0" anchor="ctr"/>
                    </a:tc>
                    <a:tc>
                      <a:txBody>
                        <a:bodyPr/>
                        <a:lstStyle/>
                        <a:p>
                          <a:pPr algn="ctr">
                            <a:lnSpc>
                              <a:spcPct val="150000"/>
                            </a:lnSpc>
                          </a:pPr>
                          <a:r>
                            <a:rPr lang="en-US" altLang="zh-CN" sz="1600" kern="1200" dirty="0">
                              <a:solidFill>
                                <a:schemeClr val="tx1"/>
                              </a:solidFill>
                              <a:effectLst/>
                            </a:rPr>
                            <a:t>3.89</a:t>
                          </a:r>
                          <a:endParaRPr lang="zh-CN" sz="16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T="0" marB="0" anchor="ctr"/>
                    </a:tc>
                    <a:tc>
                      <a:txBody>
                        <a:bodyPr/>
                        <a:lstStyle/>
                        <a:p>
                          <a:pPr algn="ctr">
                            <a:lnSpc>
                              <a:spcPct val="150000"/>
                            </a:lnSpc>
                          </a:pPr>
                          <a:r>
                            <a:rPr lang="en-US" altLang="zh-CN" sz="1600" kern="1200" dirty="0">
                              <a:solidFill>
                                <a:schemeClr val="tx1"/>
                              </a:solidFill>
                              <a:effectLst/>
                            </a:rPr>
                            <a:t>7.38</a:t>
                          </a:r>
                          <a:endParaRPr lang="zh-CN" sz="16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T="0" marB="0" anchor="ctr"/>
                    </a:tc>
                    <a:tc>
                      <a:txBody>
                        <a:bodyPr/>
                        <a:lstStyle/>
                        <a:p>
                          <a:pPr algn="ctr">
                            <a:lnSpc>
                              <a:spcPct val="150000"/>
                            </a:lnSpc>
                          </a:pPr>
                          <a:r>
                            <a:rPr lang="en-US" altLang="zh-CN" sz="1600" kern="1200" dirty="0">
                              <a:solidFill>
                                <a:schemeClr val="tx1"/>
                              </a:solidFill>
                              <a:effectLst/>
                            </a:rPr>
                            <a:t>0.8</a:t>
                          </a:r>
                          <a:endParaRPr lang="zh-CN" sz="16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T="0" marB="0" anchor="ctr"/>
                    </a:tc>
                  </a:tr>
                  <a:tr h="365760">
                    <a:tc>
                      <a:txBody>
                        <a:bodyPr/>
                        <a:lstStyle/>
                        <a:p>
                          <a:pPr algn="l">
                            <a:lnSpc>
                              <a:spcPct val="150000"/>
                            </a:lnSpc>
                          </a:pPr>
                          <a:r>
                            <a:rPr lang="en-US" altLang="zh-CN" sz="1600" kern="100" dirty="0">
                              <a:effectLst/>
                            </a:rPr>
                            <a:t>DNMOGA</a:t>
                          </a:r>
                          <a:endParaRPr lang="zh-CN" sz="16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T="0" marB="0" anchor="ctr"/>
                    </a:tc>
                    <a:tc>
                      <a:txBody>
                        <a:bodyPr/>
                        <a:lstStyle/>
                        <a:p>
                          <a:pPr algn="ctr">
                            <a:lnSpc>
                              <a:spcPct val="150000"/>
                            </a:lnSpc>
                          </a:pPr>
                          <a:r>
                            <a:rPr lang="en-US" altLang="zh-CN" sz="1600" kern="1200" dirty="0">
                              <a:solidFill>
                                <a:schemeClr val="tx1"/>
                              </a:solidFill>
                              <a:effectLst/>
                            </a:rPr>
                            <a:t>541.66</a:t>
                          </a:r>
                          <a:endParaRPr lang="zh-CN" sz="16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T="0" marB="0" anchor="ctr"/>
                    </a:tc>
                    <a:tc>
                      <a:txBody>
                        <a:bodyPr/>
                        <a:lstStyle/>
                        <a:p>
                          <a:pPr algn="ctr">
                            <a:lnSpc>
                              <a:spcPct val="150000"/>
                            </a:lnSpc>
                          </a:pPr>
                          <a:r>
                            <a:rPr lang="en-US" altLang="zh-CN" sz="1600" kern="1200" dirty="0">
                              <a:solidFill>
                                <a:schemeClr val="tx1"/>
                              </a:solidFill>
                              <a:effectLst/>
                            </a:rPr>
                            <a:t>3.79</a:t>
                          </a:r>
                          <a:endParaRPr lang="zh-CN" sz="16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T="0" marB="0" anchor="ctr"/>
                    </a:tc>
                    <a:tc>
                      <a:txBody>
                        <a:bodyPr/>
                        <a:lstStyle/>
                        <a:p>
                          <a:pPr algn="ctr">
                            <a:lnSpc>
                              <a:spcPct val="150000"/>
                            </a:lnSpc>
                          </a:pPr>
                          <a:r>
                            <a:rPr lang="en-US" altLang="zh-CN" sz="1600" kern="1200" dirty="0">
                              <a:solidFill>
                                <a:schemeClr val="tx1"/>
                              </a:solidFill>
                              <a:effectLst/>
                            </a:rPr>
                            <a:t>5.70</a:t>
                          </a:r>
                          <a:endParaRPr lang="zh-CN" sz="16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T="0" marB="0" anchor="ctr"/>
                    </a:tc>
                    <a:tc>
                      <a:txBody>
                        <a:bodyPr/>
                        <a:lstStyle/>
                        <a:p>
                          <a:pPr algn="ctr">
                            <a:lnSpc>
                              <a:spcPct val="150000"/>
                            </a:lnSpc>
                          </a:pPr>
                          <a:r>
                            <a:rPr lang="en-US" altLang="zh-CN" sz="1600" kern="1200" dirty="0">
                              <a:solidFill>
                                <a:schemeClr val="tx1"/>
                              </a:solidFill>
                              <a:effectLst/>
                            </a:rPr>
                            <a:t>0.83</a:t>
                          </a:r>
                          <a:endParaRPr lang="zh-CN" sz="16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T="0" marB="0" anchor="ctr"/>
                    </a:tc>
                  </a:tr>
                </a:tbl>
              </a:graphicData>
            </a:graphic>
          </p:graphicFrame>
        </mc:Fallback>
      </mc:AlternateContent>
      <p:pic>
        <p:nvPicPr>
          <p:cNvPr id="17" name="图片 16" descr="report20230319_spoke_algorithm_epsilon"/>
          <p:cNvPicPr/>
          <p:nvPr/>
        </p:nvPicPr>
        <p:blipFill rotWithShape="1">
          <a:blip r:embed="rId5"/>
          <a:srcRect t="10256" r="12118"/>
          <a:stretch>
            <a:fillRect/>
          </a:stretch>
        </p:blipFill>
        <p:spPr bwMode="auto">
          <a:xfrm>
            <a:off x="191517" y="1341378"/>
            <a:ext cx="3546027" cy="2160000"/>
          </a:xfrm>
          <a:prstGeom prst="rect">
            <a:avLst/>
          </a:prstGeom>
          <a:ln>
            <a:noFill/>
          </a:ln>
        </p:spPr>
      </p:pic>
      <p:pic>
        <p:nvPicPr>
          <p:cNvPr id="18" name="图片 17" descr="report20230319_spoke_algorithm_lamda"/>
          <p:cNvPicPr/>
          <p:nvPr/>
        </p:nvPicPr>
        <p:blipFill rotWithShape="1">
          <a:blip r:embed="rId6"/>
          <a:srcRect t="8579" r="12851"/>
          <a:stretch>
            <a:fillRect/>
          </a:stretch>
        </p:blipFill>
        <p:spPr bwMode="auto">
          <a:xfrm>
            <a:off x="47559" y="4005203"/>
            <a:ext cx="3458845" cy="2160000"/>
          </a:xfrm>
          <a:prstGeom prst="rect">
            <a:avLst/>
          </a:prstGeom>
          <a:ln>
            <a:noFill/>
          </a:ln>
        </p:spPr>
      </p:pic>
      <p:pic>
        <p:nvPicPr>
          <p:cNvPr id="20" name="图片 19"/>
          <p:cNvPicPr/>
          <p:nvPr/>
        </p:nvPicPr>
        <p:blipFill rotWithShape="1">
          <a:blip r:embed="rId7"/>
          <a:srcRect l="6194" r="8542"/>
          <a:stretch>
            <a:fillRect/>
          </a:stretch>
        </p:blipFill>
        <p:spPr bwMode="auto">
          <a:xfrm>
            <a:off x="8616249" y="2277368"/>
            <a:ext cx="3383915" cy="2160000"/>
          </a:xfrm>
          <a:prstGeom prst="rect">
            <a:avLst/>
          </a:prstGeom>
          <a:ln>
            <a:noFill/>
          </a:ln>
        </p:spPr>
      </p:pic>
      <p:sp>
        <p:nvSpPr>
          <p:cNvPr id="9" name="Title 8"/>
          <p:cNvSpPr>
            <a:spLocks noGrp="1"/>
          </p:cNvSpPr>
          <p:nvPr>
            <p:ph type="title"/>
          </p:nvPr>
        </p:nvSpPr>
        <p:spPr/>
        <p:txBody>
          <a:bodyPr/>
          <a:p>
            <a:pPr algn="l">
              <a:buClrTx/>
              <a:buSzTx/>
              <a:buFontTx/>
            </a:pPr>
            <a:r>
              <a:rPr lang="zh-CN" altLang="en-US">
                <a:gradFill>
                  <a:gsLst>
                    <a:gs pos="0">
                      <a:srgbClr val="007BD3"/>
                    </a:gs>
                    <a:gs pos="100000">
                      <a:srgbClr val="034373"/>
                    </a:gs>
                  </a:gsLst>
                  <a:lin scaled="0"/>
                </a:gradFill>
                <a:sym typeface="+mn-ea"/>
              </a:rPr>
              <a:t>研究进展</a:t>
            </a:r>
            <a:r>
              <a:rPr lang="en-US" altLang="zh-CN">
                <a:gradFill>
                  <a:gsLst>
                    <a:gs pos="0">
                      <a:srgbClr val="007BD3"/>
                    </a:gs>
                    <a:gs pos="100000">
                      <a:srgbClr val="034373"/>
                    </a:gs>
                  </a:gsLst>
                  <a:lin scaled="0"/>
                </a:gradFill>
              </a:rPr>
              <a:t>-</a:t>
            </a:r>
            <a:r>
              <a:rPr lang="zh-CN" altLang="en-US">
                <a:gradFill>
                  <a:gsLst>
                    <a:gs pos="0">
                      <a:srgbClr val="007BD3"/>
                    </a:gs>
                    <a:gs pos="100000">
                      <a:srgbClr val="034373"/>
                    </a:gs>
                  </a:gsLst>
                  <a:lin scaled="0"/>
                </a:gradFill>
              </a:rPr>
              <a:t>案例</a:t>
            </a:r>
            <a:r>
              <a:rPr lang="en-US" altLang="zh-CN">
                <a:gradFill>
                  <a:gsLst>
                    <a:gs pos="0">
                      <a:srgbClr val="007BD3"/>
                    </a:gs>
                    <a:gs pos="100000">
                      <a:srgbClr val="034373"/>
                    </a:gs>
                  </a:gsLst>
                  <a:lin scaled="0"/>
                </a:gradFill>
              </a:rPr>
              <a:t>[3]- </a:t>
            </a:r>
            <a:r>
              <a:rPr lang="zh-CN" altLang="en-US" dirty="0">
                <a:latin typeface="微软雅黑" panose="020B0503020204020204" pitchFamily="34" charset="-122"/>
                <a:sym typeface="+mn-ea"/>
              </a:rPr>
              <a:t>三间隙</a:t>
            </a:r>
            <a:r>
              <a:rPr lang="en-US" altLang="zh-CN" dirty="0">
                <a:latin typeface="微软雅黑" panose="020B0503020204020204" pitchFamily="34" charset="-122"/>
                <a:sym typeface="+mn-ea"/>
              </a:rPr>
              <a:t>Spoke</a:t>
            </a:r>
            <a:r>
              <a:rPr lang="zh-CN" altLang="en-US" dirty="0">
                <a:latin typeface="微软雅黑" panose="020B0503020204020204" pitchFamily="34" charset="-122"/>
                <a:sym typeface="+mn-ea"/>
              </a:rPr>
              <a:t>腔</a:t>
            </a:r>
            <a:endParaRPr lang="en-US" altLang="zh-CN">
              <a:gradFill>
                <a:gsLst>
                  <a:gs pos="0">
                    <a:srgbClr val="007BD3"/>
                  </a:gs>
                  <a:gs pos="100000">
                    <a:srgbClr val="034373"/>
                  </a:gs>
                </a:gsLst>
                <a:lin scaled="0"/>
              </a:gradFill>
            </a:endParaRPr>
          </a:p>
        </p:txBody>
      </p:sp>
      <mc:AlternateContent xmlns:mc="http://schemas.openxmlformats.org/markup-compatibility/2006">
        <mc:Choice xmlns:a14="http://schemas.microsoft.com/office/drawing/2010/main" Requires="a14">
          <p:sp>
            <p:nvSpPr>
              <p:cNvPr id="2" name="文本框 19"/>
              <p:cNvSpPr txBox="1"/>
              <p:nvPr/>
            </p:nvSpPr>
            <p:spPr>
              <a:xfrm>
                <a:off x="3935730" y="4293235"/>
                <a:ext cx="7765415" cy="2304415"/>
              </a:xfrm>
              <a:prstGeom prst="rect">
                <a:avLst/>
              </a:prstGeom>
              <a:noFill/>
            </p:spPr>
            <p:txBody>
              <a:bodyPr wrap="square">
                <a:spAutoFit/>
              </a:bodyPr>
              <a:p>
                <a:pPr>
                  <a:lnSpc>
                    <a:spcPct val="120000"/>
                  </a:lnSpc>
                  <a:spcBef>
                    <a:spcPts val="0"/>
                  </a:spcBef>
                  <a:spcAft>
                    <a:spcPts val="0"/>
                  </a:spcAft>
                </a:pPr>
                <a:r>
                  <a:rPr lang="zh-CN" altLang="en-US" sz="2000" b="1" dirty="0">
                    <a:solidFill>
                      <a:srgbClr val="364B3C"/>
                    </a:solidFill>
                    <a:latin typeface="微软雅黑" panose="020B0503020204020204" pitchFamily="34" charset="-122"/>
                    <a:ea typeface="微软雅黑" panose="020B0503020204020204" pitchFamily="34" charset="-122"/>
                    <a:cs typeface="微软雅黑" panose="020B0503020204020204" pitchFamily="34" charset="-122"/>
                  </a:rPr>
                  <a:t>几何参数个数：</a:t>
                </a:r>
                <a:r>
                  <a:rPr lang="en-US" altLang="zh-CN" sz="2000" b="1" dirty="0">
                    <a:solidFill>
                      <a:srgbClr val="364B3C"/>
                    </a:solidFill>
                    <a:latin typeface="微软雅黑" panose="020B0503020204020204" pitchFamily="34" charset="-122"/>
                    <a:ea typeface="微软雅黑" panose="020B0503020204020204" pitchFamily="34" charset="-122"/>
                    <a:cs typeface="微软雅黑" panose="020B0503020204020204" pitchFamily="34" charset="-122"/>
                  </a:rPr>
                  <a:t>38</a:t>
                </a:r>
                <a:endParaRPr lang="en-US" altLang="zh-CN" sz="2000" b="1" dirty="0">
                  <a:solidFill>
                    <a:srgbClr val="364B3C"/>
                  </a:solidFill>
                  <a:latin typeface="微软雅黑" panose="020B0503020204020204" pitchFamily="34" charset="-122"/>
                  <a:ea typeface="微软雅黑" panose="020B0503020204020204" pitchFamily="34" charset="-122"/>
                  <a:cs typeface="微软雅黑" panose="020B0503020204020204" pitchFamily="34" charset="-122"/>
                </a:endParaRPr>
              </a:p>
              <a:p>
                <a:pPr marL="285750" indent="-285750">
                  <a:lnSpc>
                    <a:spcPct val="120000"/>
                  </a:lnSpc>
                  <a:spcBef>
                    <a:spcPts val="0"/>
                  </a:spcBef>
                  <a:spcAft>
                    <a:spcPts val="0"/>
                  </a:spcAft>
                  <a:buSzPct val="75000"/>
                  <a:buFont typeface="Wingdings" panose="05000000000000000000" pitchFamily="2" charset="2"/>
                  <a:buChar char="n"/>
                </a:pPr>
                <a:r>
                  <a:rPr lang="zh-CN" altLang="en-US" sz="1600" dirty="0">
                    <a:latin typeface="微软雅黑" panose="020B0503020204020204" pitchFamily="34" charset="-122"/>
                    <a:ea typeface="微软雅黑" panose="020B0503020204020204" pitchFamily="34" charset="-122"/>
                    <a:cs typeface="微软雅黑" panose="020B0503020204020204" pitchFamily="34" charset="-122"/>
                  </a:rPr>
                  <a:t>初始</a:t>
                </a:r>
                <a:r>
                  <a:rPr lang="en-US" altLang="zh-CN" sz="1600" b="1" dirty="0">
                    <a:solidFill>
                      <a:srgbClr val="364B3C"/>
                    </a:solidFill>
                    <a:latin typeface="微软雅黑" panose="020B0503020204020204" pitchFamily="34" charset="-122"/>
                    <a:ea typeface="微软雅黑" panose="020B0503020204020204" pitchFamily="34" charset="-122"/>
                    <a:cs typeface="微软雅黑" panose="020B0503020204020204" pitchFamily="34" charset="-122"/>
                  </a:rPr>
                  <a:t>10</a:t>
                </a:r>
                <a:r>
                  <a:rPr lang="en-US" altLang="zh-CN" sz="1600" b="1" dirty="0">
                    <a:solidFill>
                      <a:srgbClr val="364B3C"/>
                    </a:solidFill>
                    <a:latin typeface="微软雅黑" panose="020B0503020204020204" pitchFamily="34" charset="-122"/>
                    <a:ea typeface="微软雅黑" panose="020B0503020204020204" pitchFamily="34" charset="-122"/>
                    <a:cs typeface="微软雅黑" panose="020B0503020204020204" pitchFamily="34" charset="-122"/>
                  </a:rPr>
                  <a:t>00</a:t>
                </a:r>
                <a:r>
                  <a:rPr lang="zh-CN" altLang="en-US" sz="1600" dirty="0">
                    <a:latin typeface="微软雅黑" panose="020B0503020204020204" pitchFamily="34" charset="-122"/>
                    <a:ea typeface="微软雅黑" panose="020B0503020204020204" pitchFamily="34" charset="-122"/>
                    <a:cs typeface="微软雅黑" panose="020B0503020204020204" pitchFamily="34" charset="-122"/>
                  </a:rPr>
                  <a:t>个训练样本，合成数据样本</a:t>
                </a:r>
                <a:r>
                  <a:rPr lang="en-US" altLang="zh-CN" sz="1600" dirty="0">
                    <a:latin typeface="微软雅黑" panose="020B0503020204020204" pitchFamily="34" charset="-122"/>
                    <a:ea typeface="微软雅黑" panose="020B0503020204020204" pitchFamily="34" charset="-122"/>
                    <a:cs typeface="微软雅黑" panose="020B0503020204020204" pitchFamily="34" charset="-122"/>
                  </a:rPr>
                  <a:t>1000</a:t>
                </a:r>
                <a:r>
                  <a:rPr lang="zh-CN" altLang="en-US" sz="1600" dirty="0">
                    <a:latin typeface="微软雅黑" panose="020B0503020204020204" pitchFamily="34" charset="-122"/>
                    <a:ea typeface="微软雅黑" panose="020B0503020204020204" pitchFamily="34" charset="-122"/>
                    <a:cs typeface="微软雅黑" panose="020B0503020204020204" pitchFamily="34" charset="-122"/>
                  </a:rPr>
                  <a:t>个×</a:t>
                </a:r>
                <a:r>
                  <a:rPr lang="en-US" altLang="zh-CN" sz="1600" dirty="0">
                    <a:latin typeface="微软雅黑" panose="020B0503020204020204" pitchFamily="34" charset="-122"/>
                    <a:ea typeface="微软雅黑" panose="020B0503020204020204" pitchFamily="34" charset="-122"/>
                    <a:cs typeface="微软雅黑" panose="020B0503020204020204" pitchFamily="34" charset="-122"/>
                  </a:rPr>
                  <a:t>60</a:t>
                </a:r>
                <a:r>
                  <a:rPr lang="zh-CN" altLang="en-US" sz="1600" dirty="0">
                    <a:latin typeface="微软雅黑" panose="020B0503020204020204" pitchFamily="34" charset="-122"/>
                    <a:ea typeface="微软雅黑" panose="020B0503020204020204" pitchFamily="34" charset="-122"/>
                    <a:cs typeface="微软雅黑" panose="020B0503020204020204" pitchFamily="34" charset="-122"/>
                  </a:rPr>
                  <a:t>代</a:t>
                </a:r>
                <a:endParaRPr lang="zh-CN" altLang="en-US" sz="1600" dirty="0">
                  <a:latin typeface="微软雅黑" panose="020B0503020204020204" pitchFamily="34" charset="-122"/>
                  <a:ea typeface="微软雅黑" panose="020B0503020204020204" pitchFamily="34" charset="-122"/>
                  <a:cs typeface="微软雅黑" panose="020B0503020204020204" pitchFamily="34" charset="-122"/>
                </a:endParaRPr>
              </a:p>
              <a:p>
                <a:pPr marL="285750" indent="-285750">
                  <a:lnSpc>
                    <a:spcPct val="120000"/>
                  </a:lnSpc>
                  <a:spcBef>
                    <a:spcPts val="0"/>
                  </a:spcBef>
                  <a:spcAft>
                    <a:spcPts val="0"/>
                  </a:spcAft>
                  <a:buSzPct val="75000"/>
                  <a:buFont typeface="Wingdings" panose="05000000000000000000" pitchFamily="2" charset="2"/>
                  <a:buChar char="n"/>
                </a:pPr>
                <a:r>
                  <a:rPr lang="zh-CN" altLang="en-US" sz="1600" dirty="0">
                    <a:latin typeface="微软雅黑" panose="020B0503020204020204" pitchFamily="34" charset="-122"/>
                    <a:ea typeface="微软雅黑" panose="020B0503020204020204" pitchFamily="34" charset="-122"/>
                    <a:cs typeface="微软雅黑" panose="020B0503020204020204" pitchFamily="34" charset="-122"/>
                  </a:rPr>
                  <a:t>每代筛选父本</a:t>
                </a:r>
                <a:r>
                  <a:rPr lang="en-US" altLang="zh-CN" b="1" dirty="0">
                    <a:solidFill>
                      <a:srgbClr val="7030A0"/>
                    </a:solidFill>
                    <a:latin typeface="微软雅黑" panose="020B0503020204020204" pitchFamily="34" charset="-122"/>
                    <a:ea typeface="微软雅黑" panose="020B0503020204020204" pitchFamily="34" charset="-122"/>
                    <a:cs typeface="微软雅黑" panose="020B0503020204020204" pitchFamily="34" charset="-122"/>
                  </a:rPr>
                  <a:t>50</a:t>
                </a:r>
                <a:r>
                  <a:rPr lang="zh-CN" altLang="en-US" b="1" dirty="0">
                    <a:solidFill>
                      <a:srgbClr val="7030A0"/>
                    </a:solidFill>
                    <a:latin typeface="微软雅黑" panose="020B0503020204020204" pitchFamily="34" charset="-122"/>
                    <a:ea typeface="微软雅黑" panose="020B0503020204020204" pitchFamily="34" charset="-122"/>
                    <a:cs typeface="微软雅黑" panose="020B0503020204020204" pitchFamily="34" charset="-122"/>
                  </a:rPr>
                  <a:t>个</a:t>
                </a:r>
                <a:r>
                  <a:rPr lang="zh-CN" altLang="en-US" sz="1600" dirty="0">
                    <a:latin typeface="微软雅黑" panose="020B0503020204020204" pitchFamily="34" charset="-122"/>
                    <a:ea typeface="微软雅黑" panose="020B0503020204020204" pitchFamily="34" charset="-122"/>
                    <a:cs typeface="微软雅黑" panose="020B0503020204020204" pitchFamily="34" charset="-122"/>
                    <a:sym typeface="+mn-ea"/>
                  </a:rPr>
                  <a:t>×</a:t>
                </a:r>
                <a:r>
                  <a:rPr lang="en-US" altLang="zh-CN" sz="1600" dirty="0">
                    <a:latin typeface="微软雅黑" panose="020B0503020204020204" pitchFamily="34" charset="-122"/>
                    <a:ea typeface="微软雅黑" panose="020B0503020204020204" pitchFamily="34" charset="-122"/>
                    <a:cs typeface="微软雅黑" panose="020B0503020204020204" pitchFamily="34" charset="-122"/>
                    <a:sym typeface="+mn-ea"/>
                  </a:rPr>
                  <a:t>60</a:t>
                </a:r>
                <a:r>
                  <a:rPr lang="zh-CN" altLang="en-US" sz="1600" dirty="0">
                    <a:latin typeface="微软雅黑" panose="020B0503020204020204" pitchFamily="34" charset="-122"/>
                    <a:ea typeface="微软雅黑" panose="020B0503020204020204" pitchFamily="34" charset="-122"/>
                    <a:cs typeface="微软雅黑" panose="020B0503020204020204" pitchFamily="34" charset="-122"/>
                    <a:sym typeface="+mn-ea"/>
                  </a:rPr>
                  <a:t>代，</a:t>
                </a:r>
                <a:r>
                  <a:rPr lang="en-US" altLang="zh-CN" sz="1600" dirty="0">
                    <a:latin typeface="微软雅黑" panose="020B0503020204020204" pitchFamily="34" charset="-122"/>
                    <a:ea typeface="微软雅黑" panose="020B0503020204020204" pitchFamily="34" charset="-122"/>
                    <a:cs typeface="微软雅黑" panose="020B0503020204020204" pitchFamily="34" charset="-122"/>
                    <a:sym typeface="+mn-ea"/>
                  </a:rPr>
                  <a:t>CST</a:t>
                </a:r>
                <a:r>
                  <a:rPr lang="zh-CN" altLang="en-US" sz="1600" dirty="0">
                    <a:latin typeface="微软雅黑" panose="020B0503020204020204" pitchFamily="34" charset="-122"/>
                    <a:ea typeface="微软雅黑" panose="020B0503020204020204" pitchFamily="34" charset="-122"/>
                    <a:cs typeface="微软雅黑" panose="020B0503020204020204" pitchFamily="34" charset="-122"/>
                    <a:sym typeface="+mn-ea"/>
                  </a:rPr>
                  <a:t>校验</a:t>
                </a:r>
                <a:endParaRPr lang="zh-CN" altLang="en-US" sz="1600" dirty="0">
                  <a:latin typeface="微软雅黑" panose="020B0503020204020204" pitchFamily="34" charset="-122"/>
                  <a:ea typeface="微软雅黑" panose="020B0503020204020204" pitchFamily="34" charset="-122"/>
                  <a:cs typeface="微软雅黑" panose="020B0503020204020204" pitchFamily="34" charset="-122"/>
                </a:endParaRPr>
              </a:p>
              <a:p>
                <a:pPr marL="285750" indent="-285750">
                  <a:lnSpc>
                    <a:spcPct val="120000"/>
                  </a:lnSpc>
                  <a:spcBef>
                    <a:spcPts val="0"/>
                  </a:spcBef>
                  <a:spcAft>
                    <a:spcPts val="0"/>
                  </a:spcAft>
                  <a:buSzPct val="75000"/>
                  <a:buFont typeface="Wingdings" panose="05000000000000000000" pitchFamily="2" charset="2"/>
                  <a:buChar char="n"/>
                </a:pPr>
                <a:r>
                  <a:rPr lang="zh-CN" altLang="en-US" sz="1600" dirty="0">
                    <a:latin typeface="微软雅黑" panose="020B0503020204020204" pitchFamily="34" charset="-122"/>
                    <a:ea typeface="微软雅黑" panose="020B0503020204020204" pitchFamily="34" charset="-122"/>
                    <a:cs typeface="微软雅黑" panose="020B0503020204020204" pitchFamily="34" charset="-122"/>
                  </a:rPr>
                  <a:t>产生约</a:t>
                </a:r>
                <a:r>
                  <a:rPr lang="en-US" altLang="zh-CN" sz="1600" b="1" dirty="0">
                    <a:solidFill>
                      <a:srgbClr val="364B3C"/>
                    </a:solidFill>
                    <a:latin typeface="微软雅黑" panose="020B0503020204020204" pitchFamily="34" charset="-122"/>
                    <a:ea typeface="微软雅黑" panose="020B0503020204020204" pitchFamily="34" charset="-122"/>
                    <a:cs typeface="微软雅黑" panose="020B0503020204020204" pitchFamily="34" charset="-122"/>
                  </a:rPr>
                  <a:t>459</a:t>
                </a:r>
                <a:r>
                  <a:rPr lang="zh-CN" altLang="en-US" sz="1600" dirty="0">
                    <a:latin typeface="微软雅黑" panose="020B0503020204020204" pitchFamily="34" charset="-122"/>
                    <a:ea typeface="微软雅黑" panose="020B0503020204020204" pitchFamily="34" charset="-122"/>
                    <a:cs typeface="微软雅黑" panose="020B0503020204020204" pitchFamily="34" charset="-122"/>
                  </a:rPr>
                  <a:t>个可行解</a:t>
                </a:r>
                <a:endParaRPr lang="zh-CN" altLang="en-US" sz="1600" dirty="0">
                  <a:latin typeface="微软雅黑" panose="020B0503020204020204" pitchFamily="34" charset="-122"/>
                  <a:ea typeface="微软雅黑" panose="020B0503020204020204" pitchFamily="34" charset="-122"/>
                  <a:cs typeface="微软雅黑" panose="020B0503020204020204" pitchFamily="34" charset="-122"/>
                </a:endParaRPr>
              </a:p>
              <a:p>
                <a:pPr marL="285750" indent="-285750">
                  <a:lnSpc>
                    <a:spcPct val="120000"/>
                  </a:lnSpc>
                  <a:spcBef>
                    <a:spcPts val="0"/>
                  </a:spcBef>
                  <a:spcAft>
                    <a:spcPts val="0"/>
                  </a:spcAft>
                  <a:buSzPct val="75000"/>
                  <a:buFont typeface="Wingdings" panose="05000000000000000000" pitchFamily="2" charset="2"/>
                  <a:buChar char="n"/>
                </a:pPr>
                <a:r>
                  <a:rPr lang="zh-CN" altLang="en-US" sz="1600" dirty="0">
                    <a:latin typeface="微软雅黑" panose="020B0503020204020204" pitchFamily="34" charset="-122"/>
                    <a:ea typeface="微软雅黑" panose="020B0503020204020204" pitchFamily="34" charset="-122"/>
                    <a:cs typeface="微软雅黑" panose="020B0503020204020204" pitchFamily="34" charset="-122"/>
                  </a:rPr>
                  <a:t>单纯</a:t>
                </a:r>
                <a:r>
                  <a:rPr lang="en-US" altLang="zh-CN" sz="1600" dirty="0">
                    <a:latin typeface="微软雅黑" panose="020B0503020204020204" pitchFamily="34" charset="-122"/>
                    <a:ea typeface="微软雅黑" panose="020B0503020204020204" pitchFamily="34" charset="-122"/>
                    <a:cs typeface="微软雅黑" panose="020B0503020204020204" pitchFamily="34" charset="-122"/>
                  </a:rPr>
                  <a:t>GA</a:t>
                </a:r>
                <a:r>
                  <a:rPr lang="zh-CN" altLang="en-US" sz="1600" dirty="0">
                    <a:latin typeface="微软雅黑" panose="020B0503020204020204" pitchFamily="34" charset="-122"/>
                    <a:ea typeface="微软雅黑" panose="020B0503020204020204" pitchFamily="34" charset="-122"/>
                    <a:cs typeface="微软雅黑" panose="020B0503020204020204" pitchFamily="34" charset="-122"/>
                  </a:rPr>
                  <a:t>算法需要计算</a:t>
                </a:r>
                <a:r>
                  <a:rPr lang="en-US" altLang="zh-CN" b="1" dirty="0">
                    <a:solidFill>
                      <a:srgbClr val="7030A0"/>
                    </a:solidFill>
                    <a:latin typeface="微软雅黑" panose="020B0503020204020204" pitchFamily="34" charset="-122"/>
                    <a:ea typeface="微软雅黑" panose="020B0503020204020204" pitchFamily="34" charset="-122"/>
                    <a:cs typeface="微软雅黑" panose="020B0503020204020204" pitchFamily="34" charset="-122"/>
                  </a:rPr>
                  <a:t>60</a:t>
                </a:r>
                <a:r>
                  <a:rPr lang="en-US" altLang="zh-CN" b="1" dirty="0">
                    <a:solidFill>
                      <a:srgbClr val="7030A0"/>
                    </a:solidFill>
                    <a:latin typeface="微软雅黑" panose="020B0503020204020204" pitchFamily="34" charset="-122"/>
                    <a:ea typeface="微软雅黑" panose="020B0503020204020204" pitchFamily="34" charset="-122"/>
                    <a:cs typeface="微软雅黑" panose="020B0503020204020204" pitchFamily="34" charset="-122"/>
                  </a:rPr>
                  <a:t>,000</a:t>
                </a:r>
                <a:r>
                  <a:rPr lang="zh-CN" altLang="en-US" sz="1600" dirty="0">
                    <a:latin typeface="微软雅黑" panose="020B0503020204020204" pitchFamily="34" charset="-122"/>
                    <a:ea typeface="微软雅黑" panose="020B0503020204020204" pitchFamily="34" charset="-122"/>
                    <a:cs typeface="微软雅黑" panose="020B0503020204020204" pitchFamily="34" charset="-122"/>
                  </a:rPr>
                  <a:t>组。</a:t>
                </a:r>
                <a:r>
                  <a:rPr lang="en-US" altLang="zh-CN" sz="1600" dirty="0">
                    <a:latin typeface="微软雅黑" panose="020B0503020204020204" pitchFamily="34" charset="-122"/>
                    <a:ea typeface="微软雅黑" panose="020B0503020204020204" pitchFamily="34" charset="-122"/>
                    <a:cs typeface="微软雅黑" panose="020B0503020204020204" pitchFamily="34" charset="-122"/>
                  </a:rPr>
                  <a:t>DNMOGA</a:t>
                </a:r>
                <a:r>
                  <a:rPr lang="zh-CN" altLang="en-US" sz="1600" dirty="0">
                    <a:latin typeface="微软雅黑" panose="020B0503020204020204" pitchFamily="34" charset="-122"/>
                    <a:ea typeface="微软雅黑" panose="020B0503020204020204" pitchFamily="34" charset="-122"/>
                    <a:cs typeface="微软雅黑" panose="020B0503020204020204" pitchFamily="34" charset="-122"/>
                  </a:rPr>
                  <a:t>只需要</a:t>
                </a:r>
                <a:r>
                  <a:rPr lang="en-US" altLang="zh-CN" b="1" dirty="0">
                    <a:solidFill>
                      <a:srgbClr val="7030A0"/>
                    </a:solidFill>
                    <a:latin typeface="微软雅黑" panose="020B0503020204020204" pitchFamily="34" charset="-122"/>
                    <a:ea typeface="微软雅黑" panose="020B0503020204020204" pitchFamily="34" charset="-122"/>
                    <a:cs typeface="微软雅黑" panose="020B0503020204020204" pitchFamily="34" charset="-122"/>
                  </a:rPr>
                  <a:t>3</a:t>
                </a:r>
                <a:r>
                  <a:rPr lang="en-US" altLang="zh-CN" b="1" dirty="0">
                    <a:solidFill>
                      <a:srgbClr val="7030A0"/>
                    </a:solidFill>
                    <a:latin typeface="微软雅黑" panose="020B0503020204020204" pitchFamily="34" charset="-122"/>
                    <a:ea typeface="微软雅黑" panose="020B0503020204020204" pitchFamily="34" charset="-122"/>
                    <a:cs typeface="微软雅黑" panose="020B0503020204020204" pitchFamily="34" charset="-122"/>
                  </a:rPr>
                  <a:t>,000</a:t>
                </a:r>
                <a:r>
                  <a:rPr lang="zh-CN" altLang="en-US" sz="1600" dirty="0">
                    <a:latin typeface="微软雅黑" panose="020B0503020204020204" pitchFamily="34" charset="-122"/>
                    <a:ea typeface="微软雅黑" panose="020B0503020204020204" pitchFamily="34" charset="-122"/>
                    <a:cs typeface="微软雅黑" panose="020B0503020204020204" pitchFamily="34" charset="-122"/>
                  </a:rPr>
                  <a:t>组。</a:t>
                </a:r>
                <a:endParaRPr lang="zh-CN" altLang="en-US" sz="1600" dirty="0">
                  <a:latin typeface="微软雅黑" panose="020B0503020204020204" pitchFamily="34" charset="-122"/>
                  <a:ea typeface="微软雅黑" panose="020B0503020204020204" pitchFamily="34" charset="-122"/>
                  <a:cs typeface="微软雅黑" panose="020B0503020204020204" pitchFamily="34" charset="-122"/>
                </a:endParaRPr>
              </a:p>
              <a:p>
                <a:pPr marL="285750" indent="-285750">
                  <a:lnSpc>
                    <a:spcPct val="120000"/>
                  </a:lnSpc>
                  <a:spcBef>
                    <a:spcPts val="0"/>
                  </a:spcBef>
                  <a:spcAft>
                    <a:spcPts val="0"/>
                  </a:spcAft>
                  <a:buSzPct val="75000"/>
                  <a:buFont typeface="Wingdings" panose="05000000000000000000" pitchFamily="2" charset="2"/>
                  <a:buChar char="n"/>
                </a:pPr>
                <a:r>
                  <a:rPr lang="zh-CN" altLang="en-US" sz="1600" dirty="0">
                    <a:latin typeface="微软雅黑" panose="020B0503020204020204" pitchFamily="34" charset="-122"/>
                    <a:ea typeface="微软雅黑" panose="020B0503020204020204" pitchFamily="34" charset="-122"/>
                    <a:sym typeface="+mn-ea"/>
                  </a:rPr>
                  <a:t>有</a:t>
                </a:r>
                <a:r>
                  <a:rPr lang="en-US" altLang="zh-CN" sz="1600" b="1" dirty="0">
                    <a:solidFill>
                      <a:srgbClr val="364B3C"/>
                    </a:solidFill>
                    <a:latin typeface="微软雅黑" panose="020B0503020204020204" pitchFamily="34" charset="-122"/>
                    <a:ea typeface="微软雅黑" panose="020B0503020204020204" pitchFamily="34" charset="-122"/>
                    <a:sym typeface="+mn-ea"/>
                  </a:rPr>
                  <a:t>11</a:t>
                </a:r>
                <a:r>
                  <a:rPr lang="zh-CN" altLang="en-US" sz="1600" dirty="0">
                    <a:latin typeface="微软雅黑" panose="020B0503020204020204" pitchFamily="34" charset="-122"/>
                    <a:ea typeface="微软雅黑" panose="020B0503020204020204" pitchFamily="34" charset="-122"/>
                    <a:sym typeface="+mn-ea"/>
                  </a:rPr>
                  <a:t>个个体在</a:t>
                </a:r>
                <a:r>
                  <a:rPr lang="zh-CN" altLang="en-US" sz="1600" b="1" dirty="0">
                    <a:solidFill>
                      <a:srgbClr val="364B3C"/>
                    </a:solidFill>
                    <a:latin typeface="微软雅黑" panose="020B0503020204020204" pitchFamily="34" charset="-122"/>
                    <a:ea typeface="微软雅黑" panose="020B0503020204020204" pitchFamily="34" charset="-122"/>
                    <a:sym typeface="+mn-ea"/>
                  </a:rPr>
                  <a:t>全部四项指标中均比手动解好</a:t>
                </a:r>
                <a:r>
                  <a:rPr lang="zh-CN" altLang="en-US" sz="1600" dirty="0">
                    <a:latin typeface="微软雅黑" panose="020B0503020204020204" pitchFamily="34" charset="-122"/>
                    <a:ea typeface="微软雅黑" panose="020B0503020204020204" pitchFamily="34" charset="-122"/>
                    <a:sym typeface="+mn-ea"/>
                  </a:rPr>
                  <a:t>。在单独展示的个体中，</a:t>
                </a:r>
                <a14:m>
                  <m:oMath xmlns:m="http://schemas.openxmlformats.org/officeDocument/2006/math">
                    <m:sSub>
                      <m:sSubPr>
                        <m:ctrlPr>
                          <a:rPr lang="zh-CN" altLang="zh-CN" sz="1600"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1600" b="0" i="1">
                            <a:effectLst/>
                            <a:latin typeface="Cambria Math" panose="02040503050406030204" pitchFamily="18" charset="0"/>
                            <a:ea typeface="微软雅黑" panose="020B0503020204020204" pitchFamily="34" charset="-122"/>
                            <a:cs typeface="Times New Roman" panose="02020603050405020304" pitchFamily="18" charset="0"/>
                          </a:rPr>
                          <m:t>𝑅</m:t>
                        </m:r>
                        <m:r>
                          <a:rPr lang="en-US" altLang="zh-CN" sz="1600" b="0">
                            <a:effectLst/>
                            <a:latin typeface="Cambria Math" panose="02040503050406030204" pitchFamily="18" charset="0"/>
                            <a:ea typeface="微软雅黑" panose="020B0503020204020204" pitchFamily="34" charset="-122"/>
                            <a:cs typeface="Times New Roman" panose="02020603050405020304" pitchFamily="18" charset="0"/>
                          </a:rPr>
                          <m:t>/</m:t>
                        </m:r>
                        <m:r>
                          <a:rPr lang="en-US" altLang="zh-CN" sz="1600" b="0" i="1">
                            <a:effectLst/>
                            <a:latin typeface="Cambria Math" panose="02040503050406030204" pitchFamily="18" charset="0"/>
                            <a:ea typeface="微软雅黑" panose="020B0503020204020204" pitchFamily="34" charset="-122"/>
                            <a:cs typeface="Times New Roman" panose="02020603050405020304" pitchFamily="18" charset="0"/>
                          </a:rPr>
                          <m:t>𝑄</m:t>
                        </m:r>
                      </m:e>
                      <m:sub>
                        <m:r>
                          <a:rPr lang="en-US" altLang="zh-CN" sz="1600" b="0" i="1" smtClean="0">
                            <a:effectLst/>
                            <a:latin typeface="Cambria Math" panose="02040503050406030204" pitchFamily="18" charset="0"/>
                            <a:ea typeface="微软雅黑" panose="020B0503020204020204" pitchFamily="34" charset="-122"/>
                            <a:cs typeface="Times New Roman" panose="02020603050405020304" pitchFamily="18" charset="0"/>
                          </a:rPr>
                          <m:t>𝐹</m:t>
                        </m:r>
                        <m:r>
                          <a:rPr lang="en-US" altLang="zh-CN" sz="1600" b="0" i="1">
                            <a:effectLst/>
                            <a:latin typeface="Cambria Math" panose="02040503050406030204" pitchFamily="18" charset="0"/>
                            <a:ea typeface="微软雅黑" panose="020B0503020204020204" pitchFamily="34" charset="-122"/>
                            <a:cs typeface="Times New Roman" panose="02020603050405020304" pitchFamily="18" charset="0"/>
                          </a:rPr>
                          <m:t>𝑀</m:t>
                        </m:r>
                        <m:r>
                          <a:rPr lang="en-US" altLang="zh-CN" sz="1600" b="0" i="1">
                            <a:effectLst/>
                            <a:latin typeface="Cambria Math" panose="02040503050406030204" pitchFamily="18" charset="0"/>
                            <a:ea typeface="微软雅黑" panose="020B0503020204020204" pitchFamily="34" charset="-122"/>
                            <a:cs typeface="Times New Roman" panose="02020603050405020304" pitchFamily="18" charset="0"/>
                          </a:rPr>
                          <m:t> </m:t>
                        </m:r>
                      </m:sub>
                    </m:sSub>
                  </m:oMath>
                </a14:m>
                <a:r>
                  <a:rPr lang="en-US" altLang="zh-CN" sz="1600" dirty="0">
                    <a:effectLst/>
                    <a:latin typeface="微软雅黑" panose="020B0503020204020204" pitchFamily="34" charset="-122"/>
                    <a:ea typeface="微软雅黑" panose="020B0503020204020204" pitchFamily="34" charset="-122"/>
                    <a:cs typeface="Times New Roman" panose="02020603050405020304" pitchFamily="18" charset="0"/>
                    <a:sym typeface="+mn-ea"/>
                  </a:rPr>
                  <a:t>  </a:t>
                </a:r>
                <a:r>
                  <a:rPr lang="zh-CN" altLang="zh-CN" sz="1600" dirty="0">
                    <a:effectLst/>
                    <a:latin typeface="微软雅黑" panose="020B0503020204020204" pitchFamily="34" charset="-122"/>
                    <a:ea typeface="微软雅黑" panose="020B0503020204020204" pitchFamily="34" charset="-122"/>
                    <a:cs typeface="Times New Roman" panose="02020603050405020304" pitchFamily="18" charset="0"/>
                    <a:sym typeface="+mn-ea"/>
                  </a:rPr>
                  <a:t>提升</a:t>
                </a:r>
                <a:r>
                  <a:rPr lang="zh-CN" altLang="zh-CN" sz="1600" b="1" dirty="0">
                    <a:solidFill>
                      <a:srgbClr val="364B3C"/>
                    </a:solidFill>
                    <a:latin typeface="微软雅黑" panose="020B0503020204020204" pitchFamily="34" charset="-122"/>
                    <a:ea typeface="微软雅黑" panose="020B0503020204020204" pitchFamily="34" charset="-122"/>
                    <a:sym typeface="+mn-ea"/>
                  </a:rPr>
                  <a:t>了</a:t>
                </a:r>
                <a:r>
                  <a:rPr lang="en-US" altLang="zh-CN" sz="1600" b="1" dirty="0">
                    <a:solidFill>
                      <a:srgbClr val="364B3C"/>
                    </a:solidFill>
                    <a:latin typeface="微软雅黑" panose="020B0503020204020204" pitchFamily="34" charset="-122"/>
                    <a:ea typeface="微软雅黑" panose="020B0503020204020204" pitchFamily="34" charset="-122"/>
                    <a:sym typeface="+mn-ea"/>
                  </a:rPr>
                  <a:t>7%</a:t>
                </a:r>
                <a:r>
                  <a:rPr lang="zh-CN" altLang="zh-CN" sz="1600" dirty="0">
                    <a:effectLst/>
                    <a:latin typeface="微软雅黑" panose="020B0503020204020204" pitchFamily="34" charset="-122"/>
                    <a:ea typeface="微软雅黑" panose="020B0503020204020204" pitchFamily="34" charset="-122"/>
                    <a:cs typeface="Times New Roman" panose="02020603050405020304" pitchFamily="18" charset="0"/>
                    <a:sym typeface="+mn-ea"/>
                  </a:rPr>
                  <a:t>，</a:t>
                </a:r>
                <a14:m>
                  <m:oMath xmlns:m="http://schemas.openxmlformats.org/officeDocument/2006/math">
                    <m:sSub>
                      <m:sSubPr>
                        <m:ctrlPr>
                          <a:rPr lang="zh-CN" altLang="zh-CN" sz="1600"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1600" b="0" i="1">
                            <a:effectLst/>
                            <a:latin typeface="Cambria Math" panose="02040503050406030204" pitchFamily="18" charset="0"/>
                            <a:ea typeface="微软雅黑" panose="020B0503020204020204" pitchFamily="34" charset="-122"/>
                            <a:cs typeface="Times New Roman" panose="02020603050405020304" pitchFamily="18" charset="0"/>
                          </a:rPr>
                          <m:t>𝜉</m:t>
                        </m:r>
                      </m:e>
                      <m:sub>
                        <m:r>
                          <a:rPr lang="en-US" altLang="zh-CN" sz="1600" b="0" i="1">
                            <a:effectLst/>
                            <a:latin typeface="Cambria Math" panose="02040503050406030204" pitchFamily="18" charset="0"/>
                            <a:ea typeface="微软雅黑" panose="020B0503020204020204" pitchFamily="34" charset="-122"/>
                            <a:cs typeface="Times New Roman" panose="02020603050405020304" pitchFamily="18" charset="0"/>
                          </a:rPr>
                          <m:t>𝐻</m:t>
                        </m:r>
                      </m:sub>
                    </m:sSub>
                  </m:oMath>
                </a14:m>
                <a:r>
                  <a:rPr lang="zh-CN" altLang="zh-CN" sz="1600" dirty="0">
                    <a:effectLst/>
                    <a:latin typeface="微软雅黑" panose="020B0503020204020204" pitchFamily="34" charset="-122"/>
                    <a:ea typeface="微软雅黑" panose="020B0503020204020204" pitchFamily="34" charset="-122"/>
                    <a:cs typeface="Times New Roman" panose="02020603050405020304" pitchFamily="18" charset="0"/>
                    <a:sym typeface="+mn-ea"/>
                  </a:rPr>
                  <a:t>降低了</a:t>
                </a:r>
                <a:r>
                  <a:rPr lang="en-US" altLang="zh-CN" sz="1600" b="1" dirty="0">
                    <a:solidFill>
                      <a:srgbClr val="364B3C"/>
                    </a:solidFill>
                    <a:latin typeface="微软雅黑" panose="020B0503020204020204" pitchFamily="34" charset="-122"/>
                    <a:ea typeface="微软雅黑" panose="020B0503020204020204" pitchFamily="34" charset="-122"/>
                    <a:sym typeface="+mn-ea"/>
                  </a:rPr>
                  <a:t>22%</a:t>
                </a:r>
                <a:r>
                  <a:rPr lang="zh-CN" altLang="en-US" sz="1600" dirty="0">
                    <a:effectLst/>
                    <a:latin typeface="微软雅黑" panose="020B0503020204020204" pitchFamily="34" charset="-122"/>
                    <a:ea typeface="微软雅黑" panose="020B0503020204020204" pitchFamily="34" charset="-122"/>
                    <a:cs typeface="Times New Roman" panose="02020603050405020304" pitchFamily="18" charset="0"/>
                    <a:sym typeface="+mn-ea"/>
                  </a:rPr>
                  <a:t>。</a:t>
                </a:r>
                <a:endParaRPr lang="en-US" altLang="zh-CN" dirty="0">
                  <a:latin typeface="微软雅黑" panose="020B0503020204020204" pitchFamily="34" charset="-122"/>
                  <a:ea typeface="微软雅黑" panose="020B0503020204020204" pitchFamily="34" charset="-122"/>
                  <a:cs typeface="微软雅黑" panose="020B0503020204020204" pitchFamily="34" charset="-122"/>
                </a:endParaRPr>
              </a:p>
            </p:txBody>
          </p:sp>
        </mc:Choice>
        <mc:Fallback>
          <p:sp>
            <p:nvSpPr>
              <p:cNvPr id="2" name="文本框 19"/>
              <p:cNvSpPr txBox="1">
                <a:spLocks noRot="1" noChangeAspect="1" noMove="1" noResize="1" noEditPoints="1" noAdjustHandles="1" noChangeArrowheads="1" noChangeShapeType="1" noTextEdit="1"/>
              </p:cNvSpPr>
              <p:nvPr/>
            </p:nvSpPr>
            <p:spPr>
              <a:xfrm>
                <a:off x="3935730" y="4293235"/>
                <a:ext cx="7765415" cy="2304415"/>
              </a:xfrm>
              <a:prstGeom prst="rect">
                <a:avLst/>
              </a:prstGeom>
              <a:blipFill rotWithShape="1">
                <a:blip r:embed="rId8"/>
                <a:stretch>
                  <a:fillRect/>
                </a:stretch>
              </a:blipFill>
            </p:spPr>
            <p:txBody>
              <a:bodyPr/>
              <a:lstStyle/>
              <a:p>
                <a:r>
                  <a:rPr lang="en-US" altLang="en-US">
                    <a:noFill/>
                  </a:rPr>
                  <a:t> </a:t>
                </a:r>
              </a:p>
            </p:txBody>
          </p:sp>
        </mc:Fallback>
      </mc:AlternateContent>
    </p:spTree>
  </p:cSld>
  <p:clrMapOvr>
    <a:masterClrMapping/>
  </p:clrMapOvr>
  <mc:AlternateContent xmlns:mc="http://schemas.openxmlformats.org/markup-compatibility/2006">
    <mc:Choice xmlns:p14="http://schemas.microsoft.com/office/powerpoint/2010/main" Requires="p14">
      <p:transition spd="slow" p14:dur="1250" advTm="50308"/>
    </mc:Choice>
    <mc:Fallback>
      <p:transition spd="slow" advTm="50308"/>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45" name="椭圆 23"/>
          <p:cNvSpPr/>
          <p:nvPr/>
        </p:nvSpPr>
        <p:spPr>
          <a:xfrm>
            <a:off x="4305711" y="1653444"/>
            <a:ext cx="3565339" cy="3565339"/>
          </a:xfrm>
          <a:prstGeom prst="ellipse">
            <a:avLst/>
          </a:prstGeom>
          <a:noFill/>
          <a:ln>
            <a:solidFill>
              <a:srgbClr val="E870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048646" name="椭圆 24"/>
          <p:cNvSpPr/>
          <p:nvPr/>
        </p:nvSpPr>
        <p:spPr>
          <a:xfrm>
            <a:off x="4467284" y="1825177"/>
            <a:ext cx="3242192" cy="3242192"/>
          </a:xfrm>
          <a:prstGeom prst="ellipse">
            <a:avLst/>
          </a:prstGeom>
          <a:noFill/>
          <a:ln>
            <a:solidFill>
              <a:srgbClr val="01ACB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048647" name="椭圆 25"/>
          <p:cNvSpPr/>
          <p:nvPr/>
        </p:nvSpPr>
        <p:spPr>
          <a:xfrm>
            <a:off x="4391660" y="1749553"/>
            <a:ext cx="3393440" cy="3393440"/>
          </a:xfrm>
          <a:prstGeom prst="ellipse">
            <a:avLst/>
          </a:prstGeom>
          <a:noFill/>
          <a:ln>
            <a:solidFill>
              <a:srgbClr val="FFB8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nvGrpSpPr>
          <p:cNvPr id="44" name="组合 26"/>
          <p:cNvGrpSpPr/>
          <p:nvPr/>
        </p:nvGrpSpPr>
        <p:grpSpPr>
          <a:xfrm>
            <a:off x="7519748" y="3037529"/>
            <a:ext cx="530704" cy="530704"/>
            <a:chOff x="3552943" y="2498822"/>
            <a:chExt cx="398028" cy="398028"/>
          </a:xfrm>
        </p:grpSpPr>
        <p:sp>
          <p:nvSpPr>
            <p:cNvPr id="1048648" name="椭圆 27"/>
            <p:cNvSpPr/>
            <p:nvPr/>
          </p:nvSpPr>
          <p:spPr>
            <a:xfrm>
              <a:off x="3552943" y="2498822"/>
              <a:ext cx="398028" cy="398028"/>
            </a:xfrm>
            <a:prstGeom prst="ellipse">
              <a:avLst/>
            </a:prstGeom>
            <a:gradFill flip="none" rotWithShape="1">
              <a:gsLst>
                <a:gs pos="0">
                  <a:schemeClr val="bg1"/>
                </a:gs>
                <a:gs pos="100000">
                  <a:schemeClr val="bg1">
                    <a:lumMod val="85000"/>
                  </a:schemeClr>
                </a:gs>
              </a:gsLst>
              <a:lin ang="18900000" scaled="1"/>
            </a:gradFill>
            <a:ln w="38100">
              <a:gradFill flip="none" rotWithShape="1">
                <a:gsLst>
                  <a:gs pos="0">
                    <a:schemeClr val="bg1">
                      <a:lumMod val="85000"/>
                    </a:schemeClr>
                  </a:gs>
                  <a:gs pos="100000">
                    <a:schemeClr val="bg1"/>
                  </a:gs>
                </a:gsLst>
                <a:lin ang="18900000" scaled="1"/>
              </a:gradFill>
            </a:ln>
            <a:effectLst>
              <a:outerShdw blurRad="444500" dist="1905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nvGrpSpPr>
            <p:cNvPr id="45" name="组合 28"/>
            <p:cNvGrpSpPr/>
            <p:nvPr/>
          </p:nvGrpSpPr>
          <p:grpSpPr>
            <a:xfrm>
              <a:off x="3653065" y="2597912"/>
              <a:ext cx="197783" cy="199848"/>
              <a:chOff x="4528189" y="3001023"/>
              <a:chExt cx="464228" cy="469075"/>
            </a:xfrm>
            <a:solidFill>
              <a:srgbClr val="009288"/>
            </a:solidFill>
          </p:grpSpPr>
          <p:sp>
            <p:nvSpPr>
              <p:cNvPr id="1048649" name="Freeform 6"/>
              <p:cNvSpPr/>
              <p:nvPr/>
            </p:nvSpPr>
            <p:spPr bwMode="auto">
              <a:xfrm>
                <a:off x="4720975" y="3001023"/>
                <a:ext cx="78877" cy="276289"/>
              </a:xfrm>
              <a:custGeom>
                <a:avLst/>
                <a:gdLst>
                  <a:gd name="T0" fmla="*/ 178 w 358"/>
                  <a:gd name="T1" fmla="*/ 1254 h 1254"/>
                  <a:gd name="T2" fmla="*/ 143 w 358"/>
                  <a:gd name="T3" fmla="*/ 1252 h 1254"/>
                  <a:gd name="T4" fmla="*/ 108 w 358"/>
                  <a:gd name="T5" fmla="*/ 1241 h 1254"/>
                  <a:gd name="T6" fmla="*/ 78 w 358"/>
                  <a:gd name="T7" fmla="*/ 1224 h 1254"/>
                  <a:gd name="T8" fmla="*/ 51 w 358"/>
                  <a:gd name="T9" fmla="*/ 1203 h 1254"/>
                  <a:gd name="T10" fmla="*/ 30 w 358"/>
                  <a:gd name="T11" fmla="*/ 1176 h 1254"/>
                  <a:gd name="T12" fmla="*/ 13 w 358"/>
                  <a:gd name="T13" fmla="*/ 1146 h 1254"/>
                  <a:gd name="T14" fmla="*/ 2 w 358"/>
                  <a:gd name="T15" fmla="*/ 1111 h 1254"/>
                  <a:gd name="T16" fmla="*/ 0 w 358"/>
                  <a:gd name="T17" fmla="*/ 1076 h 1254"/>
                  <a:gd name="T18" fmla="*/ 0 w 358"/>
                  <a:gd name="T19" fmla="*/ 178 h 1254"/>
                  <a:gd name="T20" fmla="*/ 2 w 358"/>
                  <a:gd name="T21" fmla="*/ 142 h 1254"/>
                  <a:gd name="T22" fmla="*/ 13 w 358"/>
                  <a:gd name="T23" fmla="*/ 108 h 1254"/>
                  <a:gd name="T24" fmla="*/ 30 w 358"/>
                  <a:gd name="T25" fmla="*/ 78 h 1254"/>
                  <a:gd name="T26" fmla="*/ 51 w 358"/>
                  <a:gd name="T27" fmla="*/ 51 h 1254"/>
                  <a:gd name="T28" fmla="*/ 78 w 358"/>
                  <a:gd name="T29" fmla="*/ 30 h 1254"/>
                  <a:gd name="T30" fmla="*/ 108 w 358"/>
                  <a:gd name="T31" fmla="*/ 13 h 1254"/>
                  <a:gd name="T32" fmla="*/ 143 w 358"/>
                  <a:gd name="T33" fmla="*/ 2 h 1254"/>
                  <a:gd name="T34" fmla="*/ 178 w 358"/>
                  <a:gd name="T35" fmla="*/ 0 h 1254"/>
                  <a:gd name="T36" fmla="*/ 197 w 358"/>
                  <a:gd name="T37" fmla="*/ 0 h 1254"/>
                  <a:gd name="T38" fmla="*/ 231 w 358"/>
                  <a:gd name="T39" fmla="*/ 7 h 1254"/>
                  <a:gd name="T40" fmla="*/ 264 w 358"/>
                  <a:gd name="T41" fmla="*/ 21 h 1254"/>
                  <a:gd name="T42" fmla="*/ 292 w 358"/>
                  <a:gd name="T43" fmla="*/ 41 h 1254"/>
                  <a:gd name="T44" fmla="*/ 317 w 358"/>
                  <a:gd name="T45" fmla="*/ 64 h 1254"/>
                  <a:gd name="T46" fmla="*/ 336 w 358"/>
                  <a:gd name="T47" fmla="*/ 93 h 1254"/>
                  <a:gd name="T48" fmla="*/ 350 w 358"/>
                  <a:gd name="T49" fmla="*/ 125 h 1254"/>
                  <a:gd name="T50" fmla="*/ 357 w 358"/>
                  <a:gd name="T51" fmla="*/ 160 h 1254"/>
                  <a:gd name="T52" fmla="*/ 358 w 358"/>
                  <a:gd name="T53" fmla="*/ 1076 h 1254"/>
                  <a:gd name="T54" fmla="*/ 357 w 358"/>
                  <a:gd name="T55" fmla="*/ 1094 h 1254"/>
                  <a:gd name="T56" fmla="*/ 350 w 358"/>
                  <a:gd name="T57" fmla="*/ 1129 h 1254"/>
                  <a:gd name="T58" fmla="*/ 336 w 358"/>
                  <a:gd name="T59" fmla="*/ 1160 h 1254"/>
                  <a:gd name="T60" fmla="*/ 317 w 358"/>
                  <a:gd name="T61" fmla="*/ 1190 h 1254"/>
                  <a:gd name="T62" fmla="*/ 292 w 358"/>
                  <a:gd name="T63" fmla="*/ 1213 h 1254"/>
                  <a:gd name="T64" fmla="*/ 264 w 358"/>
                  <a:gd name="T65" fmla="*/ 1233 h 1254"/>
                  <a:gd name="T66" fmla="*/ 231 w 358"/>
                  <a:gd name="T67" fmla="*/ 1247 h 1254"/>
                  <a:gd name="T68" fmla="*/ 197 w 358"/>
                  <a:gd name="T69" fmla="*/ 1254 h 1254"/>
                  <a:gd name="T70" fmla="*/ 178 w 358"/>
                  <a:gd name="T71" fmla="*/ 1254 h 1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58" h="1254">
                    <a:moveTo>
                      <a:pt x="178" y="1254"/>
                    </a:moveTo>
                    <a:lnTo>
                      <a:pt x="178" y="1254"/>
                    </a:lnTo>
                    <a:lnTo>
                      <a:pt x="160" y="1254"/>
                    </a:lnTo>
                    <a:lnTo>
                      <a:pt x="143" y="1252"/>
                    </a:lnTo>
                    <a:lnTo>
                      <a:pt x="125" y="1247"/>
                    </a:lnTo>
                    <a:lnTo>
                      <a:pt x="108" y="1241"/>
                    </a:lnTo>
                    <a:lnTo>
                      <a:pt x="94" y="1233"/>
                    </a:lnTo>
                    <a:lnTo>
                      <a:pt x="78" y="1224"/>
                    </a:lnTo>
                    <a:lnTo>
                      <a:pt x="65" y="1213"/>
                    </a:lnTo>
                    <a:lnTo>
                      <a:pt x="51" y="1203"/>
                    </a:lnTo>
                    <a:lnTo>
                      <a:pt x="41" y="1190"/>
                    </a:lnTo>
                    <a:lnTo>
                      <a:pt x="30" y="1176"/>
                    </a:lnTo>
                    <a:lnTo>
                      <a:pt x="21" y="1160"/>
                    </a:lnTo>
                    <a:lnTo>
                      <a:pt x="13" y="1146"/>
                    </a:lnTo>
                    <a:lnTo>
                      <a:pt x="8" y="1129"/>
                    </a:lnTo>
                    <a:lnTo>
                      <a:pt x="2" y="1111"/>
                    </a:lnTo>
                    <a:lnTo>
                      <a:pt x="0" y="1094"/>
                    </a:lnTo>
                    <a:lnTo>
                      <a:pt x="0" y="1076"/>
                    </a:lnTo>
                    <a:lnTo>
                      <a:pt x="0" y="178"/>
                    </a:lnTo>
                    <a:lnTo>
                      <a:pt x="0" y="178"/>
                    </a:lnTo>
                    <a:lnTo>
                      <a:pt x="0" y="160"/>
                    </a:lnTo>
                    <a:lnTo>
                      <a:pt x="2" y="142"/>
                    </a:lnTo>
                    <a:lnTo>
                      <a:pt x="8" y="125"/>
                    </a:lnTo>
                    <a:lnTo>
                      <a:pt x="13" y="108"/>
                    </a:lnTo>
                    <a:lnTo>
                      <a:pt x="21" y="93"/>
                    </a:lnTo>
                    <a:lnTo>
                      <a:pt x="30" y="78"/>
                    </a:lnTo>
                    <a:lnTo>
                      <a:pt x="41" y="64"/>
                    </a:lnTo>
                    <a:lnTo>
                      <a:pt x="51" y="51"/>
                    </a:lnTo>
                    <a:lnTo>
                      <a:pt x="65" y="41"/>
                    </a:lnTo>
                    <a:lnTo>
                      <a:pt x="78" y="30"/>
                    </a:lnTo>
                    <a:lnTo>
                      <a:pt x="94" y="21"/>
                    </a:lnTo>
                    <a:lnTo>
                      <a:pt x="108" y="13"/>
                    </a:lnTo>
                    <a:lnTo>
                      <a:pt x="125" y="7"/>
                    </a:lnTo>
                    <a:lnTo>
                      <a:pt x="143" y="2"/>
                    </a:lnTo>
                    <a:lnTo>
                      <a:pt x="160" y="0"/>
                    </a:lnTo>
                    <a:lnTo>
                      <a:pt x="178" y="0"/>
                    </a:lnTo>
                    <a:lnTo>
                      <a:pt x="178" y="0"/>
                    </a:lnTo>
                    <a:lnTo>
                      <a:pt x="197" y="0"/>
                    </a:lnTo>
                    <a:lnTo>
                      <a:pt x="214" y="2"/>
                    </a:lnTo>
                    <a:lnTo>
                      <a:pt x="231" y="7"/>
                    </a:lnTo>
                    <a:lnTo>
                      <a:pt x="249" y="13"/>
                    </a:lnTo>
                    <a:lnTo>
                      <a:pt x="264" y="21"/>
                    </a:lnTo>
                    <a:lnTo>
                      <a:pt x="279" y="30"/>
                    </a:lnTo>
                    <a:lnTo>
                      <a:pt x="292" y="41"/>
                    </a:lnTo>
                    <a:lnTo>
                      <a:pt x="305" y="51"/>
                    </a:lnTo>
                    <a:lnTo>
                      <a:pt x="317" y="64"/>
                    </a:lnTo>
                    <a:lnTo>
                      <a:pt x="328" y="78"/>
                    </a:lnTo>
                    <a:lnTo>
                      <a:pt x="336" y="93"/>
                    </a:lnTo>
                    <a:lnTo>
                      <a:pt x="344" y="108"/>
                    </a:lnTo>
                    <a:lnTo>
                      <a:pt x="350" y="125"/>
                    </a:lnTo>
                    <a:lnTo>
                      <a:pt x="354" y="142"/>
                    </a:lnTo>
                    <a:lnTo>
                      <a:pt x="357" y="160"/>
                    </a:lnTo>
                    <a:lnTo>
                      <a:pt x="358" y="178"/>
                    </a:lnTo>
                    <a:lnTo>
                      <a:pt x="358" y="1076"/>
                    </a:lnTo>
                    <a:lnTo>
                      <a:pt x="358" y="1076"/>
                    </a:lnTo>
                    <a:lnTo>
                      <a:pt x="357" y="1094"/>
                    </a:lnTo>
                    <a:lnTo>
                      <a:pt x="354" y="1111"/>
                    </a:lnTo>
                    <a:lnTo>
                      <a:pt x="350" y="1129"/>
                    </a:lnTo>
                    <a:lnTo>
                      <a:pt x="344" y="1146"/>
                    </a:lnTo>
                    <a:lnTo>
                      <a:pt x="336" y="1160"/>
                    </a:lnTo>
                    <a:lnTo>
                      <a:pt x="328" y="1176"/>
                    </a:lnTo>
                    <a:lnTo>
                      <a:pt x="317" y="1190"/>
                    </a:lnTo>
                    <a:lnTo>
                      <a:pt x="305" y="1203"/>
                    </a:lnTo>
                    <a:lnTo>
                      <a:pt x="292" y="1213"/>
                    </a:lnTo>
                    <a:lnTo>
                      <a:pt x="279" y="1224"/>
                    </a:lnTo>
                    <a:lnTo>
                      <a:pt x="264" y="1233"/>
                    </a:lnTo>
                    <a:lnTo>
                      <a:pt x="249" y="1241"/>
                    </a:lnTo>
                    <a:lnTo>
                      <a:pt x="231" y="1247"/>
                    </a:lnTo>
                    <a:lnTo>
                      <a:pt x="214" y="1252"/>
                    </a:lnTo>
                    <a:lnTo>
                      <a:pt x="197" y="1254"/>
                    </a:lnTo>
                    <a:lnTo>
                      <a:pt x="178" y="1254"/>
                    </a:lnTo>
                    <a:lnTo>
                      <a:pt x="178" y="1254"/>
                    </a:lnTo>
                    <a:close/>
                  </a:path>
                </a:pathLst>
              </a:custGeom>
              <a:solidFill>
                <a:srgbClr val="663A77"/>
              </a:solidFill>
              <a:ln w="19050">
                <a:noFill/>
              </a:ln>
              <a:effectLst>
                <a:innerShdw blurRad="38100" dist="12700" dir="13500000">
                  <a:prstClr val="black">
                    <a:alpha val="3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2400">
                  <a:solidFill>
                    <a:prstClr val="white"/>
                  </a:solidFill>
                  <a:latin typeface="微软雅黑" panose="020B0503020204020204" pitchFamily="34" charset="-122"/>
                  <a:ea typeface="微软雅黑" panose="020B0503020204020204" pitchFamily="34" charset="-122"/>
                </a:endParaRPr>
              </a:p>
            </p:txBody>
          </p:sp>
          <p:sp>
            <p:nvSpPr>
              <p:cNvPr id="1048650" name="Freeform 7"/>
              <p:cNvSpPr/>
              <p:nvPr/>
            </p:nvSpPr>
            <p:spPr bwMode="auto">
              <a:xfrm>
                <a:off x="4528189" y="3052139"/>
                <a:ext cx="464228" cy="417959"/>
              </a:xfrm>
              <a:custGeom>
                <a:avLst/>
                <a:gdLst>
                  <a:gd name="T0" fmla="*/ 893 w 2107"/>
                  <a:gd name="T1" fmla="*/ 1886 h 1897"/>
                  <a:gd name="T2" fmla="*/ 643 w 2107"/>
                  <a:gd name="T3" fmla="*/ 1815 h 1897"/>
                  <a:gd name="T4" fmla="*/ 423 w 2107"/>
                  <a:gd name="T5" fmla="*/ 1688 h 1897"/>
                  <a:gd name="T6" fmla="*/ 241 w 2107"/>
                  <a:gd name="T7" fmla="*/ 1514 h 1897"/>
                  <a:gd name="T8" fmla="*/ 103 w 2107"/>
                  <a:gd name="T9" fmla="*/ 1300 h 1897"/>
                  <a:gd name="T10" fmla="*/ 21 w 2107"/>
                  <a:gd name="T11" fmla="*/ 1056 h 1897"/>
                  <a:gd name="T12" fmla="*/ 0 w 2107"/>
                  <a:gd name="T13" fmla="*/ 844 h 1897"/>
                  <a:gd name="T14" fmla="*/ 25 w 2107"/>
                  <a:gd name="T15" fmla="*/ 615 h 1897"/>
                  <a:gd name="T16" fmla="*/ 123 w 2107"/>
                  <a:gd name="T17" fmla="*/ 349 h 1897"/>
                  <a:gd name="T18" fmla="*/ 291 w 2107"/>
                  <a:gd name="T19" fmla="*/ 117 h 1897"/>
                  <a:gd name="T20" fmla="*/ 388 w 2107"/>
                  <a:gd name="T21" fmla="*/ 27 h 1897"/>
                  <a:gd name="T22" fmla="*/ 459 w 2107"/>
                  <a:gd name="T23" fmla="*/ 2 h 1897"/>
                  <a:gd name="T24" fmla="*/ 533 w 2107"/>
                  <a:gd name="T25" fmla="*/ 11 h 1897"/>
                  <a:gd name="T26" fmla="*/ 597 w 2107"/>
                  <a:gd name="T27" fmla="*/ 56 h 1897"/>
                  <a:gd name="T28" fmla="*/ 626 w 2107"/>
                  <a:gd name="T29" fmla="*/ 110 h 1897"/>
                  <a:gd name="T30" fmla="*/ 631 w 2107"/>
                  <a:gd name="T31" fmla="*/ 186 h 1897"/>
                  <a:gd name="T32" fmla="*/ 599 w 2107"/>
                  <a:gd name="T33" fmla="*/ 255 h 1897"/>
                  <a:gd name="T34" fmla="*/ 517 w 2107"/>
                  <a:gd name="T35" fmla="*/ 334 h 1897"/>
                  <a:gd name="T36" fmla="*/ 401 w 2107"/>
                  <a:gd name="T37" fmla="*/ 496 h 1897"/>
                  <a:gd name="T38" fmla="*/ 331 w 2107"/>
                  <a:gd name="T39" fmla="*/ 682 h 1897"/>
                  <a:gd name="T40" fmla="*/ 314 w 2107"/>
                  <a:gd name="T41" fmla="*/ 844 h 1897"/>
                  <a:gd name="T42" fmla="*/ 337 w 2107"/>
                  <a:gd name="T43" fmla="*/ 1028 h 1897"/>
                  <a:gd name="T44" fmla="*/ 404 w 2107"/>
                  <a:gd name="T45" fmla="*/ 1196 h 1897"/>
                  <a:gd name="T46" fmla="*/ 506 w 2107"/>
                  <a:gd name="T47" fmla="*/ 1341 h 1897"/>
                  <a:gd name="T48" fmla="*/ 641 w 2107"/>
                  <a:gd name="T49" fmla="*/ 1457 h 1897"/>
                  <a:gd name="T50" fmla="*/ 799 w 2107"/>
                  <a:gd name="T51" fmla="*/ 1539 h 1897"/>
                  <a:gd name="T52" fmla="*/ 978 w 2107"/>
                  <a:gd name="T53" fmla="*/ 1580 h 1897"/>
                  <a:gd name="T54" fmla="*/ 1129 w 2107"/>
                  <a:gd name="T55" fmla="*/ 1580 h 1897"/>
                  <a:gd name="T56" fmla="*/ 1308 w 2107"/>
                  <a:gd name="T57" fmla="*/ 1539 h 1897"/>
                  <a:gd name="T58" fmla="*/ 1466 w 2107"/>
                  <a:gd name="T59" fmla="*/ 1457 h 1897"/>
                  <a:gd name="T60" fmla="*/ 1601 w 2107"/>
                  <a:gd name="T61" fmla="*/ 1341 h 1897"/>
                  <a:gd name="T62" fmla="*/ 1705 w 2107"/>
                  <a:gd name="T63" fmla="*/ 1196 h 1897"/>
                  <a:gd name="T64" fmla="*/ 1771 w 2107"/>
                  <a:gd name="T65" fmla="*/ 1028 h 1897"/>
                  <a:gd name="T66" fmla="*/ 1793 w 2107"/>
                  <a:gd name="T67" fmla="*/ 844 h 1897"/>
                  <a:gd name="T68" fmla="*/ 1776 w 2107"/>
                  <a:gd name="T69" fmla="*/ 682 h 1897"/>
                  <a:gd name="T70" fmla="*/ 1707 w 2107"/>
                  <a:gd name="T71" fmla="*/ 496 h 1897"/>
                  <a:gd name="T72" fmla="*/ 1589 w 2107"/>
                  <a:gd name="T73" fmla="*/ 334 h 1897"/>
                  <a:gd name="T74" fmla="*/ 1507 w 2107"/>
                  <a:gd name="T75" fmla="*/ 255 h 1897"/>
                  <a:gd name="T76" fmla="*/ 1477 w 2107"/>
                  <a:gd name="T77" fmla="*/ 186 h 1897"/>
                  <a:gd name="T78" fmla="*/ 1481 w 2107"/>
                  <a:gd name="T79" fmla="*/ 110 h 1897"/>
                  <a:gd name="T80" fmla="*/ 1511 w 2107"/>
                  <a:gd name="T81" fmla="*/ 56 h 1897"/>
                  <a:gd name="T82" fmla="*/ 1574 w 2107"/>
                  <a:gd name="T83" fmla="*/ 11 h 1897"/>
                  <a:gd name="T84" fmla="*/ 1648 w 2107"/>
                  <a:gd name="T85" fmla="*/ 2 h 1897"/>
                  <a:gd name="T86" fmla="*/ 1719 w 2107"/>
                  <a:gd name="T87" fmla="*/ 27 h 1897"/>
                  <a:gd name="T88" fmla="*/ 1817 w 2107"/>
                  <a:gd name="T89" fmla="*/ 117 h 1897"/>
                  <a:gd name="T90" fmla="*/ 1984 w 2107"/>
                  <a:gd name="T91" fmla="*/ 349 h 1897"/>
                  <a:gd name="T92" fmla="*/ 2082 w 2107"/>
                  <a:gd name="T93" fmla="*/ 615 h 1897"/>
                  <a:gd name="T94" fmla="*/ 2107 w 2107"/>
                  <a:gd name="T95" fmla="*/ 844 h 1897"/>
                  <a:gd name="T96" fmla="*/ 2086 w 2107"/>
                  <a:gd name="T97" fmla="*/ 1056 h 1897"/>
                  <a:gd name="T98" fmla="*/ 2004 w 2107"/>
                  <a:gd name="T99" fmla="*/ 1300 h 1897"/>
                  <a:gd name="T100" fmla="*/ 1866 w 2107"/>
                  <a:gd name="T101" fmla="*/ 1514 h 1897"/>
                  <a:gd name="T102" fmla="*/ 1683 w 2107"/>
                  <a:gd name="T103" fmla="*/ 1688 h 1897"/>
                  <a:gd name="T104" fmla="*/ 1464 w 2107"/>
                  <a:gd name="T105" fmla="*/ 1815 h 1897"/>
                  <a:gd name="T106" fmla="*/ 1214 w 2107"/>
                  <a:gd name="T107" fmla="*/ 1886 h 1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107" h="1897">
                    <a:moveTo>
                      <a:pt x="1053" y="1897"/>
                    </a:moveTo>
                    <a:lnTo>
                      <a:pt x="1053" y="1897"/>
                    </a:lnTo>
                    <a:lnTo>
                      <a:pt x="999" y="1896"/>
                    </a:lnTo>
                    <a:lnTo>
                      <a:pt x="946" y="1892"/>
                    </a:lnTo>
                    <a:lnTo>
                      <a:pt x="893" y="1886"/>
                    </a:lnTo>
                    <a:lnTo>
                      <a:pt x="842" y="1876"/>
                    </a:lnTo>
                    <a:lnTo>
                      <a:pt x="790" y="1864"/>
                    </a:lnTo>
                    <a:lnTo>
                      <a:pt x="741" y="1850"/>
                    </a:lnTo>
                    <a:lnTo>
                      <a:pt x="692" y="1834"/>
                    </a:lnTo>
                    <a:lnTo>
                      <a:pt x="643" y="1815"/>
                    </a:lnTo>
                    <a:lnTo>
                      <a:pt x="597" y="1794"/>
                    </a:lnTo>
                    <a:lnTo>
                      <a:pt x="552" y="1770"/>
                    </a:lnTo>
                    <a:lnTo>
                      <a:pt x="507" y="1745"/>
                    </a:lnTo>
                    <a:lnTo>
                      <a:pt x="465" y="1717"/>
                    </a:lnTo>
                    <a:lnTo>
                      <a:pt x="423" y="1688"/>
                    </a:lnTo>
                    <a:lnTo>
                      <a:pt x="384" y="1657"/>
                    </a:lnTo>
                    <a:lnTo>
                      <a:pt x="345" y="1623"/>
                    </a:lnTo>
                    <a:lnTo>
                      <a:pt x="308" y="1589"/>
                    </a:lnTo>
                    <a:lnTo>
                      <a:pt x="274" y="1552"/>
                    </a:lnTo>
                    <a:lnTo>
                      <a:pt x="241" y="1514"/>
                    </a:lnTo>
                    <a:lnTo>
                      <a:pt x="209" y="1474"/>
                    </a:lnTo>
                    <a:lnTo>
                      <a:pt x="180" y="1433"/>
                    </a:lnTo>
                    <a:lnTo>
                      <a:pt x="152" y="1390"/>
                    </a:lnTo>
                    <a:lnTo>
                      <a:pt x="127" y="1345"/>
                    </a:lnTo>
                    <a:lnTo>
                      <a:pt x="103" y="1300"/>
                    </a:lnTo>
                    <a:lnTo>
                      <a:pt x="82" y="1254"/>
                    </a:lnTo>
                    <a:lnTo>
                      <a:pt x="64" y="1205"/>
                    </a:lnTo>
                    <a:lnTo>
                      <a:pt x="48" y="1156"/>
                    </a:lnTo>
                    <a:lnTo>
                      <a:pt x="33" y="1107"/>
                    </a:lnTo>
                    <a:lnTo>
                      <a:pt x="21" y="1056"/>
                    </a:lnTo>
                    <a:lnTo>
                      <a:pt x="12" y="1004"/>
                    </a:lnTo>
                    <a:lnTo>
                      <a:pt x="5" y="951"/>
                    </a:lnTo>
                    <a:lnTo>
                      <a:pt x="1" y="898"/>
                    </a:lnTo>
                    <a:lnTo>
                      <a:pt x="0" y="844"/>
                    </a:lnTo>
                    <a:lnTo>
                      <a:pt x="0" y="844"/>
                    </a:lnTo>
                    <a:lnTo>
                      <a:pt x="0" y="815"/>
                    </a:lnTo>
                    <a:lnTo>
                      <a:pt x="1" y="785"/>
                    </a:lnTo>
                    <a:lnTo>
                      <a:pt x="7" y="727"/>
                    </a:lnTo>
                    <a:lnTo>
                      <a:pt x="13" y="670"/>
                    </a:lnTo>
                    <a:lnTo>
                      <a:pt x="25" y="615"/>
                    </a:lnTo>
                    <a:lnTo>
                      <a:pt x="38" y="559"/>
                    </a:lnTo>
                    <a:lnTo>
                      <a:pt x="56" y="505"/>
                    </a:lnTo>
                    <a:lnTo>
                      <a:pt x="75" y="452"/>
                    </a:lnTo>
                    <a:lnTo>
                      <a:pt x="98" y="399"/>
                    </a:lnTo>
                    <a:lnTo>
                      <a:pt x="123" y="349"/>
                    </a:lnTo>
                    <a:lnTo>
                      <a:pt x="152" y="298"/>
                    </a:lnTo>
                    <a:lnTo>
                      <a:pt x="183" y="251"/>
                    </a:lnTo>
                    <a:lnTo>
                      <a:pt x="216" y="204"/>
                    </a:lnTo>
                    <a:lnTo>
                      <a:pt x="251" y="159"/>
                    </a:lnTo>
                    <a:lnTo>
                      <a:pt x="291" y="117"/>
                    </a:lnTo>
                    <a:lnTo>
                      <a:pt x="332" y="76"/>
                    </a:lnTo>
                    <a:lnTo>
                      <a:pt x="353" y="56"/>
                    </a:lnTo>
                    <a:lnTo>
                      <a:pt x="376" y="38"/>
                    </a:lnTo>
                    <a:lnTo>
                      <a:pt x="376" y="38"/>
                    </a:lnTo>
                    <a:lnTo>
                      <a:pt x="388" y="27"/>
                    </a:lnTo>
                    <a:lnTo>
                      <a:pt x="401" y="19"/>
                    </a:lnTo>
                    <a:lnTo>
                      <a:pt x="416" y="12"/>
                    </a:lnTo>
                    <a:lnTo>
                      <a:pt x="430" y="7"/>
                    </a:lnTo>
                    <a:lnTo>
                      <a:pt x="445" y="3"/>
                    </a:lnTo>
                    <a:lnTo>
                      <a:pt x="459" y="2"/>
                    </a:lnTo>
                    <a:lnTo>
                      <a:pt x="475" y="0"/>
                    </a:lnTo>
                    <a:lnTo>
                      <a:pt x="490" y="0"/>
                    </a:lnTo>
                    <a:lnTo>
                      <a:pt x="504" y="3"/>
                    </a:lnTo>
                    <a:lnTo>
                      <a:pt x="519" y="7"/>
                    </a:lnTo>
                    <a:lnTo>
                      <a:pt x="533" y="11"/>
                    </a:lnTo>
                    <a:lnTo>
                      <a:pt x="548" y="18"/>
                    </a:lnTo>
                    <a:lnTo>
                      <a:pt x="561" y="26"/>
                    </a:lnTo>
                    <a:lnTo>
                      <a:pt x="573" y="34"/>
                    </a:lnTo>
                    <a:lnTo>
                      <a:pt x="585" y="44"/>
                    </a:lnTo>
                    <a:lnTo>
                      <a:pt x="597" y="56"/>
                    </a:lnTo>
                    <a:lnTo>
                      <a:pt x="597" y="56"/>
                    </a:lnTo>
                    <a:lnTo>
                      <a:pt x="606" y="69"/>
                    </a:lnTo>
                    <a:lnTo>
                      <a:pt x="614" y="83"/>
                    </a:lnTo>
                    <a:lnTo>
                      <a:pt x="621" y="97"/>
                    </a:lnTo>
                    <a:lnTo>
                      <a:pt x="626" y="110"/>
                    </a:lnTo>
                    <a:lnTo>
                      <a:pt x="630" y="126"/>
                    </a:lnTo>
                    <a:lnTo>
                      <a:pt x="633" y="141"/>
                    </a:lnTo>
                    <a:lnTo>
                      <a:pt x="634" y="155"/>
                    </a:lnTo>
                    <a:lnTo>
                      <a:pt x="633" y="171"/>
                    </a:lnTo>
                    <a:lnTo>
                      <a:pt x="631" y="186"/>
                    </a:lnTo>
                    <a:lnTo>
                      <a:pt x="627" y="200"/>
                    </a:lnTo>
                    <a:lnTo>
                      <a:pt x="622" y="215"/>
                    </a:lnTo>
                    <a:lnTo>
                      <a:pt x="617" y="228"/>
                    </a:lnTo>
                    <a:lnTo>
                      <a:pt x="609" y="243"/>
                    </a:lnTo>
                    <a:lnTo>
                      <a:pt x="599" y="255"/>
                    </a:lnTo>
                    <a:lnTo>
                      <a:pt x="589" y="267"/>
                    </a:lnTo>
                    <a:lnTo>
                      <a:pt x="577" y="277"/>
                    </a:lnTo>
                    <a:lnTo>
                      <a:pt x="577" y="277"/>
                    </a:lnTo>
                    <a:lnTo>
                      <a:pt x="547" y="305"/>
                    </a:lnTo>
                    <a:lnTo>
                      <a:pt x="517" y="334"/>
                    </a:lnTo>
                    <a:lnTo>
                      <a:pt x="491" y="363"/>
                    </a:lnTo>
                    <a:lnTo>
                      <a:pt x="466" y="395"/>
                    </a:lnTo>
                    <a:lnTo>
                      <a:pt x="442" y="427"/>
                    </a:lnTo>
                    <a:lnTo>
                      <a:pt x="421" y="461"/>
                    </a:lnTo>
                    <a:lnTo>
                      <a:pt x="401" y="496"/>
                    </a:lnTo>
                    <a:lnTo>
                      <a:pt x="382" y="531"/>
                    </a:lnTo>
                    <a:lnTo>
                      <a:pt x="367" y="568"/>
                    </a:lnTo>
                    <a:lnTo>
                      <a:pt x="353" y="605"/>
                    </a:lnTo>
                    <a:lnTo>
                      <a:pt x="341" y="644"/>
                    </a:lnTo>
                    <a:lnTo>
                      <a:pt x="331" y="682"/>
                    </a:lnTo>
                    <a:lnTo>
                      <a:pt x="324" y="722"/>
                    </a:lnTo>
                    <a:lnTo>
                      <a:pt x="318" y="762"/>
                    </a:lnTo>
                    <a:lnTo>
                      <a:pt x="315" y="803"/>
                    </a:lnTo>
                    <a:lnTo>
                      <a:pt x="314" y="844"/>
                    </a:lnTo>
                    <a:lnTo>
                      <a:pt x="314" y="844"/>
                    </a:lnTo>
                    <a:lnTo>
                      <a:pt x="315" y="882"/>
                    </a:lnTo>
                    <a:lnTo>
                      <a:pt x="318" y="919"/>
                    </a:lnTo>
                    <a:lnTo>
                      <a:pt x="322" y="956"/>
                    </a:lnTo>
                    <a:lnTo>
                      <a:pt x="328" y="992"/>
                    </a:lnTo>
                    <a:lnTo>
                      <a:pt x="337" y="1028"/>
                    </a:lnTo>
                    <a:lnTo>
                      <a:pt x="347" y="1063"/>
                    </a:lnTo>
                    <a:lnTo>
                      <a:pt x="359" y="1098"/>
                    </a:lnTo>
                    <a:lnTo>
                      <a:pt x="372" y="1131"/>
                    </a:lnTo>
                    <a:lnTo>
                      <a:pt x="386" y="1164"/>
                    </a:lnTo>
                    <a:lnTo>
                      <a:pt x="404" y="1196"/>
                    </a:lnTo>
                    <a:lnTo>
                      <a:pt x="421" y="1228"/>
                    </a:lnTo>
                    <a:lnTo>
                      <a:pt x="441" y="1257"/>
                    </a:lnTo>
                    <a:lnTo>
                      <a:pt x="461" y="1286"/>
                    </a:lnTo>
                    <a:lnTo>
                      <a:pt x="483" y="1314"/>
                    </a:lnTo>
                    <a:lnTo>
                      <a:pt x="506" y="1341"/>
                    </a:lnTo>
                    <a:lnTo>
                      <a:pt x="531" y="1367"/>
                    </a:lnTo>
                    <a:lnTo>
                      <a:pt x="556" y="1392"/>
                    </a:lnTo>
                    <a:lnTo>
                      <a:pt x="584" y="1414"/>
                    </a:lnTo>
                    <a:lnTo>
                      <a:pt x="611" y="1437"/>
                    </a:lnTo>
                    <a:lnTo>
                      <a:pt x="641" y="1457"/>
                    </a:lnTo>
                    <a:lnTo>
                      <a:pt x="670" y="1477"/>
                    </a:lnTo>
                    <a:lnTo>
                      <a:pt x="701" y="1494"/>
                    </a:lnTo>
                    <a:lnTo>
                      <a:pt x="733" y="1511"/>
                    </a:lnTo>
                    <a:lnTo>
                      <a:pt x="766" y="1526"/>
                    </a:lnTo>
                    <a:lnTo>
                      <a:pt x="799" y="1539"/>
                    </a:lnTo>
                    <a:lnTo>
                      <a:pt x="834" y="1551"/>
                    </a:lnTo>
                    <a:lnTo>
                      <a:pt x="869" y="1560"/>
                    </a:lnTo>
                    <a:lnTo>
                      <a:pt x="905" y="1569"/>
                    </a:lnTo>
                    <a:lnTo>
                      <a:pt x="941" y="1576"/>
                    </a:lnTo>
                    <a:lnTo>
                      <a:pt x="978" y="1580"/>
                    </a:lnTo>
                    <a:lnTo>
                      <a:pt x="1015" y="1582"/>
                    </a:lnTo>
                    <a:lnTo>
                      <a:pt x="1053" y="1584"/>
                    </a:lnTo>
                    <a:lnTo>
                      <a:pt x="1053" y="1584"/>
                    </a:lnTo>
                    <a:lnTo>
                      <a:pt x="1092" y="1582"/>
                    </a:lnTo>
                    <a:lnTo>
                      <a:pt x="1129" y="1580"/>
                    </a:lnTo>
                    <a:lnTo>
                      <a:pt x="1166" y="1576"/>
                    </a:lnTo>
                    <a:lnTo>
                      <a:pt x="1203" y="1569"/>
                    </a:lnTo>
                    <a:lnTo>
                      <a:pt x="1239" y="1560"/>
                    </a:lnTo>
                    <a:lnTo>
                      <a:pt x="1273" y="1551"/>
                    </a:lnTo>
                    <a:lnTo>
                      <a:pt x="1308" y="1539"/>
                    </a:lnTo>
                    <a:lnTo>
                      <a:pt x="1342" y="1526"/>
                    </a:lnTo>
                    <a:lnTo>
                      <a:pt x="1374" y="1511"/>
                    </a:lnTo>
                    <a:lnTo>
                      <a:pt x="1405" y="1494"/>
                    </a:lnTo>
                    <a:lnTo>
                      <a:pt x="1437" y="1477"/>
                    </a:lnTo>
                    <a:lnTo>
                      <a:pt x="1466" y="1457"/>
                    </a:lnTo>
                    <a:lnTo>
                      <a:pt x="1495" y="1437"/>
                    </a:lnTo>
                    <a:lnTo>
                      <a:pt x="1525" y="1414"/>
                    </a:lnTo>
                    <a:lnTo>
                      <a:pt x="1551" y="1392"/>
                    </a:lnTo>
                    <a:lnTo>
                      <a:pt x="1576" y="1367"/>
                    </a:lnTo>
                    <a:lnTo>
                      <a:pt x="1601" y="1341"/>
                    </a:lnTo>
                    <a:lnTo>
                      <a:pt x="1624" y="1314"/>
                    </a:lnTo>
                    <a:lnTo>
                      <a:pt x="1646" y="1286"/>
                    </a:lnTo>
                    <a:lnTo>
                      <a:pt x="1667" y="1257"/>
                    </a:lnTo>
                    <a:lnTo>
                      <a:pt x="1686" y="1228"/>
                    </a:lnTo>
                    <a:lnTo>
                      <a:pt x="1705" y="1196"/>
                    </a:lnTo>
                    <a:lnTo>
                      <a:pt x="1720" y="1164"/>
                    </a:lnTo>
                    <a:lnTo>
                      <a:pt x="1735" y="1131"/>
                    </a:lnTo>
                    <a:lnTo>
                      <a:pt x="1748" y="1098"/>
                    </a:lnTo>
                    <a:lnTo>
                      <a:pt x="1760" y="1063"/>
                    </a:lnTo>
                    <a:lnTo>
                      <a:pt x="1771" y="1028"/>
                    </a:lnTo>
                    <a:lnTo>
                      <a:pt x="1779" y="992"/>
                    </a:lnTo>
                    <a:lnTo>
                      <a:pt x="1785" y="956"/>
                    </a:lnTo>
                    <a:lnTo>
                      <a:pt x="1789" y="919"/>
                    </a:lnTo>
                    <a:lnTo>
                      <a:pt x="1792" y="882"/>
                    </a:lnTo>
                    <a:lnTo>
                      <a:pt x="1793" y="844"/>
                    </a:lnTo>
                    <a:lnTo>
                      <a:pt x="1793" y="844"/>
                    </a:lnTo>
                    <a:lnTo>
                      <a:pt x="1792" y="803"/>
                    </a:lnTo>
                    <a:lnTo>
                      <a:pt x="1789" y="762"/>
                    </a:lnTo>
                    <a:lnTo>
                      <a:pt x="1784" y="722"/>
                    </a:lnTo>
                    <a:lnTo>
                      <a:pt x="1776" y="682"/>
                    </a:lnTo>
                    <a:lnTo>
                      <a:pt x="1767" y="644"/>
                    </a:lnTo>
                    <a:lnTo>
                      <a:pt x="1755" y="605"/>
                    </a:lnTo>
                    <a:lnTo>
                      <a:pt x="1740" y="568"/>
                    </a:lnTo>
                    <a:lnTo>
                      <a:pt x="1724" y="531"/>
                    </a:lnTo>
                    <a:lnTo>
                      <a:pt x="1707" y="496"/>
                    </a:lnTo>
                    <a:lnTo>
                      <a:pt x="1687" y="461"/>
                    </a:lnTo>
                    <a:lnTo>
                      <a:pt x="1665" y="427"/>
                    </a:lnTo>
                    <a:lnTo>
                      <a:pt x="1641" y="395"/>
                    </a:lnTo>
                    <a:lnTo>
                      <a:pt x="1616" y="363"/>
                    </a:lnTo>
                    <a:lnTo>
                      <a:pt x="1589" y="334"/>
                    </a:lnTo>
                    <a:lnTo>
                      <a:pt x="1560" y="305"/>
                    </a:lnTo>
                    <a:lnTo>
                      <a:pt x="1530" y="277"/>
                    </a:lnTo>
                    <a:lnTo>
                      <a:pt x="1530" y="277"/>
                    </a:lnTo>
                    <a:lnTo>
                      <a:pt x="1518" y="267"/>
                    </a:lnTo>
                    <a:lnTo>
                      <a:pt x="1507" y="255"/>
                    </a:lnTo>
                    <a:lnTo>
                      <a:pt x="1498" y="243"/>
                    </a:lnTo>
                    <a:lnTo>
                      <a:pt x="1491" y="228"/>
                    </a:lnTo>
                    <a:lnTo>
                      <a:pt x="1485" y="215"/>
                    </a:lnTo>
                    <a:lnTo>
                      <a:pt x="1480" y="200"/>
                    </a:lnTo>
                    <a:lnTo>
                      <a:pt x="1477" y="186"/>
                    </a:lnTo>
                    <a:lnTo>
                      <a:pt x="1474" y="171"/>
                    </a:lnTo>
                    <a:lnTo>
                      <a:pt x="1474" y="155"/>
                    </a:lnTo>
                    <a:lnTo>
                      <a:pt x="1474" y="141"/>
                    </a:lnTo>
                    <a:lnTo>
                      <a:pt x="1477" y="126"/>
                    </a:lnTo>
                    <a:lnTo>
                      <a:pt x="1481" y="110"/>
                    </a:lnTo>
                    <a:lnTo>
                      <a:pt x="1486" y="97"/>
                    </a:lnTo>
                    <a:lnTo>
                      <a:pt x="1493" y="83"/>
                    </a:lnTo>
                    <a:lnTo>
                      <a:pt x="1501" y="69"/>
                    </a:lnTo>
                    <a:lnTo>
                      <a:pt x="1511" y="56"/>
                    </a:lnTo>
                    <a:lnTo>
                      <a:pt x="1511" y="56"/>
                    </a:lnTo>
                    <a:lnTo>
                      <a:pt x="1522" y="44"/>
                    </a:lnTo>
                    <a:lnTo>
                      <a:pt x="1534" y="34"/>
                    </a:lnTo>
                    <a:lnTo>
                      <a:pt x="1546" y="26"/>
                    </a:lnTo>
                    <a:lnTo>
                      <a:pt x="1559" y="18"/>
                    </a:lnTo>
                    <a:lnTo>
                      <a:pt x="1574" y="11"/>
                    </a:lnTo>
                    <a:lnTo>
                      <a:pt x="1588" y="7"/>
                    </a:lnTo>
                    <a:lnTo>
                      <a:pt x="1603" y="3"/>
                    </a:lnTo>
                    <a:lnTo>
                      <a:pt x="1617" y="0"/>
                    </a:lnTo>
                    <a:lnTo>
                      <a:pt x="1633" y="0"/>
                    </a:lnTo>
                    <a:lnTo>
                      <a:pt x="1648" y="2"/>
                    </a:lnTo>
                    <a:lnTo>
                      <a:pt x="1662" y="3"/>
                    </a:lnTo>
                    <a:lnTo>
                      <a:pt x="1677" y="7"/>
                    </a:lnTo>
                    <a:lnTo>
                      <a:pt x="1691" y="12"/>
                    </a:lnTo>
                    <a:lnTo>
                      <a:pt x="1706" y="19"/>
                    </a:lnTo>
                    <a:lnTo>
                      <a:pt x="1719" y="27"/>
                    </a:lnTo>
                    <a:lnTo>
                      <a:pt x="1732" y="38"/>
                    </a:lnTo>
                    <a:lnTo>
                      <a:pt x="1732" y="38"/>
                    </a:lnTo>
                    <a:lnTo>
                      <a:pt x="1753" y="56"/>
                    </a:lnTo>
                    <a:lnTo>
                      <a:pt x="1776" y="76"/>
                    </a:lnTo>
                    <a:lnTo>
                      <a:pt x="1817" y="117"/>
                    </a:lnTo>
                    <a:lnTo>
                      <a:pt x="1855" y="159"/>
                    </a:lnTo>
                    <a:lnTo>
                      <a:pt x="1891" y="204"/>
                    </a:lnTo>
                    <a:lnTo>
                      <a:pt x="1924" y="251"/>
                    </a:lnTo>
                    <a:lnTo>
                      <a:pt x="1956" y="298"/>
                    </a:lnTo>
                    <a:lnTo>
                      <a:pt x="1984" y="349"/>
                    </a:lnTo>
                    <a:lnTo>
                      <a:pt x="2009" y="399"/>
                    </a:lnTo>
                    <a:lnTo>
                      <a:pt x="2031" y="451"/>
                    </a:lnTo>
                    <a:lnTo>
                      <a:pt x="2051" y="505"/>
                    </a:lnTo>
                    <a:lnTo>
                      <a:pt x="2068" y="559"/>
                    </a:lnTo>
                    <a:lnTo>
                      <a:pt x="2082" y="615"/>
                    </a:lnTo>
                    <a:lnTo>
                      <a:pt x="2094" y="670"/>
                    </a:lnTo>
                    <a:lnTo>
                      <a:pt x="2102" y="727"/>
                    </a:lnTo>
                    <a:lnTo>
                      <a:pt x="2106" y="785"/>
                    </a:lnTo>
                    <a:lnTo>
                      <a:pt x="2107" y="815"/>
                    </a:lnTo>
                    <a:lnTo>
                      <a:pt x="2107" y="844"/>
                    </a:lnTo>
                    <a:lnTo>
                      <a:pt x="2107" y="844"/>
                    </a:lnTo>
                    <a:lnTo>
                      <a:pt x="2106" y="898"/>
                    </a:lnTo>
                    <a:lnTo>
                      <a:pt x="2102" y="951"/>
                    </a:lnTo>
                    <a:lnTo>
                      <a:pt x="2095" y="1004"/>
                    </a:lnTo>
                    <a:lnTo>
                      <a:pt x="2086" y="1056"/>
                    </a:lnTo>
                    <a:lnTo>
                      <a:pt x="2074" y="1107"/>
                    </a:lnTo>
                    <a:lnTo>
                      <a:pt x="2061" y="1156"/>
                    </a:lnTo>
                    <a:lnTo>
                      <a:pt x="2043" y="1205"/>
                    </a:lnTo>
                    <a:lnTo>
                      <a:pt x="2025" y="1254"/>
                    </a:lnTo>
                    <a:lnTo>
                      <a:pt x="2004" y="1300"/>
                    </a:lnTo>
                    <a:lnTo>
                      <a:pt x="1980" y="1345"/>
                    </a:lnTo>
                    <a:lnTo>
                      <a:pt x="1955" y="1390"/>
                    </a:lnTo>
                    <a:lnTo>
                      <a:pt x="1927" y="1433"/>
                    </a:lnTo>
                    <a:lnTo>
                      <a:pt x="1898" y="1474"/>
                    </a:lnTo>
                    <a:lnTo>
                      <a:pt x="1866" y="1514"/>
                    </a:lnTo>
                    <a:lnTo>
                      <a:pt x="1833" y="1552"/>
                    </a:lnTo>
                    <a:lnTo>
                      <a:pt x="1798" y="1589"/>
                    </a:lnTo>
                    <a:lnTo>
                      <a:pt x="1761" y="1623"/>
                    </a:lnTo>
                    <a:lnTo>
                      <a:pt x="1723" y="1657"/>
                    </a:lnTo>
                    <a:lnTo>
                      <a:pt x="1683" y="1688"/>
                    </a:lnTo>
                    <a:lnTo>
                      <a:pt x="1642" y="1717"/>
                    </a:lnTo>
                    <a:lnTo>
                      <a:pt x="1600" y="1745"/>
                    </a:lnTo>
                    <a:lnTo>
                      <a:pt x="1555" y="1770"/>
                    </a:lnTo>
                    <a:lnTo>
                      <a:pt x="1510" y="1794"/>
                    </a:lnTo>
                    <a:lnTo>
                      <a:pt x="1464" y="1815"/>
                    </a:lnTo>
                    <a:lnTo>
                      <a:pt x="1416" y="1834"/>
                    </a:lnTo>
                    <a:lnTo>
                      <a:pt x="1367" y="1850"/>
                    </a:lnTo>
                    <a:lnTo>
                      <a:pt x="1317" y="1864"/>
                    </a:lnTo>
                    <a:lnTo>
                      <a:pt x="1265" y="1876"/>
                    </a:lnTo>
                    <a:lnTo>
                      <a:pt x="1214" y="1886"/>
                    </a:lnTo>
                    <a:lnTo>
                      <a:pt x="1161" y="1892"/>
                    </a:lnTo>
                    <a:lnTo>
                      <a:pt x="1108" y="1896"/>
                    </a:lnTo>
                    <a:lnTo>
                      <a:pt x="1053" y="1897"/>
                    </a:lnTo>
                    <a:lnTo>
                      <a:pt x="1053" y="1897"/>
                    </a:lnTo>
                    <a:close/>
                  </a:path>
                </a:pathLst>
              </a:custGeom>
              <a:solidFill>
                <a:srgbClr val="2F4B34"/>
              </a:solidFill>
              <a:ln w="19050">
                <a:noFill/>
              </a:ln>
              <a:effectLst>
                <a:innerShdw blurRad="38100" dist="12700" dir="13500000">
                  <a:prstClr val="black">
                    <a:alpha val="3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2400">
                  <a:solidFill>
                    <a:prstClr val="white"/>
                  </a:solidFill>
                  <a:latin typeface="微软雅黑" panose="020B0503020204020204" pitchFamily="34" charset="-122"/>
                  <a:ea typeface="微软雅黑" panose="020B0503020204020204" pitchFamily="34" charset="-122"/>
                </a:endParaRPr>
              </a:p>
            </p:txBody>
          </p:sp>
        </p:grpSp>
      </p:grpSp>
      <p:grpSp>
        <p:nvGrpSpPr>
          <p:cNvPr id="46" name="组合 31"/>
          <p:cNvGrpSpPr/>
          <p:nvPr/>
        </p:nvGrpSpPr>
        <p:grpSpPr>
          <a:xfrm>
            <a:off x="4647597" y="2080236"/>
            <a:ext cx="2926080" cy="2653289"/>
            <a:chOff x="1633259" y="944064"/>
            <a:chExt cx="1417417" cy="1285275"/>
          </a:xfrm>
        </p:grpSpPr>
        <p:sp>
          <p:nvSpPr>
            <p:cNvPr id="1048651" name="椭圆 32"/>
            <p:cNvSpPr/>
            <p:nvPr/>
          </p:nvSpPr>
          <p:spPr>
            <a:xfrm>
              <a:off x="1697643" y="944064"/>
              <a:ext cx="1285275" cy="1285275"/>
            </a:xfrm>
            <a:prstGeom prst="ellipse">
              <a:avLst/>
            </a:prstGeom>
            <a:gradFill flip="none" rotWithShape="1">
              <a:gsLst>
                <a:gs pos="0">
                  <a:schemeClr val="bg1"/>
                </a:gs>
                <a:gs pos="100000">
                  <a:schemeClr val="bg1">
                    <a:lumMod val="85000"/>
                  </a:schemeClr>
                </a:gs>
              </a:gsLst>
              <a:lin ang="18900000" scaled="1"/>
            </a:gradFill>
            <a:ln w="63500">
              <a:gradFill flip="none" rotWithShape="1">
                <a:gsLst>
                  <a:gs pos="0">
                    <a:schemeClr val="bg1">
                      <a:lumMod val="85000"/>
                    </a:schemeClr>
                  </a:gs>
                  <a:gs pos="100000">
                    <a:schemeClr val="bg1"/>
                  </a:gs>
                </a:gsLst>
                <a:lin ang="18900000" scaled="1"/>
              </a:gradFill>
            </a:ln>
            <a:effectLst>
              <a:outerShdw blurRad="444500" dist="1905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048652" name="文本框 33"/>
            <p:cNvSpPr txBox="1"/>
            <p:nvPr/>
          </p:nvSpPr>
          <p:spPr>
            <a:xfrm>
              <a:off x="1633259" y="1407513"/>
              <a:ext cx="1417417" cy="521381"/>
            </a:xfrm>
            <a:prstGeom prst="rect">
              <a:avLst/>
            </a:prstGeom>
            <a:noFill/>
            <a:effectLst>
              <a:innerShdw blurRad="63500" dist="50800" dir="18900000">
                <a:prstClr val="black">
                  <a:alpha val="50000"/>
                </a:prstClr>
              </a:innerShdw>
            </a:effectLst>
          </p:spPr>
          <p:txBody>
            <a:bodyPr wrap="square" rtlCol="0">
              <a:spAutoFit/>
            </a:bodyPr>
            <a:lstStyle/>
            <a:p>
              <a:pPr algn="ctr"/>
              <a:r>
                <a:rPr lang="zh-CN" altLang="en-US" sz="3200" b="1" dirty="0">
                  <a:solidFill>
                    <a:srgbClr val="2F4B34"/>
                  </a:solidFill>
                  <a:effectLst>
                    <a:innerShdw blurRad="63500" dist="50800" dir="18900000">
                      <a:prstClr val="black">
                        <a:alpha val="50000"/>
                      </a:prstClr>
                    </a:innerShdw>
                  </a:effectLst>
                  <a:latin typeface="微软雅黑" panose="020B0503020204020204" pitchFamily="34" charset="-122"/>
                  <a:ea typeface="微软雅黑" panose="020B0503020204020204" pitchFamily="34" charset="-122"/>
                  <a:cs typeface="Arial Black" panose="020B0A04020102020204" pitchFamily="34" charset="0"/>
                </a:rPr>
                <a:t>欢迎各位老师</a:t>
              </a:r>
              <a:endParaRPr lang="zh-CN" altLang="en-US" sz="3200" b="1" dirty="0">
                <a:solidFill>
                  <a:srgbClr val="2F4B34"/>
                </a:solidFill>
                <a:effectLst>
                  <a:innerShdw blurRad="63500" dist="50800" dir="18900000">
                    <a:prstClr val="black">
                      <a:alpha val="50000"/>
                    </a:prstClr>
                  </a:innerShdw>
                </a:effectLst>
                <a:latin typeface="微软雅黑" panose="020B0503020204020204" pitchFamily="34" charset="-122"/>
                <a:ea typeface="微软雅黑" panose="020B0503020204020204" pitchFamily="34" charset="-122"/>
                <a:cs typeface="Arial Black" panose="020B0A04020102020204" pitchFamily="34" charset="0"/>
              </a:endParaRPr>
            </a:p>
            <a:p>
              <a:pPr algn="ctr"/>
              <a:r>
                <a:rPr lang="zh-CN" altLang="en-US" sz="3200" b="1" dirty="0">
                  <a:solidFill>
                    <a:srgbClr val="2F4B34"/>
                  </a:solidFill>
                  <a:effectLst>
                    <a:innerShdw blurRad="63500" dist="50800" dir="18900000">
                      <a:prstClr val="black">
                        <a:alpha val="50000"/>
                      </a:prstClr>
                    </a:innerShdw>
                  </a:effectLst>
                  <a:latin typeface="微软雅黑" panose="020B0503020204020204" pitchFamily="34" charset="-122"/>
                  <a:ea typeface="微软雅黑" panose="020B0503020204020204" pitchFamily="34" charset="-122"/>
                  <a:cs typeface="Arial Black" panose="020B0A04020102020204" pitchFamily="34" charset="0"/>
                </a:rPr>
                <a:t>批评指正！</a:t>
              </a:r>
              <a:endParaRPr lang="zh-CN" altLang="en-US" sz="3200" b="1" dirty="0">
                <a:solidFill>
                  <a:srgbClr val="2F4B34"/>
                </a:solidFill>
                <a:effectLst>
                  <a:innerShdw blurRad="63500" dist="50800" dir="18900000">
                    <a:prstClr val="black">
                      <a:alpha val="50000"/>
                    </a:prstClr>
                  </a:innerShdw>
                </a:effectLst>
                <a:latin typeface="微软雅黑" panose="020B0503020204020204" pitchFamily="34" charset="-122"/>
                <a:ea typeface="微软雅黑" panose="020B0503020204020204" pitchFamily="34" charset="-122"/>
                <a:cs typeface="Arial Black" panose="020B0A04020102020204" pitchFamily="34" charset="0"/>
              </a:endParaRPr>
            </a:p>
          </p:txBody>
        </p:sp>
      </p:grpSp>
      <p:sp>
        <p:nvSpPr>
          <p:cNvPr id="4" name="Title 3"/>
          <p:cNvSpPr>
            <a:spLocks noGrp="1"/>
          </p:cNvSpPr>
          <p:nvPr>
            <p:ph type="title"/>
          </p:nvPr>
        </p:nvSpPr>
        <p:spPr/>
        <p:txBody>
          <a:bodyPr/>
          <a:p>
            <a:r>
              <a:rPr lang="zh-CN" altLang="en-US"/>
              <a:t>讨论</a:t>
            </a: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50" advTm="2379"/>
    </mc:Choice>
    <mc:Fallback>
      <p:transition spd="slow" advTm="2379"/>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ctrTitle"/>
          </p:nvPr>
        </p:nvSpPr>
        <p:spPr>
          <a:xfrm>
            <a:off x="4224908" y="260648"/>
            <a:ext cx="3742184" cy="1470025"/>
          </a:xfrm>
        </p:spPr>
        <p:txBody>
          <a:bodyPr/>
          <a:lstStyle/>
          <a:p>
            <a:pPr>
              <a:lnSpc>
                <a:spcPct val="150000"/>
              </a:lnSpc>
              <a:defRPr/>
            </a:pPr>
            <a:r>
              <a:rPr lang="zh-CN" altLang="en-US" sz="4800" kern="0" dirty="0">
                <a:solidFill>
                  <a:schemeClr val="tx1">
                    <a:lumMod val="50000"/>
                    <a:lumOff val="50000"/>
                  </a:schemeClr>
                </a:solidFill>
                <a:latin typeface="Arial Black" panose="020B0A04020102020204" pitchFamily="34" charset="0"/>
              </a:rPr>
              <a:t>主要内容</a:t>
            </a:r>
            <a:endParaRPr lang="zh-CN" altLang="en-US" sz="4800" kern="0" dirty="0">
              <a:solidFill>
                <a:schemeClr val="tx1">
                  <a:lumMod val="50000"/>
                  <a:lumOff val="50000"/>
                </a:schemeClr>
              </a:solidFill>
              <a:latin typeface="Arial Black" panose="020B0A04020102020204" pitchFamily="34" charset="0"/>
            </a:endParaRPr>
          </a:p>
        </p:txBody>
      </p:sp>
      <p:sp>
        <p:nvSpPr>
          <p:cNvPr id="27" name="副标题 4"/>
          <p:cNvSpPr>
            <a:spLocks noGrp="1"/>
          </p:cNvSpPr>
          <p:nvPr>
            <p:ph type="subTitle" idx="1"/>
          </p:nvPr>
        </p:nvSpPr>
        <p:spPr>
          <a:xfrm>
            <a:off x="2632075" y="1844675"/>
            <a:ext cx="6812280" cy="3870960"/>
          </a:xfrm>
        </p:spPr>
        <p:txBody>
          <a:bodyPr>
            <a:normAutofit/>
          </a:bodyPr>
          <a:lstStyle/>
          <a:p>
            <a:pPr marL="514350" indent="-514350" algn="l">
              <a:lnSpc>
                <a:spcPct val="150000"/>
              </a:lnSpc>
              <a:spcBef>
                <a:spcPts val="0"/>
              </a:spcBef>
              <a:spcAft>
                <a:spcPts val="600"/>
              </a:spcAft>
              <a:buAutoNum type="arabicPeriod"/>
            </a:pPr>
            <a:r>
              <a:rPr lang="zh-CN" altLang="en-US" sz="2800" b="1" dirty="0">
                <a:latin typeface="微软雅黑" panose="020B0503020204020204" pitchFamily="34" charset="-122"/>
                <a:ea typeface="微软雅黑" panose="020B0503020204020204" pitchFamily="34" charset="-122"/>
              </a:rPr>
              <a:t>研究</a:t>
            </a:r>
            <a:r>
              <a:rPr lang="zh-CN" altLang="en-US" sz="2800" b="1" dirty="0">
                <a:latin typeface="微软雅黑" panose="020B0503020204020204" pitchFamily="34" charset="-122"/>
                <a:ea typeface="微软雅黑" panose="020B0503020204020204" pitchFamily="34" charset="-122"/>
              </a:rPr>
              <a:t>背景</a:t>
            </a:r>
            <a:endParaRPr lang="zh-CN" altLang="en-US" sz="2800" b="1" dirty="0">
              <a:latin typeface="微软雅黑" panose="020B0503020204020204" pitchFamily="34" charset="-122"/>
              <a:ea typeface="微软雅黑" panose="020B0503020204020204" pitchFamily="34" charset="-122"/>
            </a:endParaRPr>
          </a:p>
          <a:p>
            <a:pPr marL="514350" indent="-514350" algn="l">
              <a:lnSpc>
                <a:spcPct val="150000"/>
              </a:lnSpc>
              <a:spcBef>
                <a:spcPts val="0"/>
              </a:spcBef>
              <a:spcAft>
                <a:spcPts val="600"/>
              </a:spcAft>
              <a:buAutoNum type="arabicPeriod"/>
            </a:pPr>
            <a:r>
              <a:rPr lang="zh-CN" altLang="en-US" sz="2800" b="1" dirty="0">
                <a:latin typeface="微软雅黑" panose="020B0503020204020204" pitchFamily="34" charset="-122"/>
                <a:ea typeface="微软雅黑" panose="020B0503020204020204" pitchFamily="34" charset="-122"/>
              </a:rPr>
              <a:t>国内外</a:t>
            </a:r>
            <a:r>
              <a:rPr lang="zh-CN" altLang="en-US" sz="2800" b="1" dirty="0">
                <a:latin typeface="微软雅黑" panose="020B0503020204020204" pitchFamily="34" charset="-122"/>
                <a:ea typeface="微软雅黑" panose="020B0503020204020204" pitchFamily="34" charset="-122"/>
              </a:rPr>
              <a:t>调研</a:t>
            </a:r>
            <a:endParaRPr lang="zh-CN" altLang="en-US" sz="2800" b="1" dirty="0">
              <a:latin typeface="微软雅黑" panose="020B0503020204020204" pitchFamily="34" charset="-122"/>
              <a:ea typeface="微软雅黑" panose="020B0503020204020204" pitchFamily="34" charset="-122"/>
            </a:endParaRPr>
          </a:p>
          <a:p>
            <a:pPr marL="514350" indent="-514350" algn="l">
              <a:lnSpc>
                <a:spcPct val="150000"/>
              </a:lnSpc>
              <a:spcBef>
                <a:spcPts val="0"/>
              </a:spcBef>
              <a:spcAft>
                <a:spcPts val="600"/>
              </a:spcAft>
              <a:buAutoNum type="arabicPeriod"/>
            </a:pPr>
            <a:r>
              <a:rPr lang="zh-CN" altLang="en-US" sz="2800" b="1" dirty="0">
                <a:latin typeface="微软雅黑" panose="020B0503020204020204" pitchFamily="34" charset="-122"/>
                <a:ea typeface="微软雅黑" panose="020B0503020204020204" pitchFamily="34" charset="-122"/>
              </a:rPr>
              <a:t>研究价值及创新</a:t>
            </a:r>
            <a:r>
              <a:rPr lang="zh-CN" altLang="en-US" sz="2800" b="1" dirty="0">
                <a:latin typeface="微软雅黑" panose="020B0503020204020204" pitchFamily="34" charset="-122"/>
                <a:ea typeface="微软雅黑" panose="020B0503020204020204" pitchFamily="34" charset="-122"/>
              </a:rPr>
              <a:t>点</a:t>
            </a:r>
            <a:endParaRPr lang="zh-CN" altLang="en-US" sz="2800" b="1" dirty="0">
              <a:latin typeface="微软雅黑" panose="020B0503020204020204" pitchFamily="34" charset="-122"/>
              <a:ea typeface="微软雅黑" panose="020B0503020204020204" pitchFamily="34" charset="-122"/>
            </a:endParaRPr>
          </a:p>
          <a:p>
            <a:pPr marL="514350" indent="-514350" algn="l">
              <a:lnSpc>
                <a:spcPct val="150000"/>
              </a:lnSpc>
              <a:spcBef>
                <a:spcPts val="0"/>
              </a:spcBef>
              <a:spcAft>
                <a:spcPts val="600"/>
              </a:spcAft>
              <a:buAutoNum type="arabicPeriod"/>
            </a:pPr>
            <a:r>
              <a:rPr lang="zh-CN" altLang="en-US" sz="2800" b="1" dirty="0">
                <a:latin typeface="微软雅黑" panose="020B0503020204020204" pitchFamily="34" charset="-122"/>
                <a:ea typeface="微软雅黑" panose="020B0503020204020204" pitchFamily="34" charset="-122"/>
              </a:rPr>
              <a:t>研究方案</a:t>
            </a:r>
            <a:endParaRPr lang="zh-CN" altLang="en-US" sz="2800" b="1" dirty="0">
              <a:latin typeface="微软雅黑" panose="020B0503020204020204" pitchFamily="34" charset="-122"/>
              <a:ea typeface="微软雅黑" panose="020B0503020204020204" pitchFamily="34" charset="-122"/>
            </a:endParaRPr>
          </a:p>
          <a:p>
            <a:pPr marL="514350" indent="-514350" algn="l">
              <a:lnSpc>
                <a:spcPct val="150000"/>
              </a:lnSpc>
              <a:spcBef>
                <a:spcPts val="0"/>
              </a:spcBef>
              <a:spcAft>
                <a:spcPts val="600"/>
              </a:spcAft>
              <a:buAutoNum type="arabicPeriod"/>
            </a:pPr>
            <a:r>
              <a:rPr lang="zh-CN" altLang="en-US" sz="2800" b="1" dirty="0">
                <a:latin typeface="微软雅黑" panose="020B0503020204020204" pitchFamily="34" charset="-122"/>
                <a:ea typeface="微软雅黑" panose="020B0503020204020204" pitchFamily="34" charset="-122"/>
              </a:rPr>
              <a:t>研究现状与预期</a:t>
            </a:r>
            <a:r>
              <a:rPr lang="zh-CN" altLang="en-US" sz="2800" b="1" dirty="0">
                <a:latin typeface="微软雅黑" panose="020B0503020204020204" pitchFamily="34" charset="-122"/>
                <a:ea typeface="微软雅黑" panose="020B0503020204020204" pitchFamily="34" charset="-122"/>
              </a:rPr>
              <a:t>研究成果</a:t>
            </a:r>
            <a:endParaRPr lang="zh-CN" altLang="en-US" sz="2800" b="1" dirty="0">
              <a:latin typeface="微软雅黑" panose="020B0503020204020204" pitchFamily="34" charset="-122"/>
              <a:ea typeface="微软雅黑" panose="020B0503020204020204" pitchFamily="34" charset="-122"/>
            </a:endParaRPr>
          </a:p>
          <a:p>
            <a:pPr marL="514350" indent="-514350" algn="l">
              <a:lnSpc>
                <a:spcPct val="150000"/>
              </a:lnSpc>
              <a:spcBef>
                <a:spcPts val="0"/>
              </a:spcBef>
              <a:spcAft>
                <a:spcPts val="600"/>
              </a:spcAft>
              <a:buAutoNum type="arabicPeriod"/>
            </a:pPr>
            <a:endParaRPr lang="zh-CN" altLang="en-US" sz="2800" b="1" dirty="0">
              <a:latin typeface="微软雅黑" panose="020B0503020204020204" pitchFamily="34" charset="-122"/>
              <a:ea typeface="微软雅黑" panose="020B0503020204020204" pitchFamily="34" charset="-122"/>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Title 2"/>
          <p:cNvSpPr>
            <a:spLocks noGrp="1"/>
          </p:cNvSpPr>
          <p:nvPr>
            <p:ph type="title"/>
          </p:nvPr>
        </p:nvSpPr>
        <p:spPr/>
        <p:txBody>
          <a:bodyPr/>
          <a:p>
            <a:r>
              <a:rPr lang="zh-CN" altLang="en-US"/>
              <a:t>研究</a:t>
            </a:r>
            <a:r>
              <a:rPr lang="zh-CN" altLang="en-US"/>
              <a:t>背景</a:t>
            </a:r>
            <a:endParaRPr lang="zh-CN" altLang="en-US"/>
          </a:p>
        </p:txBody>
      </p:sp>
      <p:pic>
        <p:nvPicPr>
          <p:cNvPr id="7" name="Picture 6" descr="屏幕截图 2024-12-05 094842"/>
          <p:cNvPicPr>
            <a:picLocks noChangeAspect="1"/>
          </p:cNvPicPr>
          <p:nvPr/>
        </p:nvPicPr>
        <p:blipFill>
          <a:blip r:embed="rId1"/>
          <a:stretch>
            <a:fillRect/>
          </a:stretch>
        </p:blipFill>
        <p:spPr>
          <a:xfrm>
            <a:off x="47625" y="1124585"/>
            <a:ext cx="5047615" cy="5485765"/>
          </a:xfrm>
          <a:prstGeom prst="rect">
            <a:avLst/>
          </a:prstGeom>
        </p:spPr>
      </p:pic>
      <p:sp>
        <p:nvSpPr>
          <p:cNvPr id="2" name="圆角矩形 1"/>
          <p:cNvSpPr/>
          <p:nvPr/>
        </p:nvSpPr>
        <p:spPr>
          <a:xfrm>
            <a:off x="2639695" y="1124585"/>
            <a:ext cx="2577465" cy="5625465"/>
          </a:xfrm>
          <a:prstGeom prst="roundRect">
            <a:avLst/>
          </a:prstGeom>
          <a:solidFill>
            <a:schemeClr val="bg1">
              <a:lumMod val="50000"/>
              <a:alpha val="40000"/>
            </a:schemeClr>
          </a:solidFill>
          <a:ln w="38100">
            <a:solidFill>
              <a:srgbClr val="7030A0"/>
            </a:solidFill>
          </a:ln>
        </p:spPr>
        <p:style>
          <a:lnRef idx="2">
            <a:schemeClr val="accent1"/>
          </a:lnRef>
          <a:fillRef idx="0">
            <a:srgbClr val="FFFFFF"/>
          </a:fillRef>
          <a:effectRef idx="0">
            <a:srgbClr val="FFFFFF"/>
          </a:effectRef>
          <a:fontRef idx="minor">
            <a:schemeClr val="dk1"/>
          </a:fontRef>
        </p:style>
        <p:txBody>
          <a:bodyPr rtlCol="0" anchor="ctr"/>
          <a:p>
            <a:pPr algn="ctr"/>
            <a:endParaRPr lang="zh-CN" altLang="en-US"/>
          </a:p>
        </p:txBody>
      </p:sp>
      <p:pic>
        <p:nvPicPr>
          <p:cNvPr id="8" name="Picture 7" descr="屏幕截图 2024-11-21 151524"/>
          <p:cNvPicPr>
            <a:picLocks noChangeAspect="1"/>
          </p:cNvPicPr>
          <p:nvPr/>
        </p:nvPicPr>
        <p:blipFill>
          <a:blip r:embed="rId2"/>
          <a:stretch>
            <a:fillRect/>
          </a:stretch>
        </p:blipFill>
        <p:spPr>
          <a:xfrm>
            <a:off x="5303324" y="1286340"/>
            <a:ext cx="3600000" cy="1898726"/>
          </a:xfrm>
          <a:prstGeom prst="rect">
            <a:avLst/>
          </a:prstGeom>
          <a:ln>
            <a:noFill/>
          </a:ln>
        </p:spPr>
      </p:pic>
      <p:sp>
        <p:nvSpPr>
          <p:cNvPr id="9" name="Text Box 8"/>
          <p:cNvSpPr txBox="1"/>
          <p:nvPr/>
        </p:nvSpPr>
        <p:spPr>
          <a:xfrm>
            <a:off x="5591810" y="3346450"/>
            <a:ext cx="6335395" cy="3263900"/>
          </a:xfrm>
          <a:prstGeom prst="rect">
            <a:avLst/>
          </a:prstGeom>
          <a:noFill/>
        </p:spPr>
        <p:txBody>
          <a:bodyPr wrap="square" rtlCol="0">
            <a:spAutoFit/>
          </a:bodyPr>
          <a:p>
            <a:pPr indent="457200">
              <a:lnSpc>
                <a:spcPct val="120000"/>
              </a:lnSpc>
              <a:spcBef>
                <a:spcPts val="0"/>
              </a:spcBef>
              <a:spcAft>
                <a:spcPts val="0"/>
              </a:spcAft>
            </a:pPr>
            <a:r>
              <a:rPr lang="zh-CN" altLang="en-US" sz="2000" b="1">
                <a:latin typeface="黑体" panose="02010609060101010101" charset="-122"/>
                <a:ea typeface="黑体" panose="02010609060101010101" charset="-122"/>
                <a:cs typeface="黑体" panose="02010609060101010101" charset="-122"/>
              </a:rPr>
              <a:t>传统的高频腔采用</a:t>
            </a:r>
            <a:r>
              <a:rPr lang="zh-CN" altLang="en-US" sz="2000" b="1" dirty="0">
                <a:solidFill>
                  <a:srgbClr val="364B3C"/>
                </a:solidFill>
                <a:latin typeface="微软雅黑" panose="020B0503020204020204" pitchFamily="34" charset="-122"/>
                <a:ea typeface="微软雅黑" panose="020B0503020204020204" pitchFamily="34" charset="-122"/>
              </a:rPr>
              <a:t>多目标优化</a:t>
            </a:r>
            <a:r>
              <a:rPr lang="zh-CN" altLang="en-US" sz="2000" b="1">
                <a:latin typeface="黑体" panose="02010609060101010101" charset="-122"/>
                <a:ea typeface="黑体" panose="02010609060101010101" charset="-122"/>
                <a:cs typeface="黑体" panose="02010609060101010101" charset="-122"/>
              </a:rPr>
              <a:t>，依赖于</a:t>
            </a:r>
            <a:r>
              <a:rPr lang="zh-CN" altLang="en-US" sz="2000" b="1" dirty="0">
                <a:solidFill>
                  <a:srgbClr val="364B3C"/>
                </a:solidFill>
                <a:latin typeface="微软雅黑" panose="020B0503020204020204" pitchFamily="34" charset="-122"/>
                <a:ea typeface="微软雅黑" panose="020B0503020204020204" pitchFamily="34" charset="-122"/>
              </a:rPr>
              <a:t>有限元分析</a:t>
            </a:r>
            <a:r>
              <a:rPr lang="zh-CN" altLang="en-US" sz="2000" b="1">
                <a:latin typeface="黑体" panose="02010609060101010101" charset="-122"/>
                <a:ea typeface="黑体" panose="02010609060101010101" charset="-122"/>
                <a:cs typeface="黑体" panose="02010609060101010101" charset="-122"/>
              </a:rPr>
              <a:t>（</a:t>
            </a:r>
            <a:r>
              <a:rPr lang="en-US" altLang="zh-CN" sz="2000" b="1">
                <a:latin typeface="黑体" panose="02010609060101010101" charset="-122"/>
                <a:ea typeface="黑体" panose="02010609060101010101" charset="-122"/>
                <a:cs typeface="黑体" panose="02010609060101010101" charset="-122"/>
              </a:rPr>
              <a:t>FEA</a:t>
            </a:r>
            <a:r>
              <a:rPr lang="zh-CN" altLang="en-US" sz="2000" b="1">
                <a:latin typeface="黑体" panose="02010609060101010101" charset="-122"/>
                <a:ea typeface="黑体" panose="02010609060101010101" charset="-122"/>
                <a:cs typeface="黑体" panose="02010609060101010101" charset="-122"/>
              </a:rPr>
              <a:t>），存在以下问题：</a:t>
            </a:r>
            <a:endParaRPr lang="zh-CN" altLang="en-US" sz="2000">
              <a:latin typeface="黑体" panose="02010609060101010101" charset="-122"/>
              <a:ea typeface="黑体" panose="02010609060101010101" charset="-122"/>
              <a:cs typeface="黑体" panose="02010609060101010101" charset="-122"/>
            </a:endParaRPr>
          </a:p>
          <a:p>
            <a:pPr marL="800100" lvl="1" indent="-342900">
              <a:lnSpc>
                <a:spcPct val="120000"/>
              </a:lnSpc>
              <a:spcBef>
                <a:spcPts val="0"/>
              </a:spcBef>
              <a:spcAft>
                <a:spcPts val="0"/>
              </a:spcAft>
              <a:buFont typeface="Arial" panose="020B0604020202020204" pitchFamily="34" charset="0"/>
              <a:buChar char="•"/>
            </a:pPr>
            <a:r>
              <a:rPr lang="zh-CN" altLang="en-US" sz="1600">
                <a:latin typeface="微软雅黑" panose="020B0503020204020204" pitchFamily="34" charset="-122"/>
                <a:ea typeface="微软雅黑" panose="020B0503020204020204" pitchFamily="34" charset="-122"/>
                <a:cs typeface="黑体" panose="02010609060101010101" charset="-122"/>
                <a:sym typeface="+mn-ea"/>
              </a:rPr>
              <a:t>采用</a:t>
            </a:r>
            <a:r>
              <a:rPr lang="zh-CN" altLang="en-US" sz="1600" b="1" dirty="0">
                <a:solidFill>
                  <a:srgbClr val="7030A0"/>
                </a:solidFill>
                <a:latin typeface="微软雅黑" panose="020B0503020204020204" pitchFamily="34" charset="-122"/>
                <a:ea typeface="微软雅黑" panose="020B0503020204020204" pitchFamily="34" charset="-122"/>
                <a:sym typeface="+mn-ea"/>
              </a:rPr>
              <a:t>控制变量法</a:t>
            </a:r>
            <a:r>
              <a:rPr lang="zh-CN" altLang="en-US" sz="1600">
                <a:latin typeface="微软雅黑" panose="020B0503020204020204" pitchFamily="34" charset="-122"/>
                <a:ea typeface="微软雅黑" panose="020B0503020204020204" pitchFamily="34" charset="-122"/>
                <a:cs typeface="黑体" panose="02010609060101010101" charset="-122"/>
                <a:sym typeface="+mn-ea"/>
              </a:rPr>
              <a:t>分析</a:t>
            </a:r>
            <a:r>
              <a:rPr lang="en-US" altLang="zh-CN" sz="1600">
                <a:latin typeface="微软雅黑" panose="020B0503020204020204" pitchFamily="34" charset="-122"/>
                <a:ea typeface="微软雅黑" panose="020B0503020204020204" pitchFamily="34" charset="-122"/>
                <a:cs typeface="黑体" panose="02010609060101010101" charset="-122"/>
                <a:sym typeface="+mn-ea"/>
              </a:rPr>
              <a:t>(</a:t>
            </a:r>
            <a:r>
              <a:rPr lang="zh-CN" altLang="en-US" sz="1600">
                <a:latin typeface="微软雅黑" panose="020B0503020204020204" pitchFamily="34" charset="-122"/>
                <a:ea typeface="微软雅黑" panose="020B0503020204020204" pitchFamily="34" charset="-122"/>
                <a:cs typeface="黑体" panose="02010609060101010101" charset="-122"/>
                <a:sym typeface="+mn-ea"/>
              </a:rPr>
              <a:t>结构参数</a:t>
            </a:r>
            <a:r>
              <a:rPr lang="en-US" altLang="zh-CN" sz="1600">
                <a:latin typeface="微软雅黑" panose="020B0503020204020204" pitchFamily="34" charset="-122"/>
                <a:ea typeface="微软雅黑" panose="020B0503020204020204" pitchFamily="34" charset="-122"/>
                <a:cs typeface="黑体" panose="02010609060101010101" charset="-122"/>
                <a:sym typeface="+mn-ea"/>
              </a:rPr>
              <a:t>-&gt;</a:t>
            </a:r>
            <a:r>
              <a:rPr lang="zh-CN" altLang="en-US" sz="1600">
                <a:latin typeface="微软雅黑" panose="020B0503020204020204" pitchFamily="34" charset="-122"/>
                <a:ea typeface="微软雅黑" panose="020B0503020204020204" pitchFamily="34" charset="-122"/>
                <a:cs typeface="黑体" panose="02010609060101010101" charset="-122"/>
                <a:sym typeface="+mn-ea"/>
              </a:rPr>
              <a:t>目标参数</a:t>
            </a:r>
            <a:r>
              <a:rPr lang="en-US" altLang="zh-CN" sz="1600">
                <a:latin typeface="微软雅黑" panose="020B0503020204020204" pitchFamily="34" charset="-122"/>
                <a:ea typeface="微软雅黑" panose="020B0503020204020204" pitchFamily="34" charset="-122"/>
                <a:cs typeface="黑体" panose="02010609060101010101" charset="-122"/>
                <a:sym typeface="+mn-ea"/>
              </a:rPr>
              <a:t>)</a:t>
            </a:r>
            <a:r>
              <a:rPr lang="zh-CN" altLang="en-US" sz="1600">
                <a:latin typeface="微软雅黑" panose="020B0503020204020204" pitchFamily="34" charset="-122"/>
                <a:ea typeface="微软雅黑" panose="020B0503020204020204" pitchFamily="34" charset="-122"/>
                <a:cs typeface="黑体" panose="02010609060101010101" charset="-122"/>
                <a:sym typeface="+mn-ea"/>
              </a:rPr>
              <a:t>的映射关系</a:t>
            </a:r>
            <a:r>
              <a:rPr lang="en-US" altLang="zh-CN" sz="1600">
                <a:latin typeface="微软雅黑" panose="020B0503020204020204" pitchFamily="34" charset="-122"/>
                <a:ea typeface="微软雅黑" panose="020B0503020204020204" pitchFamily="34" charset="-122"/>
                <a:cs typeface="黑体" panose="02010609060101010101" charset="-122"/>
                <a:sym typeface="+mn-ea"/>
              </a:rPr>
              <a:t>,</a:t>
            </a:r>
            <a:r>
              <a:rPr lang="zh-CN" altLang="en-US" sz="1600" b="1" dirty="0">
                <a:solidFill>
                  <a:srgbClr val="364B3C"/>
                </a:solidFill>
                <a:latin typeface="微软雅黑" panose="020B0503020204020204" pitchFamily="34" charset="-122"/>
                <a:ea typeface="微软雅黑" panose="020B0503020204020204" pitchFamily="34" charset="-122"/>
                <a:sym typeface="+mn-ea"/>
              </a:rPr>
              <a:t>低效</a:t>
            </a:r>
            <a:endParaRPr lang="zh-CN" altLang="en-US" sz="1600">
              <a:latin typeface="微软雅黑" panose="020B0503020204020204" pitchFamily="34" charset="-122"/>
              <a:ea typeface="微软雅黑" panose="020B0503020204020204" pitchFamily="34" charset="-122"/>
              <a:cs typeface="黑体" panose="02010609060101010101" charset="-122"/>
            </a:endParaRPr>
          </a:p>
          <a:p>
            <a:pPr marL="800100" lvl="1" indent="-342900">
              <a:lnSpc>
                <a:spcPct val="120000"/>
              </a:lnSpc>
              <a:spcBef>
                <a:spcPts val="0"/>
              </a:spcBef>
              <a:spcAft>
                <a:spcPts val="0"/>
              </a:spcAft>
              <a:buFont typeface="Arial" panose="020B0604020202020204" pitchFamily="34" charset="0"/>
              <a:buChar char="•"/>
            </a:pPr>
            <a:r>
              <a:rPr lang="zh-CN" altLang="en-US" sz="1600">
                <a:latin typeface="微软雅黑" panose="020B0503020204020204" pitchFamily="34" charset="-122"/>
                <a:ea typeface="微软雅黑" panose="020B0503020204020204" pitchFamily="34" charset="-122"/>
                <a:cs typeface="黑体" panose="02010609060101010101" charset="-122"/>
                <a:sym typeface="+mn-ea"/>
              </a:rPr>
              <a:t>需要专家参与解读结果</a:t>
            </a:r>
            <a:endParaRPr lang="zh-CN" altLang="en-US" sz="1600">
              <a:latin typeface="微软雅黑" panose="020B0503020204020204" pitchFamily="34" charset="-122"/>
              <a:ea typeface="微软雅黑" panose="020B0503020204020204" pitchFamily="34" charset="-122"/>
              <a:cs typeface="黑体" panose="02010609060101010101" charset="-122"/>
            </a:endParaRPr>
          </a:p>
          <a:p>
            <a:pPr marL="800100" lvl="1" indent="-342900">
              <a:lnSpc>
                <a:spcPct val="120000"/>
              </a:lnSpc>
              <a:spcBef>
                <a:spcPts val="0"/>
              </a:spcBef>
              <a:spcAft>
                <a:spcPts val="0"/>
              </a:spcAft>
              <a:buFont typeface="Arial" panose="020B0604020202020204" pitchFamily="34" charset="0"/>
              <a:buChar char="•"/>
            </a:pPr>
            <a:r>
              <a:rPr lang="en-US" altLang="zh-CN" sz="1600">
                <a:latin typeface="微软雅黑" panose="020B0503020204020204" pitchFamily="34" charset="-122"/>
                <a:ea typeface="微软雅黑" panose="020B0503020204020204" pitchFamily="34" charset="-122"/>
                <a:cs typeface="黑体" panose="02010609060101010101" charset="-122"/>
              </a:rPr>
              <a:t>FEA</a:t>
            </a:r>
            <a:r>
              <a:rPr lang="zh-CN" altLang="en-US" sz="1600">
                <a:latin typeface="微软雅黑" panose="020B0503020204020204" pitchFamily="34" charset="-122"/>
                <a:ea typeface="微软雅黑" panose="020B0503020204020204" pitchFamily="34" charset="-122"/>
                <a:cs typeface="黑体" panose="02010609060101010101" charset="-122"/>
              </a:rPr>
              <a:t>计算成本高</a:t>
            </a:r>
            <a:endParaRPr lang="zh-CN" altLang="en-US" sz="1600">
              <a:latin typeface="微软雅黑" panose="020B0503020204020204" pitchFamily="34" charset="-122"/>
              <a:ea typeface="微软雅黑" panose="020B0503020204020204" pitchFamily="34" charset="-122"/>
              <a:cs typeface="黑体" panose="02010609060101010101" charset="-122"/>
            </a:endParaRPr>
          </a:p>
          <a:p>
            <a:pPr marL="800100" lvl="1" indent="-342900">
              <a:lnSpc>
                <a:spcPct val="120000"/>
              </a:lnSpc>
              <a:spcBef>
                <a:spcPts val="0"/>
              </a:spcBef>
              <a:spcAft>
                <a:spcPts val="0"/>
              </a:spcAft>
              <a:buFont typeface="Arial" panose="020B0604020202020204" pitchFamily="34" charset="0"/>
              <a:buChar char="•"/>
            </a:pPr>
            <a:r>
              <a:rPr lang="zh-CN" altLang="en-US" sz="1600">
                <a:latin typeface="微软雅黑" panose="020B0503020204020204" pitchFamily="34" charset="-122"/>
                <a:ea typeface="微软雅黑" panose="020B0503020204020204" pitchFamily="34" charset="-122"/>
                <a:cs typeface="黑体" panose="02010609060101010101" charset="-122"/>
                <a:sym typeface="+mn-ea"/>
              </a:rPr>
              <a:t>建模时间长</a:t>
            </a:r>
            <a:endParaRPr lang="zh-CN" altLang="en-US" sz="1600">
              <a:latin typeface="微软雅黑" panose="020B0503020204020204" pitchFamily="34" charset="-122"/>
              <a:ea typeface="微软雅黑" panose="020B0503020204020204" pitchFamily="34" charset="-122"/>
              <a:cs typeface="黑体" panose="02010609060101010101" charset="-122"/>
            </a:endParaRPr>
          </a:p>
          <a:p>
            <a:pPr indent="0">
              <a:lnSpc>
                <a:spcPct val="120000"/>
              </a:lnSpc>
              <a:spcBef>
                <a:spcPts val="0"/>
              </a:spcBef>
              <a:spcAft>
                <a:spcPts val="0"/>
              </a:spcAft>
              <a:buFont typeface="Arial" panose="020B0604020202020204" pitchFamily="34" charset="0"/>
              <a:buNone/>
            </a:pPr>
            <a:r>
              <a:rPr lang="zh-CN" altLang="en-US" sz="2000" b="1" dirty="0">
                <a:solidFill>
                  <a:srgbClr val="364B3C"/>
                </a:solidFill>
                <a:latin typeface="微软雅黑" panose="020B0503020204020204" pitchFamily="34" charset="-122"/>
                <a:ea typeface="微软雅黑" panose="020B0503020204020204" pitchFamily="34" charset="-122"/>
              </a:rPr>
              <a:t>目标：</a:t>
            </a:r>
            <a:endParaRPr lang="zh-CN" altLang="en-US" sz="2000" b="1" dirty="0">
              <a:solidFill>
                <a:srgbClr val="364B3C"/>
              </a:solidFill>
              <a:latin typeface="微软雅黑" panose="020B0503020204020204" pitchFamily="34" charset="-122"/>
              <a:ea typeface="微软雅黑" panose="020B0503020204020204" pitchFamily="34" charset="-122"/>
            </a:endParaRPr>
          </a:p>
          <a:p>
            <a:pPr indent="457200" algn="l">
              <a:lnSpc>
                <a:spcPct val="120000"/>
              </a:lnSpc>
              <a:spcBef>
                <a:spcPts val="0"/>
              </a:spcBef>
              <a:spcAft>
                <a:spcPts val="0"/>
              </a:spcAft>
              <a:buClrTx/>
              <a:buSzTx/>
              <a:buFont typeface="Arial" panose="020B0604020202020204" pitchFamily="34" charset="0"/>
              <a:buNone/>
            </a:pPr>
            <a:r>
              <a:rPr lang="zh-CN" altLang="en-US" sz="1600">
                <a:latin typeface="微软雅黑" panose="020B0503020204020204" pitchFamily="34" charset="-122"/>
                <a:ea typeface="微软雅黑" panose="020B0503020204020204" pitchFamily="34" charset="-122"/>
                <a:cs typeface="黑体" panose="02010609060101010101" charset="-122"/>
              </a:rPr>
              <a:t>设计一套算法，只需要</a:t>
            </a:r>
            <a:r>
              <a:rPr lang="zh-CN" altLang="en-US" sz="1600" b="1" dirty="0">
                <a:solidFill>
                  <a:srgbClr val="7030A0"/>
                </a:solidFill>
                <a:latin typeface="微软雅黑" panose="020B0503020204020204" pitchFamily="34" charset="-122"/>
                <a:ea typeface="微软雅黑" panose="020B0503020204020204" pitchFamily="34" charset="-122"/>
              </a:rPr>
              <a:t>提出</a:t>
            </a:r>
            <a:r>
              <a:rPr lang="zh-CN" altLang="en-US" sz="1600">
                <a:latin typeface="微软雅黑" panose="020B0503020204020204" pitchFamily="34" charset="-122"/>
                <a:ea typeface="微软雅黑" panose="020B0503020204020204" pitchFamily="34" charset="-122"/>
                <a:cs typeface="黑体" panose="02010609060101010101" charset="-122"/>
              </a:rPr>
              <a:t>基本需求，便能在</a:t>
            </a:r>
            <a:r>
              <a:rPr lang="zh-CN" altLang="en-US" sz="1600" b="1" dirty="0">
                <a:solidFill>
                  <a:srgbClr val="7030A0"/>
                </a:solidFill>
                <a:latin typeface="微软雅黑" panose="020B0503020204020204" pitchFamily="34" charset="-122"/>
                <a:ea typeface="微软雅黑" panose="020B0503020204020204" pitchFamily="34" charset="-122"/>
              </a:rPr>
              <a:t>无监督</a:t>
            </a:r>
            <a:r>
              <a:rPr lang="zh-CN" altLang="en-US" sz="1600">
                <a:latin typeface="微软雅黑" panose="020B0503020204020204" pitchFamily="34" charset="-122"/>
                <a:ea typeface="微软雅黑" panose="020B0503020204020204" pitchFamily="34" charset="-122"/>
                <a:cs typeface="黑体" panose="02010609060101010101" charset="-122"/>
              </a:rPr>
              <a:t>下自主优化，</a:t>
            </a:r>
            <a:r>
              <a:rPr lang="zh-CN" altLang="en-US" sz="1600" b="1" dirty="0">
                <a:solidFill>
                  <a:srgbClr val="7030A0"/>
                </a:solidFill>
                <a:latin typeface="微软雅黑" panose="020B0503020204020204" pitchFamily="34" charset="-122"/>
                <a:ea typeface="微软雅黑" panose="020B0503020204020204" pitchFamily="34" charset="-122"/>
              </a:rPr>
              <a:t>缩短</a:t>
            </a:r>
            <a:r>
              <a:rPr lang="zh-CN" altLang="en-US" sz="1600">
                <a:latin typeface="微软雅黑" panose="020B0503020204020204" pitchFamily="34" charset="-122"/>
                <a:ea typeface="微软雅黑" panose="020B0503020204020204" pitchFamily="34" charset="-122"/>
                <a:cs typeface="黑体" panose="02010609060101010101" charset="-122"/>
              </a:rPr>
              <a:t>算力占用率，并</a:t>
            </a:r>
            <a:r>
              <a:rPr lang="zh-CN" altLang="en-US" sz="1600" b="1" dirty="0">
                <a:solidFill>
                  <a:srgbClr val="7030A0"/>
                </a:solidFill>
                <a:latin typeface="微软雅黑" panose="020B0503020204020204" pitchFamily="34" charset="-122"/>
                <a:ea typeface="微软雅黑" panose="020B0503020204020204" pitchFamily="34" charset="-122"/>
              </a:rPr>
              <a:t>提交</a:t>
            </a:r>
            <a:r>
              <a:rPr lang="zh-CN" altLang="en-US" sz="1600">
                <a:latin typeface="微软雅黑" panose="020B0503020204020204" pitchFamily="34" charset="-122"/>
                <a:ea typeface="微软雅黑" panose="020B0503020204020204" pitchFamily="34" charset="-122"/>
                <a:cs typeface="黑体" panose="02010609060101010101" charset="-122"/>
              </a:rPr>
              <a:t>一份最优的设计</a:t>
            </a:r>
            <a:r>
              <a:rPr lang="zh-CN" altLang="en-US" sz="1600">
                <a:latin typeface="微软雅黑" panose="020B0503020204020204" pitchFamily="34" charset="-122"/>
                <a:ea typeface="微软雅黑" panose="020B0503020204020204" pitchFamily="34" charset="-122"/>
                <a:cs typeface="黑体" panose="02010609060101010101" charset="-122"/>
              </a:rPr>
              <a:t>方案。</a:t>
            </a:r>
            <a:endParaRPr lang="zh-CN" altLang="en-US" sz="1600">
              <a:latin typeface="微软雅黑" panose="020B0503020204020204" pitchFamily="34" charset="-122"/>
              <a:ea typeface="微软雅黑" panose="020B0503020204020204" pitchFamily="34" charset="-122"/>
              <a:cs typeface="黑体" panose="02010609060101010101" charset="-122"/>
            </a:endParaRPr>
          </a:p>
          <a:p>
            <a:pPr marL="285750" indent="-285750" algn="l">
              <a:lnSpc>
                <a:spcPct val="120000"/>
              </a:lnSpc>
              <a:spcBef>
                <a:spcPts val="0"/>
              </a:spcBef>
              <a:spcAft>
                <a:spcPts val="0"/>
              </a:spcAft>
              <a:buClrTx/>
              <a:buSzTx/>
              <a:buFont typeface="Wingdings" panose="05000000000000000000" charset="0"/>
              <a:buChar char="v"/>
            </a:pPr>
            <a:r>
              <a:rPr lang="zh-CN" altLang="en-US" sz="1600">
                <a:latin typeface="微软雅黑" panose="020B0503020204020204" pitchFamily="34" charset="-122"/>
                <a:ea typeface="微软雅黑" panose="020B0503020204020204" pitchFamily="34" charset="-122"/>
                <a:cs typeface="黑体" panose="02010609060101010101" charset="-122"/>
              </a:rPr>
              <a:t>要求：</a:t>
            </a:r>
            <a:r>
              <a:rPr lang="zh-CN" altLang="en-US" sz="1600" b="1" dirty="0">
                <a:solidFill>
                  <a:srgbClr val="364B3C"/>
                </a:solidFill>
                <a:latin typeface="微软雅黑" panose="020B0503020204020204" pitchFamily="34" charset="-122"/>
                <a:ea typeface="微软雅黑" panose="020B0503020204020204" pitchFamily="34" charset="-122"/>
              </a:rPr>
              <a:t>无监督</a:t>
            </a:r>
            <a:r>
              <a:rPr lang="zh-CN" altLang="en-US" sz="1600">
                <a:latin typeface="微软雅黑" panose="020B0503020204020204" pitchFamily="34" charset="-122"/>
                <a:ea typeface="微软雅黑" panose="020B0503020204020204" pitchFamily="34" charset="-122"/>
                <a:cs typeface="黑体" panose="02010609060101010101" charset="-122"/>
              </a:rPr>
              <a:t>、</a:t>
            </a:r>
            <a:r>
              <a:rPr lang="zh-CN" altLang="en-US" sz="1600" b="1" dirty="0">
                <a:solidFill>
                  <a:srgbClr val="364B3C"/>
                </a:solidFill>
                <a:latin typeface="微软雅黑" panose="020B0503020204020204" pitchFamily="34" charset="-122"/>
                <a:ea typeface="微软雅黑" panose="020B0503020204020204" pitchFamily="34" charset="-122"/>
              </a:rPr>
              <a:t>高效</a:t>
            </a:r>
            <a:endParaRPr lang="zh-CN" altLang="en-US" sz="1600" b="1" dirty="0">
              <a:solidFill>
                <a:srgbClr val="364B3C"/>
              </a:solidFill>
              <a:latin typeface="微软雅黑" panose="020B0503020204020204" pitchFamily="34" charset="-122"/>
              <a:ea typeface="微软雅黑" panose="020B0503020204020204" pitchFamily="34" charset="-122"/>
            </a:endParaRPr>
          </a:p>
        </p:txBody>
      </p:sp>
      <p:pic>
        <p:nvPicPr>
          <p:cNvPr id="10" name="图片 15"/>
          <p:cNvPicPr>
            <a:picLocks noChangeAspect="1"/>
          </p:cNvPicPr>
          <p:nvPr/>
        </p:nvPicPr>
        <p:blipFill>
          <a:blip r:embed="rId3"/>
          <a:stretch>
            <a:fillRect/>
          </a:stretch>
        </p:blipFill>
        <p:spPr>
          <a:xfrm>
            <a:off x="8959917" y="1124585"/>
            <a:ext cx="3160421" cy="2160000"/>
          </a:xfrm>
          <a:prstGeom prst="rect">
            <a:avLst/>
          </a:prstGeom>
        </p:spPr>
      </p:pic>
      <p:sp>
        <p:nvSpPr>
          <p:cNvPr id="11" name="Text Box 10"/>
          <p:cNvSpPr txBox="1"/>
          <p:nvPr/>
        </p:nvSpPr>
        <p:spPr>
          <a:xfrm>
            <a:off x="4224020" y="5445125"/>
            <a:ext cx="591820" cy="368300"/>
          </a:xfrm>
          <a:prstGeom prst="rect">
            <a:avLst/>
          </a:prstGeom>
          <a:noFill/>
        </p:spPr>
        <p:txBody>
          <a:bodyPr wrap="square" rtlCol="0">
            <a:spAutoFit/>
          </a:bodyPr>
          <a:p>
            <a:r>
              <a:rPr lang="en-US" b="1">
                <a:effectLst>
                  <a:outerShdw blurRad="38100" dist="38100" dir="2700000" algn="tl">
                    <a:srgbClr val="000000">
                      <a:alpha val="43137"/>
                    </a:srgbClr>
                  </a:outerShdw>
                </a:effectLst>
                <a:latin typeface="黑体" panose="02010609060101010101" charset="-122"/>
                <a:ea typeface="黑体" panose="02010609060101010101" charset="-122"/>
              </a:rPr>
              <a:t>FEA</a:t>
            </a:r>
            <a:endParaRPr lang="en-US" b="1">
              <a:effectLst>
                <a:outerShdw blurRad="38100" dist="38100" dir="2700000" algn="tl">
                  <a:srgbClr val="000000">
                    <a:alpha val="43137"/>
                  </a:srgbClr>
                </a:outerShdw>
              </a:effectLst>
              <a:latin typeface="黑体" panose="02010609060101010101" charset="-122"/>
              <a:ea typeface="黑体" panose="02010609060101010101" charset="-122"/>
            </a:endParaRPr>
          </a:p>
        </p:txBody>
      </p:sp>
      <p:pic>
        <p:nvPicPr>
          <p:cNvPr id="13" name="Picture 12" descr="屏幕截图 2024-12-09 154831"/>
          <p:cNvPicPr>
            <a:picLocks noChangeAspect="1"/>
          </p:cNvPicPr>
          <p:nvPr/>
        </p:nvPicPr>
        <p:blipFill>
          <a:blip r:embed="rId4"/>
          <a:stretch>
            <a:fillRect/>
          </a:stretch>
        </p:blipFill>
        <p:spPr>
          <a:xfrm>
            <a:off x="191668" y="3573068"/>
            <a:ext cx="2340000" cy="1575614"/>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Title 2"/>
          <p:cNvSpPr>
            <a:spLocks noGrp="1"/>
          </p:cNvSpPr>
          <p:nvPr>
            <p:ph type="title"/>
          </p:nvPr>
        </p:nvSpPr>
        <p:spPr/>
        <p:txBody>
          <a:bodyPr/>
          <a:p>
            <a:r>
              <a:rPr lang="zh-CN" altLang="en-US">
                <a:sym typeface="+mn-ea"/>
              </a:rPr>
              <a:t>国内外调研</a:t>
            </a:r>
            <a:r>
              <a:rPr lang="en-US" altLang="zh-CN">
                <a:sym typeface="+mn-ea"/>
              </a:rPr>
              <a:t>-</a:t>
            </a:r>
            <a:r>
              <a:rPr lang="zh-CN" altLang="en-US" dirty="0">
                <a:solidFill>
                  <a:srgbClr val="364B3C"/>
                </a:solidFill>
                <a:latin typeface="微软雅黑" panose="020B0503020204020204" pitchFamily="34" charset="-122"/>
              </a:rPr>
              <a:t>基于种群的元启发式算法</a:t>
            </a:r>
            <a:endParaRPr lang="zh-CN" altLang="en-US" dirty="0">
              <a:solidFill>
                <a:srgbClr val="364B3C"/>
              </a:solidFill>
              <a:latin typeface="微软雅黑" panose="020B0503020204020204" pitchFamily="34" charset="-122"/>
            </a:endParaRPr>
          </a:p>
        </p:txBody>
      </p:sp>
      <p:sp>
        <p:nvSpPr>
          <p:cNvPr id="4" name="Text Box 3"/>
          <p:cNvSpPr txBox="1"/>
          <p:nvPr/>
        </p:nvSpPr>
        <p:spPr>
          <a:xfrm>
            <a:off x="47625" y="6525260"/>
            <a:ext cx="12014200" cy="213995"/>
          </a:xfrm>
          <a:prstGeom prst="rect">
            <a:avLst/>
          </a:prstGeom>
        </p:spPr>
        <p:txBody>
          <a:bodyPr wrap="square">
            <a:spAutoFit/>
          </a:bodyPr>
          <a:p>
            <a:pPr marL="171450" indent="-171450" algn="l">
              <a:buFont typeface="Arial" panose="020B0604020202020204" pitchFamily="34" charset="0"/>
              <a:buChar char="•"/>
            </a:pPr>
            <a:r>
              <a:rPr lang="en-US" altLang="zh-CN" sz="800" b="0" i="0" dirty="0">
                <a:latin typeface="Times New Roman" panose="02020603050405020304" pitchFamily="18" charset="0"/>
                <a:cs typeface="Times New Roman" panose="02020603050405020304" pitchFamily="18" charset="0"/>
              </a:rPr>
              <a:t>Beheshti, Zahra, and Siti Mariyam Hj Shamsuddin. "A review of population-based meta-heuristic algorithms." </a:t>
            </a:r>
            <a:r>
              <a:rPr lang="en-US" altLang="zh-CN" sz="800" b="0" dirty="0">
                <a:latin typeface="Times New Roman" panose="02020603050405020304" pitchFamily="18" charset="0"/>
                <a:cs typeface="Times New Roman" panose="02020603050405020304" pitchFamily="18" charset="0"/>
              </a:rPr>
              <a:t>Int. j. adv. soft comput. appl</a:t>
            </a:r>
            <a:r>
              <a:rPr lang="en-US" altLang="zh-CN" sz="800" b="0" i="0" dirty="0">
                <a:latin typeface="Times New Roman" panose="02020603050405020304" pitchFamily="18" charset="0"/>
                <a:cs typeface="Times New Roman" panose="02020603050405020304" pitchFamily="18" charset="0"/>
              </a:rPr>
              <a:t> 5.1 (2013): 1-35.</a:t>
            </a:r>
            <a:endParaRPr lang="en-US" altLang="zh-CN" sz="800" b="0" i="0">
              <a:solidFill>
                <a:srgbClr val="222222"/>
              </a:solidFill>
              <a:latin typeface="Arial" panose="020B0604020202020204"/>
              <a:ea typeface="Arial" panose="020B0604020202020204"/>
            </a:endParaRPr>
          </a:p>
        </p:txBody>
      </p:sp>
      <p:pic>
        <p:nvPicPr>
          <p:cNvPr id="6" name="Picture 5" descr="屏幕截图 2024-12-05 132043"/>
          <p:cNvPicPr>
            <a:picLocks noChangeAspect="1"/>
          </p:cNvPicPr>
          <p:nvPr/>
        </p:nvPicPr>
        <p:blipFill>
          <a:blip r:embed="rId1"/>
          <a:stretch>
            <a:fillRect/>
          </a:stretch>
        </p:blipFill>
        <p:spPr>
          <a:xfrm>
            <a:off x="119380" y="1052830"/>
            <a:ext cx="4964291" cy="4320000"/>
          </a:xfrm>
          <a:prstGeom prst="rect">
            <a:avLst/>
          </a:prstGeom>
        </p:spPr>
      </p:pic>
      <p:graphicFrame>
        <p:nvGraphicFramePr>
          <p:cNvPr id="9" name="Table 8"/>
          <p:cNvGraphicFramePr/>
          <p:nvPr>
            <p:custDataLst>
              <p:tags r:id="rId2"/>
            </p:custDataLst>
          </p:nvPr>
        </p:nvGraphicFramePr>
        <p:xfrm>
          <a:off x="6024245" y="1196340"/>
          <a:ext cx="5277485" cy="892175"/>
        </p:xfrm>
        <a:graphic>
          <a:graphicData uri="http://schemas.openxmlformats.org/drawingml/2006/table">
            <a:tbl>
              <a:tblPr firstRow="1" bandRow="1">
                <a:tableStyleId>{2D5ABB26-0587-4C30-8999-92F81FD0307C}</a:tableStyleId>
              </a:tblPr>
              <a:tblGrid>
                <a:gridCol w="1437640"/>
                <a:gridCol w="1803400"/>
                <a:gridCol w="1800000"/>
              </a:tblGrid>
              <a:tr h="374650">
                <a:tc>
                  <a:txBody>
                    <a:bodyPr/>
                    <a:p>
                      <a:pPr marL="285750" indent="-285750" algn="ctr">
                        <a:buFont typeface="Arial" panose="020B0604020202020204" pitchFamily="34" charset="0"/>
                        <a:buChar char="•"/>
                      </a:pPr>
                      <a:r>
                        <a:rPr lang="zh-CN" altLang="en-US" sz="1400">
                          <a:latin typeface="黑体" panose="02010609060101010101" charset="-122"/>
                          <a:ea typeface="黑体" panose="02010609060101010101" charset="-122"/>
                          <a:cs typeface="黑体" panose="02010609060101010101" charset="-122"/>
                        </a:rPr>
                        <a:t>遗传算法</a:t>
                      </a:r>
                      <a:r>
                        <a:rPr lang="en-US" altLang="en-US" sz="1400">
                          <a:latin typeface="黑体" panose="02010609060101010101" charset="-122"/>
                          <a:ea typeface="黑体" panose="02010609060101010101" charset="-122"/>
                          <a:cs typeface="黑体" panose="02010609060101010101" charset="-122"/>
                        </a:rPr>
                        <a:t> (GA)</a:t>
                      </a:r>
                      <a:endParaRPr lang="en-US" altLang="en-US" sz="1400">
                        <a:latin typeface="黑体" panose="02010609060101010101" charset="-122"/>
                        <a:ea typeface="黑体" panose="02010609060101010101" charset="-122"/>
                        <a:cs typeface="黑体" panose="02010609060101010101" charset="-122"/>
                      </a:endParaRPr>
                    </a:p>
                  </a:txBody>
                  <a:tcPr anchor="ctr" anchorCtr="0">
                    <a:lnL w="12700">
                      <a:solidFill>
                        <a:schemeClr val="tx1"/>
                      </a:solidFill>
                      <a:prstDash val="solid"/>
                    </a:lnL>
                    <a:lnR>
                      <a:noFill/>
                    </a:lnR>
                    <a:lnT w="12700">
                      <a:solidFill>
                        <a:schemeClr val="tx1"/>
                      </a:solidFill>
                      <a:prstDash val="solid"/>
                    </a:lnT>
                    <a:lnB>
                      <a:noFill/>
                    </a:lnB>
                    <a:lnTlToBr>
                      <a:noFill/>
                    </a:lnTlToBr>
                    <a:lnBlToTr>
                      <a:noFill/>
                    </a:lnBlToTr>
                  </a:tcPr>
                </a:tc>
                <a:tc>
                  <a:txBody>
                    <a:bodyPr/>
                    <a:p>
                      <a:pPr marL="285750" indent="-285750" algn="ctr">
                        <a:buFont typeface="Arial" panose="020B0604020202020204" pitchFamily="34" charset="0"/>
                        <a:buChar char="•"/>
                      </a:pPr>
                      <a:r>
                        <a:rPr lang="zh-CN" altLang="en-US" sz="1400">
                          <a:latin typeface="黑体" panose="02010609060101010101" charset="-122"/>
                          <a:ea typeface="黑体" panose="02010609060101010101" charset="-122"/>
                          <a:cs typeface="黑体" panose="02010609060101010101" charset="-122"/>
                        </a:rPr>
                        <a:t>人工免疫系统</a:t>
                      </a:r>
                      <a:r>
                        <a:rPr lang="en-US" altLang="en-US" sz="1400">
                          <a:latin typeface="黑体" panose="02010609060101010101" charset="-122"/>
                          <a:ea typeface="黑体" panose="02010609060101010101" charset="-122"/>
                          <a:cs typeface="黑体" panose="02010609060101010101" charset="-122"/>
                        </a:rPr>
                        <a:t> (AIS)</a:t>
                      </a:r>
                      <a:endParaRPr lang="en-US" altLang="en-US" sz="1400">
                        <a:latin typeface="黑体" panose="02010609060101010101" charset="-122"/>
                        <a:ea typeface="黑体" panose="02010609060101010101" charset="-122"/>
                        <a:cs typeface="黑体" panose="02010609060101010101" charset="-122"/>
                      </a:endParaRPr>
                    </a:p>
                  </a:txBody>
                  <a:tcPr anchor="ctr" anchorCtr="0">
                    <a:lnL>
                      <a:noFill/>
                    </a:lnL>
                    <a:lnR>
                      <a:noFill/>
                    </a:lnR>
                    <a:lnT w="12700">
                      <a:solidFill>
                        <a:schemeClr val="tx1"/>
                      </a:solidFill>
                      <a:prstDash val="solid"/>
                    </a:lnT>
                    <a:lnB>
                      <a:noFill/>
                    </a:lnB>
                    <a:lnTlToBr>
                      <a:noFill/>
                    </a:lnTlToBr>
                    <a:lnBlToTr>
                      <a:noFill/>
                    </a:lnBlToTr>
                  </a:tcPr>
                </a:tc>
                <a:tc>
                  <a:txBody>
                    <a:bodyPr/>
                    <a:p>
                      <a:pPr marL="285750" indent="-285750" algn="ctr">
                        <a:buFont typeface="Arial" panose="020B0604020202020204" pitchFamily="34" charset="0"/>
                        <a:buChar char="•"/>
                      </a:pPr>
                      <a:r>
                        <a:rPr lang="zh-CN" altLang="en-US" sz="1400">
                          <a:latin typeface="黑体" panose="02010609060101010101" charset="-122"/>
                          <a:ea typeface="黑体" panose="02010609060101010101" charset="-122"/>
                          <a:cs typeface="黑体" panose="02010609060101010101" charset="-122"/>
                        </a:rPr>
                        <a:t>模拟退火</a:t>
                      </a:r>
                      <a:endParaRPr lang="zh-CN" altLang="en-US" sz="1400">
                        <a:latin typeface="黑体" panose="02010609060101010101" charset="-122"/>
                        <a:ea typeface="黑体" panose="02010609060101010101" charset="-122"/>
                        <a:cs typeface="黑体" panose="02010609060101010101" charset="-122"/>
                      </a:endParaRPr>
                    </a:p>
                    <a:p>
                      <a:pPr indent="0" algn="ctr">
                        <a:buFont typeface="Arial" panose="020B0604020202020204" pitchFamily="34" charset="0"/>
                        <a:buNone/>
                      </a:pPr>
                      <a:r>
                        <a:rPr lang="en-US" altLang="en-US" sz="1400">
                          <a:latin typeface="黑体" panose="02010609060101010101" charset="-122"/>
                          <a:ea typeface="黑体" panose="02010609060101010101" charset="-122"/>
                          <a:cs typeface="黑体" panose="02010609060101010101" charset="-122"/>
                        </a:rPr>
                        <a:t> (SA)</a:t>
                      </a:r>
                      <a:endParaRPr lang="en-US" altLang="en-US" sz="1400">
                        <a:latin typeface="黑体" panose="02010609060101010101" charset="-122"/>
                        <a:ea typeface="黑体" panose="02010609060101010101" charset="-122"/>
                        <a:cs typeface="黑体" panose="02010609060101010101" charset="-122"/>
                      </a:endParaRPr>
                    </a:p>
                  </a:txBody>
                  <a:tcPr anchor="ctr" anchorCtr="0">
                    <a:lnL>
                      <a:noFill/>
                    </a:lnL>
                    <a:lnR w="12700">
                      <a:solidFill>
                        <a:schemeClr val="tx1"/>
                      </a:solidFill>
                      <a:prstDash val="solid"/>
                    </a:lnR>
                    <a:lnT w="12700">
                      <a:solidFill>
                        <a:schemeClr val="tx1"/>
                      </a:solidFill>
                      <a:prstDash val="solid"/>
                    </a:lnT>
                    <a:lnB>
                      <a:noFill/>
                    </a:lnB>
                    <a:lnTlToBr>
                      <a:noFill/>
                    </a:lnTlToBr>
                    <a:lnBlToTr>
                      <a:noFill/>
                    </a:lnBlToTr>
                  </a:tcPr>
                </a:tc>
              </a:tr>
              <a:tr h="517525">
                <a:tc>
                  <a:txBody>
                    <a:bodyPr/>
                    <a:p>
                      <a:pPr marL="285750" indent="-285750" algn="ctr">
                        <a:buFont typeface="Arial" panose="020B0604020202020204" pitchFamily="34" charset="0"/>
                        <a:buChar char="•"/>
                      </a:pPr>
                      <a:r>
                        <a:rPr lang="zh-CN" altLang="en-US" sz="1400">
                          <a:latin typeface="黑体" panose="02010609060101010101" charset="-122"/>
                          <a:ea typeface="黑体" panose="02010609060101010101" charset="-122"/>
                          <a:cs typeface="黑体" panose="02010609060101010101" charset="-122"/>
                        </a:rPr>
                        <a:t>蚁群优化</a:t>
                      </a:r>
                      <a:r>
                        <a:rPr lang="en-US" altLang="en-US" sz="1400">
                          <a:latin typeface="黑体" panose="02010609060101010101" charset="-122"/>
                          <a:ea typeface="黑体" panose="02010609060101010101" charset="-122"/>
                          <a:cs typeface="黑体" panose="02010609060101010101" charset="-122"/>
                        </a:rPr>
                        <a:t> (ACO)</a:t>
                      </a:r>
                      <a:endParaRPr lang="en-US" altLang="en-US" sz="1400">
                        <a:latin typeface="黑体" panose="02010609060101010101" charset="-122"/>
                        <a:ea typeface="黑体" panose="02010609060101010101" charset="-122"/>
                        <a:cs typeface="黑体" panose="02010609060101010101" charset="-122"/>
                      </a:endParaRPr>
                    </a:p>
                  </a:txBody>
                  <a:tcPr anchor="ctr" anchorCtr="0">
                    <a:lnL w="12700">
                      <a:solidFill>
                        <a:schemeClr val="tx1"/>
                      </a:solidFill>
                      <a:prstDash val="solid"/>
                    </a:lnL>
                    <a:lnR>
                      <a:noFill/>
                    </a:lnR>
                    <a:lnT>
                      <a:noFill/>
                    </a:lnT>
                    <a:lnB w="12700">
                      <a:solidFill>
                        <a:schemeClr val="tx1"/>
                      </a:solidFill>
                      <a:prstDash val="solid"/>
                    </a:lnB>
                    <a:lnTlToBr>
                      <a:noFill/>
                    </a:lnTlToBr>
                    <a:lnBlToTr>
                      <a:noFill/>
                    </a:lnBlToTr>
                  </a:tcPr>
                </a:tc>
                <a:tc>
                  <a:txBody>
                    <a:bodyPr/>
                    <a:p>
                      <a:pPr marL="285750" indent="-285750" algn="ctr">
                        <a:buFont typeface="Arial" panose="020B0604020202020204" pitchFamily="34" charset="0"/>
                        <a:buChar char="•"/>
                      </a:pPr>
                      <a:r>
                        <a:rPr lang="zh-CN" altLang="en-US" sz="1400">
                          <a:latin typeface="黑体" panose="02010609060101010101" charset="-122"/>
                          <a:ea typeface="黑体" panose="02010609060101010101" charset="-122"/>
                          <a:cs typeface="黑体" panose="02010609060101010101" charset="-122"/>
                        </a:rPr>
                        <a:t>粒子群优化</a:t>
                      </a:r>
                      <a:r>
                        <a:rPr lang="en-US" altLang="en-US" sz="1400">
                          <a:latin typeface="黑体" panose="02010609060101010101" charset="-122"/>
                          <a:ea typeface="黑体" panose="02010609060101010101" charset="-122"/>
                          <a:cs typeface="黑体" panose="02010609060101010101" charset="-122"/>
                        </a:rPr>
                        <a:t> (PSO)</a:t>
                      </a:r>
                      <a:endParaRPr lang="en-US" altLang="en-US" sz="1400">
                        <a:latin typeface="黑体" panose="02010609060101010101" charset="-122"/>
                        <a:ea typeface="黑体" panose="02010609060101010101" charset="-122"/>
                        <a:cs typeface="黑体" panose="02010609060101010101" charset="-122"/>
                      </a:endParaRPr>
                    </a:p>
                  </a:txBody>
                  <a:tcPr anchor="ctr" anchorCtr="0">
                    <a:lnL>
                      <a:noFill/>
                    </a:lnL>
                    <a:lnR>
                      <a:noFill/>
                    </a:lnR>
                    <a:lnT>
                      <a:noFill/>
                    </a:lnT>
                    <a:lnB w="12700">
                      <a:solidFill>
                        <a:schemeClr val="tx1"/>
                      </a:solidFill>
                      <a:prstDash val="solid"/>
                    </a:lnB>
                    <a:lnTlToBr>
                      <a:noFill/>
                    </a:lnTlToBr>
                    <a:lnBlToTr>
                      <a:noFill/>
                    </a:lnBlToTr>
                  </a:tcPr>
                </a:tc>
                <a:tc>
                  <a:txBody>
                    <a:bodyPr/>
                    <a:p>
                      <a:pPr marL="285750" indent="-285750" algn="ctr">
                        <a:buFont typeface="Arial" panose="020B0604020202020204" pitchFamily="34" charset="0"/>
                        <a:buChar char="•"/>
                      </a:pPr>
                      <a:r>
                        <a:rPr lang="zh-CN" altLang="en-US" sz="1400">
                          <a:latin typeface="黑体" panose="02010609060101010101" charset="-122"/>
                          <a:ea typeface="黑体" panose="02010609060101010101" charset="-122"/>
                          <a:cs typeface="黑体" panose="02010609060101010101" charset="-122"/>
                        </a:rPr>
                        <a:t>独立成分分析</a:t>
                      </a:r>
                      <a:r>
                        <a:rPr lang="en-US" altLang="en-US" sz="1400">
                          <a:latin typeface="黑体" panose="02010609060101010101" charset="-122"/>
                          <a:ea typeface="黑体" panose="02010609060101010101" charset="-122"/>
                          <a:cs typeface="黑体" panose="02010609060101010101" charset="-122"/>
                        </a:rPr>
                        <a:t> (ICA)</a:t>
                      </a:r>
                      <a:endParaRPr lang="en-US" altLang="en-US" sz="1400">
                        <a:latin typeface="黑体" panose="02010609060101010101" charset="-122"/>
                        <a:ea typeface="黑体" panose="02010609060101010101" charset="-122"/>
                        <a:cs typeface="黑体" panose="02010609060101010101" charset="-122"/>
                      </a:endParaRPr>
                    </a:p>
                  </a:txBody>
                  <a:tcPr anchor="ctr" anchorCtr="0">
                    <a:lnL>
                      <a:noFill/>
                    </a:lnL>
                    <a:lnR w="12700">
                      <a:solidFill>
                        <a:schemeClr val="tx1"/>
                      </a:solidFill>
                      <a:prstDash val="solid"/>
                    </a:lnR>
                    <a:lnT>
                      <a:noFill/>
                    </a:lnT>
                    <a:lnB w="12700">
                      <a:solidFill>
                        <a:schemeClr val="tx1"/>
                      </a:solidFill>
                      <a:prstDash val="solid"/>
                    </a:lnB>
                    <a:lnTlToBr>
                      <a:noFill/>
                    </a:lnTlToBr>
                    <a:lnBlToTr>
                      <a:noFill/>
                    </a:lnBlToTr>
                  </a:tcPr>
                </a:tc>
              </a:tr>
            </a:tbl>
          </a:graphicData>
        </a:graphic>
      </p:graphicFrame>
      <p:graphicFrame>
        <p:nvGraphicFramePr>
          <p:cNvPr id="10" name="Table 9"/>
          <p:cNvGraphicFramePr/>
          <p:nvPr>
            <p:custDataLst>
              <p:tags r:id="rId3"/>
            </p:custDataLst>
          </p:nvPr>
        </p:nvGraphicFramePr>
        <p:xfrm>
          <a:off x="191135" y="5425440"/>
          <a:ext cx="5041265" cy="974725"/>
        </p:xfrm>
        <a:graphic>
          <a:graphicData uri="http://schemas.openxmlformats.org/drawingml/2006/table">
            <a:tbl>
              <a:tblPr firstRow="1" bandRow="1">
                <a:tableStyleId>{2D5ABB26-0587-4C30-8999-92F81FD0307C}</a:tableStyleId>
              </a:tblPr>
              <a:tblGrid>
                <a:gridCol w="1757045"/>
                <a:gridCol w="1330960"/>
                <a:gridCol w="1953035"/>
              </a:tblGrid>
              <a:tr h="374650">
                <a:tc>
                  <a:txBody>
                    <a:bodyPr/>
                    <a:p>
                      <a:pPr algn="ctr">
                        <a:buNone/>
                      </a:pPr>
                      <a:r>
                        <a:rPr lang="zh-CN" altLang="en-US" sz="1200">
                          <a:latin typeface="黑体" panose="02010609060101010101" charset="-122"/>
                          <a:ea typeface="黑体" panose="02010609060101010101" charset="-122"/>
                          <a:cs typeface="黑体" panose="02010609060101010101" charset="-122"/>
                        </a:rPr>
                        <a:t>自然启发式（</a:t>
                      </a:r>
                      <a:r>
                        <a:rPr lang="en-US" altLang="en-US" sz="1200">
                          <a:latin typeface="黑体" panose="02010609060101010101" charset="-122"/>
                          <a:ea typeface="黑体" panose="02010609060101010101" charset="-122"/>
                          <a:cs typeface="黑体" panose="02010609060101010101" charset="-122"/>
                        </a:rPr>
                        <a:t>Naturally Inspired</a:t>
                      </a:r>
                      <a:r>
                        <a:rPr lang="zh-CN" altLang="en-US" sz="1200">
                          <a:latin typeface="黑体" panose="02010609060101010101" charset="-122"/>
                          <a:ea typeface="黑体" panose="02010609060101010101" charset="-122"/>
                          <a:cs typeface="黑体" panose="02010609060101010101" charset="-122"/>
                        </a:rPr>
                        <a:t>）</a:t>
                      </a:r>
                      <a:endParaRPr lang="zh-CN" altLang="en-US" sz="1200">
                        <a:latin typeface="黑体" panose="02010609060101010101" charset="-122"/>
                        <a:ea typeface="黑体" panose="02010609060101010101" charset="-122"/>
                        <a:cs typeface="黑体" panose="02010609060101010101" charset="-122"/>
                      </a:endParaRPr>
                    </a:p>
                  </a:txBody>
                  <a:tcPr anchor="ctr" anchorCtr="0">
                    <a:lnR w="12700">
                      <a:solidFill>
                        <a:schemeClr val="tx1"/>
                      </a:solidFill>
                      <a:prstDash val="solid"/>
                    </a:lnR>
                    <a:lnB w="12700">
                      <a:solidFill>
                        <a:schemeClr val="tx1"/>
                      </a:solidFill>
                      <a:prstDash val="solid"/>
                    </a:lnB>
                  </a:tcPr>
                </a:tc>
                <a:tc>
                  <a:txBody>
                    <a:bodyPr/>
                    <a:p>
                      <a:pPr algn="ctr">
                        <a:buNone/>
                      </a:pPr>
                      <a:r>
                        <a:rPr lang="zh-CN" altLang="en-US" sz="1200">
                          <a:latin typeface="黑体" panose="02010609060101010101" charset="-122"/>
                          <a:ea typeface="黑体" panose="02010609060101010101" charset="-122"/>
                          <a:cs typeface="黑体" panose="02010609060101010101" charset="-122"/>
                        </a:rPr>
                        <a:t>隐式</a:t>
                      </a:r>
                      <a:endParaRPr lang="zh-CN" altLang="en-US" sz="1200">
                        <a:latin typeface="黑体" panose="02010609060101010101" charset="-122"/>
                        <a:ea typeface="黑体" panose="02010609060101010101" charset="-122"/>
                        <a:cs typeface="黑体" panose="02010609060101010101" charset="-122"/>
                      </a:endParaRPr>
                    </a:p>
                    <a:p>
                      <a:pPr algn="ctr">
                        <a:buNone/>
                      </a:pPr>
                      <a:r>
                        <a:rPr lang="zh-CN" altLang="en-US" sz="1200">
                          <a:latin typeface="黑体" panose="02010609060101010101" charset="-122"/>
                          <a:ea typeface="黑体" panose="02010609060101010101" charset="-122"/>
                          <a:cs typeface="黑体" panose="02010609060101010101" charset="-122"/>
                        </a:rPr>
                        <a:t>（</a:t>
                      </a:r>
                      <a:r>
                        <a:rPr lang="en-US" altLang="en-US" sz="1200">
                          <a:latin typeface="黑体" panose="02010609060101010101" charset="-122"/>
                          <a:ea typeface="黑体" panose="02010609060101010101" charset="-122"/>
                          <a:cs typeface="黑体" panose="02010609060101010101" charset="-122"/>
                        </a:rPr>
                        <a:t>Implicit</a:t>
                      </a:r>
                      <a:r>
                        <a:rPr lang="zh-CN" altLang="en-US" sz="1200">
                          <a:latin typeface="黑体" panose="02010609060101010101" charset="-122"/>
                          <a:ea typeface="黑体" panose="02010609060101010101" charset="-122"/>
                          <a:cs typeface="黑体" panose="02010609060101010101" charset="-122"/>
                        </a:rPr>
                        <a:t>）</a:t>
                      </a:r>
                      <a:endParaRPr lang="zh-CN" altLang="en-US" sz="1200">
                        <a:latin typeface="黑体" panose="02010609060101010101" charset="-122"/>
                        <a:ea typeface="黑体" panose="02010609060101010101" charset="-122"/>
                        <a:cs typeface="黑体" panose="02010609060101010101" charset="-122"/>
                      </a:endParaRPr>
                    </a:p>
                  </a:txBody>
                  <a:tcPr anchor="ctr" anchorCtr="0">
                    <a:lnL w="12700">
                      <a:solidFill>
                        <a:schemeClr val="tx1"/>
                      </a:solidFill>
                      <a:prstDash val="solid"/>
                    </a:lnL>
                    <a:lnR w="12700">
                      <a:solidFill>
                        <a:schemeClr val="tx1"/>
                      </a:solidFill>
                      <a:prstDash val="solid"/>
                    </a:lnR>
                    <a:lnB w="12700">
                      <a:solidFill>
                        <a:schemeClr val="tx1"/>
                      </a:solidFill>
                      <a:prstDash val="solid"/>
                    </a:lnB>
                  </a:tcPr>
                </a:tc>
                <a:tc>
                  <a:txBody>
                    <a:bodyPr/>
                    <a:p>
                      <a:pPr algn="ctr">
                        <a:buNone/>
                      </a:pPr>
                      <a:r>
                        <a:rPr lang="zh-CN" altLang="en-US" sz="1200">
                          <a:latin typeface="黑体" panose="02010609060101010101" charset="-122"/>
                          <a:ea typeface="黑体" panose="02010609060101010101" charset="-122"/>
                          <a:cs typeface="黑体" panose="02010609060101010101" charset="-122"/>
                          <a:sym typeface="+mn-ea"/>
                        </a:rPr>
                        <a:t>局部搜索</a:t>
                      </a:r>
                      <a:endParaRPr lang="zh-CN" altLang="en-US" sz="1200">
                        <a:latin typeface="黑体" panose="02010609060101010101" charset="-122"/>
                        <a:ea typeface="黑体" panose="02010609060101010101" charset="-122"/>
                        <a:cs typeface="黑体" panose="02010609060101010101" charset="-122"/>
                        <a:sym typeface="+mn-ea"/>
                      </a:endParaRPr>
                    </a:p>
                    <a:p>
                      <a:pPr algn="ctr">
                        <a:buNone/>
                      </a:pPr>
                      <a:r>
                        <a:rPr lang="zh-CN" altLang="en-US" sz="1200">
                          <a:latin typeface="黑体" panose="02010609060101010101" charset="-122"/>
                          <a:ea typeface="黑体" panose="02010609060101010101" charset="-122"/>
                          <a:cs typeface="黑体" panose="02010609060101010101" charset="-122"/>
                          <a:sym typeface="+mn-ea"/>
                        </a:rPr>
                        <a:t>（</a:t>
                      </a:r>
                      <a:r>
                        <a:rPr lang="en-US" altLang="en-US" sz="1200">
                          <a:latin typeface="黑体" panose="02010609060101010101" charset="-122"/>
                          <a:ea typeface="黑体" panose="02010609060101010101" charset="-122"/>
                          <a:cs typeface="黑体" panose="02010609060101010101" charset="-122"/>
                          <a:sym typeface="+mn-ea"/>
                        </a:rPr>
                        <a:t>Local search</a:t>
                      </a:r>
                      <a:r>
                        <a:rPr lang="zh-CN" altLang="en-US" sz="1200">
                          <a:latin typeface="黑体" panose="02010609060101010101" charset="-122"/>
                          <a:ea typeface="黑体" panose="02010609060101010101" charset="-122"/>
                          <a:cs typeface="黑体" panose="02010609060101010101" charset="-122"/>
                          <a:sym typeface="+mn-ea"/>
                        </a:rPr>
                        <a:t>）</a:t>
                      </a:r>
                      <a:endParaRPr lang="zh-CN" altLang="en-US" sz="1200">
                        <a:latin typeface="黑体" panose="02010609060101010101" charset="-122"/>
                        <a:ea typeface="黑体" panose="02010609060101010101" charset="-122"/>
                        <a:cs typeface="黑体" panose="02010609060101010101" charset="-122"/>
                        <a:sym typeface="+mn-ea"/>
                      </a:endParaRPr>
                    </a:p>
                  </a:txBody>
                  <a:tcPr anchor="ctr" anchorCtr="0">
                    <a:lnL w="12700">
                      <a:solidFill>
                        <a:schemeClr val="tx1"/>
                      </a:solidFill>
                      <a:prstDash val="solid"/>
                    </a:lnL>
                    <a:lnB w="12700">
                      <a:solidFill>
                        <a:schemeClr val="tx1"/>
                      </a:solidFill>
                      <a:prstDash val="solid"/>
                    </a:lnB>
                  </a:tcPr>
                </a:tc>
              </a:tr>
              <a:tr h="517525">
                <a:tc>
                  <a:txBody>
                    <a:bodyPr/>
                    <a:p>
                      <a:pPr algn="ctr">
                        <a:buNone/>
                      </a:pPr>
                      <a:r>
                        <a:rPr lang="zh-CN" altLang="en-US" sz="1200">
                          <a:latin typeface="黑体" panose="02010609060101010101" charset="-122"/>
                          <a:ea typeface="黑体" panose="02010609060101010101" charset="-122"/>
                          <a:cs typeface="黑体" panose="02010609060101010101" charset="-122"/>
                        </a:rPr>
                        <a:t>无记忆（</a:t>
                      </a:r>
                      <a:r>
                        <a:rPr lang="en-US" altLang="en-US" sz="1200">
                          <a:latin typeface="黑体" panose="02010609060101010101" charset="-122"/>
                          <a:ea typeface="黑体" panose="02010609060101010101" charset="-122"/>
                          <a:cs typeface="黑体" panose="02010609060101010101" charset="-122"/>
                        </a:rPr>
                        <a:t>No memory</a:t>
                      </a:r>
                      <a:r>
                        <a:rPr lang="zh-CN" altLang="en-US" sz="1200">
                          <a:latin typeface="黑体" panose="02010609060101010101" charset="-122"/>
                          <a:ea typeface="黑体" panose="02010609060101010101" charset="-122"/>
                          <a:cs typeface="黑体" panose="02010609060101010101" charset="-122"/>
                        </a:rPr>
                        <a:t>）</a:t>
                      </a:r>
                      <a:endParaRPr lang="zh-CN" altLang="en-US" sz="1200">
                        <a:latin typeface="黑体" panose="02010609060101010101" charset="-122"/>
                        <a:ea typeface="黑体" panose="02010609060101010101" charset="-122"/>
                        <a:cs typeface="黑体" panose="02010609060101010101" charset="-122"/>
                      </a:endParaRPr>
                    </a:p>
                  </a:txBody>
                  <a:tcPr anchor="ctr" anchorCtr="0">
                    <a:lnR w="12700">
                      <a:solidFill>
                        <a:schemeClr val="tx1"/>
                      </a:solidFill>
                      <a:prstDash val="solid"/>
                    </a:lnR>
                    <a:lnT w="12700">
                      <a:solidFill>
                        <a:schemeClr val="tx1"/>
                      </a:solidFill>
                      <a:prstDash val="solid"/>
                    </a:lnT>
                  </a:tcPr>
                </a:tc>
                <a:tc>
                  <a:txBody>
                    <a:bodyPr/>
                    <a:p>
                      <a:pPr algn="ctr">
                        <a:buNone/>
                      </a:pPr>
                      <a:r>
                        <a:rPr lang="zh-CN" altLang="en-US" sz="1200">
                          <a:latin typeface="黑体" panose="02010609060101010101" charset="-122"/>
                          <a:ea typeface="黑体" panose="02010609060101010101" charset="-122"/>
                          <a:cs typeface="黑体" panose="02010609060101010101" charset="-122"/>
                          <a:sym typeface="+mn-ea"/>
                        </a:rPr>
                        <a:t>显式</a:t>
                      </a:r>
                      <a:endParaRPr lang="zh-CN" altLang="en-US" sz="1200">
                        <a:latin typeface="黑体" panose="02010609060101010101" charset="-122"/>
                        <a:ea typeface="黑体" panose="02010609060101010101" charset="-122"/>
                        <a:cs typeface="黑体" panose="02010609060101010101" charset="-122"/>
                        <a:sym typeface="+mn-ea"/>
                      </a:endParaRPr>
                    </a:p>
                    <a:p>
                      <a:pPr algn="ctr">
                        <a:buNone/>
                      </a:pPr>
                      <a:r>
                        <a:rPr lang="zh-CN" altLang="en-US" sz="1200">
                          <a:latin typeface="黑体" panose="02010609060101010101" charset="-122"/>
                          <a:ea typeface="黑体" panose="02010609060101010101" charset="-122"/>
                          <a:cs typeface="黑体" panose="02010609060101010101" charset="-122"/>
                          <a:sym typeface="+mn-ea"/>
                        </a:rPr>
                        <a:t>（</a:t>
                      </a:r>
                      <a:r>
                        <a:rPr lang="en-US" altLang="en-US" sz="1200">
                          <a:latin typeface="黑体" panose="02010609060101010101" charset="-122"/>
                          <a:ea typeface="黑体" panose="02010609060101010101" charset="-122"/>
                          <a:cs typeface="黑体" panose="02010609060101010101" charset="-122"/>
                          <a:sym typeface="+mn-ea"/>
                        </a:rPr>
                        <a:t>Explicit</a:t>
                      </a:r>
                      <a:r>
                        <a:rPr lang="zh-CN" altLang="en-US" sz="1200">
                          <a:latin typeface="黑体" panose="02010609060101010101" charset="-122"/>
                          <a:ea typeface="黑体" panose="02010609060101010101" charset="-122"/>
                          <a:cs typeface="黑体" panose="02010609060101010101" charset="-122"/>
                          <a:sym typeface="+mn-ea"/>
                        </a:rPr>
                        <a:t>）</a:t>
                      </a:r>
                      <a:endParaRPr lang="zh-CN" altLang="en-US" sz="1200">
                        <a:latin typeface="黑体" panose="02010609060101010101" charset="-122"/>
                        <a:ea typeface="黑体" panose="02010609060101010101" charset="-122"/>
                        <a:cs typeface="黑体" panose="02010609060101010101" charset="-122"/>
                        <a:sym typeface="+mn-ea"/>
                      </a:endParaRPr>
                    </a:p>
                  </a:txBody>
                  <a:tcPr anchor="ctr" anchorCtr="0">
                    <a:lnL w="12700">
                      <a:solidFill>
                        <a:schemeClr val="tx1"/>
                      </a:solidFill>
                      <a:prstDash val="solid"/>
                    </a:lnL>
                    <a:lnR w="12700">
                      <a:solidFill>
                        <a:schemeClr val="tx1"/>
                      </a:solidFill>
                      <a:prstDash val="solid"/>
                    </a:lnR>
                    <a:lnT w="12700">
                      <a:solidFill>
                        <a:schemeClr val="tx1"/>
                      </a:solidFill>
                      <a:prstDash val="solid"/>
                    </a:lnT>
                  </a:tcPr>
                </a:tc>
                <a:tc>
                  <a:txBody>
                    <a:bodyPr/>
                    <a:p>
                      <a:pPr algn="ctr">
                        <a:buNone/>
                      </a:pPr>
                      <a:r>
                        <a:rPr lang="zh-CN" altLang="en-US" sz="1200">
                          <a:latin typeface="黑体" panose="02010609060101010101" charset="-122"/>
                          <a:ea typeface="黑体" panose="02010609060101010101" charset="-122"/>
                          <a:cs typeface="黑体" panose="02010609060101010101" charset="-122"/>
                        </a:rPr>
                        <a:t>动态目标函数（</a:t>
                      </a:r>
                      <a:r>
                        <a:rPr lang="en-US" altLang="en-US" sz="1200">
                          <a:latin typeface="黑体" panose="02010609060101010101" charset="-122"/>
                          <a:ea typeface="黑体" panose="02010609060101010101" charset="-122"/>
                          <a:cs typeface="黑体" panose="02010609060101010101" charset="-122"/>
                        </a:rPr>
                        <a:t>Dynamic objective function</a:t>
                      </a:r>
                      <a:r>
                        <a:rPr lang="zh-CN" altLang="en-US" sz="1200">
                          <a:latin typeface="黑体" panose="02010609060101010101" charset="-122"/>
                          <a:ea typeface="黑体" panose="02010609060101010101" charset="-122"/>
                          <a:cs typeface="黑体" panose="02010609060101010101" charset="-122"/>
                        </a:rPr>
                        <a:t>）</a:t>
                      </a:r>
                      <a:endParaRPr lang="zh-CN" altLang="en-US" sz="1200">
                        <a:latin typeface="黑体" panose="02010609060101010101" charset="-122"/>
                        <a:ea typeface="黑体" panose="02010609060101010101" charset="-122"/>
                        <a:cs typeface="黑体" panose="02010609060101010101" charset="-122"/>
                      </a:endParaRPr>
                    </a:p>
                  </a:txBody>
                  <a:tcPr anchor="ctr" anchorCtr="0">
                    <a:lnL w="12700">
                      <a:solidFill>
                        <a:schemeClr val="tx1"/>
                      </a:solidFill>
                      <a:prstDash val="solid"/>
                    </a:lnL>
                    <a:lnT w="12700">
                      <a:solidFill>
                        <a:schemeClr val="tx1"/>
                      </a:solidFill>
                      <a:prstDash val="solid"/>
                    </a:lnT>
                  </a:tcPr>
                </a:tc>
              </a:tr>
            </a:tbl>
          </a:graphicData>
        </a:graphic>
      </p:graphicFrame>
      <p:graphicFrame>
        <p:nvGraphicFramePr>
          <p:cNvPr id="12" name="Table 11"/>
          <p:cNvGraphicFramePr/>
          <p:nvPr>
            <p:custDataLst>
              <p:tags r:id="rId4"/>
            </p:custDataLst>
          </p:nvPr>
        </p:nvGraphicFramePr>
        <p:xfrm>
          <a:off x="5304155" y="3500120"/>
          <a:ext cx="6840000" cy="2134235"/>
        </p:xfrm>
        <a:graphic>
          <a:graphicData uri="http://schemas.openxmlformats.org/drawingml/2006/table">
            <a:tbl>
              <a:tblPr firstRow="1" bandRow="1">
                <a:tableStyleId>{2D5ABB26-0587-4C30-8999-92F81FD0307C}</a:tableStyleId>
              </a:tblPr>
              <a:tblGrid>
                <a:gridCol w="3420000"/>
                <a:gridCol w="3420000"/>
              </a:tblGrid>
              <a:tr h="2134235">
                <a:tc>
                  <a:txBody>
                    <a:bodyPr/>
                    <a:p>
                      <a:pPr algn="ctr">
                        <a:buNone/>
                      </a:pPr>
                      <a:r>
                        <a:rPr lang="zh-CN" altLang="en-US" sz="2000" b="1">
                          <a:latin typeface="黑体" panose="02010609060101010101" charset="-122"/>
                          <a:ea typeface="黑体" panose="02010609060101010101" charset="-122"/>
                        </a:rPr>
                        <a:t>优点：</a:t>
                      </a:r>
                      <a:endParaRPr lang="zh-CN" altLang="en-US" sz="2000" b="1">
                        <a:latin typeface="黑体" panose="02010609060101010101" charset="-122"/>
                        <a:ea typeface="黑体" panose="02010609060101010101" charset="-122"/>
                      </a:endParaRPr>
                    </a:p>
                    <a:p>
                      <a:pPr marL="342900" indent="-342900" algn="l">
                        <a:lnSpc>
                          <a:spcPct val="140000"/>
                        </a:lnSpc>
                        <a:buAutoNum type="arabicPeriod"/>
                      </a:pPr>
                      <a:r>
                        <a:rPr lang="zh-CN" altLang="en-US" sz="1600">
                          <a:latin typeface="黑体" panose="02010609060101010101" charset="-122"/>
                          <a:ea typeface="黑体" panose="02010609060101010101" charset="-122"/>
                        </a:rPr>
                        <a:t>能够解决不同类型的优化问题。</a:t>
                      </a:r>
                      <a:endParaRPr lang="zh-CN" altLang="en-US" sz="1600">
                        <a:latin typeface="黑体" panose="02010609060101010101" charset="-122"/>
                        <a:ea typeface="黑体" panose="02010609060101010101" charset="-122"/>
                      </a:endParaRPr>
                    </a:p>
                    <a:p>
                      <a:pPr marL="342900" indent="-342900" algn="l">
                        <a:lnSpc>
                          <a:spcPct val="140000"/>
                        </a:lnSpc>
                        <a:buAutoNum type="arabicPeriod"/>
                      </a:pPr>
                      <a:r>
                        <a:rPr lang="zh-CN" altLang="en-US" sz="1600">
                          <a:latin typeface="黑体" panose="02010609060101010101" charset="-122"/>
                          <a:ea typeface="黑体" panose="02010609060101010101" charset="-122"/>
                        </a:rPr>
                        <a:t>在许多问题中找到</a:t>
                      </a:r>
                      <a:r>
                        <a:rPr lang="zh-CN" altLang="en-US" sz="2000" b="1" dirty="0">
                          <a:solidFill>
                            <a:srgbClr val="364B3C"/>
                          </a:solidFill>
                          <a:latin typeface="微软雅黑" panose="020B0503020204020204" pitchFamily="34" charset="-122"/>
                          <a:ea typeface="微软雅黑" panose="020B0503020204020204" pitchFamily="34" charset="-122"/>
                        </a:rPr>
                        <a:t>全局最优解</a:t>
                      </a:r>
                      <a:r>
                        <a:rPr lang="zh-CN" altLang="en-US" sz="1600">
                          <a:latin typeface="黑体" panose="02010609060101010101" charset="-122"/>
                          <a:ea typeface="黑体" panose="02010609060101010101" charset="-122"/>
                        </a:rPr>
                        <a:t>。</a:t>
                      </a:r>
                      <a:endParaRPr lang="zh-CN" altLang="en-US" sz="1600">
                        <a:latin typeface="黑体" panose="02010609060101010101" charset="-122"/>
                        <a:ea typeface="黑体" panose="02010609060101010101" charset="-122"/>
                      </a:endParaRPr>
                    </a:p>
                    <a:p>
                      <a:pPr marL="342900" indent="-342900" algn="l">
                        <a:lnSpc>
                          <a:spcPct val="140000"/>
                        </a:lnSpc>
                        <a:buAutoNum type="arabicPeriod"/>
                      </a:pPr>
                      <a:r>
                        <a:rPr lang="zh-CN" altLang="en-US" sz="1600">
                          <a:latin typeface="黑体" panose="02010609060101010101" charset="-122"/>
                          <a:ea typeface="黑体" panose="02010609060101010101" charset="-122"/>
                        </a:rPr>
                        <a:t>易于与其他算法结合。</a:t>
                      </a:r>
                      <a:endParaRPr lang="zh-CN" altLang="en-US" sz="1600">
                        <a:latin typeface="黑体" panose="02010609060101010101" charset="-122"/>
                        <a:ea typeface="黑体" panose="02010609060101010101" charset="-122"/>
                      </a:endParaRPr>
                    </a:p>
                    <a:p>
                      <a:pPr marL="342900" indent="-342900" algn="l">
                        <a:lnSpc>
                          <a:spcPct val="140000"/>
                        </a:lnSpc>
                        <a:buAutoNum type="arabicPeriod"/>
                      </a:pPr>
                      <a:r>
                        <a:rPr lang="zh-CN" altLang="en-US" sz="1600">
                          <a:latin typeface="黑体" panose="02010609060101010101" charset="-122"/>
                          <a:ea typeface="黑体" panose="02010609060101010101" charset="-122"/>
                        </a:rPr>
                        <a:t>设计适用于实数和二进制搜索空间。</a:t>
                      </a:r>
                      <a:endParaRPr lang="zh-CN" altLang="en-US" sz="1600">
                        <a:latin typeface="黑体" panose="02010609060101010101" charset="-122"/>
                        <a:ea typeface="黑体" panose="02010609060101010101" charset="-122"/>
                      </a:endParaRPr>
                    </a:p>
                  </a:txBody>
                  <a:tcPr anchor="t" anchorCtr="0">
                    <a:lnR w="12700">
                      <a:solidFill>
                        <a:schemeClr val="tx1"/>
                      </a:solidFill>
                      <a:prstDash val="sysDash"/>
                    </a:lnR>
                  </a:tcPr>
                </a:tc>
                <a:tc>
                  <a:txBody>
                    <a:bodyPr/>
                    <a:p>
                      <a:pPr algn="ctr">
                        <a:buClrTx/>
                        <a:buSzTx/>
                        <a:buFontTx/>
                        <a:buNone/>
                      </a:pPr>
                      <a:r>
                        <a:rPr lang="zh-CN" altLang="en-US" sz="2000" b="1">
                          <a:latin typeface="黑体" panose="02010609060101010101" charset="-122"/>
                          <a:ea typeface="黑体" panose="02010609060101010101" charset="-122"/>
                        </a:rPr>
                        <a:t>缺点：</a:t>
                      </a:r>
                      <a:endParaRPr lang="zh-CN" altLang="en-US" sz="2000" b="1">
                        <a:latin typeface="黑体" panose="02010609060101010101" charset="-122"/>
                        <a:ea typeface="黑体" panose="02010609060101010101" charset="-122"/>
                      </a:endParaRPr>
                    </a:p>
                    <a:p>
                      <a:pPr marL="342900" indent="-342900" algn="l">
                        <a:lnSpc>
                          <a:spcPct val="140000"/>
                        </a:lnSpc>
                        <a:buAutoNum type="arabicPeriod"/>
                      </a:pPr>
                      <a:r>
                        <a:rPr lang="zh-CN" altLang="en-US" sz="2000" b="1" dirty="0">
                          <a:solidFill>
                            <a:srgbClr val="364B3C"/>
                          </a:solidFill>
                          <a:latin typeface="微软雅黑" panose="020B0503020204020204" pitchFamily="34" charset="-122"/>
                          <a:ea typeface="微软雅黑" panose="020B0503020204020204" pitchFamily="34" charset="-122"/>
                        </a:rPr>
                        <a:t>收敛速度慢</a:t>
                      </a:r>
                      <a:r>
                        <a:rPr lang="zh-CN" altLang="en-US" sz="1600">
                          <a:latin typeface="黑体" panose="02010609060101010101" charset="-122"/>
                          <a:ea typeface="黑体" panose="02010609060101010101" charset="-122"/>
                        </a:rPr>
                        <a:t>。</a:t>
                      </a:r>
                      <a:endParaRPr lang="zh-CN" altLang="en-US" sz="1600">
                        <a:latin typeface="黑体" panose="02010609060101010101" charset="-122"/>
                        <a:ea typeface="黑体" panose="02010609060101010101" charset="-122"/>
                      </a:endParaRPr>
                    </a:p>
                    <a:p>
                      <a:pPr marL="342900" indent="-342900" algn="l">
                        <a:lnSpc>
                          <a:spcPct val="140000"/>
                        </a:lnSpc>
                        <a:buAutoNum type="arabicPeriod"/>
                      </a:pPr>
                      <a:r>
                        <a:rPr lang="zh-CN" altLang="en-US" sz="1600">
                          <a:latin typeface="黑体" panose="02010609060101010101" charset="-122"/>
                          <a:ea typeface="黑体" panose="02010609060101010101" charset="-122"/>
                        </a:rPr>
                        <a:t>可能找到</a:t>
                      </a:r>
                      <a:r>
                        <a:rPr lang="zh-CN" altLang="en-US" sz="2000" b="1" dirty="0">
                          <a:solidFill>
                            <a:srgbClr val="364B3C"/>
                          </a:solidFill>
                          <a:latin typeface="微软雅黑" panose="020B0503020204020204" pitchFamily="34" charset="-122"/>
                          <a:ea typeface="微软雅黑" panose="020B0503020204020204" pitchFamily="34" charset="-122"/>
                        </a:rPr>
                        <a:t>次优解</a:t>
                      </a:r>
                      <a:r>
                        <a:rPr lang="zh-CN" altLang="en-US" sz="1600">
                          <a:latin typeface="黑体" panose="02010609060101010101" charset="-122"/>
                          <a:ea typeface="黑体" panose="02010609060101010101" charset="-122"/>
                        </a:rPr>
                        <a:t>。</a:t>
                      </a:r>
                      <a:endParaRPr lang="zh-CN" altLang="en-US" sz="1600">
                        <a:latin typeface="黑体" panose="02010609060101010101" charset="-122"/>
                        <a:ea typeface="黑体" panose="02010609060101010101" charset="-122"/>
                      </a:endParaRPr>
                    </a:p>
                    <a:p>
                      <a:pPr marL="342900" indent="-342900" algn="l">
                        <a:lnSpc>
                          <a:spcPct val="140000"/>
                        </a:lnSpc>
                        <a:buAutoNum type="arabicPeriod"/>
                      </a:pPr>
                      <a:r>
                        <a:rPr lang="zh-CN" altLang="en-US" sz="1600">
                          <a:latin typeface="黑体" panose="02010609060101010101" charset="-122"/>
                          <a:ea typeface="黑体" panose="02010609060101010101" charset="-122"/>
                        </a:rPr>
                        <a:t>结果不可预测。</a:t>
                      </a:r>
                      <a:endParaRPr lang="zh-CN" altLang="en-US" sz="1600">
                        <a:latin typeface="黑体" panose="02010609060101010101" charset="-122"/>
                        <a:ea typeface="黑体" panose="02010609060101010101" charset="-122"/>
                      </a:endParaRPr>
                    </a:p>
                    <a:p>
                      <a:pPr marL="342900" indent="-342900" algn="l">
                        <a:lnSpc>
                          <a:spcPct val="140000"/>
                        </a:lnSpc>
                        <a:buAutoNum type="arabicPeriod"/>
                      </a:pPr>
                      <a:r>
                        <a:rPr lang="zh-CN" altLang="en-US" sz="1600">
                          <a:latin typeface="黑体" panose="02010609060101010101" charset="-122"/>
                          <a:ea typeface="黑体" panose="02010609060101010101" charset="-122"/>
                        </a:rPr>
                        <a:t>交叉和变异率对稳定性和收敛性有依赖。</a:t>
                      </a:r>
                      <a:endParaRPr lang="zh-CN" altLang="en-US" sz="1600">
                        <a:latin typeface="黑体" panose="02010609060101010101" charset="-122"/>
                        <a:ea typeface="黑体" panose="02010609060101010101" charset="-122"/>
                      </a:endParaRPr>
                    </a:p>
                    <a:p>
                      <a:pPr marL="342900" indent="-342900" algn="l">
                        <a:lnSpc>
                          <a:spcPct val="140000"/>
                        </a:lnSpc>
                        <a:buAutoNum type="arabicPeriod"/>
                      </a:pPr>
                      <a:r>
                        <a:rPr lang="zh-CN" altLang="en-US" sz="1600">
                          <a:latin typeface="黑体" panose="02010609060101010101" charset="-122"/>
                          <a:ea typeface="黑体" panose="02010609060101010101" charset="-122"/>
                        </a:rPr>
                        <a:t>局部搜索能力弱。</a:t>
                      </a:r>
                      <a:endParaRPr lang="zh-CN" altLang="en-US" sz="1600">
                        <a:latin typeface="黑体" panose="02010609060101010101" charset="-122"/>
                        <a:ea typeface="黑体" panose="02010609060101010101" charset="-122"/>
                      </a:endParaRPr>
                    </a:p>
                    <a:p>
                      <a:pPr marL="342900" indent="-342900" algn="l">
                        <a:lnSpc>
                          <a:spcPct val="140000"/>
                        </a:lnSpc>
                        <a:buAutoNum type="arabicPeriod"/>
                      </a:pPr>
                      <a:r>
                        <a:rPr lang="zh-CN" altLang="en-US" sz="1600">
                          <a:latin typeface="黑体" panose="02010609060101010101" charset="-122"/>
                          <a:ea typeface="黑体" panose="02010609060101010101" charset="-122"/>
                        </a:rPr>
                        <a:t>编码方案难以设计。</a:t>
                      </a:r>
                      <a:endParaRPr lang="zh-CN" altLang="en-US" sz="1600">
                        <a:latin typeface="黑体" panose="02010609060101010101" charset="-122"/>
                        <a:ea typeface="黑体" panose="02010609060101010101" charset="-122"/>
                      </a:endParaRPr>
                    </a:p>
                  </a:txBody>
                  <a:tcPr anchor="t" anchorCtr="0">
                    <a:lnL w="12700">
                      <a:solidFill>
                        <a:schemeClr val="tx1"/>
                      </a:solidFill>
                      <a:prstDash val="sysDash"/>
                    </a:lnL>
                  </a:tcPr>
                </a:tc>
              </a:tr>
            </a:tbl>
          </a:graphicData>
        </a:graphic>
      </p:graphicFrame>
      <p:sp>
        <p:nvSpPr>
          <p:cNvPr id="13" name="Text Box 12"/>
          <p:cNvSpPr txBox="1"/>
          <p:nvPr/>
        </p:nvSpPr>
        <p:spPr>
          <a:xfrm>
            <a:off x="4944110" y="2564765"/>
            <a:ext cx="6731635" cy="829945"/>
          </a:xfrm>
          <a:prstGeom prst="rect">
            <a:avLst/>
          </a:prstGeom>
          <a:noFill/>
        </p:spPr>
        <p:txBody>
          <a:bodyPr wrap="square" rtlCol="0">
            <a:spAutoFit/>
          </a:bodyPr>
          <a:p>
            <a:pPr indent="457200">
              <a:lnSpc>
                <a:spcPct val="120000"/>
              </a:lnSpc>
              <a:spcBef>
                <a:spcPts val="0"/>
              </a:spcBef>
              <a:spcAft>
                <a:spcPts val="0"/>
              </a:spcAft>
            </a:pPr>
            <a:r>
              <a:rPr lang="zh-CN" altLang="en-US" sz="2000" b="1">
                <a:latin typeface="黑体" panose="02010609060101010101" charset="-122"/>
                <a:ea typeface="黑体" panose="02010609060101010101" charset="-122"/>
                <a:cs typeface="黑体" panose="02010609060101010101" charset="-122"/>
              </a:rPr>
              <a:t>在</a:t>
            </a:r>
            <a:r>
              <a:rPr lang="zh-CN" altLang="en-US" sz="2000" b="1" dirty="0">
                <a:solidFill>
                  <a:srgbClr val="364B3C"/>
                </a:solidFill>
                <a:latin typeface="微软雅黑" panose="020B0503020204020204" pitchFamily="34" charset="-122"/>
                <a:ea typeface="微软雅黑" panose="020B0503020204020204" pitchFamily="34" charset="-122"/>
              </a:rPr>
              <a:t>带约束</a:t>
            </a:r>
            <a:r>
              <a:rPr lang="zh-CN" altLang="en-US" sz="2000" b="1">
                <a:latin typeface="黑体" panose="02010609060101010101" charset="-122"/>
                <a:ea typeface="黑体" panose="02010609060101010101" charset="-122"/>
                <a:cs typeface="黑体" panose="02010609060101010101" charset="-122"/>
              </a:rPr>
              <a:t>的非线性、离散问题上</a:t>
            </a:r>
            <a:r>
              <a:rPr lang="zh-CN" altLang="en-US" sz="2000" b="1">
                <a:latin typeface="黑体" panose="02010609060101010101" charset="-122"/>
                <a:ea typeface="黑体" panose="02010609060101010101" charset="-122"/>
                <a:cs typeface="黑体" panose="02010609060101010101" charset="-122"/>
                <a:sym typeface="+mn-ea"/>
              </a:rPr>
              <a:t>遗传算法</a:t>
            </a:r>
            <a:r>
              <a:rPr lang="en-US" altLang="zh-CN" sz="2000" b="1">
                <a:latin typeface="黑体" panose="02010609060101010101" charset="-122"/>
                <a:ea typeface="黑体" panose="02010609060101010101" charset="-122"/>
                <a:cs typeface="黑体" panose="02010609060101010101" charset="-122"/>
                <a:sym typeface="+mn-ea"/>
              </a:rPr>
              <a:t>(</a:t>
            </a:r>
            <a:r>
              <a:rPr lang="en-US" altLang="en-US" sz="2000" b="1">
                <a:latin typeface="黑体" panose="02010609060101010101" charset="-122"/>
                <a:ea typeface="黑体" panose="02010609060101010101" charset="-122"/>
                <a:cs typeface="黑体" panose="02010609060101010101" charset="-122"/>
              </a:rPr>
              <a:t>GA)</a:t>
            </a:r>
            <a:r>
              <a:rPr lang="zh-CN" altLang="en-US" sz="2000" b="1">
                <a:latin typeface="黑体" panose="02010609060101010101" charset="-122"/>
                <a:ea typeface="黑体" panose="02010609060101010101" charset="-122"/>
                <a:cs typeface="黑体" panose="02010609060101010101" charset="-122"/>
              </a:rPr>
              <a:t>表现最佳：</a:t>
            </a:r>
            <a:endParaRPr lang="zh-CN" altLang="en-US" sz="2000" b="1">
              <a:latin typeface="黑体" panose="02010609060101010101" charset="-122"/>
              <a:ea typeface="黑体" panose="02010609060101010101" charset="-122"/>
              <a:cs typeface="黑体" panose="02010609060101010101" charset="-122"/>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Title 2"/>
          <p:cNvSpPr>
            <a:spLocks noGrp="1"/>
          </p:cNvSpPr>
          <p:nvPr>
            <p:ph type="title"/>
          </p:nvPr>
        </p:nvSpPr>
        <p:spPr/>
        <p:txBody>
          <a:bodyPr/>
          <a:p>
            <a:r>
              <a:rPr lang="zh-CN" altLang="en-US">
                <a:sym typeface="+mn-ea"/>
              </a:rPr>
              <a:t>国内外调研</a:t>
            </a:r>
            <a:r>
              <a:rPr lang="en-US" altLang="zh-CN">
                <a:sym typeface="+mn-ea"/>
              </a:rPr>
              <a:t>-</a:t>
            </a:r>
            <a:r>
              <a:rPr lang="zh-CN" altLang="en-US" dirty="0">
                <a:solidFill>
                  <a:srgbClr val="364B3C"/>
                </a:solidFill>
                <a:latin typeface="微软雅黑" panose="020B0503020204020204" pitchFamily="34" charset="-122"/>
                <a:sym typeface="+mn-ea"/>
              </a:rPr>
              <a:t>多目标遗传算法</a:t>
            </a:r>
            <a:endParaRPr lang="en-US"/>
          </a:p>
        </p:txBody>
      </p:sp>
      <p:pic>
        <p:nvPicPr>
          <p:cNvPr id="5" name="图片 4"/>
          <p:cNvPicPr>
            <a:picLocks noChangeAspect="1"/>
          </p:cNvPicPr>
          <p:nvPr/>
        </p:nvPicPr>
        <p:blipFill>
          <a:blip r:embed="rId1"/>
          <a:srcRect l="19812" b="27300"/>
          <a:stretch>
            <a:fillRect/>
          </a:stretch>
        </p:blipFill>
        <p:spPr>
          <a:xfrm>
            <a:off x="262890" y="4496988"/>
            <a:ext cx="1942328" cy="1800000"/>
          </a:xfrm>
          <a:prstGeom prst="rect">
            <a:avLst/>
          </a:prstGeom>
        </p:spPr>
      </p:pic>
      <p:sp>
        <p:nvSpPr>
          <p:cNvPr id="13" name="文本占位符 12"/>
          <p:cNvSpPr>
            <a:spLocks noGrp="1"/>
          </p:cNvSpPr>
          <p:nvPr>
            <p:ph type="body" sz="quarter" idx="10"/>
          </p:nvPr>
        </p:nvSpPr>
        <p:spPr>
          <a:xfrm>
            <a:off x="191135" y="6309360"/>
            <a:ext cx="11880215" cy="307340"/>
          </a:xfrm>
        </p:spPr>
        <p:txBody>
          <a:bodyPr>
            <a:normAutofit fontScale="25000"/>
          </a:bodyPr>
          <a:p>
            <a:pPr marL="0" indent="0">
              <a:buFont typeface="+mj-lt"/>
              <a:buNone/>
            </a:pPr>
            <a:r>
              <a:rPr lang="en-US" altLang="zh-CN" dirty="0">
                <a:latin typeface="Times New Roman" panose="02020603050405020304" pitchFamily="18" charset="0"/>
                <a:cs typeface="Times New Roman" panose="02020603050405020304" pitchFamily="18" charset="0"/>
              </a:rPr>
              <a:t>[1] M. Nasr and S. Tantawi, “New geometrical-optimization approach using splines for enhanced accelerator cavities’ performance,” report, SLAC National Accelerator Lab., Menlo Park, CA (United States), 2018.</a:t>
            </a:r>
            <a:endParaRPr lang="en-US" altLang="zh-CN" dirty="0">
              <a:latin typeface="Times New Roman" panose="02020603050405020304" pitchFamily="18" charset="0"/>
              <a:cs typeface="Times New Roman" panose="02020603050405020304" pitchFamily="18" charset="0"/>
            </a:endParaRPr>
          </a:p>
          <a:p>
            <a:pPr marL="0" indent="0">
              <a:buFont typeface="+mj-lt"/>
              <a:buNone/>
            </a:pPr>
            <a:r>
              <a:rPr lang="en-US" altLang="zh-CN" dirty="0">
                <a:latin typeface="Times New Roman" panose="02020603050405020304" pitchFamily="18" charset="0"/>
                <a:cs typeface="Times New Roman" panose="02020603050405020304" pitchFamily="18" charset="0"/>
                <a:sym typeface="+mn-ea"/>
              </a:rPr>
              <a:t>[2] M. </a:t>
            </a:r>
            <a:r>
              <a:rPr lang="en-US" altLang="zh-CN" dirty="0" err="1">
                <a:latin typeface="Times New Roman" panose="02020603050405020304" pitchFamily="18" charset="0"/>
                <a:cs typeface="Times New Roman" panose="02020603050405020304" pitchFamily="18" charset="0"/>
                <a:sym typeface="+mn-ea"/>
              </a:rPr>
              <a:t>Kranjčević</a:t>
            </a:r>
            <a:r>
              <a:rPr lang="en-US" altLang="zh-CN" dirty="0">
                <a:latin typeface="Times New Roman" panose="02020603050405020304" pitchFamily="18" charset="0"/>
                <a:cs typeface="Times New Roman" panose="02020603050405020304" pitchFamily="18" charset="0"/>
                <a:sym typeface="+mn-ea"/>
              </a:rPr>
              <a:t>, A. </a:t>
            </a:r>
            <a:r>
              <a:rPr lang="en-US" altLang="zh-CN" dirty="0" err="1">
                <a:latin typeface="Times New Roman" panose="02020603050405020304" pitchFamily="18" charset="0"/>
                <a:cs typeface="Times New Roman" panose="02020603050405020304" pitchFamily="18" charset="0"/>
                <a:sym typeface="+mn-ea"/>
              </a:rPr>
              <a:t>Adelmann</a:t>
            </a:r>
            <a:r>
              <a:rPr lang="en-US" altLang="zh-CN" dirty="0">
                <a:latin typeface="Times New Roman" panose="02020603050405020304" pitchFamily="18" charset="0"/>
                <a:cs typeface="Times New Roman" panose="02020603050405020304" pitchFamily="18" charset="0"/>
                <a:sym typeface="+mn-ea"/>
              </a:rPr>
              <a:t>, P. Arbenz, A. </a:t>
            </a:r>
            <a:r>
              <a:rPr lang="en-US" altLang="zh-CN" dirty="0" err="1">
                <a:latin typeface="Times New Roman" panose="02020603050405020304" pitchFamily="18" charset="0"/>
                <a:cs typeface="Times New Roman" panose="02020603050405020304" pitchFamily="18" charset="0"/>
                <a:sym typeface="+mn-ea"/>
              </a:rPr>
              <a:t>Citterio</a:t>
            </a:r>
            <a:r>
              <a:rPr lang="en-US" altLang="zh-CN" dirty="0">
                <a:latin typeface="Times New Roman" panose="02020603050405020304" pitchFamily="18" charset="0"/>
                <a:cs typeface="Times New Roman" panose="02020603050405020304" pitchFamily="18" charset="0"/>
                <a:sym typeface="+mn-ea"/>
              </a:rPr>
              <a:t>, and L. </a:t>
            </a:r>
            <a:r>
              <a:rPr lang="en-US" altLang="zh-CN" dirty="0" err="1">
                <a:latin typeface="Times New Roman" panose="02020603050405020304" pitchFamily="18" charset="0"/>
                <a:cs typeface="Times New Roman" panose="02020603050405020304" pitchFamily="18" charset="0"/>
                <a:sym typeface="+mn-ea"/>
              </a:rPr>
              <a:t>Stingelin</a:t>
            </a:r>
            <a:r>
              <a:rPr lang="en-US" altLang="zh-CN" dirty="0">
                <a:latin typeface="Times New Roman" panose="02020603050405020304" pitchFamily="18" charset="0"/>
                <a:cs typeface="Times New Roman" panose="02020603050405020304" pitchFamily="18" charset="0"/>
                <a:sym typeface="+mn-ea"/>
              </a:rPr>
              <a:t>, “Multi-objective shape optimization of radio frequency cavities using an evolutionary algorithm,” Nuclear Instruments and Methods in Physics Research Section A:Accelerators, Spectrometers, Detectors and Associated Equipment, vol. 920,pp. 106–114, 2019..</a:t>
            </a:r>
            <a:endParaRPr lang="zh-CN" altLang="en-US" dirty="0">
              <a:latin typeface="Times New Roman" panose="02020603050405020304" pitchFamily="18" charset="0"/>
              <a:cs typeface="Times New Roman" panose="02020603050405020304" pitchFamily="18" charset="0"/>
            </a:endParaRPr>
          </a:p>
          <a:p>
            <a:pPr>
              <a:buFont typeface="+mj-lt"/>
              <a:buAutoNum type="arabicPeriod"/>
            </a:pPr>
            <a:endParaRPr lang="zh-CN" altLang="en-US" dirty="0">
              <a:latin typeface="Times New Roman" panose="02020603050405020304" pitchFamily="18" charset="0"/>
              <a:cs typeface="Times New Roman" panose="02020603050405020304" pitchFamily="18" charset="0"/>
            </a:endParaRPr>
          </a:p>
        </p:txBody>
      </p:sp>
      <p:pic>
        <p:nvPicPr>
          <p:cNvPr id="6" name="图片 5"/>
          <p:cNvPicPr>
            <a:picLocks noChangeAspect="1"/>
          </p:cNvPicPr>
          <p:nvPr/>
        </p:nvPicPr>
        <p:blipFill>
          <a:blip r:embed="rId2"/>
          <a:srcRect l="7206" r="8395" b="21813"/>
          <a:stretch>
            <a:fillRect/>
          </a:stretch>
        </p:blipFill>
        <p:spPr>
          <a:xfrm>
            <a:off x="2509383" y="4496988"/>
            <a:ext cx="5386705" cy="1800000"/>
          </a:xfrm>
          <a:prstGeom prst="rect">
            <a:avLst/>
          </a:prstGeom>
        </p:spPr>
      </p:pic>
      <mc:AlternateContent xmlns:mc="http://schemas.openxmlformats.org/markup-compatibility/2006">
        <mc:Choice xmlns:a14="http://schemas.microsoft.com/office/drawing/2010/main" Requires="a14">
          <p:sp>
            <p:nvSpPr>
              <p:cNvPr id="7" name="Text Box 6"/>
              <p:cNvSpPr txBox="1"/>
              <p:nvPr/>
            </p:nvSpPr>
            <p:spPr>
              <a:xfrm>
                <a:off x="191135" y="1196975"/>
                <a:ext cx="11880215" cy="3275330"/>
              </a:xfrm>
              <a:prstGeom prst="rect">
                <a:avLst/>
              </a:prstGeom>
              <a:noFill/>
            </p:spPr>
            <p:txBody>
              <a:bodyPr wrap="square" rtlCol="0" anchor="t">
                <a:spAutoFit/>
              </a:bodyPr>
              <a:p>
                <a:pPr marL="457200" indent="-457200">
                  <a:lnSpc>
                    <a:spcPct val="120000"/>
                  </a:lnSpc>
                  <a:spcBef>
                    <a:spcPts val="0"/>
                  </a:spcBef>
                  <a:spcAft>
                    <a:spcPts val="0"/>
                  </a:spcAft>
                  <a:buFont typeface="Arial" panose="020B0604020202020204" pitchFamily="34" charset="0"/>
                  <a:buAutoNum type="arabicPeriod"/>
                </a:pPr>
                <a:r>
                  <a:rPr lang="en-US" altLang="zh-CN" sz="1600" dirty="0">
                    <a:effectLst/>
                    <a:latin typeface="Times New Roman" panose="02020603050405020304" pitchFamily="18" charset="0"/>
                    <a:ea typeface="黑体" panose="02010609060101010101" charset="-122"/>
                    <a:cs typeface="Times New Roman" panose="02020603050405020304" pitchFamily="18" charset="0"/>
                    <a:sym typeface="+mn-ea"/>
                  </a:rPr>
                  <a:t>SLAC</a:t>
                </a:r>
                <a:r>
                  <a:rPr lang="zh-CN" altLang="en-US" sz="1600" dirty="0">
                    <a:effectLst/>
                    <a:latin typeface="黑体" panose="02010609060101010101" charset="-122"/>
                    <a:ea typeface="黑体" panose="02010609060101010101" charset="-122"/>
                    <a:cs typeface="黑体" panose="02010609060101010101" charset="-122"/>
                    <a:sym typeface="+mn-ea"/>
                  </a:rPr>
                  <a:t>的 </a:t>
                </a:r>
                <a:r>
                  <a:rPr lang="en-US" altLang="zh-CN" sz="1600" dirty="0">
                    <a:effectLst/>
                    <a:latin typeface="Times New Roman" panose="02020603050405020304" pitchFamily="18" charset="0"/>
                    <a:ea typeface="黑体" panose="02010609060101010101" charset="-122"/>
                    <a:cs typeface="Times New Roman" panose="02020603050405020304" pitchFamily="18" charset="0"/>
                    <a:sym typeface="+mn-ea"/>
                  </a:rPr>
                  <a:t>M. Nasr</a:t>
                </a:r>
                <a:r>
                  <a:rPr lang="en-US" altLang="zh-CN" sz="1600" dirty="0">
                    <a:effectLst/>
                    <a:latin typeface="黑体" panose="02010609060101010101" charset="-122"/>
                    <a:ea typeface="黑体" panose="02010609060101010101" charset="-122"/>
                    <a:cs typeface="黑体" panose="02010609060101010101" charset="-122"/>
                    <a:sym typeface="+mn-ea"/>
                  </a:rPr>
                  <a:t> </a:t>
                </a:r>
                <a:r>
                  <a:rPr lang="zh-CN" altLang="en-US" sz="1600" dirty="0">
                    <a:effectLst/>
                    <a:latin typeface="黑体" panose="02010609060101010101" charset="-122"/>
                    <a:ea typeface="黑体" panose="02010609060101010101" charset="-122"/>
                    <a:cs typeface="黑体" panose="02010609060101010101" charset="-122"/>
                    <a:sym typeface="+mn-ea"/>
                  </a:rPr>
                  <a:t>等人 在 </a:t>
                </a:r>
                <a:r>
                  <a:rPr lang="en-US" altLang="zh-CN" sz="1600" dirty="0">
                    <a:effectLst/>
                    <a:latin typeface="黑体" panose="02010609060101010101" charset="-122"/>
                    <a:ea typeface="黑体" panose="02010609060101010101" charset="-122"/>
                    <a:cs typeface="黑体" panose="02010609060101010101" charset="-122"/>
                    <a:sym typeface="+mn-ea"/>
                  </a:rPr>
                  <a:t>2018 </a:t>
                </a:r>
                <a:r>
                  <a:rPr lang="zh-CN" altLang="en-US" sz="1600" dirty="0">
                    <a:effectLst/>
                    <a:latin typeface="黑体" panose="02010609060101010101" charset="-122"/>
                    <a:ea typeface="黑体" panose="02010609060101010101" charset="-122"/>
                    <a:cs typeface="黑体" panose="02010609060101010101" charset="-122"/>
                    <a:sym typeface="+mn-ea"/>
                  </a:rPr>
                  <a:t>年提出了将腔体截面边界视为</a:t>
                </a:r>
                <a:r>
                  <a:rPr lang="en-US" altLang="zh-CN" sz="1600" dirty="0">
                    <a:effectLst/>
                    <a:latin typeface="Times New Roman" panose="02020603050405020304" pitchFamily="18" charset="0"/>
                    <a:ea typeface="黑体" panose="02010609060101010101" charset="-122"/>
                    <a:cs typeface="Times New Roman" panose="02020603050405020304" pitchFamily="18" charset="0"/>
                    <a:sym typeface="+mn-ea"/>
                  </a:rPr>
                  <a:t> B </a:t>
                </a:r>
                <a:r>
                  <a:rPr lang="zh-CN" altLang="en-US" sz="1600" dirty="0">
                    <a:effectLst/>
                    <a:latin typeface="黑体" panose="02010609060101010101" charset="-122"/>
                    <a:ea typeface="黑体" panose="02010609060101010101" charset="-122"/>
                    <a:cs typeface="黑体" panose="02010609060101010101" charset="-122"/>
                    <a:sym typeface="+mn-ea"/>
                  </a:rPr>
                  <a:t>样条函数，对分流阻抗和表面电场强度进行优化</a:t>
                </a:r>
                <a:r>
                  <a:rPr lang="en-US" altLang="zh-CN" sz="1600" dirty="0">
                    <a:effectLst/>
                    <a:latin typeface="黑体" panose="02010609060101010101" charset="-122"/>
                    <a:ea typeface="黑体" panose="02010609060101010101" charset="-122"/>
                    <a:cs typeface="黑体" panose="02010609060101010101" charset="-122"/>
                    <a:sym typeface="+mn-ea"/>
                  </a:rPr>
                  <a:t>.</a:t>
                </a:r>
                <a:endParaRPr lang="en-US" altLang="zh-CN" sz="1600" dirty="0">
                  <a:effectLst/>
                  <a:latin typeface="黑体" panose="02010609060101010101" charset="-122"/>
                  <a:ea typeface="黑体" panose="02010609060101010101" charset="-122"/>
                  <a:cs typeface="黑体" panose="02010609060101010101" charset="-122"/>
                  <a:sym typeface="+mn-ea"/>
                </a:endParaRPr>
              </a:p>
              <a:p>
                <a:pPr marL="457200" indent="-457200">
                  <a:lnSpc>
                    <a:spcPct val="120000"/>
                  </a:lnSpc>
                  <a:spcBef>
                    <a:spcPts val="0"/>
                  </a:spcBef>
                  <a:spcAft>
                    <a:spcPts val="0"/>
                  </a:spcAft>
                  <a:buFont typeface="Arial" panose="020B0604020202020204" pitchFamily="34" charset="0"/>
                  <a:buAutoNum type="arabicPeriod"/>
                </a:pPr>
                <a:r>
                  <a:rPr lang="en-US" altLang="zh-CN" sz="1600" dirty="0">
                    <a:effectLst/>
                    <a:latin typeface="Times New Roman" panose="02020603050405020304" pitchFamily="18" charset="0"/>
                    <a:ea typeface="黑体" panose="02010609060101010101" charset="-122"/>
                    <a:cs typeface="Times New Roman" panose="02020603050405020304" pitchFamily="18" charset="0"/>
                    <a:sym typeface="+mn-ea"/>
                  </a:rPr>
                  <a:t>M. Kranjčević </a:t>
                </a:r>
                <a:r>
                  <a:rPr lang="zh-CN" altLang="en-US" sz="1600" dirty="0">
                    <a:effectLst/>
                    <a:latin typeface="黑体" panose="02010609060101010101" charset="-122"/>
                    <a:ea typeface="黑体" panose="02010609060101010101" charset="-122"/>
                    <a:cs typeface="黑体" panose="02010609060101010101" charset="-122"/>
                    <a:sym typeface="+mn-ea"/>
                  </a:rPr>
                  <a:t>等人在 </a:t>
                </a:r>
                <a:r>
                  <a:rPr lang="en-US" altLang="zh-CN" sz="1600" dirty="0">
                    <a:effectLst/>
                    <a:latin typeface="黑体" panose="02010609060101010101" charset="-122"/>
                    <a:ea typeface="黑体" panose="02010609060101010101" charset="-122"/>
                    <a:cs typeface="黑体" panose="02010609060101010101" charset="-122"/>
                    <a:sym typeface="+mn-ea"/>
                  </a:rPr>
                  <a:t>2019 </a:t>
                </a:r>
                <a:r>
                  <a:rPr lang="zh-CN" altLang="en-US" sz="1600" dirty="0">
                    <a:effectLst/>
                    <a:latin typeface="黑体" panose="02010609060101010101" charset="-122"/>
                    <a:ea typeface="黑体" panose="02010609060101010101" charset="-122"/>
                    <a:cs typeface="黑体" panose="02010609060101010101" charset="-122"/>
                    <a:sym typeface="+mn-ea"/>
                  </a:rPr>
                  <a:t>年在瑞士同步辐射光源</a:t>
                </a:r>
                <a:r>
                  <a:rPr lang="en-US" altLang="zh-CN" sz="1600" dirty="0">
                    <a:effectLst/>
                    <a:latin typeface="Times New Roman" panose="02020603050405020304" pitchFamily="18" charset="0"/>
                    <a:ea typeface="黑体" panose="02010609060101010101" charset="-122"/>
                    <a:cs typeface="Times New Roman" panose="02020603050405020304" pitchFamily="18" charset="0"/>
                    <a:sym typeface="+mn-ea"/>
                  </a:rPr>
                  <a:t>（SLS）</a:t>
                </a:r>
                <a:r>
                  <a:rPr lang="zh-CN" altLang="en-US" sz="1600" dirty="0">
                    <a:effectLst/>
                    <a:latin typeface="黑体" panose="02010609060101010101" charset="-122"/>
                    <a:ea typeface="黑体" panose="02010609060101010101" charset="-122"/>
                    <a:cs typeface="黑体" panose="02010609060101010101" charset="-122"/>
                    <a:sym typeface="+mn-ea"/>
                  </a:rPr>
                  <a:t>升级计划中，利用多目标进化算法对射频腔的二维截面进行了优化。</a:t>
                </a:r>
                <a:endParaRPr lang="zh-CN" altLang="en-US" sz="1600" dirty="0">
                  <a:effectLst/>
                  <a:latin typeface="黑体" panose="02010609060101010101" charset="-122"/>
                  <a:ea typeface="黑体" panose="02010609060101010101" charset="-122"/>
                  <a:cs typeface="黑体" panose="02010609060101010101" charset="-122"/>
                  <a:sym typeface="+mn-ea"/>
                </a:endParaRPr>
              </a:p>
              <a:p>
                <a:pPr marL="628650" lvl="1" indent="-171450">
                  <a:lnSpc>
                    <a:spcPct val="120000"/>
                  </a:lnSpc>
                  <a:spcBef>
                    <a:spcPts val="0"/>
                  </a:spcBef>
                  <a:spcAft>
                    <a:spcPts val="0"/>
                  </a:spcAft>
                  <a:buFont typeface="Arial" panose="020B0604020202020204" pitchFamily="34" charset="0"/>
                  <a:buChar char="•"/>
                </a:pPr>
                <a:r>
                  <a:rPr lang="en-US" altLang="zh-CN" sz="1600" dirty="0">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en-US" sz="1600" dirty="0">
                    <a:latin typeface="微软雅黑" panose="020B0503020204020204" pitchFamily="34" charset="-122"/>
                    <a:ea typeface="微软雅黑" panose="020B0503020204020204" pitchFamily="34" charset="-122"/>
                    <a:cs typeface="微软雅黑" panose="020B0503020204020204" pitchFamily="34" charset="-122"/>
                    <a:sym typeface="+mn-ea"/>
                  </a:rPr>
                  <a:t>通过</a:t>
                </a:r>
                <a:r>
                  <a:rPr lang="en-US" altLang="zh-CN" sz="1600" b="1" dirty="0">
                    <a:solidFill>
                      <a:srgbClr val="364B3C"/>
                    </a:solidFill>
                    <a:latin typeface="微软雅黑" panose="020B0503020204020204" pitchFamily="34" charset="-122"/>
                    <a:ea typeface="微软雅黑" panose="020B0503020204020204" pitchFamily="34" charset="-122"/>
                    <a:cs typeface="微软雅黑" panose="020B0503020204020204" pitchFamily="34" charset="-122"/>
                    <a:sym typeface="+mn-ea"/>
                  </a:rPr>
                  <a:t>60</a:t>
                </a:r>
                <a:r>
                  <a:rPr lang="zh-CN" altLang="en-US" sz="1600" b="1" dirty="0">
                    <a:solidFill>
                      <a:srgbClr val="364B3C"/>
                    </a:solidFill>
                    <a:latin typeface="微软雅黑" panose="020B0503020204020204" pitchFamily="34" charset="-122"/>
                    <a:ea typeface="微软雅黑" panose="020B0503020204020204" pitchFamily="34" charset="-122"/>
                    <a:cs typeface="微软雅黑" panose="020B0503020204020204" pitchFamily="34" charset="-122"/>
                    <a:sym typeface="+mn-ea"/>
                  </a:rPr>
                  <a:t>代</a:t>
                </a:r>
                <a14:m>
                  <m:oMath xmlns:m="http://schemas.openxmlformats.org/officeDocument/2006/math">
                    <m:r>
                      <a:rPr lang="en-US" altLang="zh-CN" sz="1600" b="1" i="1" dirty="0" smtClean="0">
                        <a:solidFill>
                          <a:srgbClr val="364B3C"/>
                        </a:solidFill>
                        <a:latin typeface="Cambria Math" panose="02040503050406030204" pitchFamily="18" charset="0"/>
                        <a:ea typeface="宋体" panose="02010600030101010101" pitchFamily="2" charset="-122"/>
                        <a:cs typeface="Cambria Math" panose="02040503050406030204" pitchFamily="18" charset="0"/>
                      </a:rPr>
                      <m:t>×</m:t>
                    </m:r>
                  </m:oMath>
                </a14:m>
                <a:r>
                  <a:rPr lang="en-US" altLang="zh-CN" sz="1600" b="1" dirty="0">
                    <a:solidFill>
                      <a:srgbClr val="364B3C"/>
                    </a:solidFill>
                    <a:latin typeface="微软雅黑" panose="020B0503020204020204" pitchFamily="34" charset="-122"/>
                    <a:ea typeface="微软雅黑" panose="020B0503020204020204" pitchFamily="34" charset="-122"/>
                    <a:cs typeface="微软雅黑" panose="020B0503020204020204" pitchFamily="34" charset="-122"/>
                    <a:sym typeface="+mn-ea"/>
                  </a:rPr>
                  <a:t>100</a:t>
                </a:r>
                <a:r>
                  <a:rPr lang="zh-CN" altLang="en-US" sz="1600" b="1" dirty="0">
                    <a:solidFill>
                      <a:srgbClr val="364B3C"/>
                    </a:solidFill>
                    <a:latin typeface="微软雅黑" panose="020B0503020204020204" pitchFamily="34" charset="-122"/>
                    <a:ea typeface="微软雅黑" panose="020B0503020204020204" pitchFamily="34" charset="-122"/>
                    <a:cs typeface="微软雅黑" panose="020B0503020204020204" pitchFamily="34" charset="-122"/>
                    <a:sym typeface="+mn-ea"/>
                  </a:rPr>
                  <a:t>个</a:t>
                </a:r>
                <a:r>
                  <a:rPr lang="zh-CN" altLang="en-US" sz="1600" dirty="0">
                    <a:latin typeface="微软雅黑" panose="020B0503020204020204" pitchFamily="34" charset="-122"/>
                    <a:ea typeface="微软雅黑" panose="020B0503020204020204" pitchFamily="34" charset="-122"/>
                    <a:cs typeface="微软雅黑" panose="020B0503020204020204" pitchFamily="34" charset="-122"/>
                    <a:sym typeface="+mn-ea"/>
                  </a:rPr>
                  <a:t>个体的仿真初步取得了不错的结果。</a:t>
                </a:r>
                <a:endParaRPr lang="zh-CN" altLang="en-US" sz="1600" dirty="0">
                  <a:latin typeface="微软雅黑" panose="020B0503020204020204" pitchFamily="34" charset="-122"/>
                  <a:ea typeface="微软雅黑" panose="020B0503020204020204" pitchFamily="34" charset="-122"/>
                  <a:cs typeface="微软雅黑" panose="020B0503020204020204" pitchFamily="34" charset="-122"/>
                  <a:sym typeface="+mn-ea"/>
                </a:endParaRPr>
              </a:p>
              <a:p>
                <a:pPr lvl="0" indent="0">
                  <a:lnSpc>
                    <a:spcPct val="120000"/>
                  </a:lnSpc>
                  <a:spcBef>
                    <a:spcPts val="0"/>
                  </a:spcBef>
                  <a:spcAft>
                    <a:spcPts val="0"/>
                  </a:spcAft>
                  <a:buFont typeface="Arial" panose="020B0604020202020204" pitchFamily="34" charset="0"/>
                  <a:buNone/>
                </a:pPr>
                <a:r>
                  <a:rPr lang="zh-CN" altLang="en-US" sz="2000" b="1" dirty="0">
                    <a:latin typeface="微软雅黑" panose="020B0503020204020204" pitchFamily="34" charset="-122"/>
                    <a:ea typeface="微软雅黑" panose="020B0503020204020204" pitchFamily="34" charset="-122"/>
                    <a:cs typeface="微软雅黑" panose="020B0503020204020204" pitchFamily="34" charset="-122"/>
                    <a:sym typeface="+mn-ea"/>
                  </a:rPr>
                  <a:t>优势（</a:t>
                </a:r>
                <a:r>
                  <a:rPr lang="zh-CN" altLang="en-US" sz="2000" b="1" dirty="0">
                    <a:solidFill>
                      <a:srgbClr val="364B3C"/>
                    </a:solidFill>
                    <a:latin typeface="微软雅黑" panose="020B0503020204020204" pitchFamily="34" charset="-122"/>
                    <a:ea typeface="微软雅黑" panose="020B0503020204020204" pitchFamily="34" charset="-122"/>
                    <a:cs typeface="微软雅黑" panose="020B0503020204020204" pitchFamily="34" charset="-122"/>
                    <a:sym typeface="+mn-ea"/>
                  </a:rPr>
                  <a:t>简化设计程序、最优解</a:t>
                </a:r>
                <a:r>
                  <a:rPr lang="zh-CN" altLang="en-US" sz="2000" b="1" dirty="0">
                    <a:latin typeface="微软雅黑" panose="020B0503020204020204" pitchFamily="34" charset="-122"/>
                    <a:ea typeface="微软雅黑" panose="020B0503020204020204" pitchFamily="34" charset="-122"/>
                    <a:cs typeface="微软雅黑" panose="020B0503020204020204" pitchFamily="34" charset="-122"/>
                    <a:sym typeface="+mn-ea"/>
                  </a:rPr>
                  <a:t>）</a:t>
                </a:r>
                <a:endParaRPr lang="zh-CN" altLang="en-US" sz="2000" b="1" dirty="0">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742950" lvl="1" indent="-285750">
                  <a:lnSpc>
                    <a:spcPct val="120000"/>
                  </a:lnSpc>
                  <a:spcBef>
                    <a:spcPts val="0"/>
                  </a:spcBef>
                  <a:spcAft>
                    <a:spcPts val="0"/>
                  </a:spcAft>
                  <a:buFont typeface="Arial" panose="020B0604020202020204" pitchFamily="34" charset="0"/>
                  <a:buChar char="•"/>
                </a:pPr>
                <a:r>
                  <a:rPr lang="zh-CN" altLang="en-US" sz="1600" dirty="0">
                    <a:effectLst/>
                    <a:latin typeface="黑体" panose="02010609060101010101" charset="-122"/>
                    <a:ea typeface="黑体" panose="02010609060101010101" charset="-122"/>
                    <a:cs typeface="黑体" panose="02010609060101010101" charset="-122"/>
                    <a:sym typeface="+mn-ea"/>
                  </a:rPr>
                  <a:t>多目标遗传算法实现了无监督下的腔型优化，并解决控制变量法优化的弊病，可以更有效寻找最优值。</a:t>
                </a:r>
                <a:endParaRPr lang="zh-CN" altLang="en-US" sz="2000" b="1" dirty="0">
                  <a:latin typeface="微软雅黑" panose="020B0503020204020204" pitchFamily="34" charset="-122"/>
                  <a:ea typeface="微软雅黑" panose="020B0503020204020204" pitchFamily="34" charset="-122"/>
                  <a:cs typeface="微软雅黑" panose="020B0503020204020204" pitchFamily="34" charset="-122"/>
                  <a:sym typeface="+mn-ea"/>
                </a:endParaRPr>
              </a:p>
              <a:p>
                <a:pPr lvl="0" indent="0">
                  <a:lnSpc>
                    <a:spcPct val="120000"/>
                  </a:lnSpc>
                  <a:spcBef>
                    <a:spcPts val="0"/>
                  </a:spcBef>
                  <a:spcAft>
                    <a:spcPts val="0"/>
                  </a:spcAft>
                  <a:buFont typeface="Arial" panose="020B0604020202020204" pitchFamily="34" charset="0"/>
                  <a:buNone/>
                </a:pPr>
                <a:r>
                  <a:rPr lang="zh-CN" altLang="en-US" sz="2000" b="1" dirty="0">
                    <a:latin typeface="微软雅黑" panose="020B0503020204020204" pitchFamily="34" charset="-122"/>
                    <a:ea typeface="微软雅黑" panose="020B0503020204020204" pitchFamily="34" charset="-122"/>
                    <a:cs typeface="微软雅黑" panose="020B0503020204020204" pitchFamily="34" charset="-122"/>
                    <a:sym typeface="+mn-ea"/>
                  </a:rPr>
                  <a:t>存在的问题（</a:t>
                </a:r>
                <a:r>
                  <a:rPr lang="zh-CN" altLang="en-US" sz="2000" b="1" dirty="0">
                    <a:solidFill>
                      <a:srgbClr val="364B3C"/>
                    </a:solidFill>
                    <a:latin typeface="微软雅黑" panose="020B0503020204020204" pitchFamily="34" charset="-122"/>
                    <a:ea typeface="微软雅黑" panose="020B0503020204020204" pitchFamily="34" charset="-122"/>
                    <a:cs typeface="微软雅黑" panose="020B0503020204020204" pitchFamily="34" charset="-122"/>
                    <a:sym typeface="+mn-ea"/>
                  </a:rPr>
                  <a:t>效率低、计算成本高</a:t>
                </a:r>
                <a:r>
                  <a:rPr lang="zh-CN" altLang="en-US" sz="2000" b="1" dirty="0">
                    <a:latin typeface="微软雅黑" panose="020B0503020204020204" pitchFamily="34" charset="-122"/>
                    <a:ea typeface="微软雅黑" panose="020B0503020204020204" pitchFamily="34" charset="-122"/>
                    <a:cs typeface="微软雅黑" panose="020B0503020204020204" pitchFamily="34" charset="-122"/>
                    <a:sym typeface="+mn-ea"/>
                  </a:rPr>
                  <a:t>）</a:t>
                </a:r>
                <a:endParaRPr lang="en-US" altLang="zh-CN" sz="2000" b="1" dirty="0">
                  <a:latin typeface="微软雅黑" panose="020B0503020204020204" pitchFamily="34" charset="-122"/>
                  <a:ea typeface="微软雅黑" panose="020B0503020204020204" pitchFamily="34" charset="-122"/>
                  <a:cs typeface="微软雅黑" panose="020B0503020204020204" pitchFamily="34" charset="-122"/>
                </a:endParaRPr>
              </a:p>
              <a:p>
                <a:pPr marL="628650" lvl="1" indent="-171450">
                  <a:lnSpc>
                    <a:spcPct val="120000"/>
                  </a:lnSpc>
                  <a:spcBef>
                    <a:spcPts val="0"/>
                  </a:spcBef>
                  <a:spcAft>
                    <a:spcPts val="0"/>
                  </a:spcAft>
                  <a:buFont typeface="Arial" panose="020B0604020202020204" pitchFamily="34" charset="0"/>
                  <a:buChar char="•"/>
                </a:pPr>
                <a:r>
                  <a:rPr lang="en-US" altLang="zh-CN" sz="1600" dirty="0" err="1">
                    <a:latin typeface="微软雅黑" panose="020B0503020204020204" pitchFamily="34" charset="-122"/>
                    <a:ea typeface="微软雅黑" panose="020B0503020204020204" pitchFamily="34" charset="-122"/>
                    <a:cs typeface="微软雅黑" panose="020B0503020204020204" pitchFamily="34" charset="-122"/>
                    <a:sym typeface="+mn-ea"/>
                  </a:rPr>
                  <a:t>  superfish</a:t>
                </a:r>
                <a:r>
                  <a:rPr lang="zh-CN" altLang="en-US" sz="1600" dirty="0">
                    <a:latin typeface="微软雅黑" panose="020B0503020204020204" pitchFamily="34" charset="-122"/>
                    <a:ea typeface="微软雅黑" panose="020B0503020204020204" pitchFamily="34" charset="-122"/>
                    <a:cs typeface="微软雅黑" panose="020B0503020204020204" pitchFamily="34" charset="-122"/>
                    <a:sym typeface="+mn-ea"/>
                  </a:rPr>
                  <a:t>作为二维仿真软件，</a:t>
                </a:r>
                <a:r>
                  <a:rPr lang="zh-CN" altLang="en-US" sz="1600" b="1" dirty="0">
                    <a:solidFill>
                      <a:srgbClr val="364B3C"/>
                    </a:solidFill>
                    <a:latin typeface="微软雅黑" panose="020B0503020204020204" pitchFamily="34" charset="-122"/>
                    <a:ea typeface="微软雅黑" panose="020B0503020204020204" pitchFamily="34" charset="-122"/>
                    <a:cs typeface="微软雅黑" panose="020B0503020204020204" pitchFamily="34" charset="-122"/>
                    <a:sym typeface="+mn-ea"/>
                  </a:rPr>
                  <a:t>仿真场景受到限制</a:t>
                </a:r>
                <a:endParaRPr lang="zh-CN" altLang="en-US" sz="1600" b="1" dirty="0">
                  <a:solidFill>
                    <a:srgbClr val="364B3C"/>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628650" lvl="1" indent="-171450">
                  <a:lnSpc>
                    <a:spcPct val="120000"/>
                  </a:lnSpc>
                  <a:spcBef>
                    <a:spcPts val="0"/>
                  </a:spcBef>
                  <a:spcAft>
                    <a:spcPts val="0"/>
                  </a:spcAft>
                  <a:buFont typeface="Arial" panose="020B0604020202020204" pitchFamily="34" charset="0"/>
                  <a:buChar char="•"/>
                </a:pPr>
                <a:r>
                  <a:rPr lang="en-US" altLang="zh-CN" sz="1600" dirty="0">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en-US" sz="1600" dirty="0">
                    <a:latin typeface="微软雅黑" panose="020B0503020204020204" pitchFamily="34" charset="-122"/>
                    <a:ea typeface="微软雅黑" panose="020B0503020204020204" pitchFamily="34" charset="-122"/>
                    <a:cs typeface="微软雅黑" panose="020B0503020204020204" pitchFamily="34" charset="-122"/>
                    <a:sym typeface="+mn-ea"/>
                  </a:rPr>
                  <a:t>三维软件更慢，无法提供</a:t>
                </a:r>
                <a:r>
                  <a:rPr lang="zh-CN" altLang="en-US" sz="1600" b="1" dirty="0">
                    <a:solidFill>
                      <a:srgbClr val="364B3C"/>
                    </a:solidFill>
                    <a:latin typeface="微软雅黑" panose="020B0503020204020204" pitchFamily="34" charset="-122"/>
                    <a:ea typeface="微软雅黑" panose="020B0503020204020204" pitchFamily="34" charset="-122"/>
                    <a:cs typeface="微软雅黑" panose="020B0503020204020204" pitchFamily="34" charset="-122"/>
                    <a:sym typeface="+mn-ea"/>
                  </a:rPr>
                  <a:t>足够个体</a:t>
                </a:r>
                <a:r>
                  <a:rPr lang="zh-CN" altLang="en-US" sz="1600" dirty="0">
                    <a:latin typeface="微软雅黑" panose="020B0503020204020204" pitchFamily="34" charset="-122"/>
                    <a:ea typeface="微软雅黑" panose="020B0503020204020204" pitchFamily="34" charset="-122"/>
                    <a:cs typeface="微软雅黑" panose="020B0503020204020204" pitchFamily="34" charset="-122"/>
                    <a:sym typeface="+mn-ea"/>
                  </a:rPr>
                  <a:t>让</a:t>
                </a:r>
                <a:r>
                  <a:rPr lang="en-US" altLang="zh-CN" sz="1600" dirty="0">
                    <a:latin typeface="微软雅黑" panose="020B0503020204020204" pitchFamily="34" charset="-122"/>
                    <a:ea typeface="微软雅黑" panose="020B0503020204020204" pitchFamily="34" charset="-122"/>
                    <a:cs typeface="微软雅黑" panose="020B0503020204020204" pitchFamily="34" charset="-122"/>
                    <a:sym typeface="+mn-ea"/>
                  </a:rPr>
                  <a:t>MOGA</a:t>
                </a:r>
                <a:r>
                  <a:rPr lang="zh-CN" altLang="en-US" sz="1600" dirty="0">
                    <a:latin typeface="微软雅黑" panose="020B0503020204020204" pitchFamily="34" charset="-122"/>
                    <a:ea typeface="微软雅黑" panose="020B0503020204020204" pitchFamily="34" charset="-122"/>
                    <a:cs typeface="微软雅黑" panose="020B0503020204020204" pitchFamily="34" charset="-122"/>
                    <a:sym typeface="+mn-ea"/>
                  </a:rPr>
                  <a:t>收敛（受限于建模时长和计算成本）</a:t>
                </a:r>
                <a:endParaRPr lang="zh-CN" altLang="en-US" sz="1600" dirty="0">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628650" lvl="1" indent="-171450">
                  <a:lnSpc>
                    <a:spcPct val="120000"/>
                  </a:lnSpc>
                  <a:spcBef>
                    <a:spcPts val="0"/>
                  </a:spcBef>
                  <a:spcAft>
                    <a:spcPts val="0"/>
                  </a:spcAft>
                  <a:buFont typeface="Arial" panose="020B0604020202020204" pitchFamily="34" charset="0"/>
                  <a:buChar char="•"/>
                </a:pPr>
                <a:r>
                  <a:rPr lang="zh-CN" altLang="en-US" sz="1600" dirty="0">
                    <a:latin typeface="微软雅黑" panose="020B0503020204020204" pitchFamily="34" charset="-122"/>
                    <a:ea typeface="微软雅黑" panose="020B0503020204020204" pitchFamily="34" charset="-122"/>
                    <a:cs typeface="微软雅黑" panose="020B0503020204020204" pitchFamily="34" charset="-122"/>
                  </a:rPr>
                  <a:t>受初始模型影响大，容易陷入局部最优</a:t>
                </a:r>
                <a:r>
                  <a:rPr lang="zh-CN" altLang="en-US" sz="1600" dirty="0">
                    <a:latin typeface="微软雅黑" panose="020B0503020204020204" pitchFamily="34" charset="-122"/>
                    <a:ea typeface="微软雅黑" panose="020B0503020204020204" pitchFamily="34" charset="-122"/>
                    <a:cs typeface="微软雅黑" panose="020B0503020204020204" pitchFamily="34" charset="-122"/>
                  </a:rPr>
                  <a:t>循环。</a:t>
                </a:r>
                <a:endParaRPr lang="zh-CN" altLang="en-US" sz="1600" dirty="0">
                  <a:latin typeface="微软雅黑" panose="020B0503020204020204" pitchFamily="34" charset="-122"/>
                  <a:ea typeface="微软雅黑" panose="020B0503020204020204" pitchFamily="34" charset="-122"/>
                  <a:cs typeface="微软雅黑" panose="020B0503020204020204" pitchFamily="34" charset="-122"/>
                </a:endParaRPr>
              </a:p>
              <a:p>
                <a:pPr>
                  <a:lnSpc>
                    <a:spcPct val="120000"/>
                  </a:lnSpc>
                  <a:spcBef>
                    <a:spcPts val="0"/>
                  </a:spcBef>
                  <a:spcAft>
                    <a:spcPts val="0"/>
                  </a:spcAft>
                </a:pPr>
                <a:r>
                  <a:rPr lang="zh-CN" altLang="en-US" sz="2000" b="1" dirty="0">
                    <a:latin typeface="微软雅黑" panose="020B0503020204020204" pitchFamily="34" charset="-122"/>
                    <a:ea typeface="微软雅黑" panose="020B0503020204020204" pitchFamily="34" charset="-122"/>
                    <a:cs typeface="微软雅黑" panose="020B0503020204020204" pitchFamily="34" charset="-122"/>
                    <a:sym typeface="+mn-ea"/>
                  </a:rPr>
                  <a:t>解决方法：引入机器学习</a:t>
                </a:r>
                <a:r>
                  <a:rPr lang="zh-CN" altLang="en-US" sz="2000" b="1" dirty="0">
                    <a:solidFill>
                      <a:schemeClr val="accent6">
                        <a:lumMod val="7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（学习生成合成数据样本，加快算法</a:t>
                </a:r>
                <a:r>
                  <a:rPr lang="zh-CN" altLang="en-US" sz="2000" b="1" dirty="0">
                    <a:solidFill>
                      <a:schemeClr val="accent6">
                        <a:lumMod val="7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收敛）</a:t>
                </a:r>
                <a:endParaRPr lang="zh-CN" altLang="en-US" sz="2000" dirty="0">
                  <a:effectLst/>
                  <a:latin typeface="黑体" panose="02010609060101010101" charset="-122"/>
                  <a:ea typeface="黑体" panose="02010609060101010101" charset="-122"/>
                  <a:cs typeface="黑体" panose="02010609060101010101" charset="-122"/>
                  <a:sym typeface="+mn-ea"/>
                </a:endParaRPr>
              </a:p>
            </p:txBody>
          </p:sp>
        </mc:Choice>
        <mc:Fallback>
          <p:sp>
            <p:nvSpPr>
              <p:cNvPr id="7" name="Text Box 6"/>
              <p:cNvSpPr txBox="1">
                <a:spLocks noRot="1" noChangeAspect="1" noMove="1" noResize="1" noEditPoints="1" noAdjustHandles="1" noChangeArrowheads="1" noChangeShapeType="1" noTextEdit="1"/>
              </p:cNvSpPr>
              <p:nvPr/>
            </p:nvSpPr>
            <p:spPr>
              <a:xfrm>
                <a:off x="191135" y="1196975"/>
                <a:ext cx="11880215" cy="3275330"/>
              </a:xfrm>
              <a:prstGeom prst="rect">
                <a:avLst/>
              </a:prstGeom>
              <a:blipFill rotWithShape="1">
                <a:blip r:embed="rId3"/>
                <a:stretch>
                  <a:fillRect/>
                </a:stretch>
              </a:blipFill>
            </p:spPr>
            <p:txBody>
              <a:bodyPr/>
              <a:lstStyle/>
              <a:p>
                <a:r>
                  <a:rPr lang="en-US" altLang="en-US">
                    <a:noFill/>
                  </a:rPr>
                  <a:t> </a:t>
                </a:r>
              </a:p>
            </p:txBody>
          </p:sp>
        </mc:Fallback>
      </mc:AlternateContent>
      <p:pic>
        <p:nvPicPr>
          <p:cNvPr id="21" name="图片 20"/>
          <p:cNvPicPr>
            <a:picLocks noChangeAspect="1"/>
          </p:cNvPicPr>
          <p:nvPr/>
        </p:nvPicPr>
        <p:blipFill>
          <a:blip r:embed="rId4"/>
          <a:stretch>
            <a:fillRect/>
          </a:stretch>
        </p:blipFill>
        <p:spPr>
          <a:xfrm>
            <a:off x="8200253" y="4496988"/>
            <a:ext cx="3033395" cy="1800000"/>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5" name="图片 6" descr="图表, 瀑布图&#10;&#10;描述已自动生成"/>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9387840" y="2898140"/>
            <a:ext cx="2792095" cy="2138680"/>
          </a:xfrm>
          <a:prstGeom prst="rect">
            <a:avLst/>
          </a:prstGeom>
        </p:spPr>
      </p:pic>
      <p:sp>
        <p:nvSpPr>
          <p:cNvPr id="3" name="Title 2"/>
          <p:cNvSpPr>
            <a:spLocks noGrp="1"/>
          </p:cNvSpPr>
          <p:nvPr>
            <p:ph type="title"/>
          </p:nvPr>
        </p:nvSpPr>
        <p:spPr/>
        <p:txBody>
          <a:bodyPr/>
          <a:p>
            <a:r>
              <a:rPr lang="zh-CN" altLang="en-US">
                <a:sym typeface="+mn-ea"/>
              </a:rPr>
              <a:t>国内外调研</a:t>
            </a:r>
            <a:r>
              <a:rPr lang="en-US" altLang="zh-CN">
                <a:sym typeface="+mn-ea"/>
              </a:rPr>
              <a:t>-</a:t>
            </a:r>
            <a:r>
              <a:rPr lang="zh-CN" altLang="en-US" noProof="0" dirty="0">
                <a:ln>
                  <a:noFill/>
                </a:ln>
                <a:solidFill>
                  <a:srgbClr val="364B3C"/>
                </a:solidFill>
                <a:effectLst/>
                <a:uLnTx/>
                <a:uFillTx/>
                <a:latin typeface="微软雅黑" panose="020B0503020204020204" pitchFamily="34" charset="-122"/>
                <a:cs typeface="+mn-cs"/>
                <a:sym typeface="+mn-ea"/>
              </a:rPr>
              <a:t>机器</a:t>
            </a:r>
            <a:r>
              <a:rPr lang="zh-CN" altLang="en-US" noProof="0" dirty="0">
                <a:ln>
                  <a:noFill/>
                </a:ln>
                <a:solidFill>
                  <a:srgbClr val="364B3C"/>
                </a:solidFill>
                <a:effectLst/>
                <a:uLnTx/>
                <a:uFillTx/>
                <a:latin typeface="微软雅黑" panose="020B0503020204020204" pitchFamily="34" charset="-122"/>
                <a:cs typeface="+mn-cs"/>
                <a:sym typeface="+mn-ea"/>
              </a:rPr>
              <a:t>学习</a:t>
            </a:r>
            <a:endParaRPr lang="zh-CN" altLang="en-US" noProof="0" dirty="0">
              <a:ln>
                <a:noFill/>
              </a:ln>
              <a:solidFill>
                <a:srgbClr val="364B3C"/>
              </a:solidFill>
              <a:effectLst/>
              <a:uLnTx/>
              <a:uFillTx/>
              <a:latin typeface="微软雅黑" panose="020B0503020204020204" pitchFamily="34" charset="-122"/>
              <a:cs typeface="+mn-cs"/>
              <a:sym typeface="+mn-ea"/>
            </a:endParaRPr>
          </a:p>
        </p:txBody>
      </p:sp>
      <p:pic>
        <p:nvPicPr>
          <p:cNvPr id="2" name="Picture 1" descr="屏幕截图 2024-12-05 110322"/>
          <p:cNvPicPr>
            <a:picLocks noChangeAspect="1"/>
          </p:cNvPicPr>
          <p:nvPr/>
        </p:nvPicPr>
        <p:blipFill>
          <a:blip r:embed="rId2"/>
          <a:srcRect l="4853"/>
          <a:stretch>
            <a:fillRect/>
          </a:stretch>
        </p:blipFill>
        <p:spPr>
          <a:xfrm>
            <a:off x="48260" y="1052195"/>
            <a:ext cx="3759835" cy="5074920"/>
          </a:xfrm>
          <a:prstGeom prst="rect">
            <a:avLst/>
          </a:prstGeom>
        </p:spPr>
      </p:pic>
      <p:sp>
        <p:nvSpPr>
          <p:cNvPr id="4" name="Text Box 3"/>
          <p:cNvSpPr txBox="1"/>
          <p:nvPr/>
        </p:nvSpPr>
        <p:spPr>
          <a:xfrm>
            <a:off x="0" y="6525260"/>
            <a:ext cx="12000865" cy="213995"/>
          </a:xfrm>
          <a:prstGeom prst="rect">
            <a:avLst/>
          </a:prstGeom>
        </p:spPr>
        <p:txBody>
          <a:bodyPr wrap="square">
            <a:spAutoFit/>
          </a:bodyPr>
          <a:p>
            <a:pPr marL="171450" indent="-171450">
              <a:buFont typeface="Arial" panose="020B0604020202020204" pitchFamily="34" charset="0"/>
              <a:buChar char="•"/>
            </a:pPr>
            <a:r>
              <a:rPr lang="en-US" altLang="zh-CN" sz="800" b="0" i="0">
                <a:solidFill>
                  <a:srgbClr val="222222"/>
                </a:solidFill>
                <a:latin typeface="Times New Roman" panose="02020603050405020304" pitchFamily="18" charset="0"/>
                <a:ea typeface="Merriweather Sans"/>
                <a:cs typeface="Times New Roman" panose="02020603050405020304" pitchFamily="18" charset="0"/>
              </a:rPr>
              <a:t>Nath, D., Ankit, Neog, D.R. </a:t>
            </a:r>
            <a:r>
              <a:rPr lang="en-US" altLang="zh-CN" sz="800" b="0" i="1">
                <a:solidFill>
                  <a:srgbClr val="222222"/>
                </a:solidFill>
                <a:latin typeface="Times New Roman" panose="02020603050405020304" pitchFamily="18" charset="0"/>
                <a:ea typeface="Merriweather Sans"/>
                <a:cs typeface="Times New Roman" panose="02020603050405020304" pitchFamily="18" charset="0"/>
              </a:rPr>
              <a:t>et al.</a:t>
            </a:r>
            <a:r>
              <a:rPr lang="en-US" altLang="zh-CN" sz="800" b="0" i="0">
                <a:solidFill>
                  <a:srgbClr val="222222"/>
                </a:solidFill>
                <a:latin typeface="Times New Roman" panose="02020603050405020304" pitchFamily="18" charset="0"/>
                <a:ea typeface="Merriweather Sans"/>
                <a:cs typeface="Times New Roman" panose="02020603050405020304" pitchFamily="18" charset="0"/>
              </a:rPr>
              <a:t> Application of Machine Learning and Deep Learning in Finite Element Analysis: A Comprehensive Review. </a:t>
            </a:r>
            <a:r>
              <a:rPr lang="en-US" altLang="zh-CN" sz="800" b="0" i="1">
                <a:solidFill>
                  <a:srgbClr val="222222"/>
                </a:solidFill>
                <a:latin typeface="Times New Roman" panose="02020603050405020304" pitchFamily="18" charset="0"/>
                <a:ea typeface="Merriweather Sans"/>
                <a:cs typeface="Times New Roman" panose="02020603050405020304" pitchFamily="18" charset="0"/>
              </a:rPr>
              <a:t>Arch Computat Methods Eng</a:t>
            </a:r>
            <a:r>
              <a:rPr lang="en-US" altLang="zh-CN" sz="800" b="0" i="0">
                <a:solidFill>
                  <a:srgbClr val="222222"/>
                </a:solidFill>
                <a:latin typeface="Times New Roman" panose="02020603050405020304" pitchFamily="18" charset="0"/>
                <a:ea typeface="Merriweather Sans"/>
                <a:cs typeface="Times New Roman" panose="02020603050405020304" pitchFamily="18" charset="0"/>
              </a:rPr>
              <a:t> </a:t>
            </a:r>
            <a:r>
              <a:rPr lang="en-US" altLang="zh-CN" sz="800" b="1" i="0">
                <a:solidFill>
                  <a:srgbClr val="222222"/>
                </a:solidFill>
                <a:latin typeface="Times New Roman" panose="02020603050405020304" pitchFamily="18" charset="0"/>
                <a:ea typeface="Merriweather Sans"/>
                <a:cs typeface="Times New Roman" panose="02020603050405020304" pitchFamily="18" charset="0"/>
              </a:rPr>
              <a:t>31</a:t>
            </a:r>
            <a:r>
              <a:rPr lang="en-US" altLang="zh-CN" sz="800" b="0" i="0">
                <a:solidFill>
                  <a:srgbClr val="222222"/>
                </a:solidFill>
                <a:latin typeface="Times New Roman" panose="02020603050405020304" pitchFamily="18" charset="0"/>
                <a:ea typeface="Merriweather Sans"/>
                <a:cs typeface="Times New Roman" panose="02020603050405020304" pitchFamily="18" charset="0"/>
              </a:rPr>
              <a:t>, 2945–2984 (2024). https://doi.org/10.1007/s11831-024-10063-0</a:t>
            </a:r>
            <a:endParaRPr lang="en-US" altLang="zh-CN" sz="800" b="0" i="0">
              <a:solidFill>
                <a:srgbClr val="222222"/>
              </a:solidFill>
              <a:latin typeface="Times New Roman" panose="02020603050405020304" pitchFamily="18" charset="0"/>
              <a:ea typeface="Merriweather Sans"/>
              <a:cs typeface="Times New Roman" panose="02020603050405020304" pitchFamily="18" charset="0"/>
            </a:endParaRPr>
          </a:p>
        </p:txBody>
      </p:sp>
      <p:sp>
        <p:nvSpPr>
          <p:cNvPr id="6" name="Text Box 5"/>
          <p:cNvSpPr txBox="1"/>
          <p:nvPr/>
        </p:nvSpPr>
        <p:spPr>
          <a:xfrm>
            <a:off x="3714750" y="1340485"/>
            <a:ext cx="8399145" cy="1718945"/>
          </a:xfrm>
          <a:prstGeom prst="rect">
            <a:avLst/>
          </a:prstGeom>
          <a:noFill/>
        </p:spPr>
        <p:txBody>
          <a:bodyPr wrap="square" rtlCol="0">
            <a:noAutofit/>
          </a:bodyPr>
          <a:p>
            <a:pPr indent="457200" algn="just">
              <a:lnSpc>
                <a:spcPct val="120000"/>
              </a:lnSpc>
              <a:spcBef>
                <a:spcPts val="0"/>
              </a:spcBef>
              <a:spcAft>
                <a:spcPts val="0"/>
              </a:spcAft>
            </a:pPr>
            <a:r>
              <a:rPr lang="zh-CN" altLang="en-US" sz="1600">
                <a:latin typeface="微软雅黑" panose="020B0503020204020204" pitchFamily="34" charset="-122"/>
                <a:ea typeface="微软雅黑" panose="020B0503020204020204" pitchFamily="34" charset="-122"/>
                <a:cs typeface="微软雅黑" panose="020B0503020204020204" pitchFamily="34" charset="-122"/>
              </a:rPr>
              <a:t>常用</a:t>
            </a:r>
            <a:r>
              <a:rPr lang="en-US" altLang="en-US" sz="1600">
                <a:latin typeface="微软雅黑" panose="020B0503020204020204" pitchFamily="34" charset="-122"/>
                <a:ea typeface="微软雅黑" panose="020B0503020204020204" pitchFamily="34" charset="-122"/>
                <a:cs typeface="微软雅黑" panose="020B0503020204020204" pitchFamily="34" charset="-122"/>
              </a:rPr>
              <a:t>ML</a:t>
            </a:r>
            <a:r>
              <a:rPr lang="zh-CN" altLang="en-US" sz="1600">
                <a:latin typeface="微软雅黑" panose="020B0503020204020204" pitchFamily="34" charset="-122"/>
                <a:ea typeface="微软雅黑" panose="020B0503020204020204" pitchFamily="34" charset="-122"/>
                <a:cs typeface="微软雅黑" panose="020B0503020204020204" pitchFamily="34" charset="-122"/>
              </a:rPr>
              <a:t>算法展示了一些常用的机器学习算法，包括支持向量机（</a:t>
            </a:r>
            <a:r>
              <a:rPr lang="en-US" altLang="en-US" sz="1600">
                <a:latin typeface="微软雅黑" panose="020B0503020204020204" pitchFamily="34" charset="-122"/>
                <a:ea typeface="微软雅黑" panose="020B0503020204020204" pitchFamily="34" charset="-122"/>
                <a:cs typeface="微软雅黑" panose="020B0503020204020204" pitchFamily="34" charset="-122"/>
              </a:rPr>
              <a:t>SVM</a:t>
            </a:r>
            <a:r>
              <a:rPr lang="zh-CN" altLang="en-US" sz="1600">
                <a:latin typeface="微软雅黑" panose="020B0503020204020204" pitchFamily="34" charset="-122"/>
                <a:ea typeface="微软雅黑" panose="020B0503020204020204" pitchFamily="34" charset="-122"/>
                <a:cs typeface="微软雅黑" panose="020B0503020204020204" pitchFamily="34" charset="-122"/>
              </a:rPr>
              <a:t>）、决策树、随机森林、</a:t>
            </a:r>
            <a:r>
              <a:rPr lang="en-US" altLang="en-US" sz="1600">
                <a:latin typeface="微软雅黑" panose="020B0503020204020204" pitchFamily="34" charset="-122"/>
                <a:ea typeface="微软雅黑" panose="020B0503020204020204" pitchFamily="34" charset="-122"/>
                <a:cs typeface="微软雅黑" panose="020B0503020204020204" pitchFamily="34" charset="-122"/>
              </a:rPr>
              <a:t>K</a:t>
            </a:r>
            <a:r>
              <a:rPr lang="zh-CN" altLang="en-US" sz="1600">
                <a:latin typeface="微软雅黑" panose="020B0503020204020204" pitchFamily="34" charset="-122"/>
                <a:ea typeface="微软雅黑" panose="020B0503020204020204" pitchFamily="34" charset="-122"/>
                <a:cs typeface="微软雅黑" panose="020B0503020204020204" pitchFamily="34" charset="-122"/>
              </a:rPr>
              <a:t>最近邻（</a:t>
            </a:r>
            <a:r>
              <a:rPr lang="en-US" altLang="en-US" sz="1600">
                <a:latin typeface="微软雅黑" panose="020B0503020204020204" pitchFamily="34" charset="-122"/>
                <a:ea typeface="微软雅黑" panose="020B0503020204020204" pitchFamily="34" charset="-122"/>
                <a:cs typeface="微软雅黑" panose="020B0503020204020204" pitchFamily="34" charset="-122"/>
              </a:rPr>
              <a:t>KNN</a:t>
            </a:r>
            <a:r>
              <a:rPr lang="zh-CN" altLang="en-US" sz="1600">
                <a:latin typeface="微软雅黑" panose="020B0503020204020204" pitchFamily="34" charset="-122"/>
                <a:ea typeface="微软雅黑" panose="020B0503020204020204" pitchFamily="34" charset="-122"/>
                <a:cs typeface="微软雅黑" panose="020B0503020204020204" pitchFamily="34" charset="-122"/>
              </a:rPr>
              <a:t>）、</a:t>
            </a:r>
            <a:r>
              <a:rPr lang="en-US" altLang="en-US" sz="1600">
                <a:latin typeface="微软雅黑" panose="020B0503020204020204" pitchFamily="34" charset="-122"/>
                <a:ea typeface="微软雅黑" panose="020B0503020204020204" pitchFamily="34" charset="-122"/>
                <a:cs typeface="微软雅黑" panose="020B0503020204020204" pitchFamily="34" charset="-122"/>
              </a:rPr>
              <a:t>K</a:t>
            </a:r>
            <a:r>
              <a:rPr lang="zh-CN" altLang="en-US" sz="1600">
                <a:latin typeface="微软雅黑" panose="020B0503020204020204" pitchFamily="34" charset="-122"/>
                <a:ea typeface="微软雅黑" panose="020B0503020204020204" pitchFamily="34" charset="-122"/>
                <a:cs typeface="微软雅黑" panose="020B0503020204020204" pitchFamily="34" charset="-122"/>
              </a:rPr>
              <a:t>均值聚类、逻辑回归、人工神经网络（</a:t>
            </a:r>
            <a:r>
              <a:rPr lang="en-US" altLang="en-US" sz="1600">
                <a:latin typeface="微软雅黑" panose="020B0503020204020204" pitchFamily="34" charset="-122"/>
                <a:ea typeface="微软雅黑" panose="020B0503020204020204" pitchFamily="34" charset="-122"/>
                <a:cs typeface="微软雅黑" panose="020B0503020204020204" pitchFamily="34" charset="-122"/>
              </a:rPr>
              <a:t>ANN</a:t>
            </a:r>
            <a:r>
              <a:rPr lang="zh-CN" altLang="en-US" sz="1600">
                <a:latin typeface="微软雅黑" panose="020B0503020204020204" pitchFamily="34" charset="-122"/>
                <a:ea typeface="微软雅黑" panose="020B0503020204020204" pitchFamily="34" charset="-122"/>
                <a:cs typeface="微软雅黑" panose="020B0503020204020204" pitchFamily="34" charset="-122"/>
              </a:rPr>
              <a:t>）、卷积神经网络（</a:t>
            </a:r>
            <a:r>
              <a:rPr lang="en-US" altLang="en-US" sz="1600">
                <a:latin typeface="微软雅黑" panose="020B0503020204020204" pitchFamily="34" charset="-122"/>
                <a:ea typeface="微软雅黑" panose="020B0503020204020204" pitchFamily="34" charset="-122"/>
                <a:cs typeface="微软雅黑" panose="020B0503020204020204" pitchFamily="34" charset="-122"/>
              </a:rPr>
              <a:t>CNN</a:t>
            </a:r>
            <a:r>
              <a:rPr lang="zh-CN" altLang="en-US" sz="1600">
                <a:latin typeface="微软雅黑" panose="020B0503020204020204" pitchFamily="34" charset="-122"/>
                <a:ea typeface="微软雅黑" panose="020B0503020204020204" pitchFamily="34" charset="-122"/>
                <a:cs typeface="微软雅黑" panose="020B0503020204020204" pitchFamily="34" charset="-122"/>
              </a:rPr>
              <a:t>）和循环神经网络（</a:t>
            </a:r>
            <a:r>
              <a:rPr lang="en-US" altLang="en-US" sz="1600">
                <a:latin typeface="微软雅黑" panose="020B0503020204020204" pitchFamily="34" charset="-122"/>
                <a:ea typeface="微软雅黑" panose="020B0503020204020204" pitchFamily="34" charset="-122"/>
                <a:cs typeface="微软雅黑" panose="020B0503020204020204" pitchFamily="34" charset="-122"/>
              </a:rPr>
              <a:t>RNN</a:t>
            </a:r>
            <a:r>
              <a:rPr lang="zh-CN" altLang="en-US" sz="1600">
                <a:latin typeface="微软雅黑" panose="020B0503020204020204" pitchFamily="34" charset="-122"/>
                <a:ea typeface="微软雅黑" panose="020B0503020204020204" pitchFamily="34" charset="-122"/>
                <a:cs typeface="微软雅黑" panose="020B0503020204020204" pitchFamily="34" charset="-122"/>
              </a:rPr>
              <a:t>）。这些算法在</a:t>
            </a:r>
            <a:r>
              <a:rPr lang="en-US" altLang="en-US" sz="1600">
                <a:latin typeface="微软雅黑" panose="020B0503020204020204" pitchFamily="34" charset="-122"/>
                <a:ea typeface="微软雅黑" panose="020B0503020204020204" pitchFamily="34" charset="-122"/>
                <a:cs typeface="微软雅黑" panose="020B0503020204020204" pitchFamily="34" charset="-122"/>
              </a:rPr>
              <a:t>FEA</a:t>
            </a:r>
            <a:r>
              <a:rPr lang="zh-CN" altLang="en-US" sz="1600">
                <a:latin typeface="微软雅黑" panose="020B0503020204020204" pitchFamily="34" charset="-122"/>
                <a:ea typeface="微软雅黑" panose="020B0503020204020204" pitchFamily="34" charset="-122"/>
                <a:cs typeface="微软雅黑" panose="020B0503020204020204" pitchFamily="34" charset="-122"/>
              </a:rPr>
              <a:t>中有着广泛的应用，例如</a:t>
            </a:r>
            <a:r>
              <a:rPr lang="en-US" altLang="en-US" sz="1600">
                <a:latin typeface="微软雅黑" panose="020B0503020204020204" pitchFamily="34" charset="-122"/>
                <a:ea typeface="微软雅黑" panose="020B0503020204020204" pitchFamily="34" charset="-122"/>
                <a:cs typeface="微软雅黑" panose="020B0503020204020204" pitchFamily="34" charset="-122"/>
              </a:rPr>
              <a:t>SVM</a:t>
            </a:r>
            <a:r>
              <a:rPr lang="zh-CN" altLang="en-US" sz="1600">
                <a:latin typeface="微软雅黑" panose="020B0503020204020204" pitchFamily="34" charset="-122"/>
                <a:ea typeface="微软雅黑" panose="020B0503020204020204" pitchFamily="34" charset="-122"/>
                <a:cs typeface="微软雅黑" panose="020B0503020204020204" pitchFamily="34" charset="-122"/>
              </a:rPr>
              <a:t>用于分类和回归问题，决策树用于分类，</a:t>
            </a:r>
            <a:r>
              <a:rPr lang="en-US" altLang="en-US" sz="1600">
                <a:latin typeface="微软雅黑" panose="020B0503020204020204" pitchFamily="34" charset="-122"/>
                <a:ea typeface="微软雅黑" panose="020B0503020204020204" pitchFamily="34" charset="-122"/>
                <a:cs typeface="微软雅黑" panose="020B0503020204020204" pitchFamily="34" charset="-122"/>
              </a:rPr>
              <a:t>KNN</a:t>
            </a:r>
            <a:r>
              <a:rPr lang="zh-CN" altLang="en-US" sz="1600">
                <a:latin typeface="微软雅黑" panose="020B0503020204020204" pitchFamily="34" charset="-122"/>
                <a:ea typeface="微软雅黑" panose="020B0503020204020204" pitchFamily="34" charset="-122"/>
                <a:cs typeface="微软雅黑" panose="020B0503020204020204" pitchFamily="34" charset="-122"/>
              </a:rPr>
              <a:t>用于分类和回归，</a:t>
            </a:r>
            <a:r>
              <a:rPr lang="en-US" altLang="en-US" sz="1600">
                <a:latin typeface="微软雅黑" panose="020B0503020204020204" pitchFamily="34" charset="-122"/>
                <a:ea typeface="微软雅黑" panose="020B0503020204020204" pitchFamily="34" charset="-122"/>
                <a:cs typeface="微软雅黑" panose="020B0503020204020204" pitchFamily="34" charset="-122"/>
              </a:rPr>
              <a:t>ANN</a:t>
            </a:r>
            <a:r>
              <a:rPr lang="zh-CN" altLang="en-US" sz="1600">
                <a:latin typeface="微软雅黑" panose="020B0503020204020204" pitchFamily="34" charset="-122"/>
                <a:ea typeface="微软雅黑" panose="020B0503020204020204" pitchFamily="34" charset="-122"/>
                <a:cs typeface="微软雅黑" panose="020B0503020204020204" pitchFamily="34" charset="-122"/>
              </a:rPr>
              <a:t>用于复杂的非线性问题。</a:t>
            </a:r>
            <a:endParaRPr lang="zh-CN" altLang="en-US" sz="160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9" name="Text Box 8"/>
          <p:cNvSpPr txBox="1"/>
          <p:nvPr/>
        </p:nvSpPr>
        <p:spPr>
          <a:xfrm>
            <a:off x="3790950" y="5516880"/>
            <a:ext cx="8134350" cy="398780"/>
          </a:xfrm>
          <a:prstGeom prst="rect">
            <a:avLst/>
          </a:prstGeom>
          <a:noFill/>
        </p:spPr>
        <p:txBody>
          <a:bodyPr wrap="square" rtlCol="0">
            <a:spAutoFit/>
          </a:bodyPr>
          <a:p>
            <a:pPr indent="457200"/>
            <a:r>
              <a:rPr lang="zh-CN" altLang="en-US">
                <a:latin typeface="黑体" panose="02010609060101010101" charset="-122"/>
                <a:ea typeface="黑体" panose="02010609060101010101" charset="-122"/>
              </a:rPr>
              <a:t>引入机器学习，通过</a:t>
            </a:r>
            <a:r>
              <a:rPr lang="zh-CN" altLang="en-US" sz="2000" b="1">
                <a:solidFill>
                  <a:srgbClr val="7030A0"/>
                </a:solidFill>
                <a:latin typeface="黑体" panose="02010609060101010101" charset="-122"/>
                <a:ea typeface="黑体" panose="02010609060101010101" charset="-122"/>
              </a:rPr>
              <a:t>少量样本</a:t>
            </a:r>
            <a:r>
              <a:rPr lang="zh-CN" altLang="en-US">
                <a:latin typeface="黑体" panose="02010609060101010101" charset="-122"/>
                <a:ea typeface="黑体" panose="02010609060101010101" charset="-122"/>
              </a:rPr>
              <a:t>展开训练并生成数据样本，加快算法收敛。</a:t>
            </a:r>
            <a:endParaRPr lang="zh-CN" altLang="en-US">
              <a:latin typeface="黑体" panose="02010609060101010101" charset="-122"/>
              <a:ea typeface="黑体" panose="02010609060101010101" charset="-122"/>
            </a:endParaRPr>
          </a:p>
        </p:txBody>
      </p:sp>
      <p:sp>
        <p:nvSpPr>
          <p:cNvPr id="5" name="Oval 4"/>
          <p:cNvSpPr/>
          <p:nvPr/>
        </p:nvSpPr>
        <p:spPr>
          <a:xfrm>
            <a:off x="3733800" y="3206115"/>
            <a:ext cx="1445895" cy="1527175"/>
          </a:xfrm>
          <a:prstGeom prst="ellipse">
            <a:avLst/>
          </a:prstGeom>
          <a:ln w="19050" cap="flat" cmpd="sng" algn="ctr">
            <a:solidFill>
              <a:schemeClr val="accent2"/>
            </a:solidFill>
            <a:prstDash val="dash"/>
          </a:ln>
        </p:spPr>
        <p:style>
          <a:lnRef idx="0">
            <a:schemeClr val="accent1"/>
          </a:lnRef>
          <a:fillRef idx="0">
            <a:srgbClr val="FFFFFF"/>
          </a:fillRef>
          <a:effectRef idx="0">
            <a:srgbClr val="FFFFFF"/>
          </a:effectRef>
          <a:fontRef idx="minor">
            <a:schemeClr val="tx1"/>
          </a:fontRef>
        </p:style>
        <p:txBody>
          <a:bodyPr rtlCol="0" anchor="ctr"/>
          <a:p>
            <a:pPr algn="ctr"/>
            <a:endParaRPr lang="en-US"/>
          </a:p>
        </p:txBody>
      </p:sp>
      <p:sp>
        <p:nvSpPr>
          <p:cNvPr id="7" name="Oval 6"/>
          <p:cNvSpPr/>
          <p:nvPr/>
        </p:nvSpPr>
        <p:spPr>
          <a:xfrm>
            <a:off x="4003040" y="3502025"/>
            <a:ext cx="76200" cy="76200"/>
          </a:xfrm>
          <a:prstGeom prst="ellipse">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en-US"/>
          </a:p>
        </p:txBody>
      </p:sp>
      <p:sp>
        <p:nvSpPr>
          <p:cNvPr id="10" name="Oval 9"/>
          <p:cNvSpPr/>
          <p:nvPr/>
        </p:nvSpPr>
        <p:spPr>
          <a:xfrm>
            <a:off x="6179820" y="3476625"/>
            <a:ext cx="76200" cy="76200"/>
          </a:xfrm>
          <a:prstGeom prst="ellipse">
            <a:avLst/>
          </a:prstGeom>
        </p:spPr>
        <p:style>
          <a:lnRef idx="0">
            <a:srgbClr val="FFFFFF"/>
          </a:lnRef>
          <a:fillRef idx="1">
            <a:schemeClr val="accent2"/>
          </a:fillRef>
          <a:effectRef idx="0">
            <a:srgbClr val="FFFFFF"/>
          </a:effectRef>
          <a:fontRef idx="minor">
            <a:schemeClr val="lt1"/>
          </a:fontRef>
        </p:style>
        <p:txBody>
          <a:bodyPr rtlCol="0" anchor="ctr"/>
          <a:p>
            <a:pPr algn="ctr"/>
            <a:endParaRPr lang="en-US"/>
          </a:p>
        </p:txBody>
      </p:sp>
      <p:sp>
        <p:nvSpPr>
          <p:cNvPr id="11" name="Oval 10"/>
          <p:cNvSpPr/>
          <p:nvPr/>
        </p:nvSpPr>
        <p:spPr>
          <a:xfrm>
            <a:off x="4130040" y="3629025"/>
            <a:ext cx="76200" cy="76200"/>
          </a:xfrm>
          <a:prstGeom prst="ellipse">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en-US"/>
          </a:p>
        </p:txBody>
      </p:sp>
      <p:sp>
        <p:nvSpPr>
          <p:cNvPr id="12" name="Oval 11"/>
          <p:cNvSpPr/>
          <p:nvPr/>
        </p:nvSpPr>
        <p:spPr>
          <a:xfrm>
            <a:off x="4257040" y="3756025"/>
            <a:ext cx="76200" cy="76200"/>
          </a:xfrm>
          <a:prstGeom prst="ellipse">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en-US"/>
          </a:p>
        </p:txBody>
      </p:sp>
      <p:sp>
        <p:nvSpPr>
          <p:cNvPr id="13" name="Oval 12"/>
          <p:cNvSpPr/>
          <p:nvPr/>
        </p:nvSpPr>
        <p:spPr>
          <a:xfrm>
            <a:off x="4384040" y="3883025"/>
            <a:ext cx="76200" cy="76200"/>
          </a:xfrm>
          <a:prstGeom prst="ellipse">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en-US"/>
          </a:p>
        </p:txBody>
      </p:sp>
      <p:sp>
        <p:nvSpPr>
          <p:cNvPr id="14" name="Oval 13"/>
          <p:cNvSpPr/>
          <p:nvPr/>
        </p:nvSpPr>
        <p:spPr>
          <a:xfrm>
            <a:off x="4511040" y="4010025"/>
            <a:ext cx="76200" cy="76200"/>
          </a:xfrm>
          <a:prstGeom prst="ellipse">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en-US"/>
          </a:p>
        </p:txBody>
      </p:sp>
      <p:sp>
        <p:nvSpPr>
          <p:cNvPr id="15" name="Oval 14"/>
          <p:cNvSpPr/>
          <p:nvPr/>
        </p:nvSpPr>
        <p:spPr>
          <a:xfrm>
            <a:off x="4638040" y="4137025"/>
            <a:ext cx="76200" cy="76200"/>
          </a:xfrm>
          <a:prstGeom prst="ellipse">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en-US"/>
          </a:p>
        </p:txBody>
      </p:sp>
      <p:sp>
        <p:nvSpPr>
          <p:cNvPr id="16" name="Oval 15"/>
          <p:cNvSpPr/>
          <p:nvPr/>
        </p:nvSpPr>
        <p:spPr>
          <a:xfrm>
            <a:off x="4765040" y="4264025"/>
            <a:ext cx="76200" cy="76200"/>
          </a:xfrm>
          <a:prstGeom prst="ellipse">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en-US"/>
          </a:p>
        </p:txBody>
      </p:sp>
      <p:sp>
        <p:nvSpPr>
          <p:cNvPr id="17" name="Oval 16"/>
          <p:cNvSpPr/>
          <p:nvPr/>
        </p:nvSpPr>
        <p:spPr>
          <a:xfrm>
            <a:off x="4180840" y="3357880"/>
            <a:ext cx="76200" cy="76200"/>
          </a:xfrm>
          <a:prstGeom prst="ellipse">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en-US"/>
          </a:p>
        </p:txBody>
      </p:sp>
      <p:sp>
        <p:nvSpPr>
          <p:cNvPr id="18" name="Oval 17"/>
          <p:cNvSpPr/>
          <p:nvPr/>
        </p:nvSpPr>
        <p:spPr>
          <a:xfrm>
            <a:off x="4892040" y="4391025"/>
            <a:ext cx="76200" cy="76200"/>
          </a:xfrm>
          <a:prstGeom prst="ellipse">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en-US"/>
          </a:p>
        </p:txBody>
      </p:sp>
      <p:sp>
        <p:nvSpPr>
          <p:cNvPr id="20" name="Oval 19"/>
          <p:cNvSpPr/>
          <p:nvPr/>
        </p:nvSpPr>
        <p:spPr>
          <a:xfrm>
            <a:off x="4307840" y="3484880"/>
            <a:ext cx="76200" cy="76200"/>
          </a:xfrm>
          <a:prstGeom prst="ellipse">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en-US"/>
          </a:p>
        </p:txBody>
      </p:sp>
      <p:sp>
        <p:nvSpPr>
          <p:cNvPr id="21" name="Oval 20"/>
          <p:cNvSpPr/>
          <p:nvPr/>
        </p:nvSpPr>
        <p:spPr>
          <a:xfrm>
            <a:off x="4434840" y="3611880"/>
            <a:ext cx="76200" cy="76200"/>
          </a:xfrm>
          <a:prstGeom prst="ellipse">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en-US"/>
          </a:p>
        </p:txBody>
      </p:sp>
      <p:sp>
        <p:nvSpPr>
          <p:cNvPr id="22" name="Oval 21"/>
          <p:cNvSpPr/>
          <p:nvPr/>
        </p:nvSpPr>
        <p:spPr>
          <a:xfrm>
            <a:off x="4561840" y="3738880"/>
            <a:ext cx="76200" cy="76200"/>
          </a:xfrm>
          <a:prstGeom prst="ellipse">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en-US"/>
          </a:p>
        </p:txBody>
      </p:sp>
      <p:sp>
        <p:nvSpPr>
          <p:cNvPr id="23" name="Oval 22"/>
          <p:cNvSpPr/>
          <p:nvPr/>
        </p:nvSpPr>
        <p:spPr>
          <a:xfrm>
            <a:off x="4688840" y="3865880"/>
            <a:ext cx="76200" cy="76200"/>
          </a:xfrm>
          <a:prstGeom prst="ellipse">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en-US"/>
          </a:p>
        </p:txBody>
      </p:sp>
      <p:sp>
        <p:nvSpPr>
          <p:cNvPr id="24" name="Oval 23"/>
          <p:cNvSpPr/>
          <p:nvPr/>
        </p:nvSpPr>
        <p:spPr>
          <a:xfrm>
            <a:off x="4815840" y="3992880"/>
            <a:ext cx="76200" cy="76200"/>
          </a:xfrm>
          <a:prstGeom prst="ellipse">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en-US"/>
          </a:p>
        </p:txBody>
      </p:sp>
      <p:sp>
        <p:nvSpPr>
          <p:cNvPr id="25" name="Oval 24"/>
          <p:cNvSpPr/>
          <p:nvPr/>
        </p:nvSpPr>
        <p:spPr>
          <a:xfrm>
            <a:off x="4942840" y="4119880"/>
            <a:ext cx="76200" cy="76200"/>
          </a:xfrm>
          <a:prstGeom prst="ellipse">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en-US"/>
          </a:p>
        </p:txBody>
      </p:sp>
      <p:sp>
        <p:nvSpPr>
          <p:cNvPr id="26" name="Oval 25"/>
          <p:cNvSpPr/>
          <p:nvPr/>
        </p:nvSpPr>
        <p:spPr>
          <a:xfrm>
            <a:off x="5069840" y="4246880"/>
            <a:ext cx="76200" cy="76200"/>
          </a:xfrm>
          <a:prstGeom prst="ellipse">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en-US"/>
          </a:p>
        </p:txBody>
      </p:sp>
      <p:sp>
        <p:nvSpPr>
          <p:cNvPr id="27" name="Oval 26"/>
          <p:cNvSpPr/>
          <p:nvPr/>
        </p:nvSpPr>
        <p:spPr>
          <a:xfrm>
            <a:off x="3858895" y="3611880"/>
            <a:ext cx="76200" cy="76200"/>
          </a:xfrm>
          <a:prstGeom prst="ellipse">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en-US"/>
          </a:p>
        </p:txBody>
      </p:sp>
      <p:sp>
        <p:nvSpPr>
          <p:cNvPr id="32" name="Oval 31"/>
          <p:cNvSpPr/>
          <p:nvPr/>
        </p:nvSpPr>
        <p:spPr>
          <a:xfrm>
            <a:off x="3985895" y="3738880"/>
            <a:ext cx="76200" cy="76200"/>
          </a:xfrm>
          <a:prstGeom prst="ellipse">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en-US"/>
          </a:p>
        </p:txBody>
      </p:sp>
      <p:sp>
        <p:nvSpPr>
          <p:cNvPr id="33" name="Oval 32"/>
          <p:cNvSpPr/>
          <p:nvPr/>
        </p:nvSpPr>
        <p:spPr>
          <a:xfrm>
            <a:off x="4112895" y="3865880"/>
            <a:ext cx="76200" cy="76200"/>
          </a:xfrm>
          <a:prstGeom prst="ellipse">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en-US"/>
          </a:p>
        </p:txBody>
      </p:sp>
      <p:sp>
        <p:nvSpPr>
          <p:cNvPr id="34" name="Oval 33"/>
          <p:cNvSpPr/>
          <p:nvPr/>
        </p:nvSpPr>
        <p:spPr>
          <a:xfrm>
            <a:off x="4239895" y="3992880"/>
            <a:ext cx="76200" cy="76200"/>
          </a:xfrm>
          <a:prstGeom prst="ellipse">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en-US"/>
          </a:p>
        </p:txBody>
      </p:sp>
      <p:sp>
        <p:nvSpPr>
          <p:cNvPr id="35" name="Oval 34"/>
          <p:cNvSpPr/>
          <p:nvPr/>
        </p:nvSpPr>
        <p:spPr>
          <a:xfrm>
            <a:off x="4366895" y="4119880"/>
            <a:ext cx="76200" cy="76200"/>
          </a:xfrm>
          <a:prstGeom prst="ellipse">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en-US"/>
          </a:p>
        </p:txBody>
      </p:sp>
      <p:sp>
        <p:nvSpPr>
          <p:cNvPr id="36" name="Oval 35"/>
          <p:cNvSpPr/>
          <p:nvPr/>
        </p:nvSpPr>
        <p:spPr>
          <a:xfrm>
            <a:off x="4493895" y="4246880"/>
            <a:ext cx="76200" cy="76200"/>
          </a:xfrm>
          <a:prstGeom prst="ellipse">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en-US"/>
          </a:p>
        </p:txBody>
      </p:sp>
      <p:sp>
        <p:nvSpPr>
          <p:cNvPr id="37" name="Oval 36"/>
          <p:cNvSpPr/>
          <p:nvPr/>
        </p:nvSpPr>
        <p:spPr>
          <a:xfrm>
            <a:off x="4620895" y="4373880"/>
            <a:ext cx="76200" cy="76200"/>
          </a:xfrm>
          <a:prstGeom prst="ellipse">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en-US"/>
          </a:p>
        </p:txBody>
      </p:sp>
      <p:sp>
        <p:nvSpPr>
          <p:cNvPr id="38" name="Oval 37"/>
          <p:cNvSpPr/>
          <p:nvPr/>
        </p:nvSpPr>
        <p:spPr>
          <a:xfrm>
            <a:off x="4747895" y="4500880"/>
            <a:ext cx="76200" cy="76200"/>
          </a:xfrm>
          <a:prstGeom prst="ellipse">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en-US"/>
          </a:p>
        </p:txBody>
      </p:sp>
      <p:sp>
        <p:nvSpPr>
          <p:cNvPr id="39" name="Oval 38"/>
          <p:cNvSpPr/>
          <p:nvPr/>
        </p:nvSpPr>
        <p:spPr>
          <a:xfrm>
            <a:off x="3782695" y="3789680"/>
            <a:ext cx="76200" cy="76200"/>
          </a:xfrm>
          <a:prstGeom prst="ellipse">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en-US"/>
          </a:p>
        </p:txBody>
      </p:sp>
      <p:sp>
        <p:nvSpPr>
          <p:cNvPr id="41" name="Oval 40"/>
          <p:cNvSpPr/>
          <p:nvPr/>
        </p:nvSpPr>
        <p:spPr>
          <a:xfrm>
            <a:off x="3909695" y="3916680"/>
            <a:ext cx="76200" cy="76200"/>
          </a:xfrm>
          <a:prstGeom prst="ellipse">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en-US"/>
          </a:p>
        </p:txBody>
      </p:sp>
      <p:sp>
        <p:nvSpPr>
          <p:cNvPr id="42" name="Oval 41"/>
          <p:cNvSpPr/>
          <p:nvPr/>
        </p:nvSpPr>
        <p:spPr>
          <a:xfrm>
            <a:off x="4036695" y="4043680"/>
            <a:ext cx="76200" cy="76200"/>
          </a:xfrm>
          <a:prstGeom prst="ellipse">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en-US"/>
          </a:p>
        </p:txBody>
      </p:sp>
      <p:sp>
        <p:nvSpPr>
          <p:cNvPr id="43" name="Oval 42"/>
          <p:cNvSpPr/>
          <p:nvPr/>
        </p:nvSpPr>
        <p:spPr>
          <a:xfrm>
            <a:off x="4163695" y="4170680"/>
            <a:ext cx="76200" cy="76200"/>
          </a:xfrm>
          <a:prstGeom prst="ellipse">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en-US"/>
          </a:p>
        </p:txBody>
      </p:sp>
      <p:sp>
        <p:nvSpPr>
          <p:cNvPr id="44" name="Oval 43"/>
          <p:cNvSpPr/>
          <p:nvPr/>
        </p:nvSpPr>
        <p:spPr>
          <a:xfrm>
            <a:off x="4290695" y="4297680"/>
            <a:ext cx="76200" cy="76200"/>
          </a:xfrm>
          <a:prstGeom prst="ellipse">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en-US"/>
          </a:p>
        </p:txBody>
      </p:sp>
      <p:sp>
        <p:nvSpPr>
          <p:cNvPr id="45" name="Oval 44"/>
          <p:cNvSpPr/>
          <p:nvPr/>
        </p:nvSpPr>
        <p:spPr>
          <a:xfrm>
            <a:off x="4417695" y="4424680"/>
            <a:ext cx="76200" cy="76200"/>
          </a:xfrm>
          <a:prstGeom prst="ellipse">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en-US"/>
          </a:p>
        </p:txBody>
      </p:sp>
      <p:sp>
        <p:nvSpPr>
          <p:cNvPr id="46" name="Oval 45"/>
          <p:cNvSpPr/>
          <p:nvPr/>
        </p:nvSpPr>
        <p:spPr>
          <a:xfrm>
            <a:off x="4544695" y="4551680"/>
            <a:ext cx="76200" cy="76200"/>
          </a:xfrm>
          <a:prstGeom prst="ellipse">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en-US"/>
          </a:p>
        </p:txBody>
      </p:sp>
      <p:sp>
        <p:nvSpPr>
          <p:cNvPr id="47" name="Oval 46"/>
          <p:cNvSpPr/>
          <p:nvPr/>
        </p:nvSpPr>
        <p:spPr>
          <a:xfrm>
            <a:off x="4341495" y="3286125"/>
            <a:ext cx="76200" cy="76200"/>
          </a:xfrm>
          <a:prstGeom prst="ellipse">
            <a:avLst/>
          </a:prstGeom>
        </p:spPr>
        <p:style>
          <a:lnRef idx="0">
            <a:srgbClr val="FFFFFF"/>
          </a:lnRef>
          <a:fillRef idx="1">
            <a:schemeClr val="accent2"/>
          </a:fillRef>
          <a:effectRef idx="0">
            <a:srgbClr val="FFFFFF"/>
          </a:effectRef>
          <a:fontRef idx="minor">
            <a:schemeClr val="lt1"/>
          </a:fontRef>
        </p:style>
        <p:txBody>
          <a:bodyPr rtlCol="0" anchor="ctr"/>
          <a:p>
            <a:pPr algn="ctr"/>
            <a:endParaRPr lang="en-US"/>
          </a:p>
        </p:txBody>
      </p:sp>
      <p:sp>
        <p:nvSpPr>
          <p:cNvPr id="50" name="Oval 49"/>
          <p:cNvSpPr/>
          <p:nvPr/>
        </p:nvSpPr>
        <p:spPr>
          <a:xfrm>
            <a:off x="4468495" y="3413125"/>
            <a:ext cx="76200" cy="76200"/>
          </a:xfrm>
          <a:prstGeom prst="ellipse">
            <a:avLst/>
          </a:prstGeom>
        </p:spPr>
        <p:style>
          <a:lnRef idx="0">
            <a:srgbClr val="FFFFFF"/>
          </a:lnRef>
          <a:fillRef idx="1">
            <a:schemeClr val="accent2"/>
          </a:fillRef>
          <a:effectRef idx="0">
            <a:srgbClr val="FFFFFF"/>
          </a:effectRef>
          <a:fontRef idx="minor">
            <a:schemeClr val="lt1"/>
          </a:fontRef>
        </p:style>
        <p:txBody>
          <a:bodyPr rtlCol="0" anchor="ctr"/>
          <a:p>
            <a:pPr algn="ctr"/>
            <a:endParaRPr lang="en-US"/>
          </a:p>
        </p:txBody>
      </p:sp>
      <p:sp>
        <p:nvSpPr>
          <p:cNvPr id="51" name="Oval 50"/>
          <p:cNvSpPr/>
          <p:nvPr/>
        </p:nvSpPr>
        <p:spPr>
          <a:xfrm>
            <a:off x="4595495" y="3540125"/>
            <a:ext cx="76200" cy="76200"/>
          </a:xfrm>
          <a:prstGeom prst="ellipse">
            <a:avLst/>
          </a:prstGeom>
        </p:spPr>
        <p:style>
          <a:lnRef idx="0">
            <a:srgbClr val="FFFFFF"/>
          </a:lnRef>
          <a:fillRef idx="1">
            <a:schemeClr val="accent2"/>
          </a:fillRef>
          <a:effectRef idx="0">
            <a:srgbClr val="FFFFFF"/>
          </a:effectRef>
          <a:fontRef idx="minor">
            <a:schemeClr val="lt1"/>
          </a:fontRef>
        </p:style>
        <p:txBody>
          <a:bodyPr rtlCol="0" anchor="ctr"/>
          <a:p>
            <a:pPr algn="ctr"/>
            <a:endParaRPr lang="en-US"/>
          </a:p>
        </p:txBody>
      </p:sp>
      <p:sp>
        <p:nvSpPr>
          <p:cNvPr id="52" name="Oval 51"/>
          <p:cNvSpPr/>
          <p:nvPr/>
        </p:nvSpPr>
        <p:spPr>
          <a:xfrm>
            <a:off x="4722495" y="3667125"/>
            <a:ext cx="76200" cy="76200"/>
          </a:xfrm>
          <a:prstGeom prst="ellipse">
            <a:avLst/>
          </a:prstGeom>
        </p:spPr>
        <p:style>
          <a:lnRef idx="0">
            <a:srgbClr val="FFFFFF"/>
          </a:lnRef>
          <a:fillRef idx="1">
            <a:schemeClr val="accent2"/>
          </a:fillRef>
          <a:effectRef idx="0">
            <a:srgbClr val="FFFFFF"/>
          </a:effectRef>
          <a:fontRef idx="minor">
            <a:schemeClr val="lt1"/>
          </a:fontRef>
        </p:style>
        <p:txBody>
          <a:bodyPr rtlCol="0" anchor="ctr"/>
          <a:p>
            <a:pPr algn="ctr"/>
            <a:endParaRPr lang="en-US"/>
          </a:p>
        </p:txBody>
      </p:sp>
      <p:sp>
        <p:nvSpPr>
          <p:cNvPr id="53" name="Oval 52"/>
          <p:cNvSpPr/>
          <p:nvPr/>
        </p:nvSpPr>
        <p:spPr>
          <a:xfrm>
            <a:off x="4849495" y="3794125"/>
            <a:ext cx="76200" cy="76200"/>
          </a:xfrm>
          <a:prstGeom prst="ellipse">
            <a:avLst/>
          </a:prstGeom>
        </p:spPr>
        <p:style>
          <a:lnRef idx="0">
            <a:srgbClr val="FFFFFF"/>
          </a:lnRef>
          <a:fillRef idx="1">
            <a:schemeClr val="accent2"/>
          </a:fillRef>
          <a:effectRef idx="0">
            <a:srgbClr val="FFFFFF"/>
          </a:effectRef>
          <a:fontRef idx="minor">
            <a:schemeClr val="lt1"/>
          </a:fontRef>
        </p:style>
        <p:txBody>
          <a:bodyPr rtlCol="0" anchor="ctr"/>
          <a:p>
            <a:pPr algn="ctr"/>
            <a:endParaRPr lang="en-US"/>
          </a:p>
        </p:txBody>
      </p:sp>
      <p:sp>
        <p:nvSpPr>
          <p:cNvPr id="54" name="Oval 53"/>
          <p:cNvSpPr/>
          <p:nvPr/>
        </p:nvSpPr>
        <p:spPr>
          <a:xfrm>
            <a:off x="4976495" y="3921125"/>
            <a:ext cx="76200" cy="76200"/>
          </a:xfrm>
          <a:prstGeom prst="ellipse">
            <a:avLst/>
          </a:prstGeom>
        </p:spPr>
        <p:style>
          <a:lnRef idx="0">
            <a:srgbClr val="FFFFFF"/>
          </a:lnRef>
          <a:fillRef idx="1">
            <a:schemeClr val="accent2"/>
          </a:fillRef>
          <a:effectRef idx="0">
            <a:srgbClr val="FFFFFF"/>
          </a:effectRef>
          <a:fontRef idx="minor">
            <a:schemeClr val="lt1"/>
          </a:fontRef>
        </p:style>
        <p:txBody>
          <a:bodyPr rtlCol="0" anchor="ctr"/>
          <a:p>
            <a:pPr algn="ctr"/>
            <a:endParaRPr lang="en-US"/>
          </a:p>
        </p:txBody>
      </p:sp>
      <p:sp>
        <p:nvSpPr>
          <p:cNvPr id="55" name="Oval 54"/>
          <p:cNvSpPr/>
          <p:nvPr/>
        </p:nvSpPr>
        <p:spPr>
          <a:xfrm>
            <a:off x="3714750" y="4043680"/>
            <a:ext cx="76200" cy="76200"/>
          </a:xfrm>
          <a:prstGeom prst="ellipse">
            <a:avLst/>
          </a:prstGeom>
        </p:spPr>
        <p:style>
          <a:lnRef idx="0">
            <a:srgbClr val="FFFFFF"/>
          </a:lnRef>
          <a:fillRef idx="1">
            <a:schemeClr val="accent2"/>
          </a:fillRef>
          <a:effectRef idx="0">
            <a:srgbClr val="FFFFFF"/>
          </a:effectRef>
          <a:fontRef idx="minor">
            <a:schemeClr val="lt1"/>
          </a:fontRef>
        </p:style>
        <p:txBody>
          <a:bodyPr rtlCol="0" anchor="ctr"/>
          <a:p>
            <a:pPr algn="ctr"/>
            <a:endParaRPr lang="en-US"/>
          </a:p>
        </p:txBody>
      </p:sp>
      <p:sp>
        <p:nvSpPr>
          <p:cNvPr id="56" name="Oval 55"/>
          <p:cNvSpPr/>
          <p:nvPr/>
        </p:nvSpPr>
        <p:spPr>
          <a:xfrm>
            <a:off x="5103495" y="4048125"/>
            <a:ext cx="76200" cy="76200"/>
          </a:xfrm>
          <a:prstGeom prst="ellipse">
            <a:avLst/>
          </a:prstGeom>
        </p:spPr>
        <p:style>
          <a:lnRef idx="0">
            <a:srgbClr val="FFFFFF"/>
          </a:lnRef>
          <a:fillRef idx="1">
            <a:schemeClr val="accent2"/>
          </a:fillRef>
          <a:effectRef idx="0">
            <a:srgbClr val="FFFFFF"/>
          </a:effectRef>
          <a:fontRef idx="minor">
            <a:schemeClr val="lt1"/>
          </a:fontRef>
        </p:style>
        <p:txBody>
          <a:bodyPr rtlCol="0" anchor="ctr"/>
          <a:p>
            <a:pPr algn="ctr"/>
            <a:endParaRPr lang="en-US"/>
          </a:p>
        </p:txBody>
      </p:sp>
      <p:sp>
        <p:nvSpPr>
          <p:cNvPr id="61" name="Oval 60"/>
          <p:cNvSpPr/>
          <p:nvPr/>
        </p:nvSpPr>
        <p:spPr>
          <a:xfrm>
            <a:off x="3841750" y="4170680"/>
            <a:ext cx="76200" cy="76200"/>
          </a:xfrm>
          <a:prstGeom prst="ellipse">
            <a:avLst/>
          </a:prstGeom>
        </p:spPr>
        <p:style>
          <a:lnRef idx="0">
            <a:srgbClr val="FFFFFF"/>
          </a:lnRef>
          <a:fillRef idx="1">
            <a:schemeClr val="accent2"/>
          </a:fillRef>
          <a:effectRef idx="0">
            <a:srgbClr val="FFFFFF"/>
          </a:effectRef>
          <a:fontRef idx="minor">
            <a:schemeClr val="lt1"/>
          </a:fontRef>
        </p:style>
        <p:txBody>
          <a:bodyPr rtlCol="0" anchor="ctr"/>
          <a:p>
            <a:pPr algn="ctr"/>
            <a:endParaRPr lang="en-US"/>
          </a:p>
        </p:txBody>
      </p:sp>
      <p:sp>
        <p:nvSpPr>
          <p:cNvPr id="62" name="Oval 61"/>
          <p:cNvSpPr/>
          <p:nvPr/>
        </p:nvSpPr>
        <p:spPr>
          <a:xfrm>
            <a:off x="3968750" y="4297680"/>
            <a:ext cx="76200" cy="76200"/>
          </a:xfrm>
          <a:prstGeom prst="ellipse">
            <a:avLst/>
          </a:prstGeom>
        </p:spPr>
        <p:style>
          <a:lnRef idx="0">
            <a:srgbClr val="FFFFFF"/>
          </a:lnRef>
          <a:fillRef idx="1">
            <a:schemeClr val="accent2"/>
          </a:fillRef>
          <a:effectRef idx="0">
            <a:srgbClr val="FFFFFF"/>
          </a:effectRef>
          <a:fontRef idx="minor">
            <a:schemeClr val="lt1"/>
          </a:fontRef>
        </p:style>
        <p:txBody>
          <a:bodyPr rtlCol="0" anchor="ctr"/>
          <a:p>
            <a:pPr algn="ctr"/>
            <a:endParaRPr lang="en-US"/>
          </a:p>
        </p:txBody>
      </p:sp>
      <p:sp>
        <p:nvSpPr>
          <p:cNvPr id="63" name="Oval 62"/>
          <p:cNvSpPr/>
          <p:nvPr/>
        </p:nvSpPr>
        <p:spPr>
          <a:xfrm>
            <a:off x="4095750" y="4424680"/>
            <a:ext cx="76200" cy="76200"/>
          </a:xfrm>
          <a:prstGeom prst="ellipse">
            <a:avLst/>
          </a:prstGeom>
        </p:spPr>
        <p:style>
          <a:lnRef idx="0">
            <a:srgbClr val="FFFFFF"/>
          </a:lnRef>
          <a:fillRef idx="1">
            <a:schemeClr val="accent2"/>
          </a:fillRef>
          <a:effectRef idx="0">
            <a:srgbClr val="FFFFFF"/>
          </a:effectRef>
          <a:fontRef idx="minor">
            <a:schemeClr val="lt1"/>
          </a:fontRef>
        </p:style>
        <p:txBody>
          <a:bodyPr rtlCol="0" anchor="ctr"/>
          <a:p>
            <a:pPr algn="ctr"/>
            <a:endParaRPr lang="en-US"/>
          </a:p>
        </p:txBody>
      </p:sp>
      <p:sp>
        <p:nvSpPr>
          <p:cNvPr id="64" name="Oval 63"/>
          <p:cNvSpPr/>
          <p:nvPr/>
        </p:nvSpPr>
        <p:spPr>
          <a:xfrm>
            <a:off x="4222750" y="4551680"/>
            <a:ext cx="76200" cy="76200"/>
          </a:xfrm>
          <a:prstGeom prst="ellipse">
            <a:avLst/>
          </a:prstGeom>
        </p:spPr>
        <p:style>
          <a:lnRef idx="0">
            <a:srgbClr val="FFFFFF"/>
          </a:lnRef>
          <a:fillRef idx="1">
            <a:schemeClr val="accent2"/>
          </a:fillRef>
          <a:effectRef idx="0">
            <a:srgbClr val="FFFFFF"/>
          </a:effectRef>
          <a:fontRef idx="minor">
            <a:schemeClr val="lt1"/>
          </a:fontRef>
        </p:style>
        <p:txBody>
          <a:bodyPr rtlCol="0" anchor="ctr"/>
          <a:p>
            <a:pPr algn="ctr"/>
            <a:endParaRPr lang="en-US"/>
          </a:p>
        </p:txBody>
      </p:sp>
      <p:sp>
        <p:nvSpPr>
          <p:cNvPr id="65" name="Oval 64"/>
          <p:cNvSpPr/>
          <p:nvPr/>
        </p:nvSpPr>
        <p:spPr>
          <a:xfrm>
            <a:off x="4349750" y="4678680"/>
            <a:ext cx="76200" cy="76200"/>
          </a:xfrm>
          <a:prstGeom prst="ellipse">
            <a:avLst/>
          </a:prstGeom>
        </p:spPr>
        <p:style>
          <a:lnRef idx="0">
            <a:srgbClr val="FFFFFF"/>
          </a:lnRef>
          <a:fillRef idx="1">
            <a:schemeClr val="accent2"/>
          </a:fillRef>
          <a:effectRef idx="0">
            <a:srgbClr val="FFFFFF"/>
          </a:effectRef>
          <a:fontRef idx="minor">
            <a:schemeClr val="lt1"/>
          </a:fontRef>
        </p:style>
        <p:txBody>
          <a:bodyPr rtlCol="0" anchor="ctr"/>
          <a:p>
            <a:pPr algn="ctr"/>
            <a:endParaRPr lang="en-US"/>
          </a:p>
        </p:txBody>
      </p:sp>
      <p:sp>
        <p:nvSpPr>
          <p:cNvPr id="290" name="Oval 289"/>
          <p:cNvSpPr/>
          <p:nvPr/>
        </p:nvSpPr>
        <p:spPr>
          <a:xfrm>
            <a:off x="5895975" y="3286760"/>
            <a:ext cx="1358900" cy="1480820"/>
          </a:xfrm>
          <a:prstGeom prst="ellipse">
            <a:avLst/>
          </a:prstGeom>
          <a:ln w="19050" cap="flat" cmpd="sng" algn="ctr">
            <a:solidFill>
              <a:schemeClr val="accent2"/>
            </a:solidFill>
            <a:prstDash val="dash"/>
          </a:ln>
        </p:spPr>
        <p:style>
          <a:lnRef idx="0">
            <a:schemeClr val="accent1"/>
          </a:lnRef>
          <a:fillRef idx="0">
            <a:srgbClr val="FFFFFF"/>
          </a:fillRef>
          <a:effectRef idx="0">
            <a:srgbClr val="FFFFFF"/>
          </a:effectRef>
          <a:fontRef idx="minor">
            <a:schemeClr val="tx1"/>
          </a:fontRef>
        </p:style>
        <p:txBody>
          <a:bodyPr rtlCol="0" anchor="ctr"/>
          <a:p>
            <a:pPr algn="ctr"/>
            <a:endParaRPr lang="en-US"/>
          </a:p>
        </p:txBody>
      </p:sp>
      <p:sp>
        <p:nvSpPr>
          <p:cNvPr id="291" name="Oval 290"/>
          <p:cNvSpPr/>
          <p:nvPr/>
        </p:nvSpPr>
        <p:spPr>
          <a:xfrm>
            <a:off x="6924675" y="4391025"/>
            <a:ext cx="76200" cy="76200"/>
          </a:xfrm>
          <a:prstGeom prst="ellipse">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en-US"/>
          </a:p>
        </p:txBody>
      </p:sp>
      <p:sp>
        <p:nvSpPr>
          <p:cNvPr id="292" name="Oval 291"/>
          <p:cNvSpPr/>
          <p:nvPr/>
        </p:nvSpPr>
        <p:spPr>
          <a:xfrm>
            <a:off x="6924675" y="4391025"/>
            <a:ext cx="76200" cy="76200"/>
          </a:xfrm>
          <a:prstGeom prst="ellipse">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en-US"/>
          </a:p>
        </p:txBody>
      </p:sp>
      <p:sp>
        <p:nvSpPr>
          <p:cNvPr id="293" name="Oval 292"/>
          <p:cNvSpPr/>
          <p:nvPr/>
        </p:nvSpPr>
        <p:spPr>
          <a:xfrm>
            <a:off x="6924675" y="4391025"/>
            <a:ext cx="76200" cy="76200"/>
          </a:xfrm>
          <a:prstGeom prst="ellipse">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en-US"/>
          </a:p>
        </p:txBody>
      </p:sp>
      <p:sp>
        <p:nvSpPr>
          <p:cNvPr id="294" name="Oval 293"/>
          <p:cNvSpPr/>
          <p:nvPr/>
        </p:nvSpPr>
        <p:spPr>
          <a:xfrm>
            <a:off x="6924675" y="4391025"/>
            <a:ext cx="76200" cy="76200"/>
          </a:xfrm>
          <a:prstGeom prst="ellipse">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en-US"/>
          </a:p>
        </p:txBody>
      </p:sp>
      <p:sp>
        <p:nvSpPr>
          <p:cNvPr id="295" name="Oval 294"/>
          <p:cNvSpPr/>
          <p:nvPr/>
        </p:nvSpPr>
        <p:spPr>
          <a:xfrm>
            <a:off x="6924675" y="4391025"/>
            <a:ext cx="76200" cy="76200"/>
          </a:xfrm>
          <a:prstGeom prst="ellipse">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en-US"/>
          </a:p>
        </p:txBody>
      </p:sp>
      <p:sp>
        <p:nvSpPr>
          <p:cNvPr id="296" name="Oval 295"/>
          <p:cNvSpPr/>
          <p:nvPr/>
        </p:nvSpPr>
        <p:spPr>
          <a:xfrm>
            <a:off x="6924675" y="4391025"/>
            <a:ext cx="76200" cy="76200"/>
          </a:xfrm>
          <a:prstGeom prst="ellipse">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en-US"/>
          </a:p>
        </p:txBody>
      </p:sp>
      <p:sp>
        <p:nvSpPr>
          <p:cNvPr id="297" name="Oval 296"/>
          <p:cNvSpPr/>
          <p:nvPr/>
        </p:nvSpPr>
        <p:spPr>
          <a:xfrm>
            <a:off x="6924675" y="4391025"/>
            <a:ext cx="76200" cy="76200"/>
          </a:xfrm>
          <a:prstGeom prst="ellipse">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en-US"/>
          </a:p>
        </p:txBody>
      </p:sp>
      <p:sp>
        <p:nvSpPr>
          <p:cNvPr id="298" name="Oval 297"/>
          <p:cNvSpPr/>
          <p:nvPr/>
        </p:nvSpPr>
        <p:spPr>
          <a:xfrm>
            <a:off x="7102475" y="4246880"/>
            <a:ext cx="76200" cy="76200"/>
          </a:xfrm>
          <a:prstGeom prst="ellipse">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en-US"/>
          </a:p>
        </p:txBody>
      </p:sp>
      <p:sp>
        <p:nvSpPr>
          <p:cNvPr id="299" name="Oval 298"/>
          <p:cNvSpPr/>
          <p:nvPr/>
        </p:nvSpPr>
        <p:spPr>
          <a:xfrm>
            <a:off x="6924675" y="4391025"/>
            <a:ext cx="76200" cy="76200"/>
          </a:xfrm>
          <a:prstGeom prst="ellipse">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en-US"/>
          </a:p>
        </p:txBody>
      </p:sp>
      <p:sp>
        <p:nvSpPr>
          <p:cNvPr id="300" name="Oval 299"/>
          <p:cNvSpPr/>
          <p:nvPr/>
        </p:nvSpPr>
        <p:spPr>
          <a:xfrm>
            <a:off x="7102475" y="4246880"/>
            <a:ext cx="76200" cy="76200"/>
          </a:xfrm>
          <a:prstGeom prst="ellipse">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en-US"/>
          </a:p>
        </p:txBody>
      </p:sp>
      <p:sp>
        <p:nvSpPr>
          <p:cNvPr id="301" name="Oval 300"/>
          <p:cNvSpPr/>
          <p:nvPr/>
        </p:nvSpPr>
        <p:spPr>
          <a:xfrm>
            <a:off x="7102475" y="4246880"/>
            <a:ext cx="76200" cy="76200"/>
          </a:xfrm>
          <a:prstGeom prst="ellipse">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en-US"/>
          </a:p>
        </p:txBody>
      </p:sp>
      <p:sp>
        <p:nvSpPr>
          <p:cNvPr id="302" name="Oval 301"/>
          <p:cNvSpPr/>
          <p:nvPr/>
        </p:nvSpPr>
        <p:spPr>
          <a:xfrm>
            <a:off x="7102475" y="4246880"/>
            <a:ext cx="76200" cy="76200"/>
          </a:xfrm>
          <a:prstGeom prst="ellipse">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en-US"/>
          </a:p>
        </p:txBody>
      </p:sp>
      <p:sp>
        <p:nvSpPr>
          <p:cNvPr id="303" name="Oval 302"/>
          <p:cNvSpPr/>
          <p:nvPr/>
        </p:nvSpPr>
        <p:spPr>
          <a:xfrm>
            <a:off x="7102475" y="4246880"/>
            <a:ext cx="76200" cy="76200"/>
          </a:xfrm>
          <a:prstGeom prst="ellipse">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en-US"/>
          </a:p>
        </p:txBody>
      </p:sp>
      <p:sp>
        <p:nvSpPr>
          <p:cNvPr id="304" name="Oval 303"/>
          <p:cNvSpPr/>
          <p:nvPr/>
        </p:nvSpPr>
        <p:spPr>
          <a:xfrm>
            <a:off x="7102475" y="4246880"/>
            <a:ext cx="76200" cy="76200"/>
          </a:xfrm>
          <a:prstGeom prst="ellipse">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en-US"/>
          </a:p>
        </p:txBody>
      </p:sp>
      <p:sp>
        <p:nvSpPr>
          <p:cNvPr id="305" name="Oval 304"/>
          <p:cNvSpPr/>
          <p:nvPr/>
        </p:nvSpPr>
        <p:spPr>
          <a:xfrm>
            <a:off x="7102475" y="4246880"/>
            <a:ext cx="76200" cy="76200"/>
          </a:xfrm>
          <a:prstGeom prst="ellipse">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en-US"/>
          </a:p>
        </p:txBody>
      </p:sp>
      <p:sp>
        <p:nvSpPr>
          <p:cNvPr id="306" name="Oval 305"/>
          <p:cNvSpPr/>
          <p:nvPr/>
        </p:nvSpPr>
        <p:spPr>
          <a:xfrm>
            <a:off x="7102475" y="4246880"/>
            <a:ext cx="76200" cy="76200"/>
          </a:xfrm>
          <a:prstGeom prst="ellipse">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en-US"/>
          </a:p>
        </p:txBody>
      </p:sp>
      <p:sp>
        <p:nvSpPr>
          <p:cNvPr id="307" name="Oval 306"/>
          <p:cNvSpPr/>
          <p:nvPr/>
        </p:nvSpPr>
        <p:spPr>
          <a:xfrm>
            <a:off x="6780530" y="4500880"/>
            <a:ext cx="76200" cy="76200"/>
          </a:xfrm>
          <a:prstGeom prst="ellipse">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en-US"/>
          </a:p>
        </p:txBody>
      </p:sp>
      <p:sp>
        <p:nvSpPr>
          <p:cNvPr id="308" name="Oval 307"/>
          <p:cNvSpPr/>
          <p:nvPr/>
        </p:nvSpPr>
        <p:spPr>
          <a:xfrm>
            <a:off x="6780530" y="4500880"/>
            <a:ext cx="76200" cy="76200"/>
          </a:xfrm>
          <a:prstGeom prst="ellipse">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en-US"/>
          </a:p>
        </p:txBody>
      </p:sp>
      <p:sp>
        <p:nvSpPr>
          <p:cNvPr id="309" name="Oval 308"/>
          <p:cNvSpPr/>
          <p:nvPr/>
        </p:nvSpPr>
        <p:spPr>
          <a:xfrm>
            <a:off x="6780530" y="4500880"/>
            <a:ext cx="76200" cy="76200"/>
          </a:xfrm>
          <a:prstGeom prst="ellipse">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en-US"/>
          </a:p>
        </p:txBody>
      </p:sp>
      <p:sp>
        <p:nvSpPr>
          <p:cNvPr id="310" name="Oval 309"/>
          <p:cNvSpPr/>
          <p:nvPr/>
        </p:nvSpPr>
        <p:spPr>
          <a:xfrm>
            <a:off x="6780530" y="4500880"/>
            <a:ext cx="76200" cy="76200"/>
          </a:xfrm>
          <a:prstGeom prst="ellipse">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en-US"/>
          </a:p>
        </p:txBody>
      </p:sp>
      <p:sp>
        <p:nvSpPr>
          <p:cNvPr id="311" name="Oval 310"/>
          <p:cNvSpPr/>
          <p:nvPr/>
        </p:nvSpPr>
        <p:spPr>
          <a:xfrm>
            <a:off x="6780530" y="4500880"/>
            <a:ext cx="76200" cy="76200"/>
          </a:xfrm>
          <a:prstGeom prst="ellipse">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en-US"/>
          </a:p>
        </p:txBody>
      </p:sp>
      <p:sp>
        <p:nvSpPr>
          <p:cNvPr id="312" name="Oval 311"/>
          <p:cNvSpPr/>
          <p:nvPr/>
        </p:nvSpPr>
        <p:spPr>
          <a:xfrm>
            <a:off x="6780530" y="4500880"/>
            <a:ext cx="76200" cy="76200"/>
          </a:xfrm>
          <a:prstGeom prst="ellipse">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en-US"/>
          </a:p>
        </p:txBody>
      </p:sp>
      <p:sp>
        <p:nvSpPr>
          <p:cNvPr id="313" name="Oval 312"/>
          <p:cNvSpPr/>
          <p:nvPr/>
        </p:nvSpPr>
        <p:spPr>
          <a:xfrm>
            <a:off x="6780530" y="4500880"/>
            <a:ext cx="76200" cy="76200"/>
          </a:xfrm>
          <a:prstGeom prst="ellipse">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en-US"/>
          </a:p>
        </p:txBody>
      </p:sp>
      <p:sp>
        <p:nvSpPr>
          <p:cNvPr id="314" name="Oval 313"/>
          <p:cNvSpPr/>
          <p:nvPr/>
        </p:nvSpPr>
        <p:spPr>
          <a:xfrm>
            <a:off x="6780530" y="4500880"/>
            <a:ext cx="76200" cy="76200"/>
          </a:xfrm>
          <a:prstGeom prst="ellipse">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en-US"/>
          </a:p>
        </p:txBody>
      </p:sp>
      <p:sp>
        <p:nvSpPr>
          <p:cNvPr id="315" name="Oval 314"/>
          <p:cNvSpPr/>
          <p:nvPr/>
        </p:nvSpPr>
        <p:spPr>
          <a:xfrm>
            <a:off x="6577330" y="4551680"/>
            <a:ext cx="76200" cy="76200"/>
          </a:xfrm>
          <a:prstGeom prst="ellipse">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en-US"/>
          </a:p>
        </p:txBody>
      </p:sp>
      <p:sp>
        <p:nvSpPr>
          <p:cNvPr id="316" name="Oval 315"/>
          <p:cNvSpPr/>
          <p:nvPr/>
        </p:nvSpPr>
        <p:spPr>
          <a:xfrm>
            <a:off x="6577330" y="4551680"/>
            <a:ext cx="76200" cy="76200"/>
          </a:xfrm>
          <a:prstGeom prst="ellipse">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en-US"/>
          </a:p>
        </p:txBody>
      </p:sp>
      <p:sp>
        <p:nvSpPr>
          <p:cNvPr id="317" name="Oval 316"/>
          <p:cNvSpPr/>
          <p:nvPr/>
        </p:nvSpPr>
        <p:spPr>
          <a:xfrm>
            <a:off x="6577330" y="4551680"/>
            <a:ext cx="76200" cy="76200"/>
          </a:xfrm>
          <a:prstGeom prst="ellipse">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en-US"/>
          </a:p>
        </p:txBody>
      </p:sp>
      <p:sp>
        <p:nvSpPr>
          <p:cNvPr id="318" name="Oval 317"/>
          <p:cNvSpPr/>
          <p:nvPr/>
        </p:nvSpPr>
        <p:spPr>
          <a:xfrm>
            <a:off x="6577330" y="4551680"/>
            <a:ext cx="76200" cy="76200"/>
          </a:xfrm>
          <a:prstGeom prst="ellipse">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en-US"/>
          </a:p>
        </p:txBody>
      </p:sp>
      <p:sp>
        <p:nvSpPr>
          <p:cNvPr id="319" name="Oval 318"/>
          <p:cNvSpPr/>
          <p:nvPr/>
        </p:nvSpPr>
        <p:spPr>
          <a:xfrm>
            <a:off x="6577330" y="4551680"/>
            <a:ext cx="76200" cy="76200"/>
          </a:xfrm>
          <a:prstGeom prst="ellipse">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en-US"/>
          </a:p>
        </p:txBody>
      </p:sp>
      <p:sp>
        <p:nvSpPr>
          <p:cNvPr id="320" name="Oval 319"/>
          <p:cNvSpPr/>
          <p:nvPr/>
        </p:nvSpPr>
        <p:spPr>
          <a:xfrm>
            <a:off x="6577330" y="4551680"/>
            <a:ext cx="76200" cy="76200"/>
          </a:xfrm>
          <a:prstGeom prst="ellipse">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en-US"/>
          </a:p>
        </p:txBody>
      </p:sp>
      <p:sp>
        <p:nvSpPr>
          <p:cNvPr id="321" name="Oval 320"/>
          <p:cNvSpPr/>
          <p:nvPr/>
        </p:nvSpPr>
        <p:spPr>
          <a:xfrm>
            <a:off x="6577330" y="4551680"/>
            <a:ext cx="76200" cy="76200"/>
          </a:xfrm>
          <a:prstGeom prst="ellipse">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en-US"/>
          </a:p>
        </p:txBody>
      </p:sp>
      <p:sp>
        <p:nvSpPr>
          <p:cNvPr id="322" name="Oval 321"/>
          <p:cNvSpPr/>
          <p:nvPr/>
        </p:nvSpPr>
        <p:spPr>
          <a:xfrm>
            <a:off x="7136130" y="4048125"/>
            <a:ext cx="76200" cy="76200"/>
          </a:xfrm>
          <a:prstGeom prst="ellipse">
            <a:avLst/>
          </a:prstGeom>
        </p:spPr>
        <p:style>
          <a:lnRef idx="0">
            <a:srgbClr val="FFFFFF"/>
          </a:lnRef>
          <a:fillRef idx="1">
            <a:schemeClr val="accent2"/>
          </a:fillRef>
          <a:effectRef idx="0">
            <a:srgbClr val="FFFFFF"/>
          </a:effectRef>
          <a:fontRef idx="minor">
            <a:schemeClr val="lt1"/>
          </a:fontRef>
        </p:style>
        <p:txBody>
          <a:bodyPr rtlCol="0" anchor="ctr"/>
          <a:p>
            <a:pPr algn="ctr"/>
            <a:endParaRPr lang="en-US"/>
          </a:p>
        </p:txBody>
      </p:sp>
      <p:sp>
        <p:nvSpPr>
          <p:cNvPr id="323" name="Oval 322"/>
          <p:cNvSpPr/>
          <p:nvPr/>
        </p:nvSpPr>
        <p:spPr>
          <a:xfrm>
            <a:off x="7136130" y="4048125"/>
            <a:ext cx="76200" cy="76200"/>
          </a:xfrm>
          <a:prstGeom prst="ellipse">
            <a:avLst/>
          </a:prstGeom>
        </p:spPr>
        <p:style>
          <a:lnRef idx="0">
            <a:srgbClr val="FFFFFF"/>
          </a:lnRef>
          <a:fillRef idx="1">
            <a:schemeClr val="accent2"/>
          </a:fillRef>
          <a:effectRef idx="0">
            <a:srgbClr val="FFFFFF"/>
          </a:effectRef>
          <a:fontRef idx="minor">
            <a:schemeClr val="lt1"/>
          </a:fontRef>
        </p:style>
        <p:txBody>
          <a:bodyPr rtlCol="0" anchor="ctr"/>
          <a:p>
            <a:pPr algn="ctr"/>
            <a:endParaRPr lang="en-US"/>
          </a:p>
        </p:txBody>
      </p:sp>
      <p:sp>
        <p:nvSpPr>
          <p:cNvPr id="324" name="Oval 323"/>
          <p:cNvSpPr/>
          <p:nvPr/>
        </p:nvSpPr>
        <p:spPr>
          <a:xfrm>
            <a:off x="7136130" y="4048125"/>
            <a:ext cx="76200" cy="76200"/>
          </a:xfrm>
          <a:prstGeom prst="ellipse">
            <a:avLst/>
          </a:prstGeom>
        </p:spPr>
        <p:style>
          <a:lnRef idx="0">
            <a:srgbClr val="FFFFFF"/>
          </a:lnRef>
          <a:fillRef idx="1">
            <a:schemeClr val="accent2"/>
          </a:fillRef>
          <a:effectRef idx="0">
            <a:srgbClr val="FFFFFF"/>
          </a:effectRef>
          <a:fontRef idx="minor">
            <a:schemeClr val="lt1"/>
          </a:fontRef>
        </p:style>
        <p:txBody>
          <a:bodyPr rtlCol="0" anchor="ctr"/>
          <a:p>
            <a:pPr algn="ctr"/>
            <a:endParaRPr lang="en-US"/>
          </a:p>
        </p:txBody>
      </p:sp>
      <p:sp>
        <p:nvSpPr>
          <p:cNvPr id="325" name="Oval 324"/>
          <p:cNvSpPr/>
          <p:nvPr/>
        </p:nvSpPr>
        <p:spPr>
          <a:xfrm>
            <a:off x="7136130" y="4048125"/>
            <a:ext cx="76200" cy="76200"/>
          </a:xfrm>
          <a:prstGeom prst="ellipse">
            <a:avLst/>
          </a:prstGeom>
        </p:spPr>
        <p:style>
          <a:lnRef idx="0">
            <a:srgbClr val="FFFFFF"/>
          </a:lnRef>
          <a:fillRef idx="1">
            <a:schemeClr val="accent2"/>
          </a:fillRef>
          <a:effectRef idx="0">
            <a:srgbClr val="FFFFFF"/>
          </a:effectRef>
          <a:fontRef idx="minor">
            <a:schemeClr val="lt1"/>
          </a:fontRef>
        </p:style>
        <p:txBody>
          <a:bodyPr rtlCol="0" anchor="ctr"/>
          <a:p>
            <a:pPr algn="ctr"/>
            <a:endParaRPr lang="en-US"/>
          </a:p>
        </p:txBody>
      </p:sp>
      <p:sp>
        <p:nvSpPr>
          <p:cNvPr id="326" name="Oval 325"/>
          <p:cNvSpPr/>
          <p:nvPr/>
        </p:nvSpPr>
        <p:spPr>
          <a:xfrm>
            <a:off x="7136130" y="4048125"/>
            <a:ext cx="76200" cy="76200"/>
          </a:xfrm>
          <a:prstGeom prst="ellipse">
            <a:avLst/>
          </a:prstGeom>
        </p:spPr>
        <p:style>
          <a:lnRef idx="0">
            <a:srgbClr val="FFFFFF"/>
          </a:lnRef>
          <a:fillRef idx="1">
            <a:schemeClr val="accent2"/>
          </a:fillRef>
          <a:effectRef idx="0">
            <a:srgbClr val="FFFFFF"/>
          </a:effectRef>
          <a:fontRef idx="minor">
            <a:schemeClr val="lt1"/>
          </a:fontRef>
        </p:style>
        <p:txBody>
          <a:bodyPr rtlCol="0" anchor="ctr"/>
          <a:p>
            <a:pPr algn="ctr"/>
            <a:endParaRPr lang="en-US"/>
          </a:p>
        </p:txBody>
      </p:sp>
      <p:sp>
        <p:nvSpPr>
          <p:cNvPr id="327" name="Oval 326"/>
          <p:cNvSpPr/>
          <p:nvPr/>
        </p:nvSpPr>
        <p:spPr>
          <a:xfrm>
            <a:off x="7136130" y="4048125"/>
            <a:ext cx="76200" cy="76200"/>
          </a:xfrm>
          <a:prstGeom prst="ellipse">
            <a:avLst/>
          </a:prstGeom>
        </p:spPr>
        <p:style>
          <a:lnRef idx="0">
            <a:srgbClr val="FFFFFF"/>
          </a:lnRef>
          <a:fillRef idx="1">
            <a:schemeClr val="accent2"/>
          </a:fillRef>
          <a:effectRef idx="0">
            <a:srgbClr val="FFFFFF"/>
          </a:effectRef>
          <a:fontRef idx="minor">
            <a:schemeClr val="lt1"/>
          </a:fontRef>
        </p:style>
        <p:txBody>
          <a:bodyPr rtlCol="0" anchor="ctr"/>
          <a:p>
            <a:pPr algn="ctr"/>
            <a:endParaRPr lang="en-US"/>
          </a:p>
        </p:txBody>
      </p:sp>
      <p:sp>
        <p:nvSpPr>
          <p:cNvPr id="328" name="Oval 327"/>
          <p:cNvSpPr/>
          <p:nvPr/>
        </p:nvSpPr>
        <p:spPr>
          <a:xfrm>
            <a:off x="6382385" y="4678680"/>
            <a:ext cx="76200" cy="76200"/>
          </a:xfrm>
          <a:prstGeom prst="ellipse">
            <a:avLst/>
          </a:prstGeom>
        </p:spPr>
        <p:style>
          <a:lnRef idx="0">
            <a:srgbClr val="FFFFFF"/>
          </a:lnRef>
          <a:fillRef idx="1">
            <a:schemeClr val="accent2"/>
          </a:fillRef>
          <a:effectRef idx="0">
            <a:srgbClr val="FFFFFF"/>
          </a:effectRef>
          <a:fontRef idx="minor">
            <a:schemeClr val="lt1"/>
          </a:fontRef>
        </p:style>
        <p:txBody>
          <a:bodyPr rtlCol="0" anchor="ctr"/>
          <a:p>
            <a:pPr algn="ctr"/>
            <a:endParaRPr lang="en-US"/>
          </a:p>
        </p:txBody>
      </p:sp>
      <p:sp>
        <p:nvSpPr>
          <p:cNvPr id="329" name="Oval 328"/>
          <p:cNvSpPr/>
          <p:nvPr/>
        </p:nvSpPr>
        <p:spPr>
          <a:xfrm>
            <a:off x="7136130" y="4048125"/>
            <a:ext cx="76200" cy="76200"/>
          </a:xfrm>
          <a:prstGeom prst="ellipse">
            <a:avLst/>
          </a:prstGeom>
        </p:spPr>
        <p:style>
          <a:lnRef idx="0">
            <a:srgbClr val="FFFFFF"/>
          </a:lnRef>
          <a:fillRef idx="1">
            <a:schemeClr val="accent2"/>
          </a:fillRef>
          <a:effectRef idx="0">
            <a:srgbClr val="FFFFFF"/>
          </a:effectRef>
          <a:fontRef idx="minor">
            <a:schemeClr val="lt1"/>
          </a:fontRef>
        </p:style>
        <p:txBody>
          <a:bodyPr rtlCol="0" anchor="ctr"/>
          <a:p>
            <a:pPr algn="ctr"/>
            <a:endParaRPr lang="en-US"/>
          </a:p>
        </p:txBody>
      </p:sp>
      <p:sp>
        <p:nvSpPr>
          <p:cNvPr id="330" name="Oval 329"/>
          <p:cNvSpPr/>
          <p:nvPr/>
        </p:nvSpPr>
        <p:spPr>
          <a:xfrm>
            <a:off x="6382385" y="4678680"/>
            <a:ext cx="76200" cy="76200"/>
          </a:xfrm>
          <a:prstGeom prst="ellipse">
            <a:avLst/>
          </a:prstGeom>
        </p:spPr>
        <p:style>
          <a:lnRef idx="0">
            <a:srgbClr val="FFFFFF"/>
          </a:lnRef>
          <a:fillRef idx="1">
            <a:schemeClr val="accent2"/>
          </a:fillRef>
          <a:effectRef idx="0">
            <a:srgbClr val="FFFFFF"/>
          </a:effectRef>
          <a:fontRef idx="minor">
            <a:schemeClr val="lt1"/>
          </a:fontRef>
        </p:style>
        <p:txBody>
          <a:bodyPr rtlCol="0" anchor="ctr"/>
          <a:p>
            <a:pPr algn="ctr"/>
            <a:endParaRPr lang="en-US"/>
          </a:p>
        </p:txBody>
      </p:sp>
      <p:sp>
        <p:nvSpPr>
          <p:cNvPr id="331" name="Oval 330"/>
          <p:cNvSpPr/>
          <p:nvPr/>
        </p:nvSpPr>
        <p:spPr>
          <a:xfrm>
            <a:off x="6382385" y="4678680"/>
            <a:ext cx="76200" cy="76200"/>
          </a:xfrm>
          <a:prstGeom prst="ellipse">
            <a:avLst/>
          </a:prstGeom>
        </p:spPr>
        <p:style>
          <a:lnRef idx="0">
            <a:srgbClr val="FFFFFF"/>
          </a:lnRef>
          <a:fillRef idx="1">
            <a:schemeClr val="accent2"/>
          </a:fillRef>
          <a:effectRef idx="0">
            <a:srgbClr val="FFFFFF"/>
          </a:effectRef>
          <a:fontRef idx="minor">
            <a:schemeClr val="lt1"/>
          </a:fontRef>
        </p:style>
        <p:txBody>
          <a:bodyPr rtlCol="0" anchor="ctr"/>
          <a:p>
            <a:pPr algn="ctr"/>
            <a:endParaRPr lang="en-US"/>
          </a:p>
        </p:txBody>
      </p:sp>
      <p:sp>
        <p:nvSpPr>
          <p:cNvPr id="332" name="Oval 331"/>
          <p:cNvSpPr/>
          <p:nvPr/>
        </p:nvSpPr>
        <p:spPr>
          <a:xfrm>
            <a:off x="6382385" y="4678680"/>
            <a:ext cx="76200" cy="76200"/>
          </a:xfrm>
          <a:prstGeom prst="ellipse">
            <a:avLst/>
          </a:prstGeom>
        </p:spPr>
        <p:style>
          <a:lnRef idx="0">
            <a:srgbClr val="FFFFFF"/>
          </a:lnRef>
          <a:fillRef idx="1">
            <a:schemeClr val="accent2"/>
          </a:fillRef>
          <a:effectRef idx="0">
            <a:srgbClr val="FFFFFF"/>
          </a:effectRef>
          <a:fontRef idx="minor">
            <a:schemeClr val="lt1"/>
          </a:fontRef>
        </p:style>
        <p:txBody>
          <a:bodyPr rtlCol="0" anchor="ctr"/>
          <a:p>
            <a:pPr algn="ctr"/>
            <a:endParaRPr lang="en-US"/>
          </a:p>
        </p:txBody>
      </p:sp>
      <p:sp>
        <p:nvSpPr>
          <p:cNvPr id="333" name="Oval 332"/>
          <p:cNvSpPr/>
          <p:nvPr/>
        </p:nvSpPr>
        <p:spPr>
          <a:xfrm>
            <a:off x="6382385" y="4678680"/>
            <a:ext cx="76200" cy="76200"/>
          </a:xfrm>
          <a:prstGeom prst="ellipse">
            <a:avLst/>
          </a:prstGeom>
        </p:spPr>
        <p:style>
          <a:lnRef idx="0">
            <a:srgbClr val="FFFFFF"/>
          </a:lnRef>
          <a:fillRef idx="1">
            <a:schemeClr val="accent2"/>
          </a:fillRef>
          <a:effectRef idx="0">
            <a:srgbClr val="FFFFFF"/>
          </a:effectRef>
          <a:fontRef idx="minor">
            <a:schemeClr val="lt1"/>
          </a:fontRef>
        </p:style>
        <p:txBody>
          <a:bodyPr rtlCol="0" anchor="ctr"/>
          <a:p>
            <a:pPr algn="ctr"/>
            <a:endParaRPr lang="en-US"/>
          </a:p>
        </p:txBody>
      </p:sp>
      <p:sp>
        <p:nvSpPr>
          <p:cNvPr id="334" name="Oval 333"/>
          <p:cNvSpPr/>
          <p:nvPr/>
        </p:nvSpPr>
        <p:spPr>
          <a:xfrm>
            <a:off x="6382385" y="4678680"/>
            <a:ext cx="76200" cy="76200"/>
          </a:xfrm>
          <a:prstGeom prst="ellipse">
            <a:avLst/>
          </a:prstGeom>
        </p:spPr>
        <p:style>
          <a:lnRef idx="0">
            <a:srgbClr val="FFFFFF"/>
          </a:lnRef>
          <a:fillRef idx="1">
            <a:schemeClr val="accent2"/>
          </a:fillRef>
          <a:effectRef idx="0">
            <a:srgbClr val="FFFFFF"/>
          </a:effectRef>
          <a:fontRef idx="minor">
            <a:schemeClr val="lt1"/>
          </a:fontRef>
        </p:style>
        <p:txBody>
          <a:bodyPr rtlCol="0" anchor="ctr"/>
          <a:p>
            <a:pPr algn="ctr"/>
            <a:endParaRPr lang="en-US"/>
          </a:p>
        </p:txBody>
      </p:sp>
      <p:sp>
        <p:nvSpPr>
          <p:cNvPr id="335" name="Oval 334"/>
          <p:cNvSpPr/>
          <p:nvPr/>
        </p:nvSpPr>
        <p:spPr>
          <a:xfrm>
            <a:off x="6306820" y="3603625"/>
            <a:ext cx="76200" cy="76200"/>
          </a:xfrm>
          <a:prstGeom prst="ellipse">
            <a:avLst/>
          </a:prstGeom>
        </p:spPr>
        <p:style>
          <a:lnRef idx="0">
            <a:srgbClr val="FFFFFF"/>
          </a:lnRef>
          <a:fillRef idx="1">
            <a:schemeClr val="accent2"/>
          </a:fillRef>
          <a:effectRef idx="0">
            <a:srgbClr val="FFFFFF"/>
          </a:effectRef>
          <a:fontRef idx="minor">
            <a:schemeClr val="lt1"/>
          </a:fontRef>
        </p:style>
        <p:txBody>
          <a:bodyPr rtlCol="0" anchor="ctr"/>
          <a:p>
            <a:pPr algn="ctr"/>
            <a:endParaRPr lang="en-US"/>
          </a:p>
        </p:txBody>
      </p:sp>
      <p:sp>
        <p:nvSpPr>
          <p:cNvPr id="336" name="Oval 335"/>
          <p:cNvSpPr/>
          <p:nvPr/>
        </p:nvSpPr>
        <p:spPr>
          <a:xfrm>
            <a:off x="6433820" y="3730625"/>
            <a:ext cx="76200" cy="76200"/>
          </a:xfrm>
          <a:prstGeom prst="ellipse">
            <a:avLst/>
          </a:prstGeom>
        </p:spPr>
        <p:style>
          <a:lnRef idx="0">
            <a:srgbClr val="FFFFFF"/>
          </a:lnRef>
          <a:fillRef idx="1">
            <a:schemeClr val="accent2"/>
          </a:fillRef>
          <a:effectRef idx="0">
            <a:srgbClr val="FFFFFF"/>
          </a:effectRef>
          <a:fontRef idx="minor">
            <a:schemeClr val="lt1"/>
          </a:fontRef>
        </p:style>
        <p:txBody>
          <a:bodyPr rtlCol="0" anchor="ctr"/>
          <a:p>
            <a:pPr algn="ctr"/>
            <a:endParaRPr lang="en-US"/>
          </a:p>
        </p:txBody>
      </p:sp>
      <p:sp>
        <p:nvSpPr>
          <p:cNvPr id="337" name="Oval 336"/>
          <p:cNvSpPr/>
          <p:nvPr/>
        </p:nvSpPr>
        <p:spPr>
          <a:xfrm>
            <a:off x="6560820" y="3857625"/>
            <a:ext cx="76200" cy="76200"/>
          </a:xfrm>
          <a:prstGeom prst="ellipse">
            <a:avLst/>
          </a:prstGeom>
        </p:spPr>
        <p:style>
          <a:lnRef idx="0">
            <a:srgbClr val="FFFFFF"/>
          </a:lnRef>
          <a:fillRef idx="1">
            <a:schemeClr val="accent2"/>
          </a:fillRef>
          <a:effectRef idx="0">
            <a:srgbClr val="FFFFFF"/>
          </a:effectRef>
          <a:fontRef idx="minor">
            <a:schemeClr val="lt1"/>
          </a:fontRef>
        </p:style>
        <p:txBody>
          <a:bodyPr rtlCol="0" anchor="ctr"/>
          <a:p>
            <a:pPr algn="ctr"/>
            <a:endParaRPr lang="en-US"/>
          </a:p>
        </p:txBody>
      </p:sp>
      <p:sp>
        <p:nvSpPr>
          <p:cNvPr id="338" name="Oval 337"/>
          <p:cNvSpPr/>
          <p:nvPr/>
        </p:nvSpPr>
        <p:spPr>
          <a:xfrm>
            <a:off x="6687820" y="3984625"/>
            <a:ext cx="76200" cy="76200"/>
          </a:xfrm>
          <a:prstGeom prst="ellipse">
            <a:avLst/>
          </a:prstGeom>
        </p:spPr>
        <p:style>
          <a:lnRef idx="0">
            <a:srgbClr val="FFFFFF"/>
          </a:lnRef>
          <a:fillRef idx="1">
            <a:schemeClr val="accent2"/>
          </a:fillRef>
          <a:effectRef idx="0">
            <a:srgbClr val="FFFFFF"/>
          </a:effectRef>
          <a:fontRef idx="minor">
            <a:schemeClr val="lt1"/>
          </a:fontRef>
        </p:style>
        <p:txBody>
          <a:bodyPr rtlCol="0" anchor="ctr"/>
          <a:p>
            <a:pPr algn="ctr"/>
            <a:endParaRPr lang="en-US"/>
          </a:p>
        </p:txBody>
      </p:sp>
      <p:sp>
        <p:nvSpPr>
          <p:cNvPr id="339" name="Oval 338"/>
          <p:cNvSpPr/>
          <p:nvPr/>
        </p:nvSpPr>
        <p:spPr>
          <a:xfrm>
            <a:off x="6814820" y="4111625"/>
            <a:ext cx="76200" cy="76200"/>
          </a:xfrm>
          <a:prstGeom prst="ellipse">
            <a:avLst/>
          </a:prstGeom>
        </p:spPr>
        <p:style>
          <a:lnRef idx="0">
            <a:srgbClr val="FFFFFF"/>
          </a:lnRef>
          <a:fillRef idx="1">
            <a:schemeClr val="accent2"/>
          </a:fillRef>
          <a:effectRef idx="0">
            <a:srgbClr val="FFFFFF"/>
          </a:effectRef>
          <a:fontRef idx="minor">
            <a:schemeClr val="lt1"/>
          </a:fontRef>
        </p:style>
        <p:txBody>
          <a:bodyPr rtlCol="0" anchor="ctr"/>
          <a:p>
            <a:pPr algn="ctr"/>
            <a:endParaRPr lang="en-US"/>
          </a:p>
        </p:txBody>
      </p:sp>
      <p:sp>
        <p:nvSpPr>
          <p:cNvPr id="340" name="Oval 339"/>
          <p:cNvSpPr/>
          <p:nvPr/>
        </p:nvSpPr>
        <p:spPr>
          <a:xfrm>
            <a:off x="5963920" y="3679825"/>
            <a:ext cx="76200" cy="76200"/>
          </a:xfrm>
          <a:prstGeom prst="ellipse">
            <a:avLst/>
          </a:prstGeom>
        </p:spPr>
        <p:style>
          <a:lnRef idx="0">
            <a:srgbClr val="FFFFFF"/>
          </a:lnRef>
          <a:fillRef idx="1">
            <a:schemeClr val="accent2"/>
          </a:fillRef>
          <a:effectRef idx="0">
            <a:srgbClr val="FFFFFF"/>
          </a:effectRef>
          <a:fontRef idx="minor">
            <a:schemeClr val="lt1"/>
          </a:fontRef>
        </p:style>
        <p:txBody>
          <a:bodyPr rtlCol="0" anchor="ctr"/>
          <a:p>
            <a:pPr algn="ctr"/>
            <a:endParaRPr lang="en-US"/>
          </a:p>
        </p:txBody>
      </p:sp>
      <p:sp>
        <p:nvSpPr>
          <p:cNvPr id="341" name="Oval 340"/>
          <p:cNvSpPr/>
          <p:nvPr/>
        </p:nvSpPr>
        <p:spPr>
          <a:xfrm>
            <a:off x="6941820" y="4238625"/>
            <a:ext cx="76200" cy="76200"/>
          </a:xfrm>
          <a:prstGeom prst="ellipse">
            <a:avLst/>
          </a:prstGeom>
        </p:spPr>
        <p:style>
          <a:lnRef idx="0">
            <a:srgbClr val="FFFFFF"/>
          </a:lnRef>
          <a:fillRef idx="1">
            <a:schemeClr val="accent2"/>
          </a:fillRef>
          <a:effectRef idx="0">
            <a:srgbClr val="FFFFFF"/>
          </a:effectRef>
          <a:fontRef idx="minor">
            <a:schemeClr val="lt1"/>
          </a:fontRef>
        </p:style>
        <p:txBody>
          <a:bodyPr rtlCol="0" anchor="ctr"/>
          <a:p>
            <a:pPr algn="ctr"/>
            <a:endParaRPr lang="en-US"/>
          </a:p>
        </p:txBody>
      </p:sp>
      <p:sp>
        <p:nvSpPr>
          <p:cNvPr id="342" name="Oval 341"/>
          <p:cNvSpPr/>
          <p:nvPr/>
        </p:nvSpPr>
        <p:spPr>
          <a:xfrm>
            <a:off x="6090920" y="3806825"/>
            <a:ext cx="76200" cy="76200"/>
          </a:xfrm>
          <a:prstGeom prst="ellipse">
            <a:avLst/>
          </a:prstGeom>
        </p:spPr>
        <p:style>
          <a:lnRef idx="0">
            <a:srgbClr val="FFFFFF"/>
          </a:lnRef>
          <a:fillRef idx="1">
            <a:schemeClr val="accent2"/>
          </a:fillRef>
          <a:effectRef idx="0">
            <a:srgbClr val="FFFFFF"/>
          </a:effectRef>
          <a:fontRef idx="minor">
            <a:schemeClr val="lt1"/>
          </a:fontRef>
        </p:style>
        <p:txBody>
          <a:bodyPr rtlCol="0" anchor="ctr"/>
          <a:p>
            <a:pPr algn="ctr"/>
            <a:endParaRPr lang="en-US"/>
          </a:p>
        </p:txBody>
      </p:sp>
      <p:sp>
        <p:nvSpPr>
          <p:cNvPr id="343" name="Oval 342"/>
          <p:cNvSpPr/>
          <p:nvPr/>
        </p:nvSpPr>
        <p:spPr>
          <a:xfrm>
            <a:off x="6217920" y="3933825"/>
            <a:ext cx="76200" cy="76200"/>
          </a:xfrm>
          <a:prstGeom prst="ellipse">
            <a:avLst/>
          </a:prstGeom>
        </p:spPr>
        <p:style>
          <a:lnRef idx="0">
            <a:srgbClr val="FFFFFF"/>
          </a:lnRef>
          <a:fillRef idx="1">
            <a:schemeClr val="accent2"/>
          </a:fillRef>
          <a:effectRef idx="0">
            <a:srgbClr val="FFFFFF"/>
          </a:effectRef>
          <a:fontRef idx="minor">
            <a:schemeClr val="lt1"/>
          </a:fontRef>
        </p:style>
        <p:txBody>
          <a:bodyPr rtlCol="0" anchor="ctr"/>
          <a:p>
            <a:pPr algn="ctr"/>
            <a:endParaRPr lang="en-US"/>
          </a:p>
        </p:txBody>
      </p:sp>
      <p:sp>
        <p:nvSpPr>
          <p:cNvPr id="344" name="Oval 343"/>
          <p:cNvSpPr/>
          <p:nvPr/>
        </p:nvSpPr>
        <p:spPr>
          <a:xfrm>
            <a:off x="6344920" y="4060825"/>
            <a:ext cx="76200" cy="76200"/>
          </a:xfrm>
          <a:prstGeom prst="ellipse">
            <a:avLst/>
          </a:prstGeom>
        </p:spPr>
        <p:style>
          <a:lnRef idx="0">
            <a:srgbClr val="FFFFFF"/>
          </a:lnRef>
          <a:fillRef idx="1">
            <a:schemeClr val="accent2"/>
          </a:fillRef>
          <a:effectRef idx="0">
            <a:srgbClr val="FFFFFF"/>
          </a:effectRef>
          <a:fontRef idx="minor">
            <a:schemeClr val="lt1"/>
          </a:fontRef>
        </p:style>
        <p:txBody>
          <a:bodyPr rtlCol="0" anchor="ctr"/>
          <a:p>
            <a:pPr algn="ctr"/>
            <a:endParaRPr lang="en-US"/>
          </a:p>
        </p:txBody>
      </p:sp>
      <p:sp>
        <p:nvSpPr>
          <p:cNvPr id="345" name="Oval 344"/>
          <p:cNvSpPr/>
          <p:nvPr/>
        </p:nvSpPr>
        <p:spPr>
          <a:xfrm>
            <a:off x="6471920" y="4187825"/>
            <a:ext cx="76200" cy="76200"/>
          </a:xfrm>
          <a:prstGeom prst="ellipse">
            <a:avLst/>
          </a:prstGeom>
        </p:spPr>
        <p:style>
          <a:lnRef idx="0">
            <a:srgbClr val="FFFFFF"/>
          </a:lnRef>
          <a:fillRef idx="1">
            <a:schemeClr val="accent2"/>
          </a:fillRef>
          <a:effectRef idx="0">
            <a:srgbClr val="FFFFFF"/>
          </a:effectRef>
          <a:fontRef idx="minor">
            <a:schemeClr val="lt1"/>
          </a:fontRef>
        </p:style>
        <p:txBody>
          <a:bodyPr rtlCol="0" anchor="ctr"/>
          <a:p>
            <a:pPr algn="ctr"/>
            <a:endParaRPr lang="en-US"/>
          </a:p>
        </p:txBody>
      </p:sp>
      <p:sp>
        <p:nvSpPr>
          <p:cNvPr id="346" name="Oval 345"/>
          <p:cNvSpPr/>
          <p:nvPr/>
        </p:nvSpPr>
        <p:spPr>
          <a:xfrm>
            <a:off x="6598920" y="4314825"/>
            <a:ext cx="76200" cy="76200"/>
          </a:xfrm>
          <a:prstGeom prst="ellipse">
            <a:avLst/>
          </a:prstGeom>
        </p:spPr>
        <p:style>
          <a:lnRef idx="0">
            <a:srgbClr val="FFFFFF"/>
          </a:lnRef>
          <a:fillRef idx="1">
            <a:schemeClr val="accent2"/>
          </a:fillRef>
          <a:effectRef idx="0">
            <a:srgbClr val="FFFFFF"/>
          </a:effectRef>
          <a:fontRef idx="minor">
            <a:schemeClr val="lt1"/>
          </a:fontRef>
        </p:style>
        <p:txBody>
          <a:bodyPr rtlCol="0" anchor="ctr"/>
          <a:p>
            <a:pPr algn="ctr"/>
            <a:endParaRPr lang="en-US"/>
          </a:p>
        </p:txBody>
      </p:sp>
      <p:sp>
        <p:nvSpPr>
          <p:cNvPr id="347" name="Oval 346"/>
          <p:cNvSpPr/>
          <p:nvPr/>
        </p:nvSpPr>
        <p:spPr>
          <a:xfrm>
            <a:off x="5819775" y="3857625"/>
            <a:ext cx="76200" cy="76200"/>
          </a:xfrm>
          <a:prstGeom prst="ellipse">
            <a:avLst/>
          </a:prstGeom>
        </p:spPr>
        <p:style>
          <a:lnRef idx="0">
            <a:srgbClr val="FFFFFF"/>
          </a:lnRef>
          <a:fillRef idx="1">
            <a:schemeClr val="accent2"/>
          </a:fillRef>
          <a:effectRef idx="0">
            <a:srgbClr val="FFFFFF"/>
          </a:effectRef>
          <a:fontRef idx="minor">
            <a:schemeClr val="lt1"/>
          </a:fontRef>
        </p:style>
        <p:txBody>
          <a:bodyPr rtlCol="0" anchor="ctr"/>
          <a:p>
            <a:pPr algn="ctr"/>
            <a:endParaRPr lang="en-US"/>
          </a:p>
        </p:txBody>
      </p:sp>
      <p:sp>
        <p:nvSpPr>
          <p:cNvPr id="348" name="Oval 347"/>
          <p:cNvSpPr/>
          <p:nvPr/>
        </p:nvSpPr>
        <p:spPr>
          <a:xfrm>
            <a:off x="5946775" y="3984625"/>
            <a:ext cx="76200" cy="76200"/>
          </a:xfrm>
          <a:prstGeom prst="ellipse">
            <a:avLst/>
          </a:prstGeom>
        </p:spPr>
        <p:style>
          <a:lnRef idx="0">
            <a:srgbClr val="FFFFFF"/>
          </a:lnRef>
          <a:fillRef idx="1">
            <a:schemeClr val="accent2"/>
          </a:fillRef>
          <a:effectRef idx="0">
            <a:srgbClr val="FFFFFF"/>
          </a:effectRef>
          <a:fontRef idx="minor">
            <a:schemeClr val="lt1"/>
          </a:fontRef>
        </p:style>
        <p:txBody>
          <a:bodyPr rtlCol="0" anchor="ctr"/>
          <a:p>
            <a:pPr algn="ctr"/>
            <a:endParaRPr lang="en-US"/>
          </a:p>
        </p:txBody>
      </p:sp>
      <p:sp>
        <p:nvSpPr>
          <p:cNvPr id="349" name="Oval 348"/>
          <p:cNvSpPr/>
          <p:nvPr/>
        </p:nvSpPr>
        <p:spPr>
          <a:xfrm>
            <a:off x="6073775" y="4111625"/>
            <a:ext cx="76200" cy="76200"/>
          </a:xfrm>
          <a:prstGeom prst="ellipse">
            <a:avLst/>
          </a:prstGeom>
        </p:spPr>
        <p:style>
          <a:lnRef idx="0">
            <a:srgbClr val="FFFFFF"/>
          </a:lnRef>
          <a:fillRef idx="1">
            <a:schemeClr val="accent2"/>
          </a:fillRef>
          <a:effectRef idx="0">
            <a:srgbClr val="FFFFFF"/>
          </a:effectRef>
          <a:fontRef idx="minor">
            <a:schemeClr val="lt1"/>
          </a:fontRef>
        </p:style>
        <p:txBody>
          <a:bodyPr rtlCol="0" anchor="ctr"/>
          <a:p>
            <a:pPr algn="ctr"/>
            <a:endParaRPr lang="en-US"/>
          </a:p>
        </p:txBody>
      </p:sp>
      <p:sp>
        <p:nvSpPr>
          <p:cNvPr id="350" name="Oval 349"/>
          <p:cNvSpPr/>
          <p:nvPr/>
        </p:nvSpPr>
        <p:spPr>
          <a:xfrm>
            <a:off x="6200775" y="4238625"/>
            <a:ext cx="76200" cy="76200"/>
          </a:xfrm>
          <a:prstGeom prst="ellipse">
            <a:avLst/>
          </a:prstGeom>
        </p:spPr>
        <p:style>
          <a:lnRef idx="0">
            <a:srgbClr val="FFFFFF"/>
          </a:lnRef>
          <a:fillRef idx="1">
            <a:schemeClr val="accent2"/>
          </a:fillRef>
          <a:effectRef idx="0">
            <a:srgbClr val="FFFFFF"/>
          </a:effectRef>
          <a:fontRef idx="minor">
            <a:schemeClr val="lt1"/>
          </a:fontRef>
        </p:style>
        <p:txBody>
          <a:bodyPr rtlCol="0" anchor="ctr"/>
          <a:p>
            <a:pPr algn="ctr"/>
            <a:endParaRPr lang="en-US"/>
          </a:p>
        </p:txBody>
      </p:sp>
      <p:sp>
        <p:nvSpPr>
          <p:cNvPr id="351" name="Oval 350"/>
          <p:cNvSpPr/>
          <p:nvPr/>
        </p:nvSpPr>
        <p:spPr>
          <a:xfrm>
            <a:off x="6327775" y="4365625"/>
            <a:ext cx="76200" cy="76200"/>
          </a:xfrm>
          <a:prstGeom prst="ellipse">
            <a:avLst/>
          </a:prstGeom>
        </p:spPr>
        <p:style>
          <a:lnRef idx="0">
            <a:srgbClr val="FFFFFF"/>
          </a:lnRef>
          <a:fillRef idx="1">
            <a:schemeClr val="accent2"/>
          </a:fillRef>
          <a:effectRef idx="0">
            <a:srgbClr val="FFFFFF"/>
          </a:effectRef>
          <a:fontRef idx="minor">
            <a:schemeClr val="lt1"/>
          </a:fontRef>
        </p:style>
        <p:txBody>
          <a:bodyPr rtlCol="0" anchor="ctr"/>
          <a:p>
            <a:pPr algn="ctr"/>
            <a:endParaRPr lang="en-US"/>
          </a:p>
        </p:txBody>
      </p:sp>
      <p:sp>
        <p:nvSpPr>
          <p:cNvPr id="352" name="Oval 351"/>
          <p:cNvSpPr/>
          <p:nvPr/>
        </p:nvSpPr>
        <p:spPr>
          <a:xfrm>
            <a:off x="6454775" y="4492625"/>
            <a:ext cx="76200" cy="76200"/>
          </a:xfrm>
          <a:prstGeom prst="ellipse">
            <a:avLst/>
          </a:prstGeom>
        </p:spPr>
        <p:style>
          <a:lnRef idx="0">
            <a:srgbClr val="FFFFFF"/>
          </a:lnRef>
          <a:fillRef idx="1">
            <a:schemeClr val="accent2"/>
          </a:fillRef>
          <a:effectRef idx="0">
            <a:srgbClr val="FFFFFF"/>
          </a:effectRef>
          <a:fontRef idx="minor">
            <a:schemeClr val="lt1"/>
          </a:fontRef>
        </p:style>
        <p:txBody>
          <a:bodyPr rtlCol="0" anchor="ctr"/>
          <a:p>
            <a:pPr algn="ctr"/>
            <a:endParaRPr lang="en-US"/>
          </a:p>
        </p:txBody>
      </p:sp>
      <p:sp>
        <p:nvSpPr>
          <p:cNvPr id="353" name="Oval 352"/>
          <p:cNvSpPr/>
          <p:nvPr/>
        </p:nvSpPr>
        <p:spPr>
          <a:xfrm>
            <a:off x="6581775" y="4619625"/>
            <a:ext cx="76200" cy="76200"/>
          </a:xfrm>
          <a:prstGeom prst="ellipse">
            <a:avLst/>
          </a:prstGeom>
        </p:spPr>
        <p:style>
          <a:lnRef idx="0">
            <a:srgbClr val="FFFFFF"/>
          </a:lnRef>
          <a:fillRef idx="1">
            <a:schemeClr val="accent2"/>
          </a:fillRef>
          <a:effectRef idx="0">
            <a:srgbClr val="FFFFFF"/>
          </a:effectRef>
          <a:fontRef idx="minor">
            <a:schemeClr val="lt1"/>
          </a:fontRef>
        </p:style>
        <p:txBody>
          <a:bodyPr rtlCol="0" anchor="ctr"/>
          <a:p>
            <a:pPr algn="ctr"/>
            <a:endParaRPr lang="en-US"/>
          </a:p>
        </p:txBody>
      </p:sp>
      <p:sp>
        <p:nvSpPr>
          <p:cNvPr id="354" name="Oval 353"/>
          <p:cNvSpPr/>
          <p:nvPr/>
        </p:nvSpPr>
        <p:spPr>
          <a:xfrm>
            <a:off x="6484620" y="3383280"/>
            <a:ext cx="76200" cy="76200"/>
          </a:xfrm>
          <a:prstGeom prst="ellipse">
            <a:avLst/>
          </a:prstGeom>
        </p:spPr>
        <p:style>
          <a:lnRef idx="0">
            <a:srgbClr val="FFFFFF"/>
          </a:lnRef>
          <a:fillRef idx="1">
            <a:schemeClr val="accent2"/>
          </a:fillRef>
          <a:effectRef idx="0">
            <a:srgbClr val="FFFFFF"/>
          </a:effectRef>
          <a:fontRef idx="minor">
            <a:schemeClr val="lt1"/>
          </a:fontRef>
        </p:style>
        <p:txBody>
          <a:bodyPr rtlCol="0" anchor="ctr"/>
          <a:p>
            <a:pPr algn="ctr"/>
            <a:endParaRPr lang="en-US"/>
          </a:p>
        </p:txBody>
      </p:sp>
      <p:sp>
        <p:nvSpPr>
          <p:cNvPr id="356" name="Oval 355"/>
          <p:cNvSpPr/>
          <p:nvPr/>
        </p:nvSpPr>
        <p:spPr>
          <a:xfrm>
            <a:off x="6611620" y="3510280"/>
            <a:ext cx="76200" cy="76200"/>
          </a:xfrm>
          <a:prstGeom prst="ellipse">
            <a:avLst/>
          </a:prstGeom>
        </p:spPr>
        <p:style>
          <a:lnRef idx="0">
            <a:srgbClr val="FFFFFF"/>
          </a:lnRef>
          <a:fillRef idx="1">
            <a:schemeClr val="accent2"/>
          </a:fillRef>
          <a:effectRef idx="0">
            <a:srgbClr val="FFFFFF"/>
          </a:effectRef>
          <a:fontRef idx="minor">
            <a:schemeClr val="lt1"/>
          </a:fontRef>
        </p:style>
        <p:txBody>
          <a:bodyPr rtlCol="0" anchor="ctr"/>
          <a:p>
            <a:pPr algn="ctr"/>
            <a:endParaRPr lang="en-US"/>
          </a:p>
        </p:txBody>
      </p:sp>
      <p:sp>
        <p:nvSpPr>
          <p:cNvPr id="357" name="Oval 356"/>
          <p:cNvSpPr/>
          <p:nvPr/>
        </p:nvSpPr>
        <p:spPr>
          <a:xfrm>
            <a:off x="6738620" y="3637280"/>
            <a:ext cx="76200" cy="76200"/>
          </a:xfrm>
          <a:prstGeom prst="ellipse">
            <a:avLst/>
          </a:prstGeom>
        </p:spPr>
        <p:style>
          <a:lnRef idx="0">
            <a:srgbClr val="FFFFFF"/>
          </a:lnRef>
          <a:fillRef idx="1">
            <a:schemeClr val="accent2"/>
          </a:fillRef>
          <a:effectRef idx="0">
            <a:srgbClr val="FFFFFF"/>
          </a:effectRef>
          <a:fontRef idx="minor">
            <a:schemeClr val="lt1"/>
          </a:fontRef>
        </p:style>
        <p:txBody>
          <a:bodyPr rtlCol="0" anchor="ctr"/>
          <a:p>
            <a:pPr algn="ctr"/>
            <a:endParaRPr lang="en-US"/>
          </a:p>
        </p:txBody>
      </p:sp>
      <p:sp>
        <p:nvSpPr>
          <p:cNvPr id="358" name="Oval 357"/>
          <p:cNvSpPr/>
          <p:nvPr/>
        </p:nvSpPr>
        <p:spPr>
          <a:xfrm>
            <a:off x="6865620" y="3764280"/>
            <a:ext cx="76200" cy="76200"/>
          </a:xfrm>
          <a:prstGeom prst="ellipse">
            <a:avLst/>
          </a:prstGeom>
        </p:spPr>
        <p:style>
          <a:lnRef idx="0">
            <a:srgbClr val="FFFFFF"/>
          </a:lnRef>
          <a:fillRef idx="1">
            <a:schemeClr val="accent2"/>
          </a:fillRef>
          <a:effectRef idx="0">
            <a:srgbClr val="FFFFFF"/>
          </a:effectRef>
          <a:fontRef idx="minor">
            <a:schemeClr val="lt1"/>
          </a:fontRef>
        </p:style>
        <p:txBody>
          <a:bodyPr rtlCol="0" anchor="ctr"/>
          <a:p>
            <a:pPr algn="ctr"/>
            <a:endParaRPr lang="en-US"/>
          </a:p>
        </p:txBody>
      </p:sp>
      <p:sp>
        <p:nvSpPr>
          <p:cNvPr id="359" name="Oval 358"/>
          <p:cNvSpPr/>
          <p:nvPr/>
        </p:nvSpPr>
        <p:spPr>
          <a:xfrm>
            <a:off x="6992620" y="3891280"/>
            <a:ext cx="76200" cy="76200"/>
          </a:xfrm>
          <a:prstGeom prst="ellipse">
            <a:avLst/>
          </a:prstGeom>
        </p:spPr>
        <p:style>
          <a:lnRef idx="0">
            <a:srgbClr val="FFFFFF"/>
          </a:lnRef>
          <a:fillRef idx="1">
            <a:schemeClr val="accent2"/>
          </a:fillRef>
          <a:effectRef idx="0">
            <a:srgbClr val="FFFFFF"/>
          </a:effectRef>
          <a:fontRef idx="minor">
            <a:schemeClr val="lt1"/>
          </a:fontRef>
        </p:style>
        <p:txBody>
          <a:bodyPr rtlCol="0" anchor="ctr"/>
          <a:p>
            <a:pPr algn="ctr"/>
            <a:endParaRPr lang="en-US"/>
          </a:p>
        </p:txBody>
      </p:sp>
      <p:sp>
        <p:nvSpPr>
          <p:cNvPr id="360" name="Oval 359"/>
          <p:cNvSpPr/>
          <p:nvPr/>
        </p:nvSpPr>
        <p:spPr>
          <a:xfrm>
            <a:off x="5819775" y="4048125"/>
            <a:ext cx="76200" cy="76200"/>
          </a:xfrm>
          <a:prstGeom prst="ellipse">
            <a:avLst/>
          </a:prstGeom>
        </p:spPr>
        <p:style>
          <a:lnRef idx="0">
            <a:srgbClr val="FFFFFF"/>
          </a:lnRef>
          <a:fillRef idx="1">
            <a:schemeClr val="accent2"/>
          </a:fillRef>
          <a:effectRef idx="0">
            <a:srgbClr val="FFFFFF"/>
          </a:effectRef>
          <a:fontRef idx="minor">
            <a:schemeClr val="lt1"/>
          </a:fontRef>
        </p:style>
        <p:txBody>
          <a:bodyPr rtlCol="0" anchor="ctr"/>
          <a:p>
            <a:pPr algn="ctr"/>
            <a:endParaRPr lang="en-US"/>
          </a:p>
        </p:txBody>
      </p:sp>
      <p:sp>
        <p:nvSpPr>
          <p:cNvPr id="361" name="Oval 360"/>
          <p:cNvSpPr/>
          <p:nvPr/>
        </p:nvSpPr>
        <p:spPr>
          <a:xfrm>
            <a:off x="5946775" y="4175125"/>
            <a:ext cx="76200" cy="76200"/>
          </a:xfrm>
          <a:prstGeom prst="ellipse">
            <a:avLst/>
          </a:prstGeom>
        </p:spPr>
        <p:style>
          <a:lnRef idx="0">
            <a:srgbClr val="FFFFFF"/>
          </a:lnRef>
          <a:fillRef idx="1">
            <a:schemeClr val="accent2"/>
          </a:fillRef>
          <a:effectRef idx="0">
            <a:srgbClr val="FFFFFF"/>
          </a:effectRef>
          <a:fontRef idx="minor">
            <a:schemeClr val="lt1"/>
          </a:fontRef>
        </p:style>
        <p:txBody>
          <a:bodyPr rtlCol="0" anchor="ctr"/>
          <a:p>
            <a:pPr algn="ctr"/>
            <a:endParaRPr lang="en-US"/>
          </a:p>
        </p:txBody>
      </p:sp>
      <p:sp>
        <p:nvSpPr>
          <p:cNvPr id="362" name="Oval 361"/>
          <p:cNvSpPr/>
          <p:nvPr/>
        </p:nvSpPr>
        <p:spPr>
          <a:xfrm>
            <a:off x="6073775" y="4302125"/>
            <a:ext cx="76200" cy="76200"/>
          </a:xfrm>
          <a:prstGeom prst="ellipse">
            <a:avLst/>
          </a:prstGeom>
        </p:spPr>
        <p:style>
          <a:lnRef idx="0">
            <a:srgbClr val="FFFFFF"/>
          </a:lnRef>
          <a:fillRef idx="1">
            <a:schemeClr val="accent2"/>
          </a:fillRef>
          <a:effectRef idx="0">
            <a:srgbClr val="FFFFFF"/>
          </a:effectRef>
          <a:fontRef idx="minor">
            <a:schemeClr val="lt1"/>
          </a:fontRef>
        </p:style>
        <p:txBody>
          <a:bodyPr rtlCol="0" anchor="ctr"/>
          <a:p>
            <a:pPr algn="ctr"/>
            <a:endParaRPr lang="en-US"/>
          </a:p>
        </p:txBody>
      </p:sp>
      <p:sp>
        <p:nvSpPr>
          <p:cNvPr id="363" name="Oval 362"/>
          <p:cNvSpPr/>
          <p:nvPr/>
        </p:nvSpPr>
        <p:spPr>
          <a:xfrm>
            <a:off x="6200775" y="4429125"/>
            <a:ext cx="76200" cy="76200"/>
          </a:xfrm>
          <a:prstGeom prst="ellipse">
            <a:avLst/>
          </a:prstGeom>
        </p:spPr>
        <p:style>
          <a:lnRef idx="0">
            <a:srgbClr val="FFFFFF"/>
          </a:lnRef>
          <a:fillRef idx="1">
            <a:schemeClr val="accent2"/>
          </a:fillRef>
          <a:effectRef idx="0">
            <a:srgbClr val="FFFFFF"/>
          </a:effectRef>
          <a:fontRef idx="minor">
            <a:schemeClr val="lt1"/>
          </a:fontRef>
        </p:style>
        <p:txBody>
          <a:bodyPr rtlCol="0" anchor="ctr"/>
          <a:p>
            <a:pPr algn="ctr"/>
            <a:endParaRPr lang="en-US"/>
          </a:p>
        </p:txBody>
      </p:sp>
      <p:sp>
        <p:nvSpPr>
          <p:cNvPr id="364" name="Oval 363"/>
          <p:cNvSpPr/>
          <p:nvPr/>
        </p:nvSpPr>
        <p:spPr>
          <a:xfrm>
            <a:off x="6327775" y="4556125"/>
            <a:ext cx="76200" cy="76200"/>
          </a:xfrm>
          <a:prstGeom prst="ellipse">
            <a:avLst/>
          </a:prstGeom>
        </p:spPr>
        <p:style>
          <a:lnRef idx="0">
            <a:srgbClr val="FFFFFF"/>
          </a:lnRef>
          <a:fillRef idx="1">
            <a:schemeClr val="accent2"/>
          </a:fillRef>
          <a:effectRef idx="0">
            <a:srgbClr val="FFFFFF"/>
          </a:effectRef>
          <a:fontRef idx="minor">
            <a:schemeClr val="lt1"/>
          </a:fontRef>
        </p:style>
        <p:txBody>
          <a:bodyPr rtlCol="0" anchor="ctr"/>
          <a:p>
            <a:pPr algn="ctr"/>
            <a:endParaRPr lang="en-US"/>
          </a:p>
        </p:txBody>
      </p:sp>
      <p:sp>
        <p:nvSpPr>
          <p:cNvPr id="365" name="Oval 364"/>
          <p:cNvSpPr/>
          <p:nvPr/>
        </p:nvSpPr>
        <p:spPr>
          <a:xfrm>
            <a:off x="6454775" y="4683125"/>
            <a:ext cx="76200" cy="76200"/>
          </a:xfrm>
          <a:prstGeom prst="ellipse">
            <a:avLst/>
          </a:prstGeom>
        </p:spPr>
        <p:style>
          <a:lnRef idx="0">
            <a:srgbClr val="FFFFFF"/>
          </a:lnRef>
          <a:fillRef idx="1">
            <a:schemeClr val="accent2"/>
          </a:fillRef>
          <a:effectRef idx="0">
            <a:srgbClr val="FFFFFF"/>
          </a:effectRef>
          <a:fontRef idx="minor">
            <a:schemeClr val="lt1"/>
          </a:fontRef>
        </p:style>
        <p:txBody>
          <a:bodyPr rtlCol="0" anchor="ctr"/>
          <a:p>
            <a:pPr algn="ctr"/>
            <a:endParaRPr lang="en-US"/>
          </a:p>
        </p:txBody>
      </p:sp>
      <p:sp>
        <p:nvSpPr>
          <p:cNvPr id="404" name="Text Box 403"/>
          <p:cNvSpPr txBox="1"/>
          <p:nvPr/>
        </p:nvSpPr>
        <p:spPr>
          <a:xfrm>
            <a:off x="5179695" y="3900805"/>
            <a:ext cx="680720" cy="368300"/>
          </a:xfrm>
          <a:prstGeom prst="rect">
            <a:avLst/>
          </a:prstGeom>
          <a:noFill/>
        </p:spPr>
        <p:txBody>
          <a:bodyPr wrap="square" rtlCol="0">
            <a:spAutoFit/>
          </a:bodyPr>
          <a:p>
            <a:r>
              <a:rPr lang="zh-CN" altLang="en-US"/>
              <a:t>。。。</a:t>
            </a:r>
            <a:endParaRPr lang="zh-CN" altLang="en-US"/>
          </a:p>
        </p:txBody>
      </p:sp>
      <p:cxnSp>
        <p:nvCxnSpPr>
          <p:cNvPr id="406" name="Straight Arrow Connector 405"/>
          <p:cNvCxnSpPr/>
          <p:nvPr/>
        </p:nvCxnSpPr>
        <p:spPr>
          <a:xfrm>
            <a:off x="7392035" y="3427730"/>
            <a:ext cx="2088515" cy="0"/>
          </a:xfrm>
          <a:prstGeom prst="straightConnector1">
            <a:avLst/>
          </a:prstGeom>
          <a:ln w="31750">
            <a:gradFill>
              <a:gsLst>
                <a:gs pos="0">
                  <a:schemeClr val="accent2">
                    <a:hueOff val="-4200000"/>
                  </a:schemeClr>
                </a:gs>
                <a:gs pos="100000">
                  <a:schemeClr val="accent2"/>
                </a:gs>
              </a:gsLst>
            </a:gradFill>
            <a:tailEnd type="arrow" w="med" len="med"/>
          </a:ln>
        </p:spPr>
        <p:style>
          <a:lnRef idx="0">
            <a:srgbClr val="FFFFFF"/>
          </a:lnRef>
          <a:fillRef idx="0">
            <a:srgbClr val="FFFFFF"/>
          </a:fillRef>
          <a:effectRef idx="0">
            <a:srgbClr val="FFFFFF"/>
          </a:effectRef>
          <a:fontRef idx="minor">
            <a:schemeClr val="tx1"/>
          </a:fontRef>
        </p:style>
      </p:cxnSp>
      <p:sp>
        <p:nvSpPr>
          <p:cNvPr id="407" name="Text Box 406"/>
          <p:cNvSpPr txBox="1"/>
          <p:nvPr/>
        </p:nvSpPr>
        <p:spPr>
          <a:xfrm>
            <a:off x="7392035" y="3629025"/>
            <a:ext cx="2553335" cy="1106805"/>
          </a:xfrm>
          <a:prstGeom prst="rect">
            <a:avLst/>
          </a:prstGeom>
          <a:noFill/>
        </p:spPr>
        <p:txBody>
          <a:bodyPr wrap="square" rtlCol="0">
            <a:spAutoFit/>
          </a:bodyPr>
          <a:p>
            <a:pPr indent="0">
              <a:buFont typeface="Arial" panose="020B0604020202020204" pitchFamily="34" charset="0"/>
              <a:buNone/>
            </a:pPr>
            <a:r>
              <a:rPr lang="zh-CN" altLang="en-US" b="1">
                <a:latin typeface="微软雅黑" panose="020B0503020204020204" pitchFamily="34" charset="-122"/>
                <a:ea typeface="微软雅黑" panose="020B0503020204020204" pitchFamily="34" charset="-122"/>
                <a:cs typeface="微软雅黑" panose="020B0503020204020204" pitchFamily="34" charset="-122"/>
              </a:rPr>
              <a:t>加快算法收敛</a:t>
            </a:r>
            <a:endParaRPr lang="en-US" altLang="zh-CN" b="1">
              <a:latin typeface="微软雅黑" panose="020B0503020204020204" pitchFamily="34" charset="-122"/>
              <a:ea typeface="微软雅黑" panose="020B0503020204020204" pitchFamily="34" charset="-122"/>
              <a:cs typeface="微软雅黑" panose="020B0503020204020204" pitchFamily="34" charset="-122"/>
            </a:endParaRPr>
          </a:p>
          <a:p>
            <a:pPr marL="285750" indent="-285750">
              <a:buFont typeface="Arial" panose="020B0604020202020204" pitchFamily="34" charset="0"/>
              <a:buChar char="•"/>
            </a:pPr>
            <a:r>
              <a:rPr lang="zh-CN" altLang="en-US" sz="1600">
                <a:latin typeface="微软雅黑" panose="020B0503020204020204" pitchFamily="34" charset="-122"/>
                <a:ea typeface="微软雅黑" panose="020B0503020204020204" pitchFamily="34" charset="-122"/>
                <a:cs typeface="微软雅黑" panose="020B0503020204020204" pitchFamily="34" charset="-122"/>
              </a:rPr>
              <a:t>A个体×B代数</a:t>
            </a:r>
            <a:endParaRPr lang="zh-CN" altLang="en-US" sz="1600">
              <a:latin typeface="微软雅黑" panose="020B0503020204020204" pitchFamily="34" charset="-122"/>
              <a:ea typeface="微软雅黑" panose="020B0503020204020204" pitchFamily="34" charset="-122"/>
              <a:cs typeface="微软雅黑" panose="020B0503020204020204" pitchFamily="34" charset="-122"/>
            </a:endParaRPr>
          </a:p>
          <a:p>
            <a:pPr marL="285750" indent="-285750">
              <a:buFont typeface="Arial" panose="020B0604020202020204" pitchFamily="34" charset="0"/>
              <a:buChar char="•"/>
            </a:pPr>
            <a:r>
              <a:rPr lang="zh-CN" altLang="en-US" sz="1600">
                <a:latin typeface="微软雅黑" panose="020B0503020204020204" pitchFamily="34" charset="-122"/>
                <a:ea typeface="微软雅黑" panose="020B0503020204020204" pitchFamily="34" charset="-122"/>
                <a:cs typeface="微软雅黑" panose="020B0503020204020204" pitchFamily="34" charset="-122"/>
              </a:rPr>
              <a:t>增大A个体</a:t>
            </a:r>
            <a:endParaRPr lang="zh-CN" altLang="en-US" sz="1600">
              <a:latin typeface="微软雅黑" panose="020B0503020204020204" pitchFamily="34" charset="-122"/>
              <a:ea typeface="微软雅黑" panose="020B0503020204020204" pitchFamily="34" charset="-122"/>
              <a:cs typeface="微软雅黑" panose="020B0503020204020204" pitchFamily="34" charset="-122"/>
            </a:endParaRPr>
          </a:p>
          <a:p>
            <a:pPr marL="285750" indent="-285750">
              <a:buFont typeface="Arial" panose="020B0604020202020204" pitchFamily="34" charset="0"/>
              <a:buChar char="•"/>
            </a:pPr>
            <a:r>
              <a:rPr lang="zh-CN" altLang="en-US" sz="1600">
                <a:latin typeface="微软雅黑" panose="020B0503020204020204" pitchFamily="34" charset="-122"/>
                <a:ea typeface="微软雅黑" panose="020B0503020204020204" pitchFamily="34" charset="-122"/>
                <a:cs typeface="微软雅黑" panose="020B0503020204020204" pitchFamily="34" charset="-122"/>
              </a:rPr>
              <a:t>A个体中+生成样本</a:t>
            </a:r>
            <a:endParaRPr lang="zh-CN" altLang="en-US" sz="1600">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250" advTm="84596"/>
    </mc:Choice>
    <mc:Fallback>
      <p:transition spd="slow" advTm="84596"/>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 name="文本框 100"/>
          <p:cNvSpPr txBox="1"/>
          <p:nvPr/>
        </p:nvSpPr>
        <p:spPr>
          <a:xfrm>
            <a:off x="0" y="6521238"/>
            <a:ext cx="9209024" cy="235585"/>
          </a:xfrm>
          <a:prstGeom prst="rect">
            <a:avLst/>
          </a:prstGeom>
          <a:noFill/>
          <a:ln w="9525">
            <a:noFill/>
          </a:ln>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defRPr/>
            </a:pPr>
            <a:r>
              <a:rPr kumimoji="0" lang="en-US" sz="935"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mn-cs"/>
              </a:rPr>
              <a:t>Wan J, Chu P, Jiao Y. Neural network-based </a:t>
            </a:r>
            <a:r>
              <a:rPr kumimoji="0" lang="en-US" sz="935" b="0" i="0" u="none" strike="noStrike" kern="1200" cap="none" spc="0" normalizeH="0" baseline="0" noProof="0" dirty="0" err="1">
                <a:ln>
                  <a:noFill/>
                </a:ln>
                <a:solidFill>
                  <a:prstClr val="black"/>
                </a:solidFill>
                <a:effectLst/>
                <a:uLnTx/>
                <a:uFillTx/>
                <a:latin typeface="Times New Roman" panose="02020603050405020304" pitchFamily="18" charset="0"/>
                <a:ea typeface="宋体" panose="02010600030101010101" pitchFamily="2" charset="-122"/>
                <a:cs typeface="+mn-cs"/>
              </a:rPr>
              <a:t>multiobjective</a:t>
            </a:r>
            <a:r>
              <a:rPr kumimoji="0" lang="en-US" sz="935"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mn-cs"/>
              </a:rPr>
              <a:t> optimization algorithm for nonlinear beam dynamics[J]. Physical Review Accelerators and Beams, 2020, 23(8): 081601.</a:t>
            </a:r>
            <a:endParaRPr kumimoji="0" lang="en-US" altLang="en-US" sz="935"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mn-cs"/>
            </a:endParaRPr>
          </a:p>
        </p:txBody>
      </p:sp>
      <p:sp>
        <p:nvSpPr>
          <p:cNvPr id="14" name="文本框 13"/>
          <p:cNvSpPr txBox="1"/>
          <p:nvPr/>
        </p:nvSpPr>
        <p:spPr>
          <a:xfrm>
            <a:off x="839342" y="1196930"/>
            <a:ext cx="10075419" cy="464820"/>
          </a:xfrm>
          <a:prstGeom prst="rect">
            <a:avLst/>
          </a:prstGeom>
          <a:noFill/>
        </p:spPr>
        <p:txBody>
          <a:bodyPr wrap="square" rtlCol="0" anchor="t">
            <a:spAutoFit/>
          </a:bodyPr>
          <a:lstStyle/>
          <a:p>
            <a:pPr marL="0" marR="0" lvl="0" indent="0" algn="l" defTabSz="685800" rtl="0" eaLnBrk="1" fontAlgn="auto" latinLnBrk="0" hangingPunct="1">
              <a:lnSpc>
                <a:spcPct val="130000"/>
              </a:lnSpc>
              <a:spcBef>
                <a:spcPts val="0"/>
              </a:spcBef>
              <a:spcAft>
                <a:spcPts val="0"/>
              </a:spcAft>
              <a:buClrTx/>
              <a:buSzTx/>
              <a:buFontTx/>
              <a:buNone/>
              <a:defRPr/>
            </a:pPr>
            <a:r>
              <a:rPr kumimoji="0" lang="zh-CN" altLang="en-US" sz="1865" b="1" i="0" u="none" strike="noStrike" kern="1200" cap="none" spc="0" normalizeH="0" baseline="0" noProof="0" dirty="0">
                <a:ln>
                  <a:noFill/>
                </a:ln>
                <a:solidFill>
                  <a:srgbClr val="364B3C"/>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基于神经网络的</a:t>
            </a:r>
            <a:r>
              <a:rPr kumimoji="0" lang="en-US" sz="1865" b="1" i="0" u="none" strike="noStrike" kern="1200" cap="none" spc="0" normalizeH="0" baseline="0" noProof="0" dirty="0">
                <a:ln>
                  <a:noFill/>
                </a:ln>
                <a:solidFill>
                  <a:srgbClr val="364B3C"/>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MOGA（NBMOGA）</a:t>
            </a:r>
            <a:r>
              <a:rPr kumimoji="0" lang="zh-CN" altLang="en-US" sz="1865" b="1" i="0" u="none" strike="noStrike" kern="1200" cap="none" spc="0" normalizeH="0" baseline="0" noProof="0" dirty="0">
                <a:ln>
                  <a:noFill/>
                </a:ln>
                <a:solidFill>
                  <a:srgbClr val="364B3C"/>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应用于高能光源中的动态孔径和</a:t>
            </a:r>
            <a:r>
              <a:rPr kumimoji="0" lang="en-US" sz="1865" b="1" i="0" u="none" strike="noStrike" kern="1200" cap="none" spc="0" normalizeH="0" baseline="0" noProof="0" dirty="0" err="1">
                <a:ln>
                  <a:noFill/>
                </a:ln>
                <a:solidFill>
                  <a:srgbClr val="364B3C"/>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Touschek</a:t>
            </a:r>
            <a:r>
              <a:rPr kumimoji="0" lang="zh-CN" altLang="en-US" sz="1865" b="1" i="0" u="none" strike="noStrike" kern="1200" cap="none" spc="0" normalizeH="0" baseline="0" noProof="0" dirty="0">
                <a:ln>
                  <a:noFill/>
                </a:ln>
                <a:solidFill>
                  <a:srgbClr val="364B3C"/>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寿命优化</a:t>
            </a:r>
            <a:endParaRPr kumimoji="0" lang="zh-CN" altLang="en-US" sz="1865" b="1" i="0" u="none" strike="noStrike" kern="1200" cap="none" spc="0" normalizeH="0" baseline="0" noProof="0" dirty="0">
              <a:ln>
                <a:noFill/>
              </a:ln>
              <a:solidFill>
                <a:srgbClr val="364B3C"/>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5" name="图片 4"/>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551815" y="2061210"/>
            <a:ext cx="3927475" cy="3463925"/>
          </a:xfrm>
          <a:prstGeom prst="rect">
            <a:avLst/>
          </a:prstGeom>
        </p:spPr>
      </p:pic>
      <mc:AlternateContent xmlns:mc="http://schemas.openxmlformats.org/markup-compatibility/2006">
        <mc:Choice xmlns:a14="http://schemas.microsoft.com/office/drawing/2010/main" Requires="a14">
          <p:sp>
            <p:nvSpPr>
              <p:cNvPr id="18" name="文本框 17"/>
              <p:cNvSpPr txBox="1"/>
              <p:nvPr/>
            </p:nvSpPr>
            <p:spPr>
              <a:xfrm>
                <a:off x="5520055" y="2061210"/>
                <a:ext cx="6532245" cy="3376295"/>
              </a:xfrm>
              <a:prstGeom prst="rect">
                <a:avLst/>
              </a:prstGeom>
              <a:noFill/>
            </p:spPr>
            <p:txBody>
              <a:bodyPr wrap="square">
                <a:spAutoFit/>
              </a:bodyPr>
              <a:lstStyle/>
              <a:p>
                <a:pPr marL="0" marR="0" lvl="0" indent="0" algn="l" defTabSz="685800" rtl="0" eaLnBrk="1" fontAlgn="auto" latinLnBrk="0" hangingPunct="1">
                  <a:lnSpc>
                    <a:spcPct val="140000"/>
                  </a:lnSpc>
                  <a:spcBef>
                    <a:spcPts val="0"/>
                  </a:spcBef>
                  <a:spcAft>
                    <a:spcPts val="0"/>
                  </a:spcAft>
                  <a:buClrTx/>
                  <a:buSzTx/>
                  <a:buFontTx/>
                  <a:buNone/>
                  <a:defRPr/>
                </a:pPr>
                <a:r>
                  <a:rPr kumimoji="0" lang="zh-CN" altLang="en-US" sz="20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方法：</a:t>
                </a:r>
                <a:endParaRPr kumimoji="0" lang="en-US" altLang="zh-CN" sz="20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a:p>
                <a:pPr marL="285750" marR="0" lvl="0" indent="-285750" algn="l" defTabSz="685800" rtl="0" eaLnBrk="1" fontAlgn="auto" latinLnBrk="0" hangingPunct="1">
                  <a:lnSpc>
                    <a:spcPct val="140000"/>
                  </a:lnSpc>
                  <a:spcBef>
                    <a:spcPts val="0"/>
                  </a:spcBef>
                  <a:spcAft>
                    <a:spcPts val="0"/>
                  </a:spcAft>
                  <a:buClrTx/>
                  <a:buSzTx/>
                  <a:buFont typeface="Arial" panose="020B0604020202020204" pitchFamily="34" charset="0"/>
                  <a:buChar char="•"/>
                  <a:defRPr/>
                </a:pPr>
                <a:r>
                  <a:rPr kumimoji="0" lang="zh-CN" altLang="en-US" sz="16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前十代与传统多目标优化算法无异。</a:t>
                </a:r>
                <a:endParaRPr kumimoji="0" lang="en-US" altLang="zh-CN" sz="16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a:p>
                <a:pPr marL="285750" marR="0" lvl="0" indent="-285750" algn="l" defTabSz="685800" rtl="0" eaLnBrk="1" fontAlgn="auto" latinLnBrk="0" hangingPunct="1">
                  <a:lnSpc>
                    <a:spcPct val="140000"/>
                  </a:lnSpc>
                  <a:spcBef>
                    <a:spcPts val="0"/>
                  </a:spcBef>
                  <a:spcAft>
                    <a:spcPts val="0"/>
                  </a:spcAft>
                  <a:buClrTx/>
                  <a:buSzTx/>
                  <a:buFont typeface="Arial" panose="020B0604020202020204" pitchFamily="34" charset="0"/>
                  <a:buChar char="•"/>
                  <a:defRPr/>
                </a:pPr>
                <a:r>
                  <a:rPr kumimoji="0" lang="zh-CN" altLang="en-US" sz="16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之后直接将</a:t>
                </a:r>
                <a:r>
                  <a:rPr kumimoji="0" lang="zh-CN" altLang="en-US" sz="1600" b="1" i="0" u="none" strike="noStrike" kern="1200" cap="none" spc="0" normalizeH="0" baseline="0" noProof="0" dirty="0">
                    <a:ln>
                      <a:noFill/>
                    </a:ln>
                    <a:solidFill>
                      <a:srgbClr val="364B3C"/>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物理仿真软件</a:t>
                </a:r>
                <a:r>
                  <a:rPr kumimoji="0" lang="zh-CN" altLang="en-US" sz="16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换成</a:t>
                </a:r>
                <a:r>
                  <a:rPr kumimoji="0" lang="zh-CN" altLang="en-US" sz="1600" b="1" i="0" u="none" strike="noStrike" kern="1200" cap="none" spc="0" normalizeH="0" baseline="0" noProof="0" dirty="0">
                    <a:ln>
                      <a:noFill/>
                    </a:ln>
                    <a:solidFill>
                      <a:srgbClr val="364B3C"/>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神经网络</a:t>
                </a:r>
                <a:r>
                  <a:rPr kumimoji="0" lang="zh-CN" altLang="en-US" sz="16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，抽取其中部分个体作为验证集</a:t>
                </a:r>
                <a:r>
                  <a:rPr kumimoji="0" lang="zh-CN" altLang="en-US" sz="1600" b="1" i="0" u="none" strike="noStrike" kern="1200" cap="none" spc="0" normalizeH="0" baseline="0" noProof="0" dirty="0">
                    <a:ln>
                      <a:noFill/>
                    </a:ln>
                    <a:solidFill>
                      <a:srgbClr val="364B3C"/>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a:t>
                </a:r>
                <a:endParaRPr kumimoji="0" lang="en-US" altLang="zh-CN" sz="20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a:p>
                <a:pPr marL="0" marR="0" lvl="0" indent="0" algn="l" defTabSz="685800" rtl="0" eaLnBrk="1" fontAlgn="auto" latinLnBrk="0" hangingPunct="1">
                  <a:lnSpc>
                    <a:spcPct val="140000"/>
                  </a:lnSpc>
                  <a:spcBef>
                    <a:spcPts val="0"/>
                  </a:spcBef>
                  <a:spcAft>
                    <a:spcPts val="0"/>
                  </a:spcAft>
                  <a:buClrTx/>
                  <a:buSzTx/>
                  <a:buFontTx/>
                  <a:buNone/>
                  <a:defRPr/>
                </a:pPr>
                <a:r>
                  <a:rPr kumimoji="0" lang="zh-CN" altLang="en-US" sz="20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结论：</a:t>
                </a:r>
                <a:endParaRPr kumimoji="0" lang="zh-CN" altLang="en-US" sz="20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a:p>
                <a:pPr marL="171450" marR="0" lvl="0" indent="-171450" algn="l" defTabSz="685800" rtl="0" eaLnBrk="1" fontAlgn="auto" latinLnBrk="0" hangingPunct="1">
                  <a:lnSpc>
                    <a:spcPct val="140000"/>
                  </a:lnSpc>
                  <a:spcBef>
                    <a:spcPts val="0"/>
                  </a:spcBef>
                  <a:spcAft>
                    <a:spcPts val="0"/>
                  </a:spcAft>
                  <a:buClrTx/>
                  <a:buSzTx/>
                  <a:buFont typeface="Arial" panose="020B0604020202020204" pitchFamily="34" charset="0"/>
                  <a:buChar char="•"/>
                  <a:defRPr/>
                </a:pPr>
                <a:r>
                  <a:rPr kumimoji="0" lang="zh-CN" altLang="en-US" sz="16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明显看到神经网络的作用。</a:t>
                </a:r>
                <a:endParaRPr kumimoji="0" lang="zh-CN" altLang="en-US" sz="16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a:p>
                <a:pPr marL="171450" marR="0" lvl="0" indent="-171450" algn="l" defTabSz="685800" rtl="0" eaLnBrk="1" fontAlgn="auto" latinLnBrk="0" hangingPunct="1">
                  <a:lnSpc>
                    <a:spcPct val="140000"/>
                  </a:lnSpc>
                  <a:spcBef>
                    <a:spcPts val="0"/>
                  </a:spcBef>
                  <a:spcAft>
                    <a:spcPts val="0"/>
                  </a:spcAft>
                  <a:buClrTx/>
                  <a:buSzTx/>
                  <a:buFont typeface="Arial" panose="020B0604020202020204" pitchFamily="34" charset="0"/>
                  <a:buChar char="•"/>
                  <a:defRPr/>
                </a:pPr>
                <a:r>
                  <a:rPr kumimoji="0" lang="zh-CN" altLang="en-US" sz="16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尽管没有</a:t>
                </a:r>
                <a:r>
                  <a:rPr kumimoji="0" lang="zh-CN" altLang="en-US" sz="1600" b="1" i="0" u="none" strike="noStrike" kern="1200" cap="none" spc="0" normalizeH="0" baseline="0" noProof="0" dirty="0">
                    <a:ln>
                      <a:noFill/>
                    </a:ln>
                    <a:solidFill>
                      <a:srgbClr val="364B3C"/>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十分严格的约束</a:t>
                </a:r>
                <a:r>
                  <a:rPr kumimoji="0" lang="zh-CN" altLang="en-US" sz="16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，为了使学习器拥有较高的精度，</a:t>
                </a:r>
                <a:r>
                  <a:rPr kumimoji="0" lang="en-US" altLang="zh-CN" sz="16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NBMOGA</a:t>
                </a:r>
                <a:r>
                  <a:rPr kumimoji="0" lang="zh-CN" altLang="en-US" sz="16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还是仿真了大量个体作为训练集（</a:t>
                </a:r>
                <a:r>
                  <a:rPr kumimoji="0" lang="en-US" altLang="zh-CN" sz="1600" b="1" i="0" u="none" strike="noStrike" kern="1200" cap="none" spc="0" normalizeH="0" baseline="0" noProof="0" dirty="0">
                    <a:ln>
                      <a:noFill/>
                    </a:ln>
                    <a:solidFill>
                      <a:srgbClr val="364B3C"/>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100</a:t>
                </a:r>
                <a:r>
                  <a:rPr kumimoji="0" lang="zh-CN" altLang="en-US" sz="1600" b="1" i="0" u="none" strike="noStrike" kern="1200" cap="none" spc="0" normalizeH="0" baseline="0" noProof="0" dirty="0">
                    <a:ln>
                      <a:noFill/>
                    </a:ln>
                    <a:solidFill>
                      <a:srgbClr val="364B3C"/>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代</a:t>
                </a:r>
                <a14:m>
                  <m:oMath xmlns:m="http://schemas.openxmlformats.org/officeDocument/2006/math">
                    <m:r>
                      <a:rPr kumimoji="0" lang="en-US" altLang="zh-CN" sz="1600" b="1" i="1" u="none" strike="noStrike" kern="1200" cap="none" spc="0" normalizeH="0" baseline="0" noProof="0" smtClean="0">
                        <a:ln>
                          <a:noFill/>
                        </a:ln>
                        <a:solidFill>
                          <a:srgbClr val="364B3C"/>
                        </a:solidFill>
                        <a:effectLst/>
                        <a:uLnTx/>
                        <a:uFillTx/>
                        <a:latin typeface="Cambria Math" panose="02040503050406030204" pitchFamily="18" charset="0"/>
                        <a:ea typeface="宋体" panose="02010600030101010101" pitchFamily="2" charset="-122"/>
                        <a:cs typeface="Cambria Math" panose="02040503050406030204" pitchFamily="18" charset="0"/>
                      </a:rPr>
                      <m:t>×</m:t>
                    </m:r>
                  </m:oMath>
                </a14:m>
                <a:r>
                  <a:rPr kumimoji="0" lang="en-US" altLang="zh-CN" sz="1600" b="1" i="0" u="none" strike="noStrike" kern="1200" cap="none" spc="0" normalizeH="0" baseline="0" noProof="0" dirty="0">
                    <a:ln>
                      <a:noFill/>
                    </a:ln>
                    <a:solidFill>
                      <a:srgbClr val="364B3C"/>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500</a:t>
                </a:r>
                <a:r>
                  <a:rPr kumimoji="0" lang="zh-CN" altLang="en-US" sz="1600" b="1" i="0" u="none" strike="noStrike" kern="1200" cap="none" spc="0" normalizeH="0" baseline="0" noProof="0" dirty="0">
                    <a:ln>
                      <a:noFill/>
                    </a:ln>
                    <a:solidFill>
                      <a:srgbClr val="364B3C"/>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个</a:t>
                </a:r>
                <a:r>
                  <a:rPr kumimoji="0" lang="zh-CN" altLang="en-US" sz="16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a:t>
                </a:r>
                <a:endParaRPr kumimoji="0" lang="zh-CN" altLang="en-US" sz="16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a:p>
                <a:pPr marL="171450" marR="0" lvl="0" indent="-171450" algn="l" defTabSz="685800" rtl="0" eaLnBrk="1" fontAlgn="auto" latinLnBrk="0" hangingPunct="1">
                  <a:lnSpc>
                    <a:spcPct val="140000"/>
                  </a:lnSpc>
                  <a:spcBef>
                    <a:spcPts val="0"/>
                  </a:spcBef>
                  <a:spcAft>
                    <a:spcPts val="0"/>
                  </a:spcAft>
                  <a:buClrTx/>
                  <a:buSzTx/>
                  <a:buFont typeface="Arial" panose="020B0604020202020204" pitchFamily="34" charset="0"/>
                  <a:buChar char="•"/>
                  <a:defRPr/>
                </a:pPr>
                <a:r>
                  <a:rPr kumimoji="0" lang="zh-CN" altLang="en-US" sz="1600" b="1" i="0" u="none" strike="noStrike" kern="1200" cap="none" spc="0" normalizeH="0" baseline="0" noProof="0" dirty="0">
                    <a:ln>
                      <a:noFill/>
                    </a:ln>
                    <a:solidFill>
                      <a:srgbClr val="364B3C"/>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没有约束、没有偏好</a:t>
                </a:r>
                <a:r>
                  <a:rPr kumimoji="0" lang="zh-CN" altLang="en-US" sz="16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a:t>
                </a:r>
                <a:endParaRPr kumimoji="0" lang="zh-CN" altLang="en-US" sz="16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mc:Choice>
        <mc:Fallback>
          <p:sp>
            <p:nvSpPr>
              <p:cNvPr id="18" name="文本框 17"/>
              <p:cNvSpPr txBox="1">
                <a:spLocks noRot="1" noChangeAspect="1" noMove="1" noResize="1" noEditPoints="1" noAdjustHandles="1" noChangeArrowheads="1" noChangeShapeType="1" noTextEdit="1"/>
              </p:cNvSpPr>
              <p:nvPr/>
            </p:nvSpPr>
            <p:spPr>
              <a:xfrm>
                <a:off x="5520055" y="2061210"/>
                <a:ext cx="6532245" cy="3376295"/>
              </a:xfrm>
              <a:prstGeom prst="rect">
                <a:avLst/>
              </a:prstGeom>
              <a:blipFill rotWithShape="1">
                <a:blip r:embed="rId2"/>
                <a:stretch>
                  <a:fillRect/>
                </a:stretch>
              </a:blipFill>
            </p:spPr>
            <p:txBody>
              <a:bodyPr/>
              <a:lstStyle/>
              <a:p>
                <a:r>
                  <a:rPr lang="en-US" altLang="en-US">
                    <a:noFill/>
                  </a:rPr>
                  <a:t> </a:t>
                </a:r>
              </a:p>
            </p:txBody>
          </p:sp>
        </mc:Fallback>
      </mc:AlternateContent>
      <p:sp>
        <p:nvSpPr>
          <p:cNvPr id="3" name="Title 2"/>
          <p:cNvSpPr>
            <a:spLocks noGrp="1"/>
          </p:cNvSpPr>
          <p:nvPr>
            <p:ph type="title"/>
          </p:nvPr>
        </p:nvSpPr>
        <p:spPr/>
        <p:txBody>
          <a:bodyPr/>
          <a:p>
            <a:r>
              <a:rPr lang="zh-CN" altLang="en-US">
                <a:sym typeface="+mn-ea"/>
              </a:rPr>
              <a:t>国内外调研</a:t>
            </a:r>
            <a:r>
              <a:rPr lang="en-US" altLang="zh-CN">
                <a:sym typeface="+mn-ea"/>
              </a:rPr>
              <a:t>-</a:t>
            </a:r>
            <a:r>
              <a:rPr lang="zh-CN" altLang="en-US" noProof="0" dirty="0">
                <a:ln>
                  <a:noFill/>
                </a:ln>
                <a:solidFill>
                  <a:srgbClr val="364B3C"/>
                </a:solidFill>
                <a:effectLst/>
                <a:uLnTx/>
                <a:uFillTx/>
                <a:latin typeface="微软雅黑" panose="020B0503020204020204" pitchFamily="34" charset="-122"/>
                <a:cs typeface="+mn-cs"/>
                <a:sym typeface="+mn-ea"/>
              </a:rPr>
              <a:t>结合了</a:t>
            </a:r>
            <a:r>
              <a:rPr lang="en-US" altLang="zh-CN" noProof="0" dirty="0">
                <a:ln>
                  <a:noFill/>
                </a:ln>
                <a:solidFill>
                  <a:srgbClr val="364B3C"/>
                </a:solidFill>
                <a:effectLst/>
                <a:uLnTx/>
                <a:uFillTx/>
                <a:latin typeface="微软雅黑" panose="020B0503020204020204" pitchFamily="34" charset="-122"/>
                <a:cs typeface="+mn-cs"/>
                <a:sym typeface="+mn-ea"/>
              </a:rPr>
              <a:t>NN</a:t>
            </a:r>
            <a:r>
              <a:rPr lang="zh-CN" altLang="en-US" noProof="0" dirty="0">
                <a:ln>
                  <a:noFill/>
                </a:ln>
                <a:solidFill>
                  <a:srgbClr val="364B3C"/>
                </a:solidFill>
                <a:effectLst/>
                <a:uLnTx/>
                <a:uFillTx/>
                <a:latin typeface="微软雅黑" panose="020B0503020204020204" pitchFamily="34" charset="-122"/>
                <a:cs typeface="+mn-cs"/>
                <a:sym typeface="+mn-ea"/>
              </a:rPr>
              <a:t>的</a:t>
            </a:r>
            <a:r>
              <a:rPr lang="en-US" altLang="zh-CN" noProof="0" dirty="0">
                <a:ln>
                  <a:noFill/>
                </a:ln>
                <a:solidFill>
                  <a:srgbClr val="364B3C"/>
                </a:solidFill>
                <a:effectLst/>
                <a:uLnTx/>
                <a:uFillTx/>
                <a:latin typeface="微软雅黑" panose="020B0503020204020204" pitchFamily="34" charset="-122"/>
                <a:cs typeface="+mn-cs"/>
                <a:sym typeface="+mn-ea"/>
              </a:rPr>
              <a:t>MOGA</a:t>
            </a:r>
            <a:r>
              <a:rPr lang="zh-CN" altLang="en-US" noProof="0" dirty="0">
                <a:ln>
                  <a:noFill/>
                </a:ln>
                <a:solidFill>
                  <a:srgbClr val="364B3C"/>
                </a:solidFill>
                <a:effectLst/>
                <a:uLnTx/>
                <a:uFillTx/>
                <a:latin typeface="微软雅黑" panose="020B0503020204020204" pitchFamily="34" charset="-122"/>
                <a:cs typeface="+mn-cs"/>
                <a:sym typeface="+mn-ea"/>
              </a:rPr>
              <a:t>在加速器领域的应用现状</a:t>
            </a:r>
            <a:endParaRPr lang="en-US"/>
          </a:p>
        </p:txBody>
      </p:sp>
    </p:spTree>
  </p:cSld>
  <p:clrMapOvr>
    <a:masterClrMapping/>
  </p:clrMapOvr>
  <mc:AlternateContent xmlns:mc="http://schemas.openxmlformats.org/markup-compatibility/2006">
    <mc:Choice xmlns:p14="http://schemas.microsoft.com/office/powerpoint/2010/main" Requires="p14">
      <p:transition spd="slow" p14:dur="1250" advTm="84596"/>
    </mc:Choice>
    <mc:Fallback>
      <p:transition spd="slow" advTm="84596"/>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Title 2"/>
          <p:cNvSpPr>
            <a:spLocks noGrp="1"/>
          </p:cNvSpPr>
          <p:nvPr>
            <p:ph type="title"/>
          </p:nvPr>
        </p:nvSpPr>
        <p:spPr/>
        <p:txBody>
          <a:bodyPr/>
          <a:p>
            <a:r>
              <a:rPr lang="zh-CN" altLang="en-US"/>
              <a:t>研究</a:t>
            </a:r>
            <a:r>
              <a:rPr lang="zh-CN" altLang="en-US"/>
              <a:t>方案及</a:t>
            </a:r>
            <a:r>
              <a:rPr lang="zh-CN" altLang="en-US"/>
              <a:t>创新点</a:t>
            </a:r>
            <a:endParaRPr lang="zh-CN" altLang="en-US"/>
          </a:p>
        </p:txBody>
      </p:sp>
      <p:sp>
        <p:nvSpPr>
          <p:cNvPr id="4" name="Text Box 3"/>
          <p:cNvSpPr txBox="1"/>
          <p:nvPr/>
        </p:nvSpPr>
        <p:spPr>
          <a:xfrm>
            <a:off x="6887845" y="1484630"/>
            <a:ext cx="5088255" cy="4523105"/>
          </a:xfrm>
          <a:prstGeom prst="rect">
            <a:avLst/>
          </a:prstGeom>
          <a:noFill/>
        </p:spPr>
        <p:txBody>
          <a:bodyPr wrap="square" rtlCol="0" anchor="t">
            <a:spAutoFit/>
          </a:bodyPr>
          <a:p>
            <a:pPr marL="342900" indent="-342900">
              <a:lnSpc>
                <a:spcPct val="150000"/>
              </a:lnSpc>
              <a:spcBef>
                <a:spcPts val="0"/>
              </a:spcBef>
              <a:spcAft>
                <a:spcPts val="0"/>
              </a:spcAft>
              <a:buFont typeface="Wingdings" panose="05000000000000000000" charset="0"/>
              <a:buChar char="§"/>
            </a:pPr>
            <a:r>
              <a:rPr lang="zh-CN" altLang="en-US" sz="1600">
                <a:latin typeface="微软雅黑" panose="020B0503020204020204" pitchFamily="34" charset="-122"/>
                <a:ea typeface="微软雅黑" panose="020B0503020204020204" pitchFamily="34" charset="-122"/>
                <a:cs typeface="微软雅黑" panose="020B0503020204020204" pitchFamily="34" charset="-122"/>
                <a:sym typeface="+mn-ea"/>
              </a:rPr>
              <a:t>传统高频腔的设计及优化，效率低、重复性操作多。</a:t>
            </a:r>
            <a:r>
              <a:rPr lang="zh-CN" altLang="en-US" sz="16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引入多目标遗传算法</a:t>
            </a:r>
            <a:r>
              <a:rPr lang="zh-CN" altLang="en-US" sz="1600">
                <a:latin typeface="微软雅黑" panose="020B0503020204020204" pitchFamily="34" charset="-122"/>
                <a:ea typeface="微软雅黑" panose="020B0503020204020204" pitchFamily="34" charset="-122"/>
                <a:cs typeface="微软雅黑" panose="020B0503020204020204" pitchFamily="34" charset="-122"/>
                <a:sym typeface="+mn-ea"/>
              </a:rPr>
              <a:t>可以代替优化工作，且生成的目标集群可满足不同需求。</a:t>
            </a:r>
            <a:endParaRPr lang="zh-CN" altLang="en-US" sz="1600">
              <a:latin typeface="微软雅黑" panose="020B0503020204020204" pitchFamily="34" charset="-122"/>
              <a:ea typeface="微软雅黑" panose="020B0503020204020204" pitchFamily="34" charset="-122"/>
              <a:cs typeface="微软雅黑" panose="020B0503020204020204" pitchFamily="34" charset="-122"/>
            </a:endParaRPr>
          </a:p>
          <a:p>
            <a:pPr marL="342900" indent="-342900">
              <a:lnSpc>
                <a:spcPct val="150000"/>
              </a:lnSpc>
              <a:spcBef>
                <a:spcPts val="0"/>
              </a:spcBef>
              <a:spcAft>
                <a:spcPts val="0"/>
              </a:spcAft>
              <a:buFont typeface="Wingdings" panose="05000000000000000000" charset="0"/>
              <a:buChar char="§"/>
            </a:pPr>
            <a:r>
              <a:rPr lang="zh-CN" altLang="en-US" sz="1600">
                <a:latin typeface="微软雅黑" panose="020B0503020204020204" pitchFamily="34" charset="-122"/>
                <a:ea typeface="微软雅黑" panose="020B0503020204020204" pitchFamily="34" charset="-122"/>
                <a:cs typeface="微软雅黑" panose="020B0503020204020204" pitchFamily="34" charset="-122"/>
                <a:sym typeface="+mn-ea"/>
              </a:rPr>
              <a:t>多目标遗传算法</a:t>
            </a:r>
            <a:r>
              <a:rPr lang="zh-CN" altLang="en-US" sz="1600" b="1" dirty="0">
                <a:solidFill>
                  <a:srgbClr val="364B3C"/>
                </a:solidFill>
                <a:latin typeface="微软雅黑" panose="020B0503020204020204" pitchFamily="34" charset="-122"/>
                <a:ea typeface="微软雅黑" panose="020B0503020204020204" pitchFamily="34" charset="-122"/>
                <a:cs typeface="微软雅黑" panose="020B0503020204020204" pitchFamily="34" charset="-122"/>
                <a:sym typeface="+mn-ea"/>
              </a:rPr>
              <a:t>受限于</a:t>
            </a:r>
            <a:r>
              <a:rPr lang="zh-CN" altLang="en-US" sz="1600">
                <a:latin typeface="微软雅黑" panose="020B0503020204020204" pitchFamily="34" charset="-122"/>
                <a:ea typeface="微软雅黑" panose="020B0503020204020204" pitchFamily="34" charset="-122"/>
                <a:cs typeface="微软雅黑" panose="020B0503020204020204" pitchFamily="34" charset="-122"/>
                <a:sym typeface="+mn-ea"/>
              </a:rPr>
              <a:t>初始模型，只能获取局部最优值。</a:t>
            </a:r>
            <a:r>
              <a:rPr lang="zh-CN" altLang="en-US" sz="1600" b="1">
                <a:ln>
                  <a:solidFill>
                    <a:schemeClr val="accent6">
                      <a:lumMod val="75000"/>
                    </a:schemeClr>
                  </a:solidFill>
                </a:ln>
                <a:solidFill>
                  <a:schemeClr val="accent6">
                    <a:lumMod val="7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加强测试函数训练</a:t>
            </a:r>
            <a:r>
              <a:rPr lang="zh-CN" altLang="en-US" sz="1600">
                <a:latin typeface="微软雅黑" panose="020B0503020204020204" pitchFamily="34" charset="-122"/>
                <a:ea typeface="微软雅黑" panose="020B0503020204020204" pitchFamily="34" charset="-122"/>
                <a:cs typeface="微软雅黑" panose="020B0503020204020204" pitchFamily="34" charset="-122"/>
                <a:sym typeface="+mn-ea"/>
              </a:rPr>
              <a:t>可以跳出局部最优解，提高搜索空间。</a:t>
            </a:r>
            <a:endParaRPr lang="zh-CN" altLang="en-US" sz="1600">
              <a:latin typeface="微软雅黑" panose="020B0503020204020204" pitchFamily="34" charset="-122"/>
              <a:ea typeface="微软雅黑" panose="020B0503020204020204" pitchFamily="34" charset="-122"/>
              <a:cs typeface="微软雅黑" panose="020B0503020204020204" pitchFamily="34" charset="-122"/>
            </a:endParaRPr>
          </a:p>
          <a:p>
            <a:pPr marL="342900" indent="-342900">
              <a:lnSpc>
                <a:spcPct val="150000"/>
              </a:lnSpc>
              <a:spcBef>
                <a:spcPts val="0"/>
              </a:spcBef>
              <a:spcAft>
                <a:spcPts val="0"/>
              </a:spcAft>
              <a:buFont typeface="Wingdings" panose="05000000000000000000" charset="0"/>
              <a:buChar char="§"/>
            </a:pPr>
            <a:r>
              <a:rPr lang="zh-CN" altLang="en-US" sz="1600">
                <a:latin typeface="微软雅黑" panose="020B0503020204020204" pitchFamily="34" charset="-122"/>
                <a:ea typeface="微软雅黑" panose="020B0503020204020204" pitchFamily="34" charset="-122"/>
                <a:cs typeface="微软雅黑" panose="020B0503020204020204" pitchFamily="34" charset="-122"/>
                <a:sym typeface="+mn-ea"/>
              </a:rPr>
              <a:t>目前遗传</a:t>
            </a:r>
            <a:r>
              <a:rPr lang="en-US" altLang="zh-CN" sz="1600">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1600">
                <a:latin typeface="微软雅黑" panose="020B0503020204020204" pitchFamily="34" charset="-122"/>
                <a:ea typeface="微软雅黑" panose="020B0503020204020204" pitchFamily="34" charset="-122"/>
                <a:cs typeface="微软雅黑" panose="020B0503020204020204" pitchFamily="34" charset="-122"/>
                <a:sym typeface="+mn-ea"/>
              </a:rPr>
              <a:t>变异算法依赖于</a:t>
            </a:r>
            <a:r>
              <a:rPr lang="en-US" altLang="zh-CN" sz="1600">
                <a:latin typeface="微软雅黑" panose="020B0503020204020204" pitchFamily="34" charset="-122"/>
                <a:ea typeface="微软雅黑" panose="020B0503020204020204" pitchFamily="34" charset="-122"/>
                <a:cs typeface="微软雅黑" panose="020B0503020204020204" pitchFamily="34" charset="-122"/>
                <a:sym typeface="+mn-ea"/>
              </a:rPr>
              <a:t>CST</a:t>
            </a:r>
            <a:r>
              <a:rPr lang="zh-CN" altLang="en-US" sz="1600">
                <a:latin typeface="微软雅黑" panose="020B0503020204020204" pitchFamily="34" charset="-122"/>
                <a:ea typeface="微软雅黑" panose="020B0503020204020204" pitchFamily="34" charset="-122"/>
                <a:cs typeface="微软雅黑" panose="020B0503020204020204" pitchFamily="34" charset="-122"/>
                <a:sym typeface="+mn-ea"/>
              </a:rPr>
              <a:t>、</a:t>
            </a:r>
            <a:r>
              <a:rPr lang="en-US" altLang="zh-CN" sz="1600">
                <a:latin typeface="微软雅黑" panose="020B0503020204020204" pitchFamily="34" charset="-122"/>
                <a:ea typeface="微软雅黑" panose="020B0503020204020204" pitchFamily="34" charset="-122"/>
                <a:cs typeface="微软雅黑" panose="020B0503020204020204" pitchFamily="34" charset="-122"/>
                <a:sym typeface="+mn-ea"/>
              </a:rPr>
              <a:t>comsol</a:t>
            </a:r>
            <a:r>
              <a:rPr lang="zh-CN" altLang="en-US" sz="1600">
                <a:latin typeface="微软雅黑" panose="020B0503020204020204" pitchFamily="34" charset="-122"/>
                <a:ea typeface="微软雅黑" panose="020B0503020204020204" pitchFamily="34" charset="-122"/>
                <a:cs typeface="微软雅黑" panose="020B0503020204020204" pitchFamily="34" charset="-122"/>
                <a:sym typeface="+mn-ea"/>
              </a:rPr>
              <a:t>等模拟软件，每一个体都需要单独计算。想要算法收敛需要耗费巨大的计算资源。</a:t>
            </a:r>
            <a:endParaRPr lang="zh-CN" altLang="en-US" sz="1600">
              <a:latin typeface="微软雅黑" panose="020B0503020204020204" pitchFamily="34" charset="-122"/>
              <a:ea typeface="微软雅黑" panose="020B0503020204020204" pitchFamily="34" charset="-122"/>
              <a:cs typeface="微软雅黑" panose="020B0503020204020204" pitchFamily="34" charset="-122"/>
            </a:endParaRPr>
          </a:p>
          <a:p>
            <a:pPr lvl="1" indent="0">
              <a:lnSpc>
                <a:spcPct val="150000"/>
              </a:lnSpc>
              <a:spcBef>
                <a:spcPts val="0"/>
              </a:spcBef>
              <a:spcAft>
                <a:spcPts val="0"/>
              </a:spcAft>
              <a:buFont typeface="Wingdings" panose="05000000000000000000" charset="0"/>
              <a:buNone/>
            </a:pPr>
            <a:r>
              <a:rPr lang="en-US" altLang="zh-CN" sz="1600">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1600" b="1">
                <a:ln>
                  <a:solidFill>
                    <a:schemeClr val="accent6">
                      <a:lumMod val="75000"/>
                    </a:schemeClr>
                  </a:solidFill>
                </a:ln>
                <a:solidFill>
                  <a:schemeClr val="accent6">
                    <a:lumMod val="7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引入网格划分继承</a:t>
            </a:r>
            <a:r>
              <a:rPr lang="en-US" altLang="zh-CN" sz="1600" b="1">
                <a:ln>
                  <a:solidFill>
                    <a:schemeClr val="accent6">
                      <a:lumMod val="75000"/>
                    </a:schemeClr>
                  </a:solidFill>
                </a:ln>
                <a:solidFill>
                  <a:schemeClr val="accent6">
                    <a:lumMod val="7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+GPU</a:t>
            </a:r>
            <a:r>
              <a:rPr lang="zh-CN" altLang="en-US" sz="1600">
                <a:latin typeface="微软雅黑" panose="020B0503020204020204" pitchFamily="34" charset="-122"/>
                <a:ea typeface="微软雅黑" panose="020B0503020204020204" pitchFamily="34" charset="-122"/>
                <a:cs typeface="微软雅黑" panose="020B0503020204020204" pitchFamily="34" charset="-122"/>
                <a:sym typeface="+mn-ea"/>
              </a:rPr>
              <a:t>，提高单体计算效率。</a:t>
            </a:r>
            <a:endParaRPr lang="zh-CN" altLang="en-US" sz="1600">
              <a:latin typeface="微软雅黑" panose="020B0503020204020204" pitchFamily="34" charset="-122"/>
              <a:ea typeface="微软雅黑" panose="020B0503020204020204" pitchFamily="34" charset="-122"/>
              <a:cs typeface="微软雅黑" panose="020B0503020204020204" pitchFamily="34" charset="-122"/>
            </a:endParaRPr>
          </a:p>
          <a:p>
            <a:pPr lvl="1" indent="0">
              <a:lnSpc>
                <a:spcPct val="150000"/>
              </a:lnSpc>
              <a:spcBef>
                <a:spcPts val="0"/>
              </a:spcBef>
              <a:spcAft>
                <a:spcPts val="0"/>
              </a:spcAft>
              <a:buFont typeface="Wingdings" panose="05000000000000000000" charset="0"/>
              <a:buNone/>
            </a:pPr>
            <a:r>
              <a:rPr lang="en-US" altLang="zh-CN" sz="1600">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1600" b="1">
                <a:ln>
                  <a:solidFill>
                    <a:schemeClr val="accent6">
                      <a:lumMod val="75000"/>
                    </a:schemeClr>
                  </a:solidFill>
                </a:ln>
                <a:solidFill>
                  <a:schemeClr val="accent6">
                    <a:lumMod val="7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引入神经网络</a:t>
            </a:r>
            <a:r>
              <a:rPr lang="zh-CN" altLang="en-US" sz="1600">
                <a:latin typeface="微软雅黑" panose="020B0503020204020204" pitchFamily="34" charset="-122"/>
                <a:ea typeface="微软雅黑" panose="020B0503020204020204" pitchFamily="34" charset="-122"/>
                <a:cs typeface="微软雅黑" panose="020B0503020204020204" pitchFamily="34" charset="-122"/>
                <a:sym typeface="+mn-ea"/>
              </a:rPr>
              <a:t>，加快算法收敛。</a:t>
            </a:r>
            <a:endParaRPr lang="zh-CN" altLang="en-US" sz="1600">
              <a:latin typeface="微软雅黑" panose="020B0503020204020204" pitchFamily="34" charset="-122"/>
              <a:ea typeface="微软雅黑" panose="020B0503020204020204" pitchFamily="34" charset="-122"/>
              <a:cs typeface="微软雅黑" panose="020B0503020204020204" pitchFamily="34" charset="-122"/>
            </a:endParaRPr>
          </a:p>
          <a:p>
            <a:pPr marL="342900" lvl="0" indent="-342900">
              <a:lnSpc>
                <a:spcPct val="150000"/>
              </a:lnSpc>
              <a:spcBef>
                <a:spcPts val="0"/>
              </a:spcBef>
              <a:spcAft>
                <a:spcPts val="0"/>
              </a:spcAft>
              <a:buFont typeface="Wingdings" panose="05000000000000000000" charset="0"/>
              <a:buChar char="§"/>
            </a:pPr>
            <a:r>
              <a:rPr lang="zh-CN" altLang="en-US" sz="1600" b="1">
                <a:ln>
                  <a:solidFill>
                    <a:schemeClr val="accent6">
                      <a:lumMod val="75000"/>
                    </a:schemeClr>
                  </a:solidFill>
                </a:ln>
                <a:solidFill>
                  <a:schemeClr val="accent6">
                    <a:lumMod val="7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开发程序化算法模块</a:t>
            </a:r>
            <a:r>
              <a:rPr lang="zh-CN" altLang="en-US" sz="1600">
                <a:latin typeface="微软雅黑" panose="020B0503020204020204" pitchFamily="34" charset="-122"/>
                <a:ea typeface="微软雅黑" panose="020B0503020204020204" pitchFamily="34" charset="-122"/>
                <a:cs typeface="微软雅黑" panose="020B0503020204020204" pitchFamily="34" charset="-122"/>
                <a:sym typeface="+mn-ea"/>
              </a:rPr>
              <a:t>，完善智能化算法。</a:t>
            </a:r>
            <a:endParaRPr lang="zh-CN" altLang="en-US" sz="1600">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pic>
        <p:nvPicPr>
          <p:cNvPr id="408" name="图片 12"/>
          <p:cNvPicPr/>
          <p:nvPr/>
        </p:nvPicPr>
        <p:blipFill>
          <a:blip r:embed="rId1">
            <a:extLst>
              <a:ext uri="{28A0092B-C50C-407E-A947-70E740481C1C}">
                <a14:useLocalDpi xmlns:a14="http://schemas.microsoft.com/office/drawing/2010/main" val="0"/>
              </a:ext>
            </a:extLst>
          </a:blip>
          <a:srcRect/>
          <a:stretch>
            <a:fillRect/>
          </a:stretch>
        </p:blipFill>
        <p:spPr>
          <a:xfrm>
            <a:off x="119380" y="1358900"/>
            <a:ext cx="6040755" cy="4140200"/>
          </a:xfrm>
          <a:prstGeom prst="rect">
            <a:avLst/>
          </a:prstGeom>
          <a:noFill/>
          <a:ln>
            <a:noFill/>
          </a:ln>
        </p:spPr>
      </p:pic>
      <p:sp>
        <p:nvSpPr>
          <p:cNvPr id="409" name="Rounded Rectangular Callout 408"/>
          <p:cNvSpPr/>
          <p:nvPr/>
        </p:nvSpPr>
        <p:spPr>
          <a:xfrm>
            <a:off x="5087620" y="1934845"/>
            <a:ext cx="1807845" cy="611505"/>
          </a:xfrm>
          <a:prstGeom prst="wedgeRoundRectCallout">
            <a:avLst>
              <a:gd name="adj1" fmla="val -172479"/>
              <a:gd name="adj2" fmla="val 95379"/>
              <a:gd name="adj3" fmla="val 16667"/>
            </a:avLst>
          </a:prstGeom>
          <a:ln w="9525" cap="flat" cmpd="sng" algn="ctr">
            <a:solidFill>
              <a:schemeClr val="accent1"/>
            </a:solidFill>
            <a:prstDash val="dash"/>
          </a:ln>
        </p:spPr>
        <p:style>
          <a:lnRef idx="0">
            <a:schemeClr val="accent1"/>
          </a:lnRef>
          <a:fillRef idx="0">
            <a:srgbClr val="FFFFFF"/>
          </a:fillRef>
          <a:effectRef idx="0">
            <a:srgbClr val="FFFFFF"/>
          </a:effectRef>
          <a:fontRef idx="minor">
            <a:schemeClr val="tx1"/>
          </a:fontRef>
        </p:style>
        <p:txBody>
          <a:bodyPr rtlCol="0" anchor="ctr"/>
          <a:p>
            <a:pPr algn="l"/>
            <a:r>
              <a:rPr lang="zh-CN" altLang="en-US" b="1">
                <a:latin typeface="楷体" panose="02010609060101010101" charset="-122"/>
                <a:ea typeface="楷体" panose="02010609060101010101" charset="-122"/>
              </a:rPr>
              <a:t>引入变异算法</a:t>
            </a:r>
            <a:endParaRPr lang="zh-CN" altLang="en-US" b="1">
              <a:latin typeface="楷体" panose="02010609060101010101" charset="-122"/>
              <a:ea typeface="楷体" panose="02010609060101010101" charset="-122"/>
            </a:endParaRPr>
          </a:p>
        </p:txBody>
      </p:sp>
      <p:sp>
        <p:nvSpPr>
          <p:cNvPr id="410" name="Rounded Rectangular Callout 409"/>
          <p:cNvSpPr/>
          <p:nvPr/>
        </p:nvSpPr>
        <p:spPr>
          <a:xfrm>
            <a:off x="121285" y="5895340"/>
            <a:ext cx="2955925" cy="599440"/>
          </a:xfrm>
          <a:prstGeom prst="wedgeRoundRectCallout">
            <a:avLst>
              <a:gd name="adj1" fmla="val 31099"/>
              <a:gd name="adj2" fmla="val -102606"/>
              <a:gd name="adj3" fmla="val 16667"/>
            </a:avLst>
          </a:prstGeom>
          <a:ln w="9525" cap="flat" cmpd="sng" algn="ctr">
            <a:solidFill>
              <a:schemeClr val="accent1"/>
            </a:solidFill>
            <a:prstDash val="dash"/>
          </a:ln>
        </p:spPr>
        <p:style>
          <a:lnRef idx="0">
            <a:schemeClr val="accent1"/>
          </a:lnRef>
          <a:fillRef idx="0">
            <a:srgbClr val="FFFFFF"/>
          </a:fillRef>
          <a:effectRef idx="0">
            <a:srgbClr val="FFFFFF"/>
          </a:effectRef>
          <a:fontRef idx="minor">
            <a:schemeClr val="tx1"/>
          </a:fontRef>
        </p:style>
        <p:txBody>
          <a:bodyPr rtlCol="0" anchor="ctr"/>
          <a:p>
            <a:pPr algn="ctr"/>
            <a:r>
              <a:rPr lang="zh-CN" altLang="en-US" b="1">
                <a:latin typeface="楷体" panose="02010609060101010101" charset="-122"/>
                <a:ea typeface="楷体" panose="02010609060101010101" charset="-122"/>
              </a:rPr>
              <a:t>神经网络：训练</a:t>
            </a:r>
            <a:r>
              <a:rPr lang="en-US" altLang="zh-CN" b="1">
                <a:latin typeface="楷体" panose="02010609060101010101" charset="-122"/>
                <a:ea typeface="楷体" panose="02010609060101010101" charset="-122"/>
              </a:rPr>
              <a:t>+</a:t>
            </a:r>
            <a:r>
              <a:rPr lang="zh-CN" altLang="en-US" b="1">
                <a:latin typeface="楷体" panose="02010609060101010101" charset="-122"/>
                <a:ea typeface="楷体" panose="02010609060101010101" charset="-122"/>
              </a:rPr>
              <a:t>生成</a:t>
            </a:r>
            <a:r>
              <a:rPr lang="zh-CN" altLang="en-US" b="1">
                <a:latin typeface="楷体" panose="02010609060101010101" charset="-122"/>
                <a:ea typeface="楷体" panose="02010609060101010101" charset="-122"/>
              </a:rPr>
              <a:t>样本</a:t>
            </a:r>
            <a:endParaRPr lang="zh-CN" altLang="en-US" b="1">
              <a:latin typeface="楷体" panose="02010609060101010101" charset="-122"/>
              <a:ea typeface="楷体" panose="02010609060101010101" charset="-122"/>
            </a:endParaRPr>
          </a:p>
        </p:txBody>
      </p:sp>
      <p:sp>
        <p:nvSpPr>
          <p:cNvPr id="411" name="Rounded Rectangular Callout 410"/>
          <p:cNvSpPr/>
          <p:nvPr/>
        </p:nvSpPr>
        <p:spPr>
          <a:xfrm>
            <a:off x="4082415" y="1214755"/>
            <a:ext cx="1805305" cy="611505"/>
          </a:xfrm>
          <a:prstGeom prst="wedgeRoundRectCallout">
            <a:avLst>
              <a:gd name="adj1" fmla="val -117745"/>
              <a:gd name="adj2" fmla="val 212928"/>
              <a:gd name="adj3" fmla="val 16667"/>
            </a:avLst>
          </a:prstGeom>
          <a:ln w="9525" cap="flat" cmpd="sng" algn="ctr">
            <a:solidFill>
              <a:schemeClr val="accent1"/>
            </a:solidFill>
            <a:prstDash val="dash"/>
          </a:ln>
        </p:spPr>
        <p:style>
          <a:lnRef idx="0">
            <a:schemeClr val="accent1"/>
          </a:lnRef>
          <a:fillRef idx="0">
            <a:srgbClr val="FFFFFF"/>
          </a:fillRef>
          <a:effectRef idx="0">
            <a:srgbClr val="FFFFFF"/>
          </a:effectRef>
          <a:fontRef idx="minor">
            <a:schemeClr val="tx1"/>
          </a:fontRef>
        </p:style>
        <p:txBody>
          <a:bodyPr rtlCol="0" anchor="ctr"/>
          <a:p>
            <a:pPr algn="ctr"/>
            <a:r>
              <a:rPr lang="zh-CN" altLang="en-US" b="1">
                <a:latin typeface="楷体" panose="02010609060101010101" charset="-122"/>
                <a:ea typeface="楷体" panose="02010609060101010101" charset="-122"/>
                <a:cs typeface="楷体" panose="02010609060101010101" charset="-122"/>
              </a:rPr>
              <a:t>网格继承</a:t>
            </a:r>
            <a:r>
              <a:rPr lang="en-US" altLang="zh-CN" b="1">
                <a:latin typeface="楷体" panose="02010609060101010101" charset="-122"/>
                <a:ea typeface="楷体" panose="02010609060101010101" charset="-122"/>
                <a:cs typeface="楷体" panose="02010609060101010101" charset="-122"/>
              </a:rPr>
              <a:t>+GPU</a:t>
            </a:r>
            <a:endParaRPr lang="en-US" altLang="zh-CN" b="1">
              <a:latin typeface="楷体" panose="02010609060101010101" charset="-122"/>
              <a:ea typeface="楷体" panose="02010609060101010101" charset="-122"/>
              <a:cs typeface="楷体" panose="02010609060101010101" charset="-122"/>
            </a:endParaRPr>
          </a:p>
        </p:txBody>
      </p:sp>
      <p:sp>
        <p:nvSpPr>
          <p:cNvPr id="412" name="Plus 411"/>
          <p:cNvSpPr/>
          <p:nvPr/>
        </p:nvSpPr>
        <p:spPr>
          <a:xfrm>
            <a:off x="4655820" y="5391150"/>
            <a:ext cx="1009015" cy="836295"/>
          </a:xfrm>
          <a:prstGeom prst="mathPlus">
            <a:avLst/>
          </a:prstGeom>
        </p:spPr>
        <p:style>
          <a:lnRef idx="2">
            <a:schemeClr val="accent6"/>
          </a:lnRef>
          <a:fillRef idx="2">
            <a:schemeClr val="accent6"/>
          </a:fillRef>
          <a:effectRef idx="0">
            <a:srgbClr val="FFFFFF"/>
          </a:effectRef>
          <a:fontRef idx="minor">
            <a:schemeClr val="dk1"/>
          </a:fontRef>
        </p:style>
        <p:txBody>
          <a:bodyPr rtlCol="0" anchor="ctr"/>
          <a:p>
            <a:pPr algn="ctr"/>
            <a:endParaRPr lang="en-US"/>
          </a:p>
        </p:txBody>
      </p:sp>
      <p:sp>
        <p:nvSpPr>
          <p:cNvPr id="413" name="Rounded Rectangle 412"/>
          <p:cNvSpPr/>
          <p:nvPr/>
        </p:nvSpPr>
        <p:spPr>
          <a:xfrm>
            <a:off x="3863975" y="6183630"/>
            <a:ext cx="2366645" cy="431800"/>
          </a:xfrm>
          <a:prstGeom prst="roundRect">
            <a:avLst/>
          </a:prstGeom>
          <a:ln w="9525" cap="flat" cmpd="sng" algn="ctr">
            <a:solidFill>
              <a:schemeClr val="accent1"/>
            </a:solidFill>
            <a:prstDash val="dash"/>
          </a:ln>
        </p:spPr>
        <p:style>
          <a:lnRef idx="0">
            <a:schemeClr val="accent1"/>
          </a:lnRef>
          <a:fillRef idx="0">
            <a:srgbClr val="FFFFFF"/>
          </a:fillRef>
          <a:effectRef idx="0">
            <a:srgbClr val="FFFFFF"/>
          </a:effectRef>
          <a:fontRef idx="minor">
            <a:schemeClr val="tx1"/>
          </a:fontRef>
        </p:style>
        <p:txBody>
          <a:bodyPr rtlCol="0" anchor="ctr"/>
          <a:p>
            <a:pPr algn="ctr"/>
            <a:r>
              <a:rPr lang="zh-CN" altLang="en-US" b="1">
                <a:latin typeface="楷体" panose="02010609060101010101" charset="-122"/>
                <a:ea typeface="楷体" panose="02010609060101010101" charset="-122"/>
              </a:rPr>
              <a:t>程序化分析模块</a:t>
            </a:r>
            <a:endParaRPr lang="zh-CN" altLang="en-US" b="1">
              <a:latin typeface="楷体" panose="02010609060101010101" charset="-122"/>
              <a:ea typeface="楷体" panose="02010609060101010101" charset="-122"/>
            </a:endParaRPr>
          </a:p>
        </p:txBody>
      </p:sp>
      <p:sp>
        <p:nvSpPr>
          <p:cNvPr id="414" name="Rounded Rectangle 413"/>
          <p:cNvSpPr/>
          <p:nvPr/>
        </p:nvSpPr>
        <p:spPr>
          <a:xfrm>
            <a:off x="2746375" y="1790700"/>
            <a:ext cx="432435" cy="144145"/>
          </a:xfrm>
          <a:prstGeom prst="roundRect">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en-US"/>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Title 2"/>
          <p:cNvSpPr>
            <a:spLocks noGrp="1"/>
          </p:cNvSpPr>
          <p:nvPr>
            <p:ph type="title"/>
          </p:nvPr>
        </p:nvSpPr>
        <p:spPr/>
        <p:txBody>
          <a:bodyPr/>
          <a:p>
            <a:r>
              <a:rPr lang="zh-CN" altLang="en-US">
                <a:gradFill>
                  <a:gsLst>
                    <a:gs pos="0">
                      <a:srgbClr val="007BD3"/>
                    </a:gs>
                    <a:gs pos="100000">
                      <a:srgbClr val="034373"/>
                    </a:gs>
                  </a:gsLst>
                  <a:lin scaled="0"/>
                </a:gradFill>
                <a:effectLst/>
                <a:latin typeface="微软雅黑" panose="020B0503020204020204" pitchFamily="34" charset="-122"/>
              </a:rPr>
              <a:t>关键研究一：遗传与变异</a:t>
            </a:r>
            <a:endParaRPr lang="zh-CN" altLang="en-US">
              <a:gradFill>
                <a:gsLst>
                  <a:gs pos="0">
                    <a:srgbClr val="007BD3"/>
                  </a:gs>
                  <a:gs pos="100000">
                    <a:srgbClr val="034373"/>
                  </a:gs>
                </a:gsLst>
                <a:lin scaled="0"/>
              </a:gradFill>
              <a:effectLst/>
              <a:latin typeface="微软雅黑" panose="020B0503020204020204" pitchFamily="34" charset="-122"/>
            </a:endParaRPr>
          </a:p>
        </p:txBody>
      </p:sp>
      <p:sp>
        <p:nvSpPr>
          <p:cNvPr id="4" name="文本框 1"/>
          <p:cNvSpPr txBox="1"/>
          <p:nvPr/>
        </p:nvSpPr>
        <p:spPr>
          <a:xfrm>
            <a:off x="465455" y="1019810"/>
            <a:ext cx="8201025" cy="1568450"/>
          </a:xfrm>
          <a:prstGeom prst="rect">
            <a:avLst/>
          </a:prstGeom>
          <a:noFill/>
        </p:spPr>
        <p:txBody>
          <a:bodyPr wrap="square">
            <a:spAutoFit/>
          </a:bodyPr>
          <a:p>
            <a:pPr>
              <a:lnSpc>
                <a:spcPct val="150000"/>
              </a:lnSpc>
            </a:pPr>
            <a:r>
              <a:rPr lang="zh-CN" altLang="en-US" sz="2400" b="1" dirty="0">
                <a:solidFill>
                  <a:srgbClr val="364B3C"/>
                </a:solidFill>
                <a:latin typeface="微软雅黑" panose="020B0503020204020204" pitchFamily="34" charset="-122"/>
                <a:ea typeface="微软雅黑" panose="020B0503020204020204" pitchFamily="34" charset="-122"/>
                <a:cs typeface="微软雅黑" panose="020B0503020204020204" pitchFamily="34" charset="-122"/>
              </a:rPr>
              <a:t>交叉变异算子：</a:t>
            </a:r>
            <a:endParaRPr lang="en-US" altLang="zh-CN" sz="2400" b="1" dirty="0">
              <a:solidFill>
                <a:srgbClr val="364B3C"/>
              </a:solidFill>
              <a:latin typeface="微软雅黑" panose="020B0503020204020204" pitchFamily="34" charset="-122"/>
              <a:ea typeface="微软雅黑" panose="020B0503020204020204" pitchFamily="34" charset="-122"/>
              <a:cs typeface="微软雅黑" panose="020B0503020204020204" pitchFamily="34" charset="-122"/>
            </a:endParaRPr>
          </a:p>
          <a:p>
            <a:pPr indent="0">
              <a:lnSpc>
                <a:spcPct val="150000"/>
              </a:lnSpc>
              <a:buFont typeface="Arial" panose="020B0604020202020204" pitchFamily="34" charset="0"/>
              <a:buNone/>
            </a:pP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为了实现实数空间的子代生成，采用了</a:t>
            </a:r>
            <a:r>
              <a:rPr lang="zh-CN" altLang="en-US" sz="2000" dirty="0">
                <a:solidFill>
                  <a:schemeClr val="accent2"/>
                </a:solidFill>
                <a:latin typeface="微软雅黑" panose="020B0503020204020204" pitchFamily="34" charset="-122"/>
                <a:ea typeface="微软雅黑" panose="020B0503020204020204" pitchFamily="34" charset="-122"/>
                <a:cs typeface="微软雅黑" panose="020B0503020204020204" pitchFamily="34" charset="-122"/>
              </a:rPr>
              <a:t>模拟二进制交叉</a:t>
            </a:r>
            <a:r>
              <a:rPr lang="en-US" altLang="zh-CN" sz="2000" dirty="0">
                <a:effectLst/>
                <a:latin typeface="微软雅黑" panose="020B0503020204020204" pitchFamily="34" charset="-122"/>
                <a:ea typeface="微软雅黑" panose="020B0503020204020204" pitchFamily="34" charset="-122"/>
                <a:cs typeface="微软雅黑" panose="020B0503020204020204" pitchFamily="34" charset="-122"/>
              </a:rPr>
              <a:t>(SBX)</a:t>
            </a:r>
            <a:r>
              <a:rPr lang="zh-CN" altLang="en-US" sz="2000" dirty="0">
                <a:solidFill>
                  <a:srgbClr val="364B3C"/>
                </a:solidFill>
                <a:latin typeface="微软雅黑" panose="020B0503020204020204" pitchFamily="34" charset="-122"/>
                <a:ea typeface="微软雅黑" panose="020B0503020204020204" pitchFamily="34" charset="-122"/>
                <a:cs typeface="微软雅黑" panose="020B0503020204020204" pitchFamily="34" charset="-122"/>
              </a:rPr>
              <a:t>算子</a:t>
            </a:r>
            <a:r>
              <a:rPr lang="zh-CN" altLang="en-US" sz="2000" dirty="0">
                <a:effectLst/>
                <a:latin typeface="微软雅黑" panose="020B0503020204020204" pitchFamily="34" charset="-122"/>
                <a:ea typeface="微软雅黑" panose="020B0503020204020204" pitchFamily="34" charset="-122"/>
                <a:cs typeface="微软雅黑" panose="020B0503020204020204" pitchFamily="34" charset="-122"/>
              </a:rPr>
              <a:t>和</a:t>
            </a:r>
            <a:r>
              <a:rPr lang="zh-CN" altLang="en-US" sz="2000" dirty="0">
                <a:solidFill>
                  <a:schemeClr val="accent2"/>
                </a:solidFill>
                <a:latin typeface="微软雅黑" panose="020B0503020204020204" pitchFamily="34" charset="-122"/>
                <a:ea typeface="微软雅黑" panose="020B0503020204020204" pitchFamily="34" charset="-122"/>
                <a:cs typeface="微软雅黑" panose="020B0503020204020204" pitchFamily="34" charset="-122"/>
              </a:rPr>
              <a:t>多项式变异</a:t>
            </a:r>
            <a:r>
              <a:rPr lang="zh-CN" altLang="en-US" sz="2000" dirty="0">
                <a:solidFill>
                  <a:srgbClr val="364B3C"/>
                </a:solidFill>
                <a:latin typeface="微软雅黑" panose="020B0503020204020204" pitchFamily="34" charset="-122"/>
                <a:ea typeface="微软雅黑" panose="020B0503020204020204" pitchFamily="34" charset="-122"/>
                <a:cs typeface="微软雅黑" panose="020B0503020204020204" pitchFamily="34" charset="-122"/>
              </a:rPr>
              <a:t>算子</a:t>
            </a:r>
            <a:r>
              <a:rPr lang="zh-CN" altLang="en-US" sz="2000" dirty="0">
                <a:effectLst/>
                <a:latin typeface="微软雅黑" panose="020B0503020204020204" pitchFamily="34" charset="-122"/>
                <a:ea typeface="微软雅黑" panose="020B0503020204020204" pitchFamily="34" charset="-122"/>
                <a:cs typeface="微软雅黑" panose="020B0503020204020204" pitchFamily="34" charset="-122"/>
              </a:rPr>
              <a:t>。</a:t>
            </a:r>
            <a:endParaRPr lang="zh-CN" altLang="en-US" sz="2000" dirty="0">
              <a:effectLst/>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5" name="图片 4"/>
          <p:cNvPicPr>
            <a:picLocks noChangeAspect="1"/>
          </p:cNvPicPr>
          <p:nvPr/>
        </p:nvPicPr>
        <p:blipFill>
          <a:blip r:embed="rId1"/>
          <a:stretch>
            <a:fillRect/>
          </a:stretch>
        </p:blipFill>
        <p:spPr>
          <a:xfrm>
            <a:off x="1055370" y="2781300"/>
            <a:ext cx="6060101" cy="1080000"/>
          </a:xfrm>
          <a:prstGeom prst="rect">
            <a:avLst/>
          </a:prstGeom>
        </p:spPr>
      </p:pic>
      <p:sp>
        <p:nvSpPr>
          <p:cNvPr id="8" name="文本框 7"/>
          <p:cNvSpPr txBox="1"/>
          <p:nvPr/>
        </p:nvSpPr>
        <p:spPr>
          <a:xfrm>
            <a:off x="465455" y="3933190"/>
            <a:ext cx="7787005" cy="398780"/>
          </a:xfrm>
          <a:prstGeom prst="rect">
            <a:avLst/>
          </a:prstGeom>
          <a:noFill/>
        </p:spPr>
        <p:txBody>
          <a:bodyPr wrap="square">
            <a:spAutoFit/>
          </a:bodyPr>
          <a:p>
            <a:r>
              <a:rPr lang="zh-CN" altLang="en-US" sz="2000" b="1" dirty="0">
                <a:solidFill>
                  <a:srgbClr val="364B3C"/>
                </a:solidFill>
                <a:latin typeface="微软雅黑" panose="020B0503020204020204" pitchFamily="34" charset="-122"/>
                <a:ea typeface="微软雅黑" panose="020B0503020204020204" pitchFamily="34" charset="-122"/>
                <a:cs typeface="微软雅黑" panose="020B0503020204020204" pitchFamily="34" charset="-122"/>
              </a:rPr>
              <a:t>遗传</a:t>
            </a:r>
            <a:r>
              <a:rPr lang="en-US" altLang="zh-CN" sz="2000" b="1" dirty="0">
                <a:solidFill>
                  <a:srgbClr val="364B3C"/>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000" dirty="0">
                <a:effectLst/>
                <a:latin typeface="微软雅黑" panose="020B0503020204020204" pitchFamily="34" charset="-122"/>
                <a:ea typeface="微软雅黑" panose="020B0503020204020204" pitchFamily="34" charset="-122"/>
                <a:cs typeface="微软雅黑" panose="020B0503020204020204" pitchFamily="34" charset="-122"/>
              </a:rPr>
              <a:t>模拟子代继承了</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亲代</a:t>
            </a:r>
            <a:r>
              <a:rPr lang="zh-CN" altLang="en-US" sz="2000" dirty="0">
                <a:effectLst/>
                <a:latin typeface="微软雅黑" panose="020B0503020204020204" pitchFamily="34" charset="-122"/>
                <a:ea typeface="微软雅黑" panose="020B0503020204020204" pitchFamily="34" charset="-122"/>
                <a:cs typeface="微软雅黑" panose="020B0503020204020204" pitchFamily="34" charset="-122"/>
              </a:rPr>
              <a:t>的信息时</a:t>
            </a:r>
            <a:r>
              <a:rPr lang="zh-CN" altLang="en-US" sz="2000" dirty="0">
                <a:solidFill>
                  <a:schemeClr val="accent2"/>
                </a:solidFill>
                <a:latin typeface="微软雅黑" panose="020B0503020204020204" pitchFamily="34" charset="-122"/>
                <a:ea typeface="微软雅黑" panose="020B0503020204020204" pitchFamily="34" charset="-122"/>
                <a:cs typeface="微软雅黑" panose="020B0503020204020204" pitchFamily="34" charset="-122"/>
              </a:rPr>
              <a:t>基因交叉</a:t>
            </a:r>
            <a:r>
              <a:rPr lang="zh-CN" altLang="en-US" sz="2000" dirty="0">
                <a:effectLst/>
                <a:latin typeface="微软雅黑" panose="020B0503020204020204" pitchFamily="34" charset="-122"/>
                <a:ea typeface="微软雅黑" panose="020B0503020204020204" pitchFamily="34" charset="-122"/>
                <a:cs typeface="微软雅黑" panose="020B0503020204020204" pitchFamily="34" charset="-122"/>
              </a:rPr>
              <a:t>的过程。</a:t>
            </a:r>
            <a:endParaRPr lang="zh-CN" altLang="en-US" sz="2000" dirty="0">
              <a:effectLst/>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3" name="文本框 12"/>
          <p:cNvSpPr txBox="1"/>
          <p:nvPr/>
        </p:nvSpPr>
        <p:spPr>
          <a:xfrm>
            <a:off x="465455" y="6213475"/>
            <a:ext cx="10894060" cy="398780"/>
          </a:xfrm>
          <a:prstGeom prst="rect">
            <a:avLst/>
          </a:prstGeom>
          <a:noFill/>
        </p:spPr>
        <p:txBody>
          <a:bodyPr wrap="square">
            <a:spAutoFit/>
          </a:bodyPr>
          <a:p>
            <a:r>
              <a:rPr lang="zh-CN" altLang="en-US" sz="2000" b="1" dirty="0">
                <a:solidFill>
                  <a:srgbClr val="364B3C"/>
                </a:solidFill>
                <a:latin typeface="微软雅黑" panose="020B0503020204020204" pitchFamily="34" charset="-122"/>
                <a:ea typeface="微软雅黑" panose="020B0503020204020204" pitchFamily="34" charset="-122"/>
              </a:rPr>
              <a:t>遗传和变异</a:t>
            </a:r>
            <a:r>
              <a:rPr lang="zh-CN" altLang="en-US" sz="2000" dirty="0">
                <a:effectLst/>
                <a:latin typeface="微软雅黑" panose="020B0503020204020204" pitchFamily="34" charset="-122"/>
                <a:ea typeface="微软雅黑" panose="020B0503020204020204" pitchFamily="34" charset="-122"/>
                <a:cs typeface="Times New Roman" panose="02020603050405020304" pitchFamily="18" charset="0"/>
              </a:rPr>
              <a:t>使得算法迭代时能更有效的遍历搜索空间并继承亲代的优化结果。</a:t>
            </a:r>
            <a:endParaRPr lang="zh-CN" altLang="en-US" sz="2000" dirty="0">
              <a:effectLst/>
              <a:latin typeface="微软雅黑" panose="020B0503020204020204" pitchFamily="34" charset="-122"/>
              <a:ea typeface="微软雅黑" panose="020B0503020204020204" pitchFamily="34" charset="-122"/>
              <a:cs typeface="Times New Roman" panose="02020603050405020304" pitchFamily="18" charset="0"/>
            </a:endParaRPr>
          </a:p>
        </p:txBody>
      </p:sp>
      <p:pic>
        <p:nvPicPr>
          <p:cNvPr id="15" name="图片 14"/>
          <p:cNvPicPr>
            <a:picLocks noChangeAspect="1"/>
          </p:cNvPicPr>
          <p:nvPr/>
        </p:nvPicPr>
        <p:blipFill>
          <a:blip r:embed="rId2"/>
          <a:stretch>
            <a:fillRect/>
          </a:stretch>
        </p:blipFill>
        <p:spPr>
          <a:xfrm>
            <a:off x="924163" y="4492190"/>
            <a:ext cx="2993704" cy="1172360"/>
          </a:xfrm>
          <a:prstGeom prst="rect">
            <a:avLst/>
          </a:prstGeom>
        </p:spPr>
      </p:pic>
      <p:sp>
        <p:nvSpPr>
          <p:cNvPr id="16" name="文本框 15"/>
          <p:cNvSpPr txBox="1"/>
          <p:nvPr/>
        </p:nvSpPr>
        <p:spPr>
          <a:xfrm>
            <a:off x="465455" y="5733415"/>
            <a:ext cx="9547860" cy="398780"/>
          </a:xfrm>
          <a:prstGeom prst="rect">
            <a:avLst/>
          </a:prstGeom>
          <a:noFill/>
          <a:ln w="19050">
            <a:solidFill>
              <a:srgbClr val="7030A0"/>
            </a:solidFill>
            <a:prstDash val="sysDash"/>
          </a:ln>
        </p:spPr>
        <p:txBody>
          <a:bodyPr wrap="square">
            <a:spAutoFit/>
          </a:bodyPr>
          <a:p>
            <a:r>
              <a:rPr lang="zh-CN" altLang="en-US" sz="2000" b="1" dirty="0">
                <a:solidFill>
                  <a:srgbClr val="364B3C"/>
                </a:solidFill>
                <a:latin typeface="微软雅黑" panose="020B0503020204020204" pitchFamily="34" charset="-122"/>
                <a:ea typeface="微软雅黑" panose="020B0503020204020204" pitchFamily="34" charset="-122"/>
                <a:cs typeface="微软雅黑" panose="020B0503020204020204" pitchFamily="34" charset="-122"/>
              </a:rPr>
              <a:t>变异</a:t>
            </a:r>
            <a:r>
              <a:rPr lang="en-US" altLang="zh-CN" sz="2000" b="1" dirty="0">
                <a:solidFill>
                  <a:srgbClr val="364B3C"/>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000" dirty="0">
                <a:effectLst/>
                <a:latin typeface="微软雅黑" panose="020B0503020204020204" pitchFamily="34" charset="-122"/>
                <a:ea typeface="微软雅黑" panose="020B0503020204020204" pitchFamily="34" charset="-122"/>
                <a:cs typeface="微软雅黑" panose="020B0503020204020204" pitchFamily="34" charset="-122"/>
              </a:rPr>
              <a:t>模拟子代继承了</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亲代</a:t>
            </a:r>
            <a:r>
              <a:rPr lang="zh-CN" altLang="en-US" sz="2000" dirty="0">
                <a:effectLst/>
                <a:latin typeface="微软雅黑" panose="020B0503020204020204" pitchFamily="34" charset="-122"/>
                <a:ea typeface="微软雅黑" panose="020B0503020204020204" pitchFamily="34" charset="-122"/>
                <a:cs typeface="微软雅黑" panose="020B0503020204020204" pitchFamily="34" charset="-122"/>
              </a:rPr>
              <a:t>的信息时</a:t>
            </a:r>
            <a:r>
              <a:rPr lang="zh-CN" altLang="en-US" sz="2000" dirty="0">
                <a:solidFill>
                  <a:schemeClr val="accent2"/>
                </a:solidFill>
                <a:latin typeface="微软雅黑" panose="020B0503020204020204" pitchFamily="34" charset="-122"/>
                <a:ea typeface="微软雅黑" panose="020B0503020204020204" pitchFamily="34" charset="-122"/>
                <a:cs typeface="微软雅黑" panose="020B0503020204020204" pitchFamily="34" charset="-122"/>
              </a:rPr>
              <a:t>基因变异</a:t>
            </a:r>
            <a:r>
              <a:rPr lang="zh-CN" altLang="en-US" sz="2000" dirty="0">
                <a:effectLst/>
                <a:latin typeface="微软雅黑" panose="020B0503020204020204" pitchFamily="34" charset="-122"/>
                <a:ea typeface="微软雅黑" panose="020B0503020204020204" pitchFamily="34" charset="-122"/>
                <a:cs typeface="微软雅黑" panose="020B0503020204020204" pitchFamily="34" charset="-122"/>
              </a:rPr>
              <a:t>的过程。（需测试函数训练）</a:t>
            </a:r>
            <a:endParaRPr lang="zh-CN" altLang="en-US" dirty="0">
              <a:effectLst/>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58" name="Text Box 57"/>
          <p:cNvSpPr txBox="1"/>
          <p:nvPr/>
        </p:nvSpPr>
        <p:spPr>
          <a:xfrm>
            <a:off x="8719820" y="2132965"/>
            <a:ext cx="3020695" cy="368300"/>
          </a:xfrm>
          <a:prstGeom prst="rect">
            <a:avLst/>
          </a:prstGeom>
          <a:noFill/>
        </p:spPr>
        <p:txBody>
          <a:bodyPr wrap="square" rtlCol="0">
            <a:spAutoFit/>
          </a:bodyPr>
          <a:p>
            <a:r>
              <a:rPr lang="zh-CN" altLang="en-US">
                <a:solidFill>
                  <a:srgbClr val="00B050"/>
                </a:solidFill>
              </a:rPr>
              <a:t>单遗传算法容易陷入死循环</a:t>
            </a:r>
            <a:endParaRPr lang="zh-CN" altLang="en-US">
              <a:solidFill>
                <a:srgbClr val="00B050"/>
              </a:solidFill>
            </a:endParaRPr>
          </a:p>
        </p:txBody>
      </p:sp>
      <p:sp>
        <p:nvSpPr>
          <p:cNvPr id="59" name="Text Box 58"/>
          <p:cNvSpPr txBox="1"/>
          <p:nvPr/>
        </p:nvSpPr>
        <p:spPr>
          <a:xfrm>
            <a:off x="8400415" y="5259070"/>
            <a:ext cx="3424555" cy="368300"/>
          </a:xfrm>
          <a:prstGeom prst="rect">
            <a:avLst/>
          </a:prstGeom>
          <a:noFill/>
        </p:spPr>
        <p:txBody>
          <a:bodyPr wrap="square" rtlCol="0">
            <a:spAutoFit/>
          </a:bodyPr>
          <a:p>
            <a:r>
              <a:rPr lang="zh-CN" altLang="en-US">
                <a:solidFill>
                  <a:srgbClr val="00B050"/>
                </a:solidFill>
              </a:rPr>
              <a:t>结合变异算法可以跳出局部循环</a:t>
            </a:r>
            <a:endParaRPr lang="zh-CN" altLang="en-US">
              <a:solidFill>
                <a:srgbClr val="00B050"/>
              </a:solidFill>
            </a:endParaRPr>
          </a:p>
        </p:txBody>
      </p:sp>
      <p:pic>
        <p:nvPicPr>
          <p:cNvPr id="2" name="Picture 1" descr="遗传变异"/>
          <p:cNvPicPr>
            <a:picLocks noChangeAspect="1"/>
          </p:cNvPicPr>
          <p:nvPr/>
        </p:nvPicPr>
        <p:blipFill>
          <a:blip r:embed="rId3"/>
          <a:stretch>
            <a:fillRect/>
          </a:stretch>
        </p:blipFill>
        <p:spPr>
          <a:xfrm>
            <a:off x="8233410" y="2501265"/>
            <a:ext cx="3757930" cy="2766060"/>
          </a:xfrm>
          <a:prstGeom prst="rect">
            <a:avLst/>
          </a:prstGeom>
        </p:spPr>
      </p:pic>
    </p:spTree>
  </p:cSld>
  <p:clrMapOvr>
    <a:masterClrMapping/>
  </p:clrMapOvr>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Lst>
</file>

<file path=ppt/tags/tag5.xml><?xml version="1.0" encoding="utf-8"?>
<p:tagLst xmlns:p="http://schemas.openxmlformats.org/presentationml/2006/main">
  <p:tag name="TABLE_ENDDRAG_ORIGIN_RECT" val="415*70"/>
  <p:tag name="TABLE_ENDDRAG_RECT" val="9*430*415*70"/>
</p:tagLst>
</file>

<file path=ppt/tags/tag6.xml><?xml version="1.0" encoding="utf-8"?>
<p:tagLst xmlns:p="http://schemas.openxmlformats.org/presentationml/2006/main">
  <p:tag name="TABLE_ENDDRAG_ORIGIN_RECT" val="415*70"/>
  <p:tag name="TABLE_ENDDRAG_RECT" val="9*430*415*70"/>
</p:tagLst>
</file>

<file path=ppt/tags/tag7.xml><?xml version="1.0" encoding="utf-8"?>
<p:tagLst xmlns:p="http://schemas.openxmlformats.org/presentationml/2006/main">
  <p:tag name="TABLE_ENDDRAG_ORIGIN_RECT" val="521*168"/>
  <p:tag name="TABLE_ENDDRAG_RECT" val="423*190*521*168"/>
</p:tagLst>
</file>

<file path=ppt/tags/tag8.xml><?xml version="1.0" encoding="utf-8"?>
<p:tagLst xmlns:p="http://schemas.openxmlformats.org/presentationml/2006/main">
  <p:tag name="TABLE_ENDDRAG_ORIGIN_RECT" val="555*84"/>
  <p:tag name="TABLE_ENDDRAG_RECT" val="391*230*555*84"/>
</p:tagLst>
</file>

<file path=ppt/tags/tag9.xml><?xml version="1.0" encoding="utf-8"?>
<p:tagLst xmlns:p="http://schemas.openxmlformats.org/presentationml/2006/main">
  <p:tag name="TABLE_ENDDRAG_ORIGIN_RECT" val="555*84"/>
  <p:tag name="TABLE_ENDDRAG_RECT" val="391*230*555*84"/>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4684</Words>
  <Application>WPS Presentation</Application>
  <PresentationFormat>宽屏</PresentationFormat>
  <Paragraphs>290</Paragraphs>
  <Slides>16</Slides>
  <Notes>4</Notes>
  <HiddenSlides>0</HiddenSlides>
  <MMClips>0</MMClips>
  <ScaleCrop>false</ScaleCrop>
  <HeadingPairs>
    <vt:vector size="6" baseType="variant">
      <vt:variant>
        <vt:lpstr>已用的字体</vt:lpstr>
      </vt:variant>
      <vt:variant>
        <vt:i4>18</vt:i4>
      </vt:variant>
      <vt:variant>
        <vt:lpstr>主题</vt:lpstr>
      </vt:variant>
      <vt:variant>
        <vt:i4>1</vt:i4>
      </vt:variant>
      <vt:variant>
        <vt:lpstr>幻灯片标题</vt:lpstr>
      </vt:variant>
      <vt:variant>
        <vt:i4>16</vt:i4>
      </vt:variant>
    </vt:vector>
  </HeadingPairs>
  <TitlesOfParts>
    <vt:vector size="35" baseType="lpstr">
      <vt:lpstr>Arial</vt:lpstr>
      <vt:lpstr>宋体</vt:lpstr>
      <vt:lpstr>Wingdings</vt:lpstr>
      <vt:lpstr>微软雅黑</vt:lpstr>
      <vt:lpstr>Arial Black</vt:lpstr>
      <vt:lpstr>Franklin Gothic Heavy</vt:lpstr>
      <vt:lpstr>黑体</vt:lpstr>
      <vt:lpstr>Wingdings</vt:lpstr>
      <vt:lpstr>Times New Roman</vt:lpstr>
      <vt:lpstr>Arial</vt:lpstr>
      <vt:lpstr>Cambria Math</vt:lpstr>
      <vt:lpstr>Merriweather Sans</vt:lpstr>
      <vt:lpstr>AMGDT</vt:lpstr>
      <vt:lpstr>Calibri</vt:lpstr>
      <vt:lpstr>楷体</vt:lpstr>
      <vt:lpstr>MS Mincho</vt:lpstr>
      <vt:lpstr>Arial Unicode MS</vt:lpstr>
      <vt:lpstr>Calibri</vt:lpstr>
      <vt:lpstr>Office 主题</vt:lpstr>
      <vt:lpstr> 基于机器学习加速结构优化算法的研究                                          --郝雪瑞                                                           东莞研究部，加速器环高频</vt:lpstr>
      <vt:lpstr>主要内容</vt:lpstr>
      <vt:lpstr>研究背景</vt:lpstr>
      <vt:lpstr>国内外调研-基于种群的元启发式算法</vt:lpstr>
      <vt:lpstr>国内外调研-多目标遗传算法</vt:lpstr>
      <vt:lpstr>国内外调研-机器学习</vt:lpstr>
      <vt:lpstr>国内外调研-结合了NN的MOGA在加速器领域的应用现状</vt:lpstr>
      <vt:lpstr>研究方案及创新点</vt:lpstr>
      <vt:lpstr>关键研究一：遗传与变异</vt:lpstr>
      <vt:lpstr>关键研究二：网格遗传+GPU</vt:lpstr>
      <vt:lpstr>关键研究三：基于神经网络加快算法收敛</vt:lpstr>
      <vt:lpstr>关键研究四：程序化分析模块构建</vt:lpstr>
      <vt:lpstr>研究进展-案例[1] 500MHz 常温阻尼腔</vt:lpstr>
      <vt:lpstr>研究进展-案例[2] 500MHz 超导椭球腔</vt:lpstr>
      <vt:lpstr>研究进展-案例[3]- 三间隙Spoke腔</vt:lpstr>
      <vt:lpstr>讨论</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幻灯片 1</dc:title>
  <dc:creator>vivi</dc:creator>
  <cp:lastModifiedBy>xuerui hao</cp:lastModifiedBy>
  <cp:revision>1984</cp:revision>
  <cp:lastPrinted>2024-11-24T08:55:00Z</cp:lastPrinted>
  <dcterms:created xsi:type="dcterms:W3CDTF">2024-11-24T08:55:00Z</dcterms:created>
  <dcterms:modified xsi:type="dcterms:W3CDTF">2025-02-11T02:25:18Z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73690DE3C19846EEB8991AD83163558B_12</vt:lpwstr>
  </property>
  <property fmtid="{D5CDD505-2E9C-101B-9397-08002B2CF9AE}" pid="3" name="KSOProductBuildVer">
    <vt:lpwstr>1033-12.2.0.19307</vt:lpwstr>
  </property>
</Properties>
</file>