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4"/>
  </p:notesMasterIdLst>
  <p:handoutMasterIdLst>
    <p:handoutMasterId r:id="rId15"/>
  </p:handoutMasterIdLst>
  <p:sldIdLst>
    <p:sldId id="372" r:id="rId2"/>
    <p:sldId id="257" r:id="rId3"/>
    <p:sldId id="395" r:id="rId4"/>
    <p:sldId id="375" r:id="rId5"/>
    <p:sldId id="403" r:id="rId6"/>
    <p:sldId id="402" r:id="rId7"/>
    <p:sldId id="398" r:id="rId8"/>
    <p:sldId id="400" r:id="rId9"/>
    <p:sldId id="399" r:id="rId10"/>
    <p:sldId id="401" r:id="rId11"/>
    <p:sldId id="319" r:id="rId12"/>
    <p:sldId id="267" r:id="rId13"/>
  </p:sldIdLst>
  <p:sldSz cx="12192000" cy="6858000"/>
  <p:notesSz cx="9929813" cy="6797675"/>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92" userDrawn="1">
          <p15:clr>
            <a:srgbClr val="A4A3A4"/>
          </p15:clr>
        </p15:guide>
        <p15:guide id="2" pos="3840" userDrawn="1">
          <p15:clr>
            <a:srgbClr val="A4A3A4"/>
          </p15:clr>
        </p15:guide>
        <p15:guide id="3" pos="211" userDrawn="1">
          <p15:clr>
            <a:srgbClr val="A4A3A4"/>
          </p15:clr>
        </p15:guide>
        <p15:guide id="4" pos="7469" userDrawn="1">
          <p15:clr>
            <a:srgbClr val="A4A3A4"/>
          </p15:clr>
        </p15:guide>
        <p15:guide id="5" orient="horz" pos="572" userDrawn="1">
          <p15:clr>
            <a:srgbClr val="A4A3A4"/>
          </p15:clr>
        </p15:guide>
        <p15:guide id="6" orient="horz" pos="4133"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99"/>
    <a:srgbClr val="005CA9"/>
    <a:srgbClr val="174994"/>
    <a:srgbClr val="7030A0"/>
    <a:srgbClr val="453720"/>
    <a:srgbClr val="005EC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396" autoAdjust="0"/>
    <p:restoredTop sz="94654"/>
  </p:normalViewPr>
  <p:slideViewPr>
    <p:cSldViewPr snapToGrid="0" showGuides="1">
      <p:cViewPr varScale="1">
        <p:scale>
          <a:sx n="110" d="100"/>
          <a:sy n="110" d="100"/>
        </p:scale>
        <p:origin x="208" y="640"/>
      </p:cViewPr>
      <p:guideLst>
        <p:guide orient="horz" pos="2092"/>
        <p:guide pos="3840"/>
        <p:guide pos="211"/>
        <p:guide pos="7469"/>
        <p:guide orient="horz" pos="572"/>
        <p:guide orient="horz" pos="4133"/>
      </p:guideLst>
    </p:cSldViewPr>
  </p:slideViewPr>
  <p:notesTextViewPr>
    <p:cViewPr>
      <p:scale>
        <a:sx n="3" d="2"/>
        <a:sy n="3" d="2"/>
      </p:scale>
      <p:origin x="0" y="0"/>
    </p:cViewPr>
  </p:notesTextViewPr>
  <p:sorterViewPr>
    <p:cViewPr>
      <p:scale>
        <a:sx n="100" d="100"/>
        <a:sy n="100" d="100"/>
      </p:scale>
      <p:origin x="0" y="0"/>
    </p:cViewPr>
  </p:sorterViewPr>
  <p:notesViewPr>
    <p:cSldViewPr snapToGrid="0">
      <p:cViewPr varScale="1">
        <p:scale>
          <a:sx n="89" d="100"/>
          <a:sy n="89" d="100"/>
        </p:scale>
        <p:origin x="1500" y="57"/>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a:extLst>
              <a:ext uri="{FF2B5EF4-FFF2-40B4-BE49-F238E27FC236}">
                <a16:creationId xmlns:a16="http://schemas.microsoft.com/office/drawing/2014/main" id="{5982824A-31B4-EA92-792A-2494835A6791}"/>
              </a:ext>
            </a:extLst>
          </p:cNvPr>
          <p:cNvSpPr>
            <a:spLocks noGrp="1"/>
          </p:cNvSpPr>
          <p:nvPr>
            <p:ph type="hdr" sz="quarter"/>
          </p:nvPr>
        </p:nvSpPr>
        <p:spPr>
          <a:xfrm>
            <a:off x="0" y="0"/>
            <a:ext cx="4303713" cy="341313"/>
          </a:xfrm>
          <a:prstGeom prst="rect">
            <a:avLst/>
          </a:prstGeom>
        </p:spPr>
        <p:txBody>
          <a:bodyPr vert="horz" lIns="91440" tIns="45720" rIns="91440" bIns="45720" rtlCol="0"/>
          <a:lstStyle>
            <a:lvl1pPr algn="l">
              <a:defRPr sz="1200"/>
            </a:lvl1pPr>
          </a:lstStyle>
          <a:p>
            <a:endParaRPr lang="zh-CN" altLang="en-US"/>
          </a:p>
        </p:txBody>
      </p:sp>
      <p:sp>
        <p:nvSpPr>
          <p:cNvPr id="3" name="日期占位符 2">
            <a:extLst>
              <a:ext uri="{FF2B5EF4-FFF2-40B4-BE49-F238E27FC236}">
                <a16:creationId xmlns:a16="http://schemas.microsoft.com/office/drawing/2014/main" id="{1B527CDB-842C-2AA8-FAA6-2531A4BB1E48}"/>
              </a:ext>
            </a:extLst>
          </p:cNvPr>
          <p:cNvSpPr>
            <a:spLocks noGrp="1"/>
          </p:cNvSpPr>
          <p:nvPr>
            <p:ph type="dt" sz="quarter" idx="1"/>
          </p:nvPr>
        </p:nvSpPr>
        <p:spPr>
          <a:xfrm>
            <a:off x="5624513" y="0"/>
            <a:ext cx="4303712" cy="341313"/>
          </a:xfrm>
          <a:prstGeom prst="rect">
            <a:avLst/>
          </a:prstGeom>
        </p:spPr>
        <p:txBody>
          <a:bodyPr vert="horz" lIns="91440" tIns="45720" rIns="91440" bIns="45720" rtlCol="0"/>
          <a:lstStyle>
            <a:lvl1pPr algn="r">
              <a:defRPr sz="1200"/>
            </a:lvl1pPr>
          </a:lstStyle>
          <a:p>
            <a:fld id="{44E61B4A-384D-4B7A-936E-DC077575D010}" type="datetimeFigureOut">
              <a:rPr lang="zh-CN" altLang="en-US" smtClean="0"/>
              <a:t>2025/2/10</a:t>
            </a:fld>
            <a:endParaRPr lang="zh-CN" altLang="en-US"/>
          </a:p>
        </p:txBody>
      </p:sp>
      <p:sp>
        <p:nvSpPr>
          <p:cNvPr id="4" name="页脚占位符 3">
            <a:extLst>
              <a:ext uri="{FF2B5EF4-FFF2-40B4-BE49-F238E27FC236}">
                <a16:creationId xmlns:a16="http://schemas.microsoft.com/office/drawing/2014/main" id="{3F03ACB7-E3C5-6567-315D-D8C76FB715E3}"/>
              </a:ext>
            </a:extLst>
          </p:cNvPr>
          <p:cNvSpPr>
            <a:spLocks noGrp="1"/>
          </p:cNvSpPr>
          <p:nvPr>
            <p:ph type="ftr" sz="quarter" idx="2"/>
          </p:nvPr>
        </p:nvSpPr>
        <p:spPr>
          <a:xfrm>
            <a:off x="0" y="6456363"/>
            <a:ext cx="4303713" cy="341312"/>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a:extLst>
              <a:ext uri="{FF2B5EF4-FFF2-40B4-BE49-F238E27FC236}">
                <a16:creationId xmlns:a16="http://schemas.microsoft.com/office/drawing/2014/main" id="{4702DFE6-EE03-E560-1D56-450B862F0B23}"/>
              </a:ext>
            </a:extLst>
          </p:cNvPr>
          <p:cNvSpPr>
            <a:spLocks noGrp="1"/>
          </p:cNvSpPr>
          <p:nvPr>
            <p:ph type="sldNum" sz="quarter" idx="3"/>
          </p:nvPr>
        </p:nvSpPr>
        <p:spPr>
          <a:xfrm>
            <a:off x="5624513" y="6456363"/>
            <a:ext cx="4303712" cy="341312"/>
          </a:xfrm>
          <a:prstGeom prst="rect">
            <a:avLst/>
          </a:prstGeom>
        </p:spPr>
        <p:txBody>
          <a:bodyPr vert="horz" lIns="91440" tIns="45720" rIns="91440" bIns="45720" rtlCol="0" anchor="b"/>
          <a:lstStyle>
            <a:lvl1pPr algn="r">
              <a:defRPr sz="1200"/>
            </a:lvl1pPr>
          </a:lstStyle>
          <a:p>
            <a:fld id="{51194FDC-0B37-41E1-A9C8-3F957EEEDA90}" type="slidenum">
              <a:rPr lang="zh-CN" altLang="en-US" smtClean="0"/>
              <a:t>‹#›</a:t>
            </a:fld>
            <a:endParaRPr lang="zh-CN" altLang="en-US"/>
          </a:p>
        </p:txBody>
      </p:sp>
    </p:spTree>
    <p:extLst>
      <p:ext uri="{BB962C8B-B14F-4D97-AF65-F5344CB8AC3E}">
        <p14:creationId xmlns:p14="http://schemas.microsoft.com/office/powerpoint/2010/main" val="14069860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1"/>
            <a:ext cx="4302919" cy="341064"/>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5624596" y="1"/>
            <a:ext cx="4302919" cy="341064"/>
          </a:xfrm>
          <a:prstGeom prst="rect">
            <a:avLst/>
          </a:prstGeom>
        </p:spPr>
        <p:txBody>
          <a:bodyPr vert="horz" lIns="91440" tIns="45720" rIns="91440" bIns="45720" rtlCol="0"/>
          <a:lstStyle>
            <a:lvl1pPr algn="r">
              <a:defRPr sz="1200"/>
            </a:lvl1pPr>
          </a:lstStyle>
          <a:p>
            <a:fld id="{82199EF1-408F-4106-BD40-95BE8C8E75A5}" type="datetimeFigureOut">
              <a:rPr lang="zh-CN" altLang="en-US" smtClean="0"/>
              <a:t>2025/2/10</a:t>
            </a:fld>
            <a:endParaRPr lang="zh-CN" altLang="en-US"/>
          </a:p>
        </p:txBody>
      </p:sp>
      <p:sp>
        <p:nvSpPr>
          <p:cNvPr id="4" name="幻灯片图像占位符 3"/>
          <p:cNvSpPr>
            <a:spLocks noGrp="1" noRot="1" noChangeAspect="1"/>
          </p:cNvSpPr>
          <p:nvPr>
            <p:ph type="sldImg" idx="2"/>
          </p:nvPr>
        </p:nvSpPr>
        <p:spPr>
          <a:xfrm>
            <a:off x="2925763" y="849313"/>
            <a:ext cx="4078287" cy="2293937"/>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992982" y="3271381"/>
            <a:ext cx="7943850" cy="2676585"/>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6456612"/>
            <a:ext cx="4302919" cy="341063"/>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5624596" y="6456612"/>
            <a:ext cx="4302919" cy="341063"/>
          </a:xfrm>
          <a:prstGeom prst="rect">
            <a:avLst/>
          </a:prstGeom>
        </p:spPr>
        <p:txBody>
          <a:bodyPr vert="horz" lIns="91440" tIns="45720" rIns="91440" bIns="45720" rtlCol="0" anchor="b"/>
          <a:lstStyle>
            <a:lvl1pPr algn="r">
              <a:defRPr sz="1200"/>
            </a:lvl1pPr>
          </a:lstStyle>
          <a:p>
            <a:fld id="{11EC87FF-D178-4043-B025-40B269F28AC9}" type="slidenum">
              <a:rPr lang="zh-CN" altLang="en-US" smtClean="0"/>
              <a:t>‹#›</a:t>
            </a:fld>
            <a:endParaRPr lang="zh-CN" altLang="en-US"/>
          </a:p>
        </p:txBody>
      </p:sp>
    </p:spTree>
    <p:extLst>
      <p:ext uri="{BB962C8B-B14F-4D97-AF65-F5344CB8AC3E}">
        <p14:creationId xmlns:p14="http://schemas.microsoft.com/office/powerpoint/2010/main" val="13709032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11EC87FF-D178-4043-B025-40B269F28AC9}" type="slidenum">
              <a:rPr lang="zh-CN" altLang="en-US" smtClean="0"/>
              <a:t>1</a:t>
            </a:fld>
            <a:endParaRPr lang="zh-CN" altLang="en-US"/>
          </a:p>
        </p:txBody>
      </p:sp>
    </p:spTree>
    <p:extLst>
      <p:ext uri="{BB962C8B-B14F-4D97-AF65-F5344CB8AC3E}">
        <p14:creationId xmlns:p14="http://schemas.microsoft.com/office/powerpoint/2010/main" val="13749585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11EC87FF-D178-4043-B025-40B269F28AC9}" type="slidenum">
              <a:rPr lang="zh-CN" altLang="en-US" smtClean="0"/>
              <a:t>3</a:t>
            </a:fld>
            <a:endParaRPr lang="zh-CN" altLang="en-US"/>
          </a:p>
        </p:txBody>
      </p:sp>
    </p:spTree>
    <p:extLst>
      <p:ext uri="{BB962C8B-B14F-4D97-AF65-F5344CB8AC3E}">
        <p14:creationId xmlns:p14="http://schemas.microsoft.com/office/powerpoint/2010/main" val="31250063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11EC87FF-D178-4043-B025-40B269F28AC9}" type="slidenum">
              <a:rPr lang="zh-CN" altLang="en-US" smtClean="0"/>
              <a:t>4</a:t>
            </a:fld>
            <a:endParaRPr lang="zh-CN" altLang="en-US"/>
          </a:p>
        </p:txBody>
      </p:sp>
    </p:spTree>
    <p:extLst>
      <p:ext uri="{BB962C8B-B14F-4D97-AF65-F5344CB8AC3E}">
        <p14:creationId xmlns:p14="http://schemas.microsoft.com/office/powerpoint/2010/main" val="32890457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11EC87FF-D178-4043-B025-40B269F28AC9}" type="slidenum">
              <a:rPr lang="zh-CN" altLang="en-US" smtClean="0"/>
              <a:t>5</a:t>
            </a:fld>
            <a:endParaRPr lang="zh-CN" altLang="en-US"/>
          </a:p>
        </p:txBody>
      </p:sp>
    </p:spTree>
    <p:extLst>
      <p:ext uri="{BB962C8B-B14F-4D97-AF65-F5344CB8AC3E}">
        <p14:creationId xmlns:p14="http://schemas.microsoft.com/office/powerpoint/2010/main" val="30229985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11EC87FF-D178-4043-B025-40B269F28AC9}" type="slidenum">
              <a:rPr lang="zh-CN" altLang="en-US" smtClean="0"/>
              <a:t>6</a:t>
            </a:fld>
            <a:endParaRPr lang="zh-CN" altLang="en-US"/>
          </a:p>
        </p:txBody>
      </p:sp>
    </p:spTree>
    <p:extLst>
      <p:ext uri="{BB962C8B-B14F-4D97-AF65-F5344CB8AC3E}">
        <p14:creationId xmlns:p14="http://schemas.microsoft.com/office/powerpoint/2010/main" val="31699374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11EC87FF-D178-4043-B025-40B269F28AC9}" type="slidenum">
              <a:rPr lang="zh-CN" altLang="en-US" smtClean="0"/>
              <a:t>8</a:t>
            </a:fld>
            <a:endParaRPr lang="zh-CN" altLang="en-US"/>
          </a:p>
        </p:txBody>
      </p:sp>
    </p:spTree>
    <p:extLst>
      <p:ext uri="{BB962C8B-B14F-4D97-AF65-F5344CB8AC3E}">
        <p14:creationId xmlns:p14="http://schemas.microsoft.com/office/powerpoint/2010/main" val="8458366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A840CF7-1678-35B1-6858-8A1A4B06A383}"/>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2B8ED8ED-D6E2-E891-92A1-55B3A77F7E4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CF4C04B9-7701-4EC2-1BC5-441E337F7DBB}"/>
              </a:ext>
            </a:extLst>
          </p:cNvPr>
          <p:cNvSpPr>
            <a:spLocks noGrp="1"/>
          </p:cNvSpPr>
          <p:nvPr>
            <p:ph type="dt" sz="half" idx="10"/>
          </p:nvPr>
        </p:nvSpPr>
        <p:spPr/>
        <p:txBody>
          <a:bodyPr/>
          <a:lstStyle/>
          <a:p>
            <a:fld id="{0E357F6D-E91B-497E-A1CB-FAF3F781DA3A}" type="datetime1">
              <a:rPr lang="zh-CN" altLang="en-US" smtClean="0"/>
              <a:t>2025/2/10</a:t>
            </a:fld>
            <a:endParaRPr lang="zh-CN" altLang="en-US"/>
          </a:p>
        </p:txBody>
      </p:sp>
      <p:sp>
        <p:nvSpPr>
          <p:cNvPr id="5" name="页脚占位符 4">
            <a:extLst>
              <a:ext uri="{FF2B5EF4-FFF2-40B4-BE49-F238E27FC236}">
                <a16:creationId xmlns:a16="http://schemas.microsoft.com/office/drawing/2014/main" id="{E2CACFB8-FA80-3F5A-6CF2-2F9EE10827A3}"/>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BD6C382B-0A2E-E0A7-D6EF-2AEF85B7295D}"/>
              </a:ext>
            </a:extLst>
          </p:cNvPr>
          <p:cNvSpPr>
            <a:spLocks noGrp="1"/>
          </p:cNvSpPr>
          <p:nvPr>
            <p:ph type="sldNum" sz="quarter" idx="12"/>
          </p:nvPr>
        </p:nvSpPr>
        <p:spPr/>
        <p:txBody>
          <a:bodyPr/>
          <a:lstStyle/>
          <a:p>
            <a:fld id="{681EA06E-6E7C-416D-A80B-27D235CEB89A}" type="slidenum">
              <a:rPr lang="zh-CN" altLang="en-US" smtClean="0"/>
              <a:t>‹#›</a:t>
            </a:fld>
            <a:endParaRPr lang="zh-CN" altLang="en-US"/>
          </a:p>
        </p:txBody>
      </p:sp>
    </p:spTree>
    <p:extLst>
      <p:ext uri="{BB962C8B-B14F-4D97-AF65-F5344CB8AC3E}">
        <p14:creationId xmlns:p14="http://schemas.microsoft.com/office/powerpoint/2010/main" val="260444468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logo+上线+下线+页码">
    <p:spTree>
      <p:nvGrpSpPr>
        <p:cNvPr id="1" name=""/>
        <p:cNvGrpSpPr/>
        <p:nvPr/>
      </p:nvGrpSpPr>
      <p:grpSpPr>
        <a:xfrm>
          <a:off x="0" y="0"/>
          <a:ext cx="0" cy="0"/>
          <a:chOff x="0" y="0"/>
          <a:chExt cx="0" cy="0"/>
        </a:xfrm>
      </p:grpSpPr>
      <p:sp>
        <p:nvSpPr>
          <p:cNvPr id="14" name="页脚占位符 50">
            <a:extLst>
              <a:ext uri="{FF2B5EF4-FFF2-40B4-BE49-F238E27FC236}">
                <a16:creationId xmlns:a16="http://schemas.microsoft.com/office/drawing/2014/main" id="{7ECABE2D-C27B-4715-F3E4-012C2E035013}"/>
              </a:ext>
            </a:extLst>
          </p:cNvPr>
          <p:cNvSpPr>
            <a:spLocks noGrp="1"/>
          </p:cNvSpPr>
          <p:nvPr>
            <p:ph type="ftr" sz="quarter" idx="11"/>
          </p:nvPr>
        </p:nvSpPr>
        <p:spPr>
          <a:xfrm>
            <a:off x="0" y="6565901"/>
            <a:ext cx="12192000" cy="319476"/>
          </a:xfrm>
          <a:solidFill>
            <a:srgbClr val="003399"/>
          </a:solidFill>
        </p:spPr>
        <p:txBody>
          <a:bodyPr/>
          <a:lstStyle/>
          <a:p>
            <a:r>
              <a:rPr lang="en-US" altLang="zh-CN" b="1" dirty="0">
                <a:solidFill>
                  <a:schemeClr val="bg1"/>
                </a:solidFill>
              </a:rPr>
              <a:t> </a:t>
            </a:r>
            <a:endParaRPr lang="zh-CN" altLang="en-US" b="1" dirty="0">
              <a:solidFill>
                <a:schemeClr val="bg1"/>
              </a:solidFill>
            </a:endParaRPr>
          </a:p>
        </p:txBody>
      </p:sp>
      <p:sp>
        <p:nvSpPr>
          <p:cNvPr id="4" name="灯片编号占位符 3">
            <a:extLst>
              <a:ext uri="{FF2B5EF4-FFF2-40B4-BE49-F238E27FC236}">
                <a16:creationId xmlns:a16="http://schemas.microsoft.com/office/drawing/2014/main" id="{1BE20AF8-71AD-6B64-BA5D-27C06E960AB8}"/>
              </a:ext>
            </a:extLst>
          </p:cNvPr>
          <p:cNvSpPr>
            <a:spLocks noGrp="1"/>
          </p:cNvSpPr>
          <p:nvPr>
            <p:ph type="sldNum" sz="quarter" idx="12"/>
          </p:nvPr>
        </p:nvSpPr>
        <p:spPr>
          <a:xfrm>
            <a:off x="11136702" y="6581957"/>
            <a:ext cx="700174" cy="303420"/>
          </a:xfrm>
        </p:spPr>
        <p:txBody>
          <a:bodyPr/>
          <a:lstStyle>
            <a:lvl1pPr>
              <a:defRPr>
                <a:solidFill>
                  <a:schemeClr val="bg1"/>
                </a:solidFill>
              </a:defRPr>
            </a:lvl1pPr>
          </a:lstStyle>
          <a:p>
            <a:fld id="{681EA06E-6E7C-416D-A80B-27D235CEB89A}" type="slidenum">
              <a:rPr lang="zh-CN" altLang="en-US" smtClean="0"/>
              <a:pPr/>
              <a:t>‹#›</a:t>
            </a:fld>
            <a:endParaRPr lang="zh-CN" altLang="en-US" dirty="0"/>
          </a:p>
        </p:txBody>
      </p:sp>
      <p:grpSp>
        <p:nvGrpSpPr>
          <p:cNvPr id="2" name="组合 1">
            <a:extLst>
              <a:ext uri="{FF2B5EF4-FFF2-40B4-BE49-F238E27FC236}">
                <a16:creationId xmlns:a16="http://schemas.microsoft.com/office/drawing/2014/main" id="{BB3C7B0C-460D-DE7E-286E-6207D1026A6F}"/>
              </a:ext>
            </a:extLst>
          </p:cNvPr>
          <p:cNvGrpSpPr/>
          <p:nvPr userDrawn="1"/>
        </p:nvGrpSpPr>
        <p:grpSpPr>
          <a:xfrm>
            <a:off x="0" y="822146"/>
            <a:ext cx="12192000" cy="63978"/>
            <a:chOff x="0" y="822146"/>
            <a:chExt cx="12192000" cy="63978"/>
          </a:xfrm>
        </p:grpSpPr>
        <p:cxnSp>
          <p:nvCxnSpPr>
            <p:cNvPr id="5" name="直接连接符 4">
              <a:extLst>
                <a:ext uri="{FF2B5EF4-FFF2-40B4-BE49-F238E27FC236}">
                  <a16:creationId xmlns:a16="http://schemas.microsoft.com/office/drawing/2014/main" id="{715BFDB3-44D0-149E-21CB-ECE10DB6BA8B}"/>
                </a:ext>
              </a:extLst>
            </p:cNvPr>
            <p:cNvCxnSpPr>
              <a:cxnSpLocks/>
            </p:cNvCxnSpPr>
            <p:nvPr/>
          </p:nvCxnSpPr>
          <p:spPr>
            <a:xfrm>
              <a:off x="0" y="822146"/>
              <a:ext cx="12192000" cy="0"/>
            </a:xfrm>
            <a:prstGeom prst="line">
              <a:avLst/>
            </a:prstGeom>
            <a:ln w="76200">
              <a:solidFill>
                <a:srgbClr val="003399"/>
              </a:solidFill>
            </a:ln>
          </p:spPr>
          <p:style>
            <a:lnRef idx="1">
              <a:schemeClr val="accent1"/>
            </a:lnRef>
            <a:fillRef idx="0">
              <a:schemeClr val="accent1"/>
            </a:fillRef>
            <a:effectRef idx="0">
              <a:schemeClr val="accent1"/>
            </a:effectRef>
            <a:fontRef idx="minor">
              <a:schemeClr val="tx1"/>
            </a:fontRef>
          </p:style>
        </p:cxnSp>
        <p:cxnSp>
          <p:nvCxnSpPr>
            <p:cNvPr id="6" name="直接连接符 5">
              <a:extLst>
                <a:ext uri="{FF2B5EF4-FFF2-40B4-BE49-F238E27FC236}">
                  <a16:creationId xmlns:a16="http://schemas.microsoft.com/office/drawing/2014/main" id="{4D0ECA51-9127-DC11-090A-AC10718C9AAC}"/>
                </a:ext>
              </a:extLst>
            </p:cNvPr>
            <p:cNvCxnSpPr/>
            <p:nvPr/>
          </p:nvCxnSpPr>
          <p:spPr>
            <a:xfrm>
              <a:off x="0" y="886124"/>
              <a:ext cx="12192000" cy="0"/>
            </a:xfrm>
            <a:prstGeom prst="line">
              <a:avLst/>
            </a:prstGeom>
            <a:ln w="19050">
              <a:solidFill>
                <a:srgbClr val="003399"/>
              </a:solidFill>
            </a:ln>
          </p:spPr>
          <p:style>
            <a:lnRef idx="1">
              <a:schemeClr val="accent1"/>
            </a:lnRef>
            <a:fillRef idx="0">
              <a:schemeClr val="accent1"/>
            </a:fillRef>
            <a:effectRef idx="0">
              <a:schemeClr val="accent1"/>
            </a:effectRef>
            <a:fontRef idx="minor">
              <a:schemeClr val="tx1"/>
            </a:fontRef>
          </p:style>
        </p:cxnSp>
      </p:grpSp>
      <p:grpSp>
        <p:nvGrpSpPr>
          <p:cNvPr id="3" name="组合 2">
            <a:extLst>
              <a:ext uri="{FF2B5EF4-FFF2-40B4-BE49-F238E27FC236}">
                <a16:creationId xmlns:a16="http://schemas.microsoft.com/office/drawing/2014/main" id="{07380E49-675C-4575-55B1-FB41B4EC097D}"/>
              </a:ext>
            </a:extLst>
          </p:cNvPr>
          <p:cNvGrpSpPr/>
          <p:nvPr userDrawn="1"/>
        </p:nvGrpSpPr>
        <p:grpSpPr>
          <a:xfrm>
            <a:off x="7633328" y="92913"/>
            <a:ext cx="4386428" cy="534560"/>
            <a:chOff x="4590112" y="5965844"/>
            <a:chExt cx="4401129" cy="536351"/>
          </a:xfrm>
        </p:grpSpPr>
        <p:pic>
          <p:nvPicPr>
            <p:cNvPr id="9" name="Picture 2">
              <a:extLst>
                <a:ext uri="{FF2B5EF4-FFF2-40B4-BE49-F238E27FC236}">
                  <a16:creationId xmlns:a16="http://schemas.microsoft.com/office/drawing/2014/main" id="{4EEC8253-D333-DC4F-638D-48E77361628F}"/>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4590112" y="6090066"/>
              <a:ext cx="1965341" cy="412129"/>
            </a:xfrm>
            <a:prstGeom prst="rect">
              <a:avLst/>
            </a:prstGeom>
          </p:spPr>
        </p:pic>
        <p:grpSp>
          <p:nvGrpSpPr>
            <p:cNvPr id="10" name="组合 9">
              <a:extLst>
                <a:ext uri="{FF2B5EF4-FFF2-40B4-BE49-F238E27FC236}">
                  <a16:creationId xmlns:a16="http://schemas.microsoft.com/office/drawing/2014/main" id="{B4D3CD99-62B6-EE64-2FCF-7BCA487A32AD}"/>
                </a:ext>
              </a:extLst>
            </p:cNvPr>
            <p:cNvGrpSpPr/>
            <p:nvPr/>
          </p:nvGrpSpPr>
          <p:grpSpPr>
            <a:xfrm>
              <a:off x="6746945" y="5965844"/>
              <a:ext cx="2244296" cy="536351"/>
              <a:chOff x="159671" y="227301"/>
              <a:chExt cx="7856145" cy="1608596"/>
            </a:xfrm>
          </p:grpSpPr>
          <p:pic>
            <p:nvPicPr>
              <p:cNvPr id="11" name="图片 10">
                <a:extLst>
                  <a:ext uri="{FF2B5EF4-FFF2-40B4-BE49-F238E27FC236}">
                    <a16:creationId xmlns:a16="http://schemas.microsoft.com/office/drawing/2014/main" id="{30870946-F784-737F-2136-485A9BB276D5}"/>
                  </a:ext>
                </a:extLst>
              </p:cNvPr>
              <p:cNvPicPr>
                <a:picLocks noChangeAspect="1"/>
              </p:cNvPicPr>
              <p:nvPr/>
            </p:nvPicPr>
            <p:blipFill rotWithShape="1">
              <a:blip r:embed="rId3">
                <a:extLst>
                  <a:ext uri="{28A0092B-C50C-407E-A947-70E740481C1C}">
                    <a14:useLocalDpi xmlns:a14="http://schemas.microsoft.com/office/drawing/2010/main" val="0"/>
                  </a:ext>
                </a:extLst>
              </a:blip>
              <a:srcRect l="28849" r="30180" b="50000"/>
              <a:stretch>
                <a:fillRect/>
              </a:stretch>
            </p:blipFill>
            <p:spPr>
              <a:xfrm>
                <a:off x="159671" y="227301"/>
                <a:ext cx="2644306" cy="1608596"/>
              </a:xfrm>
              <a:prstGeom prst="rect">
                <a:avLst/>
              </a:prstGeom>
            </p:spPr>
          </p:pic>
          <p:pic>
            <p:nvPicPr>
              <p:cNvPr id="12" name="图片 11">
                <a:extLst>
                  <a:ext uri="{FF2B5EF4-FFF2-40B4-BE49-F238E27FC236}">
                    <a16:creationId xmlns:a16="http://schemas.microsoft.com/office/drawing/2014/main" id="{93F30AFC-68EE-B487-00A6-3C9B22414BA4}"/>
                  </a:ext>
                </a:extLst>
              </p:cNvPr>
              <p:cNvPicPr>
                <a:picLocks noChangeAspect="1"/>
              </p:cNvPicPr>
              <p:nvPr/>
            </p:nvPicPr>
            <p:blipFill rotWithShape="1">
              <a:blip r:embed="rId3">
                <a:extLst>
                  <a:ext uri="{28A0092B-C50C-407E-A947-70E740481C1C}">
                    <a14:useLocalDpi xmlns:a14="http://schemas.microsoft.com/office/drawing/2010/main" val="0"/>
                  </a:ext>
                </a:extLst>
              </a:blip>
              <a:srcRect l="2887" t="53357" r="736"/>
              <a:stretch>
                <a:fillRect/>
              </a:stretch>
            </p:blipFill>
            <p:spPr>
              <a:xfrm>
                <a:off x="2935811" y="508823"/>
                <a:ext cx="5080005" cy="1225499"/>
              </a:xfrm>
              <a:prstGeom prst="rect">
                <a:avLst/>
              </a:prstGeom>
            </p:spPr>
          </p:pic>
        </p:grpSp>
      </p:grpSp>
    </p:spTree>
    <p:extLst>
      <p:ext uri="{BB962C8B-B14F-4D97-AF65-F5344CB8AC3E}">
        <p14:creationId xmlns:p14="http://schemas.microsoft.com/office/powerpoint/2010/main" val="197044037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上线+下线+页码">
    <p:spTree>
      <p:nvGrpSpPr>
        <p:cNvPr id="1" name=""/>
        <p:cNvGrpSpPr/>
        <p:nvPr/>
      </p:nvGrpSpPr>
      <p:grpSpPr>
        <a:xfrm>
          <a:off x="0" y="0"/>
          <a:ext cx="0" cy="0"/>
          <a:chOff x="0" y="0"/>
          <a:chExt cx="0" cy="0"/>
        </a:xfrm>
      </p:grpSpPr>
      <p:sp>
        <p:nvSpPr>
          <p:cNvPr id="7" name="页脚占位符 50">
            <a:extLst>
              <a:ext uri="{FF2B5EF4-FFF2-40B4-BE49-F238E27FC236}">
                <a16:creationId xmlns:a16="http://schemas.microsoft.com/office/drawing/2014/main" id="{98E16989-10EF-3FC8-9C24-837154AFD1A4}"/>
              </a:ext>
            </a:extLst>
          </p:cNvPr>
          <p:cNvSpPr>
            <a:spLocks noGrp="1"/>
          </p:cNvSpPr>
          <p:nvPr>
            <p:ph type="ftr" sz="quarter" idx="11"/>
          </p:nvPr>
        </p:nvSpPr>
        <p:spPr>
          <a:xfrm>
            <a:off x="0" y="6565901"/>
            <a:ext cx="12192000" cy="319476"/>
          </a:xfrm>
          <a:solidFill>
            <a:srgbClr val="003399"/>
          </a:solidFill>
        </p:spPr>
        <p:txBody>
          <a:bodyPr/>
          <a:lstStyle/>
          <a:p>
            <a:r>
              <a:rPr lang="en-US" altLang="zh-CN" b="1" dirty="0">
                <a:solidFill>
                  <a:schemeClr val="bg1"/>
                </a:solidFill>
              </a:rPr>
              <a:t> </a:t>
            </a:r>
            <a:endParaRPr lang="zh-CN" altLang="en-US" b="1" dirty="0">
              <a:solidFill>
                <a:schemeClr val="bg1"/>
              </a:solidFill>
            </a:endParaRPr>
          </a:p>
        </p:txBody>
      </p:sp>
      <p:sp>
        <p:nvSpPr>
          <p:cNvPr id="4" name="灯片编号占位符 3">
            <a:extLst>
              <a:ext uri="{FF2B5EF4-FFF2-40B4-BE49-F238E27FC236}">
                <a16:creationId xmlns:a16="http://schemas.microsoft.com/office/drawing/2014/main" id="{1BE20AF8-71AD-6B64-BA5D-27C06E960AB8}"/>
              </a:ext>
            </a:extLst>
          </p:cNvPr>
          <p:cNvSpPr>
            <a:spLocks noGrp="1"/>
          </p:cNvSpPr>
          <p:nvPr>
            <p:ph type="sldNum" sz="quarter" idx="12"/>
          </p:nvPr>
        </p:nvSpPr>
        <p:spPr>
          <a:xfrm>
            <a:off x="11136702" y="6581957"/>
            <a:ext cx="700174" cy="303420"/>
          </a:xfrm>
        </p:spPr>
        <p:txBody>
          <a:bodyPr/>
          <a:lstStyle>
            <a:lvl1pPr>
              <a:defRPr>
                <a:solidFill>
                  <a:schemeClr val="bg1"/>
                </a:solidFill>
              </a:defRPr>
            </a:lvl1pPr>
          </a:lstStyle>
          <a:p>
            <a:fld id="{681EA06E-6E7C-416D-A80B-27D235CEB89A}" type="slidenum">
              <a:rPr lang="zh-CN" altLang="en-US" smtClean="0"/>
              <a:pPr/>
              <a:t>‹#›</a:t>
            </a:fld>
            <a:endParaRPr lang="zh-CN" altLang="en-US" dirty="0"/>
          </a:p>
        </p:txBody>
      </p:sp>
      <p:grpSp>
        <p:nvGrpSpPr>
          <p:cNvPr id="2" name="组合 1">
            <a:extLst>
              <a:ext uri="{FF2B5EF4-FFF2-40B4-BE49-F238E27FC236}">
                <a16:creationId xmlns:a16="http://schemas.microsoft.com/office/drawing/2014/main" id="{BB3C7B0C-460D-DE7E-286E-6207D1026A6F}"/>
              </a:ext>
            </a:extLst>
          </p:cNvPr>
          <p:cNvGrpSpPr/>
          <p:nvPr userDrawn="1"/>
        </p:nvGrpSpPr>
        <p:grpSpPr>
          <a:xfrm>
            <a:off x="0" y="822146"/>
            <a:ext cx="12192000" cy="63978"/>
            <a:chOff x="0" y="822146"/>
            <a:chExt cx="12192000" cy="63978"/>
          </a:xfrm>
        </p:grpSpPr>
        <p:cxnSp>
          <p:nvCxnSpPr>
            <p:cNvPr id="5" name="直接连接符 4">
              <a:extLst>
                <a:ext uri="{FF2B5EF4-FFF2-40B4-BE49-F238E27FC236}">
                  <a16:creationId xmlns:a16="http://schemas.microsoft.com/office/drawing/2014/main" id="{715BFDB3-44D0-149E-21CB-ECE10DB6BA8B}"/>
                </a:ext>
              </a:extLst>
            </p:cNvPr>
            <p:cNvCxnSpPr>
              <a:cxnSpLocks/>
            </p:cNvCxnSpPr>
            <p:nvPr/>
          </p:nvCxnSpPr>
          <p:spPr>
            <a:xfrm>
              <a:off x="0" y="822146"/>
              <a:ext cx="12192000" cy="0"/>
            </a:xfrm>
            <a:prstGeom prst="line">
              <a:avLst/>
            </a:prstGeom>
            <a:ln w="76200">
              <a:solidFill>
                <a:srgbClr val="003399"/>
              </a:solidFill>
            </a:ln>
          </p:spPr>
          <p:style>
            <a:lnRef idx="1">
              <a:schemeClr val="accent1"/>
            </a:lnRef>
            <a:fillRef idx="0">
              <a:schemeClr val="accent1"/>
            </a:fillRef>
            <a:effectRef idx="0">
              <a:schemeClr val="accent1"/>
            </a:effectRef>
            <a:fontRef idx="minor">
              <a:schemeClr val="tx1"/>
            </a:fontRef>
          </p:style>
        </p:cxnSp>
        <p:cxnSp>
          <p:nvCxnSpPr>
            <p:cNvPr id="6" name="直接连接符 5">
              <a:extLst>
                <a:ext uri="{FF2B5EF4-FFF2-40B4-BE49-F238E27FC236}">
                  <a16:creationId xmlns:a16="http://schemas.microsoft.com/office/drawing/2014/main" id="{4D0ECA51-9127-DC11-090A-AC10718C9AAC}"/>
                </a:ext>
              </a:extLst>
            </p:cNvPr>
            <p:cNvCxnSpPr/>
            <p:nvPr/>
          </p:nvCxnSpPr>
          <p:spPr>
            <a:xfrm>
              <a:off x="0" y="886124"/>
              <a:ext cx="12192000" cy="0"/>
            </a:xfrm>
            <a:prstGeom prst="line">
              <a:avLst/>
            </a:prstGeom>
            <a:ln w="19050">
              <a:solidFill>
                <a:srgbClr val="003399"/>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84400364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下线+页码">
    <p:spTree>
      <p:nvGrpSpPr>
        <p:cNvPr id="1" name=""/>
        <p:cNvGrpSpPr/>
        <p:nvPr/>
      </p:nvGrpSpPr>
      <p:grpSpPr>
        <a:xfrm>
          <a:off x="0" y="0"/>
          <a:ext cx="0" cy="0"/>
          <a:chOff x="0" y="0"/>
          <a:chExt cx="0" cy="0"/>
        </a:xfrm>
      </p:grpSpPr>
      <p:sp>
        <p:nvSpPr>
          <p:cNvPr id="2" name="页脚占位符 50">
            <a:extLst>
              <a:ext uri="{FF2B5EF4-FFF2-40B4-BE49-F238E27FC236}">
                <a16:creationId xmlns:a16="http://schemas.microsoft.com/office/drawing/2014/main" id="{6E481FEA-69E8-A7B2-D364-055EC0833E10}"/>
              </a:ext>
            </a:extLst>
          </p:cNvPr>
          <p:cNvSpPr>
            <a:spLocks noGrp="1"/>
          </p:cNvSpPr>
          <p:nvPr>
            <p:ph type="ftr" sz="quarter" idx="11"/>
          </p:nvPr>
        </p:nvSpPr>
        <p:spPr>
          <a:xfrm>
            <a:off x="0" y="6565901"/>
            <a:ext cx="12192000" cy="319476"/>
          </a:xfrm>
          <a:solidFill>
            <a:srgbClr val="003399"/>
          </a:solidFill>
        </p:spPr>
        <p:txBody>
          <a:bodyPr/>
          <a:lstStyle/>
          <a:p>
            <a:r>
              <a:rPr lang="en-US" altLang="zh-CN" b="1" dirty="0">
                <a:solidFill>
                  <a:schemeClr val="bg1"/>
                </a:solidFill>
              </a:rPr>
              <a:t> </a:t>
            </a:r>
            <a:endParaRPr lang="zh-CN" altLang="en-US" b="1" dirty="0">
              <a:solidFill>
                <a:schemeClr val="bg1"/>
              </a:solidFill>
            </a:endParaRPr>
          </a:p>
        </p:txBody>
      </p:sp>
      <p:sp>
        <p:nvSpPr>
          <p:cNvPr id="4" name="灯片编号占位符 3">
            <a:extLst>
              <a:ext uri="{FF2B5EF4-FFF2-40B4-BE49-F238E27FC236}">
                <a16:creationId xmlns:a16="http://schemas.microsoft.com/office/drawing/2014/main" id="{1BE20AF8-71AD-6B64-BA5D-27C06E960AB8}"/>
              </a:ext>
            </a:extLst>
          </p:cNvPr>
          <p:cNvSpPr>
            <a:spLocks noGrp="1"/>
          </p:cNvSpPr>
          <p:nvPr>
            <p:ph type="sldNum" sz="quarter" idx="12"/>
          </p:nvPr>
        </p:nvSpPr>
        <p:spPr>
          <a:xfrm>
            <a:off x="11136702" y="6581957"/>
            <a:ext cx="700174" cy="303420"/>
          </a:xfrm>
        </p:spPr>
        <p:txBody>
          <a:bodyPr/>
          <a:lstStyle>
            <a:lvl1pPr>
              <a:defRPr>
                <a:solidFill>
                  <a:schemeClr val="bg1"/>
                </a:solidFill>
              </a:defRPr>
            </a:lvl1pPr>
          </a:lstStyle>
          <a:p>
            <a:fld id="{681EA06E-6E7C-416D-A80B-27D235CEB89A}" type="slidenum">
              <a:rPr lang="zh-CN" altLang="en-US" smtClean="0"/>
              <a:pPr/>
              <a:t>‹#›</a:t>
            </a:fld>
            <a:endParaRPr lang="zh-CN" altLang="en-US" dirty="0"/>
          </a:p>
        </p:txBody>
      </p:sp>
    </p:spTree>
    <p:extLst>
      <p:ext uri="{BB962C8B-B14F-4D97-AF65-F5344CB8AC3E}">
        <p14:creationId xmlns:p14="http://schemas.microsoft.com/office/powerpoint/2010/main" val="24149912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页码">
    <p:spTree>
      <p:nvGrpSpPr>
        <p:cNvPr id="1" name=""/>
        <p:cNvGrpSpPr/>
        <p:nvPr/>
      </p:nvGrpSpPr>
      <p:grpSpPr>
        <a:xfrm>
          <a:off x="0" y="0"/>
          <a:ext cx="0" cy="0"/>
          <a:chOff x="0" y="0"/>
          <a:chExt cx="0" cy="0"/>
        </a:xfrm>
      </p:grpSpPr>
      <p:sp>
        <p:nvSpPr>
          <p:cNvPr id="4" name="灯片编号占位符 3">
            <a:extLst>
              <a:ext uri="{FF2B5EF4-FFF2-40B4-BE49-F238E27FC236}">
                <a16:creationId xmlns:a16="http://schemas.microsoft.com/office/drawing/2014/main" id="{1BE20AF8-71AD-6B64-BA5D-27C06E960AB8}"/>
              </a:ext>
            </a:extLst>
          </p:cNvPr>
          <p:cNvSpPr>
            <a:spLocks noGrp="1"/>
          </p:cNvSpPr>
          <p:nvPr>
            <p:ph type="sldNum" sz="quarter" idx="12"/>
          </p:nvPr>
        </p:nvSpPr>
        <p:spPr>
          <a:xfrm>
            <a:off x="11136702" y="6581957"/>
            <a:ext cx="700174" cy="303420"/>
          </a:xfrm>
        </p:spPr>
        <p:txBody>
          <a:bodyPr/>
          <a:lstStyle>
            <a:lvl1pPr>
              <a:defRPr b="1">
                <a:solidFill>
                  <a:schemeClr val="tx1"/>
                </a:solidFill>
              </a:defRPr>
            </a:lvl1pPr>
          </a:lstStyle>
          <a:p>
            <a:fld id="{681EA06E-6E7C-416D-A80B-27D235CEB89A}" type="slidenum">
              <a:rPr lang="zh-CN" altLang="en-US" smtClean="0"/>
              <a:pPr/>
              <a:t>‹#›</a:t>
            </a:fld>
            <a:endParaRPr lang="zh-CN" altLang="en-US" dirty="0"/>
          </a:p>
        </p:txBody>
      </p:sp>
    </p:spTree>
    <p:extLst>
      <p:ext uri="{BB962C8B-B14F-4D97-AF65-F5344CB8AC3E}">
        <p14:creationId xmlns:p14="http://schemas.microsoft.com/office/powerpoint/2010/main" val="131673324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20036783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556FC6BF-DFD1-6701-057B-B1D4CE42F8C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9F1E6C01-3B50-EE7D-83B8-88A3B715FEC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6E8015CC-4FCC-BC99-B90A-CAEC4A75B83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EE3227-8FF0-4368-B85B-7560FDC9242D}" type="datetime1">
              <a:rPr lang="zh-CN" altLang="en-US" smtClean="0"/>
              <a:t>2025/2/10</a:t>
            </a:fld>
            <a:endParaRPr lang="zh-CN" altLang="en-US"/>
          </a:p>
        </p:txBody>
      </p:sp>
      <p:sp>
        <p:nvSpPr>
          <p:cNvPr id="5" name="页脚占位符 4">
            <a:extLst>
              <a:ext uri="{FF2B5EF4-FFF2-40B4-BE49-F238E27FC236}">
                <a16:creationId xmlns:a16="http://schemas.microsoft.com/office/drawing/2014/main" id="{2622DE29-9628-3124-AC64-54154E641D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FD2B04E8-31A1-2FDC-2428-07E40B18512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1EA06E-6E7C-416D-A80B-27D235CEB89A}" type="slidenum">
              <a:rPr lang="zh-CN" altLang="en-US" smtClean="0"/>
              <a:t>‹#›</a:t>
            </a:fld>
            <a:endParaRPr lang="zh-CN" altLang="en-US"/>
          </a:p>
        </p:txBody>
      </p:sp>
    </p:spTree>
    <p:extLst>
      <p:ext uri="{BB962C8B-B14F-4D97-AF65-F5344CB8AC3E}">
        <p14:creationId xmlns:p14="http://schemas.microsoft.com/office/powerpoint/2010/main" val="1664669636"/>
      </p:ext>
    </p:extLst>
  </p:cSld>
  <p:clrMap bg1="lt1" tx1="dk1" bg2="lt2" tx2="dk2" accent1="accent1" accent2="accent2" accent3="accent3" accent4="accent4" accent5="accent5" accent6="accent6" hlink="hlink" folHlink="folHlink"/>
  <p:sldLayoutIdLst>
    <p:sldLayoutId id="2147483649" r:id="rId1"/>
    <p:sldLayoutId id="2147483655" r:id="rId2"/>
    <p:sldLayoutId id="2147483659" r:id="rId3"/>
    <p:sldLayoutId id="2147483658" r:id="rId4"/>
    <p:sldLayoutId id="2147483662" r:id="rId5"/>
    <p:sldLayoutId id="2147483661" r:id="rId6"/>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63CD696E-4D2B-A826-9D15-8278C7C6A3B4}"/>
              </a:ext>
            </a:extLst>
          </p:cNvPr>
          <p:cNvSpPr/>
          <p:nvPr/>
        </p:nvSpPr>
        <p:spPr>
          <a:xfrm>
            <a:off x="0" y="1816633"/>
            <a:ext cx="12192000" cy="2341347"/>
          </a:xfrm>
          <a:prstGeom prst="rect">
            <a:avLst/>
          </a:prstGeom>
          <a:solidFill>
            <a:srgbClr val="00339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1">
                  <a:lumMod val="50000"/>
                </a:schemeClr>
              </a:solidFill>
            </a:endParaRPr>
          </a:p>
        </p:txBody>
      </p:sp>
      <p:sp>
        <p:nvSpPr>
          <p:cNvPr id="5" name="文本框 4">
            <a:extLst>
              <a:ext uri="{FF2B5EF4-FFF2-40B4-BE49-F238E27FC236}">
                <a16:creationId xmlns:a16="http://schemas.microsoft.com/office/drawing/2014/main" id="{0D0FD43A-44AC-2F42-B9B7-B99846662D15}"/>
              </a:ext>
            </a:extLst>
          </p:cNvPr>
          <p:cNvSpPr txBox="1"/>
          <p:nvPr/>
        </p:nvSpPr>
        <p:spPr>
          <a:xfrm>
            <a:off x="2459250" y="2061559"/>
            <a:ext cx="7273500" cy="1323439"/>
          </a:xfrm>
          <a:prstGeom prst="rect">
            <a:avLst/>
          </a:prstGeom>
          <a:noFill/>
        </p:spPr>
        <p:txBody>
          <a:bodyPr wrap="square" rtlCol="0">
            <a:spAutoFit/>
          </a:bodyPr>
          <a:lstStyle/>
          <a:p>
            <a:pPr algn="ctr">
              <a:spcAft>
                <a:spcPts val="1800"/>
              </a:spcAft>
            </a:pPr>
            <a:r>
              <a:rPr lang="zh-CN" altLang="en-US" sz="4000" b="1" spc="600" dirty="0">
                <a:solidFill>
                  <a:schemeClr val="bg1">
                    <a:lumMod val="95000"/>
                  </a:schemeClr>
                </a:solidFill>
                <a:latin typeface="微软雅黑" panose="020B0503020204020204" pitchFamily="34" charset="-122"/>
                <a:ea typeface="微软雅黑" panose="020B0503020204020204" pitchFamily="34" charset="-122"/>
              </a:rPr>
              <a:t>基于机器学习的</a:t>
            </a:r>
            <a:br>
              <a:rPr lang="en-US" altLang="zh-CN" sz="4000" b="1" spc="600" dirty="0">
                <a:solidFill>
                  <a:schemeClr val="bg1">
                    <a:lumMod val="95000"/>
                  </a:schemeClr>
                </a:solidFill>
                <a:latin typeface="微软雅黑" panose="020B0503020204020204" pitchFamily="34" charset="-122"/>
                <a:ea typeface="微软雅黑" panose="020B0503020204020204" pitchFamily="34" charset="-122"/>
              </a:rPr>
            </a:br>
            <a:r>
              <a:rPr lang="zh-CN" altLang="en-US" sz="4000" b="1" spc="600" dirty="0">
                <a:solidFill>
                  <a:schemeClr val="bg1">
                    <a:lumMod val="95000"/>
                  </a:schemeClr>
                </a:solidFill>
                <a:latin typeface="微软雅黑" panose="020B0503020204020204" pitchFamily="34" charset="-122"/>
                <a:ea typeface="微软雅黑" panose="020B0503020204020204" pitchFamily="34" charset="-122"/>
              </a:rPr>
              <a:t>局部动量接受度优化</a:t>
            </a:r>
            <a:endParaRPr lang="en-US" altLang="zh-CN" sz="4000" b="1" spc="600" dirty="0">
              <a:solidFill>
                <a:schemeClr val="bg1">
                  <a:lumMod val="95000"/>
                </a:schemeClr>
              </a:solidFill>
              <a:latin typeface="微软雅黑" panose="020B0503020204020204" pitchFamily="34" charset="-122"/>
              <a:ea typeface="微软雅黑" panose="020B0503020204020204" pitchFamily="34" charset="-122"/>
            </a:endParaRPr>
          </a:p>
        </p:txBody>
      </p:sp>
      <p:grpSp>
        <p:nvGrpSpPr>
          <p:cNvPr id="17" name="组合 16">
            <a:extLst>
              <a:ext uri="{FF2B5EF4-FFF2-40B4-BE49-F238E27FC236}">
                <a16:creationId xmlns:a16="http://schemas.microsoft.com/office/drawing/2014/main" id="{CEFDC8B4-0C36-9B4C-D367-799AD3F4B686}"/>
              </a:ext>
            </a:extLst>
          </p:cNvPr>
          <p:cNvGrpSpPr/>
          <p:nvPr/>
        </p:nvGrpSpPr>
        <p:grpSpPr>
          <a:xfrm>
            <a:off x="2504032" y="3609599"/>
            <a:ext cx="7183937" cy="400110"/>
            <a:chOff x="2451630" y="3299874"/>
            <a:chExt cx="7183937" cy="400110"/>
          </a:xfrm>
        </p:grpSpPr>
        <p:sp>
          <p:nvSpPr>
            <p:cNvPr id="8" name="文本框 7">
              <a:extLst>
                <a:ext uri="{FF2B5EF4-FFF2-40B4-BE49-F238E27FC236}">
                  <a16:creationId xmlns:a16="http://schemas.microsoft.com/office/drawing/2014/main" id="{7317906F-A2C6-1C5B-1224-3415BC7CB4C1}"/>
                </a:ext>
              </a:extLst>
            </p:cNvPr>
            <p:cNvSpPr txBox="1"/>
            <p:nvPr/>
          </p:nvSpPr>
          <p:spPr>
            <a:xfrm>
              <a:off x="4328264" y="3299874"/>
              <a:ext cx="3430668" cy="400110"/>
            </a:xfrm>
            <a:prstGeom prst="rect">
              <a:avLst/>
            </a:prstGeom>
            <a:noFill/>
          </p:spPr>
          <p:txBody>
            <a:bodyPr wrap="square" rtlCol="0">
              <a:spAutoFit/>
            </a:bodyPr>
            <a:lstStyle/>
            <a:p>
              <a:pPr algn="ctr">
                <a:spcAft>
                  <a:spcPts val="1800"/>
                </a:spcAft>
              </a:pPr>
              <a:r>
                <a:rPr lang="zh-CN" altLang="en-US" sz="2000" dirty="0">
                  <a:solidFill>
                    <a:schemeClr val="bg1">
                      <a:lumMod val="95000"/>
                    </a:schemeClr>
                  </a:solidFill>
                  <a:latin typeface="微软雅黑" panose="020B0503020204020204" pitchFamily="34" charset="-122"/>
                  <a:ea typeface="微软雅黑" panose="020B0503020204020204" pitchFamily="34" charset="-122"/>
                </a:rPr>
                <a:t>机器学习研讨会</a:t>
              </a:r>
              <a:endParaRPr lang="en-US" altLang="zh-CN" sz="2000" dirty="0">
                <a:solidFill>
                  <a:schemeClr val="bg1">
                    <a:lumMod val="95000"/>
                  </a:schemeClr>
                </a:solidFill>
                <a:latin typeface="微软雅黑" panose="020B0503020204020204" pitchFamily="34" charset="-122"/>
                <a:ea typeface="微软雅黑" panose="020B0503020204020204" pitchFamily="34" charset="-122"/>
              </a:endParaRPr>
            </a:p>
          </p:txBody>
        </p:sp>
        <p:grpSp>
          <p:nvGrpSpPr>
            <p:cNvPr id="13" name="组合 12">
              <a:extLst>
                <a:ext uri="{FF2B5EF4-FFF2-40B4-BE49-F238E27FC236}">
                  <a16:creationId xmlns:a16="http://schemas.microsoft.com/office/drawing/2014/main" id="{A5783897-8C78-3CB4-DA8A-685B7EDEE4BC}"/>
                </a:ext>
              </a:extLst>
            </p:cNvPr>
            <p:cNvGrpSpPr/>
            <p:nvPr/>
          </p:nvGrpSpPr>
          <p:grpSpPr>
            <a:xfrm>
              <a:off x="2451630" y="3449764"/>
              <a:ext cx="2021310" cy="100330"/>
              <a:chOff x="2451630" y="3452495"/>
              <a:chExt cx="2021310" cy="100330"/>
            </a:xfrm>
          </p:grpSpPr>
          <p:cxnSp>
            <p:nvCxnSpPr>
              <p:cNvPr id="11" name="直接连接符 10">
                <a:extLst>
                  <a:ext uri="{FF2B5EF4-FFF2-40B4-BE49-F238E27FC236}">
                    <a16:creationId xmlns:a16="http://schemas.microsoft.com/office/drawing/2014/main" id="{54FC2E21-0E91-A626-E640-EBAD97B61D97}"/>
                  </a:ext>
                </a:extLst>
              </p:cNvPr>
              <p:cNvCxnSpPr>
                <a:cxnSpLocks/>
              </p:cNvCxnSpPr>
              <p:nvPr/>
            </p:nvCxnSpPr>
            <p:spPr>
              <a:xfrm>
                <a:off x="2451630" y="3502660"/>
                <a:ext cx="1971348"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椭圆 11">
                <a:extLst>
                  <a:ext uri="{FF2B5EF4-FFF2-40B4-BE49-F238E27FC236}">
                    <a16:creationId xmlns:a16="http://schemas.microsoft.com/office/drawing/2014/main" id="{86F238DA-092F-7B4E-DB8D-FB3FA0BC5544}"/>
                  </a:ext>
                </a:extLst>
              </p:cNvPr>
              <p:cNvSpPr/>
              <p:nvPr/>
            </p:nvSpPr>
            <p:spPr>
              <a:xfrm>
                <a:off x="4371340" y="3452495"/>
                <a:ext cx="101600" cy="1003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4" name="组合 13">
              <a:extLst>
                <a:ext uri="{FF2B5EF4-FFF2-40B4-BE49-F238E27FC236}">
                  <a16:creationId xmlns:a16="http://schemas.microsoft.com/office/drawing/2014/main" id="{9AFE8DCC-8BD3-B24D-7D10-DC6638377CD7}"/>
                </a:ext>
              </a:extLst>
            </p:cNvPr>
            <p:cNvGrpSpPr/>
            <p:nvPr/>
          </p:nvGrpSpPr>
          <p:grpSpPr>
            <a:xfrm flipH="1">
              <a:off x="7614257" y="3449764"/>
              <a:ext cx="2021310" cy="100330"/>
              <a:chOff x="2451630" y="3452495"/>
              <a:chExt cx="2021310" cy="100330"/>
            </a:xfrm>
          </p:grpSpPr>
          <p:cxnSp>
            <p:nvCxnSpPr>
              <p:cNvPr id="15" name="直接连接符 14">
                <a:extLst>
                  <a:ext uri="{FF2B5EF4-FFF2-40B4-BE49-F238E27FC236}">
                    <a16:creationId xmlns:a16="http://schemas.microsoft.com/office/drawing/2014/main" id="{149DCD01-964F-C033-F552-B92675550B02}"/>
                  </a:ext>
                </a:extLst>
              </p:cNvPr>
              <p:cNvCxnSpPr>
                <a:cxnSpLocks/>
              </p:cNvCxnSpPr>
              <p:nvPr/>
            </p:nvCxnSpPr>
            <p:spPr>
              <a:xfrm>
                <a:off x="2451630" y="3502660"/>
                <a:ext cx="1971348"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椭圆 15">
                <a:extLst>
                  <a:ext uri="{FF2B5EF4-FFF2-40B4-BE49-F238E27FC236}">
                    <a16:creationId xmlns:a16="http://schemas.microsoft.com/office/drawing/2014/main" id="{8F6926E5-92C3-2847-1B9D-A76DB803EB4B}"/>
                  </a:ext>
                </a:extLst>
              </p:cNvPr>
              <p:cNvSpPr/>
              <p:nvPr/>
            </p:nvSpPr>
            <p:spPr>
              <a:xfrm>
                <a:off x="4371340" y="3452495"/>
                <a:ext cx="101600" cy="1003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6" name="TextBox 6">
            <a:extLst>
              <a:ext uri="{FF2B5EF4-FFF2-40B4-BE49-F238E27FC236}">
                <a16:creationId xmlns:a16="http://schemas.microsoft.com/office/drawing/2014/main" id="{E3772AB9-7EE3-AB72-95D2-07CFCBBF03CF}"/>
              </a:ext>
            </a:extLst>
          </p:cNvPr>
          <p:cNvSpPr txBox="1"/>
          <p:nvPr/>
        </p:nvSpPr>
        <p:spPr>
          <a:xfrm>
            <a:off x="3740214" y="4577705"/>
            <a:ext cx="4711572" cy="961201"/>
          </a:xfrm>
          <a:prstGeom prst="rect">
            <a:avLst/>
          </a:prstGeom>
          <a:noFill/>
        </p:spPr>
        <p:txBody>
          <a:bodyPr wrap="square" lIns="91416" tIns="45708" rIns="91416" bIns="45708" rtlCol="0">
            <a:spAutoFit/>
          </a:bodyPr>
          <a:lstStyle>
            <a:defPPr>
              <a:defRPr lang="zh-CN"/>
            </a:defPPr>
            <a:lvl1pPr>
              <a:defRPr sz="2000">
                <a:solidFill>
                  <a:schemeClr val="accent2"/>
                </a:solidFill>
                <a:latin typeface="+mn-ea"/>
                <a:ea typeface="+mn-ea"/>
              </a:defRPr>
            </a:lvl1pPr>
          </a:lstStyle>
          <a:p>
            <a:pPr algn="ctr">
              <a:lnSpc>
                <a:spcPct val="150000"/>
              </a:lnSpc>
            </a:pPr>
            <a:r>
              <a:rPr lang="zh-CN" altLang="en-US" b="1" dirty="0">
                <a:solidFill>
                  <a:srgbClr val="003399"/>
                </a:solidFill>
                <a:latin typeface="微软雅黑" panose="020B0503020204020204" pitchFamily="34" charset="-122"/>
                <a:ea typeface="微软雅黑" panose="020B0503020204020204" pitchFamily="34" charset="-122"/>
              </a:rPr>
              <a:t>汇报人：鲍伟</a:t>
            </a:r>
            <a:endParaRPr lang="en-US" altLang="zh-CN" b="1" dirty="0">
              <a:solidFill>
                <a:srgbClr val="003399"/>
              </a:solidFill>
              <a:latin typeface="微软雅黑" panose="020B0503020204020204" pitchFamily="34" charset="-122"/>
              <a:ea typeface="微软雅黑" panose="020B0503020204020204" pitchFamily="34" charset="-122"/>
            </a:endParaRPr>
          </a:p>
          <a:p>
            <a:pPr algn="ctr">
              <a:lnSpc>
                <a:spcPct val="150000"/>
              </a:lnSpc>
            </a:pPr>
            <a:r>
              <a:rPr lang="en-US" altLang="zh-CN" b="1" dirty="0">
                <a:solidFill>
                  <a:srgbClr val="003399"/>
                </a:solidFill>
                <a:latin typeface="微软雅黑" panose="020B0503020204020204" pitchFamily="34" charset="-122"/>
                <a:ea typeface="微软雅黑" panose="020B0503020204020204" pitchFamily="34" charset="-122"/>
              </a:rPr>
              <a:t>2025 </a:t>
            </a:r>
            <a:r>
              <a:rPr lang="zh-CN" altLang="en-US" b="1" dirty="0">
                <a:solidFill>
                  <a:srgbClr val="003399"/>
                </a:solidFill>
                <a:latin typeface="微软雅黑" panose="020B0503020204020204" pitchFamily="34" charset="-122"/>
                <a:ea typeface="微软雅黑" panose="020B0503020204020204" pitchFamily="34" charset="-122"/>
              </a:rPr>
              <a:t>年 </a:t>
            </a:r>
            <a:r>
              <a:rPr lang="en-US" altLang="zh-CN" b="1" dirty="0">
                <a:solidFill>
                  <a:srgbClr val="003399"/>
                </a:solidFill>
                <a:latin typeface="微软雅黑" panose="020B0503020204020204" pitchFamily="34" charset="-122"/>
                <a:ea typeface="微软雅黑" panose="020B0503020204020204" pitchFamily="34" charset="-122"/>
              </a:rPr>
              <a:t>2</a:t>
            </a:r>
            <a:r>
              <a:rPr lang="zh-CN" altLang="en-US" b="1" dirty="0">
                <a:solidFill>
                  <a:srgbClr val="003399"/>
                </a:solidFill>
                <a:latin typeface="微软雅黑" panose="020B0503020204020204" pitchFamily="34" charset="-122"/>
                <a:ea typeface="微软雅黑" panose="020B0503020204020204" pitchFamily="34" charset="-122"/>
              </a:rPr>
              <a:t> 月 </a:t>
            </a:r>
            <a:r>
              <a:rPr lang="en-US" altLang="zh-CN" b="1" dirty="0">
                <a:solidFill>
                  <a:srgbClr val="003399"/>
                </a:solidFill>
                <a:latin typeface="微软雅黑" panose="020B0503020204020204" pitchFamily="34" charset="-122"/>
                <a:ea typeface="微软雅黑" panose="020B0503020204020204" pitchFamily="34" charset="-122"/>
              </a:rPr>
              <a:t>11</a:t>
            </a:r>
            <a:r>
              <a:rPr lang="zh-CN" altLang="en-US" b="1" dirty="0">
                <a:solidFill>
                  <a:srgbClr val="003399"/>
                </a:solidFill>
                <a:latin typeface="微软雅黑" panose="020B0503020204020204" pitchFamily="34" charset="-122"/>
                <a:ea typeface="微软雅黑" panose="020B0503020204020204" pitchFamily="34" charset="-122"/>
              </a:rPr>
              <a:t> 日</a:t>
            </a:r>
            <a:endParaRPr lang="zh-CN" altLang="en-US" dirty="0">
              <a:solidFill>
                <a:srgbClr val="003399"/>
              </a:solidFill>
              <a:latin typeface="微软雅黑" panose="020B0503020204020204" pitchFamily="34" charset="-122"/>
              <a:ea typeface="微软雅黑" panose="020B0503020204020204" pitchFamily="34" charset="-122"/>
            </a:endParaRPr>
          </a:p>
        </p:txBody>
      </p:sp>
      <p:grpSp>
        <p:nvGrpSpPr>
          <p:cNvPr id="3" name="组合 2">
            <a:extLst>
              <a:ext uri="{FF2B5EF4-FFF2-40B4-BE49-F238E27FC236}">
                <a16:creationId xmlns:a16="http://schemas.microsoft.com/office/drawing/2014/main" id="{F2DAFD9F-81C7-4BAE-EA2F-EE32FD8F6AF6}"/>
              </a:ext>
            </a:extLst>
          </p:cNvPr>
          <p:cNvGrpSpPr/>
          <p:nvPr/>
        </p:nvGrpSpPr>
        <p:grpSpPr>
          <a:xfrm>
            <a:off x="1350480" y="434647"/>
            <a:ext cx="9714064" cy="962261"/>
            <a:chOff x="4417653" y="6011860"/>
            <a:chExt cx="4608043" cy="456466"/>
          </a:xfrm>
        </p:grpSpPr>
        <p:pic>
          <p:nvPicPr>
            <p:cNvPr id="7" name="Picture 2">
              <a:extLst>
                <a:ext uri="{FF2B5EF4-FFF2-40B4-BE49-F238E27FC236}">
                  <a16:creationId xmlns:a16="http://schemas.microsoft.com/office/drawing/2014/main" id="{111C1E86-0601-B0A2-ACFC-18F79A5C364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417653" y="6022977"/>
              <a:ext cx="2110093" cy="442484"/>
            </a:xfrm>
            <a:prstGeom prst="rect">
              <a:avLst/>
            </a:prstGeom>
          </p:spPr>
        </p:pic>
        <p:grpSp>
          <p:nvGrpSpPr>
            <p:cNvPr id="10" name="组合 9">
              <a:extLst>
                <a:ext uri="{FF2B5EF4-FFF2-40B4-BE49-F238E27FC236}">
                  <a16:creationId xmlns:a16="http://schemas.microsoft.com/office/drawing/2014/main" id="{9CF08EA9-B56E-3BF7-2F78-D0AA218407D5}"/>
                </a:ext>
              </a:extLst>
            </p:cNvPr>
            <p:cNvGrpSpPr/>
            <p:nvPr/>
          </p:nvGrpSpPr>
          <p:grpSpPr>
            <a:xfrm>
              <a:off x="6859271" y="6011860"/>
              <a:ext cx="2166425" cy="456466"/>
              <a:chOff x="552868" y="365311"/>
              <a:chExt cx="7583559" cy="1369011"/>
            </a:xfrm>
          </p:grpSpPr>
          <p:pic>
            <p:nvPicPr>
              <p:cNvPr id="19" name="图片 18">
                <a:extLst>
                  <a:ext uri="{FF2B5EF4-FFF2-40B4-BE49-F238E27FC236}">
                    <a16:creationId xmlns:a16="http://schemas.microsoft.com/office/drawing/2014/main" id="{ADE41B67-FB7A-A55F-4E7E-EB2185412A17}"/>
                  </a:ext>
                </a:extLst>
              </p:cNvPr>
              <p:cNvPicPr>
                <a:picLocks noChangeAspect="1"/>
              </p:cNvPicPr>
              <p:nvPr/>
            </p:nvPicPr>
            <p:blipFill rotWithShape="1">
              <a:blip r:embed="rId4">
                <a:extLst>
                  <a:ext uri="{28A0092B-C50C-407E-A947-70E740481C1C}">
                    <a14:useLocalDpi xmlns:a14="http://schemas.microsoft.com/office/drawing/2010/main" val="0"/>
                  </a:ext>
                </a:extLst>
              </a:blip>
              <a:srcRect l="28849" r="30180" b="50000"/>
              <a:stretch>
                <a:fillRect/>
              </a:stretch>
            </p:blipFill>
            <p:spPr>
              <a:xfrm>
                <a:off x="552868" y="365311"/>
                <a:ext cx="2181527" cy="1327076"/>
              </a:xfrm>
              <a:prstGeom prst="rect">
                <a:avLst/>
              </a:prstGeom>
            </p:spPr>
          </p:pic>
          <p:pic>
            <p:nvPicPr>
              <p:cNvPr id="20" name="图片 19">
                <a:extLst>
                  <a:ext uri="{FF2B5EF4-FFF2-40B4-BE49-F238E27FC236}">
                    <a16:creationId xmlns:a16="http://schemas.microsoft.com/office/drawing/2014/main" id="{A031C4BD-42AA-6305-DEB9-44C63AF0871D}"/>
                  </a:ext>
                </a:extLst>
              </p:cNvPr>
              <p:cNvPicPr>
                <a:picLocks noChangeAspect="1"/>
              </p:cNvPicPr>
              <p:nvPr/>
            </p:nvPicPr>
            <p:blipFill rotWithShape="1">
              <a:blip r:embed="rId4">
                <a:extLst>
                  <a:ext uri="{28A0092B-C50C-407E-A947-70E740481C1C}">
                    <a14:useLocalDpi xmlns:a14="http://schemas.microsoft.com/office/drawing/2010/main" val="0"/>
                  </a:ext>
                </a:extLst>
              </a:blip>
              <a:srcRect l="2887" t="53357" r="736"/>
              <a:stretch>
                <a:fillRect/>
              </a:stretch>
            </p:blipFill>
            <p:spPr>
              <a:xfrm>
                <a:off x="2935810" y="508823"/>
                <a:ext cx="5200617" cy="1225499"/>
              </a:xfrm>
              <a:prstGeom prst="rect">
                <a:avLst/>
              </a:prstGeom>
            </p:spPr>
          </p:pic>
        </p:grpSp>
      </p:grpSp>
    </p:spTree>
    <p:extLst>
      <p:ext uri="{BB962C8B-B14F-4D97-AF65-F5344CB8AC3E}">
        <p14:creationId xmlns:p14="http://schemas.microsoft.com/office/powerpoint/2010/main" val="19006672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页脚占位符 50">
            <a:extLst>
              <a:ext uri="{FF2B5EF4-FFF2-40B4-BE49-F238E27FC236}">
                <a16:creationId xmlns:a16="http://schemas.microsoft.com/office/drawing/2014/main" id="{83D512E9-17B8-7792-5D3D-7981221E57F6}"/>
              </a:ext>
            </a:extLst>
          </p:cNvPr>
          <p:cNvSpPr>
            <a:spLocks noGrp="1"/>
          </p:cNvSpPr>
          <p:nvPr>
            <p:ph type="ftr" sz="quarter" idx="11"/>
          </p:nvPr>
        </p:nvSpPr>
        <p:spPr>
          <a:xfrm>
            <a:off x="0" y="6565901"/>
            <a:ext cx="12192000" cy="319476"/>
          </a:xfrm>
          <a:solidFill>
            <a:srgbClr val="003399"/>
          </a:solidFill>
        </p:spPr>
        <p:txBody>
          <a:bodyPr/>
          <a:lstStyle/>
          <a:p>
            <a:r>
              <a:rPr lang="en-US" altLang="zh-CN" b="1" dirty="0">
                <a:solidFill>
                  <a:schemeClr val="bg1"/>
                </a:solidFill>
              </a:rPr>
              <a:t> </a:t>
            </a:r>
            <a:endParaRPr lang="zh-CN" altLang="en-US" b="1" dirty="0">
              <a:solidFill>
                <a:schemeClr val="bg1"/>
              </a:solidFill>
            </a:endParaRPr>
          </a:p>
        </p:txBody>
      </p:sp>
      <p:sp>
        <p:nvSpPr>
          <p:cNvPr id="5" name="TextBox 6">
            <a:extLst>
              <a:ext uri="{FF2B5EF4-FFF2-40B4-BE49-F238E27FC236}">
                <a16:creationId xmlns:a16="http://schemas.microsoft.com/office/drawing/2014/main" id="{5EBE05CE-9293-7BDE-6A84-09142EC163C3}"/>
              </a:ext>
            </a:extLst>
          </p:cNvPr>
          <p:cNvSpPr txBox="1"/>
          <p:nvPr/>
        </p:nvSpPr>
        <p:spPr>
          <a:xfrm>
            <a:off x="355600" y="35054"/>
            <a:ext cx="4791648" cy="743962"/>
          </a:xfrm>
          <a:prstGeom prst="rect">
            <a:avLst/>
          </a:prstGeom>
          <a:noFill/>
        </p:spPr>
        <p:txBody>
          <a:bodyPr wrap="none" lIns="91416" tIns="45708" rIns="91416" bIns="45708" rtlCol="0">
            <a:spAutoFit/>
          </a:bodyPr>
          <a:lstStyle>
            <a:defPPr>
              <a:defRPr lang="zh-CN"/>
            </a:defPPr>
            <a:lvl1pPr>
              <a:defRPr sz="2000">
                <a:solidFill>
                  <a:schemeClr val="accent2"/>
                </a:solidFill>
                <a:latin typeface="+mn-ea"/>
                <a:ea typeface="+mn-ea"/>
              </a:defRPr>
            </a:lvl1pPr>
          </a:lstStyle>
          <a:p>
            <a:pPr>
              <a:lnSpc>
                <a:spcPct val="150000"/>
              </a:lnSpc>
            </a:pPr>
            <a:r>
              <a:rPr lang="en-US" altLang="zh-CN" sz="3200" b="1" dirty="0">
                <a:solidFill>
                  <a:srgbClr val="003399"/>
                </a:solidFill>
                <a:latin typeface="微软雅黑" panose="020B0503020204020204" pitchFamily="34" charset="-122"/>
                <a:ea typeface="微软雅黑" panose="020B0503020204020204" pitchFamily="34" charset="-122"/>
              </a:rPr>
              <a:t>2</a:t>
            </a:r>
            <a:r>
              <a:rPr lang="zh-CN" altLang="en-US" sz="3200" b="1" dirty="0">
                <a:solidFill>
                  <a:srgbClr val="003399"/>
                </a:solidFill>
                <a:latin typeface="微软雅黑" panose="020B0503020204020204" pitchFamily="34" charset="-122"/>
                <a:ea typeface="微软雅黑" panose="020B0503020204020204" pitchFamily="34" charset="-122"/>
              </a:rPr>
              <a:t> </a:t>
            </a:r>
            <a:r>
              <a:rPr lang="en-US" altLang="zh-CN" sz="3200" b="1" dirty="0">
                <a:solidFill>
                  <a:srgbClr val="003399"/>
                </a:solidFill>
                <a:latin typeface="微软雅黑" panose="020B0503020204020204" pitchFamily="34" charset="-122"/>
                <a:ea typeface="微软雅黑" panose="020B0503020204020204" pitchFamily="34" charset="-122"/>
              </a:rPr>
              <a:t>ML-based</a:t>
            </a:r>
            <a:r>
              <a:rPr lang="zh-CN" altLang="en-US" sz="3200" b="1" dirty="0">
                <a:solidFill>
                  <a:srgbClr val="003399"/>
                </a:solidFill>
                <a:latin typeface="微软雅黑" panose="020B0503020204020204" pitchFamily="34" charset="-122"/>
                <a:ea typeface="微软雅黑" panose="020B0503020204020204" pitchFamily="34" charset="-122"/>
              </a:rPr>
              <a:t>的</a:t>
            </a:r>
            <a:r>
              <a:rPr lang="en-US" altLang="zh-CN" sz="3200" b="1" dirty="0">
                <a:solidFill>
                  <a:srgbClr val="003399"/>
                </a:solidFill>
                <a:latin typeface="微软雅黑" panose="020B0503020204020204" pitchFamily="34" charset="-122"/>
                <a:ea typeface="微软雅黑" panose="020B0503020204020204" pitchFamily="34" charset="-122"/>
              </a:rPr>
              <a:t>LMA</a:t>
            </a:r>
            <a:r>
              <a:rPr lang="zh-CN" altLang="en-US" sz="3200" b="1" dirty="0">
                <a:solidFill>
                  <a:srgbClr val="003399"/>
                </a:solidFill>
                <a:latin typeface="微软雅黑" panose="020B0503020204020204" pitchFamily="34" charset="-122"/>
                <a:ea typeface="微软雅黑" panose="020B0503020204020204" pitchFamily="34" charset="-122"/>
              </a:rPr>
              <a:t>优化</a:t>
            </a:r>
            <a:endParaRPr lang="en-US" altLang="zh-CN" sz="3200" b="1" dirty="0">
              <a:solidFill>
                <a:srgbClr val="003399"/>
              </a:solidFill>
              <a:latin typeface="微软雅黑" panose="020B0503020204020204" pitchFamily="34" charset="-122"/>
              <a:ea typeface="微软雅黑" panose="020B0503020204020204" pitchFamily="34" charset="-122"/>
            </a:endParaRPr>
          </a:p>
        </p:txBody>
      </p:sp>
      <p:sp>
        <p:nvSpPr>
          <p:cNvPr id="52" name="灯片编号占位符 51">
            <a:extLst>
              <a:ext uri="{FF2B5EF4-FFF2-40B4-BE49-F238E27FC236}">
                <a16:creationId xmlns:a16="http://schemas.microsoft.com/office/drawing/2014/main" id="{94A61ED4-C779-7A00-BC0B-5AD75911BACC}"/>
              </a:ext>
            </a:extLst>
          </p:cNvPr>
          <p:cNvSpPr>
            <a:spLocks noGrp="1"/>
          </p:cNvSpPr>
          <p:nvPr>
            <p:ph type="sldNum" sz="quarter" idx="12"/>
          </p:nvPr>
        </p:nvSpPr>
        <p:spPr/>
        <p:txBody>
          <a:bodyPr/>
          <a:lstStyle/>
          <a:p>
            <a:fld id="{681EA06E-6E7C-416D-A80B-27D235CEB89A}" type="slidenum">
              <a:rPr lang="zh-CN" altLang="en-US" smtClean="0">
                <a:solidFill>
                  <a:schemeClr val="bg1"/>
                </a:solidFill>
              </a:rPr>
              <a:t>10</a:t>
            </a:fld>
            <a:endParaRPr lang="zh-CN" altLang="en-US" dirty="0">
              <a:solidFill>
                <a:schemeClr val="bg1"/>
              </a:solidFill>
            </a:endParaRPr>
          </a:p>
        </p:txBody>
      </p:sp>
      <p:sp>
        <p:nvSpPr>
          <p:cNvPr id="18" name="文本框 17">
            <a:extLst>
              <a:ext uri="{FF2B5EF4-FFF2-40B4-BE49-F238E27FC236}">
                <a16:creationId xmlns:a16="http://schemas.microsoft.com/office/drawing/2014/main" id="{99BC6093-EB3E-9BDC-D0B0-B9631F9461AB}"/>
              </a:ext>
            </a:extLst>
          </p:cNvPr>
          <p:cNvSpPr txBox="1"/>
          <p:nvPr/>
        </p:nvSpPr>
        <p:spPr>
          <a:xfrm>
            <a:off x="334963" y="950102"/>
            <a:ext cx="6119446" cy="400110"/>
          </a:xfrm>
          <a:prstGeom prst="rect">
            <a:avLst/>
          </a:prstGeom>
          <a:noFill/>
        </p:spPr>
        <p:txBody>
          <a:bodyPr wrap="square">
            <a:spAutoFit/>
          </a:bodyPr>
          <a:lstStyle/>
          <a:p>
            <a:r>
              <a:rPr lang="zh-CN" altLang="en-US" sz="2000" b="1" dirty="0">
                <a:solidFill>
                  <a:srgbClr val="003399"/>
                </a:solidFill>
                <a:latin typeface="+mn-ea"/>
              </a:rPr>
              <a:t>使用不同</a:t>
            </a:r>
            <a:r>
              <a:rPr lang="en-US" altLang="zh-CN" sz="2000" b="1" dirty="0">
                <a:solidFill>
                  <a:srgbClr val="003399"/>
                </a:solidFill>
                <a:latin typeface="+mn-ea"/>
              </a:rPr>
              <a:t>Lattice</a:t>
            </a:r>
            <a:r>
              <a:rPr lang="zh-CN" altLang="en-US" sz="2000" b="1" dirty="0">
                <a:solidFill>
                  <a:srgbClr val="003399"/>
                </a:solidFill>
                <a:latin typeface="+mn-ea"/>
              </a:rPr>
              <a:t>进行测试</a:t>
            </a:r>
            <a:endParaRPr lang="en-US" altLang="zh-CN" sz="2000" b="1" dirty="0">
              <a:solidFill>
                <a:srgbClr val="003399"/>
              </a:solidFill>
              <a:latin typeface="+mn-ea"/>
            </a:endParaRPr>
          </a:p>
        </p:txBody>
      </p:sp>
      <p:sp>
        <p:nvSpPr>
          <p:cNvPr id="19" name="文本框 18">
            <a:extLst>
              <a:ext uri="{FF2B5EF4-FFF2-40B4-BE49-F238E27FC236}">
                <a16:creationId xmlns:a16="http://schemas.microsoft.com/office/drawing/2014/main" id="{7BA74330-386E-E6F3-1E43-E540A961A980}"/>
              </a:ext>
            </a:extLst>
          </p:cNvPr>
          <p:cNvSpPr txBox="1"/>
          <p:nvPr/>
        </p:nvSpPr>
        <p:spPr>
          <a:xfrm>
            <a:off x="8057931" y="1285662"/>
            <a:ext cx="3633328" cy="4613699"/>
          </a:xfrm>
          <a:prstGeom prst="rect">
            <a:avLst/>
          </a:prstGeom>
          <a:noFill/>
        </p:spPr>
        <p:txBody>
          <a:bodyPr wrap="square" rtlCol="0">
            <a:spAutoFit/>
          </a:bodyPr>
          <a:lstStyle/>
          <a:p>
            <a:pPr>
              <a:lnSpc>
                <a:spcPct val="150000"/>
              </a:lnSpc>
            </a:pPr>
            <a:r>
              <a:rPr kumimoji="1" lang="zh-CN" altLang="en-US" dirty="0">
                <a:latin typeface="+mj-ea"/>
                <a:ea typeface="+mj-ea"/>
              </a:rPr>
              <a:t>我们在</a:t>
            </a:r>
            <a:r>
              <a:rPr kumimoji="1" lang="en-US" altLang="zh-CN" b="1" dirty="0">
                <a:latin typeface="+mj-ea"/>
                <a:ea typeface="+mj-ea"/>
              </a:rPr>
              <a:t>10%</a:t>
            </a:r>
            <a:r>
              <a:rPr kumimoji="1" lang="zh-CN" altLang="en-US" b="1" dirty="0">
                <a:latin typeface="+mj-ea"/>
                <a:ea typeface="+mj-ea"/>
              </a:rPr>
              <a:t>的采样率</a:t>
            </a:r>
            <a:r>
              <a:rPr kumimoji="1" lang="zh-CN" altLang="en-US" dirty="0">
                <a:latin typeface="+mj-ea"/>
                <a:ea typeface="+mj-ea"/>
              </a:rPr>
              <a:t>下，使用</a:t>
            </a:r>
            <a:r>
              <a:rPr kumimoji="1" lang="en-US" altLang="zh-CN" b="1" dirty="0">
                <a:latin typeface="+mj-ea"/>
                <a:ea typeface="+mj-ea"/>
              </a:rPr>
              <a:t>Random</a:t>
            </a:r>
            <a:r>
              <a:rPr kumimoji="1" lang="zh-CN" altLang="en-US" b="1" dirty="0">
                <a:latin typeface="+mj-ea"/>
                <a:ea typeface="+mj-ea"/>
              </a:rPr>
              <a:t> </a:t>
            </a:r>
            <a:r>
              <a:rPr kumimoji="1" lang="en-US" altLang="zh-CN" b="1" dirty="0">
                <a:latin typeface="+mj-ea"/>
                <a:ea typeface="+mj-ea"/>
              </a:rPr>
              <a:t>Forest</a:t>
            </a:r>
            <a:r>
              <a:rPr kumimoji="1" lang="zh-CN" altLang="en-US" b="1" dirty="0">
                <a:latin typeface="+mj-ea"/>
                <a:ea typeface="+mj-ea"/>
              </a:rPr>
              <a:t>模型</a:t>
            </a:r>
            <a:r>
              <a:rPr kumimoji="1" lang="zh-CN" altLang="en-US" dirty="0">
                <a:latin typeface="+mj-ea"/>
                <a:ea typeface="+mj-ea"/>
              </a:rPr>
              <a:t>测试了</a:t>
            </a:r>
            <a:r>
              <a:rPr kumimoji="1" lang="en-US" altLang="zh-CN" b="1" dirty="0">
                <a:latin typeface="+mj-ea"/>
                <a:ea typeface="+mj-ea"/>
              </a:rPr>
              <a:t>73</a:t>
            </a:r>
            <a:r>
              <a:rPr kumimoji="1" lang="zh-CN" altLang="en-US" b="1" dirty="0">
                <a:latin typeface="+mj-ea"/>
                <a:ea typeface="+mj-ea"/>
              </a:rPr>
              <a:t>个</a:t>
            </a:r>
            <a:r>
              <a:rPr kumimoji="1" lang="zh-CN" altLang="en-US" dirty="0">
                <a:latin typeface="+mj-ea"/>
                <a:ea typeface="+mj-ea"/>
              </a:rPr>
              <a:t>随机生成的</a:t>
            </a:r>
            <a:r>
              <a:rPr kumimoji="1" lang="en-US" altLang="zh-CN" dirty="0">
                <a:latin typeface="+mj-ea"/>
                <a:ea typeface="+mj-ea"/>
              </a:rPr>
              <a:t>Lattice</a:t>
            </a:r>
            <a:r>
              <a:rPr kumimoji="1" lang="zh-CN" altLang="en-US" dirty="0">
                <a:latin typeface="+mj-ea"/>
                <a:ea typeface="+mj-ea"/>
              </a:rPr>
              <a:t>，在不同的</a:t>
            </a:r>
            <a:r>
              <a:rPr kumimoji="1" lang="en-US" altLang="zh-CN" dirty="0">
                <a:latin typeface="+mj-ea"/>
                <a:ea typeface="+mj-ea"/>
              </a:rPr>
              <a:t>Lattice</a:t>
            </a:r>
            <a:r>
              <a:rPr kumimoji="1" lang="zh-CN" altLang="en-US" dirty="0">
                <a:latin typeface="+mj-ea"/>
                <a:ea typeface="+mj-ea"/>
              </a:rPr>
              <a:t>下，</a:t>
            </a:r>
            <a:r>
              <a:rPr kumimoji="1" lang="en-US" altLang="zh-CN" dirty="0">
                <a:latin typeface="+mj-ea"/>
                <a:ea typeface="+mj-ea"/>
              </a:rPr>
              <a:t>ML-based</a:t>
            </a:r>
            <a:r>
              <a:rPr kumimoji="1" lang="zh-CN" altLang="en-US" dirty="0">
                <a:latin typeface="+mj-ea"/>
                <a:ea typeface="+mj-ea"/>
              </a:rPr>
              <a:t>方法对于粒子存活状态的预测准确率可以保持在</a:t>
            </a:r>
            <a:r>
              <a:rPr kumimoji="1" lang="en-US" altLang="zh-CN" b="1" dirty="0">
                <a:latin typeface="+mj-ea"/>
                <a:ea typeface="+mj-ea"/>
              </a:rPr>
              <a:t>90%-98%</a:t>
            </a:r>
            <a:r>
              <a:rPr kumimoji="1" lang="zh-CN" altLang="en-US" dirty="0">
                <a:latin typeface="+mj-ea"/>
                <a:ea typeface="+mj-ea"/>
              </a:rPr>
              <a:t>之间，通过使用预测的粒子存活状态得到的</a:t>
            </a:r>
            <a:r>
              <a:rPr kumimoji="1" lang="en-US" altLang="zh-CN" dirty="0">
                <a:latin typeface="+mj-ea"/>
                <a:ea typeface="+mj-ea"/>
              </a:rPr>
              <a:t>LMA</a:t>
            </a:r>
            <a:r>
              <a:rPr kumimoji="1" lang="zh-CN" altLang="en-US" dirty="0">
                <a:latin typeface="+mj-ea"/>
                <a:ea typeface="+mj-ea"/>
              </a:rPr>
              <a:t>进一步计算托歇克寿命，与长程跟踪方法计算得到的托歇克寿命的结果相对误差均小于</a:t>
            </a:r>
            <a:r>
              <a:rPr kumimoji="1" lang="en-US" altLang="zh-CN" dirty="0">
                <a:latin typeface="+mj-ea"/>
                <a:ea typeface="+mj-ea"/>
              </a:rPr>
              <a:t>25%</a:t>
            </a:r>
            <a:r>
              <a:rPr kumimoji="1" lang="zh-CN" altLang="en-US" dirty="0">
                <a:latin typeface="+mj-ea"/>
                <a:ea typeface="+mj-ea"/>
              </a:rPr>
              <a:t>，</a:t>
            </a:r>
            <a:r>
              <a:rPr kumimoji="1" lang="zh-CN" altLang="en-US" b="1" dirty="0">
                <a:latin typeface="+mj-ea"/>
                <a:ea typeface="+mj-ea"/>
              </a:rPr>
              <a:t>平均误差约为</a:t>
            </a:r>
            <a:r>
              <a:rPr kumimoji="1" lang="en-US" altLang="zh-CN" b="1" dirty="0">
                <a:latin typeface="+mj-ea"/>
                <a:ea typeface="+mj-ea"/>
              </a:rPr>
              <a:t>6%</a:t>
            </a:r>
            <a:r>
              <a:rPr kumimoji="1" lang="zh-CN" altLang="en-US" dirty="0">
                <a:latin typeface="+mj-ea"/>
                <a:ea typeface="+mj-ea"/>
              </a:rPr>
              <a:t>。</a:t>
            </a:r>
          </a:p>
        </p:txBody>
      </p:sp>
      <p:pic>
        <p:nvPicPr>
          <p:cNvPr id="2" name="图片 1" descr="72bd2b2a3a255814425106a92db7751">
            <a:extLst>
              <a:ext uri="{FF2B5EF4-FFF2-40B4-BE49-F238E27FC236}">
                <a16:creationId xmlns:a16="http://schemas.microsoft.com/office/drawing/2014/main" id="{8C699847-E333-7E76-1BEA-4D029C6E149B}"/>
              </a:ext>
            </a:extLst>
          </p:cNvPr>
          <p:cNvPicPr>
            <a:picLocks/>
          </p:cNvPicPr>
          <p:nvPr/>
        </p:nvPicPr>
        <p:blipFill>
          <a:blip r:embed="rId2" cstate="print"/>
          <a:srcRect/>
          <a:stretch/>
        </p:blipFill>
        <p:spPr>
          <a:xfrm>
            <a:off x="500741" y="1521298"/>
            <a:ext cx="7182601" cy="4142428"/>
          </a:xfrm>
          <a:prstGeom prst="rect">
            <a:avLst/>
          </a:prstGeom>
        </p:spPr>
      </p:pic>
    </p:spTree>
    <p:extLst>
      <p:ext uri="{BB962C8B-B14F-4D97-AF65-F5344CB8AC3E}">
        <p14:creationId xmlns:p14="http://schemas.microsoft.com/office/powerpoint/2010/main" val="24745473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页脚占位符 50">
            <a:extLst>
              <a:ext uri="{FF2B5EF4-FFF2-40B4-BE49-F238E27FC236}">
                <a16:creationId xmlns:a16="http://schemas.microsoft.com/office/drawing/2014/main" id="{A5A9E27B-4551-EA65-3E30-53F3CFC3F977}"/>
              </a:ext>
            </a:extLst>
          </p:cNvPr>
          <p:cNvSpPr>
            <a:spLocks noGrp="1"/>
          </p:cNvSpPr>
          <p:nvPr>
            <p:ph type="ftr" sz="quarter" idx="11"/>
          </p:nvPr>
        </p:nvSpPr>
        <p:spPr>
          <a:xfrm>
            <a:off x="0" y="6565901"/>
            <a:ext cx="12192000" cy="319476"/>
          </a:xfrm>
          <a:solidFill>
            <a:srgbClr val="003399"/>
          </a:solidFill>
        </p:spPr>
        <p:txBody>
          <a:bodyPr/>
          <a:lstStyle/>
          <a:p>
            <a:r>
              <a:rPr lang="en-US" altLang="zh-CN" b="1" dirty="0">
                <a:solidFill>
                  <a:schemeClr val="bg1"/>
                </a:solidFill>
              </a:rPr>
              <a:t> </a:t>
            </a:r>
            <a:endParaRPr lang="zh-CN" altLang="en-US" b="1" dirty="0">
              <a:solidFill>
                <a:schemeClr val="bg1"/>
              </a:solidFill>
            </a:endParaRPr>
          </a:p>
        </p:txBody>
      </p:sp>
      <p:sp>
        <p:nvSpPr>
          <p:cNvPr id="5" name="TextBox 6">
            <a:extLst>
              <a:ext uri="{FF2B5EF4-FFF2-40B4-BE49-F238E27FC236}">
                <a16:creationId xmlns:a16="http://schemas.microsoft.com/office/drawing/2014/main" id="{5EBE05CE-9293-7BDE-6A84-09142EC163C3}"/>
              </a:ext>
            </a:extLst>
          </p:cNvPr>
          <p:cNvSpPr txBox="1"/>
          <p:nvPr/>
        </p:nvSpPr>
        <p:spPr>
          <a:xfrm>
            <a:off x="355600" y="35054"/>
            <a:ext cx="1380458" cy="743962"/>
          </a:xfrm>
          <a:prstGeom prst="rect">
            <a:avLst/>
          </a:prstGeom>
          <a:noFill/>
        </p:spPr>
        <p:txBody>
          <a:bodyPr wrap="none" lIns="91416" tIns="45708" rIns="91416" bIns="45708" rtlCol="0">
            <a:spAutoFit/>
          </a:bodyPr>
          <a:lstStyle>
            <a:defPPr>
              <a:defRPr lang="zh-CN"/>
            </a:defPPr>
            <a:lvl1pPr>
              <a:defRPr sz="2000">
                <a:solidFill>
                  <a:schemeClr val="accent2"/>
                </a:solidFill>
                <a:latin typeface="+mn-ea"/>
                <a:ea typeface="+mn-ea"/>
              </a:defRPr>
            </a:lvl1pPr>
          </a:lstStyle>
          <a:p>
            <a:pPr>
              <a:lnSpc>
                <a:spcPct val="150000"/>
              </a:lnSpc>
            </a:pPr>
            <a:r>
              <a:rPr lang="en-US" altLang="zh-CN" sz="3200" b="1" dirty="0">
                <a:solidFill>
                  <a:srgbClr val="003399"/>
                </a:solidFill>
                <a:latin typeface="微软雅黑" panose="020B0503020204020204" pitchFamily="34" charset="-122"/>
                <a:ea typeface="微软雅黑" panose="020B0503020204020204" pitchFamily="34" charset="-122"/>
              </a:rPr>
              <a:t>3 </a:t>
            </a:r>
            <a:r>
              <a:rPr lang="zh-CN" altLang="en-US" sz="3200" b="1" dirty="0">
                <a:solidFill>
                  <a:srgbClr val="003399"/>
                </a:solidFill>
                <a:latin typeface="微软雅黑" panose="020B0503020204020204" pitchFamily="34" charset="-122"/>
                <a:ea typeface="微软雅黑" panose="020B0503020204020204" pitchFamily="34" charset="-122"/>
              </a:rPr>
              <a:t>总结</a:t>
            </a:r>
            <a:endParaRPr lang="en-US" altLang="zh-CN" sz="3200" b="1" dirty="0">
              <a:solidFill>
                <a:srgbClr val="003399"/>
              </a:solidFill>
              <a:latin typeface="微软雅黑" panose="020B0503020204020204" pitchFamily="34" charset="-122"/>
              <a:ea typeface="微软雅黑" panose="020B0503020204020204" pitchFamily="34" charset="-122"/>
            </a:endParaRPr>
          </a:p>
        </p:txBody>
      </p:sp>
      <p:sp>
        <p:nvSpPr>
          <p:cNvPr id="52" name="灯片编号占位符 51">
            <a:extLst>
              <a:ext uri="{FF2B5EF4-FFF2-40B4-BE49-F238E27FC236}">
                <a16:creationId xmlns:a16="http://schemas.microsoft.com/office/drawing/2014/main" id="{94A61ED4-C779-7A00-BC0B-5AD75911BACC}"/>
              </a:ext>
            </a:extLst>
          </p:cNvPr>
          <p:cNvSpPr>
            <a:spLocks noGrp="1"/>
          </p:cNvSpPr>
          <p:nvPr>
            <p:ph type="sldNum" sz="quarter" idx="12"/>
          </p:nvPr>
        </p:nvSpPr>
        <p:spPr/>
        <p:txBody>
          <a:bodyPr/>
          <a:lstStyle/>
          <a:p>
            <a:fld id="{681EA06E-6E7C-416D-A80B-27D235CEB89A}" type="slidenum">
              <a:rPr lang="zh-CN" altLang="en-US" smtClean="0">
                <a:solidFill>
                  <a:schemeClr val="bg1"/>
                </a:solidFill>
              </a:rPr>
              <a:t>11</a:t>
            </a:fld>
            <a:endParaRPr lang="zh-CN" altLang="en-US">
              <a:solidFill>
                <a:schemeClr val="bg1"/>
              </a:solidFill>
            </a:endParaRPr>
          </a:p>
        </p:txBody>
      </p:sp>
      <p:sp>
        <p:nvSpPr>
          <p:cNvPr id="46" name="Rectangle 37">
            <a:extLst>
              <a:ext uri="{FF2B5EF4-FFF2-40B4-BE49-F238E27FC236}">
                <a16:creationId xmlns:a16="http://schemas.microsoft.com/office/drawing/2014/main" id="{6B8D884F-D78E-3F8F-1B93-9C38455D2236}"/>
              </a:ext>
            </a:extLst>
          </p:cNvPr>
          <p:cNvSpPr>
            <a:spLocks noChangeArrowheads="1"/>
          </p:cNvSpPr>
          <p:nvPr/>
        </p:nvSpPr>
        <p:spPr bwMode="auto">
          <a:xfrm>
            <a:off x="0" y="6305551"/>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2638425" algn="ctr"/>
                <a:tab pos="5276850" algn="r"/>
              </a:tabLst>
              <a:defRPr>
                <a:solidFill>
                  <a:schemeClr val="tx1"/>
                </a:solidFill>
                <a:latin typeface="Arial" panose="020B0604020202020204" pitchFamily="34" charset="0"/>
              </a:defRPr>
            </a:lvl1pPr>
            <a:lvl2pPr eaLnBrk="0" fontAlgn="base" hangingPunct="0">
              <a:spcBef>
                <a:spcPct val="0"/>
              </a:spcBef>
              <a:spcAft>
                <a:spcPct val="0"/>
              </a:spcAft>
              <a:tabLst>
                <a:tab pos="2638425" algn="ctr"/>
                <a:tab pos="5276850" algn="r"/>
              </a:tabLst>
              <a:defRPr>
                <a:solidFill>
                  <a:schemeClr val="tx1"/>
                </a:solidFill>
                <a:latin typeface="Arial" panose="020B0604020202020204" pitchFamily="34" charset="0"/>
              </a:defRPr>
            </a:lvl2pPr>
            <a:lvl3pPr eaLnBrk="0" fontAlgn="base" hangingPunct="0">
              <a:spcBef>
                <a:spcPct val="0"/>
              </a:spcBef>
              <a:spcAft>
                <a:spcPct val="0"/>
              </a:spcAft>
              <a:tabLst>
                <a:tab pos="2638425" algn="ctr"/>
                <a:tab pos="5276850" algn="r"/>
              </a:tabLst>
              <a:defRPr>
                <a:solidFill>
                  <a:schemeClr val="tx1"/>
                </a:solidFill>
                <a:latin typeface="Arial" panose="020B0604020202020204" pitchFamily="34" charset="0"/>
              </a:defRPr>
            </a:lvl3pPr>
            <a:lvl4pPr eaLnBrk="0" fontAlgn="base" hangingPunct="0">
              <a:spcBef>
                <a:spcPct val="0"/>
              </a:spcBef>
              <a:spcAft>
                <a:spcPct val="0"/>
              </a:spcAft>
              <a:tabLst>
                <a:tab pos="2638425" algn="ctr"/>
                <a:tab pos="5276850" algn="r"/>
              </a:tabLst>
              <a:defRPr>
                <a:solidFill>
                  <a:schemeClr val="tx1"/>
                </a:solidFill>
                <a:latin typeface="Arial" panose="020B0604020202020204" pitchFamily="34" charset="0"/>
              </a:defRPr>
            </a:lvl4pPr>
            <a:lvl5pPr eaLnBrk="0" fontAlgn="base" hangingPunct="0">
              <a:spcBef>
                <a:spcPct val="0"/>
              </a:spcBef>
              <a:spcAft>
                <a:spcPct val="0"/>
              </a:spcAft>
              <a:tabLst>
                <a:tab pos="2638425" algn="ctr"/>
                <a:tab pos="5276850" algn="r"/>
              </a:tabLst>
              <a:defRPr>
                <a:solidFill>
                  <a:schemeClr val="tx1"/>
                </a:solidFill>
                <a:latin typeface="Arial" panose="020B0604020202020204" pitchFamily="34" charset="0"/>
              </a:defRPr>
            </a:lvl5pPr>
            <a:lvl6pPr eaLnBrk="0" fontAlgn="base" hangingPunct="0">
              <a:spcBef>
                <a:spcPct val="0"/>
              </a:spcBef>
              <a:spcAft>
                <a:spcPct val="0"/>
              </a:spcAft>
              <a:tabLst>
                <a:tab pos="2638425" algn="ctr"/>
                <a:tab pos="5276850" algn="r"/>
              </a:tabLst>
              <a:defRPr>
                <a:solidFill>
                  <a:schemeClr val="tx1"/>
                </a:solidFill>
                <a:latin typeface="Arial" panose="020B0604020202020204" pitchFamily="34" charset="0"/>
              </a:defRPr>
            </a:lvl6pPr>
            <a:lvl7pPr eaLnBrk="0" fontAlgn="base" hangingPunct="0">
              <a:spcBef>
                <a:spcPct val="0"/>
              </a:spcBef>
              <a:spcAft>
                <a:spcPct val="0"/>
              </a:spcAft>
              <a:tabLst>
                <a:tab pos="2638425" algn="ctr"/>
                <a:tab pos="5276850" algn="r"/>
              </a:tabLst>
              <a:defRPr>
                <a:solidFill>
                  <a:schemeClr val="tx1"/>
                </a:solidFill>
                <a:latin typeface="Arial" panose="020B0604020202020204" pitchFamily="34" charset="0"/>
              </a:defRPr>
            </a:lvl7pPr>
            <a:lvl8pPr eaLnBrk="0" fontAlgn="base" hangingPunct="0">
              <a:spcBef>
                <a:spcPct val="0"/>
              </a:spcBef>
              <a:spcAft>
                <a:spcPct val="0"/>
              </a:spcAft>
              <a:tabLst>
                <a:tab pos="2638425" algn="ctr"/>
                <a:tab pos="5276850" algn="r"/>
              </a:tabLst>
              <a:defRPr>
                <a:solidFill>
                  <a:schemeClr val="tx1"/>
                </a:solidFill>
                <a:latin typeface="Arial" panose="020B0604020202020204" pitchFamily="34" charset="0"/>
              </a:defRPr>
            </a:lvl8pPr>
            <a:lvl9pPr eaLnBrk="0" fontAlgn="base" hangingPunct="0">
              <a:spcBef>
                <a:spcPct val="0"/>
              </a:spcBef>
              <a:spcAft>
                <a:spcPct val="0"/>
              </a:spcAft>
              <a:tabLst>
                <a:tab pos="2638425" algn="ctr"/>
                <a:tab pos="5276850" algn="r"/>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2638425" algn="ctr"/>
                <a:tab pos="5276850" algn="r"/>
              </a:tabLst>
            </a:pPr>
            <a:r>
              <a:rPr kumimoji="0" lang="en-GB" altLang="zh-CN" sz="1200" b="0"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a:t>
            </a:r>
            <a:endParaRPr kumimoji="0" lang="en-GB" altLang="zh-CN" sz="1800" b="0" i="0" u="none" strike="noStrike" cap="none" normalizeH="0" baseline="0">
              <a:ln>
                <a:noFill/>
              </a:ln>
              <a:solidFill>
                <a:schemeClr val="tx1"/>
              </a:solidFill>
              <a:effectLst/>
              <a:latin typeface="Arial" panose="020B0604020202020204" pitchFamily="34" charset="0"/>
            </a:endParaRPr>
          </a:p>
        </p:txBody>
      </p:sp>
      <p:sp>
        <p:nvSpPr>
          <p:cNvPr id="4" name="文本框 3">
            <a:extLst>
              <a:ext uri="{FF2B5EF4-FFF2-40B4-BE49-F238E27FC236}">
                <a16:creationId xmlns:a16="http://schemas.microsoft.com/office/drawing/2014/main" id="{D00BFCA4-0261-ABA7-0A47-086125992B33}"/>
              </a:ext>
            </a:extLst>
          </p:cNvPr>
          <p:cNvSpPr txBox="1"/>
          <p:nvPr/>
        </p:nvSpPr>
        <p:spPr>
          <a:xfrm>
            <a:off x="464455" y="1096838"/>
            <a:ext cx="11088916" cy="4890891"/>
          </a:xfrm>
          <a:prstGeom prst="rect">
            <a:avLst/>
          </a:prstGeom>
          <a:noFill/>
        </p:spPr>
        <p:txBody>
          <a:bodyPr wrap="square" rtlCol="0">
            <a:spAutoFit/>
          </a:bodyPr>
          <a:lstStyle/>
          <a:p>
            <a:pPr>
              <a:lnSpc>
                <a:spcPct val="150000"/>
              </a:lnSpc>
            </a:pPr>
            <a:r>
              <a:rPr lang="zh-CN" altLang="en-US" sz="1800" b="1" kern="100" dirty="0">
                <a:effectLst/>
                <a:latin typeface="+mj-ea"/>
                <a:ea typeface="+mj-ea"/>
                <a:cs typeface="Times New Roman" panose="02020603050405020304" pitchFamily="18" charset="0"/>
              </a:rPr>
              <a:t>传统方法计算托歇克寿命，在计算</a:t>
            </a:r>
            <a:r>
              <a:rPr lang="zh-CN" altLang="en-US" b="1" kern="100" dirty="0">
                <a:latin typeface="+mj-ea"/>
                <a:ea typeface="+mj-ea"/>
                <a:cs typeface="Times New Roman" panose="02020603050405020304" pitchFamily="18" charset="0"/>
              </a:rPr>
              <a:t>局部动量接受度的时候需要大量的计算资源。</a:t>
            </a:r>
            <a:endParaRPr lang="en-US" altLang="zh-CN" b="1" kern="100" dirty="0">
              <a:latin typeface="+mj-ea"/>
              <a:ea typeface="+mj-ea"/>
              <a:cs typeface="Times New Roman" panose="02020603050405020304" pitchFamily="18" charset="0"/>
            </a:endParaRPr>
          </a:p>
          <a:p>
            <a:pPr>
              <a:lnSpc>
                <a:spcPct val="150000"/>
              </a:lnSpc>
            </a:pPr>
            <a:endParaRPr lang="en-US" altLang="zh-CN" sz="1400" kern="100" dirty="0">
              <a:effectLst/>
              <a:latin typeface="+mj-ea"/>
              <a:ea typeface="+mj-ea"/>
              <a:cs typeface="Times New Roman" panose="02020603050405020304" pitchFamily="18" charset="0"/>
            </a:endParaRPr>
          </a:p>
          <a:p>
            <a:pPr>
              <a:lnSpc>
                <a:spcPct val="150000"/>
              </a:lnSpc>
            </a:pPr>
            <a:r>
              <a:rPr lang="zh-CN" altLang="en-US" sz="1800" b="1" kern="100" dirty="0">
                <a:effectLst/>
                <a:latin typeface="+mj-ea"/>
                <a:ea typeface="+mj-ea"/>
                <a:cs typeface="Times New Roman" panose="02020603050405020304" pitchFamily="18" charset="0"/>
              </a:rPr>
              <a:t>本研究提出了一种</a:t>
            </a:r>
            <a:r>
              <a:rPr lang="zh-CN" altLang="zh-CN" sz="1800" b="1" kern="100" dirty="0">
                <a:effectLst/>
                <a:latin typeface="+mj-ea"/>
                <a:ea typeface="+mj-ea"/>
                <a:cs typeface="Times New Roman" panose="02020603050405020304" pitchFamily="18" charset="0"/>
              </a:rPr>
              <a:t>基于机器学习的快速评估托歇克寿命的方法。</a:t>
            </a:r>
            <a:endParaRPr lang="en-US" altLang="zh-CN" sz="1800" b="1" kern="100" dirty="0">
              <a:effectLst/>
              <a:latin typeface="+mj-ea"/>
              <a:ea typeface="+mj-ea"/>
              <a:cs typeface="Times New Roman" panose="02020603050405020304" pitchFamily="18" charset="0"/>
            </a:endParaRPr>
          </a:p>
          <a:p>
            <a:pPr marL="742950" lvl="1" indent="-285750">
              <a:lnSpc>
                <a:spcPct val="150000"/>
              </a:lnSpc>
              <a:buFont typeface="Arial" panose="020B0604020202020204" pitchFamily="34" charset="0"/>
              <a:buChar char="•"/>
            </a:pPr>
            <a:r>
              <a:rPr lang="zh-CN" altLang="zh-CN" kern="100" dirty="0">
                <a:effectLst/>
                <a:latin typeface="+mj-ea"/>
                <a:ea typeface="+mj-ea"/>
                <a:cs typeface="Times New Roman" panose="02020603050405020304" pitchFamily="18" charset="0"/>
              </a:rPr>
              <a:t>通过对所有初始粒子进行短程粒子跟踪后使用少部分粒子进行长程跟踪</a:t>
            </a:r>
            <a:r>
              <a:rPr lang="zh-CN" altLang="en-US" kern="100" dirty="0">
                <a:effectLst/>
                <a:latin typeface="+mj-ea"/>
                <a:ea typeface="+mj-ea"/>
                <a:cs typeface="Times New Roman" panose="02020603050405020304" pitchFamily="18" charset="0"/>
              </a:rPr>
              <a:t>。</a:t>
            </a:r>
            <a:endParaRPr lang="en-US" altLang="zh-CN" kern="100" dirty="0">
              <a:effectLst/>
              <a:latin typeface="+mj-ea"/>
              <a:ea typeface="+mj-ea"/>
              <a:cs typeface="Times New Roman" panose="02020603050405020304" pitchFamily="18" charset="0"/>
            </a:endParaRPr>
          </a:p>
          <a:p>
            <a:pPr marL="742950" lvl="1" indent="-285750">
              <a:lnSpc>
                <a:spcPct val="150000"/>
              </a:lnSpc>
              <a:buFont typeface="Arial" panose="020B0604020202020204" pitchFamily="34" charset="0"/>
              <a:buChar char="•"/>
            </a:pPr>
            <a:r>
              <a:rPr lang="zh-CN" altLang="zh-CN" kern="100" dirty="0">
                <a:effectLst/>
                <a:latin typeface="+mj-ea"/>
                <a:ea typeface="+mj-ea"/>
                <a:cs typeface="Times New Roman" panose="02020603050405020304" pitchFamily="18" charset="0"/>
              </a:rPr>
              <a:t>训练机器学习模型预测粒子存活状态得到</a:t>
            </a:r>
            <a:r>
              <a:rPr lang="en-US" altLang="zh-CN" kern="100" dirty="0">
                <a:effectLst/>
                <a:latin typeface="+mj-ea"/>
                <a:ea typeface="+mj-ea"/>
                <a:cs typeface="Times New Roman" panose="02020603050405020304" pitchFamily="18" charset="0"/>
              </a:rPr>
              <a:t>LMA</a:t>
            </a:r>
            <a:r>
              <a:rPr lang="zh-CN" altLang="zh-CN" kern="100" dirty="0">
                <a:effectLst/>
                <a:latin typeface="+mj-ea"/>
                <a:ea typeface="+mj-ea"/>
                <a:cs typeface="Times New Roman" panose="02020603050405020304" pitchFamily="18" charset="0"/>
              </a:rPr>
              <a:t>，</a:t>
            </a:r>
            <a:r>
              <a:rPr lang="zh-CN" altLang="en-US" kern="100" dirty="0">
                <a:latin typeface="+mj-ea"/>
                <a:ea typeface="+mj-ea"/>
                <a:cs typeface="Times New Roman" panose="02020603050405020304" pitchFamily="18" charset="0"/>
              </a:rPr>
              <a:t>用于计算托歇克寿命。</a:t>
            </a:r>
            <a:endParaRPr lang="en-US" altLang="zh-CN" kern="100" dirty="0">
              <a:latin typeface="+mj-ea"/>
              <a:ea typeface="+mj-ea"/>
              <a:cs typeface="Times New Roman" panose="02020603050405020304" pitchFamily="18" charset="0"/>
            </a:endParaRPr>
          </a:p>
          <a:p>
            <a:pPr marL="285750" indent="-285750">
              <a:lnSpc>
                <a:spcPct val="150000"/>
              </a:lnSpc>
              <a:buFont typeface="Arial" panose="020B0604020202020204" pitchFamily="34" charset="0"/>
              <a:buChar char="•"/>
            </a:pPr>
            <a:endParaRPr lang="en-US" altLang="zh-CN" kern="100" dirty="0">
              <a:latin typeface="+mj-ea"/>
              <a:ea typeface="+mj-ea"/>
              <a:cs typeface="Times New Roman" panose="02020603050405020304" pitchFamily="18" charset="0"/>
            </a:endParaRPr>
          </a:p>
          <a:p>
            <a:pPr>
              <a:lnSpc>
                <a:spcPct val="150000"/>
              </a:lnSpc>
            </a:pPr>
            <a:r>
              <a:rPr lang="zh-CN" altLang="en-US" sz="1800" b="1" kern="100" dirty="0">
                <a:effectLst/>
                <a:latin typeface="+mj-ea"/>
                <a:ea typeface="+mj-ea"/>
                <a:cs typeface="Times New Roman" panose="02020603050405020304" pitchFamily="18" charset="0"/>
              </a:rPr>
              <a:t>本方法的特点：</a:t>
            </a:r>
            <a:endParaRPr lang="en-US" altLang="zh-CN" b="1" kern="100" dirty="0">
              <a:latin typeface="+mj-ea"/>
              <a:ea typeface="+mj-ea"/>
              <a:cs typeface="Times New Roman" panose="02020603050405020304" pitchFamily="18" charset="0"/>
            </a:endParaRPr>
          </a:p>
          <a:p>
            <a:pPr marL="742950" lvl="1" indent="-285750">
              <a:lnSpc>
                <a:spcPct val="150000"/>
              </a:lnSpc>
              <a:buFont typeface="Arial" panose="020B0604020202020204" pitchFamily="34" charset="0"/>
              <a:buChar char="•"/>
            </a:pPr>
            <a:r>
              <a:rPr lang="zh-CN" altLang="en-US" kern="100" dirty="0">
                <a:effectLst/>
                <a:latin typeface="+mj-ea"/>
                <a:ea typeface="+mj-ea"/>
                <a:cs typeface="Times New Roman" panose="02020603050405020304" pitchFamily="18" charset="0"/>
              </a:rPr>
              <a:t>结果具有</a:t>
            </a:r>
            <a:r>
              <a:rPr lang="zh-CN" altLang="zh-CN" kern="100" dirty="0">
                <a:effectLst/>
                <a:latin typeface="+mj-ea"/>
                <a:ea typeface="+mj-ea"/>
                <a:cs typeface="Times New Roman" panose="02020603050405020304" pitchFamily="18" charset="0"/>
              </a:rPr>
              <a:t>较高的预测准确率（</a:t>
            </a:r>
            <a:r>
              <a:rPr lang="zh-CN" altLang="en-US" kern="100" dirty="0">
                <a:effectLst/>
                <a:latin typeface="+mj-ea"/>
                <a:ea typeface="+mj-ea"/>
                <a:cs typeface="Times New Roman" panose="02020603050405020304" pitchFamily="18" charset="0"/>
              </a:rPr>
              <a:t>～</a:t>
            </a:r>
            <a:r>
              <a:rPr lang="en-US" altLang="zh-CN" kern="100" dirty="0">
                <a:effectLst/>
                <a:latin typeface="+mj-ea"/>
                <a:ea typeface="+mj-ea"/>
                <a:cs typeface="Times New Roman" panose="02020603050405020304" pitchFamily="18" charset="0"/>
              </a:rPr>
              <a:t>95%</a:t>
            </a:r>
            <a:r>
              <a:rPr lang="zh-CN" altLang="zh-CN" kern="100" dirty="0">
                <a:effectLst/>
                <a:latin typeface="+mj-ea"/>
                <a:ea typeface="+mj-ea"/>
                <a:cs typeface="Times New Roman" panose="02020603050405020304" pitchFamily="18" charset="0"/>
              </a:rPr>
              <a:t>）</a:t>
            </a:r>
            <a:endParaRPr lang="en-US" altLang="zh-CN" kern="100" dirty="0">
              <a:effectLst/>
              <a:latin typeface="+mj-ea"/>
              <a:ea typeface="+mj-ea"/>
              <a:cs typeface="Times New Roman" panose="02020603050405020304" pitchFamily="18" charset="0"/>
            </a:endParaRPr>
          </a:p>
          <a:p>
            <a:pPr marL="742950" lvl="1" indent="-285750">
              <a:lnSpc>
                <a:spcPct val="150000"/>
              </a:lnSpc>
              <a:buFont typeface="Arial" panose="020B0604020202020204" pitchFamily="34" charset="0"/>
              <a:buChar char="•"/>
            </a:pPr>
            <a:r>
              <a:rPr lang="zh-CN" altLang="en-US" kern="100" dirty="0">
                <a:effectLst/>
                <a:latin typeface="+mj-ea"/>
                <a:ea typeface="+mj-ea"/>
                <a:cs typeface="Times New Roman" panose="02020603050405020304" pitchFamily="18" charset="0"/>
              </a:rPr>
              <a:t>可以将</a:t>
            </a:r>
            <a:r>
              <a:rPr lang="zh-CN" altLang="zh-CN" kern="100" dirty="0">
                <a:effectLst/>
                <a:latin typeface="+mj-ea"/>
                <a:ea typeface="+mj-ea"/>
                <a:cs typeface="Times New Roman" panose="02020603050405020304" pitchFamily="18" charset="0"/>
              </a:rPr>
              <a:t>托歇克寿命的计算耗时降低一个量级</a:t>
            </a:r>
            <a:endParaRPr lang="en-US" altLang="zh-CN" kern="100" dirty="0">
              <a:effectLst/>
              <a:latin typeface="+mj-ea"/>
              <a:ea typeface="+mj-ea"/>
              <a:cs typeface="Times New Roman" panose="02020603050405020304" pitchFamily="18" charset="0"/>
            </a:endParaRPr>
          </a:p>
          <a:p>
            <a:pPr marL="742950" lvl="1" indent="-285750">
              <a:lnSpc>
                <a:spcPct val="150000"/>
              </a:lnSpc>
              <a:buFont typeface="Arial" panose="020B0604020202020204" pitchFamily="34" charset="0"/>
              <a:buChar char="•"/>
            </a:pPr>
            <a:r>
              <a:rPr lang="zh-CN" altLang="zh-CN" kern="100" dirty="0">
                <a:effectLst/>
                <a:latin typeface="+mj-ea"/>
                <a:ea typeface="+mj-ea"/>
                <a:cs typeface="Times New Roman" panose="02020603050405020304" pitchFamily="18" charset="0"/>
              </a:rPr>
              <a:t>对不同的</a:t>
            </a:r>
            <a:r>
              <a:rPr lang="en-US" altLang="zh-CN" kern="100" dirty="0">
                <a:effectLst/>
                <a:latin typeface="+mj-ea"/>
                <a:ea typeface="+mj-ea"/>
                <a:cs typeface="Times New Roman" panose="02020603050405020304" pitchFamily="18" charset="0"/>
              </a:rPr>
              <a:t>Lattice</a:t>
            </a:r>
            <a:r>
              <a:rPr lang="zh-CN" altLang="zh-CN" kern="100" dirty="0">
                <a:effectLst/>
                <a:latin typeface="+mj-ea"/>
                <a:ea typeface="+mj-ea"/>
                <a:cs typeface="Times New Roman" panose="02020603050405020304" pitchFamily="18" charset="0"/>
              </a:rPr>
              <a:t>均具有良好的适应性</a:t>
            </a:r>
            <a:endParaRPr lang="en-US" altLang="zh-CN" kern="100" dirty="0">
              <a:effectLst/>
              <a:latin typeface="+mj-ea"/>
              <a:ea typeface="+mj-ea"/>
              <a:cs typeface="Times New Roman" panose="02020603050405020304" pitchFamily="18" charset="0"/>
            </a:endParaRPr>
          </a:p>
          <a:p>
            <a:pPr marL="285750" indent="-285750">
              <a:lnSpc>
                <a:spcPct val="150000"/>
              </a:lnSpc>
              <a:buFont typeface="Arial" panose="020B0604020202020204" pitchFamily="34" charset="0"/>
              <a:buChar char="•"/>
            </a:pPr>
            <a:endParaRPr lang="en-US" altLang="zh-CN" kern="100" dirty="0">
              <a:latin typeface="+mj-ea"/>
              <a:ea typeface="+mj-ea"/>
              <a:cs typeface="Times New Roman" panose="02020603050405020304" pitchFamily="18" charset="0"/>
            </a:endParaRPr>
          </a:p>
          <a:p>
            <a:pPr>
              <a:lnSpc>
                <a:spcPct val="150000"/>
              </a:lnSpc>
            </a:pPr>
            <a:r>
              <a:rPr lang="zh-CN" altLang="zh-CN" sz="1800" kern="100" dirty="0">
                <a:effectLst/>
                <a:latin typeface="+mj-ea"/>
                <a:ea typeface="+mj-ea"/>
                <a:cs typeface="Times New Roman" panose="02020603050405020304" pitchFamily="18" charset="0"/>
              </a:rPr>
              <a:t>非常适用于快速评估大量储存环</a:t>
            </a:r>
            <a:r>
              <a:rPr lang="en-US" altLang="zh-CN" sz="1800" kern="100" dirty="0">
                <a:effectLst/>
                <a:latin typeface="+mj-ea"/>
                <a:ea typeface="+mj-ea"/>
                <a:cs typeface="Times New Roman" panose="02020603050405020304" pitchFamily="18" charset="0"/>
              </a:rPr>
              <a:t>Lattice</a:t>
            </a:r>
            <a:r>
              <a:rPr lang="zh-CN" altLang="zh-CN" sz="1800" kern="100" dirty="0">
                <a:effectLst/>
                <a:latin typeface="+mj-ea"/>
                <a:ea typeface="+mj-ea"/>
                <a:cs typeface="Times New Roman" panose="02020603050405020304" pitchFamily="18" charset="0"/>
              </a:rPr>
              <a:t>设计方案的托歇克寿命</a:t>
            </a:r>
            <a:r>
              <a:rPr lang="zh-CN" altLang="en-US" sz="1800" kern="100" dirty="0">
                <a:effectLst/>
                <a:latin typeface="+mj-ea"/>
                <a:ea typeface="+mj-ea"/>
                <a:cs typeface="Times New Roman" panose="02020603050405020304" pitchFamily="18" charset="0"/>
              </a:rPr>
              <a:t>！</a:t>
            </a:r>
            <a:endParaRPr lang="zh-CN" altLang="zh-CN" sz="1800" kern="100" dirty="0">
              <a:effectLst/>
              <a:latin typeface="+mj-ea"/>
              <a:ea typeface="+mj-ea"/>
              <a:cs typeface="Times New Roman" panose="02020603050405020304" pitchFamily="18" charset="0"/>
            </a:endParaRPr>
          </a:p>
        </p:txBody>
      </p:sp>
    </p:spTree>
    <p:extLst>
      <p:ext uri="{BB962C8B-B14F-4D97-AF65-F5344CB8AC3E}">
        <p14:creationId xmlns:p14="http://schemas.microsoft.com/office/powerpoint/2010/main" val="8074701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组合 23">
            <a:extLst>
              <a:ext uri="{FF2B5EF4-FFF2-40B4-BE49-F238E27FC236}">
                <a16:creationId xmlns:a16="http://schemas.microsoft.com/office/drawing/2014/main" id="{3730D35E-054D-0FFE-95D1-A7A4EEBB0153}"/>
              </a:ext>
            </a:extLst>
          </p:cNvPr>
          <p:cNvGrpSpPr/>
          <p:nvPr/>
        </p:nvGrpSpPr>
        <p:grpSpPr>
          <a:xfrm>
            <a:off x="0" y="1567117"/>
            <a:ext cx="12192000" cy="2277847"/>
            <a:chOff x="0" y="1544853"/>
            <a:chExt cx="12192000" cy="2277847"/>
          </a:xfrm>
        </p:grpSpPr>
        <p:sp>
          <p:nvSpPr>
            <p:cNvPr id="4" name="矩形 3">
              <a:extLst>
                <a:ext uri="{FF2B5EF4-FFF2-40B4-BE49-F238E27FC236}">
                  <a16:creationId xmlns:a16="http://schemas.microsoft.com/office/drawing/2014/main" id="{63CD696E-4D2B-A826-9D15-8278C7C6A3B4}"/>
                </a:ext>
              </a:extLst>
            </p:cNvPr>
            <p:cNvSpPr/>
            <p:nvPr/>
          </p:nvSpPr>
          <p:spPr>
            <a:xfrm>
              <a:off x="0" y="1544853"/>
              <a:ext cx="12192000" cy="2277847"/>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 name="文本框 4">
              <a:extLst>
                <a:ext uri="{FF2B5EF4-FFF2-40B4-BE49-F238E27FC236}">
                  <a16:creationId xmlns:a16="http://schemas.microsoft.com/office/drawing/2014/main" id="{0D0FD43A-44AC-2F42-B9B7-B99846662D15}"/>
                </a:ext>
              </a:extLst>
            </p:cNvPr>
            <p:cNvSpPr txBox="1"/>
            <p:nvPr/>
          </p:nvSpPr>
          <p:spPr>
            <a:xfrm>
              <a:off x="347663" y="2268278"/>
              <a:ext cx="11569700" cy="830997"/>
            </a:xfrm>
            <a:prstGeom prst="rect">
              <a:avLst/>
            </a:prstGeom>
            <a:noFill/>
          </p:spPr>
          <p:txBody>
            <a:bodyPr wrap="square" rtlCol="0">
              <a:spAutoFit/>
            </a:bodyPr>
            <a:lstStyle/>
            <a:p>
              <a:pPr algn="ctr"/>
              <a:r>
                <a:rPr lang="en-US" altLang="zh-CN" sz="4800" b="1" dirty="0">
                  <a:solidFill>
                    <a:schemeClr val="bg1">
                      <a:lumMod val="95000"/>
                    </a:schemeClr>
                  </a:solidFill>
                  <a:latin typeface="微软雅黑" panose="020B0503020204020204" pitchFamily="34" charset="-122"/>
                  <a:ea typeface="微软雅黑" panose="020B0503020204020204" pitchFamily="34" charset="-122"/>
                </a:rPr>
                <a:t>Thanks</a:t>
              </a:r>
              <a:r>
                <a:rPr lang="zh-CN" altLang="en-US" sz="4800" b="1" dirty="0">
                  <a:solidFill>
                    <a:schemeClr val="bg1">
                      <a:lumMod val="95000"/>
                    </a:schemeClr>
                  </a:solidFill>
                  <a:latin typeface="微软雅黑" panose="020B0503020204020204" pitchFamily="34" charset="-122"/>
                  <a:ea typeface="微软雅黑" panose="020B0503020204020204" pitchFamily="34" charset="-122"/>
                </a:rPr>
                <a:t> </a:t>
              </a:r>
              <a:r>
                <a:rPr lang="en-US" altLang="zh-CN" sz="4800" b="1" dirty="0">
                  <a:solidFill>
                    <a:schemeClr val="bg1">
                      <a:lumMod val="95000"/>
                    </a:schemeClr>
                  </a:solidFill>
                  <a:latin typeface="微软雅黑" panose="020B0503020204020204" pitchFamily="34" charset="-122"/>
                  <a:ea typeface="微软雅黑" panose="020B0503020204020204" pitchFamily="34" charset="-122"/>
                </a:rPr>
                <a:t>for</a:t>
              </a:r>
              <a:r>
                <a:rPr lang="zh-CN" altLang="en-US" sz="4800" b="1" dirty="0">
                  <a:solidFill>
                    <a:schemeClr val="bg1">
                      <a:lumMod val="95000"/>
                    </a:schemeClr>
                  </a:solidFill>
                  <a:latin typeface="微软雅黑" panose="020B0503020204020204" pitchFamily="34" charset="-122"/>
                  <a:ea typeface="微软雅黑" panose="020B0503020204020204" pitchFamily="34" charset="-122"/>
                </a:rPr>
                <a:t> </a:t>
              </a:r>
              <a:r>
                <a:rPr lang="en-US" altLang="zh-CN" sz="4800" b="1" dirty="0">
                  <a:solidFill>
                    <a:schemeClr val="bg1">
                      <a:lumMod val="95000"/>
                    </a:schemeClr>
                  </a:solidFill>
                  <a:latin typeface="微软雅黑" panose="020B0503020204020204" pitchFamily="34" charset="-122"/>
                  <a:ea typeface="微软雅黑" panose="020B0503020204020204" pitchFamily="34" charset="-122"/>
                </a:rPr>
                <a:t>your</a:t>
              </a:r>
              <a:r>
                <a:rPr lang="zh-CN" altLang="en-US" sz="4800" b="1" dirty="0">
                  <a:solidFill>
                    <a:schemeClr val="bg1">
                      <a:lumMod val="95000"/>
                    </a:schemeClr>
                  </a:solidFill>
                  <a:latin typeface="微软雅黑" panose="020B0503020204020204" pitchFamily="34" charset="-122"/>
                  <a:ea typeface="微软雅黑" panose="020B0503020204020204" pitchFamily="34" charset="-122"/>
                </a:rPr>
                <a:t> </a:t>
              </a:r>
              <a:r>
                <a:rPr lang="en-US" altLang="zh-CN" sz="4800" b="1" dirty="0">
                  <a:solidFill>
                    <a:schemeClr val="bg1">
                      <a:lumMod val="95000"/>
                    </a:schemeClr>
                  </a:solidFill>
                  <a:latin typeface="微软雅黑" panose="020B0503020204020204" pitchFamily="34" charset="-122"/>
                  <a:ea typeface="微软雅黑" panose="020B0503020204020204" pitchFamily="34" charset="-122"/>
                </a:rPr>
                <a:t>attention</a:t>
              </a:r>
            </a:p>
          </p:txBody>
        </p:sp>
      </p:grpSp>
      <p:grpSp>
        <p:nvGrpSpPr>
          <p:cNvPr id="3" name="组合 2">
            <a:extLst>
              <a:ext uri="{FF2B5EF4-FFF2-40B4-BE49-F238E27FC236}">
                <a16:creationId xmlns:a16="http://schemas.microsoft.com/office/drawing/2014/main" id="{EABE84F7-D8CB-60FC-DCEB-17521976F9B8}"/>
              </a:ext>
            </a:extLst>
          </p:cNvPr>
          <p:cNvGrpSpPr/>
          <p:nvPr/>
        </p:nvGrpSpPr>
        <p:grpSpPr>
          <a:xfrm>
            <a:off x="2270787" y="4516091"/>
            <a:ext cx="7650425" cy="932332"/>
            <a:chOff x="4590112" y="5965844"/>
            <a:chExt cx="4401129" cy="536351"/>
          </a:xfrm>
        </p:grpSpPr>
        <p:pic>
          <p:nvPicPr>
            <p:cNvPr id="6" name="Picture 2">
              <a:extLst>
                <a:ext uri="{FF2B5EF4-FFF2-40B4-BE49-F238E27FC236}">
                  <a16:creationId xmlns:a16="http://schemas.microsoft.com/office/drawing/2014/main" id="{1B315258-759C-D8D7-3BE6-6F21B815A852}"/>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4590112" y="6090066"/>
              <a:ext cx="1965341" cy="412129"/>
            </a:xfrm>
            <a:prstGeom prst="rect">
              <a:avLst/>
            </a:prstGeom>
          </p:spPr>
        </p:pic>
        <p:grpSp>
          <p:nvGrpSpPr>
            <p:cNvPr id="7" name="组合 6">
              <a:extLst>
                <a:ext uri="{FF2B5EF4-FFF2-40B4-BE49-F238E27FC236}">
                  <a16:creationId xmlns:a16="http://schemas.microsoft.com/office/drawing/2014/main" id="{B8633B45-BD13-84FE-2D85-4942EF6051A0}"/>
                </a:ext>
              </a:extLst>
            </p:cNvPr>
            <p:cNvGrpSpPr/>
            <p:nvPr/>
          </p:nvGrpSpPr>
          <p:grpSpPr>
            <a:xfrm>
              <a:off x="6746945" y="5965844"/>
              <a:ext cx="2244296" cy="536351"/>
              <a:chOff x="159671" y="227301"/>
              <a:chExt cx="7856145" cy="1608596"/>
            </a:xfrm>
          </p:grpSpPr>
          <p:pic>
            <p:nvPicPr>
              <p:cNvPr id="8" name="图片 7">
                <a:extLst>
                  <a:ext uri="{FF2B5EF4-FFF2-40B4-BE49-F238E27FC236}">
                    <a16:creationId xmlns:a16="http://schemas.microsoft.com/office/drawing/2014/main" id="{D6DB1DF6-453F-1B04-7F13-0D4F0F33AA86}"/>
                  </a:ext>
                </a:extLst>
              </p:cNvPr>
              <p:cNvPicPr>
                <a:picLocks noChangeAspect="1"/>
              </p:cNvPicPr>
              <p:nvPr/>
            </p:nvPicPr>
            <p:blipFill rotWithShape="1">
              <a:blip r:embed="rId3">
                <a:extLst>
                  <a:ext uri="{28A0092B-C50C-407E-A947-70E740481C1C}">
                    <a14:useLocalDpi xmlns:a14="http://schemas.microsoft.com/office/drawing/2010/main" val="0"/>
                  </a:ext>
                </a:extLst>
              </a:blip>
              <a:srcRect l="28849" r="30180" b="50000"/>
              <a:stretch>
                <a:fillRect/>
              </a:stretch>
            </p:blipFill>
            <p:spPr>
              <a:xfrm>
                <a:off x="159671" y="227301"/>
                <a:ext cx="2644306" cy="1608596"/>
              </a:xfrm>
              <a:prstGeom prst="rect">
                <a:avLst/>
              </a:prstGeom>
            </p:spPr>
          </p:pic>
          <p:pic>
            <p:nvPicPr>
              <p:cNvPr id="9" name="图片 8">
                <a:extLst>
                  <a:ext uri="{FF2B5EF4-FFF2-40B4-BE49-F238E27FC236}">
                    <a16:creationId xmlns:a16="http://schemas.microsoft.com/office/drawing/2014/main" id="{F7D9CD43-C5F5-E3A0-D4B2-D0EF8D326516}"/>
                  </a:ext>
                </a:extLst>
              </p:cNvPr>
              <p:cNvPicPr>
                <a:picLocks noChangeAspect="1"/>
              </p:cNvPicPr>
              <p:nvPr/>
            </p:nvPicPr>
            <p:blipFill rotWithShape="1">
              <a:blip r:embed="rId3">
                <a:extLst>
                  <a:ext uri="{28A0092B-C50C-407E-A947-70E740481C1C}">
                    <a14:useLocalDpi xmlns:a14="http://schemas.microsoft.com/office/drawing/2010/main" val="0"/>
                  </a:ext>
                </a:extLst>
              </a:blip>
              <a:srcRect l="2887" t="53357" r="736"/>
              <a:stretch>
                <a:fillRect/>
              </a:stretch>
            </p:blipFill>
            <p:spPr>
              <a:xfrm>
                <a:off x="2935811" y="508823"/>
                <a:ext cx="5080005" cy="1225499"/>
              </a:xfrm>
              <a:prstGeom prst="rect">
                <a:avLst/>
              </a:prstGeom>
            </p:spPr>
          </p:pic>
        </p:grpSp>
      </p:grpSp>
    </p:spTree>
    <p:extLst>
      <p:ext uri="{BB962C8B-B14F-4D97-AF65-F5344CB8AC3E}">
        <p14:creationId xmlns:p14="http://schemas.microsoft.com/office/powerpoint/2010/main" val="6197601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圆角矩形 16">
            <a:extLst>
              <a:ext uri="{FF2B5EF4-FFF2-40B4-BE49-F238E27FC236}">
                <a16:creationId xmlns:a16="http://schemas.microsoft.com/office/drawing/2014/main" id="{5BDDEB13-B1EF-302B-B53D-A7F875F11609}"/>
              </a:ext>
            </a:extLst>
          </p:cNvPr>
          <p:cNvSpPr/>
          <p:nvPr/>
        </p:nvSpPr>
        <p:spPr>
          <a:xfrm>
            <a:off x="-1791046" y="1892300"/>
            <a:ext cx="5651845" cy="3073400"/>
          </a:xfrm>
          <a:prstGeom prst="roundRect">
            <a:avLst>
              <a:gd name="adj" fmla="val 50000"/>
            </a:avLst>
          </a:prstGeom>
          <a:solidFill>
            <a:srgbClr val="00339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圆角矩形 1">
            <a:extLst>
              <a:ext uri="{FF2B5EF4-FFF2-40B4-BE49-F238E27FC236}">
                <a16:creationId xmlns:a16="http://schemas.microsoft.com/office/drawing/2014/main" id="{D4EA8A23-D0F0-1FCA-D722-A1951AC89D65}"/>
              </a:ext>
            </a:extLst>
          </p:cNvPr>
          <p:cNvSpPr/>
          <p:nvPr/>
        </p:nvSpPr>
        <p:spPr>
          <a:xfrm>
            <a:off x="-1556426" y="1998319"/>
            <a:ext cx="5261917" cy="2861362"/>
          </a:xfrm>
          <a:prstGeom prst="roundRect">
            <a:avLst>
              <a:gd name="adj" fmla="val 50000"/>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3399"/>
              </a:solidFill>
            </a:endParaRPr>
          </a:p>
        </p:txBody>
      </p:sp>
      <p:grpSp>
        <p:nvGrpSpPr>
          <p:cNvPr id="6" name="组合 5">
            <a:extLst>
              <a:ext uri="{FF2B5EF4-FFF2-40B4-BE49-F238E27FC236}">
                <a16:creationId xmlns:a16="http://schemas.microsoft.com/office/drawing/2014/main" id="{901B45E7-3BCF-A2F2-A283-36EE19F6C13E}"/>
              </a:ext>
            </a:extLst>
          </p:cNvPr>
          <p:cNvGrpSpPr/>
          <p:nvPr/>
        </p:nvGrpSpPr>
        <p:grpSpPr>
          <a:xfrm>
            <a:off x="5533556" y="2100029"/>
            <a:ext cx="4581456" cy="577144"/>
            <a:chOff x="5642044" y="1200842"/>
            <a:chExt cx="4581456" cy="577144"/>
          </a:xfrm>
          <a:solidFill>
            <a:srgbClr val="003399"/>
          </a:solidFill>
        </p:grpSpPr>
        <p:sp>
          <p:nvSpPr>
            <p:cNvPr id="11" name="圆角矩形 4">
              <a:extLst>
                <a:ext uri="{FF2B5EF4-FFF2-40B4-BE49-F238E27FC236}">
                  <a16:creationId xmlns:a16="http://schemas.microsoft.com/office/drawing/2014/main" id="{13497A5B-CFD0-135C-95B2-79D2C073353D}"/>
                </a:ext>
              </a:extLst>
            </p:cNvPr>
            <p:cNvSpPr/>
            <p:nvPr/>
          </p:nvSpPr>
          <p:spPr>
            <a:xfrm>
              <a:off x="5642044" y="1200842"/>
              <a:ext cx="911156" cy="577144"/>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t>01</a:t>
              </a:r>
              <a:endParaRPr lang="zh-CN" altLang="en-US" b="1" dirty="0"/>
            </a:p>
          </p:txBody>
        </p:sp>
        <p:sp>
          <p:nvSpPr>
            <p:cNvPr id="16" name="圆角矩形 58">
              <a:extLst>
                <a:ext uri="{FF2B5EF4-FFF2-40B4-BE49-F238E27FC236}">
                  <a16:creationId xmlns:a16="http://schemas.microsoft.com/office/drawing/2014/main" id="{E446DB7B-1858-6B6D-656A-E0C23F0B6846}"/>
                </a:ext>
              </a:extLst>
            </p:cNvPr>
            <p:cNvSpPr/>
            <p:nvPr/>
          </p:nvSpPr>
          <p:spPr>
            <a:xfrm>
              <a:off x="6746944" y="1200842"/>
              <a:ext cx="3476556" cy="577144"/>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a:latin typeface="微软雅黑" panose="020B0503020204020204" pitchFamily="34" charset="-122"/>
                  <a:ea typeface="微软雅黑" panose="020B0503020204020204" pitchFamily="34" charset="-122"/>
                </a:rPr>
                <a:t>研究背景介绍</a:t>
              </a:r>
            </a:p>
          </p:txBody>
        </p:sp>
      </p:grpSp>
      <p:grpSp>
        <p:nvGrpSpPr>
          <p:cNvPr id="7" name="组合 6">
            <a:extLst>
              <a:ext uri="{FF2B5EF4-FFF2-40B4-BE49-F238E27FC236}">
                <a16:creationId xmlns:a16="http://schemas.microsoft.com/office/drawing/2014/main" id="{D8243D37-D490-89D9-2E2B-8FBCDB23634E}"/>
              </a:ext>
            </a:extLst>
          </p:cNvPr>
          <p:cNvGrpSpPr/>
          <p:nvPr/>
        </p:nvGrpSpPr>
        <p:grpSpPr>
          <a:xfrm>
            <a:off x="5533556" y="3030361"/>
            <a:ext cx="4581456" cy="577144"/>
            <a:chOff x="5642044" y="2168767"/>
            <a:chExt cx="4581456" cy="577144"/>
          </a:xfrm>
          <a:solidFill>
            <a:srgbClr val="003399"/>
          </a:solidFill>
        </p:grpSpPr>
        <p:sp>
          <p:nvSpPr>
            <p:cNvPr id="12" name="圆角矩形 5">
              <a:extLst>
                <a:ext uri="{FF2B5EF4-FFF2-40B4-BE49-F238E27FC236}">
                  <a16:creationId xmlns:a16="http://schemas.microsoft.com/office/drawing/2014/main" id="{0149CCBD-7AA8-6AFE-8AD6-DD6369026081}"/>
                </a:ext>
              </a:extLst>
            </p:cNvPr>
            <p:cNvSpPr/>
            <p:nvPr/>
          </p:nvSpPr>
          <p:spPr>
            <a:xfrm>
              <a:off x="5642044" y="2168767"/>
              <a:ext cx="911156" cy="577144"/>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t>02</a:t>
              </a:r>
              <a:endParaRPr lang="zh-CN" altLang="en-US" b="1" dirty="0"/>
            </a:p>
          </p:txBody>
        </p:sp>
        <p:sp>
          <p:nvSpPr>
            <p:cNvPr id="17" name="圆角矩形 59">
              <a:extLst>
                <a:ext uri="{FF2B5EF4-FFF2-40B4-BE49-F238E27FC236}">
                  <a16:creationId xmlns:a16="http://schemas.microsoft.com/office/drawing/2014/main" id="{9123EA1A-A773-B3C7-A97D-EDCED5EC7492}"/>
                </a:ext>
              </a:extLst>
            </p:cNvPr>
            <p:cNvSpPr/>
            <p:nvPr/>
          </p:nvSpPr>
          <p:spPr>
            <a:xfrm>
              <a:off x="6746944" y="2168767"/>
              <a:ext cx="3476556" cy="577144"/>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dirty="0">
                  <a:latin typeface="微软雅黑" panose="020B0503020204020204" pitchFamily="34" charset="-122"/>
                  <a:ea typeface="微软雅黑" panose="020B0503020204020204" pitchFamily="34" charset="-122"/>
                </a:rPr>
                <a:t>ML-based</a:t>
              </a:r>
              <a:r>
                <a:rPr lang="zh-CN" altLang="en-US" sz="2000" b="1" dirty="0">
                  <a:latin typeface="微软雅黑" panose="020B0503020204020204" pitchFamily="34" charset="-122"/>
                  <a:ea typeface="微软雅黑" panose="020B0503020204020204" pitchFamily="34" charset="-122"/>
                </a:rPr>
                <a:t>方法</a:t>
              </a:r>
            </a:p>
          </p:txBody>
        </p:sp>
      </p:grpSp>
      <p:grpSp>
        <p:nvGrpSpPr>
          <p:cNvPr id="14" name="组合 13">
            <a:extLst>
              <a:ext uri="{FF2B5EF4-FFF2-40B4-BE49-F238E27FC236}">
                <a16:creationId xmlns:a16="http://schemas.microsoft.com/office/drawing/2014/main" id="{5A497CC7-4D7C-0F07-7B33-210D0CAAEDAF}"/>
              </a:ext>
            </a:extLst>
          </p:cNvPr>
          <p:cNvGrpSpPr/>
          <p:nvPr/>
        </p:nvGrpSpPr>
        <p:grpSpPr>
          <a:xfrm>
            <a:off x="5533556" y="3960693"/>
            <a:ext cx="4581456" cy="577144"/>
            <a:chOff x="5642044" y="3136692"/>
            <a:chExt cx="4581456" cy="577144"/>
          </a:xfrm>
          <a:solidFill>
            <a:srgbClr val="003399"/>
          </a:solidFill>
        </p:grpSpPr>
        <p:sp>
          <p:nvSpPr>
            <p:cNvPr id="13" name="圆角矩形 6">
              <a:extLst>
                <a:ext uri="{FF2B5EF4-FFF2-40B4-BE49-F238E27FC236}">
                  <a16:creationId xmlns:a16="http://schemas.microsoft.com/office/drawing/2014/main" id="{5372BC51-9F3F-8504-D411-6F704AD27F2F}"/>
                </a:ext>
              </a:extLst>
            </p:cNvPr>
            <p:cNvSpPr/>
            <p:nvPr/>
          </p:nvSpPr>
          <p:spPr>
            <a:xfrm>
              <a:off x="5642044" y="3136692"/>
              <a:ext cx="911156" cy="577144"/>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t>03</a:t>
              </a:r>
              <a:endParaRPr lang="zh-CN" altLang="en-US" b="1" dirty="0"/>
            </a:p>
          </p:txBody>
        </p:sp>
        <p:sp>
          <p:nvSpPr>
            <p:cNvPr id="18" name="圆角矩形 60">
              <a:extLst>
                <a:ext uri="{FF2B5EF4-FFF2-40B4-BE49-F238E27FC236}">
                  <a16:creationId xmlns:a16="http://schemas.microsoft.com/office/drawing/2014/main" id="{12A8F788-FF7B-57BE-3C83-789117A59799}"/>
                </a:ext>
              </a:extLst>
            </p:cNvPr>
            <p:cNvSpPr/>
            <p:nvPr/>
          </p:nvSpPr>
          <p:spPr>
            <a:xfrm>
              <a:off x="6746944" y="3136692"/>
              <a:ext cx="3476556" cy="577144"/>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a:latin typeface="微软雅黑" panose="020B0503020204020204" pitchFamily="34" charset="-122"/>
                  <a:ea typeface="微软雅黑" panose="020B0503020204020204" pitchFamily="34" charset="-122"/>
                </a:rPr>
                <a:t>总结</a:t>
              </a:r>
            </a:p>
          </p:txBody>
        </p:sp>
      </p:grpSp>
      <p:sp>
        <p:nvSpPr>
          <p:cNvPr id="21" name="TextBox 78">
            <a:extLst>
              <a:ext uri="{FF2B5EF4-FFF2-40B4-BE49-F238E27FC236}">
                <a16:creationId xmlns:a16="http://schemas.microsoft.com/office/drawing/2014/main" id="{C4F4928A-2453-DC1C-4907-CE58F35C64BB}"/>
              </a:ext>
            </a:extLst>
          </p:cNvPr>
          <p:cNvSpPr txBox="1"/>
          <p:nvPr/>
        </p:nvSpPr>
        <p:spPr>
          <a:xfrm>
            <a:off x="565975" y="3733289"/>
            <a:ext cx="2063385" cy="502766"/>
          </a:xfrm>
          <a:prstGeom prst="rect">
            <a:avLst/>
          </a:prstGeom>
          <a:noFill/>
        </p:spPr>
        <p:txBody>
          <a:bodyPr wrap="none" rtlCol="0">
            <a:spAutoFit/>
          </a:bodyPr>
          <a:lstStyle/>
          <a:p>
            <a:pPr algn="ctr"/>
            <a:r>
              <a:rPr lang="en-US" altLang="zh-CN" sz="2665" b="1" dirty="0">
                <a:solidFill>
                  <a:schemeClr val="bg1"/>
                </a:solidFill>
                <a:latin typeface="Impact MT Std" pitchFamily="34" charset="0"/>
                <a:ea typeface="微软雅黑" panose="020B0503020204020204" pitchFamily="34" charset="-122"/>
              </a:rPr>
              <a:t>CONTENTS</a:t>
            </a:r>
            <a:endParaRPr lang="zh-CN" altLang="en-US" sz="2665" b="1" dirty="0">
              <a:solidFill>
                <a:schemeClr val="bg1"/>
              </a:solidFill>
              <a:latin typeface="Impact MT Std" pitchFamily="34" charset="0"/>
              <a:ea typeface="微软雅黑" panose="020B0503020204020204" pitchFamily="34" charset="-122"/>
            </a:endParaRPr>
          </a:p>
        </p:txBody>
      </p:sp>
      <p:sp>
        <p:nvSpPr>
          <p:cNvPr id="25" name="TextBox 79">
            <a:extLst>
              <a:ext uri="{FF2B5EF4-FFF2-40B4-BE49-F238E27FC236}">
                <a16:creationId xmlns:a16="http://schemas.microsoft.com/office/drawing/2014/main" id="{C4B19648-52D3-0FC1-A638-938C244F7973}"/>
              </a:ext>
            </a:extLst>
          </p:cNvPr>
          <p:cNvSpPr txBox="1"/>
          <p:nvPr/>
        </p:nvSpPr>
        <p:spPr>
          <a:xfrm>
            <a:off x="641317" y="2677173"/>
            <a:ext cx="1912703" cy="995209"/>
          </a:xfrm>
          <a:prstGeom prst="rect">
            <a:avLst/>
          </a:prstGeom>
          <a:noFill/>
        </p:spPr>
        <p:txBody>
          <a:bodyPr wrap="none" rtlCol="0">
            <a:spAutoFit/>
          </a:bodyPr>
          <a:lstStyle/>
          <a:p>
            <a:pPr algn="ctr"/>
            <a:r>
              <a:rPr lang="zh-CN" altLang="en-US" sz="5865" b="1" dirty="0">
                <a:solidFill>
                  <a:schemeClr val="bg1"/>
                </a:solidFill>
                <a:latin typeface="微软雅黑" panose="020B0503020204020204" pitchFamily="34" charset="-122"/>
                <a:ea typeface="微软雅黑" panose="020B0503020204020204" pitchFamily="34" charset="-122"/>
              </a:rPr>
              <a:t>目 录</a:t>
            </a:r>
          </a:p>
        </p:txBody>
      </p:sp>
      <p:grpSp>
        <p:nvGrpSpPr>
          <p:cNvPr id="10" name="组合 9">
            <a:extLst>
              <a:ext uri="{FF2B5EF4-FFF2-40B4-BE49-F238E27FC236}">
                <a16:creationId xmlns:a16="http://schemas.microsoft.com/office/drawing/2014/main" id="{7688A55F-5A30-71F8-D589-94CAC7305ECF}"/>
              </a:ext>
            </a:extLst>
          </p:cNvPr>
          <p:cNvGrpSpPr/>
          <p:nvPr/>
        </p:nvGrpSpPr>
        <p:grpSpPr>
          <a:xfrm>
            <a:off x="3895435" y="5981561"/>
            <a:ext cx="4401129" cy="536351"/>
            <a:chOff x="4590112" y="5965844"/>
            <a:chExt cx="4401129" cy="536351"/>
          </a:xfrm>
        </p:grpSpPr>
        <p:pic>
          <p:nvPicPr>
            <p:cNvPr id="22" name="Picture 2">
              <a:extLst>
                <a:ext uri="{FF2B5EF4-FFF2-40B4-BE49-F238E27FC236}">
                  <a16:creationId xmlns:a16="http://schemas.microsoft.com/office/drawing/2014/main" id="{08090734-A193-4455-2A89-00D532D0117C}"/>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4590112" y="6090066"/>
              <a:ext cx="1965341" cy="412129"/>
            </a:xfrm>
            <a:prstGeom prst="rect">
              <a:avLst/>
            </a:prstGeom>
          </p:spPr>
        </p:pic>
        <p:grpSp>
          <p:nvGrpSpPr>
            <p:cNvPr id="23" name="组合 22">
              <a:extLst>
                <a:ext uri="{FF2B5EF4-FFF2-40B4-BE49-F238E27FC236}">
                  <a16:creationId xmlns:a16="http://schemas.microsoft.com/office/drawing/2014/main" id="{110CD7EE-5409-419E-C9B1-8FBA769B220A}"/>
                </a:ext>
              </a:extLst>
            </p:cNvPr>
            <p:cNvGrpSpPr/>
            <p:nvPr/>
          </p:nvGrpSpPr>
          <p:grpSpPr>
            <a:xfrm>
              <a:off x="6746945" y="5965844"/>
              <a:ext cx="2244296" cy="536351"/>
              <a:chOff x="159671" y="227301"/>
              <a:chExt cx="7856145" cy="1608596"/>
            </a:xfrm>
          </p:grpSpPr>
          <p:pic>
            <p:nvPicPr>
              <p:cNvPr id="24" name="图片 23">
                <a:extLst>
                  <a:ext uri="{FF2B5EF4-FFF2-40B4-BE49-F238E27FC236}">
                    <a16:creationId xmlns:a16="http://schemas.microsoft.com/office/drawing/2014/main" id="{0AAE022A-CDEC-0569-4EFD-88929B3273F6}"/>
                  </a:ext>
                </a:extLst>
              </p:cNvPr>
              <p:cNvPicPr>
                <a:picLocks noChangeAspect="1"/>
              </p:cNvPicPr>
              <p:nvPr/>
            </p:nvPicPr>
            <p:blipFill rotWithShape="1">
              <a:blip r:embed="rId3">
                <a:extLst>
                  <a:ext uri="{28A0092B-C50C-407E-A947-70E740481C1C}">
                    <a14:useLocalDpi xmlns:a14="http://schemas.microsoft.com/office/drawing/2010/main" val="0"/>
                  </a:ext>
                </a:extLst>
              </a:blip>
              <a:srcRect l="28849" r="30180" b="50000"/>
              <a:stretch>
                <a:fillRect/>
              </a:stretch>
            </p:blipFill>
            <p:spPr>
              <a:xfrm>
                <a:off x="159671" y="227301"/>
                <a:ext cx="2644306" cy="1608596"/>
              </a:xfrm>
              <a:prstGeom prst="rect">
                <a:avLst/>
              </a:prstGeom>
            </p:spPr>
          </p:pic>
          <p:pic>
            <p:nvPicPr>
              <p:cNvPr id="26" name="图片 25">
                <a:extLst>
                  <a:ext uri="{FF2B5EF4-FFF2-40B4-BE49-F238E27FC236}">
                    <a16:creationId xmlns:a16="http://schemas.microsoft.com/office/drawing/2014/main" id="{BC405387-7865-3F79-8F0C-281A7DC85B43}"/>
                  </a:ext>
                </a:extLst>
              </p:cNvPr>
              <p:cNvPicPr>
                <a:picLocks noChangeAspect="1"/>
              </p:cNvPicPr>
              <p:nvPr/>
            </p:nvPicPr>
            <p:blipFill rotWithShape="1">
              <a:blip r:embed="rId3">
                <a:extLst>
                  <a:ext uri="{28A0092B-C50C-407E-A947-70E740481C1C}">
                    <a14:useLocalDpi xmlns:a14="http://schemas.microsoft.com/office/drawing/2010/main" val="0"/>
                  </a:ext>
                </a:extLst>
              </a:blip>
              <a:srcRect l="2887" t="53357" r="736"/>
              <a:stretch>
                <a:fillRect/>
              </a:stretch>
            </p:blipFill>
            <p:spPr>
              <a:xfrm>
                <a:off x="2935811" y="508823"/>
                <a:ext cx="5080005" cy="1225499"/>
              </a:xfrm>
              <a:prstGeom prst="rect">
                <a:avLst/>
              </a:prstGeom>
            </p:spPr>
          </p:pic>
        </p:grpSp>
      </p:grpSp>
    </p:spTree>
    <p:extLst>
      <p:ext uri="{BB962C8B-B14F-4D97-AF65-F5344CB8AC3E}">
        <p14:creationId xmlns:p14="http://schemas.microsoft.com/office/powerpoint/2010/main" val="28341111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6">
            <a:extLst>
              <a:ext uri="{FF2B5EF4-FFF2-40B4-BE49-F238E27FC236}">
                <a16:creationId xmlns:a16="http://schemas.microsoft.com/office/drawing/2014/main" id="{5EBE05CE-9293-7BDE-6A84-09142EC163C3}"/>
              </a:ext>
            </a:extLst>
          </p:cNvPr>
          <p:cNvSpPr txBox="1"/>
          <p:nvPr/>
        </p:nvSpPr>
        <p:spPr>
          <a:xfrm>
            <a:off x="355600" y="35054"/>
            <a:ext cx="3021933" cy="743962"/>
          </a:xfrm>
          <a:prstGeom prst="rect">
            <a:avLst/>
          </a:prstGeom>
          <a:noFill/>
        </p:spPr>
        <p:txBody>
          <a:bodyPr wrap="none" lIns="91416" tIns="45708" rIns="91416" bIns="45708" rtlCol="0">
            <a:spAutoFit/>
          </a:bodyPr>
          <a:lstStyle>
            <a:defPPr>
              <a:defRPr lang="zh-CN"/>
            </a:defPPr>
            <a:lvl1pPr>
              <a:defRPr sz="2000">
                <a:solidFill>
                  <a:schemeClr val="accent2"/>
                </a:solidFill>
                <a:latin typeface="+mn-ea"/>
                <a:ea typeface="+mn-ea"/>
              </a:defRPr>
            </a:lvl1pPr>
          </a:lstStyle>
          <a:p>
            <a:pPr>
              <a:lnSpc>
                <a:spcPct val="150000"/>
              </a:lnSpc>
            </a:pPr>
            <a:r>
              <a:rPr lang="en-US" altLang="zh-CN" sz="3200" b="1" dirty="0">
                <a:solidFill>
                  <a:srgbClr val="003399"/>
                </a:solidFill>
                <a:latin typeface="微软雅黑" panose="020B0503020204020204" pitchFamily="34" charset="-122"/>
                <a:ea typeface="微软雅黑" panose="020B0503020204020204" pitchFamily="34" charset="-122"/>
              </a:rPr>
              <a:t>1 </a:t>
            </a:r>
            <a:r>
              <a:rPr lang="zh-CN" altLang="en-US" sz="3200" b="1" dirty="0">
                <a:solidFill>
                  <a:srgbClr val="003399"/>
                </a:solidFill>
                <a:latin typeface="微软雅黑" panose="020B0503020204020204" pitchFamily="34" charset="-122"/>
                <a:ea typeface="微软雅黑" panose="020B0503020204020204" pitchFamily="34" charset="-122"/>
              </a:rPr>
              <a:t>研究背景介绍</a:t>
            </a:r>
            <a:endParaRPr lang="en-US" altLang="zh-CN" sz="3200" b="1" dirty="0">
              <a:solidFill>
                <a:srgbClr val="003399"/>
              </a:solidFill>
              <a:latin typeface="微软雅黑" panose="020B0503020204020204" pitchFamily="34" charset="-122"/>
              <a:ea typeface="微软雅黑" panose="020B0503020204020204" pitchFamily="34" charset="-122"/>
            </a:endParaRPr>
          </a:p>
        </p:txBody>
      </p:sp>
      <p:grpSp>
        <p:nvGrpSpPr>
          <p:cNvPr id="14" name="组合 13">
            <a:extLst>
              <a:ext uri="{FF2B5EF4-FFF2-40B4-BE49-F238E27FC236}">
                <a16:creationId xmlns:a16="http://schemas.microsoft.com/office/drawing/2014/main" id="{CF40DBE8-1DEF-5CC7-7C73-241591ECDDA2}"/>
              </a:ext>
            </a:extLst>
          </p:cNvPr>
          <p:cNvGrpSpPr/>
          <p:nvPr/>
        </p:nvGrpSpPr>
        <p:grpSpPr>
          <a:xfrm>
            <a:off x="0" y="822146"/>
            <a:ext cx="12192000" cy="63978"/>
            <a:chOff x="0" y="822146"/>
            <a:chExt cx="12192000" cy="63978"/>
          </a:xfrm>
        </p:grpSpPr>
        <p:cxnSp>
          <p:nvCxnSpPr>
            <p:cNvPr id="3" name="直接连接符 2">
              <a:extLst>
                <a:ext uri="{FF2B5EF4-FFF2-40B4-BE49-F238E27FC236}">
                  <a16:creationId xmlns:a16="http://schemas.microsoft.com/office/drawing/2014/main" id="{5E946393-F01C-4DD4-4FCB-204A16FBB84E}"/>
                </a:ext>
              </a:extLst>
            </p:cNvPr>
            <p:cNvCxnSpPr>
              <a:cxnSpLocks/>
            </p:cNvCxnSpPr>
            <p:nvPr/>
          </p:nvCxnSpPr>
          <p:spPr>
            <a:xfrm>
              <a:off x="0" y="822146"/>
              <a:ext cx="12192000" cy="0"/>
            </a:xfrm>
            <a:prstGeom prst="line">
              <a:avLst/>
            </a:prstGeom>
            <a:ln w="76200">
              <a:solidFill>
                <a:srgbClr val="003399"/>
              </a:solidFill>
            </a:ln>
          </p:spPr>
          <p:style>
            <a:lnRef idx="1">
              <a:schemeClr val="accent1"/>
            </a:lnRef>
            <a:fillRef idx="0">
              <a:schemeClr val="accent1"/>
            </a:fillRef>
            <a:effectRef idx="0">
              <a:schemeClr val="accent1"/>
            </a:effectRef>
            <a:fontRef idx="minor">
              <a:schemeClr val="tx1"/>
            </a:fontRef>
          </p:style>
        </p:cxnSp>
        <p:cxnSp>
          <p:nvCxnSpPr>
            <p:cNvPr id="13" name="直接连接符 12">
              <a:extLst>
                <a:ext uri="{FF2B5EF4-FFF2-40B4-BE49-F238E27FC236}">
                  <a16:creationId xmlns:a16="http://schemas.microsoft.com/office/drawing/2014/main" id="{B3AFCDA7-9EE3-5255-DB63-3AEFB5FAFA4B}"/>
                </a:ext>
              </a:extLst>
            </p:cNvPr>
            <p:cNvCxnSpPr/>
            <p:nvPr/>
          </p:nvCxnSpPr>
          <p:spPr>
            <a:xfrm>
              <a:off x="0" y="886124"/>
              <a:ext cx="12192000" cy="0"/>
            </a:xfrm>
            <a:prstGeom prst="line">
              <a:avLst/>
            </a:prstGeom>
            <a:ln w="19050">
              <a:solidFill>
                <a:srgbClr val="003399"/>
              </a:solidFill>
            </a:ln>
          </p:spPr>
          <p:style>
            <a:lnRef idx="1">
              <a:schemeClr val="accent1"/>
            </a:lnRef>
            <a:fillRef idx="0">
              <a:schemeClr val="accent1"/>
            </a:fillRef>
            <a:effectRef idx="0">
              <a:schemeClr val="accent1"/>
            </a:effectRef>
            <a:fontRef idx="minor">
              <a:schemeClr val="tx1"/>
            </a:fontRef>
          </p:style>
        </p:cxnSp>
      </p:grpSp>
      <p:sp>
        <p:nvSpPr>
          <p:cNvPr id="45" name="矩形 44">
            <a:extLst>
              <a:ext uri="{FF2B5EF4-FFF2-40B4-BE49-F238E27FC236}">
                <a16:creationId xmlns:a16="http://schemas.microsoft.com/office/drawing/2014/main" id="{FA57FA2A-FEB3-4802-4929-AAA502A8829E}"/>
              </a:ext>
            </a:extLst>
          </p:cNvPr>
          <p:cNvSpPr/>
          <p:nvPr/>
        </p:nvSpPr>
        <p:spPr>
          <a:xfrm>
            <a:off x="0" y="6647398"/>
            <a:ext cx="12192000" cy="211864"/>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页脚占位符 50">
            <a:extLst>
              <a:ext uri="{FF2B5EF4-FFF2-40B4-BE49-F238E27FC236}">
                <a16:creationId xmlns:a16="http://schemas.microsoft.com/office/drawing/2014/main" id="{343217E4-7E0F-F5B7-654F-5EA8047EDBA8}"/>
              </a:ext>
            </a:extLst>
          </p:cNvPr>
          <p:cNvSpPr>
            <a:spLocks noGrp="1"/>
          </p:cNvSpPr>
          <p:nvPr>
            <p:ph type="ftr" sz="quarter" idx="11"/>
          </p:nvPr>
        </p:nvSpPr>
        <p:spPr>
          <a:xfrm>
            <a:off x="0" y="6552844"/>
            <a:ext cx="12192000" cy="319476"/>
          </a:xfrm>
          <a:solidFill>
            <a:srgbClr val="003399"/>
          </a:solidFill>
        </p:spPr>
        <p:txBody>
          <a:bodyPr/>
          <a:lstStyle/>
          <a:p>
            <a:r>
              <a:rPr lang="en-US" altLang="zh-CN" b="1" dirty="0">
                <a:solidFill>
                  <a:schemeClr val="bg1"/>
                </a:solidFill>
              </a:rPr>
              <a:t> </a:t>
            </a:r>
            <a:endParaRPr lang="zh-CN" altLang="en-US" b="1" dirty="0">
              <a:solidFill>
                <a:schemeClr val="bg1"/>
              </a:solidFill>
            </a:endParaRPr>
          </a:p>
        </p:txBody>
      </p:sp>
      <p:sp>
        <p:nvSpPr>
          <p:cNvPr id="52" name="灯片编号占位符 51">
            <a:extLst>
              <a:ext uri="{FF2B5EF4-FFF2-40B4-BE49-F238E27FC236}">
                <a16:creationId xmlns:a16="http://schemas.microsoft.com/office/drawing/2014/main" id="{94A61ED4-C779-7A00-BC0B-5AD75911BACC}"/>
              </a:ext>
            </a:extLst>
          </p:cNvPr>
          <p:cNvSpPr>
            <a:spLocks noGrp="1"/>
          </p:cNvSpPr>
          <p:nvPr>
            <p:ph type="sldNum" sz="quarter" idx="12"/>
          </p:nvPr>
        </p:nvSpPr>
        <p:spPr/>
        <p:txBody>
          <a:bodyPr/>
          <a:lstStyle/>
          <a:p>
            <a:fld id="{681EA06E-6E7C-416D-A80B-27D235CEB89A}" type="slidenum">
              <a:rPr lang="zh-CN" altLang="en-US" smtClean="0">
                <a:solidFill>
                  <a:schemeClr val="bg1"/>
                </a:solidFill>
              </a:rPr>
              <a:t>3</a:t>
            </a:fld>
            <a:endParaRPr lang="zh-CN" altLang="en-US">
              <a:solidFill>
                <a:schemeClr val="bg1"/>
              </a:solidFill>
            </a:endParaRPr>
          </a:p>
        </p:txBody>
      </p:sp>
      <p:sp>
        <p:nvSpPr>
          <p:cNvPr id="12" name="文本框 11">
            <a:extLst>
              <a:ext uri="{FF2B5EF4-FFF2-40B4-BE49-F238E27FC236}">
                <a16:creationId xmlns:a16="http://schemas.microsoft.com/office/drawing/2014/main" id="{2D3049A7-2A42-81D1-872A-9110D5F89B3E}"/>
              </a:ext>
            </a:extLst>
          </p:cNvPr>
          <p:cNvSpPr txBox="1"/>
          <p:nvPr/>
        </p:nvSpPr>
        <p:spPr>
          <a:xfrm>
            <a:off x="6671549" y="2094928"/>
            <a:ext cx="4368405" cy="499432"/>
          </a:xfrm>
          <a:prstGeom prst="rect">
            <a:avLst/>
          </a:prstGeom>
          <a:noFill/>
        </p:spPr>
        <p:txBody>
          <a:bodyPr wrap="square" rtlCol="0">
            <a:spAutoFit/>
          </a:bodyPr>
          <a:lstStyle/>
          <a:p>
            <a:pPr marL="0" lvl="1" algn="ctr">
              <a:lnSpc>
                <a:spcPct val="150000"/>
              </a:lnSpc>
            </a:pPr>
            <a:r>
              <a:rPr lang="zh-CN" altLang="en-US" sz="2000" b="1" dirty="0">
                <a:solidFill>
                  <a:srgbClr val="003399"/>
                </a:solidFill>
                <a:latin typeface="+mj-ea"/>
                <a:ea typeface="+mj-ea"/>
              </a:rPr>
              <a:t>局部动量接受度（</a:t>
            </a:r>
            <a:r>
              <a:rPr lang="en-US" altLang="zh-CN" sz="2000" b="1" dirty="0">
                <a:solidFill>
                  <a:srgbClr val="003399"/>
                </a:solidFill>
                <a:latin typeface="+mj-ea"/>
                <a:ea typeface="+mj-ea"/>
              </a:rPr>
              <a:t>LMA</a:t>
            </a:r>
            <a:r>
              <a:rPr lang="zh-CN" altLang="en-US" sz="2000" b="1" dirty="0">
                <a:solidFill>
                  <a:srgbClr val="003399"/>
                </a:solidFill>
                <a:latin typeface="+mj-ea"/>
                <a:ea typeface="+mj-ea"/>
              </a:rPr>
              <a:t>）</a:t>
            </a:r>
            <a:endParaRPr lang="en-US" altLang="zh-CN" sz="2000" b="1" dirty="0">
              <a:solidFill>
                <a:srgbClr val="003399"/>
              </a:solidFill>
              <a:latin typeface="+mj-ea"/>
              <a:ea typeface="+mj-ea"/>
            </a:endParaRPr>
          </a:p>
        </p:txBody>
      </p:sp>
      <p:sp>
        <p:nvSpPr>
          <p:cNvPr id="31" name="矩形: 圆角 30">
            <a:extLst>
              <a:ext uri="{FF2B5EF4-FFF2-40B4-BE49-F238E27FC236}">
                <a16:creationId xmlns:a16="http://schemas.microsoft.com/office/drawing/2014/main" id="{1CB4DD13-FC09-43AC-5896-57EA62C7A011}"/>
              </a:ext>
            </a:extLst>
          </p:cNvPr>
          <p:cNvSpPr/>
          <p:nvPr/>
        </p:nvSpPr>
        <p:spPr>
          <a:xfrm>
            <a:off x="519656" y="1675578"/>
            <a:ext cx="5125080" cy="4420741"/>
          </a:xfrm>
          <a:prstGeom prst="roundRect">
            <a:avLst>
              <a:gd name="adj" fmla="val 4192"/>
            </a:avLst>
          </a:prstGeom>
          <a:noFill/>
          <a:ln w="28575">
            <a:solidFill>
              <a:srgbClr val="00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15">
            <a:extLst>
              <a:ext uri="{FF2B5EF4-FFF2-40B4-BE49-F238E27FC236}">
                <a16:creationId xmlns:a16="http://schemas.microsoft.com/office/drawing/2014/main" id="{5552D882-C062-0DCD-1933-5A6CE16D8630}"/>
              </a:ext>
            </a:extLst>
          </p:cNvPr>
          <p:cNvSpPr txBox="1"/>
          <p:nvPr/>
        </p:nvSpPr>
        <p:spPr>
          <a:xfrm>
            <a:off x="870166" y="2740414"/>
            <a:ext cx="4424058" cy="3052054"/>
          </a:xfrm>
          <a:prstGeom prst="rect">
            <a:avLst/>
          </a:prstGeom>
          <a:noFill/>
        </p:spPr>
        <p:txBody>
          <a:bodyPr wrap="square" rtlCol="0">
            <a:spAutoFit/>
          </a:bodyPr>
          <a:lstStyle/>
          <a:p>
            <a:pPr marL="285750" indent="-285750">
              <a:lnSpc>
                <a:spcPct val="120000"/>
              </a:lnSpc>
              <a:buFont typeface="Wingdings" panose="05000000000000000000" pitchFamily="2" charset="2"/>
              <a:buChar char="Ø"/>
            </a:pPr>
            <a:r>
              <a:rPr lang="zh-CN" altLang="zh-CN" sz="1800" kern="100" dirty="0">
                <a:effectLst/>
                <a:latin typeface="+mj-ea"/>
                <a:ea typeface="+mj-ea"/>
                <a:cs typeface="Times New Roman" panose="02020603050405020304" pitchFamily="18" charset="0"/>
              </a:rPr>
              <a:t>在储存环加速器中，束流寿命是关键的束流性能参数之一，定义为单位时间内粒子损失率的倒数</a:t>
            </a:r>
            <a:r>
              <a:rPr lang="zh-CN" altLang="zh-CN" dirty="0">
                <a:effectLst/>
                <a:latin typeface="+mj-ea"/>
                <a:ea typeface="+mj-ea"/>
              </a:rPr>
              <a:t> </a:t>
            </a:r>
            <a:r>
              <a:rPr lang="zh-CN" altLang="en-US" sz="1800" kern="100" dirty="0">
                <a:effectLst/>
                <a:latin typeface="+mj-ea"/>
                <a:ea typeface="+mj-ea"/>
                <a:cs typeface="Times New Roman" panose="02020603050405020304" pitchFamily="18" charset="0"/>
              </a:rPr>
              <a:t>。</a:t>
            </a:r>
            <a:endParaRPr lang="en-US" altLang="zh-CN" sz="1800" kern="100" dirty="0">
              <a:effectLst/>
              <a:latin typeface="+mj-ea"/>
              <a:ea typeface="+mj-ea"/>
              <a:cs typeface="Times New Roman" panose="02020603050405020304" pitchFamily="18" charset="0"/>
            </a:endParaRPr>
          </a:p>
          <a:p>
            <a:pPr marL="285750" indent="-285750">
              <a:lnSpc>
                <a:spcPct val="120000"/>
              </a:lnSpc>
              <a:buFont typeface="Wingdings" panose="05000000000000000000" pitchFamily="2" charset="2"/>
              <a:buChar char="Ø"/>
            </a:pPr>
            <a:r>
              <a:rPr lang="zh-CN" altLang="zh-CN" sz="1800" kern="100" dirty="0">
                <a:effectLst/>
                <a:latin typeface="+mj-ea"/>
                <a:ea typeface="+mj-ea"/>
                <a:cs typeface="Times New Roman" panose="02020603050405020304" pitchFamily="18" charset="0"/>
              </a:rPr>
              <a:t>束流寿命主要受到</a:t>
            </a:r>
            <a:r>
              <a:rPr lang="zh-CN" altLang="zh-CN" sz="1800" b="1" kern="100" dirty="0">
                <a:effectLst/>
                <a:latin typeface="+mj-ea"/>
                <a:ea typeface="+mj-ea"/>
                <a:cs typeface="Times New Roman" panose="02020603050405020304" pitchFamily="18" charset="0"/>
              </a:rPr>
              <a:t>残余气体离子效应</a:t>
            </a:r>
            <a:r>
              <a:rPr lang="zh-CN" altLang="zh-CN" sz="1800" kern="100" dirty="0">
                <a:effectLst/>
                <a:latin typeface="+mj-ea"/>
                <a:ea typeface="+mj-ea"/>
                <a:cs typeface="Times New Roman" panose="02020603050405020304" pitchFamily="18" charset="0"/>
              </a:rPr>
              <a:t>、</a:t>
            </a:r>
            <a:r>
              <a:rPr lang="zh-CN" altLang="zh-CN" sz="1800" b="1" kern="100" dirty="0">
                <a:effectLst/>
                <a:latin typeface="+mj-ea"/>
                <a:ea typeface="+mj-ea"/>
                <a:cs typeface="Times New Roman" panose="02020603050405020304" pitchFamily="18" charset="0"/>
              </a:rPr>
              <a:t>量子激发效应</a:t>
            </a:r>
            <a:r>
              <a:rPr lang="zh-CN" altLang="zh-CN" sz="1800" kern="100" dirty="0">
                <a:effectLst/>
                <a:latin typeface="+mj-ea"/>
                <a:ea typeface="+mj-ea"/>
                <a:cs typeface="Times New Roman" panose="02020603050405020304" pitchFamily="18" charset="0"/>
              </a:rPr>
              <a:t>和</a:t>
            </a:r>
            <a:r>
              <a:rPr lang="zh-CN" altLang="zh-CN" sz="1800" b="1" kern="100" dirty="0">
                <a:effectLst/>
                <a:latin typeface="+mj-ea"/>
                <a:ea typeface="+mj-ea"/>
                <a:cs typeface="Times New Roman" panose="02020603050405020304" pitchFamily="18" charset="0"/>
              </a:rPr>
              <a:t>托歇克效应</a:t>
            </a:r>
            <a:r>
              <a:rPr lang="zh-CN" altLang="zh-CN" sz="1800" kern="100" dirty="0">
                <a:effectLst/>
                <a:latin typeface="+mj-ea"/>
                <a:ea typeface="+mj-ea"/>
                <a:cs typeface="Times New Roman" panose="02020603050405020304" pitchFamily="18" charset="0"/>
              </a:rPr>
              <a:t>的影响</a:t>
            </a:r>
            <a:r>
              <a:rPr lang="zh-CN" altLang="en-US" kern="100" dirty="0">
                <a:latin typeface="+mj-ea"/>
                <a:ea typeface="+mj-ea"/>
                <a:cs typeface="Times New Roman" panose="02020603050405020304" pitchFamily="18" charset="0"/>
              </a:rPr>
              <a:t>。</a:t>
            </a:r>
            <a:endParaRPr lang="en-US" altLang="zh-CN" kern="100" dirty="0">
              <a:latin typeface="+mj-ea"/>
              <a:ea typeface="+mj-ea"/>
              <a:cs typeface="Times New Roman" panose="02020603050405020304" pitchFamily="18" charset="0"/>
            </a:endParaRPr>
          </a:p>
          <a:p>
            <a:pPr marL="285750" indent="-285750">
              <a:lnSpc>
                <a:spcPct val="120000"/>
              </a:lnSpc>
              <a:buFont typeface="Wingdings" panose="05000000000000000000" pitchFamily="2" charset="2"/>
              <a:buChar char="Ø"/>
            </a:pPr>
            <a:r>
              <a:rPr lang="zh-CN" altLang="en-US" b="1" kern="100" dirty="0">
                <a:latin typeface="+mj-ea"/>
                <a:ea typeface="+mj-ea"/>
                <a:cs typeface="Times New Roman" panose="02020603050405020304" pitchFamily="18" charset="0"/>
              </a:rPr>
              <a:t>托歇克寿命</a:t>
            </a:r>
            <a:r>
              <a:rPr lang="zh-CN" altLang="en-US" kern="100" dirty="0">
                <a:latin typeface="+mj-ea"/>
                <a:ea typeface="+mj-ea"/>
                <a:cs typeface="Times New Roman" panose="02020603050405020304" pitchFamily="18" charset="0"/>
              </a:rPr>
              <a:t>是由</a:t>
            </a:r>
            <a:r>
              <a:rPr lang="zh-CN" altLang="zh-CN" sz="1800" kern="100" dirty="0">
                <a:effectLst/>
                <a:latin typeface="+mj-ea"/>
                <a:ea typeface="+mj-ea"/>
                <a:cs typeface="Times New Roman" panose="02020603050405020304" pitchFamily="18" charset="0"/>
              </a:rPr>
              <a:t>托歇克效应引起的粒子损失率的倒数</a:t>
            </a:r>
            <a:r>
              <a:rPr lang="zh-CN" altLang="en-US" sz="1800" kern="100" dirty="0">
                <a:effectLst/>
                <a:latin typeface="+mj-ea"/>
                <a:ea typeface="+mj-ea"/>
                <a:cs typeface="Times New Roman" panose="02020603050405020304" pitchFamily="18" charset="0"/>
              </a:rPr>
              <a:t>。</a:t>
            </a:r>
            <a:endParaRPr lang="en-US" altLang="zh-CN" sz="1800" kern="100" dirty="0">
              <a:effectLst/>
              <a:latin typeface="+mj-ea"/>
              <a:ea typeface="+mj-ea"/>
              <a:cs typeface="Times New Roman" panose="02020603050405020304" pitchFamily="18" charset="0"/>
            </a:endParaRPr>
          </a:p>
          <a:p>
            <a:pPr marL="285750" indent="-285750">
              <a:lnSpc>
                <a:spcPct val="120000"/>
              </a:lnSpc>
              <a:buFont typeface="Wingdings" panose="05000000000000000000" pitchFamily="2" charset="2"/>
              <a:buChar char="Ø"/>
            </a:pPr>
            <a:r>
              <a:rPr lang="zh-CN" altLang="en-US" sz="1800" kern="100" dirty="0">
                <a:effectLst/>
                <a:latin typeface="+mj-ea"/>
                <a:ea typeface="+mj-ea"/>
                <a:cs typeface="Times New Roman" panose="02020603050405020304" pitchFamily="18" charset="0"/>
              </a:rPr>
              <a:t>托歇克寿命</a:t>
            </a:r>
            <a:r>
              <a:rPr lang="zh-CN" altLang="zh-CN" sz="1800" kern="100" dirty="0">
                <a:effectLst/>
                <a:latin typeface="+mj-ea"/>
                <a:ea typeface="+mj-ea"/>
                <a:cs typeface="Times New Roman" panose="02020603050405020304" pitchFamily="18" charset="0"/>
              </a:rPr>
              <a:t>是第四代同步辐射光源超低发射度储存环优化的一个重要目标参数。</a:t>
            </a:r>
            <a:r>
              <a:rPr lang="zh-CN" altLang="zh-CN" dirty="0">
                <a:effectLst/>
                <a:latin typeface="+mj-ea"/>
                <a:ea typeface="+mj-ea"/>
              </a:rPr>
              <a:t> </a:t>
            </a:r>
            <a:endParaRPr lang="en-US" altLang="zh-CN" sz="1800" kern="100" dirty="0">
              <a:effectLst/>
              <a:latin typeface="+mj-ea"/>
              <a:ea typeface="+mj-ea"/>
              <a:cs typeface="Times New Roman" panose="02020603050405020304" pitchFamily="18" charset="0"/>
            </a:endParaRPr>
          </a:p>
        </p:txBody>
      </p:sp>
      <p:sp>
        <p:nvSpPr>
          <p:cNvPr id="49" name="文本框 48">
            <a:extLst>
              <a:ext uri="{FF2B5EF4-FFF2-40B4-BE49-F238E27FC236}">
                <a16:creationId xmlns:a16="http://schemas.microsoft.com/office/drawing/2014/main" id="{FC68CEAE-B9E1-D273-E723-0655C9C4CB00}"/>
              </a:ext>
            </a:extLst>
          </p:cNvPr>
          <p:cNvSpPr txBox="1"/>
          <p:nvPr/>
        </p:nvSpPr>
        <p:spPr>
          <a:xfrm>
            <a:off x="570242" y="2094928"/>
            <a:ext cx="5023909" cy="499367"/>
          </a:xfrm>
          <a:prstGeom prst="rect">
            <a:avLst/>
          </a:prstGeom>
          <a:noFill/>
        </p:spPr>
        <p:txBody>
          <a:bodyPr wrap="square" rtlCol="0">
            <a:spAutoFit/>
          </a:bodyPr>
          <a:lstStyle/>
          <a:p>
            <a:pPr marL="0" lvl="1" algn="ctr">
              <a:lnSpc>
                <a:spcPct val="150000"/>
              </a:lnSpc>
            </a:pPr>
            <a:r>
              <a:rPr lang="zh-CN" altLang="en-US" sz="2000" b="1" dirty="0">
                <a:solidFill>
                  <a:srgbClr val="003399"/>
                </a:solidFill>
                <a:latin typeface="+mj-ea"/>
                <a:ea typeface="+mj-ea"/>
              </a:rPr>
              <a:t>托歇克寿命（</a:t>
            </a:r>
            <a:r>
              <a:rPr lang="en-US" altLang="zh-CN" sz="2000" b="1" dirty="0" err="1">
                <a:solidFill>
                  <a:srgbClr val="003399"/>
                </a:solidFill>
                <a:latin typeface="+mj-ea"/>
                <a:ea typeface="+mj-ea"/>
              </a:rPr>
              <a:t>Touschek</a:t>
            </a:r>
            <a:r>
              <a:rPr lang="zh-CN" altLang="en-US" sz="2000" b="1" dirty="0">
                <a:solidFill>
                  <a:srgbClr val="003399"/>
                </a:solidFill>
                <a:latin typeface="+mj-ea"/>
                <a:ea typeface="+mj-ea"/>
              </a:rPr>
              <a:t> </a:t>
            </a:r>
            <a:r>
              <a:rPr lang="en-US" altLang="zh-CN" sz="2000" b="1" dirty="0">
                <a:solidFill>
                  <a:srgbClr val="003399"/>
                </a:solidFill>
                <a:latin typeface="+mj-ea"/>
                <a:ea typeface="+mj-ea"/>
              </a:rPr>
              <a:t>Lifetime</a:t>
            </a:r>
            <a:r>
              <a:rPr lang="zh-CN" altLang="en-US" sz="2000" b="1" dirty="0">
                <a:solidFill>
                  <a:srgbClr val="003399"/>
                </a:solidFill>
                <a:latin typeface="+mj-ea"/>
                <a:ea typeface="+mj-ea"/>
              </a:rPr>
              <a:t>）</a:t>
            </a:r>
            <a:endParaRPr lang="en-US" altLang="zh-CN" sz="2000" b="1" dirty="0">
              <a:solidFill>
                <a:srgbClr val="003399"/>
              </a:solidFill>
              <a:latin typeface="+mj-ea"/>
              <a:ea typeface="+mj-ea"/>
            </a:endParaRPr>
          </a:p>
        </p:txBody>
      </p:sp>
      <p:grpSp>
        <p:nvGrpSpPr>
          <p:cNvPr id="50" name="组合 49">
            <a:extLst>
              <a:ext uri="{FF2B5EF4-FFF2-40B4-BE49-F238E27FC236}">
                <a16:creationId xmlns:a16="http://schemas.microsoft.com/office/drawing/2014/main" id="{6B68D164-2B81-CAC3-F680-2C63FA0B3FC0}"/>
              </a:ext>
            </a:extLst>
          </p:cNvPr>
          <p:cNvGrpSpPr/>
          <p:nvPr/>
        </p:nvGrpSpPr>
        <p:grpSpPr>
          <a:xfrm>
            <a:off x="2604863" y="1099106"/>
            <a:ext cx="954666" cy="970027"/>
            <a:chOff x="402794" y="1296041"/>
            <a:chExt cx="609064" cy="618864"/>
          </a:xfrm>
        </p:grpSpPr>
        <p:sp>
          <p:nvSpPr>
            <p:cNvPr id="33" name="椭圆 32">
              <a:extLst>
                <a:ext uri="{FF2B5EF4-FFF2-40B4-BE49-F238E27FC236}">
                  <a16:creationId xmlns:a16="http://schemas.microsoft.com/office/drawing/2014/main" id="{BEFDF8B3-61E7-F212-93CB-B57D174FCCCC}"/>
                </a:ext>
              </a:extLst>
            </p:cNvPr>
            <p:cNvSpPr/>
            <p:nvPr/>
          </p:nvSpPr>
          <p:spPr>
            <a:xfrm>
              <a:off x="402794" y="1296041"/>
              <a:ext cx="609064" cy="618864"/>
            </a:xfrm>
            <a:prstGeom prst="ellipse">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5" name="图形 34" descr="书籍">
              <a:extLst>
                <a:ext uri="{FF2B5EF4-FFF2-40B4-BE49-F238E27FC236}">
                  <a16:creationId xmlns:a16="http://schemas.microsoft.com/office/drawing/2014/main" id="{4DC82AA3-F007-80F5-E12C-1C9EAB1F32F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73286" y="1371433"/>
              <a:ext cx="468080" cy="468080"/>
            </a:xfrm>
            <a:prstGeom prst="rect">
              <a:avLst/>
            </a:prstGeom>
          </p:spPr>
        </p:pic>
      </p:grpSp>
      <p:sp>
        <p:nvSpPr>
          <p:cNvPr id="10" name="矩形: 圆角 9">
            <a:extLst>
              <a:ext uri="{FF2B5EF4-FFF2-40B4-BE49-F238E27FC236}">
                <a16:creationId xmlns:a16="http://schemas.microsoft.com/office/drawing/2014/main" id="{6ECFB09E-BFA4-E3BA-1BB3-97782EAC731F}"/>
              </a:ext>
            </a:extLst>
          </p:cNvPr>
          <p:cNvSpPr/>
          <p:nvPr/>
        </p:nvSpPr>
        <p:spPr>
          <a:xfrm>
            <a:off x="6293211" y="1675578"/>
            <a:ext cx="5125080" cy="4420741"/>
          </a:xfrm>
          <a:prstGeom prst="roundRect">
            <a:avLst>
              <a:gd name="adj" fmla="val 4192"/>
            </a:avLst>
          </a:prstGeom>
          <a:noFill/>
          <a:ln w="28575">
            <a:solidFill>
              <a:srgbClr val="00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4" name="组合 33">
            <a:extLst>
              <a:ext uri="{FF2B5EF4-FFF2-40B4-BE49-F238E27FC236}">
                <a16:creationId xmlns:a16="http://schemas.microsoft.com/office/drawing/2014/main" id="{CED728AF-FB51-24B3-7486-BD2BFA361313}"/>
              </a:ext>
            </a:extLst>
          </p:cNvPr>
          <p:cNvGrpSpPr/>
          <p:nvPr/>
        </p:nvGrpSpPr>
        <p:grpSpPr>
          <a:xfrm>
            <a:off x="8378418" y="1099106"/>
            <a:ext cx="954666" cy="970027"/>
            <a:chOff x="8763505" y="1033430"/>
            <a:chExt cx="954666" cy="970027"/>
          </a:xfrm>
        </p:grpSpPr>
        <p:sp>
          <p:nvSpPr>
            <p:cNvPr id="17" name="椭圆 16">
              <a:extLst>
                <a:ext uri="{FF2B5EF4-FFF2-40B4-BE49-F238E27FC236}">
                  <a16:creationId xmlns:a16="http://schemas.microsoft.com/office/drawing/2014/main" id="{07751B19-9BD3-3A37-3445-B1771FA331FF}"/>
                </a:ext>
              </a:extLst>
            </p:cNvPr>
            <p:cNvSpPr/>
            <p:nvPr/>
          </p:nvSpPr>
          <p:spPr>
            <a:xfrm>
              <a:off x="8763505" y="1033430"/>
              <a:ext cx="954666" cy="970027"/>
            </a:xfrm>
            <a:prstGeom prst="ellipse">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2" name="图形 31" descr="机器人">
              <a:extLst>
                <a:ext uri="{FF2B5EF4-FFF2-40B4-BE49-F238E27FC236}">
                  <a16:creationId xmlns:a16="http://schemas.microsoft.com/office/drawing/2014/main" id="{EC5182F0-ACAC-59D1-DEAD-AA637E055A6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864926" y="1142531"/>
              <a:ext cx="751824" cy="751824"/>
            </a:xfrm>
            <a:prstGeom prst="rect">
              <a:avLst/>
            </a:prstGeom>
          </p:spPr>
        </p:pic>
      </p:grpSp>
      <p:sp>
        <p:nvSpPr>
          <p:cNvPr id="8" name="文本框 7">
            <a:extLst>
              <a:ext uri="{FF2B5EF4-FFF2-40B4-BE49-F238E27FC236}">
                <a16:creationId xmlns:a16="http://schemas.microsoft.com/office/drawing/2014/main" id="{FAF8D3D1-063F-2C47-C426-9F6BA2BF9C23}"/>
              </a:ext>
            </a:extLst>
          </p:cNvPr>
          <p:cNvSpPr txBox="1"/>
          <p:nvPr/>
        </p:nvSpPr>
        <p:spPr>
          <a:xfrm>
            <a:off x="6450809" y="2645605"/>
            <a:ext cx="4871025" cy="3388172"/>
          </a:xfrm>
          <a:prstGeom prst="rect">
            <a:avLst/>
          </a:prstGeom>
          <a:noFill/>
        </p:spPr>
        <p:txBody>
          <a:bodyPr wrap="square" rtlCol="0">
            <a:spAutoFit/>
          </a:bodyPr>
          <a:lstStyle/>
          <a:p>
            <a:pPr marL="285750" indent="-285750">
              <a:lnSpc>
                <a:spcPct val="120000"/>
              </a:lnSpc>
              <a:buFont typeface="Wingdings" panose="05000000000000000000" pitchFamily="2" charset="2"/>
              <a:buChar char="Ø"/>
            </a:pPr>
            <a:r>
              <a:rPr lang="zh-CN" altLang="zh-CN" sz="1800" kern="100" dirty="0">
                <a:effectLst/>
                <a:latin typeface="+mj-ea"/>
                <a:ea typeface="+mj-ea"/>
                <a:cs typeface="Times New Roman" panose="02020603050405020304" pitchFamily="18" charset="0"/>
              </a:rPr>
              <a:t>随着</a:t>
            </a:r>
            <a:r>
              <a:rPr lang="zh-CN" altLang="en-US" sz="1800" kern="100" dirty="0">
                <a:effectLst/>
                <a:latin typeface="+mj-ea"/>
                <a:ea typeface="+mj-ea"/>
                <a:cs typeface="Times New Roman" panose="02020603050405020304" pitchFamily="18" charset="0"/>
              </a:rPr>
              <a:t>粒子在环中的</a:t>
            </a:r>
            <a:r>
              <a:rPr lang="zh-CN" altLang="zh-CN" sz="1800" kern="100" dirty="0">
                <a:effectLst/>
                <a:latin typeface="+mj-ea"/>
                <a:ea typeface="+mj-ea"/>
                <a:cs typeface="Times New Roman" panose="02020603050405020304" pitchFamily="18" charset="0"/>
              </a:rPr>
              <a:t>圈数增加，粒子的振荡可能会变得更严重，当粒子在横向振荡时，不同速度的粒子发生弹性碰撞，导致动量由横向转移到纵向。</a:t>
            </a:r>
            <a:r>
              <a:rPr lang="zh-CN" altLang="zh-CN" dirty="0">
                <a:effectLst/>
                <a:latin typeface="+mj-ea"/>
                <a:ea typeface="+mj-ea"/>
              </a:rPr>
              <a:t> </a:t>
            </a:r>
            <a:endParaRPr lang="en-US" altLang="zh-CN" kern="100" dirty="0">
              <a:latin typeface="+mj-ea"/>
              <a:ea typeface="+mj-ea"/>
              <a:cs typeface="Times New Roman" panose="02020603050405020304" pitchFamily="18" charset="0"/>
            </a:endParaRPr>
          </a:p>
          <a:p>
            <a:pPr marL="285750" indent="-285750">
              <a:lnSpc>
                <a:spcPct val="120000"/>
              </a:lnSpc>
              <a:buFont typeface="Wingdings" panose="05000000000000000000" pitchFamily="2" charset="2"/>
              <a:buChar char="Ø"/>
            </a:pPr>
            <a:r>
              <a:rPr lang="zh-CN" altLang="zh-CN" sz="1800" kern="100" dirty="0">
                <a:effectLst/>
                <a:latin typeface="+mj-ea"/>
                <a:ea typeface="+mj-ea"/>
                <a:cs typeface="Times New Roman" panose="02020603050405020304" pitchFamily="18" charset="0"/>
              </a:rPr>
              <a:t>如果粒子的纵向动量偏差超过储存环的动量接受度，粒子将丢失。</a:t>
            </a:r>
            <a:r>
              <a:rPr lang="zh-CN" altLang="zh-CN" dirty="0">
                <a:effectLst/>
                <a:latin typeface="+mj-ea"/>
                <a:ea typeface="+mj-ea"/>
              </a:rPr>
              <a:t> </a:t>
            </a:r>
            <a:endParaRPr lang="en-US" altLang="zh-CN" kern="100" dirty="0">
              <a:effectLst/>
              <a:latin typeface="+mj-ea"/>
              <a:ea typeface="+mj-ea"/>
              <a:cs typeface="Times New Roman" panose="02020603050405020304" pitchFamily="18" charset="0"/>
            </a:endParaRPr>
          </a:p>
          <a:p>
            <a:pPr marL="285750" indent="-285750">
              <a:lnSpc>
                <a:spcPct val="120000"/>
              </a:lnSpc>
              <a:buFont typeface="Wingdings" panose="05000000000000000000" pitchFamily="2" charset="2"/>
              <a:buChar char="Ø"/>
            </a:pPr>
            <a:r>
              <a:rPr lang="zh-CN" altLang="zh-CN" sz="1800" kern="100" dirty="0">
                <a:effectLst/>
                <a:latin typeface="+mj-ea"/>
                <a:ea typeface="+mj-ea"/>
                <a:cs typeface="Times New Roman" panose="02020603050405020304" pitchFamily="18" charset="0"/>
              </a:rPr>
              <a:t>动量接受度沿着储存环变化，环中每一点处的动量接受度称为该处的</a:t>
            </a:r>
            <a:r>
              <a:rPr lang="zh-CN" altLang="zh-CN" sz="1800" b="1" kern="100" dirty="0">
                <a:effectLst/>
                <a:latin typeface="+mj-ea"/>
                <a:ea typeface="+mj-ea"/>
                <a:cs typeface="Times New Roman" panose="02020603050405020304" pitchFamily="18" charset="0"/>
              </a:rPr>
              <a:t>局部动量接受度</a:t>
            </a:r>
            <a:r>
              <a:rPr lang="zh-CN" altLang="zh-CN" sz="1800" kern="100" dirty="0">
                <a:effectLst/>
                <a:latin typeface="+mj-ea"/>
                <a:ea typeface="+mj-ea"/>
                <a:cs typeface="Times New Roman" panose="02020603050405020304" pitchFamily="18" charset="0"/>
              </a:rPr>
              <a:t>（</a:t>
            </a:r>
            <a:r>
              <a:rPr lang="en-US" altLang="zh-CN" sz="1800" b="1" kern="100" dirty="0">
                <a:effectLst/>
                <a:latin typeface="+mj-ea"/>
                <a:ea typeface="+mj-ea"/>
              </a:rPr>
              <a:t>Local Momentum Acceptance</a:t>
            </a:r>
            <a:r>
              <a:rPr lang="zh-CN" altLang="zh-CN" sz="1800" b="1" kern="100" dirty="0">
                <a:effectLst/>
                <a:latin typeface="+mj-ea"/>
                <a:ea typeface="+mj-ea"/>
                <a:cs typeface="Times New Roman" panose="02020603050405020304" pitchFamily="18" charset="0"/>
              </a:rPr>
              <a:t>，</a:t>
            </a:r>
            <a:r>
              <a:rPr lang="en-US" altLang="zh-CN" sz="1800" b="1" kern="100" dirty="0">
                <a:effectLst/>
                <a:latin typeface="+mj-ea"/>
                <a:ea typeface="+mj-ea"/>
              </a:rPr>
              <a:t>LMA</a:t>
            </a:r>
            <a:r>
              <a:rPr lang="zh-CN" altLang="zh-CN" sz="1800" kern="100" dirty="0">
                <a:effectLst/>
                <a:latin typeface="+mj-ea"/>
                <a:ea typeface="+mj-ea"/>
                <a:cs typeface="Times New Roman" panose="02020603050405020304" pitchFamily="18" charset="0"/>
              </a:rPr>
              <a:t>）。</a:t>
            </a:r>
            <a:r>
              <a:rPr lang="zh-CN" altLang="zh-CN" dirty="0">
                <a:effectLst/>
                <a:latin typeface="+mj-ea"/>
                <a:ea typeface="+mj-ea"/>
              </a:rPr>
              <a:t> </a:t>
            </a:r>
            <a:endParaRPr lang="en-US" altLang="zh-CN" kern="100" dirty="0">
              <a:latin typeface="+mj-ea"/>
              <a:ea typeface="+mj-ea"/>
              <a:cs typeface="Times New Roman" panose="02020603050405020304" pitchFamily="18" charset="0"/>
            </a:endParaRPr>
          </a:p>
        </p:txBody>
      </p:sp>
    </p:spTree>
    <p:extLst>
      <p:ext uri="{BB962C8B-B14F-4D97-AF65-F5344CB8AC3E}">
        <p14:creationId xmlns:p14="http://schemas.microsoft.com/office/powerpoint/2010/main" val="7629082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6">
            <a:extLst>
              <a:ext uri="{FF2B5EF4-FFF2-40B4-BE49-F238E27FC236}">
                <a16:creationId xmlns:a16="http://schemas.microsoft.com/office/drawing/2014/main" id="{5EBE05CE-9293-7BDE-6A84-09142EC163C3}"/>
              </a:ext>
            </a:extLst>
          </p:cNvPr>
          <p:cNvSpPr txBox="1"/>
          <p:nvPr/>
        </p:nvSpPr>
        <p:spPr>
          <a:xfrm>
            <a:off x="355600" y="35054"/>
            <a:ext cx="3021933" cy="743962"/>
          </a:xfrm>
          <a:prstGeom prst="rect">
            <a:avLst/>
          </a:prstGeom>
          <a:noFill/>
        </p:spPr>
        <p:txBody>
          <a:bodyPr wrap="none" lIns="91416" tIns="45708" rIns="91416" bIns="45708" rtlCol="0">
            <a:spAutoFit/>
          </a:bodyPr>
          <a:lstStyle>
            <a:defPPr>
              <a:defRPr lang="zh-CN"/>
            </a:defPPr>
            <a:lvl1pPr>
              <a:defRPr sz="2000">
                <a:solidFill>
                  <a:schemeClr val="accent2"/>
                </a:solidFill>
                <a:latin typeface="+mn-ea"/>
                <a:ea typeface="+mn-ea"/>
              </a:defRPr>
            </a:lvl1pPr>
          </a:lstStyle>
          <a:p>
            <a:pPr>
              <a:lnSpc>
                <a:spcPct val="150000"/>
              </a:lnSpc>
            </a:pPr>
            <a:r>
              <a:rPr lang="en-US" altLang="zh-CN" sz="3200" b="1" dirty="0">
                <a:solidFill>
                  <a:srgbClr val="003399"/>
                </a:solidFill>
                <a:latin typeface="微软雅黑" panose="020B0503020204020204" pitchFamily="34" charset="-122"/>
                <a:ea typeface="微软雅黑" panose="020B0503020204020204" pitchFamily="34" charset="-122"/>
              </a:rPr>
              <a:t>1 </a:t>
            </a:r>
            <a:r>
              <a:rPr lang="zh-CN" altLang="en-US" sz="3200" b="1" dirty="0">
                <a:solidFill>
                  <a:srgbClr val="003399"/>
                </a:solidFill>
                <a:latin typeface="微软雅黑" panose="020B0503020204020204" pitchFamily="34" charset="-122"/>
                <a:ea typeface="微软雅黑" panose="020B0503020204020204" pitchFamily="34" charset="-122"/>
              </a:rPr>
              <a:t>研究背景介绍</a:t>
            </a:r>
            <a:endParaRPr lang="en-US" altLang="zh-CN" sz="3200" b="1" dirty="0">
              <a:solidFill>
                <a:srgbClr val="003399"/>
              </a:solidFill>
              <a:latin typeface="微软雅黑" panose="020B0503020204020204" pitchFamily="34" charset="-122"/>
              <a:ea typeface="微软雅黑" panose="020B0503020204020204" pitchFamily="34" charset="-122"/>
            </a:endParaRPr>
          </a:p>
        </p:txBody>
      </p:sp>
      <p:grpSp>
        <p:nvGrpSpPr>
          <p:cNvPr id="14" name="组合 13">
            <a:extLst>
              <a:ext uri="{FF2B5EF4-FFF2-40B4-BE49-F238E27FC236}">
                <a16:creationId xmlns:a16="http://schemas.microsoft.com/office/drawing/2014/main" id="{CF40DBE8-1DEF-5CC7-7C73-241591ECDDA2}"/>
              </a:ext>
            </a:extLst>
          </p:cNvPr>
          <p:cNvGrpSpPr/>
          <p:nvPr/>
        </p:nvGrpSpPr>
        <p:grpSpPr>
          <a:xfrm>
            <a:off x="0" y="822146"/>
            <a:ext cx="12192000" cy="63978"/>
            <a:chOff x="0" y="822146"/>
            <a:chExt cx="12192000" cy="63978"/>
          </a:xfrm>
        </p:grpSpPr>
        <p:cxnSp>
          <p:nvCxnSpPr>
            <p:cNvPr id="3" name="直接连接符 2">
              <a:extLst>
                <a:ext uri="{FF2B5EF4-FFF2-40B4-BE49-F238E27FC236}">
                  <a16:creationId xmlns:a16="http://schemas.microsoft.com/office/drawing/2014/main" id="{5E946393-F01C-4DD4-4FCB-204A16FBB84E}"/>
                </a:ext>
              </a:extLst>
            </p:cNvPr>
            <p:cNvCxnSpPr>
              <a:cxnSpLocks/>
            </p:cNvCxnSpPr>
            <p:nvPr/>
          </p:nvCxnSpPr>
          <p:spPr>
            <a:xfrm>
              <a:off x="0" y="822146"/>
              <a:ext cx="12192000" cy="0"/>
            </a:xfrm>
            <a:prstGeom prst="line">
              <a:avLst/>
            </a:prstGeom>
            <a:ln w="76200">
              <a:solidFill>
                <a:srgbClr val="003399"/>
              </a:solidFill>
            </a:ln>
          </p:spPr>
          <p:style>
            <a:lnRef idx="1">
              <a:schemeClr val="accent1"/>
            </a:lnRef>
            <a:fillRef idx="0">
              <a:schemeClr val="accent1"/>
            </a:fillRef>
            <a:effectRef idx="0">
              <a:schemeClr val="accent1"/>
            </a:effectRef>
            <a:fontRef idx="minor">
              <a:schemeClr val="tx1"/>
            </a:fontRef>
          </p:style>
        </p:cxnSp>
        <p:cxnSp>
          <p:nvCxnSpPr>
            <p:cNvPr id="13" name="直接连接符 12">
              <a:extLst>
                <a:ext uri="{FF2B5EF4-FFF2-40B4-BE49-F238E27FC236}">
                  <a16:creationId xmlns:a16="http://schemas.microsoft.com/office/drawing/2014/main" id="{B3AFCDA7-9EE3-5255-DB63-3AEFB5FAFA4B}"/>
                </a:ext>
              </a:extLst>
            </p:cNvPr>
            <p:cNvCxnSpPr/>
            <p:nvPr/>
          </p:nvCxnSpPr>
          <p:spPr>
            <a:xfrm>
              <a:off x="0" y="886124"/>
              <a:ext cx="12192000" cy="0"/>
            </a:xfrm>
            <a:prstGeom prst="line">
              <a:avLst/>
            </a:prstGeom>
            <a:ln w="19050">
              <a:solidFill>
                <a:srgbClr val="003399"/>
              </a:solidFill>
            </a:ln>
          </p:spPr>
          <p:style>
            <a:lnRef idx="1">
              <a:schemeClr val="accent1"/>
            </a:lnRef>
            <a:fillRef idx="0">
              <a:schemeClr val="accent1"/>
            </a:fillRef>
            <a:effectRef idx="0">
              <a:schemeClr val="accent1"/>
            </a:effectRef>
            <a:fontRef idx="minor">
              <a:schemeClr val="tx1"/>
            </a:fontRef>
          </p:style>
        </p:cxnSp>
      </p:grpSp>
      <p:sp>
        <p:nvSpPr>
          <p:cNvPr id="45" name="矩形 44">
            <a:extLst>
              <a:ext uri="{FF2B5EF4-FFF2-40B4-BE49-F238E27FC236}">
                <a16:creationId xmlns:a16="http://schemas.microsoft.com/office/drawing/2014/main" id="{FA57FA2A-FEB3-4802-4929-AAA502A8829E}"/>
              </a:ext>
            </a:extLst>
          </p:cNvPr>
          <p:cNvSpPr/>
          <p:nvPr/>
        </p:nvSpPr>
        <p:spPr>
          <a:xfrm>
            <a:off x="0" y="6647398"/>
            <a:ext cx="12192000" cy="211864"/>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页脚占位符 50">
            <a:extLst>
              <a:ext uri="{FF2B5EF4-FFF2-40B4-BE49-F238E27FC236}">
                <a16:creationId xmlns:a16="http://schemas.microsoft.com/office/drawing/2014/main" id="{343217E4-7E0F-F5B7-654F-5EA8047EDBA8}"/>
              </a:ext>
            </a:extLst>
          </p:cNvPr>
          <p:cNvSpPr>
            <a:spLocks noGrp="1"/>
          </p:cNvSpPr>
          <p:nvPr>
            <p:ph type="ftr" sz="quarter" idx="11"/>
          </p:nvPr>
        </p:nvSpPr>
        <p:spPr>
          <a:xfrm>
            <a:off x="0" y="6538524"/>
            <a:ext cx="12192000" cy="319476"/>
          </a:xfrm>
          <a:solidFill>
            <a:srgbClr val="003399"/>
          </a:solidFill>
        </p:spPr>
        <p:txBody>
          <a:bodyPr/>
          <a:lstStyle/>
          <a:p>
            <a:r>
              <a:rPr lang="en-US" altLang="zh-CN" b="1" dirty="0">
                <a:solidFill>
                  <a:schemeClr val="bg1"/>
                </a:solidFill>
              </a:rPr>
              <a:t> </a:t>
            </a:r>
            <a:endParaRPr lang="zh-CN" altLang="en-US" b="1" dirty="0">
              <a:solidFill>
                <a:schemeClr val="bg1"/>
              </a:solidFill>
            </a:endParaRPr>
          </a:p>
        </p:txBody>
      </p:sp>
      <p:sp>
        <p:nvSpPr>
          <p:cNvPr id="52" name="灯片编号占位符 51">
            <a:extLst>
              <a:ext uri="{FF2B5EF4-FFF2-40B4-BE49-F238E27FC236}">
                <a16:creationId xmlns:a16="http://schemas.microsoft.com/office/drawing/2014/main" id="{94A61ED4-C779-7A00-BC0B-5AD75911BACC}"/>
              </a:ext>
            </a:extLst>
          </p:cNvPr>
          <p:cNvSpPr>
            <a:spLocks noGrp="1"/>
          </p:cNvSpPr>
          <p:nvPr>
            <p:ph type="sldNum" sz="quarter" idx="12"/>
          </p:nvPr>
        </p:nvSpPr>
        <p:spPr/>
        <p:txBody>
          <a:bodyPr/>
          <a:lstStyle/>
          <a:p>
            <a:fld id="{681EA06E-6E7C-416D-A80B-27D235CEB89A}" type="slidenum">
              <a:rPr lang="zh-CN" altLang="en-US" smtClean="0">
                <a:solidFill>
                  <a:schemeClr val="bg1"/>
                </a:solidFill>
              </a:rPr>
              <a:t>4</a:t>
            </a:fld>
            <a:endParaRPr lang="zh-CN" altLang="en-US">
              <a:solidFill>
                <a:schemeClr val="bg1"/>
              </a:solidFill>
            </a:endParaRPr>
          </a:p>
        </p:txBody>
      </p:sp>
      <p:sp>
        <p:nvSpPr>
          <p:cNvPr id="12" name="文本框 11">
            <a:extLst>
              <a:ext uri="{FF2B5EF4-FFF2-40B4-BE49-F238E27FC236}">
                <a16:creationId xmlns:a16="http://schemas.microsoft.com/office/drawing/2014/main" id="{2D3049A7-2A42-81D1-872A-9110D5F89B3E}"/>
              </a:ext>
            </a:extLst>
          </p:cNvPr>
          <p:cNvSpPr txBox="1"/>
          <p:nvPr/>
        </p:nvSpPr>
        <p:spPr>
          <a:xfrm>
            <a:off x="6671549" y="2094928"/>
            <a:ext cx="4368405" cy="499432"/>
          </a:xfrm>
          <a:prstGeom prst="rect">
            <a:avLst/>
          </a:prstGeom>
          <a:noFill/>
        </p:spPr>
        <p:txBody>
          <a:bodyPr wrap="square" rtlCol="0">
            <a:spAutoFit/>
          </a:bodyPr>
          <a:lstStyle/>
          <a:p>
            <a:pPr marL="0" lvl="1" algn="ctr">
              <a:lnSpc>
                <a:spcPct val="150000"/>
              </a:lnSpc>
            </a:pPr>
            <a:r>
              <a:rPr lang="zh-CN" altLang="en-US" sz="2000" b="1" dirty="0">
                <a:solidFill>
                  <a:srgbClr val="003399"/>
                </a:solidFill>
              </a:rPr>
              <a:t>传统数值方法</a:t>
            </a:r>
            <a:endParaRPr lang="en-US" altLang="zh-CN" sz="2000" b="1" dirty="0">
              <a:solidFill>
                <a:srgbClr val="003399"/>
              </a:solidFill>
            </a:endParaRPr>
          </a:p>
        </p:txBody>
      </p:sp>
      <p:sp>
        <p:nvSpPr>
          <p:cNvPr id="31" name="矩形: 圆角 30">
            <a:extLst>
              <a:ext uri="{FF2B5EF4-FFF2-40B4-BE49-F238E27FC236}">
                <a16:creationId xmlns:a16="http://schemas.microsoft.com/office/drawing/2014/main" id="{1CB4DD13-FC09-43AC-5896-57EA62C7A011}"/>
              </a:ext>
            </a:extLst>
          </p:cNvPr>
          <p:cNvSpPr/>
          <p:nvPr/>
        </p:nvSpPr>
        <p:spPr>
          <a:xfrm>
            <a:off x="519656" y="1675578"/>
            <a:ext cx="5125080" cy="4420741"/>
          </a:xfrm>
          <a:prstGeom prst="roundRect">
            <a:avLst>
              <a:gd name="adj" fmla="val 4192"/>
            </a:avLst>
          </a:prstGeom>
          <a:noFill/>
          <a:ln w="28575">
            <a:solidFill>
              <a:srgbClr val="00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15">
            <a:extLst>
              <a:ext uri="{FF2B5EF4-FFF2-40B4-BE49-F238E27FC236}">
                <a16:creationId xmlns:a16="http://schemas.microsoft.com/office/drawing/2014/main" id="{5552D882-C062-0DCD-1933-5A6CE16D8630}"/>
              </a:ext>
            </a:extLst>
          </p:cNvPr>
          <p:cNvSpPr txBox="1"/>
          <p:nvPr/>
        </p:nvSpPr>
        <p:spPr>
          <a:xfrm>
            <a:off x="870166" y="2740414"/>
            <a:ext cx="4424058" cy="2630913"/>
          </a:xfrm>
          <a:prstGeom prst="rect">
            <a:avLst/>
          </a:prstGeom>
          <a:noFill/>
        </p:spPr>
        <p:txBody>
          <a:bodyPr wrap="square" rtlCol="0">
            <a:spAutoFit/>
          </a:bodyPr>
          <a:lstStyle/>
          <a:p>
            <a:pPr marL="285750" indent="-285750">
              <a:lnSpc>
                <a:spcPct val="150000"/>
              </a:lnSpc>
              <a:buFont typeface="Wingdings" panose="05000000000000000000" pitchFamily="2" charset="2"/>
              <a:buChar char="Ø"/>
            </a:pPr>
            <a:r>
              <a:rPr lang="zh-CN" altLang="zh-CN" sz="1600" kern="100" dirty="0">
                <a:effectLst/>
                <a:latin typeface="+mj-ea"/>
                <a:ea typeface="+mj-ea"/>
                <a:cs typeface="Times New Roman" panose="02020603050405020304" pitchFamily="18" charset="0"/>
              </a:rPr>
              <a:t>托歇克寿命与储存环中的非线性效应及性能参数密切相关</a:t>
            </a:r>
            <a:r>
              <a:rPr lang="zh-CN" altLang="zh-CN" sz="1600" dirty="0">
                <a:effectLst/>
                <a:latin typeface="+mj-ea"/>
                <a:ea typeface="+mj-ea"/>
              </a:rPr>
              <a:t> </a:t>
            </a:r>
            <a:r>
              <a:rPr lang="zh-CN" altLang="zh-CN" sz="1600" kern="100" dirty="0">
                <a:effectLst/>
                <a:latin typeface="+mj-ea"/>
                <a:ea typeface="+mj-ea"/>
                <a:cs typeface="Times New Roman" panose="02020603050405020304" pitchFamily="18" charset="0"/>
              </a:rPr>
              <a:t>。</a:t>
            </a:r>
            <a:endParaRPr lang="en-US" altLang="zh-CN" sz="1600" kern="100" dirty="0">
              <a:effectLst/>
              <a:latin typeface="+mj-ea"/>
              <a:ea typeface="+mj-ea"/>
              <a:cs typeface="Times New Roman" panose="02020603050405020304" pitchFamily="18" charset="0"/>
            </a:endParaRPr>
          </a:p>
          <a:p>
            <a:pPr marL="285750" indent="-285750">
              <a:lnSpc>
                <a:spcPct val="150000"/>
              </a:lnSpc>
              <a:buFont typeface="Wingdings" panose="05000000000000000000" pitchFamily="2" charset="2"/>
              <a:buChar char="Ø"/>
            </a:pPr>
            <a:r>
              <a:rPr lang="zh-CN" altLang="zh-CN" sz="1600" kern="100" dirty="0">
                <a:effectLst/>
                <a:latin typeface="+mj-ea"/>
                <a:ea typeface="+mj-ea"/>
                <a:cs typeface="Times New Roman" panose="02020603050405020304" pitchFamily="18" charset="0"/>
              </a:rPr>
              <a:t>沿全环的</a:t>
            </a:r>
            <a:r>
              <a:rPr lang="en-US" altLang="zh-CN" sz="1600" kern="100" dirty="0">
                <a:effectLst/>
                <a:latin typeface="+mj-ea"/>
                <a:ea typeface="+mj-ea"/>
              </a:rPr>
              <a:t>LMA</a:t>
            </a:r>
            <a:r>
              <a:rPr lang="zh-CN" altLang="zh-CN" sz="1600" kern="100" dirty="0">
                <a:effectLst/>
                <a:latin typeface="+mj-ea"/>
                <a:ea typeface="+mj-ea"/>
                <a:cs typeface="Times New Roman" panose="02020603050405020304" pitchFamily="18" charset="0"/>
              </a:rPr>
              <a:t>越大，即粒子在储存环各个位置能够承受的最大动量偏差范围越大，束流的托歇克寿命越长。</a:t>
            </a:r>
            <a:r>
              <a:rPr lang="zh-CN" altLang="zh-CN" sz="1600" dirty="0">
                <a:effectLst/>
                <a:latin typeface="+mj-ea"/>
                <a:ea typeface="+mj-ea"/>
              </a:rPr>
              <a:t>  </a:t>
            </a:r>
            <a:endParaRPr lang="en-US" altLang="zh-CN" sz="1600" kern="100" dirty="0">
              <a:effectLst/>
              <a:latin typeface="+mj-ea"/>
              <a:ea typeface="+mj-ea"/>
              <a:cs typeface="Times New Roman" panose="02020603050405020304" pitchFamily="18" charset="0"/>
            </a:endParaRPr>
          </a:p>
          <a:p>
            <a:pPr marL="285750" indent="-285750">
              <a:lnSpc>
                <a:spcPct val="150000"/>
              </a:lnSpc>
              <a:buFont typeface="Wingdings" panose="05000000000000000000" pitchFamily="2" charset="2"/>
              <a:buChar char="Ø"/>
            </a:pPr>
            <a:r>
              <a:rPr lang="zh-CN" altLang="en-US" sz="1600" kern="100" dirty="0">
                <a:latin typeface="+mj-ea"/>
                <a:ea typeface="+mj-ea"/>
                <a:cs typeface="Times New Roman" panose="02020603050405020304" pitchFamily="18" charset="0"/>
              </a:rPr>
              <a:t>所以对于计算托歇克寿命，我们需要得到沿全环的</a:t>
            </a:r>
            <a:r>
              <a:rPr lang="en-US" altLang="zh-CN" sz="1600" kern="100" dirty="0">
                <a:latin typeface="+mj-ea"/>
                <a:ea typeface="+mj-ea"/>
                <a:cs typeface="Times New Roman" panose="02020603050405020304" pitchFamily="18" charset="0"/>
              </a:rPr>
              <a:t>LMA</a:t>
            </a:r>
            <a:r>
              <a:rPr lang="zh-CN" altLang="en-US" sz="1600" kern="100" dirty="0">
                <a:latin typeface="+mj-ea"/>
                <a:ea typeface="+mj-ea"/>
                <a:cs typeface="Times New Roman" panose="02020603050405020304" pitchFamily="18" charset="0"/>
              </a:rPr>
              <a:t>。</a:t>
            </a:r>
            <a:endParaRPr lang="en-US" altLang="zh-CN" sz="1600" kern="100" dirty="0">
              <a:effectLst/>
              <a:latin typeface="+mj-ea"/>
              <a:ea typeface="+mj-ea"/>
              <a:cs typeface="Times New Roman" panose="02020603050405020304" pitchFamily="18" charset="0"/>
            </a:endParaRPr>
          </a:p>
        </p:txBody>
      </p:sp>
      <p:sp>
        <p:nvSpPr>
          <p:cNvPr id="49" name="文本框 48">
            <a:extLst>
              <a:ext uri="{FF2B5EF4-FFF2-40B4-BE49-F238E27FC236}">
                <a16:creationId xmlns:a16="http://schemas.microsoft.com/office/drawing/2014/main" id="{FC68CEAE-B9E1-D273-E723-0655C9C4CB00}"/>
              </a:ext>
            </a:extLst>
          </p:cNvPr>
          <p:cNvSpPr txBox="1"/>
          <p:nvPr/>
        </p:nvSpPr>
        <p:spPr>
          <a:xfrm>
            <a:off x="570242" y="2094928"/>
            <a:ext cx="5023909" cy="499367"/>
          </a:xfrm>
          <a:prstGeom prst="rect">
            <a:avLst/>
          </a:prstGeom>
          <a:noFill/>
        </p:spPr>
        <p:txBody>
          <a:bodyPr wrap="square" rtlCol="0">
            <a:spAutoFit/>
          </a:bodyPr>
          <a:lstStyle/>
          <a:p>
            <a:pPr marL="0" lvl="1" algn="ctr">
              <a:lnSpc>
                <a:spcPct val="150000"/>
              </a:lnSpc>
            </a:pPr>
            <a:r>
              <a:rPr lang="zh-CN" altLang="en-US" sz="2000" b="1" dirty="0">
                <a:solidFill>
                  <a:srgbClr val="003399"/>
                </a:solidFill>
                <a:latin typeface="+mj-ea"/>
                <a:ea typeface="+mj-ea"/>
              </a:rPr>
              <a:t>托歇克寿命与</a:t>
            </a:r>
            <a:r>
              <a:rPr lang="en-US" altLang="zh-CN" sz="2000" b="1" dirty="0">
                <a:solidFill>
                  <a:srgbClr val="003399"/>
                </a:solidFill>
                <a:latin typeface="+mj-ea"/>
                <a:ea typeface="+mj-ea"/>
              </a:rPr>
              <a:t>LMA</a:t>
            </a:r>
            <a:r>
              <a:rPr lang="zh-CN" altLang="en-US" sz="2000" b="1" dirty="0">
                <a:solidFill>
                  <a:srgbClr val="003399"/>
                </a:solidFill>
                <a:latin typeface="+mj-ea"/>
                <a:ea typeface="+mj-ea"/>
              </a:rPr>
              <a:t>的关系</a:t>
            </a:r>
            <a:endParaRPr lang="en-US" altLang="zh-CN" sz="2000" b="1" dirty="0">
              <a:solidFill>
                <a:srgbClr val="003399"/>
              </a:solidFill>
              <a:latin typeface="+mj-ea"/>
              <a:ea typeface="+mj-ea"/>
            </a:endParaRPr>
          </a:p>
        </p:txBody>
      </p:sp>
      <p:grpSp>
        <p:nvGrpSpPr>
          <p:cNvPr id="50" name="组合 49">
            <a:extLst>
              <a:ext uri="{FF2B5EF4-FFF2-40B4-BE49-F238E27FC236}">
                <a16:creationId xmlns:a16="http://schemas.microsoft.com/office/drawing/2014/main" id="{6B68D164-2B81-CAC3-F680-2C63FA0B3FC0}"/>
              </a:ext>
            </a:extLst>
          </p:cNvPr>
          <p:cNvGrpSpPr/>
          <p:nvPr/>
        </p:nvGrpSpPr>
        <p:grpSpPr>
          <a:xfrm>
            <a:off x="2604863" y="1099106"/>
            <a:ext cx="954666" cy="970027"/>
            <a:chOff x="402794" y="1296041"/>
            <a:chExt cx="609064" cy="618864"/>
          </a:xfrm>
        </p:grpSpPr>
        <p:sp>
          <p:nvSpPr>
            <p:cNvPr id="33" name="椭圆 32">
              <a:extLst>
                <a:ext uri="{FF2B5EF4-FFF2-40B4-BE49-F238E27FC236}">
                  <a16:creationId xmlns:a16="http://schemas.microsoft.com/office/drawing/2014/main" id="{BEFDF8B3-61E7-F212-93CB-B57D174FCCCC}"/>
                </a:ext>
              </a:extLst>
            </p:cNvPr>
            <p:cNvSpPr/>
            <p:nvPr/>
          </p:nvSpPr>
          <p:spPr>
            <a:xfrm>
              <a:off x="402794" y="1296041"/>
              <a:ext cx="609064" cy="618864"/>
            </a:xfrm>
            <a:prstGeom prst="ellipse">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5" name="图形 34" descr="书籍">
              <a:extLst>
                <a:ext uri="{FF2B5EF4-FFF2-40B4-BE49-F238E27FC236}">
                  <a16:creationId xmlns:a16="http://schemas.microsoft.com/office/drawing/2014/main" id="{4DC82AA3-F007-80F5-E12C-1C9EAB1F32F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73286" y="1371433"/>
              <a:ext cx="468080" cy="468080"/>
            </a:xfrm>
            <a:prstGeom prst="rect">
              <a:avLst/>
            </a:prstGeom>
          </p:spPr>
        </p:pic>
      </p:grpSp>
      <p:sp>
        <p:nvSpPr>
          <p:cNvPr id="10" name="矩形: 圆角 9">
            <a:extLst>
              <a:ext uri="{FF2B5EF4-FFF2-40B4-BE49-F238E27FC236}">
                <a16:creationId xmlns:a16="http://schemas.microsoft.com/office/drawing/2014/main" id="{6ECFB09E-BFA4-E3BA-1BB3-97782EAC731F}"/>
              </a:ext>
            </a:extLst>
          </p:cNvPr>
          <p:cNvSpPr/>
          <p:nvPr/>
        </p:nvSpPr>
        <p:spPr>
          <a:xfrm>
            <a:off x="6293211" y="1675578"/>
            <a:ext cx="5125080" cy="4420741"/>
          </a:xfrm>
          <a:prstGeom prst="roundRect">
            <a:avLst>
              <a:gd name="adj" fmla="val 4192"/>
            </a:avLst>
          </a:prstGeom>
          <a:noFill/>
          <a:ln w="28575">
            <a:solidFill>
              <a:srgbClr val="00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4" name="组合 33">
            <a:extLst>
              <a:ext uri="{FF2B5EF4-FFF2-40B4-BE49-F238E27FC236}">
                <a16:creationId xmlns:a16="http://schemas.microsoft.com/office/drawing/2014/main" id="{CED728AF-FB51-24B3-7486-BD2BFA361313}"/>
              </a:ext>
            </a:extLst>
          </p:cNvPr>
          <p:cNvGrpSpPr/>
          <p:nvPr/>
        </p:nvGrpSpPr>
        <p:grpSpPr>
          <a:xfrm>
            <a:off x="8378418" y="1099106"/>
            <a:ext cx="954666" cy="970027"/>
            <a:chOff x="8763505" y="1033430"/>
            <a:chExt cx="954666" cy="970027"/>
          </a:xfrm>
        </p:grpSpPr>
        <p:sp>
          <p:nvSpPr>
            <p:cNvPr id="17" name="椭圆 16">
              <a:extLst>
                <a:ext uri="{FF2B5EF4-FFF2-40B4-BE49-F238E27FC236}">
                  <a16:creationId xmlns:a16="http://schemas.microsoft.com/office/drawing/2014/main" id="{07751B19-9BD3-3A37-3445-B1771FA331FF}"/>
                </a:ext>
              </a:extLst>
            </p:cNvPr>
            <p:cNvSpPr/>
            <p:nvPr/>
          </p:nvSpPr>
          <p:spPr>
            <a:xfrm>
              <a:off x="8763505" y="1033430"/>
              <a:ext cx="954666" cy="970027"/>
            </a:xfrm>
            <a:prstGeom prst="ellipse">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2" name="图形 31" descr="机器人">
              <a:extLst>
                <a:ext uri="{FF2B5EF4-FFF2-40B4-BE49-F238E27FC236}">
                  <a16:creationId xmlns:a16="http://schemas.microsoft.com/office/drawing/2014/main" id="{EC5182F0-ACAC-59D1-DEAD-AA637E055A6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864926" y="1142531"/>
              <a:ext cx="751824" cy="751824"/>
            </a:xfrm>
            <a:prstGeom prst="rect">
              <a:avLst/>
            </a:prstGeom>
          </p:spPr>
        </p:pic>
      </p:grpSp>
      <p:sp>
        <p:nvSpPr>
          <p:cNvPr id="7" name="文本框 6">
            <a:extLst>
              <a:ext uri="{FF2B5EF4-FFF2-40B4-BE49-F238E27FC236}">
                <a16:creationId xmlns:a16="http://schemas.microsoft.com/office/drawing/2014/main" id="{D9B47D65-242C-7FB6-F578-5BFE6350635B}"/>
              </a:ext>
            </a:extLst>
          </p:cNvPr>
          <p:cNvSpPr txBox="1"/>
          <p:nvPr/>
        </p:nvSpPr>
        <p:spPr>
          <a:xfrm>
            <a:off x="6516695" y="2740414"/>
            <a:ext cx="4678112" cy="2634119"/>
          </a:xfrm>
          <a:prstGeom prst="rect">
            <a:avLst/>
          </a:prstGeom>
          <a:noFill/>
        </p:spPr>
        <p:txBody>
          <a:bodyPr wrap="square" rtlCol="0">
            <a:spAutoFit/>
          </a:bodyPr>
          <a:lstStyle/>
          <a:p>
            <a:pPr marL="285750" indent="-285750">
              <a:lnSpc>
                <a:spcPct val="150000"/>
              </a:lnSpc>
              <a:buFont typeface="Wingdings" panose="05000000000000000000" pitchFamily="2" charset="2"/>
              <a:buChar char="Ø"/>
            </a:pPr>
            <a:r>
              <a:rPr lang="zh-CN" altLang="en-US" sz="1600" kern="100" dirty="0">
                <a:latin typeface="+mj-ea"/>
                <a:ea typeface="+mj-ea"/>
                <a:cs typeface="Times New Roman" panose="02020603050405020304" pitchFamily="18" charset="0"/>
              </a:rPr>
              <a:t>通常情况下</a:t>
            </a:r>
            <a:r>
              <a:rPr lang="zh-CN" altLang="en-US" sz="1600" kern="100" dirty="0">
                <a:effectLst/>
                <a:latin typeface="+mj-ea"/>
                <a:ea typeface="+mj-ea"/>
                <a:cs typeface="Times New Roman" panose="02020603050405020304" pitchFamily="18" charset="0"/>
              </a:rPr>
              <a:t>，我们采用数值积分法评估特定的</a:t>
            </a:r>
            <a:r>
              <a:rPr lang="en-US" altLang="zh-CN" sz="1600" kern="100" dirty="0">
                <a:effectLst/>
                <a:latin typeface="+mj-ea"/>
                <a:ea typeface="+mj-ea"/>
                <a:cs typeface="Times New Roman" panose="02020603050405020304" pitchFamily="18" charset="0"/>
              </a:rPr>
              <a:t>Lattice</a:t>
            </a:r>
            <a:r>
              <a:rPr lang="zh-CN" altLang="en-US" sz="1600" kern="100" dirty="0">
                <a:effectLst/>
                <a:latin typeface="+mj-ea"/>
                <a:ea typeface="+mj-ea"/>
                <a:cs typeface="Times New Roman" panose="02020603050405020304" pitchFamily="18" charset="0"/>
              </a:rPr>
              <a:t>对应的托歇克寿命，而数值积分所采用的</a:t>
            </a:r>
            <a:r>
              <a:rPr lang="en-US" altLang="zh-CN" sz="1600" kern="100" dirty="0">
                <a:effectLst/>
                <a:latin typeface="+mj-ea"/>
                <a:ea typeface="+mj-ea"/>
                <a:cs typeface="Times New Roman" panose="02020603050405020304" pitchFamily="18" charset="0"/>
              </a:rPr>
              <a:t>LMA</a:t>
            </a:r>
            <a:r>
              <a:rPr lang="zh-CN" altLang="en-US" sz="1600" kern="100" dirty="0">
                <a:effectLst/>
                <a:latin typeface="+mj-ea"/>
                <a:ea typeface="+mj-ea"/>
                <a:cs typeface="Times New Roman" panose="02020603050405020304" pitchFamily="18" charset="0"/>
              </a:rPr>
              <a:t>通常是采用粒子长程跟踪计算得到的。（</a:t>
            </a:r>
            <a:r>
              <a:rPr lang="zh-CN" altLang="en-US" sz="1600" b="1" kern="100" dirty="0">
                <a:solidFill>
                  <a:srgbClr val="FF0000"/>
                </a:solidFill>
                <a:effectLst/>
                <a:latin typeface="+mj-ea"/>
                <a:ea typeface="+mj-ea"/>
                <a:cs typeface="Times New Roman" panose="02020603050405020304" pitchFamily="18" charset="0"/>
              </a:rPr>
              <a:t>通常一次计算需要小时级的时间消耗</a:t>
            </a:r>
            <a:r>
              <a:rPr lang="zh-CN" altLang="en-US" sz="1600" kern="100" dirty="0">
                <a:effectLst/>
                <a:latin typeface="+mj-ea"/>
                <a:ea typeface="+mj-ea"/>
                <a:cs typeface="Times New Roman" panose="02020603050405020304" pitchFamily="18" charset="0"/>
              </a:rPr>
              <a:t>）</a:t>
            </a:r>
            <a:endParaRPr lang="en-US" altLang="zh-CN" sz="1600" kern="100" dirty="0">
              <a:effectLst/>
              <a:latin typeface="+mj-ea"/>
              <a:ea typeface="+mj-ea"/>
              <a:cs typeface="Times New Roman" panose="02020603050405020304" pitchFamily="18" charset="0"/>
            </a:endParaRPr>
          </a:p>
          <a:p>
            <a:pPr marL="285750" indent="-285750">
              <a:lnSpc>
                <a:spcPct val="150000"/>
              </a:lnSpc>
              <a:buFont typeface="Wingdings" panose="05000000000000000000" pitchFamily="2" charset="2"/>
              <a:buChar char="Ø"/>
            </a:pPr>
            <a:r>
              <a:rPr lang="zh-CN" altLang="en-US" sz="1600" kern="100" dirty="0">
                <a:latin typeface="+mj-ea"/>
                <a:ea typeface="+mj-ea"/>
                <a:cs typeface="Times New Roman" panose="02020603050405020304" pitchFamily="18" charset="0"/>
              </a:rPr>
              <a:t>通过长程跟踪的方法对粒子进行跟踪后，可以得到粒子在多圈后的存活状态，根据粒子的存活状态可以得到在一个位置上的最大动量偏差。</a:t>
            </a:r>
            <a:endParaRPr lang="en-US" altLang="zh-CN" sz="1600" kern="100" dirty="0">
              <a:effectLst/>
              <a:latin typeface="+mj-ea"/>
              <a:ea typeface="+mj-ea"/>
              <a:cs typeface="Times New Roman" panose="02020603050405020304" pitchFamily="18" charset="0"/>
            </a:endParaRPr>
          </a:p>
        </p:txBody>
      </p:sp>
    </p:spTree>
    <p:extLst>
      <p:ext uri="{BB962C8B-B14F-4D97-AF65-F5344CB8AC3E}">
        <p14:creationId xmlns:p14="http://schemas.microsoft.com/office/powerpoint/2010/main" val="10110551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6">
            <a:extLst>
              <a:ext uri="{FF2B5EF4-FFF2-40B4-BE49-F238E27FC236}">
                <a16:creationId xmlns:a16="http://schemas.microsoft.com/office/drawing/2014/main" id="{5EBE05CE-9293-7BDE-6A84-09142EC163C3}"/>
              </a:ext>
            </a:extLst>
          </p:cNvPr>
          <p:cNvSpPr txBox="1"/>
          <p:nvPr/>
        </p:nvSpPr>
        <p:spPr>
          <a:xfrm>
            <a:off x="355600" y="35054"/>
            <a:ext cx="3021933" cy="743962"/>
          </a:xfrm>
          <a:prstGeom prst="rect">
            <a:avLst/>
          </a:prstGeom>
          <a:noFill/>
        </p:spPr>
        <p:txBody>
          <a:bodyPr wrap="none" lIns="91416" tIns="45708" rIns="91416" bIns="45708" rtlCol="0">
            <a:spAutoFit/>
          </a:bodyPr>
          <a:lstStyle>
            <a:defPPr>
              <a:defRPr lang="zh-CN"/>
            </a:defPPr>
            <a:lvl1pPr>
              <a:defRPr sz="2000">
                <a:solidFill>
                  <a:schemeClr val="accent2"/>
                </a:solidFill>
                <a:latin typeface="+mn-ea"/>
                <a:ea typeface="+mn-ea"/>
              </a:defRPr>
            </a:lvl1pPr>
          </a:lstStyle>
          <a:p>
            <a:pPr>
              <a:lnSpc>
                <a:spcPct val="150000"/>
              </a:lnSpc>
            </a:pPr>
            <a:r>
              <a:rPr lang="en-US" altLang="zh-CN" sz="3200" b="1" dirty="0">
                <a:solidFill>
                  <a:srgbClr val="003399"/>
                </a:solidFill>
                <a:latin typeface="微软雅黑" panose="020B0503020204020204" pitchFamily="34" charset="-122"/>
                <a:ea typeface="微软雅黑" panose="020B0503020204020204" pitchFamily="34" charset="-122"/>
              </a:rPr>
              <a:t>1 </a:t>
            </a:r>
            <a:r>
              <a:rPr lang="zh-CN" altLang="en-US" sz="3200" b="1" dirty="0">
                <a:solidFill>
                  <a:srgbClr val="003399"/>
                </a:solidFill>
                <a:latin typeface="微软雅黑" panose="020B0503020204020204" pitchFamily="34" charset="-122"/>
                <a:ea typeface="微软雅黑" panose="020B0503020204020204" pitchFamily="34" charset="-122"/>
              </a:rPr>
              <a:t>研究背景介绍</a:t>
            </a:r>
            <a:endParaRPr lang="en-US" altLang="zh-CN" sz="3200" b="1" dirty="0">
              <a:solidFill>
                <a:srgbClr val="003399"/>
              </a:solidFill>
              <a:latin typeface="微软雅黑" panose="020B0503020204020204" pitchFamily="34" charset="-122"/>
              <a:ea typeface="微软雅黑" panose="020B0503020204020204" pitchFamily="34" charset="-122"/>
            </a:endParaRPr>
          </a:p>
        </p:txBody>
      </p:sp>
      <p:grpSp>
        <p:nvGrpSpPr>
          <p:cNvPr id="14" name="组合 13">
            <a:extLst>
              <a:ext uri="{FF2B5EF4-FFF2-40B4-BE49-F238E27FC236}">
                <a16:creationId xmlns:a16="http://schemas.microsoft.com/office/drawing/2014/main" id="{CF40DBE8-1DEF-5CC7-7C73-241591ECDDA2}"/>
              </a:ext>
            </a:extLst>
          </p:cNvPr>
          <p:cNvGrpSpPr/>
          <p:nvPr/>
        </p:nvGrpSpPr>
        <p:grpSpPr>
          <a:xfrm>
            <a:off x="0" y="822146"/>
            <a:ext cx="12192000" cy="63978"/>
            <a:chOff x="0" y="822146"/>
            <a:chExt cx="12192000" cy="63978"/>
          </a:xfrm>
        </p:grpSpPr>
        <p:cxnSp>
          <p:nvCxnSpPr>
            <p:cNvPr id="3" name="直接连接符 2">
              <a:extLst>
                <a:ext uri="{FF2B5EF4-FFF2-40B4-BE49-F238E27FC236}">
                  <a16:creationId xmlns:a16="http://schemas.microsoft.com/office/drawing/2014/main" id="{5E946393-F01C-4DD4-4FCB-204A16FBB84E}"/>
                </a:ext>
              </a:extLst>
            </p:cNvPr>
            <p:cNvCxnSpPr>
              <a:cxnSpLocks/>
            </p:cNvCxnSpPr>
            <p:nvPr/>
          </p:nvCxnSpPr>
          <p:spPr>
            <a:xfrm>
              <a:off x="0" y="822146"/>
              <a:ext cx="12192000" cy="0"/>
            </a:xfrm>
            <a:prstGeom prst="line">
              <a:avLst/>
            </a:prstGeom>
            <a:ln w="76200">
              <a:solidFill>
                <a:srgbClr val="003399"/>
              </a:solidFill>
            </a:ln>
          </p:spPr>
          <p:style>
            <a:lnRef idx="1">
              <a:schemeClr val="accent1"/>
            </a:lnRef>
            <a:fillRef idx="0">
              <a:schemeClr val="accent1"/>
            </a:fillRef>
            <a:effectRef idx="0">
              <a:schemeClr val="accent1"/>
            </a:effectRef>
            <a:fontRef idx="minor">
              <a:schemeClr val="tx1"/>
            </a:fontRef>
          </p:style>
        </p:cxnSp>
        <p:cxnSp>
          <p:nvCxnSpPr>
            <p:cNvPr id="13" name="直接连接符 12">
              <a:extLst>
                <a:ext uri="{FF2B5EF4-FFF2-40B4-BE49-F238E27FC236}">
                  <a16:creationId xmlns:a16="http://schemas.microsoft.com/office/drawing/2014/main" id="{B3AFCDA7-9EE3-5255-DB63-3AEFB5FAFA4B}"/>
                </a:ext>
              </a:extLst>
            </p:cNvPr>
            <p:cNvCxnSpPr/>
            <p:nvPr/>
          </p:nvCxnSpPr>
          <p:spPr>
            <a:xfrm>
              <a:off x="0" y="886124"/>
              <a:ext cx="12192000" cy="0"/>
            </a:xfrm>
            <a:prstGeom prst="line">
              <a:avLst/>
            </a:prstGeom>
            <a:ln w="19050">
              <a:solidFill>
                <a:srgbClr val="003399"/>
              </a:solidFill>
            </a:ln>
          </p:spPr>
          <p:style>
            <a:lnRef idx="1">
              <a:schemeClr val="accent1"/>
            </a:lnRef>
            <a:fillRef idx="0">
              <a:schemeClr val="accent1"/>
            </a:fillRef>
            <a:effectRef idx="0">
              <a:schemeClr val="accent1"/>
            </a:effectRef>
            <a:fontRef idx="minor">
              <a:schemeClr val="tx1"/>
            </a:fontRef>
          </p:style>
        </p:cxnSp>
      </p:grpSp>
      <p:sp>
        <p:nvSpPr>
          <p:cNvPr id="45" name="矩形 44">
            <a:extLst>
              <a:ext uri="{FF2B5EF4-FFF2-40B4-BE49-F238E27FC236}">
                <a16:creationId xmlns:a16="http://schemas.microsoft.com/office/drawing/2014/main" id="{FA57FA2A-FEB3-4802-4929-AAA502A8829E}"/>
              </a:ext>
            </a:extLst>
          </p:cNvPr>
          <p:cNvSpPr/>
          <p:nvPr/>
        </p:nvSpPr>
        <p:spPr>
          <a:xfrm>
            <a:off x="0" y="6647398"/>
            <a:ext cx="12192000" cy="211864"/>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页脚占位符 50">
            <a:extLst>
              <a:ext uri="{FF2B5EF4-FFF2-40B4-BE49-F238E27FC236}">
                <a16:creationId xmlns:a16="http://schemas.microsoft.com/office/drawing/2014/main" id="{343217E4-7E0F-F5B7-654F-5EA8047EDBA8}"/>
              </a:ext>
            </a:extLst>
          </p:cNvPr>
          <p:cNvSpPr>
            <a:spLocks noGrp="1"/>
          </p:cNvSpPr>
          <p:nvPr>
            <p:ph type="ftr" sz="quarter" idx="11"/>
          </p:nvPr>
        </p:nvSpPr>
        <p:spPr>
          <a:xfrm>
            <a:off x="0" y="6538524"/>
            <a:ext cx="12192000" cy="319476"/>
          </a:xfrm>
          <a:solidFill>
            <a:srgbClr val="003399"/>
          </a:solidFill>
        </p:spPr>
        <p:txBody>
          <a:bodyPr/>
          <a:lstStyle/>
          <a:p>
            <a:r>
              <a:rPr lang="en-US" altLang="zh-CN" b="1" dirty="0">
                <a:solidFill>
                  <a:schemeClr val="bg1"/>
                </a:solidFill>
              </a:rPr>
              <a:t> </a:t>
            </a:r>
            <a:endParaRPr lang="zh-CN" altLang="en-US" b="1" dirty="0">
              <a:solidFill>
                <a:schemeClr val="bg1"/>
              </a:solidFill>
            </a:endParaRPr>
          </a:p>
        </p:txBody>
      </p:sp>
      <p:sp>
        <p:nvSpPr>
          <p:cNvPr id="52" name="灯片编号占位符 51">
            <a:extLst>
              <a:ext uri="{FF2B5EF4-FFF2-40B4-BE49-F238E27FC236}">
                <a16:creationId xmlns:a16="http://schemas.microsoft.com/office/drawing/2014/main" id="{94A61ED4-C779-7A00-BC0B-5AD75911BACC}"/>
              </a:ext>
            </a:extLst>
          </p:cNvPr>
          <p:cNvSpPr>
            <a:spLocks noGrp="1"/>
          </p:cNvSpPr>
          <p:nvPr>
            <p:ph type="sldNum" sz="quarter" idx="12"/>
          </p:nvPr>
        </p:nvSpPr>
        <p:spPr/>
        <p:txBody>
          <a:bodyPr/>
          <a:lstStyle/>
          <a:p>
            <a:fld id="{681EA06E-6E7C-416D-A80B-27D235CEB89A}" type="slidenum">
              <a:rPr lang="zh-CN" altLang="en-US" smtClean="0">
                <a:solidFill>
                  <a:schemeClr val="bg1"/>
                </a:solidFill>
              </a:rPr>
              <a:t>5</a:t>
            </a:fld>
            <a:endParaRPr lang="zh-CN" altLang="en-US">
              <a:solidFill>
                <a:schemeClr val="bg1"/>
              </a:solidFill>
            </a:endParaRPr>
          </a:p>
        </p:txBody>
      </p:sp>
      <p:sp>
        <p:nvSpPr>
          <p:cNvPr id="12" name="文本框 11">
            <a:extLst>
              <a:ext uri="{FF2B5EF4-FFF2-40B4-BE49-F238E27FC236}">
                <a16:creationId xmlns:a16="http://schemas.microsoft.com/office/drawing/2014/main" id="{2D3049A7-2A42-81D1-872A-9110D5F89B3E}"/>
              </a:ext>
            </a:extLst>
          </p:cNvPr>
          <p:cNvSpPr txBox="1"/>
          <p:nvPr/>
        </p:nvSpPr>
        <p:spPr>
          <a:xfrm>
            <a:off x="6671549" y="2094928"/>
            <a:ext cx="4368405" cy="499432"/>
          </a:xfrm>
          <a:prstGeom prst="rect">
            <a:avLst/>
          </a:prstGeom>
          <a:noFill/>
        </p:spPr>
        <p:txBody>
          <a:bodyPr wrap="square" rtlCol="0">
            <a:spAutoFit/>
          </a:bodyPr>
          <a:lstStyle/>
          <a:p>
            <a:pPr marL="0" lvl="1" algn="ctr">
              <a:lnSpc>
                <a:spcPct val="150000"/>
              </a:lnSpc>
            </a:pPr>
            <a:r>
              <a:rPr lang="zh-CN" altLang="en-US" sz="2000" b="1" dirty="0">
                <a:solidFill>
                  <a:srgbClr val="003399"/>
                </a:solidFill>
              </a:rPr>
              <a:t>机器学习的优势</a:t>
            </a:r>
            <a:endParaRPr lang="en-US" altLang="zh-CN" sz="2000" b="1" dirty="0">
              <a:solidFill>
                <a:srgbClr val="003399"/>
              </a:solidFill>
            </a:endParaRPr>
          </a:p>
        </p:txBody>
      </p:sp>
      <p:sp>
        <p:nvSpPr>
          <p:cNvPr id="31" name="矩形: 圆角 30">
            <a:extLst>
              <a:ext uri="{FF2B5EF4-FFF2-40B4-BE49-F238E27FC236}">
                <a16:creationId xmlns:a16="http://schemas.microsoft.com/office/drawing/2014/main" id="{1CB4DD13-FC09-43AC-5896-57EA62C7A011}"/>
              </a:ext>
            </a:extLst>
          </p:cNvPr>
          <p:cNvSpPr/>
          <p:nvPr/>
        </p:nvSpPr>
        <p:spPr>
          <a:xfrm>
            <a:off x="519656" y="1675578"/>
            <a:ext cx="5125080" cy="4420741"/>
          </a:xfrm>
          <a:prstGeom prst="roundRect">
            <a:avLst>
              <a:gd name="adj" fmla="val 4192"/>
            </a:avLst>
          </a:prstGeom>
          <a:noFill/>
          <a:ln w="28575">
            <a:solidFill>
              <a:srgbClr val="00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15">
            <a:extLst>
              <a:ext uri="{FF2B5EF4-FFF2-40B4-BE49-F238E27FC236}">
                <a16:creationId xmlns:a16="http://schemas.microsoft.com/office/drawing/2014/main" id="{5552D882-C062-0DCD-1933-5A6CE16D8630}"/>
              </a:ext>
            </a:extLst>
          </p:cNvPr>
          <p:cNvSpPr txBox="1"/>
          <p:nvPr/>
        </p:nvSpPr>
        <p:spPr>
          <a:xfrm>
            <a:off x="570240" y="2628878"/>
            <a:ext cx="5023909" cy="3317255"/>
          </a:xfrm>
          <a:prstGeom prst="rect">
            <a:avLst/>
          </a:prstGeom>
          <a:noFill/>
        </p:spPr>
        <p:txBody>
          <a:bodyPr wrap="square" rtlCol="0">
            <a:spAutoFit/>
          </a:bodyPr>
          <a:lstStyle/>
          <a:p>
            <a:pPr marL="285750" indent="-285750">
              <a:lnSpc>
                <a:spcPct val="120000"/>
              </a:lnSpc>
              <a:buFont typeface="Wingdings" panose="05000000000000000000" pitchFamily="2" charset="2"/>
              <a:buChar char="Ø"/>
            </a:pPr>
            <a:r>
              <a:rPr lang="en-US" altLang="zh-CN" sz="1600" dirty="0"/>
              <a:t>Bernard Riemann</a:t>
            </a:r>
            <a:r>
              <a:rPr lang="zh-CN" altLang="en-US" sz="1600" dirty="0"/>
              <a:t>提出了一种新的数值跟踪</a:t>
            </a:r>
            <a:r>
              <a:rPr lang="en-US" altLang="zh-CN" sz="1600" dirty="0"/>
              <a:t>FTT</a:t>
            </a:r>
            <a:r>
              <a:rPr lang="zh-CN" altLang="en-US" sz="1600" dirty="0"/>
              <a:t>（</a:t>
            </a:r>
            <a:r>
              <a:rPr lang="en-US" altLang="zh-CN" sz="1600" dirty="0"/>
              <a:t>Fast </a:t>
            </a:r>
            <a:r>
              <a:rPr lang="en-US" altLang="zh-CN" sz="1600" dirty="0" err="1"/>
              <a:t>Touschek</a:t>
            </a:r>
            <a:r>
              <a:rPr lang="en-US" altLang="zh-CN" sz="1600" dirty="0"/>
              <a:t> Tracking</a:t>
            </a:r>
            <a:r>
              <a:rPr lang="zh-CN" altLang="en-US" sz="1600" dirty="0"/>
              <a:t>）方法</a:t>
            </a:r>
            <a:r>
              <a:rPr lang="en-US" altLang="zh-CN" sz="1600" baseline="30000" dirty="0"/>
              <a:t>[1]</a:t>
            </a:r>
            <a:r>
              <a:rPr lang="zh-CN" altLang="en-US" sz="1600" dirty="0"/>
              <a:t>，利用粒子在加速器中的横向</a:t>
            </a:r>
            <a:r>
              <a:rPr lang="en-US" altLang="zh-CN" sz="1600" dirty="0"/>
              <a:t>-</a:t>
            </a:r>
            <a:r>
              <a:rPr lang="zh-CN" altLang="en-US" sz="1600" dirty="0"/>
              <a:t>纵向运动的耦合关系，通过对粒子的横向运动进行模拟跟踪来推断纵向运动的稳定性，将</a:t>
            </a:r>
            <a:r>
              <a:rPr lang="en-US" altLang="zh-CN" sz="1600" dirty="0"/>
              <a:t>LMA</a:t>
            </a:r>
            <a:r>
              <a:rPr lang="zh-CN" altLang="en-US" sz="1600" dirty="0"/>
              <a:t>计算简化为评估粒子是否位于参考位置预先计算的动力学孔径（</a:t>
            </a:r>
            <a:r>
              <a:rPr lang="en-US" altLang="zh-CN" sz="1600" dirty="0"/>
              <a:t>dynamic aperture, DA</a:t>
            </a:r>
            <a:r>
              <a:rPr lang="zh-CN" altLang="en-US" sz="1600" dirty="0"/>
              <a:t>）的多面体内，从而减少计算量来提高计算效率。</a:t>
            </a:r>
            <a:endParaRPr lang="en-US" altLang="zh-CN" sz="1600" dirty="0"/>
          </a:p>
          <a:p>
            <a:pPr marL="285750" indent="-285750">
              <a:lnSpc>
                <a:spcPct val="120000"/>
              </a:lnSpc>
              <a:buFont typeface="Wingdings" panose="05000000000000000000" pitchFamily="2" charset="2"/>
              <a:buChar char="Ø"/>
            </a:pPr>
            <a:r>
              <a:rPr lang="zh-CN" altLang="en-US" sz="1600" dirty="0"/>
              <a:t>结果显示，</a:t>
            </a:r>
            <a:r>
              <a:rPr lang="en-US" altLang="zh-CN" sz="1600" dirty="0"/>
              <a:t>FFT</a:t>
            </a:r>
            <a:r>
              <a:rPr lang="zh-CN" altLang="en-US" sz="1600" dirty="0"/>
              <a:t>方法整体计算时间较粒子跟踪方法缩短了</a:t>
            </a:r>
            <a:r>
              <a:rPr lang="en-US" altLang="zh-CN" sz="1600" dirty="0"/>
              <a:t>45%</a:t>
            </a:r>
            <a:r>
              <a:rPr lang="zh-CN" altLang="en-US" sz="1600" dirty="0"/>
              <a:t>；使用</a:t>
            </a:r>
            <a:r>
              <a:rPr lang="en-US" altLang="zh-CN" sz="1600" dirty="0"/>
              <a:t>FTT</a:t>
            </a:r>
            <a:r>
              <a:rPr lang="zh-CN" altLang="en-US" sz="1600" dirty="0"/>
              <a:t>方法计算得到的托歇克寿命与通过</a:t>
            </a:r>
            <a:r>
              <a:rPr lang="en-US" altLang="zh-CN" sz="1600" dirty="0"/>
              <a:t>Accelerator Toolbox</a:t>
            </a:r>
            <a:r>
              <a:rPr lang="zh-CN" altLang="en-US" sz="1600" dirty="0"/>
              <a:t>（</a:t>
            </a:r>
            <a:r>
              <a:rPr lang="en-US" altLang="zh-CN" sz="1600" dirty="0"/>
              <a:t>AT</a:t>
            </a:r>
            <a:r>
              <a:rPr lang="zh-CN" altLang="en-US" sz="1600" dirty="0"/>
              <a:t>）中的通用粒子跟踪代码得到的结果相比，准确率约为</a:t>
            </a:r>
            <a:r>
              <a:rPr lang="en-US" altLang="zh-CN" sz="1600" dirty="0"/>
              <a:t>93%</a:t>
            </a:r>
            <a:r>
              <a:rPr lang="zh-CN" altLang="en-US" sz="1600" dirty="0"/>
              <a:t>。</a:t>
            </a:r>
            <a:endParaRPr lang="en-US" altLang="zh-CN" sz="1600" kern="100" dirty="0">
              <a:effectLst/>
              <a:latin typeface="+mj-ea"/>
              <a:ea typeface="+mj-ea"/>
              <a:cs typeface="Times New Roman" panose="02020603050405020304" pitchFamily="18" charset="0"/>
            </a:endParaRPr>
          </a:p>
        </p:txBody>
      </p:sp>
      <p:sp>
        <p:nvSpPr>
          <p:cNvPr id="49" name="文本框 48">
            <a:extLst>
              <a:ext uri="{FF2B5EF4-FFF2-40B4-BE49-F238E27FC236}">
                <a16:creationId xmlns:a16="http://schemas.microsoft.com/office/drawing/2014/main" id="{FC68CEAE-B9E1-D273-E723-0655C9C4CB00}"/>
              </a:ext>
            </a:extLst>
          </p:cNvPr>
          <p:cNvSpPr txBox="1"/>
          <p:nvPr/>
        </p:nvSpPr>
        <p:spPr>
          <a:xfrm>
            <a:off x="570242" y="2094928"/>
            <a:ext cx="5023909" cy="499367"/>
          </a:xfrm>
          <a:prstGeom prst="rect">
            <a:avLst/>
          </a:prstGeom>
          <a:noFill/>
        </p:spPr>
        <p:txBody>
          <a:bodyPr wrap="square" rtlCol="0">
            <a:spAutoFit/>
          </a:bodyPr>
          <a:lstStyle/>
          <a:p>
            <a:pPr marL="0" lvl="1" algn="ctr">
              <a:lnSpc>
                <a:spcPct val="150000"/>
              </a:lnSpc>
            </a:pPr>
            <a:r>
              <a:rPr lang="zh-CN" altLang="en-US" sz="2000" b="1" dirty="0">
                <a:solidFill>
                  <a:srgbClr val="003399"/>
                </a:solidFill>
                <a:latin typeface="+mj-ea"/>
                <a:ea typeface="+mj-ea"/>
              </a:rPr>
              <a:t>基于传统数值方法的改进</a:t>
            </a:r>
            <a:endParaRPr lang="en-US" altLang="zh-CN" sz="2000" b="1" dirty="0">
              <a:solidFill>
                <a:srgbClr val="003399"/>
              </a:solidFill>
              <a:latin typeface="+mj-ea"/>
              <a:ea typeface="+mj-ea"/>
            </a:endParaRPr>
          </a:p>
        </p:txBody>
      </p:sp>
      <p:grpSp>
        <p:nvGrpSpPr>
          <p:cNvPr id="50" name="组合 49">
            <a:extLst>
              <a:ext uri="{FF2B5EF4-FFF2-40B4-BE49-F238E27FC236}">
                <a16:creationId xmlns:a16="http://schemas.microsoft.com/office/drawing/2014/main" id="{6B68D164-2B81-CAC3-F680-2C63FA0B3FC0}"/>
              </a:ext>
            </a:extLst>
          </p:cNvPr>
          <p:cNvGrpSpPr/>
          <p:nvPr/>
        </p:nvGrpSpPr>
        <p:grpSpPr>
          <a:xfrm>
            <a:off x="2604863" y="1099106"/>
            <a:ext cx="954666" cy="970027"/>
            <a:chOff x="402794" y="1296041"/>
            <a:chExt cx="609064" cy="618864"/>
          </a:xfrm>
        </p:grpSpPr>
        <p:sp>
          <p:nvSpPr>
            <p:cNvPr id="33" name="椭圆 32">
              <a:extLst>
                <a:ext uri="{FF2B5EF4-FFF2-40B4-BE49-F238E27FC236}">
                  <a16:creationId xmlns:a16="http://schemas.microsoft.com/office/drawing/2014/main" id="{BEFDF8B3-61E7-F212-93CB-B57D174FCCCC}"/>
                </a:ext>
              </a:extLst>
            </p:cNvPr>
            <p:cNvSpPr/>
            <p:nvPr/>
          </p:nvSpPr>
          <p:spPr>
            <a:xfrm>
              <a:off x="402794" y="1296041"/>
              <a:ext cx="609064" cy="618864"/>
            </a:xfrm>
            <a:prstGeom prst="ellipse">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5" name="图形 34" descr="书籍">
              <a:extLst>
                <a:ext uri="{FF2B5EF4-FFF2-40B4-BE49-F238E27FC236}">
                  <a16:creationId xmlns:a16="http://schemas.microsoft.com/office/drawing/2014/main" id="{4DC82AA3-F007-80F5-E12C-1C9EAB1F32F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73286" y="1371433"/>
              <a:ext cx="468080" cy="468080"/>
            </a:xfrm>
            <a:prstGeom prst="rect">
              <a:avLst/>
            </a:prstGeom>
          </p:spPr>
        </p:pic>
      </p:grpSp>
      <p:sp>
        <p:nvSpPr>
          <p:cNvPr id="10" name="矩形: 圆角 9">
            <a:extLst>
              <a:ext uri="{FF2B5EF4-FFF2-40B4-BE49-F238E27FC236}">
                <a16:creationId xmlns:a16="http://schemas.microsoft.com/office/drawing/2014/main" id="{6ECFB09E-BFA4-E3BA-1BB3-97782EAC731F}"/>
              </a:ext>
            </a:extLst>
          </p:cNvPr>
          <p:cNvSpPr/>
          <p:nvPr/>
        </p:nvSpPr>
        <p:spPr>
          <a:xfrm>
            <a:off x="6293211" y="1675578"/>
            <a:ext cx="5125080" cy="4420741"/>
          </a:xfrm>
          <a:prstGeom prst="roundRect">
            <a:avLst>
              <a:gd name="adj" fmla="val 4192"/>
            </a:avLst>
          </a:prstGeom>
          <a:noFill/>
          <a:ln w="28575">
            <a:solidFill>
              <a:srgbClr val="00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4" name="组合 33">
            <a:extLst>
              <a:ext uri="{FF2B5EF4-FFF2-40B4-BE49-F238E27FC236}">
                <a16:creationId xmlns:a16="http://schemas.microsoft.com/office/drawing/2014/main" id="{CED728AF-FB51-24B3-7486-BD2BFA361313}"/>
              </a:ext>
            </a:extLst>
          </p:cNvPr>
          <p:cNvGrpSpPr/>
          <p:nvPr/>
        </p:nvGrpSpPr>
        <p:grpSpPr>
          <a:xfrm>
            <a:off x="8378418" y="1099106"/>
            <a:ext cx="954666" cy="970027"/>
            <a:chOff x="8763505" y="1033430"/>
            <a:chExt cx="954666" cy="970027"/>
          </a:xfrm>
        </p:grpSpPr>
        <p:sp>
          <p:nvSpPr>
            <p:cNvPr id="17" name="椭圆 16">
              <a:extLst>
                <a:ext uri="{FF2B5EF4-FFF2-40B4-BE49-F238E27FC236}">
                  <a16:creationId xmlns:a16="http://schemas.microsoft.com/office/drawing/2014/main" id="{07751B19-9BD3-3A37-3445-B1771FA331FF}"/>
                </a:ext>
              </a:extLst>
            </p:cNvPr>
            <p:cNvSpPr/>
            <p:nvPr/>
          </p:nvSpPr>
          <p:spPr>
            <a:xfrm>
              <a:off x="8763505" y="1033430"/>
              <a:ext cx="954666" cy="970027"/>
            </a:xfrm>
            <a:prstGeom prst="ellipse">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2" name="图形 31" descr="机器人">
              <a:extLst>
                <a:ext uri="{FF2B5EF4-FFF2-40B4-BE49-F238E27FC236}">
                  <a16:creationId xmlns:a16="http://schemas.microsoft.com/office/drawing/2014/main" id="{EC5182F0-ACAC-59D1-DEAD-AA637E055A6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864926" y="1142531"/>
              <a:ext cx="751824" cy="751824"/>
            </a:xfrm>
            <a:prstGeom prst="rect">
              <a:avLst/>
            </a:prstGeom>
          </p:spPr>
        </p:pic>
      </p:grpSp>
      <p:sp>
        <p:nvSpPr>
          <p:cNvPr id="7" name="文本框 6">
            <a:extLst>
              <a:ext uri="{FF2B5EF4-FFF2-40B4-BE49-F238E27FC236}">
                <a16:creationId xmlns:a16="http://schemas.microsoft.com/office/drawing/2014/main" id="{D9B47D65-242C-7FB6-F578-5BFE6350635B}"/>
              </a:ext>
            </a:extLst>
          </p:cNvPr>
          <p:cNvSpPr txBox="1"/>
          <p:nvPr/>
        </p:nvSpPr>
        <p:spPr>
          <a:xfrm>
            <a:off x="6643722" y="2628878"/>
            <a:ext cx="4424058" cy="2633991"/>
          </a:xfrm>
          <a:prstGeom prst="rect">
            <a:avLst/>
          </a:prstGeom>
          <a:noFill/>
        </p:spPr>
        <p:txBody>
          <a:bodyPr wrap="square" rtlCol="0">
            <a:spAutoFit/>
          </a:bodyPr>
          <a:lstStyle/>
          <a:p>
            <a:pPr marL="285750" indent="-285750">
              <a:lnSpc>
                <a:spcPct val="150000"/>
              </a:lnSpc>
              <a:buFont typeface="Wingdings" panose="05000000000000000000" pitchFamily="2" charset="2"/>
              <a:buChar char="Ø"/>
            </a:pPr>
            <a:r>
              <a:rPr lang="zh-CN" altLang="en-US" sz="1600" dirty="0"/>
              <a:t>近年来，机器学习在粒子加速器中的应用逐渐增多，使用机器学习方法可以从数据中自动寻找和发现潜在的规律。</a:t>
            </a:r>
            <a:endParaRPr lang="en-US" altLang="zh-CN" sz="1600" dirty="0"/>
          </a:p>
          <a:p>
            <a:pPr marL="285750" indent="-285750">
              <a:lnSpc>
                <a:spcPct val="150000"/>
              </a:lnSpc>
              <a:buFont typeface="Wingdings" panose="05000000000000000000" pitchFamily="2" charset="2"/>
              <a:buChar char="Ø"/>
            </a:pPr>
            <a:r>
              <a:rPr lang="zh-CN" altLang="en-US" sz="1600" kern="100" dirty="0">
                <a:latin typeface="+mj-ea"/>
                <a:ea typeface="+mj-ea"/>
                <a:cs typeface="Times New Roman" panose="02020603050405020304" pitchFamily="18" charset="0"/>
              </a:rPr>
              <a:t>使用机器学习可以快速处理复杂的系统和数据集，可以显著减少计算时间。</a:t>
            </a:r>
            <a:endParaRPr lang="en-US" altLang="zh-CN" sz="1600" kern="100" dirty="0">
              <a:latin typeface="+mj-ea"/>
              <a:ea typeface="+mj-ea"/>
              <a:cs typeface="Times New Roman" panose="02020603050405020304" pitchFamily="18" charset="0"/>
            </a:endParaRPr>
          </a:p>
          <a:p>
            <a:pPr marL="285750" indent="-285750">
              <a:lnSpc>
                <a:spcPct val="150000"/>
              </a:lnSpc>
              <a:buFont typeface="Wingdings" panose="05000000000000000000" pitchFamily="2" charset="2"/>
              <a:buChar char="Ø"/>
            </a:pPr>
            <a:r>
              <a:rPr lang="zh-CN" altLang="en-US" sz="1600" kern="100" dirty="0">
                <a:latin typeface="+mj-ea"/>
                <a:ea typeface="+mj-ea"/>
                <a:cs typeface="Times New Roman" panose="02020603050405020304" pitchFamily="18" charset="0"/>
              </a:rPr>
              <a:t>传统的物理模型较为复杂，而机器学习模型能够简化建模过程，从数据出发进行训练。</a:t>
            </a:r>
            <a:endParaRPr lang="en-US" altLang="zh-CN" sz="1600" dirty="0"/>
          </a:p>
        </p:txBody>
      </p:sp>
      <p:sp>
        <p:nvSpPr>
          <p:cNvPr id="2" name="文本框 1">
            <a:extLst>
              <a:ext uri="{FF2B5EF4-FFF2-40B4-BE49-F238E27FC236}">
                <a16:creationId xmlns:a16="http://schemas.microsoft.com/office/drawing/2014/main" id="{3452C868-79FF-E893-6C62-5418CAE96078}"/>
              </a:ext>
            </a:extLst>
          </p:cNvPr>
          <p:cNvSpPr txBox="1"/>
          <p:nvPr/>
        </p:nvSpPr>
        <p:spPr>
          <a:xfrm>
            <a:off x="355599" y="6150403"/>
            <a:ext cx="11172785" cy="415498"/>
          </a:xfrm>
          <a:prstGeom prst="rect">
            <a:avLst/>
          </a:prstGeom>
          <a:noFill/>
        </p:spPr>
        <p:txBody>
          <a:bodyPr wrap="square" rtlCol="0">
            <a:spAutoFit/>
          </a:bodyPr>
          <a:lstStyle/>
          <a:p>
            <a:r>
              <a:rPr lang="en-US" altLang="zh-CN" sz="1050" kern="100" dirty="0">
                <a:effectLst/>
                <a:latin typeface="Times New Roman" panose="02020603050405020304" pitchFamily="18" charset="0"/>
                <a:ea typeface="宋体" panose="02010600030101010101" pitchFamily="2" charset="-122"/>
                <a:cs typeface="Times New Roman" panose="02020603050405020304" pitchFamily="18" charset="0"/>
              </a:rPr>
              <a:t>[1] B. Riemann, M. </a:t>
            </a:r>
            <a:r>
              <a:rPr lang="en-US" altLang="zh-CN" sz="1050" kern="100" dirty="0" err="1">
                <a:effectLst/>
                <a:latin typeface="Times New Roman" panose="02020603050405020304" pitchFamily="18" charset="0"/>
                <a:ea typeface="宋体" panose="02010600030101010101" pitchFamily="2" charset="-122"/>
                <a:cs typeface="Times New Roman" panose="02020603050405020304" pitchFamily="18" charset="0"/>
              </a:rPr>
              <a:t>Aiba</a:t>
            </a:r>
            <a:r>
              <a:rPr lang="en-US" altLang="zh-CN" sz="1050" kern="100" dirty="0">
                <a:effectLst/>
                <a:latin typeface="Times New Roman" panose="02020603050405020304" pitchFamily="18" charset="0"/>
                <a:ea typeface="宋体" panose="02010600030101010101" pitchFamily="2" charset="-122"/>
                <a:cs typeface="Times New Roman" panose="02020603050405020304" pitchFamily="18" charset="0"/>
              </a:rPr>
              <a:t>, J. </a:t>
            </a:r>
            <a:r>
              <a:rPr lang="en-US" altLang="zh-CN" sz="1050" kern="100" dirty="0" err="1">
                <a:effectLst/>
                <a:latin typeface="Times New Roman" panose="02020603050405020304" pitchFamily="18" charset="0"/>
                <a:ea typeface="宋体" panose="02010600030101010101" pitchFamily="2" charset="-122"/>
                <a:cs typeface="Times New Roman" panose="02020603050405020304" pitchFamily="18" charset="0"/>
              </a:rPr>
              <a:t>Kallestrup</a:t>
            </a:r>
            <a:r>
              <a:rPr lang="en-US" altLang="zh-CN" sz="1050" kern="100" dirty="0">
                <a:effectLst/>
                <a:latin typeface="Times New Roman" panose="02020603050405020304" pitchFamily="18" charset="0"/>
                <a:ea typeface="宋体" panose="02010600030101010101" pitchFamily="2" charset="-122"/>
                <a:cs typeface="Times New Roman" panose="02020603050405020304" pitchFamily="18" charset="0"/>
              </a:rPr>
              <a:t> et al., Efficient algorithms for dynamic aperture and momentum acceptance calculation in synchrotron light sources, Phys. Rev. Accel. Beams 27, 094002 (2024). https://</a:t>
            </a:r>
            <a:r>
              <a:rPr lang="en-US" altLang="zh-CN" sz="1050" kern="100" dirty="0" err="1">
                <a:effectLst/>
                <a:latin typeface="Times New Roman" panose="02020603050405020304" pitchFamily="18" charset="0"/>
                <a:ea typeface="宋体" panose="02010600030101010101" pitchFamily="2" charset="-122"/>
                <a:cs typeface="Times New Roman" panose="02020603050405020304" pitchFamily="18" charset="0"/>
              </a:rPr>
              <a:t>doi.org</a:t>
            </a:r>
            <a:r>
              <a:rPr lang="en-US" altLang="zh-CN" sz="1050" kern="100" dirty="0">
                <a:effectLst/>
                <a:latin typeface="Times New Roman" panose="02020603050405020304" pitchFamily="18" charset="0"/>
                <a:ea typeface="宋体" panose="02010600030101010101" pitchFamily="2" charset="-122"/>
                <a:cs typeface="Times New Roman" panose="02020603050405020304" pitchFamily="18" charset="0"/>
              </a:rPr>
              <a:t>/10.1103/PhysRevAccelBeams.27.094002</a:t>
            </a:r>
            <a:endParaRPr lang="zh-CN" altLang="zh-CN" sz="1050" kern="100" dirty="0">
              <a:effectLst/>
              <a:latin typeface="Calibri" panose="020F0502020204030204" pitchFamily="34" charset="0"/>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193285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页脚占位符 50">
            <a:extLst>
              <a:ext uri="{FF2B5EF4-FFF2-40B4-BE49-F238E27FC236}">
                <a16:creationId xmlns:a16="http://schemas.microsoft.com/office/drawing/2014/main" id="{83D512E9-17B8-7792-5D3D-7981221E57F6}"/>
              </a:ext>
            </a:extLst>
          </p:cNvPr>
          <p:cNvSpPr>
            <a:spLocks noGrp="1"/>
          </p:cNvSpPr>
          <p:nvPr>
            <p:ph type="ftr" sz="quarter" idx="11"/>
          </p:nvPr>
        </p:nvSpPr>
        <p:spPr>
          <a:xfrm>
            <a:off x="0" y="6565901"/>
            <a:ext cx="12192000" cy="319476"/>
          </a:xfrm>
          <a:solidFill>
            <a:srgbClr val="003399"/>
          </a:solidFill>
        </p:spPr>
        <p:txBody>
          <a:bodyPr/>
          <a:lstStyle/>
          <a:p>
            <a:r>
              <a:rPr lang="en-US" altLang="zh-CN" b="1" dirty="0">
                <a:solidFill>
                  <a:schemeClr val="bg1"/>
                </a:solidFill>
              </a:rPr>
              <a:t> </a:t>
            </a:r>
            <a:endParaRPr lang="zh-CN" altLang="en-US" b="1" dirty="0">
              <a:solidFill>
                <a:schemeClr val="bg1"/>
              </a:solidFill>
            </a:endParaRPr>
          </a:p>
        </p:txBody>
      </p:sp>
      <p:sp>
        <p:nvSpPr>
          <p:cNvPr id="5" name="TextBox 6">
            <a:extLst>
              <a:ext uri="{FF2B5EF4-FFF2-40B4-BE49-F238E27FC236}">
                <a16:creationId xmlns:a16="http://schemas.microsoft.com/office/drawing/2014/main" id="{5EBE05CE-9293-7BDE-6A84-09142EC163C3}"/>
              </a:ext>
            </a:extLst>
          </p:cNvPr>
          <p:cNvSpPr txBox="1"/>
          <p:nvPr/>
        </p:nvSpPr>
        <p:spPr>
          <a:xfrm>
            <a:off x="355600" y="35054"/>
            <a:ext cx="4791648" cy="743962"/>
          </a:xfrm>
          <a:prstGeom prst="rect">
            <a:avLst/>
          </a:prstGeom>
          <a:noFill/>
        </p:spPr>
        <p:txBody>
          <a:bodyPr wrap="none" lIns="91416" tIns="45708" rIns="91416" bIns="45708" rtlCol="0">
            <a:spAutoFit/>
          </a:bodyPr>
          <a:lstStyle>
            <a:defPPr>
              <a:defRPr lang="zh-CN"/>
            </a:defPPr>
            <a:lvl1pPr>
              <a:defRPr sz="2000">
                <a:solidFill>
                  <a:schemeClr val="accent2"/>
                </a:solidFill>
                <a:latin typeface="+mn-ea"/>
                <a:ea typeface="+mn-ea"/>
              </a:defRPr>
            </a:lvl1pPr>
          </a:lstStyle>
          <a:p>
            <a:pPr>
              <a:lnSpc>
                <a:spcPct val="150000"/>
              </a:lnSpc>
            </a:pPr>
            <a:r>
              <a:rPr lang="en-US" altLang="zh-CN" sz="3200" b="1" dirty="0">
                <a:solidFill>
                  <a:srgbClr val="003399"/>
                </a:solidFill>
                <a:latin typeface="微软雅黑" panose="020B0503020204020204" pitchFamily="34" charset="-122"/>
                <a:ea typeface="微软雅黑" panose="020B0503020204020204" pitchFamily="34" charset="-122"/>
              </a:rPr>
              <a:t>2</a:t>
            </a:r>
            <a:r>
              <a:rPr lang="zh-CN" altLang="en-US" sz="3200" b="1" dirty="0">
                <a:solidFill>
                  <a:srgbClr val="003399"/>
                </a:solidFill>
                <a:latin typeface="微软雅黑" panose="020B0503020204020204" pitchFamily="34" charset="-122"/>
                <a:ea typeface="微软雅黑" panose="020B0503020204020204" pitchFamily="34" charset="-122"/>
              </a:rPr>
              <a:t> </a:t>
            </a:r>
            <a:r>
              <a:rPr lang="en-US" altLang="zh-CN" sz="3200" b="1" dirty="0">
                <a:solidFill>
                  <a:srgbClr val="003399"/>
                </a:solidFill>
                <a:latin typeface="微软雅黑" panose="020B0503020204020204" pitchFamily="34" charset="-122"/>
                <a:ea typeface="微软雅黑" panose="020B0503020204020204" pitchFamily="34" charset="-122"/>
              </a:rPr>
              <a:t>ML-based</a:t>
            </a:r>
            <a:r>
              <a:rPr lang="zh-CN" altLang="en-US" sz="3200" b="1" dirty="0">
                <a:solidFill>
                  <a:srgbClr val="003399"/>
                </a:solidFill>
                <a:latin typeface="微软雅黑" panose="020B0503020204020204" pitchFamily="34" charset="-122"/>
                <a:ea typeface="微软雅黑" panose="020B0503020204020204" pitchFamily="34" charset="-122"/>
              </a:rPr>
              <a:t>的</a:t>
            </a:r>
            <a:r>
              <a:rPr lang="en-US" altLang="zh-CN" sz="3200" b="1" dirty="0">
                <a:solidFill>
                  <a:srgbClr val="003399"/>
                </a:solidFill>
                <a:latin typeface="微软雅黑" panose="020B0503020204020204" pitchFamily="34" charset="-122"/>
                <a:ea typeface="微软雅黑" panose="020B0503020204020204" pitchFamily="34" charset="-122"/>
              </a:rPr>
              <a:t>LMA</a:t>
            </a:r>
            <a:r>
              <a:rPr lang="zh-CN" altLang="en-US" sz="3200" b="1" dirty="0">
                <a:solidFill>
                  <a:srgbClr val="003399"/>
                </a:solidFill>
                <a:latin typeface="微软雅黑" panose="020B0503020204020204" pitchFamily="34" charset="-122"/>
                <a:ea typeface="微软雅黑" panose="020B0503020204020204" pitchFamily="34" charset="-122"/>
              </a:rPr>
              <a:t>优化</a:t>
            </a:r>
            <a:endParaRPr lang="en-US" altLang="zh-CN" sz="3200" b="1" dirty="0">
              <a:solidFill>
                <a:srgbClr val="003399"/>
              </a:solidFill>
              <a:latin typeface="微软雅黑" panose="020B0503020204020204" pitchFamily="34" charset="-122"/>
              <a:ea typeface="微软雅黑" panose="020B0503020204020204" pitchFamily="34" charset="-122"/>
            </a:endParaRPr>
          </a:p>
        </p:txBody>
      </p:sp>
      <p:sp>
        <p:nvSpPr>
          <p:cNvPr id="52" name="灯片编号占位符 51">
            <a:extLst>
              <a:ext uri="{FF2B5EF4-FFF2-40B4-BE49-F238E27FC236}">
                <a16:creationId xmlns:a16="http://schemas.microsoft.com/office/drawing/2014/main" id="{94A61ED4-C779-7A00-BC0B-5AD75911BACC}"/>
              </a:ext>
            </a:extLst>
          </p:cNvPr>
          <p:cNvSpPr>
            <a:spLocks noGrp="1"/>
          </p:cNvSpPr>
          <p:nvPr>
            <p:ph type="sldNum" sz="quarter" idx="12"/>
          </p:nvPr>
        </p:nvSpPr>
        <p:spPr/>
        <p:txBody>
          <a:bodyPr/>
          <a:lstStyle/>
          <a:p>
            <a:fld id="{681EA06E-6E7C-416D-A80B-27D235CEB89A}" type="slidenum">
              <a:rPr lang="zh-CN" altLang="en-US" smtClean="0">
                <a:solidFill>
                  <a:schemeClr val="bg1"/>
                </a:solidFill>
              </a:rPr>
              <a:t>6</a:t>
            </a:fld>
            <a:endParaRPr lang="zh-CN" altLang="en-US" dirty="0">
              <a:solidFill>
                <a:schemeClr val="bg1"/>
              </a:solidFill>
            </a:endParaRPr>
          </a:p>
        </p:txBody>
      </p:sp>
      <mc:AlternateContent xmlns:mc="http://schemas.openxmlformats.org/markup-compatibility/2006" xmlns:a14="http://schemas.microsoft.com/office/drawing/2010/main">
        <mc:Choice Requires="a14">
          <p:sp>
            <p:nvSpPr>
              <p:cNvPr id="15" name="文本框 14">
                <a:extLst>
                  <a:ext uri="{FF2B5EF4-FFF2-40B4-BE49-F238E27FC236}">
                    <a16:creationId xmlns:a16="http://schemas.microsoft.com/office/drawing/2014/main" id="{AD49B54B-C47B-4B8C-00EA-E65A089578D6}"/>
                  </a:ext>
                </a:extLst>
              </p:cNvPr>
              <p:cNvSpPr txBox="1"/>
              <p:nvPr/>
            </p:nvSpPr>
            <p:spPr>
              <a:xfrm>
                <a:off x="471054" y="1330037"/>
                <a:ext cx="11365822" cy="2601546"/>
              </a:xfrm>
              <a:prstGeom prst="rect">
                <a:avLst/>
              </a:prstGeom>
              <a:noFill/>
            </p:spPr>
            <p:txBody>
              <a:bodyPr wrap="square" rtlCol="0">
                <a:spAutoFit/>
              </a:bodyPr>
              <a:lstStyle/>
              <a:p>
                <a:pPr>
                  <a:lnSpc>
                    <a:spcPct val="150000"/>
                  </a:lnSpc>
                </a:pPr>
                <a:r>
                  <a:rPr kumimoji="1" lang="zh-CN" altLang="en-US" dirty="0"/>
                  <a:t>我们使用</a:t>
                </a:r>
                <a14:m>
                  <m:oMath xmlns:m="http://schemas.openxmlformats.org/officeDocument/2006/math">
                    <m:r>
                      <a:rPr lang="en-US" altLang="zh-CN" sz="1800" i="1" kern="100" smtClean="0">
                        <a:effectLst/>
                        <a:latin typeface="Cambria Math" panose="02040503050406030204" pitchFamily="18" charset="0"/>
                        <a:ea typeface="宋体" panose="02010600030101010101" pitchFamily="2" charset="-122"/>
                        <a:cs typeface="Times New Roman" panose="02020603050405020304" pitchFamily="18" charset="0"/>
                      </a:rPr>
                      <m:t>[</m:t>
                    </m:r>
                    <m:sSub>
                      <m:sSubPr>
                        <m:ctrlPr>
                          <a:rPr lang="zh-CN" altLang="zh-CN" i="1">
                            <a:effectLst/>
                            <a:latin typeface="Cambria Math" panose="02040503050406030204" pitchFamily="18" charset="0"/>
                            <a:ea typeface="Cambria Math" panose="02040503050406030204" pitchFamily="18" charset="0"/>
                          </a:rPr>
                        </m:ctrlPr>
                      </m:sSubPr>
                      <m:e>
                        <m:r>
                          <a:rPr lang="en-US" altLang="zh-CN" sz="1800" i="1" kern="100">
                            <a:effectLst/>
                            <a:latin typeface="Cambria Math" panose="02040503050406030204" pitchFamily="18" charset="0"/>
                            <a:ea typeface="宋体" panose="02010600030101010101" pitchFamily="2" charset="-122"/>
                            <a:cs typeface="Times New Roman" panose="02020603050405020304" pitchFamily="18" charset="0"/>
                          </a:rPr>
                          <m:t>𝑠</m:t>
                        </m:r>
                      </m:e>
                      <m:sub>
                        <m:r>
                          <a:rPr lang="en-US" altLang="zh-CN" sz="1800" i="1" kern="100">
                            <a:effectLst/>
                            <a:latin typeface="Cambria Math" panose="02040503050406030204" pitchFamily="18" charset="0"/>
                            <a:ea typeface="宋体" panose="02010600030101010101" pitchFamily="2" charset="-122"/>
                            <a:cs typeface="Times New Roman" panose="02020603050405020304" pitchFamily="18" charset="0"/>
                          </a:rPr>
                          <m:t>𝑖</m:t>
                        </m:r>
                      </m:sub>
                    </m:sSub>
                    <m:r>
                      <a:rPr lang="en-US" altLang="zh-CN" sz="1800" i="1" kern="100">
                        <a:effectLst/>
                        <a:latin typeface="Cambria Math" panose="02040503050406030204" pitchFamily="18" charset="0"/>
                        <a:ea typeface="宋体" panose="02010600030101010101" pitchFamily="2" charset="-122"/>
                        <a:cs typeface="Times New Roman" panose="02020603050405020304" pitchFamily="18" charset="0"/>
                      </a:rPr>
                      <m:t>, </m:t>
                    </m:r>
                    <m:r>
                      <a:rPr lang="en-US" altLang="zh-CN" sz="1800" i="1" kern="100">
                        <a:effectLst/>
                        <a:latin typeface="Cambria Math" panose="02040503050406030204" pitchFamily="18" charset="0"/>
                        <a:ea typeface="宋体" panose="02010600030101010101" pitchFamily="2" charset="-122"/>
                        <a:cs typeface="Times New Roman" panose="02020603050405020304" pitchFamily="18" charset="0"/>
                      </a:rPr>
                      <m:t>𝑥</m:t>
                    </m:r>
                    <m:r>
                      <a:rPr lang="en-US" altLang="zh-CN" sz="1800" i="1" kern="100">
                        <a:effectLst/>
                        <a:latin typeface="Cambria Math" panose="02040503050406030204" pitchFamily="18" charset="0"/>
                        <a:ea typeface="宋体" panose="02010600030101010101" pitchFamily="2" charset="-122"/>
                        <a:cs typeface="Times New Roman" panose="02020603050405020304" pitchFamily="18" charset="0"/>
                      </a:rPr>
                      <m:t>, </m:t>
                    </m:r>
                    <m:sSup>
                      <m:sSupPr>
                        <m:ctrlPr>
                          <a:rPr lang="zh-CN" altLang="zh-CN" i="1">
                            <a:effectLst/>
                            <a:latin typeface="Cambria Math" panose="02040503050406030204" pitchFamily="18" charset="0"/>
                            <a:ea typeface="Cambria Math" panose="02040503050406030204" pitchFamily="18" charset="0"/>
                          </a:rPr>
                        </m:ctrlPr>
                      </m:sSupPr>
                      <m:e>
                        <m:r>
                          <a:rPr lang="en-US" altLang="zh-CN" sz="1800" i="1" kern="100">
                            <a:effectLst/>
                            <a:latin typeface="Cambria Math" panose="02040503050406030204" pitchFamily="18" charset="0"/>
                            <a:ea typeface="宋体" panose="02010600030101010101" pitchFamily="2" charset="-122"/>
                            <a:cs typeface="Times New Roman" panose="02020603050405020304" pitchFamily="18" charset="0"/>
                          </a:rPr>
                          <m:t>𝑥</m:t>
                        </m:r>
                      </m:e>
                      <m:sup>
                        <m:r>
                          <a:rPr lang="en-US" altLang="zh-CN" sz="1800" i="1" kern="100">
                            <a:effectLst/>
                            <a:latin typeface="Cambria Math" panose="02040503050406030204" pitchFamily="18" charset="0"/>
                            <a:ea typeface="宋体" panose="02010600030101010101" pitchFamily="2" charset="-122"/>
                            <a:cs typeface="Times New Roman" panose="02020603050405020304" pitchFamily="18" charset="0"/>
                          </a:rPr>
                          <m:t>′</m:t>
                        </m:r>
                      </m:sup>
                    </m:sSup>
                    <m:r>
                      <a:rPr lang="en-US" altLang="zh-CN" sz="1800" i="1" kern="100">
                        <a:effectLst/>
                        <a:latin typeface="Cambria Math" panose="02040503050406030204" pitchFamily="18" charset="0"/>
                        <a:ea typeface="宋体" panose="02010600030101010101" pitchFamily="2" charset="-122"/>
                        <a:cs typeface="Times New Roman" panose="02020603050405020304" pitchFamily="18" charset="0"/>
                      </a:rPr>
                      <m:t>,</m:t>
                    </m:r>
                    <m:r>
                      <a:rPr lang="en-US" altLang="zh-CN" sz="1800" i="1" kern="100">
                        <a:effectLst/>
                        <a:latin typeface="Cambria Math" panose="02040503050406030204" pitchFamily="18" charset="0"/>
                        <a:ea typeface="宋体" panose="02010600030101010101" pitchFamily="2" charset="-122"/>
                        <a:cs typeface="Times New Roman" panose="02020603050405020304" pitchFamily="18" charset="0"/>
                      </a:rPr>
                      <m:t>𝑦</m:t>
                    </m:r>
                    <m:r>
                      <a:rPr lang="en-US" altLang="zh-CN" sz="1800" i="1" kern="100">
                        <a:effectLst/>
                        <a:latin typeface="Cambria Math" panose="02040503050406030204" pitchFamily="18" charset="0"/>
                        <a:ea typeface="宋体" panose="02010600030101010101" pitchFamily="2" charset="-122"/>
                        <a:cs typeface="Times New Roman" panose="02020603050405020304" pitchFamily="18" charset="0"/>
                      </a:rPr>
                      <m:t>, </m:t>
                    </m:r>
                    <m:sSup>
                      <m:sSupPr>
                        <m:ctrlPr>
                          <a:rPr lang="zh-CN" altLang="zh-CN" i="1">
                            <a:effectLst/>
                            <a:latin typeface="Cambria Math" panose="02040503050406030204" pitchFamily="18" charset="0"/>
                            <a:ea typeface="Cambria Math" panose="02040503050406030204" pitchFamily="18" charset="0"/>
                          </a:rPr>
                        </m:ctrlPr>
                      </m:sSupPr>
                      <m:e>
                        <m:r>
                          <a:rPr lang="en-US" altLang="zh-CN" sz="1800" i="1" kern="100">
                            <a:effectLst/>
                            <a:latin typeface="Cambria Math" panose="02040503050406030204" pitchFamily="18" charset="0"/>
                            <a:ea typeface="宋体" panose="02010600030101010101" pitchFamily="2" charset="-122"/>
                            <a:cs typeface="Times New Roman" panose="02020603050405020304" pitchFamily="18" charset="0"/>
                          </a:rPr>
                          <m:t>𝑦</m:t>
                        </m:r>
                      </m:e>
                      <m:sup>
                        <m:r>
                          <a:rPr lang="en-US" altLang="zh-CN" sz="1800" i="1" kern="100">
                            <a:effectLst/>
                            <a:latin typeface="Cambria Math" panose="02040503050406030204" pitchFamily="18" charset="0"/>
                            <a:ea typeface="宋体" panose="02010600030101010101" pitchFamily="2" charset="-122"/>
                            <a:cs typeface="Times New Roman" panose="02020603050405020304" pitchFamily="18" charset="0"/>
                          </a:rPr>
                          <m:t>′</m:t>
                        </m:r>
                      </m:sup>
                    </m:sSup>
                    <m:r>
                      <a:rPr lang="en-US" altLang="zh-CN" sz="1800" i="1" kern="100">
                        <a:effectLst/>
                        <a:latin typeface="Cambria Math" panose="02040503050406030204" pitchFamily="18" charset="0"/>
                        <a:ea typeface="宋体" panose="02010600030101010101" pitchFamily="2" charset="-122"/>
                        <a:cs typeface="Times New Roman" panose="02020603050405020304" pitchFamily="18" charset="0"/>
                      </a:rPr>
                      <m:t>,</m:t>
                    </m:r>
                    <m:r>
                      <a:rPr lang="en-US" altLang="zh-CN" sz="1800" i="1" kern="100">
                        <a:effectLst/>
                        <a:latin typeface="Cambria Math" panose="02040503050406030204" pitchFamily="18" charset="0"/>
                        <a:ea typeface="宋体" panose="02010600030101010101" pitchFamily="2" charset="-122"/>
                        <a:cs typeface="Times New Roman" panose="02020603050405020304" pitchFamily="18" charset="0"/>
                      </a:rPr>
                      <m:t>𝑧</m:t>
                    </m:r>
                    <m:r>
                      <a:rPr lang="en-US" altLang="zh-CN" sz="1800" i="1" kern="100">
                        <a:effectLst/>
                        <a:latin typeface="Cambria Math" panose="02040503050406030204" pitchFamily="18" charset="0"/>
                        <a:ea typeface="宋体" panose="02010600030101010101" pitchFamily="2" charset="-122"/>
                        <a:cs typeface="Times New Roman" panose="02020603050405020304" pitchFamily="18" charset="0"/>
                      </a:rPr>
                      <m:t>, </m:t>
                    </m:r>
                    <m:r>
                      <a:rPr lang="en-US" altLang="zh-CN" sz="1800" i="1" kern="100">
                        <a:effectLst/>
                        <a:latin typeface="Cambria Math" panose="02040503050406030204" pitchFamily="18" charset="0"/>
                        <a:ea typeface="宋体" panose="02010600030101010101" pitchFamily="2" charset="-122"/>
                        <a:cs typeface="Times New Roman" panose="02020603050405020304" pitchFamily="18" charset="0"/>
                      </a:rPr>
                      <m:t>𝛿</m:t>
                    </m:r>
                    <m:r>
                      <a:rPr lang="en-US" altLang="zh-CN" sz="1800" i="1" kern="100">
                        <a:effectLst/>
                        <a:latin typeface="Cambria Math" panose="02040503050406030204" pitchFamily="18" charset="0"/>
                        <a:ea typeface="宋体" panose="02010600030101010101" pitchFamily="2" charset="-122"/>
                        <a:cs typeface="Times New Roman" panose="02020603050405020304" pitchFamily="18" charset="0"/>
                      </a:rPr>
                      <m:t>]</m:t>
                    </m:r>
                  </m:oMath>
                </a14:m>
                <a:r>
                  <a:rPr lang="zh-CN" altLang="zh-CN" dirty="0">
                    <a:effectLst/>
                  </a:rPr>
                  <a:t> </a:t>
                </a:r>
                <a:r>
                  <a:rPr lang="zh-CN" altLang="en-US" dirty="0">
                    <a:effectLst/>
                  </a:rPr>
                  <a:t>来描述粒子的初始位置，</a:t>
                </a:r>
                <a:r>
                  <a:rPr lang="zh-CN" altLang="zh-CN" dirty="0"/>
                  <a:t>其中</a:t>
                </a:r>
                <a14:m>
                  <m:oMath xmlns:m="http://schemas.openxmlformats.org/officeDocument/2006/math">
                    <m:r>
                      <a:rPr lang="en-US" altLang="zh-CN" i="1">
                        <a:latin typeface="Cambria Math" panose="02040503050406030204" pitchFamily="18" charset="0"/>
                      </a:rPr>
                      <m:t>[</m:t>
                    </m:r>
                    <m:r>
                      <a:rPr lang="en-US" altLang="zh-CN" i="1">
                        <a:latin typeface="Cambria Math" panose="02040503050406030204" pitchFamily="18" charset="0"/>
                      </a:rPr>
                      <m:t>𝑥</m:t>
                    </m:r>
                    <m:r>
                      <a:rPr lang="en-US" altLang="zh-CN" i="1">
                        <a:latin typeface="Cambria Math" panose="02040503050406030204" pitchFamily="18" charset="0"/>
                      </a:rPr>
                      <m:t>, </m:t>
                    </m:r>
                    <m:sSup>
                      <m:sSupPr>
                        <m:ctrlPr>
                          <a:rPr lang="zh-CN" altLang="zh-CN" i="1">
                            <a:latin typeface="Cambria Math" panose="02040503050406030204" pitchFamily="18" charset="0"/>
                          </a:rPr>
                        </m:ctrlPr>
                      </m:sSupPr>
                      <m:e>
                        <m:r>
                          <a:rPr lang="en-US" altLang="zh-CN" i="1">
                            <a:latin typeface="Cambria Math" panose="02040503050406030204" pitchFamily="18" charset="0"/>
                          </a:rPr>
                          <m:t>𝑥</m:t>
                        </m:r>
                      </m:e>
                      <m:sup>
                        <m:r>
                          <a:rPr lang="en-US" altLang="zh-CN" i="1">
                            <a:latin typeface="Cambria Math" panose="02040503050406030204" pitchFamily="18" charset="0"/>
                          </a:rPr>
                          <m:t>′</m:t>
                        </m:r>
                      </m:sup>
                    </m:sSup>
                    <m:r>
                      <a:rPr lang="en-US" altLang="zh-CN" i="1">
                        <a:latin typeface="Cambria Math" panose="02040503050406030204" pitchFamily="18" charset="0"/>
                      </a:rPr>
                      <m:t>,</m:t>
                    </m:r>
                    <m:r>
                      <a:rPr lang="en-US" altLang="zh-CN" i="1">
                        <a:latin typeface="Cambria Math" panose="02040503050406030204" pitchFamily="18" charset="0"/>
                      </a:rPr>
                      <m:t>𝑦</m:t>
                    </m:r>
                    <m:r>
                      <a:rPr lang="en-US" altLang="zh-CN" i="1">
                        <a:latin typeface="Cambria Math" panose="02040503050406030204" pitchFamily="18" charset="0"/>
                      </a:rPr>
                      <m:t>, </m:t>
                    </m:r>
                    <m:sSup>
                      <m:sSupPr>
                        <m:ctrlPr>
                          <a:rPr lang="zh-CN" altLang="zh-CN" i="1">
                            <a:latin typeface="Cambria Math" panose="02040503050406030204" pitchFamily="18" charset="0"/>
                          </a:rPr>
                        </m:ctrlPr>
                      </m:sSupPr>
                      <m:e>
                        <m:r>
                          <a:rPr lang="en-US" altLang="zh-CN" i="1">
                            <a:latin typeface="Cambria Math" panose="02040503050406030204" pitchFamily="18" charset="0"/>
                          </a:rPr>
                          <m:t>𝑦</m:t>
                        </m:r>
                      </m:e>
                      <m:sup>
                        <m:r>
                          <a:rPr lang="en-US" altLang="zh-CN" i="1">
                            <a:latin typeface="Cambria Math" panose="02040503050406030204" pitchFamily="18" charset="0"/>
                          </a:rPr>
                          <m:t>′</m:t>
                        </m:r>
                      </m:sup>
                    </m:sSup>
                    <m:r>
                      <a:rPr lang="en-US" altLang="zh-CN" i="1">
                        <a:latin typeface="Cambria Math" panose="02040503050406030204" pitchFamily="18" charset="0"/>
                      </a:rPr>
                      <m:t>,</m:t>
                    </m:r>
                    <m:r>
                      <a:rPr lang="en-US" altLang="zh-CN" i="1">
                        <a:latin typeface="Cambria Math" panose="02040503050406030204" pitchFamily="18" charset="0"/>
                      </a:rPr>
                      <m:t>𝑧</m:t>
                    </m:r>
                    <m:r>
                      <a:rPr lang="en-US" altLang="zh-CN" i="1">
                        <a:latin typeface="Cambria Math" panose="02040503050406030204" pitchFamily="18" charset="0"/>
                      </a:rPr>
                      <m:t>, </m:t>
                    </m:r>
                    <m:r>
                      <a:rPr lang="en-US" altLang="zh-CN" i="1">
                        <a:latin typeface="Cambria Math" panose="02040503050406030204" pitchFamily="18" charset="0"/>
                      </a:rPr>
                      <m:t>𝛿</m:t>
                    </m:r>
                    <m:r>
                      <a:rPr lang="en-US" altLang="zh-CN" i="1">
                        <a:latin typeface="Cambria Math" panose="02040503050406030204" pitchFamily="18" charset="0"/>
                      </a:rPr>
                      <m:t>]</m:t>
                    </m:r>
                  </m:oMath>
                </a14:m>
                <a:r>
                  <a:rPr lang="zh-CN" altLang="zh-CN" dirty="0"/>
                  <a:t>为粒子的六维相空间坐标，分别是粒子相对于参考粒子的水平、垂直、纵向的位置偏差和动量偏差，变量</a:t>
                </a:r>
                <a14:m>
                  <m:oMath xmlns:m="http://schemas.openxmlformats.org/officeDocument/2006/math">
                    <m:sSub>
                      <m:sSubPr>
                        <m:ctrlPr>
                          <a:rPr lang="zh-CN" altLang="zh-CN" i="1">
                            <a:latin typeface="Cambria Math" panose="02040503050406030204" pitchFamily="18" charset="0"/>
                          </a:rPr>
                        </m:ctrlPr>
                      </m:sSubPr>
                      <m:e>
                        <m:r>
                          <a:rPr lang="en-US" altLang="zh-CN" i="1">
                            <a:latin typeface="Cambria Math" panose="02040503050406030204" pitchFamily="18" charset="0"/>
                          </a:rPr>
                          <m:t>𝑠</m:t>
                        </m:r>
                      </m:e>
                      <m:sub>
                        <m:r>
                          <a:rPr lang="en-US" altLang="zh-CN" i="1">
                            <a:latin typeface="Cambria Math" panose="02040503050406030204" pitchFamily="18" charset="0"/>
                          </a:rPr>
                          <m:t>𝑖</m:t>
                        </m:r>
                      </m:sub>
                    </m:sSub>
                  </m:oMath>
                </a14:m>
                <a:r>
                  <a:rPr lang="zh-CN" altLang="zh-CN" dirty="0"/>
                  <a:t>为元件的纵向出口位置。</a:t>
                </a:r>
                <a:endParaRPr lang="en-US" altLang="zh-CN" dirty="0"/>
              </a:p>
              <a:p>
                <a:pPr>
                  <a:lnSpc>
                    <a:spcPct val="150000"/>
                  </a:lnSpc>
                </a:pPr>
                <a:endParaRPr lang="en-US" altLang="zh-CN" dirty="0"/>
              </a:p>
              <a:p>
                <a:pPr>
                  <a:lnSpc>
                    <a:spcPct val="150000"/>
                  </a:lnSpc>
                </a:pPr>
                <a:r>
                  <a:rPr lang="zh-CN" altLang="zh-CN" dirty="0"/>
                  <a:t>为了得到每个</a:t>
                </a:r>
                <a14:m>
                  <m:oMath xmlns:m="http://schemas.openxmlformats.org/officeDocument/2006/math">
                    <m:sSub>
                      <m:sSubPr>
                        <m:ctrlPr>
                          <a:rPr lang="zh-CN" altLang="zh-CN" i="1">
                            <a:latin typeface="Cambria Math" panose="02040503050406030204" pitchFamily="18" charset="0"/>
                          </a:rPr>
                        </m:ctrlPr>
                      </m:sSubPr>
                      <m:e>
                        <m:r>
                          <a:rPr lang="en-US" altLang="zh-CN" i="1">
                            <a:latin typeface="Cambria Math" panose="02040503050406030204" pitchFamily="18" charset="0"/>
                          </a:rPr>
                          <m:t>𝑠</m:t>
                        </m:r>
                      </m:e>
                      <m:sub>
                        <m:r>
                          <a:rPr lang="en-US" altLang="zh-CN" i="1">
                            <a:latin typeface="Cambria Math" panose="02040503050406030204" pitchFamily="18" charset="0"/>
                          </a:rPr>
                          <m:t>𝑖</m:t>
                        </m:r>
                      </m:sub>
                    </m:sSub>
                  </m:oMath>
                </a14:m>
                <a:r>
                  <a:rPr lang="zh-CN" altLang="zh-CN" dirty="0"/>
                  <a:t>（</a:t>
                </a:r>
                <a:r>
                  <a:rPr lang="en-US" altLang="zh-CN" i="1" dirty="0" err="1"/>
                  <a:t>i</a:t>
                </a:r>
                <a:r>
                  <a:rPr lang="en-US" altLang="zh-CN" dirty="0"/>
                  <a:t> = 1, 2, …,</a:t>
                </a:r>
                <a:r>
                  <a:rPr lang="en-US" altLang="zh-CN" i="1" dirty="0"/>
                  <a:t>N</a:t>
                </a:r>
                <a:r>
                  <a:rPr lang="zh-CN" altLang="zh-CN" dirty="0"/>
                  <a:t>；</a:t>
                </a:r>
                <a:r>
                  <a:rPr lang="en-US" altLang="zh-CN" i="1" dirty="0"/>
                  <a:t>N</a:t>
                </a:r>
                <a:r>
                  <a:rPr lang="zh-CN" altLang="zh-CN" dirty="0"/>
                  <a:t>为元件的序号）处的</a:t>
                </a:r>
                <a:r>
                  <a:rPr lang="en-US" altLang="zh-CN" dirty="0"/>
                  <a:t>LMA</a:t>
                </a:r>
                <a:r>
                  <a:rPr lang="zh-CN" altLang="zh-CN" dirty="0"/>
                  <a:t>，可以令</a:t>
                </a:r>
                <a14:m>
                  <m:oMath xmlns:m="http://schemas.openxmlformats.org/officeDocument/2006/math">
                    <m:r>
                      <a:rPr lang="en-US" altLang="zh-CN" i="1">
                        <a:latin typeface="Cambria Math" panose="02040503050406030204" pitchFamily="18" charset="0"/>
                      </a:rPr>
                      <m:t>𝑥</m:t>
                    </m:r>
                    <m:r>
                      <a:rPr lang="en-US" altLang="zh-CN" i="1">
                        <a:latin typeface="Cambria Math" panose="02040503050406030204" pitchFamily="18" charset="0"/>
                      </a:rPr>
                      <m:t>=</m:t>
                    </m:r>
                    <m:sSup>
                      <m:sSupPr>
                        <m:ctrlPr>
                          <a:rPr lang="zh-CN" altLang="zh-CN" i="1">
                            <a:latin typeface="Cambria Math" panose="02040503050406030204" pitchFamily="18" charset="0"/>
                          </a:rPr>
                        </m:ctrlPr>
                      </m:sSupPr>
                      <m:e>
                        <m:r>
                          <a:rPr lang="en-US" altLang="zh-CN" i="1">
                            <a:latin typeface="Cambria Math" panose="02040503050406030204" pitchFamily="18" charset="0"/>
                          </a:rPr>
                          <m:t>𝑥</m:t>
                        </m:r>
                      </m:e>
                      <m:sup>
                        <m:r>
                          <a:rPr lang="en-US" altLang="zh-CN" i="1">
                            <a:latin typeface="Cambria Math" panose="02040503050406030204" pitchFamily="18" charset="0"/>
                          </a:rPr>
                          <m:t>′</m:t>
                        </m:r>
                      </m:sup>
                    </m:sSup>
                    <m:r>
                      <a:rPr lang="en-US" altLang="zh-CN" i="1">
                        <a:latin typeface="Cambria Math" panose="02040503050406030204" pitchFamily="18" charset="0"/>
                      </a:rPr>
                      <m:t>=</m:t>
                    </m:r>
                    <m:r>
                      <a:rPr lang="en-US" altLang="zh-CN" i="1">
                        <a:latin typeface="Cambria Math" panose="02040503050406030204" pitchFamily="18" charset="0"/>
                      </a:rPr>
                      <m:t>𝑦</m:t>
                    </m:r>
                    <m:r>
                      <a:rPr lang="en-US" altLang="zh-CN" i="1">
                        <a:latin typeface="Cambria Math" panose="02040503050406030204" pitchFamily="18" charset="0"/>
                      </a:rPr>
                      <m:t>=</m:t>
                    </m:r>
                    <m:sSup>
                      <m:sSupPr>
                        <m:ctrlPr>
                          <a:rPr lang="zh-CN" altLang="zh-CN" i="1">
                            <a:latin typeface="Cambria Math" panose="02040503050406030204" pitchFamily="18" charset="0"/>
                          </a:rPr>
                        </m:ctrlPr>
                      </m:sSupPr>
                      <m:e>
                        <m:r>
                          <a:rPr lang="en-US" altLang="zh-CN" i="1">
                            <a:latin typeface="Cambria Math" panose="02040503050406030204" pitchFamily="18" charset="0"/>
                          </a:rPr>
                          <m:t>𝑦</m:t>
                        </m:r>
                      </m:e>
                      <m:sup>
                        <m:r>
                          <a:rPr lang="en-US" altLang="zh-CN" i="1">
                            <a:latin typeface="Cambria Math" panose="02040503050406030204" pitchFamily="18" charset="0"/>
                          </a:rPr>
                          <m:t>′</m:t>
                        </m:r>
                      </m:sup>
                    </m:sSup>
                    <m:r>
                      <a:rPr lang="en-US" altLang="zh-CN" i="1">
                        <a:latin typeface="Cambria Math" panose="02040503050406030204" pitchFamily="18" charset="0"/>
                      </a:rPr>
                      <m:t>=</m:t>
                    </m:r>
                    <m:r>
                      <a:rPr lang="en-US" altLang="zh-CN" i="1">
                        <a:latin typeface="Cambria Math" panose="02040503050406030204" pitchFamily="18" charset="0"/>
                      </a:rPr>
                      <m:t>𝑧</m:t>
                    </m:r>
                    <m:r>
                      <a:rPr lang="en-US" altLang="zh-CN" i="1">
                        <a:latin typeface="Cambria Math" panose="02040503050406030204" pitchFamily="18" charset="0"/>
                      </a:rPr>
                      <m:t>=0</m:t>
                    </m:r>
                  </m:oMath>
                </a14:m>
                <a:r>
                  <a:rPr lang="zh-CN" altLang="zh-CN" dirty="0"/>
                  <a:t>，在每个</a:t>
                </a:r>
                <a14:m>
                  <m:oMath xmlns:m="http://schemas.openxmlformats.org/officeDocument/2006/math">
                    <m:sSub>
                      <m:sSubPr>
                        <m:ctrlPr>
                          <a:rPr lang="zh-CN" altLang="zh-CN" i="1">
                            <a:latin typeface="Cambria Math" panose="02040503050406030204" pitchFamily="18" charset="0"/>
                          </a:rPr>
                        </m:ctrlPr>
                      </m:sSubPr>
                      <m:e>
                        <m:r>
                          <a:rPr lang="en-US" altLang="zh-CN" i="1">
                            <a:latin typeface="Cambria Math" panose="02040503050406030204" pitchFamily="18" charset="0"/>
                          </a:rPr>
                          <m:t>𝑠</m:t>
                        </m:r>
                      </m:e>
                      <m:sub>
                        <m:r>
                          <a:rPr lang="en-US" altLang="zh-CN" i="1">
                            <a:latin typeface="Cambria Math" panose="02040503050406030204" pitchFamily="18" charset="0"/>
                          </a:rPr>
                          <m:t>𝑖</m:t>
                        </m:r>
                      </m:sub>
                    </m:sSub>
                  </m:oMath>
                </a14:m>
                <a:r>
                  <a:rPr lang="zh-CN" altLang="zh-CN" dirty="0"/>
                  <a:t>位置上，对</a:t>
                </a:r>
                <a14:m>
                  <m:oMath xmlns:m="http://schemas.openxmlformats.org/officeDocument/2006/math">
                    <m:r>
                      <a:rPr lang="en-US" altLang="zh-CN" i="1">
                        <a:latin typeface="Cambria Math" panose="02040503050406030204" pitchFamily="18" charset="0"/>
                      </a:rPr>
                      <m:t>𝛿</m:t>
                    </m:r>
                  </m:oMath>
                </a14:m>
                <a:r>
                  <a:rPr lang="zh-CN" altLang="zh-CN" dirty="0"/>
                  <a:t>进行均匀采样，生成不同初始条件的粒子，对这些粒子进行长程跟踪计算，评估所有稳定运动的粒子在</a:t>
                </a:r>
                <a14:m>
                  <m:oMath xmlns:m="http://schemas.openxmlformats.org/officeDocument/2006/math">
                    <m:sSub>
                      <m:sSubPr>
                        <m:ctrlPr>
                          <a:rPr lang="zh-CN" altLang="zh-CN" i="1">
                            <a:latin typeface="Cambria Math" panose="02040503050406030204" pitchFamily="18" charset="0"/>
                          </a:rPr>
                        </m:ctrlPr>
                      </m:sSubPr>
                      <m:e>
                        <m:r>
                          <a:rPr lang="en-US" altLang="zh-CN" i="1">
                            <a:latin typeface="Cambria Math" panose="02040503050406030204" pitchFamily="18" charset="0"/>
                          </a:rPr>
                          <m:t>𝑠</m:t>
                        </m:r>
                      </m:e>
                      <m:sub>
                        <m:r>
                          <a:rPr lang="en-US" altLang="zh-CN" i="1">
                            <a:latin typeface="Cambria Math" panose="02040503050406030204" pitchFamily="18" charset="0"/>
                          </a:rPr>
                          <m:t>𝑖</m:t>
                        </m:r>
                      </m:sub>
                    </m:sSub>
                  </m:oMath>
                </a14:m>
                <a:r>
                  <a:rPr lang="zh-CN" altLang="zh-CN" dirty="0"/>
                  <a:t>处最大的正向和负向动量偏差，即得到沿全环的</a:t>
                </a:r>
                <a:r>
                  <a:rPr lang="en-US" altLang="zh-CN" dirty="0"/>
                  <a:t>LMA</a:t>
                </a:r>
                <a:r>
                  <a:rPr lang="zh-CN" altLang="zh-CN" dirty="0"/>
                  <a:t>，进而计算出托歇克寿命。</a:t>
                </a:r>
                <a:r>
                  <a:rPr lang="zh-CN" altLang="zh-CN" dirty="0">
                    <a:effectLst/>
                  </a:rPr>
                  <a:t> </a:t>
                </a:r>
                <a:endParaRPr kumimoji="1" lang="zh-CN" altLang="en-US" dirty="0"/>
              </a:p>
            </p:txBody>
          </p:sp>
        </mc:Choice>
        <mc:Fallback xmlns="">
          <p:sp>
            <p:nvSpPr>
              <p:cNvPr id="15" name="文本框 14">
                <a:extLst>
                  <a:ext uri="{FF2B5EF4-FFF2-40B4-BE49-F238E27FC236}">
                    <a16:creationId xmlns:a16="http://schemas.microsoft.com/office/drawing/2014/main" id="{AD49B54B-C47B-4B8C-00EA-E65A089578D6}"/>
                  </a:ext>
                </a:extLst>
              </p:cNvPr>
              <p:cNvSpPr txBox="1">
                <a:spLocks noRot="1" noChangeAspect="1" noMove="1" noResize="1" noEditPoints="1" noAdjustHandles="1" noChangeArrowheads="1" noChangeShapeType="1" noTextEdit="1"/>
              </p:cNvSpPr>
              <p:nvPr/>
            </p:nvSpPr>
            <p:spPr>
              <a:xfrm>
                <a:off x="471054" y="1330037"/>
                <a:ext cx="11365822" cy="2601546"/>
              </a:xfrm>
              <a:prstGeom prst="rect">
                <a:avLst/>
              </a:prstGeom>
              <a:blipFill>
                <a:blip r:embed="rId3"/>
                <a:stretch>
                  <a:fillRect l="-334" r="-2453" b="-2427"/>
                </a:stretch>
              </a:blipFill>
            </p:spPr>
            <p:txBody>
              <a:bodyPr/>
              <a:lstStyle/>
              <a:p>
                <a:r>
                  <a:rPr lang="zh-CN" altLang="en-US">
                    <a:noFill/>
                  </a:rPr>
                  <a:t> </a:t>
                </a:r>
              </a:p>
            </p:txBody>
          </p:sp>
        </mc:Fallback>
      </mc:AlternateContent>
      <p:pic>
        <p:nvPicPr>
          <p:cNvPr id="16" name="图片 15">
            <a:extLst>
              <a:ext uri="{FF2B5EF4-FFF2-40B4-BE49-F238E27FC236}">
                <a16:creationId xmlns:a16="http://schemas.microsoft.com/office/drawing/2014/main" id="{FCD79419-2F35-710A-5858-A614B195DE7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55711"/>
          <a:stretch/>
        </p:blipFill>
        <p:spPr>
          <a:xfrm>
            <a:off x="471054" y="4064389"/>
            <a:ext cx="7744015" cy="2159201"/>
          </a:xfrm>
          <a:prstGeom prst="rect">
            <a:avLst/>
          </a:prstGeom>
        </p:spPr>
      </p:pic>
      <p:sp>
        <p:nvSpPr>
          <p:cNvPr id="17" name="文本框 16">
            <a:extLst>
              <a:ext uri="{FF2B5EF4-FFF2-40B4-BE49-F238E27FC236}">
                <a16:creationId xmlns:a16="http://schemas.microsoft.com/office/drawing/2014/main" id="{4D07CA00-4003-3CAA-5925-B3AEC51302AD}"/>
              </a:ext>
            </a:extLst>
          </p:cNvPr>
          <p:cNvSpPr txBox="1"/>
          <p:nvPr/>
        </p:nvSpPr>
        <p:spPr>
          <a:xfrm>
            <a:off x="8403588" y="4077027"/>
            <a:ext cx="3317358" cy="2308324"/>
          </a:xfrm>
          <a:prstGeom prst="rect">
            <a:avLst/>
          </a:prstGeom>
          <a:noFill/>
        </p:spPr>
        <p:txBody>
          <a:bodyPr wrap="square" rtlCol="0">
            <a:spAutoFit/>
          </a:bodyPr>
          <a:lstStyle/>
          <a:p>
            <a:r>
              <a:rPr lang="zh-CN" altLang="zh-CN" sz="1600" kern="100" dirty="0">
                <a:effectLst/>
                <a:latin typeface="+mj-ea"/>
                <a:ea typeface="+mj-ea"/>
                <a:cs typeface="Times New Roman" panose="02020603050405020304" pitchFamily="18" charset="0"/>
              </a:rPr>
              <a:t>因为需要计算沿环多个位置的</a:t>
            </a:r>
            <a:r>
              <a:rPr lang="en-US" altLang="zh-CN" sz="1600" kern="100" dirty="0">
                <a:effectLst/>
                <a:latin typeface="+mj-ea"/>
                <a:ea typeface="+mj-ea"/>
              </a:rPr>
              <a:t>LMA</a:t>
            </a:r>
            <a:r>
              <a:rPr lang="zh-CN" altLang="zh-CN" sz="1600" kern="100" dirty="0">
                <a:effectLst/>
                <a:latin typeface="+mj-ea"/>
                <a:ea typeface="+mj-ea"/>
                <a:cs typeface="Times New Roman" panose="02020603050405020304" pitchFamily="18" charset="0"/>
              </a:rPr>
              <a:t>，</a:t>
            </a:r>
            <a:r>
              <a:rPr lang="zh-CN" altLang="en-US" sz="1600" kern="100" dirty="0">
                <a:effectLst/>
                <a:latin typeface="+mj-ea"/>
                <a:ea typeface="+mj-ea"/>
                <a:cs typeface="Times New Roman" panose="02020603050405020304" pitchFamily="18" charset="0"/>
              </a:rPr>
              <a:t>所以</a:t>
            </a:r>
            <a:r>
              <a:rPr lang="zh-CN" altLang="zh-CN" sz="1600" kern="100" dirty="0">
                <a:effectLst/>
                <a:latin typeface="+mj-ea"/>
                <a:ea typeface="+mj-ea"/>
                <a:cs typeface="Times New Roman" panose="02020603050405020304" pitchFamily="18" charset="0"/>
              </a:rPr>
              <a:t>计算量很大，单次托歇克寿命评估可能需要数小时（以</a:t>
            </a:r>
            <a:r>
              <a:rPr lang="en-US" altLang="zh-CN" sz="1600" kern="100" dirty="0">
                <a:effectLst/>
                <a:latin typeface="+mj-ea"/>
                <a:ea typeface="+mj-ea"/>
              </a:rPr>
              <a:t>HEPS</a:t>
            </a:r>
            <a:r>
              <a:rPr lang="zh-CN" altLang="zh-CN" sz="1600" kern="100" dirty="0">
                <a:effectLst/>
                <a:latin typeface="+mj-ea"/>
                <a:ea typeface="+mj-ea"/>
                <a:cs typeface="Times New Roman" panose="02020603050405020304" pitchFamily="18" charset="0"/>
              </a:rPr>
              <a:t>为例，通常需要跟踪</a:t>
            </a:r>
            <a:r>
              <a:rPr lang="en-US" altLang="zh-CN" sz="1600" kern="100" dirty="0">
                <a:effectLst/>
                <a:latin typeface="+mj-ea"/>
                <a:ea typeface="+mj-ea"/>
              </a:rPr>
              <a:t>1000</a:t>
            </a:r>
            <a:r>
              <a:rPr lang="zh-CN" altLang="zh-CN" sz="1600" kern="100" dirty="0">
                <a:effectLst/>
                <a:latin typeface="+mj-ea"/>
                <a:ea typeface="+mj-ea"/>
                <a:cs typeface="Times New Roman" panose="02020603050405020304" pitchFamily="18" charset="0"/>
              </a:rPr>
              <a:t>圈以上，使用二分法计算全环的</a:t>
            </a:r>
            <a:r>
              <a:rPr lang="en-US" altLang="zh-CN" sz="1600" kern="100" dirty="0">
                <a:effectLst/>
                <a:latin typeface="+mj-ea"/>
                <a:ea typeface="+mj-ea"/>
              </a:rPr>
              <a:t>LMA</a:t>
            </a:r>
            <a:r>
              <a:rPr lang="zh-CN" altLang="zh-CN" sz="1600" kern="100" dirty="0">
                <a:effectLst/>
                <a:latin typeface="+mj-ea"/>
                <a:ea typeface="+mj-ea"/>
                <a:cs typeface="Times New Roman" panose="02020603050405020304" pitchFamily="18" charset="0"/>
              </a:rPr>
              <a:t>，单次托歇克寿命计算</a:t>
            </a:r>
            <a:r>
              <a:rPr lang="zh-CN" altLang="en-US" sz="1600" kern="100" dirty="0">
                <a:effectLst/>
                <a:latin typeface="+mj-ea"/>
                <a:ea typeface="+mj-ea"/>
                <a:cs typeface="Times New Roman" panose="02020603050405020304" pitchFamily="18" charset="0"/>
              </a:rPr>
              <a:t>也</a:t>
            </a:r>
            <a:r>
              <a:rPr lang="zh-CN" altLang="zh-CN" sz="1600" kern="100" dirty="0">
                <a:effectLst/>
                <a:latin typeface="+mj-ea"/>
                <a:ea typeface="+mj-ea"/>
                <a:cs typeface="Times New Roman" panose="02020603050405020304" pitchFamily="18" charset="0"/>
              </a:rPr>
              <a:t>需要</a:t>
            </a:r>
            <a:r>
              <a:rPr lang="en-US" altLang="zh-CN" sz="1600" kern="100" dirty="0">
                <a:effectLst/>
                <a:latin typeface="+mj-ea"/>
                <a:ea typeface="+mj-ea"/>
              </a:rPr>
              <a:t>3</a:t>
            </a:r>
            <a:r>
              <a:rPr lang="zh-CN" altLang="zh-CN" sz="1600" kern="100" dirty="0">
                <a:effectLst/>
                <a:latin typeface="+mj-ea"/>
                <a:ea typeface="+mj-ea"/>
                <a:cs typeface="Times New Roman" panose="02020603050405020304" pitchFamily="18" charset="0"/>
              </a:rPr>
              <a:t>小时）。</a:t>
            </a:r>
            <a:endParaRPr lang="en-US" altLang="zh-CN" sz="1600" kern="100" dirty="0">
              <a:effectLst/>
              <a:latin typeface="+mj-ea"/>
              <a:ea typeface="+mj-ea"/>
              <a:cs typeface="Times New Roman" panose="02020603050405020304" pitchFamily="18" charset="0"/>
            </a:endParaRPr>
          </a:p>
          <a:p>
            <a:r>
              <a:rPr lang="zh-CN" altLang="zh-CN" sz="1600" kern="100" dirty="0">
                <a:effectLst/>
                <a:latin typeface="+mj-ea"/>
                <a:ea typeface="+mj-ea"/>
                <a:cs typeface="Times New Roman" panose="02020603050405020304" pitchFamily="18" charset="0"/>
              </a:rPr>
              <a:t>在需要对数以千计的候选</a:t>
            </a:r>
            <a:r>
              <a:rPr lang="en-US" altLang="zh-CN" sz="1600" kern="100" dirty="0">
                <a:effectLst/>
                <a:latin typeface="+mj-ea"/>
                <a:ea typeface="+mj-ea"/>
              </a:rPr>
              <a:t>Lattice</a:t>
            </a:r>
            <a:r>
              <a:rPr lang="zh-CN" altLang="zh-CN" sz="1600" kern="100" dirty="0">
                <a:effectLst/>
                <a:latin typeface="+mj-ea"/>
                <a:ea typeface="+mj-ea"/>
                <a:cs typeface="Times New Roman" panose="02020603050405020304" pitchFamily="18" charset="0"/>
              </a:rPr>
              <a:t>进行评估</a:t>
            </a:r>
            <a:r>
              <a:rPr lang="zh-CN" altLang="en-US" sz="1600" kern="100" dirty="0">
                <a:effectLst/>
                <a:latin typeface="+mj-ea"/>
                <a:ea typeface="+mj-ea"/>
                <a:cs typeface="Times New Roman" panose="02020603050405020304" pitchFamily="18" charset="0"/>
              </a:rPr>
              <a:t>的时候</a:t>
            </a:r>
            <a:r>
              <a:rPr lang="zh-CN" altLang="zh-CN" sz="1600" kern="100" dirty="0">
                <a:effectLst/>
                <a:latin typeface="+mj-ea"/>
                <a:ea typeface="+mj-ea"/>
                <a:cs typeface="Times New Roman" panose="02020603050405020304" pitchFamily="18" charset="0"/>
              </a:rPr>
              <a:t>，其计算量需求将非常大</a:t>
            </a:r>
            <a:r>
              <a:rPr lang="zh-CN" altLang="zh-CN" sz="1600" dirty="0">
                <a:effectLst/>
                <a:latin typeface="+mj-ea"/>
                <a:ea typeface="+mj-ea"/>
              </a:rPr>
              <a:t> </a:t>
            </a:r>
            <a:r>
              <a:rPr lang="zh-CN" altLang="en-US" sz="1600" dirty="0">
                <a:latin typeface="+mj-ea"/>
                <a:ea typeface="+mj-ea"/>
              </a:rPr>
              <a:t>！</a:t>
            </a:r>
            <a:endParaRPr kumimoji="1" lang="zh-CN" altLang="en-US" sz="1600" dirty="0">
              <a:latin typeface="+mj-ea"/>
              <a:ea typeface="+mj-ea"/>
            </a:endParaRPr>
          </a:p>
        </p:txBody>
      </p:sp>
      <p:sp>
        <p:nvSpPr>
          <p:cNvPr id="18" name="文本框 17">
            <a:extLst>
              <a:ext uri="{FF2B5EF4-FFF2-40B4-BE49-F238E27FC236}">
                <a16:creationId xmlns:a16="http://schemas.microsoft.com/office/drawing/2014/main" id="{567FD10F-9B69-03F3-695C-3DE70982B403}"/>
              </a:ext>
            </a:extLst>
          </p:cNvPr>
          <p:cNvSpPr txBox="1"/>
          <p:nvPr/>
        </p:nvSpPr>
        <p:spPr>
          <a:xfrm>
            <a:off x="334963" y="950102"/>
            <a:ext cx="6119446" cy="400110"/>
          </a:xfrm>
          <a:prstGeom prst="rect">
            <a:avLst/>
          </a:prstGeom>
          <a:noFill/>
        </p:spPr>
        <p:txBody>
          <a:bodyPr wrap="square">
            <a:spAutoFit/>
          </a:bodyPr>
          <a:lstStyle/>
          <a:p>
            <a:r>
              <a:rPr lang="zh-CN" altLang="en-US" sz="2000" b="1" dirty="0">
                <a:solidFill>
                  <a:srgbClr val="003399"/>
                </a:solidFill>
                <a:latin typeface="+mn-ea"/>
              </a:rPr>
              <a:t>初始条件</a:t>
            </a:r>
            <a:endParaRPr lang="en-US" altLang="zh-CN" sz="2000" b="1" dirty="0">
              <a:solidFill>
                <a:srgbClr val="003399"/>
              </a:solidFill>
              <a:latin typeface="+mn-ea"/>
            </a:endParaRPr>
          </a:p>
        </p:txBody>
      </p:sp>
    </p:spTree>
    <p:extLst>
      <p:ext uri="{BB962C8B-B14F-4D97-AF65-F5344CB8AC3E}">
        <p14:creationId xmlns:p14="http://schemas.microsoft.com/office/powerpoint/2010/main" val="31960621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页脚占位符 50">
            <a:extLst>
              <a:ext uri="{FF2B5EF4-FFF2-40B4-BE49-F238E27FC236}">
                <a16:creationId xmlns:a16="http://schemas.microsoft.com/office/drawing/2014/main" id="{83D512E9-17B8-7792-5D3D-7981221E57F6}"/>
              </a:ext>
            </a:extLst>
          </p:cNvPr>
          <p:cNvSpPr>
            <a:spLocks noGrp="1"/>
          </p:cNvSpPr>
          <p:nvPr>
            <p:ph type="ftr" sz="quarter" idx="11"/>
          </p:nvPr>
        </p:nvSpPr>
        <p:spPr>
          <a:xfrm>
            <a:off x="0" y="6565901"/>
            <a:ext cx="12192000" cy="319476"/>
          </a:xfrm>
          <a:solidFill>
            <a:srgbClr val="003399"/>
          </a:solidFill>
        </p:spPr>
        <p:txBody>
          <a:bodyPr/>
          <a:lstStyle/>
          <a:p>
            <a:r>
              <a:rPr lang="en-US" altLang="zh-CN" b="1" dirty="0">
                <a:solidFill>
                  <a:schemeClr val="bg1"/>
                </a:solidFill>
              </a:rPr>
              <a:t> </a:t>
            </a:r>
            <a:endParaRPr lang="zh-CN" altLang="en-US" b="1" dirty="0">
              <a:solidFill>
                <a:schemeClr val="bg1"/>
              </a:solidFill>
            </a:endParaRPr>
          </a:p>
        </p:txBody>
      </p:sp>
      <p:sp>
        <p:nvSpPr>
          <p:cNvPr id="5" name="TextBox 6">
            <a:extLst>
              <a:ext uri="{FF2B5EF4-FFF2-40B4-BE49-F238E27FC236}">
                <a16:creationId xmlns:a16="http://schemas.microsoft.com/office/drawing/2014/main" id="{5EBE05CE-9293-7BDE-6A84-09142EC163C3}"/>
              </a:ext>
            </a:extLst>
          </p:cNvPr>
          <p:cNvSpPr txBox="1"/>
          <p:nvPr/>
        </p:nvSpPr>
        <p:spPr>
          <a:xfrm>
            <a:off x="355600" y="35054"/>
            <a:ext cx="6776166" cy="743962"/>
          </a:xfrm>
          <a:prstGeom prst="rect">
            <a:avLst/>
          </a:prstGeom>
          <a:noFill/>
        </p:spPr>
        <p:txBody>
          <a:bodyPr wrap="none" lIns="91416" tIns="45708" rIns="91416" bIns="45708" rtlCol="0">
            <a:spAutoFit/>
          </a:bodyPr>
          <a:lstStyle>
            <a:defPPr>
              <a:defRPr lang="zh-CN"/>
            </a:defPPr>
            <a:lvl1pPr>
              <a:defRPr sz="2000">
                <a:solidFill>
                  <a:schemeClr val="accent2"/>
                </a:solidFill>
                <a:latin typeface="+mn-ea"/>
                <a:ea typeface="+mn-ea"/>
              </a:defRPr>
            </a:lvl1pPr>
          </a:lstStyle>
          <a:p>
            <a:pPr>
              <a:lnSpc>
                <a:spcPct val="150000"/>
              </a:lnSpc>
            </a:pPr>
            <a:r>
              <a:rPr lang="en-US" altLang="zh-CN" sz="3200" b="1" dirty="0">
                <a:solidFill>
                  <a:srgbClr val="003399"/>
                </a:solidFill>
                <a:latin typeface="微软雅黑" panose="020B0503020204020204" pitchFamily="34" charset="-122"/>
                <a:ea typeface="微软雅黑" panose="020B0503020204020204" pitchFamily="34" charset="-122"/>
              </a:rPr>
              <a:t>2</a:t>
            </a:r>
            <a:r>
              <a:rPr lang="zh-CN" altLang="en-US" sz="3200" b="1" dirty="0">
                <a:solidFill>
                  <a:srgbClr val="003399"/>
                </a:solidFill>
                <a:latin typeface="微软雅黑" panose="020B0503020204020204" pitchFamily="34" charset="-122"/>
                <a:ea typeface="微软雅黑" panose="020B0503020204020204" pitchFamily="34" charset="-122"/>
              </a:rPr>
              <a:t> </a:t>
            </a:r>
            <a:r>
              <a:rPr lang="en-US" altLang="zh-CN" sz="3200" b="1" dirty="0">
                <a:solidFill>
                  <a:srgbClr val="003399"/>
                </a:solidFill>
                <a:latin typeface="微软雅黑" panose="020B0503020204020204" pitchFamily="34" charset="-122"/>
                <a:ea typeface="微软雅黑" panose="020B0503020204020204" pitchFamily="34" charset="-122"/>
              </a:rPr>
              <a:t>ML-based</a:t>
            </a:r>
            <a:r>
              <a:rPr lang="zh-CN" altLang="en-US" sz="3200" b="1" dirty="0">
                <a:solidFill>
                  <a:srgbClr val="003399"/>
                </a:solidFill>
                <a:latin typeface="微软雅黑" panose="020B0503020204020204" pitchFamily="34" charset="-122"/>
                <a:ea typeface="微软雅黑" panose="020B0503020204020204" pitchFamily="34" charset="-122"/>
              </a:rPr>
              <a:t>的</a:t>
            </a:r>
            <a:r>
              <a:rPr lang="en-US" altLang="zh-CN" sz="3200" b="1" dirty="0">
                <a:solidFill>
                  <a:srgbClr val="003399"/>
                </a:solidFill>
                <a:latin typeface="微软雅黑" panose="020B0503020204020204" pitchFamily="34" charset="-122"/>
                <a:ea typeface="微软雅黑" panose="020B0503020204020204" pitchFamily="34" charset="-122"/>
              </a:rPr>
              <a:t>LMA</a:t>
            </a:r>
            <a:r>
              <a:rPr lang="zh-CN" altLang="en-US" sz="3200" b="1" dirty="0">
                <a:solidFill>
                  <a:srgbClr val="003399"/>
                </a:solidFill>
                <a:latin typeface="微软雅黑" panose="020B0503020204020204" pitchFamily="34" charset="-122"/>
                <a:ea typeface="微软雅黑" panose="020B0503020204020204" pitchFamily="34" charset="-122"/>
              </a:rPr>
              <a:t>优化</a:t>
            </a:r>
            <a:r>
              <a:rPr lang="en-US" altLang="zh-CN" sz="3200" b="1" dirty="0">
                <a:solidFill>
                  <a:srgbClr val="003399"/>
                </a:solidFill>
                <a:latin typeface="微软雅黑" panose="020B0503020204020204" pitchFamily="34" charset="-122"/>
                <a:ea typeface="微软雅黑" panose="020B0503020204020204" pitchFamily="34" charset="-122"/>
              </a:rPr>
              <a:t>–</a:t>
            </a:r>
            <a:r>
              <a:rPr lang="zh-CN" altLang="en-US" sz="3200" b="1" dirty="0">
                <a:solidFill>
                  <a:srgbClr val="003399"/>
                </a:solidFill>
                <a:latin typeface="微软雅黑" panose="020B0503020204020204" pitchFamily="34" charset="-122"/>
                <a:ea typeface="微软雅黑" panose="020B0503020204020204" pitchFamily="34" charset="-122"/>
              </a:rPr>
              <a:t> 数值实验</a:t>
            </a:r>
            <a:endParaRPr lang="en-US" altLang="zh-CN" sz="3200" b="1" dirty="0">
              <a:solidFill>
                <a:srgbClr val="003399"/>
              </a:solidFill>
              <a:latin typeface="微软雅黑" panose="020B0503020204020204" pitchFamily="34" charset="-122"/>
              <a:ea typeface="微软雅黑" panose="020B0503020204020204" pitchFamily="34" charset="-122"/>
            </a:endParaRPr>
          </a:p>
        </p:txBody>
      </p:sp>
      <p:sp>
        <p:nvSpPr>
          <p:cNvPr id="52" name="灯片编号占位符 51">
            <a:extLst>
              <a:ext uri="{FF2B5EF4-FFF2-40B4-BE49-F238E27FC236}">
                <a16:creationId xmlns:a16="http://schemas.microsoft.com/office/drawing/2014/main" id="{94A61ED4-C779-7A00-BC0B-5AD75911BACC}"/>
              </a:ext>
            </a:extLst>
          </p:cNvPr>
          <p:cNvSpPr>
            <a:spLocks noGrp="1"/>
          </p:cNvSpPr>
          <p:nvPr>
            <p:ph type="sldNum" sz="quarter" idx="12"/>
          </p:nvPr>
        </p:nvSpPr>
        <p:spPr/>
        <p:txBody>
          <a:bodyPr/>
          <a:lstStyle/>
          <a:p>
            <a:fld id="{681EA06E-6E7C-416D-A80B-27D235CEB89A}" type="slidenum">
              <a:rPr lang="zh-CN" altLang="en-US" smtClean="0">
                <a:solidFill>
                  <a:schemeClr val="bg1"/>
                </a:solidFill>
              </a:rPr>
              <a:t>7</a:t>
            </a:fld>
            <a:endParaRPr lang="zh-CN" altLang="en-US" dirty="0">
              <a:solidFill>
                <a:schemeClr val="bg1"/>
              </a:solidFill>
            </a:endParaRPr>
          </a:p>
        </p:txBody>
      </p:sp>
      <p:sp>
        <p:nvSpPr>
          <p:cNvPr id="15" name="文本框 14">
            <a:extLst>
              <a:ext uri="{FF2B5EF4-FFF2-40B4-BE49-F238E27FC236}">
                <a16:creationId xmlns:a16="http://schemas.microsoft.com/office/drawing/2014/main" id="{AD49B54B-C47B-4B8C-00EA-E65A089578D6}"/>
              </a:ext>
            </a:extLst>
          </p:cNvPr>
          <p:cNvSpPr txBox="1"/>
          <p:nvPr/>
        </p:nvSpPr>
        <p:spPr>
          <a:xfrm>
            <a:off x="274843" y="1627419"/>
            <a:ext cx="5293833" cy="3782702"/>
          </a:xfrm>
          <a:prstGeom prst="rect">
            <a:avLst/>
          </a:prstGeom>
          <a:noFill/>
        </p:spPr>
        <p:txBody>
          <a:bodyPr wrap="square" rtlCol="0">
            <a:spAutoFit/>
          </a:bodyPr>
          <a:lstStyle/>
          <a:p>
            <a:pPr>
              <a:lnSpc>
                <a:spcPct val="150000"/>
              </a:lnSpc>
            </a:pPr>
            <a:r>
              <a:rPr kumimoji="1" lang="zh-CN" altLang="en-US" sz="1800" dirty="0">
                <a:latin typeface="+mj-ea"/>
                <a:ea typeface="+mj-ea"/>
                <a:cs typeface="Times New Roman" pitchFamily="18" charset="0"/>
              </a:rPr>
              <a:t>利用机器学习的方法进行预测</a:t>
            </a:r>
            <a:r>
              <a:rPr kumimoji="1" lang="en-US" altLang="zh-CN" sz="1800" dirty="0">
                <a:latin typeface="+mj-ea"/>
                <a:ea typeface="+mj-ea"/>
                <a:cs typeface="Times New Roman" pitchFamily="18" charset="0"/>
              </a:rPr>
              <a:t>LMA </a:t>
            </a:r>
            <a:r>
              <a:rPr kumimoji="1" lang="zh-CN" altLang="en-US" dirty="0">
                <a:latin typeface="+mj-ea"/>
                <a:ea typeface="+mj-ea"/>
                <a:cs typeface="Times New Roman" pitchFamily="18" charset="0"/>
              </a:rPr>
              <a:t>，进行数值实验的步骤如下：</a:t>
            </a:r>
            <a:endParaRPr kumimoji="1" lang="en-US" altLang="zh-CN" sz="1800" dirty="0">
              <a:latin typeface="+mj-ea"/>
              <a:ea typeface="+mj-ea"/>
              <a:cs typeface="Times New Roman" pitchFamily="18" charset="0"/>
            </a:endParaRPr>
          </a:p>
          <a:p>
            <a:pPr marL="342900" indent="-342900">
              <a:lnSpc>
                <a:spcPct val="150000"/>
              </a:lnSpc>
              <a:buFont typeface="+mj-lt"/>
              <a:buAutoNum type="arabicPeriod"/>
            </a:pPr>
            <a:r>
              <a:rPr kumimoji="1" lang="zh-CN" altLang="en-US" dirty="0">
                <a:latin typeface="+mj-ea"/>
                <a:ea typeface="+mj-ea"/>
                <a:cs typeface="Times New Roman" pitchFamily="18" charset="0"/>
              </a:rPr>
              <a:t>对所有的粒子跟踪一圈或少数几圈后，跟踪其中</a:t>
            </a:r>
            <a:r>
              <a:rPr kumimoji="1" lang="en-US" altLang="zh-CN" b="1" dirty="0">
                <a:latin typeface="+mj-ea"/>
                <a:ea typeface="+mj-ea"/>
                <a:cs typeface="Times New Roman" pitchFamily="18" charset="0"/>
              </a:rPr>
              <a:t>10%</a:t>
            </a:r>
            <a:r>
              <a:rPr kumimoji="1" lang="zh-CN" altLang="en-US" b="1" dirty="0">
                <a:latin typeface="+mj-ea"/>
                <a:ea typeface="+mj-ea"/>
                <a:cs typeface="Times New Roman" pitchFamily="18" charset="0"/>
              </a:rPr>
              <a:t>的存活粒子</a:t>
            </a:r>
            <a:r>
              <a:rPr kumimoji="1" lang="en-US" altLang="zh-CN" dirty="0">
                <a:latin typeface="+mj-ea"/>
                <a:ea typeface="+mj-ea"/>
                <a:cs typeface="Times New Roman" pitchFamily="18" charset="0"/>
              </a:rPr>
              <a:t>300</a:t>
            </a:r>
            <a:r>
              <a:rPr kumimoji="1" lang="zh-CN" altLang="en-US" dirty="0">
                <a:latin typeface="+mj-ea"/>
                <a:ea typeface="+mj-ea"/>
                <a:cs typeface="Times New Roman" pitchFamily="18" charset="0"/>
              </a:rPr>
              <a:t>圈（或者更多圈）</a:t>
            </a:r>
            <a:endParaRPr kumimoji="1" lang="en-US" altLang="zh-CN" dirty="0">
              <a:latin typeface="+mj-ea"/>
              <a:ea typeface="+mj-ea"/>
              <a:cs typeface="Times New Roman" pitchFamily="18" charset="0"/>
            </a:endParaRPr>
          </a:p>
          <a:p>
            <a:pPr marL="342900" indent="-342900">
              <a:lnSpc>
                <a:spcPct val="150000"/>
              </a:lnSpc>
              <a:buFont typeface="+mj-lt"/>
              <a:buAutoNum type="arabicPeriod"/>
            </a:pPr>
            <a:r>
              <a:rPr kumimoji="1" lang="zh-CN" altLang="en-US" dirty="0">
                <a:latin typeface="+mj-ea"/>
                <a:ea typeface="+mj-ea"/>
                <a:cs typeface="Times New Roman" pitchFamily="18" charset="0"/>
              </a:rPr>
              <a:t>利用</a:t>
            </a:r>
            <a:r>
              <a:rPr kumimoji="1" lang="zh-CN" altLang="en-US" b="1" dirty="0">
                <a:latin typeface="+mj-ea"/>
                <a:ea typeface="+mj-ea"/>
                <a:cs typeface="Times New Roman" pitchFamily="18" charset="0"/>
              </a:rPr>
              <a:t>分类算法</a:t>
            </a:r>
            <a:r>
              <a:rPr kumimoji="1" lang="zh-CN" altLang="en-US" dirty="0">
                <a:latin typeface="+mj-ea"/>
                <a:ea typeface="+mj-ea"/>
                <a:cs typeface="Times New Roman" pitchFamily="18" charset="0"/>
              </a:rPr>
              <a:t>（</a:t>
            </a:r>
            <a:r>
              <a:rPr kumimoji="1" lang="en-US" altLang="zh-CN" dirty="0">
                <a:latin typeface="+mj-ea"/>
                <a:ea typeface="+mj-ea"/>
                <a:cs typeface="Times New Roman" pitchFamily="18" charset="0"/>
              </a:rPr>
              <a:t>Random</a:t>
            </a:r>
            <a:r>
              <a:rPr kumimoji="1" lang="zh-CN" altLang="en-US" dirty="0">
                <a:latin typeface="+mj-ea"/>
                <a:ea typeface="+mj-ea"/>
                <a:cs typeface="Times New Roman" pitchFamily="18" charset="0"/>
              </a:rPr>
              <a:t> </a:t>
            </a:r>
            <a:r>
              <a:rPr kumimoji="1" lang="en-US" altLang="zh-CN" dirty="0">
                <a:latin typeface="+mj-ea"/>
                <a:ea typeface="+mj-ea"/>
                <a:cs typeface="Times New Roman" pitchFamily="18" charset="0"/>
              </a:rPr>
              <a:t>Forest</a:t>
            </a:r>
            <a:r>
              <a:rPr kumimoji="1" lang="zh-CN" altLang="en-US" dirty="0">
                <a:latin typeface="+mj-ea"/>
                <a:ea typeface="+mj-ea"/>
                <a:cs typeface="Times New Roman" pitchFamily="18" charset="0"/>
              </a:rPr>
              <a:t>、</a:t>
            </a:r>
            <a:r>
              <a:rPr kumimoji="1" lang="en-US" altLang="zh-CN" dirty="0">
                <a:latin typeface="+mj-ea"/>
                <a:ea typeface="+mj-ea"/>
                <a:cs typeface="Times New Roman" pitchFamily="18" charset="0"/>
              </a:rPr>
              <a:t>AdaBoost</a:t>
            </a:r>
            <a:r>
              <a:rPr kumimoji="1" lang="zh-CN" altLang="en-US" dirty="0">
                <a:latin typeface="+mj-ea"/>
                <a:ea typeface="+mj-ea"/>
                <a:cs typeface="Times New Roman" pitchFamily="18" charset="0"/>
              </a:rPr>
              <a:t>等）进行训练</a:t>
            </a:r>
            <a:endParaRPr kumimoji="1" lang="en-US" altLang="zh-CN" dirty="0">
              <a:latin typeface="+mj-ea"/>
              <a:ea typeface="+mj-ea"/>
              <a:cs typeface="Times New Roman" pitchFamily="18" charset="0"/>
            </a:endParaRPr>
          </a:p>
          <a:p>
            <a:pPr marL="342900" indent="-342900">
              <a:lnSpc>
                <a:spcPct val="150000"/>
              </a:lnSpc>
              <a:buFont typeface="+mj-lt"/>
              <a:buAutoNum type="arabicPeriod"/>
            </a:pPr>
            <a:r>
              <a:rPr kumimoji="1" lang="zh-CN" altLang="en-US" dirty="0">
                <a:latin typeface="+mj-ea"/>
                <a:ea typeface="+mj-ea"/>
                <a:cs typeface="Times New Roman" pitchFamily="18" charset="0"/>
              </a:rPr>
              <a:t>通过训练后的模型对</a:t>
            </a:r>
            <a:r>
              <a:rPr kumimoji="1" lang="zh-CN" altLang="en-US" b="1" dirty="0">
                <a:latin typeface="+mj-ea"/>
                <a:ea typeface="+mj-ea"/>
                <a:cs typeface="Times New Roman" pitchFamily="18" charset="0"/>
              </a:rPr>
              <a:t>所有的粒子</a:t>
            </a:r>
            <a:r>
              <a:rPr kumimoji="1" lang="zh-CN" altLang="en-US" dirty="0">
                <a:latin typeface="+mj-ea"/>
                <a:ea typeface="+mj-ea"/>
                <a:cs typeface="Times New Roman" pitchFamily="18" charset="0"/>
              </a:rPr>
              <a:t>进行判别，获取</a:t>
            </a:r>
            <a:r>
              <a:rPr kumimoji="1" lang="en-US" altLang="zh-CN" dirty="0">
                <a:latin typeface="+mj-ea"/>
                <a:ea typeface="+mj-ea"/>
                <a:cs typeface="Times New Roman" pitchFamily="18" charset="0"/>
              </a:rPr>
              <a:t>LMA</a:t>
            </a:r>
            <a:r>
              <a:rPr kumimoji="1" lang="zh-CN" altLang="en-US" dirty="0">
                <a:latin typeface="+mj-ea"/>
                <a:ea typeface="+mj-ea"/>
                <a:cs typeface="Times New Roman" pitchFamily="18" charset="0"/>
              </a:rPr>
              <a:t>预测边界</a:t>
            </a:r>
            <a:endParaRPr kumimoji="1" lang="en-US" altLang="zh-CN" dirty="0">
              <a:latin typeface="+mj-ea"/>
              <a:ea typeface="+mj-ea"/>
              <a:cs typeface="Times New Roman" pitchFamily="18" charset="0"/>
            </a:endParaRPr>
          </a:p>
          <a:p>
            <a:pPr marL="342900" indent="-342900">
              <a:lnSpc>
                <a:spcPct val="150000"/>
              </a:lnSpc>
              <a:buFont typeface="+mj-lt"/>
              <a:buAutoNum type="arabicPeriod"/>
            </a:pPr>
            <a:r>
              <a:rPr kumimoji="1" lang="zh-CN" altLang="en-US" dirty="0">
                <a:latin typeface="+mj-ea"/>
                <a:ea typeface="+mj-ea"/>
                <a:cs typeface="Times New Roman" pitchFamily="18" charset="0"/>
              </a:rPr>
              <a:t>通过</a:t>
            </a:r>
            <a:r>
              <a:rPr kumimoji="1" lang="en-US" altLang="zh-CN" dirty="0">
                <a:latin typeface="+mj-ea"/>
                <a:ea typeface="+mj-ea"/>
                <a:cs typeface="Times New Roman" pitchFamily="18" charset="0"/>
              </a:rPr>
              <a:t>LMA</a:t>
            </a:r>
            <a:r>
              <a:rPr kumimoji="1" lang="zh-CN" altLang="en-US" dirty="0">
                <a:latin typeface="+mj-ea"/>
                <a:ea typeface="+mj-ea"/>
                <a:cs typeface="Times New Roman" pitchFamily="18" charset="0"/>
              </a:rPr>
              <a:t>预测边界计算托歇克寿命</a:t>
            </a:r>
            <a:endParaRPr kumimoji="1" lang="en-US" altLang="zh-CN" dirty="0">
              <a:latin typeface="+mj-ea"/>
              <a:ea typeface="+mj-ea"/>
              <a:cs typeface="Times New Roman" pitchFamily="18" charset="0"/>
            </a:endParaRPr>
          </a:p>
        </p:txBody>
      </p:sp>
      <p:pic>
        <p:nvPicPr>
          <p:cNvPr id="2" name="图片 1">
            <a:extLst>
              <a:ext uri="{FF2B5EF4-FFF2-40B4-BE49-F238E27FC236}">
                <a16:creationId xmlns:a16="http://schemas.microsoft.com/office/drawing/2014/main" id="{C2D61A42-C5D8-020D-5DCB-D01F504EA923}"/>
              </a:ext>
            </a:extLst>
          </p:cNvPr>
          <p:cNvPicPr>
            <a:picLocks/>
          </p:cNvPicPr>
          <p:nvPr/>
        </p:nvPicPr>
        <p:blipFill>
          <a:blip r:embed="rId2" cstate="print"/>
          <a:srcRect/>
          <a:stretch/>
        </p:blipFill>
        <p:spPr>
          <a:xfrm>
            <a:off x="5662090" y="1473238"/>
            <a:ext cx="6174310" cy="3566808"/>
          </a:xfrm>
          <a:prstGeom prst="rect">
            <a:avLst/>
          </a:prstGeom>
        </p:spPr>
      </p:pic>
      <p:sp>
        <p:nvSpPr>
          <p:cNvPr id="7" name="矩形 6">
            <a:extLst>
              <a:ext uri="{FF2B5EF4-FFF2-40B4-BE49-F238E27FC236}">
                <a16:creationId xmlns:a16="http://schemas.microsoft.com/office/drawing/2014/main" id="{D8CF5F2E-88EC-10B1-A75B-127B7C29A3CC}"/>
              </a:ext>
            </a:extLst>
          </p:cNvPr>
          <p:cNvSpPr/>
          <p:nvPr/>
        </p:nvSpPr>
        <p:spPr>
          <a:xfrm>
            <a:off x="5599814" y="1473239"/>
            <a:ext cx="6223929" cy="1642730"/>
          </a:xfrm>
          <a:prstGeom prst="rect">
            <a:avLst/>
          </a:prstGeom>
          <a:noFill/>
          <a:ln w="41275">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zh-CN" altLang="en-US" dirty="0"/>
          </a:p>
        </p:txBody>
      </p:sp>
      <p:sp>
        <p:nvSpPr>
          <p:cNvPr id="8" name="文本框 7">
            <a:extLst>
              <a:ext uri="{FF2B5EF4-FFF2-40B4-BE49-F238E27FC236}">
                <a16:creationId xmlns:a16="http://schemas.microsoft.com/office/drawing/2014/main" id="{75555E6D-7FAC-16BB-92F6-E26F82766215}"/>
              </a:ext>
            </a:extLst>
          </p:cNvPr>
          <p:cNvSpPr txBox="1"/>
          <p:nvPr/>
        </p:nvSpPr>
        <p:spPr>
          <a:xfrm>
            <a:off x="8052896" y="1072678"/>
            <a:ext cx="1107996" cy="369332"/>
          </a:xfrm>
          <a:prstGeom prst="rect">
            <a:avLst/>
          </a:prstGeom>
          <a:noFill/>
        </p:spPr>
        <p:txBody>
          <a:bodyPr wrap="none" rtlCol="0">
            <a:spAutoFit/>
          </a:bodyPr>
          <a:lstStyle/>
          <a:p>
            <a:r>
              <a:rPr kumimoji="1" lang="zh-CN" altLang="en-US" dirty="0"/>
              <a:t>传统方法</a:t>
            </a:r>
          </a:p>
        </p:txBody>
      </p:sp>
      <p:cxnSp>
        <p:nvCxnSpPr>
          <p:cNvPr id="10" name="直线箭头连接符 9">
            <a:extLst>
              <a:ext uri="{FF2B5EF4-FFF2-40B4-BE49-F238E27FC236}">
                <a16:creationId xmlns:a16="http://schemas.microsoft.com/office/drawing/2014/main" id="{B4767D4F-F973-928A-CB5F-16A569672CE8}"/>
              </a:ext>
            </a:extLst>
          </p:cNvPr>
          <p:cNvCxnSpPr>
            <a:cxnSpLocks/>
          </p:cNvCxnSpPr>
          <p:nvPr/>
        </p:nvCxnSpPr>
        <p:spPr>
          <a:xfrm flipV="1">
            <a:off x="8606895" y="4259707"/>
            <a:ext cx="0" cy="864411"/>
          </a:xfrm>
          <a:prstGeom prst="straightConnector1">
            <a:avLst/>
          </a:prstGeom>
          <a:ln w="666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文本框 10">
            <a:extLst>
              <a:ext uri="{FF2B5EF4-FFF2-40B4-BE49-F238E27FC236}">
                <a16:creationId xmlns:a16="http://schemas.microsoft.com/office/drawing/2014/main" id="{2D06F78F-397E-AC57-07CB-B9FCB0A6A5BC}"/>
              </a:ext>
            </a:extLst>
          </p:cNvPr>
          <p:cNvSpPr txBox="1"/>
          <p:nvPr/>
        </p:nvSpPr>
        <p:spPr>
          <a:xfrm>
            <a:off x="7823117" y="5150250"/>
            <a:ext cx="1567555" cy="923330"/>
          </a:xfrm>
          <a:prstGeom prst="rect">
            <a:avLst/>
          </a:prstGeom>
          <a:noFill/>
        </p:spPr>
        <p:txBody>
          <a:bodyPr wrap="square" rtlCol="0">
            <a:spAutoFit/>
          </a:bodyPr>
          <a:lstStyle/>
          <a:p>
            <a:r>
              <a:rPr kumimoji="1" lang="zh-CN" altLang="en-US" dirty="0"/>
              <a:t>在此处使用分类算法进行训练与预测</a:t>
            </a:r>
          </a:p>
        </p:txBody>
      </p:sp>
      <p:sp>
        <p:nvSpPr>
          <p:cNvPr id="14" name="文本框 13">
            <a:extLst>
              <a:ext uri="{FF2B5EF4-FFF2-40B4-BE49-F238E27FC236}">
                <a16:creationId xmlns:a16="http://schemas.microsoft.com/office/drawing/2014/main" id="{DD0D481D-2DA1-37C9-9DAF-018E2B9F9D93}"/>
              </a:ext>
            </a:extLst>
          </p:cNvPr>
          <p:cNvSpPr txBox="1"/>
          <p:nvPr/>
        </p:nvSpPr>
        <p:spPr>
          <a:xfrm>
            <a:off x="9656862" y="5040046"/>
            <a:ext cx="2471341" cy="954107"/>
          </a:xfrm>
          <a:prstGeom prst="rect">
            <a:avLst/>
          </a:prstGeom>
          <a:noFill/>
        </p:spPr>
        <p:txBody>
          <a:bodyPr wrap="square" rtlCol="0">
            <a:spAutoFit/>
          </a:bodyPr>
          <a:lstStyle/>
          <a:p>
            <a:r>
              <a:rPr kumimoji="1" lang="en-US" altLang="zh-CN" sz="1400" dirty="0"/>
              <a:t>(d)</a:t>
            </a:r>
            <a:r>
              <a:rPr kumimoji="1" lang="zh-CN" altLang="en-US" sz="1400" dirty="0"/>
              <a:t>图中蓝色点和红色点共同组成训练数据集，蓝色点的标签为存活</a:t>
            </a:r>
            <a:r>
              <a:rPr kumimoji="1" lang="en-US" altLang="zh-CN" sz="1400" dirty="0"/>
              <a:t>(+1)</a:t>
            </a:r>
            <a:r>
              <a:rPr kumimoji="1" lang="zh-CN" altLang="en-US" sz="1400" dirty="0"/>
              <a:t>，红色点的标签为丢失</a:t>
            </a:r>
            <a:r>
              <a:rPr kumimoji="1" lang="en-US" altLang="zh-CN" sz="1400" dirty="0"/>
              <a:t>(-1)</a:t>
            </a:r>
            <a:endParaRPr kumimoji="1" lang="zh-CN" altLang="en-US" sz="1400" dirty="0"/>
          </a:p>
        </p:txBody>
      </p:sp>
      <p:sp>
        <p:nvSpPr>
          <p:cNvPr id="16" name="文本框 15">
            <a:extLst>
              <a:ext uri="{FF2B5EF4-FFF2-40B4-BE49-F238E27FC236}">
                <a16:creationId xmlns:a16="http://schemas.microsoft.com/office/drawing/2014/main" id="{224621A0-460B-428C-718F-D5A7ECB281F4}"/>
              </a:ext>
            </a:extLst>
          </p:cNvPr>
          <p:cNvSpPr txBox="1"/>
          <p:nvPr/>
        </p:nvSpPr>
        <p:spPr>
          <a:xfrm>
            <a:off x="334963" y="950102"/>
            <a:ext cx="6119446" cy="400110"/>
          </a:xfrm>
          <a:prstGeom prst="rect">
            <a:avLst/>
          </a:prstGeom>
          <a:noFill/>
        </p:spPr>
        <p:txBody>
          <a:bodyPr wrap="square">
            <a:spAutoFit/>
          </a:bodyPr>
          <a:lstStyle/>
          <a:p>
            <a:r>
              <a:rPr lang="zh-CN" altLang="en-US" sz="2000" b="1" dirty="0">
                <a:solidFill>
                  <a:srgbClr val="003399"/>
                </a:solidFill>
                <a:latin typeface="+mn-ea"/>
              </a:rPr>
              <a:t>具体步骤</a:t>
            </a:r>
            <a:endParaRPr lang="en-US" altLang="zh-CN" sz="2000" b="1" dirty="0">
              <a:solidFill>
                <a:srgbClr val="003399"/>
              </a:solidFill>
              <a:latin typeface="+mn-ea"/>
            </a:endParaRPr>
          </a:p>
        </p:txBody>
      </p:sp>
    </p:spTree>
    <p:extLst>
      <p:ext uri="{BB962C8B-B14F-4D97-AF65-F5344CB8AC3E}">
        <p14:creationId xmlns:p14="http://schemas.microsoft.com/office/powerpoint/2010/main" val="38093908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页脚占位符 50">
            <a:extLst>
              <a:ext uri="{FF2B5EF4-FFF2-40B4-BE49-F238E27FC236}">
                <a16:creationId xmlns:a16="http://schemas.microsoft.com/office/drawing/2014/main" id="{83D512E9-17B8-7792-5D3D-7981221E57F6}"/>
              </a:ext>
            </a:extLst>
          </p:cNvPr>
          <p:cNvSpPr>
            <a:spLocks noGrp="1"/>
          </p:cNvSpPr>
          <p:nvPr>
            <p:ph type="ftr" sz="quarter" idx="11"/>
          </p:nvPr>
        </p:nvSpPr>
        <p:spPr>
          <a:xfrm>
            <a:off x="0" y="6565901"/>
            <a:ext cx="12192000" cy="319476"/>
          </a:xfrm>
          <a:solidFill>
            <a:srgbClr val="003399"/>
          </a:solidFill>
        </p:spPr>
        <p:txBody>
          <a:bodyPr/>
          <a:lstStyle/>
          <a:p>
            <a:r>
              <a:rPr lang="en-US" altLang="zh-CN" b="1" dirty="0">
                <a:solidFill>
                  <a:schemeClr val="bg1"/>
                </a:solidFill>
              </a:rPr>
              <a:t> </a:t>
            </a:r>
            <a:endParaRPr lang="zh-CN" altLang="en-US" b="1" dirty="0">
              <a:solidFill>
                <a:schemeClr val="bg1"/>
              </a:solidFill>
            </a:endParaRPr>
          </a:p>
        </p:txBody>
      </p:sp>
      <p:sp>
        <p:nvSpPr>
          <p:cNvPr id="5" name="TextBox 6">
            <a:extLst>
              <a:ext uri="{FF2B5EF4-FFF2-40B4-BE49-F238E27FC236}">
                <a16:creationId xmlns:a16="http://schemas.microsoft.com/office/drawing/2014/main" id="{5EBE05CE-9293-7BDE-6A84-09142EC163C3}"/>
              </a:ext>
            </a:extLst>
          </p:cNvPr>
          <p:cNvSpPr txBox="1"/>
          <p:nvPr/>
        </p:nvSpPr>
        <p:spPr>
          <a:xfrm>
            <a:off x="355600" y="35054"/>
            <a:ext cx="6776166" cy="743962"/>
          </a:xfrm>
          <a:prstGeom prst="rect">
            <a:avLst/>
          </a:prstGeom>
          <a:noFill/>
        </p:spPr>
        <p:txBody>
          <a:bodyPr wrap="none" lIns="91416" tIns="45708" rIns="91416" bIns="45708" rtlCol="0">
            <a:spAutoFit/>
          </a:bodyPr>
          <a:lstStyle>
            <a:defPPr>
              <a:defRPr lang="zh-CN"/>
            </a:defPPr>
            <a:lvl1pPr>
              <a:defRPr sz="2000">
                <a:solidFill>
                  <a:schemeClr val="accent2"/>
                </a:solidFill>
                <a:latin typeface="+mn-ea"/>
                <a:ea typeface="+mn-ea"/>
              </a:defRPr>
            </a:lvl1pPr>
          </a:lstStyle>
          <a:p>
            <a:pPr>
              <a:lnSpc>
                <a:spcPct val="150000"/>
              </a:lnSpc>
            </a:pPr>
            <a:r>
              <a:rPr lang="en-US" altLang="zh-CN" sz="3200" b="1" dirty="0">
                <a:solidFill>
                  <a:srgbClr val="003399"/>
                </a:solidFill>
                <a:latin typeface="微软雅黑" panose="020B0503020204020204" pitchFamily="34" charset="-122"/>
                <a:ea typeface="微软雅黑" panose="020B0503020204020204" pitchFamily="34" charset="-122"/>
              </a:rPr>
              <a:t>2</a:t>
            </a:r>
            <a:r>
              <a:rPr lang="zh-CN" altLang="en-US" sz="3200" b="1" dirty="0">
                <a:solidFill>
                  <a:srgbClr val="003399"/>
                </a:solidFill>
                <a:latin typeface="微软雅黑" panose="020B0503020204020204" pitchFamily="34" charset="-122"/>
                <a:ea typeface="微软雅黑" panose="020B0503020204020204" pitchFamily="34" charset="-122"/>
              </a:rPr>
              <a:t> </a:t>
            </a:r>
            <a:r>
              <a:rPr lang="en-US" altLang="zh-CN" sz="3200" b="1" dirty="0">
                <a:solidFill>
                  <a:srgbClr val="003399"/>
                </a:solidFill>
                <a:latin typeface="微软雅黑" panose="020B0503020204020204" pitchFamily="34" charset="-122"/>
                <a:ea typeface="微软雅黑" panose="020B0503020204020204" pitchFamily="34" charset="-122"/>
              </a:rPr>
              <a:t>ML-based</a:t>
            </a:r>
            <a:r>
              <a:rPr lang="zh-CN" altLang="en-US" sz="3200" b="1" dirty="0">
                <a:solidFill>
                  <a:srgbClr val="003399"/>
                </a:solidFill>
                <a:latin typeface="微软雅黑" panose="020B0503020204020204" pitchFamily="34" charset="-122"/>
                <a:ea typeface="微软雅黑" panose="020B0503020204020204" pitchFamily="34" charset="-122"/>
              </a:rPr>
              <a:t>的</a:t>
            </a:r>
            <a:r>
              <a:rPr lang="en-US" altLang="zh-CN" sz="3200" b="1" dirty="0">
                <a:solidFill>
                  <a:srgbClr val="003399"/>
                </a:solidFill>
                <a:latin typeface="微软雅黑" panose="020B0503020204020204" pitchFamily="34" charset="-122"/>
                <a:ea typeface="微软雅黑" panose="020B0503020204020204" pitchFamily="34" charset="-122"/>
              </a:rPr>
              <a:t>LMA</a:t>
            </a:r>
            <a:r>
              <a:rPr lang="zh-CN" altLang="en-US" sz="3200" b="1" dirty="0">
                <a:solidFill>
                  <a:srgbClr val="003399"/>
                </a:solidFill>
                <a:latin typeface="微软雅黑" panose="020B0503020204020204" pitchFamily="34" charset="-122"/>
                <a:ea typeface="微软雅黑" panose="020B0503020204020204" pitchFamily="34" charset="-122"/>
              </a:rPr>
              <a:t>优化</a:t>
            </a:r>
            <a:r>
              <a:rPr lang="en-US" altLang="zh-CN" sz="3200" b="1" dirty="0">
                <a:solidFill>
                  <a:srgbClr val="003399"/>
                </a:solidFill>
                <a:latin typeface="微软雅黑" panose="020B0503020204020204" pitchFamily="34" charset="-122"/>
                <a:ea typeface="微软雅黑" panose="020B0503020204020204" pitchFamily="34" charset="-122"/>
              </a:rPr>
              <a:t>–</a:t>
            </a:r>
            <a:r>
              <a:rPr lang="zh-CN" altLang="en-US" sz="3200" b="1" dirty="0">
                <a:solidFill>
                  <a:srgbClr val="003399"/>
                </a:solidFill>
                <a:latin typeface="微软雅黑" panose="020B0503020204020204" pitchFamily="34" charset="-122"/>
                <a:ea typeface="微软雅黑" panose="020B0503020204020204" pitchFamily="34" charset="-122"/>
              </a:rPr>
              <a:t> 数值实验</a:t>
            </a:r>
            <a:endParaRPr lang="en-US" altLang="zh-CN" sz="3200" b="1" dirty="0">
              <a:solidFill>
                <a:srgbClr val="003399"/>
              </a:solidFill>
              <a:latin typeface="微软雅黑" panose="020B0503020204020204" pitchFamily="34" charset="-122"/>
              <a:ea typeface="微软雅黑" panose="020B0503020204020204" pitchFamily="34" charset="-122"/>
            </a:endParaRPr>
          </a:p>
        </p:txBody>
      </p:sp>
      <p:sp>
        <p:nvSpPr>
          <p:cNvPr id="52" name="灯片编号占位符 51">
            <a:extLst>
              <a:ext uri="{FF2B5EF4-FFF2-40B4-BE49-F238E27FC236}">
                <a16:creationId xmlns:a16="http://schemas.microsoft.com/office/drawing/2014/main" id="{94A61ED4-C779-7A00-BC0B-5AD75911BACC}"/>
              </a:ext>
            </a:extLst>
          </p:cNvPr>
          <p:cNvSpPr>
            <a:spLocks noGrp="1"/>
          </p:cNvSpPr>
          <p:nvPr>
            <p:ph type="sldNum" sz="quarter" idx="12"/>
          </p:nvPr>
        </p:nvSpPr>
        <p:spPr/>
        <p:txBody>
          <a:bodyPr/>
          <a:lstStyle/>
          <a:p>
            <a:fld id="{681EA06E-6E7C-416D-A80B-27D235CEB89A}" type="slidenum">
              <a:rPr lang="zh-CN" altLang="en-US" smtClean="0">
                <a:solidFill>
                  <a:schemeClr val="bg1"/>
                </a:solidFill>
              </a:rPr>
              <a:t>8</a:t>
            </a:fld>
            <a:endParaRPr lang="zh-CN" altLang="en-US" dirty="0">
              <a:solidFill>
                <a:schemeClr val="bg1"/>
              </a:solidFill>
            </a:endParaRPr>
          </a:p>
        </p:txBody>
      </p:sp>
      <p:pic>
        <p:nvPicPr>
          <p:cNvPr id="4" name="picture" descr="descript">
            <a:extLst>
              <a:ext uri="{FF2B5EF4-FFF2-40B4-BE49-F238E27FC236}">
                <a16:creationId xmlns:a16="http://schemas.microsoft.com/office/drawing/2014/main" id="{52175FCB-78DC-FFD0-B667-006B8295C970}"/>
              </a:ext>
            </a:extLst>
          </p:cNvPr>
          <p:cNvPicPr>
            <a:picLocks/>
          </p:cNvPicPr>
          <p:nvPr/>
        </p:nvPicPr>
        <p:blipFill>
          <a:blip r:embed="rId3" cstate="print"/>
          <a:srcRect/>
          <a:stretch/>
        </p:blipFill>
        <p:spPr>
          <a:xfrm>
            <a:off x="1487715" y="902257"/>
            <a:ext cx="9165772" cy="3393971"/>
          </a:xfrm>
          <a:prstGeom prst="rect">
            <a:avLst/>
          </a:prstGeom>
        </p:spPr>
      </p:pic>
      <p:sp>
        <p:nvSpPr>
          <p:cNvPr id="9" name="文本框 8">
            <a:extLst>
              <a:ext uri="{FF2B5EF4-FFF2-40B4-BE49-F238E27FC236}">
                <a16:creationId xmlns:a16="http://schemas.microsoft.com/office/drawing/2014/main" id="{A5745687-AB47-07FA-895D-40118BBA398C}"/>
              </a:ext>
            </a:extLst>
          </p:cNvPr>
          <p:cNvSpPr txBox="1"/>
          <p:nvPr/>
        </p:nvSpPr>
        <p:spPr>
          <a:xfrm>
            <a:off x="821936" y="4299436"/>
            <a:ext cx="7610864" cy="2259208"/>
          </a:xfrm>
          <a:prstGeom prst="rect">
            <a:avLst/>
          </a:prstGeom>
          <a:noFill/>
        </p:spPr>
        <p:txBody>
          <a:bodyPr wrap="square" rtlCol="0">
            <a:spAutoFit/>
          </a:bodyPr>
          <a:lstStyle/>
          <a:p>
            <a:r>
              <a:rPr kumimoji="1" lang="zh-CN" altLang="en-US" dirty="0"/>
              <a:t>我们使用</a:t>
            </a:r>
            <a:r>
              <a:rPr kumimoji="1" lang="en-US" altLang="zh-CN" dirty="0"/>
              <a:t>HEPS</a:t>
            </a:r>
            <a:r>
              <a:rPr kumimoji="1" lang="zh-CN" altLang="en-US" dirty="0"/>
              <a:t>的储存环</a:t>
            </a:r>
            <a:r>
              <a:rPr kumimoji="1" lang="en-US" altLang="zh-CN" dirty="0"/>
              <a:t>Lattice</a:t>
            </a:r>
            <a:r>
              <a:rPr kumimoji="1" lang="zh-CN" altLang="en-US" dirty="0"/>
              <a:t>为基础进行实验，有</a:t>
            </a:r>
            <a:r>
              <a:rPr kumimoji="1" lang="en-US" altLang="zh-CN" dirty="0"/>
              <a:t>24</a:t>
            </a:r>
            <a:r>
              <a:rPr kumimoji="1" lang="zh-CN" altLang="en-US" dirty="0"/>
              <a:t>个超周期，数值实验结果如上，线是由不同位置上的最大动量偏差连接得到的结果：</a:t>
            </a:r>
            <a:endParaRPr kumimoji="1" lang="en-US" altLang="zh-CN" dirty="0"/>
          </a:p>
          <a:p>
            <a:pPr marL="285750" indent="-285750">
              <a:lnSpc>
                <a:spcPct val="150000"/>
              </a:lnSpc>
              <a:buFont typeface="Arial" panose="020B0604020202020204" pitchFamily="34" charset="0"/>
              <a:buChar char="•"/>
            </a:pPr>
            <a:r>
              <a:rPr kumimoji="1" lang="zh-CN" altLang="en-US" dirty="0"/>
              <a:t>黑色线的结果由数值仿真程序计算得出，耗时约</a:t>
            </a:r>
            <a:r>
              <a:rPr kumimoji="1" lang="en-US" altLang="zh-CN" dirty="0"/>
              <a:t>60</a:t>
            </a:r>
            <a:r>
              <a:rPr kumimoji="1" lang="zh-CN" altLang="en-US" dirty="0"/>
              <a:t>分钟</a:t>
            </a:r>
            <a:endParaRPr kumimoji="1" lang="en-US" altLang="zh-CN" dirty="0"/>
          </a:p>
          <a:p>
            <a:pPr marL="285750" indent="-285750">
              <a:lnSpc>
                <a:spcPct val="150000"/>
              </a:lnSpc>
              <a:buFont typeface="Arial" panose="020B0604020202020204" pitchFamily="34" charset="0"/>
              <a:buChar char="•"/>
            </a:pPr>
            <a:r>
              <a:rPr kumimoji="1" lang="zh-CN" altLang="en-US" dirty="0"/>
              <a:t>红色线的结果由机器学习方法得出，总耗时约</a:t>
            </a:r>
            <a:r>
              <a:rPr kumimoji="1" lang="en-US" altLang="zh-CN" dirty="0"/>
              <a:t>9</a:t>
            </a:r>
            <a:r>
              <a:rPr kumimoji="1" lang="zh-CN" altLang="en-US" dirty="0"/>
              <a:t>分钟</a:t>
            </a:r>
            <a:endParaRPr kumimoji="1" lang="en-US" altLang="zh-CN" dirty="0"/>
          </a:p>
          <a:p>
            <a:pPr marL="285750" indent="-285750">
              <a:lnSpc>
                <a:spcPct val="150000"/>
              </a:lnSpc>
              <a:buFont typeface="Arial" panose="020B0604020202020204" pitchFamily="34" charset="0"/>
              <a:buChar char="•"/>
            </a:pPr>
            <a:r>
              <a:rPr kumimoji="1" lang="zh-CN" altLang="en-US" dirty="0"/>
              <a:t>绿色线的结果是不采用机器学习方法，直接跟踪</a:t>
            </a:r>
            <a:r>
              <a:rPr kumimoji="1" lang="en-US" altLang="zh-CN" dirty="0"/>
              <a:t>10%</a:t>
            </a:r>
            <a:r>
              <a:rPr kumimoji="1" lang="zh-CN" altLang="en-US" dirty="0"/>
              <a:t>的粒子的结果。</a:t>
            </a:r>
            <a:endParaRPr kumimoji="1" lang="en-US" altLang="zh-CN" dirty="0"/>
          </a:p>
          <a:p>
            <a:pPr>
              <a:lnSpc>
                <a:spcPct val="150000"/>
              </a:lnSpc>
            </a:pPr>
            <a:r>
              <a:rPr kumimoji="1" lang="zh-CN" altLang="en-US" sz="1800" b="1" dirty="0">
                <a:solidFill>
                  <a:srgbClr val="0070C0"/>
                </a:solidFill>
                <a:latin typeface="Times New Roman" pitchFamily="18" charset="0"/>
                <a:cs typeface="Times New Roman" pitchFamily="18" charset="0"/>
              </a:rPr>
              <a:t>计算时长减小</a:t>
            </a:r>
            <a:r>
              <a:rPr kumimoji="1" lang="en-US" altLang="zh-CN" sz="1800" b="1" dirty="0">
                <a:solidFill>
                  <a:srgbClr val="0070C0"/>
                </a:solidFill>
                <a:latin typeface="Times New Roman" pitchFamily="18" charset="0"/>
                <a:cs typeface="Times New Roman" pitchFamily="18" charset="0"/>
              </a:rPr>
              <a:t>~1</a:t>
            </a:r>
            <a:r>
              <a:rPr kumimoji="1" lang="zh-CN" altLang="en-US" sz="1800" b="1" dirty="0">
                <a:solidFill>
                  <a:srgbClr val="0070C0"/>
                </a:solidFill>
                <a:latin typeface="Times New Roman" pitchFamily="18" charset="0"/>
                <a:cs typeface="Times New Roman" pitchFamily="18" charset="0"/>
              </a:rPr>
              <a:t>个量级</a:t>
            </a:r>
            <a:endParaRPr kumimoji="1" lang="en-US" altLang="zh-CN" sz="1600" dirty="0">
              <a:latin typeface="Times New Roman" pitchFamily="18" charset="0"/>
              <a:cs typeface="Times New Roman" pitchFamily="18" charset="0"/>
            </a:endParaRPr>
          </a:p>
        </p:txBody>
      </p:sp>
      <p:sp>
        <p:nvSpPr>
          <p:cNvPr id="2" name="文本框 1">
            <a:extLst>
              <a:ext uri="{FF2B5EF4-FFF2-40B4-BE49-F238E27FC236}">
                <a16:creationId xmlns:a16="http://schemas.microsoft.com/office/drawing/2014/main" id="{1169A1C0-82E5-4508-97CF-0064FD361EFC}"/>
              </a:ext>
            </a:extLst>
          </p:cNvPr>
          <p:cNvSpPr txBox="1"/>
          <p:nvPr/>
        </p:nvSpPr>
        <p:spPr>
          <a:xfrm>
            <a:off x="9274926" y="4490322"/>
            <a:ext cx="2685142" cy="2058384"/>
          </a:xfrm>
          <a:prstGeom prst="rect">
            <a:avLst/>
          </a:prstGeom>
          <a:noFill/>
        </p:spPr>
        <p:txBody>
          <a:bodyPr wrap="square" rtlCol="0">
            <a:spAutoFit/>
          </a:bodyPr>
          <a:lstStyle/>
          <a:p>
            <a:pPr marL="285750" indent="-285750">
              <a:lnSpc>
                <a:spcPct val="120000"/>
              </a:lnSpc>
              <a:buFont typeface="Arial" panose="020B0604020202020204" pitchFamily="34" charset="0"/>
              <a:buChar char="•"/>
            </a:pPr>
            <a:r>
              <a:rPr kumimoji="1" lang="zh-CN" altLang="en-US" sz="1800" dirty="0">
                <a:latin typeface="Times New Roman" pitchFamily="18" charset="0"/>
                <a:cs typeface="Times New Roman" pitchFamily="18" charset="0"/>
              </a:rPr>
              <a:t>基于仿真结果得到的托歇克寿命为</a:t>
            </a:r>
            <a:r>
              <a:rPr kumimoji="1" lang="en-US" altLang="zh-CN" sz="1800" dirty="0">
                <a:latin typeface="Times New Roman" pitchFamily="18" charset="0"/>
                <a:cs typeface="Times New Roman" pitchFamily="18" charset="0"/>
              </a:rPr>
              <a:t>0.4984h</a:t>
            </a:r>
          </a:p>
          <a:p>
            <a:pPr marL="285750" indent="-285750">
              <a:lnSpc>
                <a:spcPct val="120000"/>
              </a:lnSpc>
              <a:buFont typeface="Arial" panose="020B0604020202020204" pitchFamily="34" charset="0"/>
              <a:buChar char="•"/>
            </a:pPr>
            <a:r>
              <a:rPr kumimoji="1" lang="en-US" altLang="zh-CN" dirty="0">
                <a:latin typeface="Times New Roman" pitchFamily="18" charset="0"/>
                <a:cs typeface="Times New Roman" pitchFamily="18" charset="0"/>
              </a:rPr>
              <a:t>ML-based</a:t>
            </a:r>
            <a:r>
              <a:rPr kumimoji="1" lang="zh-CN" altLang="en-US" dirty="0">
                <a:latin typeface="Times New Roman" pitchFamily="18" charset="0"/>
                <a:cs typeface="Times New Roman" pitchFamily="18" charset="0"/>
              </a:rPr>
              <a:t>结果得</a:t>
            </a:r>
            <a:r>
              <a:rPr kumimoji="1" lang="zh-CN" altLang="en-US" sz="1800" dirty="0">
                <a:latin typeface="Times New Roman" pitchFamily="18" charset="0"/>
                <a:cs typeface="Times New Roman" pitchFamily="18" charset="0"/>
              </a:rPr>
              <a:t>到的托歇克寿命为</a:t>
            </a:r>
            <a:r>
              <a:rPr kumimoji="1" lang="en-US" altLang="zh-CN" sz="1800" dirty="0">
                <a:latin typeface="Times New Roman" pitchFamily="18" charset="0"/>
                <a:cs typeface="Times New Roman" pitchFamily="18" charset="0"/>
              </a:rPr>
              <a:t>0.5238h</a:t>
            </a:r>
          </a:p>
          <a:p>
            <a:pPr>
              <a:lnSpc>
                <a:spcPct val="120000"/>
              </a:lnSpc>
            </a:pPr>
            <a:r>
              <a:rPr kumimoji="1" lang="zh-CN" altLang="en-US" sz="1800" dirty="0">
                <a:latin typeface="Times New Roman" pitchFamily="18" charset="0"/>
                <a:cs typeface="Times New Roman" pitchFamily="18" charset="0"/>
              </a:rPr>
              <a:t>预测偏差约</a:t>
            </a:r>
            <a:r>
              <a:rPr kumimoji="1" lang="en-US" altLang="zh-CN" sz="1800" dirty="0">
                <a:latin typeface="Times New Roman" pitchFamily="18" charset="0"/>
                <a:cs typeface="Times New Roman" pitchFamily="18" charset="0"/>
              </a:rPr>
              <a:t>5%</a:t>
            </a:r>
          </a:p>
          <a:p>
            <a:pPr>
              <a:lnSpc>
                <a:spcPct val="120000"/>
              </a:lnSpc>
            </a:pPr>
            <a:r>
              <a:rPr kumimoji="1" lang="zh-CN" altLang="en-US" sz="1800" b="1" dirty="0">
                <a:solidFill>
                  <a:srgbClr val="0070C0"/>
                </a:solidFill>
                <a:latin typeface="Times New Roman" pitchFamily="18" charset="0"/>
                <a:cs typeface="Times New Roman" pitchFamily="18" charset="0"/>
              </a:rPr>
              <a:t>保持高准确度</a:t>
            </a:r>
            <a:endParaRPr kumimoji="1" lang="en-US" altLang="zh-CN" sz="1800" b="1" dirty="0">
              <a:solidFill>
                <a:srgbClr val="0070C0"/>
              </a:solidFill>
              <a:latin typeface="Times New Roman" pitchFamily="18" charset="0"/>
              <a:cs typeface="Times New Roman" pitchFamily="18" charset="0"/>
            </a:endParaRPr>
          </a:p>
        </p:txBody>
      </p:sp>
      <p:sp>
        <p:nvSpPr>
          <p:cNvPr id="6" name="文本框 5">
            <a:extLst>
              <a:ext uri="{FF2B5EF4-FFF2-40B4-BE49-F238E27FC236}">
                <a16:creationId xmlns:a16="http://schemas.microsoft.com/office/drawing/2014/main" id="{3E5A5265-5DB5-9D49-5F5B-7017ED453DBB}"/>
              </a:ext>
            </a:extLst>
          </p:cNvPr>
          <p:cNvSpPr txBox="1"/>
          <p:nvPr/>
        </p:nvSpPr>
        <p:spPr>
          <a:xfrm>
            <a:off x="334963" y="950102"/>
            <a:ext cx="6119446" cy="400110"/>
          </a:xfrm>
          <a:prstGeom prst="rect">
            <a:avLst/>
          </a:prstGeom>
          <a:noFill/>
        </p:spPr>
        <p:txBody>
          <a:bodyPr wrap="square">
            <a:spAutoFit/>
          </a:bodyPr>
          <a:lstStyle/>
          <a:p>
            <a:r>
              <a:rPr lang="zh-CN" altLang="en-US" sz="2000" b="1" dirty="0">
                <a:solidFill>
                  <a:srgbClr val="003399"/>
                </a:solidFill>
                <a:latin typeface="+mn-ea"/>
              </a:rPr>
              <a:t>结果展示</a:t>
            </a:r>
            <a:endParaRPr lang="en-US" altLang="zh-CN" sz="2000" b="1" dirty="0">
              <a:solidFill>
                <a:srgbClr val="003399"/>
              </a:solidFill>
              <a:latin typeface="+mn-ea"/>
            </a:endParaRPr>
          </a:p>
        </p:txBody>
      </p:sp>
    </p:spTree>
    <p:extLst>
      <p:ext uri="{BB962C8B-B14F-4D97-AF65-F5344CB8AC3E}">
        <p14:creationId xmlns:p14="http://schemas.microsoft.com/office/powerpoint/2010/main" val="14484656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页脚占位符 50">
            <a:extLst>
              <a:ext uri="{FF2B5EF4-FFF2-40B4-BE49-F238E27FC236}">
                <a16:creationId xmlns:a16="http://schemas.microsoft.com/office/drawing/2014/main" id="{83D512E9-17B8-7792-5D3D-7981221E57F6}"/>
              </a:ext>
            </a:extLst>
          </p:cNvPr>
          <p:cNvSpPr>
            <a:spLocks noGrp="1"/>
          </p:cNvSpPr>
          <p:nvPr>
            <p:ph type="ftr" sz="quarter" idx="11"/>
          </p:nvPr>
        </p:nvSpPr>
        <p:spPr>
          <a:xfrm>
            <a:off x="0" y="6565901"/>
            <a:ext cx="12192000" cy="319476"/>
          </a:xfrm>
          <a:solidFill>
            <a:srgbClr val="003399"/>
          </a:solidFill>
        </p:spPr>
        <p:txBody>
          <a:bodyPr/>
          <a:lstStyle/>
          <a:p>
            <a:r>
              <a:rPr lang="en-US" altLang="zh-CN" b="1" dirty="0">
                <a:solidFill>
                  <a:schemeClr val="bg1"/>
                </a:solidFill>
              </a:rPr>
              <a:t> </a:t>
            </a:r>
            <a:endParaRPr lang="zh-CN" altLang="en-US" b="1" dirty="0">
              <a:solidFill>
                <a:schemeClr val="bg1"/>
              </a:solidFill>
            </a:endParaRPr>
          </a:p>
        </p:txBody>
      </p:sp>
      <p:sp>
        <p:nvSpPr>
          <p:cNvPr id="5" name="TextBox 6">
            <a:extLst>
              <a:ext uri="{FF2B5EF4-FFF2-40B4-BE49-F238E27FC236}">
                <a16:creationId xmlns:a16="http://schemas.microsoft.com/office/drawing/2014/main" id="{5EBE05CE-9293-7BDE-6A84-09142EC163C3}"/>
              </a:ext>
            </a:extLst>
          </p:cNvPr>
          <p:cNvSpPr txBox="1"/>
          <p:nvPr/>
        </p:nvSpPr>
        <p:spPr>
          <a:xfrm>
            <a:off x="355600" y="35054"/>
            <a:ext cx="4791648" cy="743962"/>
          </a:xfrm>
          <a:prstGeom prst="rect">
            <a:avLst/>
          </a:prstGeom>
          <a:noFill/>
        </p:spPr>
        <p:txBody>
          <a:bodyPr wrap="none" lIns="91416" tIns="45708" rIns="91416" bIns="45708" rtlCol="0">
            <a:spAutoFit/>
          </a:bodyPr>
          <a:lstStyle>
            <a:defPPr>
              <a:defRPr lang="zh-CN"/>
            </a:defPPr>
            <a:lvl1pPr>
              <a:defRPr sz="2000">
                <a:solidFill>
                  <a:schemeClr val="accent2"/>
                </a:solidFill>
                <a:latin typeface="+mn-ea"/>
                <a:ea typeface="+mn-ea"/>
              </a:defRPr>
            </a:lvl1pPr>
          </a:lstStyle>
          <a:p>
            <a:pPr>
              <a:lnSpc>
                <a:spcPct val="150000"/>
              </a:lnSpc>
            </a:pPr>
            <a:r>
              <a:rPr lang="en-US" altLang="zh-CN" sz="3200" b="1" dirty="0">
                <a:solidFill>
                  <a:srgbClr val="003399"/>
                </a:solidFill>
                <a:latin typeface="微软雅黑" panose="020B0503020204020204" pitchFamily="34" charset="-122"/>
                <a:ea typeface="微软雅黑" panose="020B0503020204020204" pitchFamily="34" charset="-122"/>
              </a:rPr>
              <a:t>2</a:t>
            </a:r>
            <a:r>
              <a:rPr lang="zh-CN" altLang="en-US" sz="3200" b="1" dirty="0">
                <a:solidFill>
                  <a:srgbClr val="003399"/>
                </a:solidFill>
                <a:latin typeface="微软雅黑" panose="020B0503020204020204" pitchFamily="34" charset="-122"/>
                <a:ea typeface="微软雅黑" panose="020B0503020204020204" pitchFamily="34" charset="-122"/>
              </a:rPr>
              <a:t> </a:t>
            </a:r>
            <a:r>
              <a:rPr lang="en-US" altLang="zh-CN" sz="3200" b="1" dirty="0">
                <a:solidFill>
                  <a:srgbClr val="003399"/>
                </a:solidFill>
                <a:latin typeface="微软雅黑" panose="020B0503020204020204" pitchFamily="34" charset="-122"/>
                <a:ea typeface="微软雅黑" panose="020B0503020204020204" pitchFamily="34" charset="-122"/>
              </a:rPr>
              <a:t>ML-based</a:t>
            </a:r>
            <a:r>
              <a:rPr lang="zh-CN" altLang="en-US" sz="3200" b="1" dirty="0">
                <a:solidFill>
                  <a:srgbClr val="003399"/>
                </a:solidFill>
                <a:latin typeface="微软雅黑" panose="020B0503020204020204" pitchFamily="34" charset="-122"/>
                <a:ea typeface="微软雅黑" panose="020B0503020204020204" pitchFamily="34" charset="-122"/>
              </a:rPr>
              <a:t>的</a:t>
            </a:r>
            <a:r>
              <a:rPr lang="en-US" altLang="zh-CN" sz="3200" b="1" dirty="0">
                <a:solidFill>
                  <a:srgbClr val="003399"/>
                </a:solidFill>
                <a:latin typeface="微软雅黑" panose="020B0503020204020204" pitchFamily="34" charset="-122"/>
                <a:ea typeface="微软雅黑" panose="020B0503020204020204" pitchFamily="34" charset="-122"/>
              </a:rPr>
              <a:t>LMA</a:t>
            </a:r>
            <a:r>
              <a:rPr lang="zh-CN" altLang="en-US" sz="3200" b="1" dirty="0">
                <a:solidFill>
                  <a:srgbClr val="003399"/>
                </a:solidFill>
                <a:latin typeface="微软雅黑" panose="020B0503020204020204" pitchFamily="34" charset="-122"/>
                <a:ea typeface="微软雅黑" panose="020B0503020204020204" pitchFamily="34" charset="-122"/>
              </a:rPr>
              <a:t>优化</a:t>
            </a:r>
            <a:endParaRPr lang="en-US" altLang="zh-CN" sz="3200" b="1" dirty="0">
              <a:solidFill>
                <a:srgbClr val="003399"/>
              </a:solidFill>
              <a:latin typeface="微软雅黑" panose="020B0503020204020204" pitchFamily="34" charset="-122"/>
              <a:ea typeface="微软雅黑" panose="020B0503020204020204" pitchFamily="34" charset="-122"/>
            </a:endParaRPr>
          </a:p>
        </p:txBody>
      </p:sp>
      <p:sp>
        <p:nvSpPr>
          <p:cNvPr id="52" name="灯片编号占位符 51">
            <a:extLst>
              <a:ext uri="{FF2B5EF4-FFF2-40B4-BE49-F238E27FC236}">
                <a16:creationId xmlns:a16="http://schemas.microsoft.com/office/drawing/2014/main" id="{94A61ED4-C779-7A00-BC0B-5AD75911BACC}"/>
              </a:ext>
            </a:extLst>
          </p:cNvPr>
          <p:cNvSpPr>
            <a:spLocks noGrp="1"/>
          </p:cNvSpPr>
          <p:nvPr>
            <p:ph type="sldNum" sz="quarter" idx="12"/>
          </p:nvPr>
        </p:nvSpPr>
        <p:spPr/>
        <p:txBody>
          <a:bodyPr/>
          <a:lstStyle/>
          <a:p>
            <a:fld id="{681EA06E-6E7C-416D-A80B-27D235CEB89A}" type="slidenum">
              <a:rPr lang="zh-CN" altLang="en-US" smtClean="0">
                <a:solidFill>
                  <a:schemeClr val="bg1"/>
                </a:solidFill>
              </a:rPr>
              <a:t>9</a:t>
            </a:fld>
            <a:endParaRPr lang="zh-CN" altLang="en-US" dirty="0">
              <a:solidFill>
                <a:schemeClr val="bg1"/>
              </a:solidFill>
            </a:endParaRPr>
          </a:p>
        </p:txBody>
      </p:sp>
      <p:pic>
        <p:nvPicPr>
          <p:cNvPr id="13" name="图片 12">
            <a:extLst>
              <a:ext uri="{FF2B5EF4-FFF2-40B4-BE49-F238E27FC236}">
                <a16:creationId xmlns:a16="http://schemas.microsoft.com/office/drawing/2014/main" id="{31ED18FE-D5A7-BC88-9C04-DD9F2497540E}"/>
              </a:ext>
            </a:extLst>
          </p:cNvPr>
          <p:cNvPicPr>
            <a:picLocks/>
          </p:cNvPicPr>
          <p:nvPr/>
        </p:nvPicPr>
        <p:blipFill>
          <a:blip r:embed="rId2" cstate="print"/>
          <a:srcRect/>
          <a:stretch/>
        </p:blipFill>
        <p:spPr>
          <a:xfrm>
            <a:off x="334963" y="1380990"/>
            <a:ext cx="5706663" cy="3681747"/>
          </a:xfrm>
          <a:prstGeom prst="rect">
            <a:avLst/>
          </a:prstGeom>
          <a:ln>
            <a:noFill/>
          </a:ln>
        </p:spPr>
      </p:pic>
      <p:pic>
        <p:nvPicPr>
          <p:cNvPr id="16" name="图片 15" descr="5de9723374deaddd41d9695ba42d708">
            <a:extLst>
              <a:ext uri="{FF2B5EF4-FFF2-40B4-BE49-F238E27FC236}">
                <a16:creationId xmlns:a16="http://schemas.microsoft.com/office/drawing/2014/main" id="{267C0023-5ABD-121D-AA80-F4D4D4191E19}"/>
              </a:ext>
            </a:extLst>
          </p:cNvPr>
          <p:cNvPicPr>
            <a:picLocks/>
          </p:cNvPicPr>
          <p:nvPr/>
        </p:nvPicPr>
        <p:blipFill>
          <a:blip r:embed="rId3" cstate="print"/>
          <a:srcRect/>
          <a:stretch/>
        </p:blipFill>
        <p:spPr>
          <a:xfrm>
            <a:off x="6649728" y="1238595"/>
            <a:ext cx="4903644" cy="2462213"/>
          </a:xfrm>
          <a:prstGeom prst="rect">
            <a:avLst/>
          </a:prstGeom>
        </p:spPr>
      </p:pic>
      <p:sp>
        <p:nvSpPr>
          <p:cNvPr id="18" name="文本框 17">
            <a:extLst>
              <a:ext uri="{FF2B5EF4-FFF2-40B4-BE49-F238E27FC236}">
                <a16:creationId xmlns:a16="http://schemas.microsoft.com/office/drawing/2014/main" id="{99BC6093-EB3E-9BDC-D0B0-B9631F9461AB}"/>
              </a:ext>
            </a:extLst>
          </p:cNvPr>
          <p:cNvSpPr txBox="1"/>
          <p:nvPr/>
        </p:nvSpPr>
        <p:spPr>
          <a:xfrm>
            <a:off x="334963" y="950102"/>
            <a:ext cx="6119446" cy="400110"/>
          </a:xfrm>
          <a:prstGeom prst="rect">
            <a:avLst/>
          </a:prstGeom>
          <a:noFill/>
        </p:spPr>
        <p:txBody>
          <a:bodyPr wrap="square">
            <a:spAutoFit/>
          </a:bodyPr>
          <a:lstStyle/>
          <a:p>
            <a:r>
              <a:rPr lang="zh-CN" altLang="en-US" sz="2000" b="1" dirty="0">
                <a:solidFill>
                  <a:srgbClr val="003399"/>
                </a:solidFill>
                <a:latin typeface="+mn-ea"/>
              </a:rPr>
              <a:t>超参数选择</a:t>
            </a:r>
            <a:endParaRPr lang="en-US" altLang="zh-CN" sz="2000" b="1" dirty="0">
              <a:solidFill>
                <a:srgbClr val="003399"/>
              </a:solidFill>
              <a:latin typeface="+mn-ea"/>
            </a:endParaRPr>
          </a:p>
        </p:txBody>
      </p:sp>
      <p:sp>
        <p:nvSpPr>
          <p:cNvPr id="19" name="文本框 18">
            <a:extLst>
              <a:ext uri="{FF2B5EF4-FFF2-40B4-BE49-F238E27FC236}">
                <a16:creationId xmlns:a16="http://schemas.microsoft.com/office/drawing/2014/main" id="{7BA74330-386E-E6F3-1E43-E540A961A980}"/>
              </a:ext>
            </a:extLst>
          </p:cNvPr>
          <p:cNvSpPr txBox="1"/>
          <p:nvPr/>
        </p:nvSpPr>
        <p:spPr>
          <a:xfrm>
            <a:off x="1918386" y="945771"/>
            <a:ext cx="6457723" cy="369332"/>
          </a:xfrm>
          <a:prstGeom prst="rect">
            <a:avLst/>
          </a:prstGeom>
          <a:noFill/>
        </p:spPr>
        <p:txBody>
          <a:bodyPr wrap="square" rtlCol="0">
            <a:spAutoFit/>
          </a:bodyPr>
          <a:lstStyle/>
          <a:p>
            <a:r>
              <a:rPr kumimoji="1" lang="zh-CN" altLang="en-US" dirty="0"/>
              <a:t>在机器学习任务中，超参数的选择会对结果造成一定的影响</a:t>
            </a:r>
          </a:p>
        </p:txBody>
      </p:sp>
      <mc:AlternateContent xmlns:mc="http://schemas.openxmlformats.org/markup-compatibility/2006" xmlns:a14="http://schemas.microsoft.com/office/drawing/2010/main">
        <mc:Choice Requires="a14">
          <p:sp>
            <p:nvSpPr>
              <p:cNvPr id="20" name="文本框 19">
                <a:extLst>
                  <a:ext uri="{FF2B5EF4-FFF2-40B4-BE49-F238E27FC236}">
                    <a16:creationId xmlns:a16="http://schemas.microsoft.com/office/drawing/2014/main" id="{0A09A7A4-DB88-742D-3200-9DF673AE4BC7}"/>
                  </a:ext>
                </a:extLst>
              </p:cNvPr>
              <p:cNvSpPr txBox="1"/>
              <p:nvPr/>
            </p:nvSpPr>
            <p:spPr>
              <a:xfrm>
                <a:off x="6185014" y="3622977"/>
                <a:ext cx="5816910" cy="2954655"/>
              </a:xfrm>
              <a:prstGeom prst="rect">
                <a:avLst/>
              </a:prstGeom>
              <a:noFill/>
            </p:spPr>
            <p:txBody>
              <a:bodyPr wrap="square" rtlCol="0">
                <a:spAutoFit/>
              </a:bodyPr>
              <a:lstStyle/>
              <a:p>
                <a:r>
                  <a:rPr kumimoji="1" lang="zh-CN" altLang="en-US" sz="1600" b="1" dirty="0"/>
                  <a:t>对于数据特征：</a:t>
                </a:r>
                <a:endParaRPr kumimoji="1" lang="en-US" altLang="zh-CN" sz="1600" b="1" dirty="0"/>
              </a:p>
              <a:p>
                <a:r>
                  <a:rPr lang="zh-CN" altLang="zh-CN" sz="1600" dirty="0"/>
                  <a:t>先仅使用</a:t>
                </a:r>
                <a14:m>
                  <m:oMath xmlns:m="http://schemas.openxmlformats.org/officeDocument/2006/math">
                    <m:r>
                      <a:rPr lang="en-US" altLang="zh-CN" sz="1600" i="1">
                        <a:latin typeface="Cambria Math" panose="02040503050406030204" pitchFamily="18" charset="0"/>
                      </a:rPr>
                      <m:t>𝑠</m:t>
                    </m:r>
                    <m:r>
                      <a:rPr lang="en-US" altLang="zh-CN" sz="1600" i="1">
                        <a:latin typeface="Cambria Math" panose="02040503050406030204" pitchFamily="18" charset="0"/>
                      </a:rPr>
                      <m:t>, </m:t>
                    </m:r>
                    <m:r>
                      <a:rPr lang="en-US" altLang="zh-CN" sz="1600" i="1">
                        <a:latin typeface="Cambria Math" panose="02040503050406030204" pitchFamily="18" charset="0"/>
                      </a:rPr>
                      <m:t>𝛿</m:t>
                    </m:r>
                  </m:oMath>
                </a14:m>
                <a:r>
                  <a:rPr lang="zh-CN" altLang="zh-CN" sz="1600" dirty="0"/>
                  <a:t>作为特征，依次加入每一个超周期的六维相空间坐标位置，最大加入</a:t>
                </a:r>
                <a:r>
                  <a:rPr lang="en-US" altLang="zh-CN" sz="1600" dirty="0"/>
                  <a:t>24</a:t>
                </a:r>
                <a:r>
                  <a:rPr lang="zh-CN" altLang="zh-CN" sz="1600" dirty="0"/>
                  <a:t>个超周期的六维相空间坐标，特征数量从</a:t>
                </a:r>
                <a:r>
                  <a:rPr lang="en-US" altLang="zh-CN" sz="1600" dirty="0"/>
                  <a:t>2</a:t>
                </a:r>
                <a:r>
                  <a:rPr lang="zh-CN" altLang="zh-CN" sz="1600" dirty="0"/>
                  <a:t>维增加至</a:t>
                </a:r>
                <a:r>
                  <a:rPr lang="en-US" altLang="zh-CN" sz="1600" dirty="0"/>
                  <a:t>146</a:t>
                </a:r>
                <a:r>
                  <a:rPr lang="zh-CN" altLang="zh-CN" sz="1600" dirty="0"/>
                  <a:t>维。</a:t>
                </a:r>
                <a:endParaRPr lang="en-US" altLang="zh-CN" sz="1600" dirty="0"/>
              </a:p>
              <a:p>
                <a:r>
                  <a:rPr lang="zh-CN" altLang="zh-CN" sz="500" dirty="0">
                    <a:effectLst/>
                  </a:rPr>
                  <a:t> </a:t>
                </a:r>
                <a:endParaRPr kumimoji="1" lang="en-US" altLang="zh-CN" sz="500" dirty="0"/>
              </a:p>
              <a:p>
                <a:r>
                  <a:rPr kumimoji="1" lang="zh-CN" altLang="en-US" sz="1600" b="1" dirty="0"/>
                  <a:t>对于分类算法：</a:t>
                </a:r>
                <a:endParaRPr kumimoji="1" lang="en-US" altLang="zh-CN" sz="1600" b="1" dirty="0"/>
              </a:p>
              <a:p>
                <a:r>
                  <a:rPr kumimoji="1" lang="zh-CN" altLang="en-US" sz="1600" dirty="0"/>
                  <a:t>使用</a:t>
                </a:r>
                <a:r>
                  <a:rPr kumimoji="1" lang="en-US" altLang="zh-CN" sz="1600" dirty="0" err="1"/>
                  <a:t>XGBoost</a:t>
                </a:r>
                <a:r>
                  <a:rPr kumimoji="1" lang="zh-CN" altLang="en-US" sz="1600" dirty="0"/>
                  <a:t>、</a:t>
                </a:r>
                <a:r>
                  <a:rPr kumimoji="1" lang="en-US" altLang="zh-CN" sz="1600" b="1" dirty="0"/>
                  <a:t>Random</a:t>
                </a:r>
                <a:r>
                  <a:rPr kumimoji="1" lang="zh-CN" altLang="en-US" sz="1600" b="1" dirty="0"/>
                  <a:t> </a:t>
                </a:r>
                <a:r>
                  <a:rPr kumimoji="1" lang="en-US" altLang="zh-CN" sz="1600" b="1" dirty="0"/>
                  <a:t>Forest</a:t>
                </a:r>
                <a:r>
                  <a:rPr kumimoji="1" lang="zh-CN" altLang="en-US" sz="1600" dirty="0"/>
                  <a:t>、</a:t>
                </a:r>
                <a:r>
                  <a:rPr kumimoji="1" lang="en-US" altLang="zh-CN" sz="1600" dirty="0"/>
                  <a:t>Gradient</a:t>
                </a:r>
                <a:r>
                  <a:rPr kumimoji="1" lang="zh-CN" altLang="en-US" sz="1600" dirty="0"/>
                  <a:t> </a:t>
                </a:r>
                <a:r>
                  <a:rPr kumimoji="1" lang="en-US" altLang="zh-CN" sz="1600" dirty="0" err="1"/>
                  <a:t>Bossting</a:t>
                </a:r>
                <a:r>
                  <a:rPr kumimoji="1" lang="zh-CN" altLang="en-US" sz="1600" dirty="0"/>
                  <a:t>、</a:t>
                </a:r>
                <a:endParaRPr kumimoji="1" lang="en-US" altLang="zh-CN" sz="1600" dirty="0"/>
              </a:p>
              <a:p>
                <a:r>
                  <a:rPr kumimoji="1" lang="en-US" altLang="zh-CN" sz="1600" dirty="0" err="1"/>
                  <a:t>CatBoost</a:t>
                </a:r>
                <a:r>
                  <a:rPr kumimoji="1" lang="zh-CN" altLang="en-US" sz="1600" dirty="0"/>
                  <a:t>、</a:t>
                </a:r>
                <a:r>
                  <a:rPr kumimoji="1" lang="en-US" altLang="zh-CN" sz="1600" dirty="0"/>
                  <a:t>Decision</a:t>
                </a:r>
                <a:r>
                  <a:rPr kumimoji="1" lang="zh-CN" altLang="en-US" sz="1600" dirty="0"/>
                  <a:t> </a:t>
                </a:r>
                <a:r>
                  <a:rPr kumimoji="1" lang="en-US" altLang="zh-CN" sz="1600" dirty="0"/>
                  <a:t>Tree</a:t>
                </a:r>
                <a:r>
                  <a:rPr kumimoji="1" lang="zh-CN" altLang="en-US" sz="1600" dirty="0"/>
                  <a:t>进行测试</a:t>
                </a:r>
                <a:endParaRPr kumimoji="1" lang="en-US" altLang="zh-CN" sz="1600" dirty="0"/>
              </a:p>
              <a:p>
                <a:endParaRPr kumimoji="1" lang="en-US" altLang="zh-CN" sz="500" dirty="0"/>
              </a:p>
              <a:p>
                <a:r>
                  <a:rPr kumimoji="1" lang="zh-CN" altLang="en-US" sz="1600" b="1" dirty="0"/>
                  <a:t>对于采样率：</a:t>
                </a:r>
                <a:endParaRPr kumimoji="1" lang="en-US" altLang="zh-CN" sz="1600" b="1" dirty="0"/>
              </a:p>
              <a:p>
                <a:r>
                  <a:rPr kumimoji="1" lang="zh-CN" altLang="en-US" sz="1600" dirty="0"/>
                  <a:t>使用从</a:t>
                </a:r>
                <a:r>
                  <a:rPr kumimoji="1" lang="en-US" altLang="zh-CN" sz="1600" dirty="0"/>
                  <a:t>2%-90%</a:t>
                </a:r>
                <a:r>
                  <a:rPr kumimoji="1" lang="zh-CN" altLang="en-US" sz="1600" dirty="0"/>
                  <a:t>的数据分别进行测试，根据准确率判断</a:t>
                </a:r>
                <a:endParaRPr kumimoji="1" lang="en-US" altLang="zh-CN" sz="1600" dirty="0"/>
              </a:p>
              <a:p>
                <a:r>
                  <a:rPr lang="en-US" altLang="zh-CN" sz="1600" kern="100" dirty="0">
                    <a:effectLst/>
                    <a:latin typeface="Times New Roman" panose="02020603050405020304" pitchFamily="18" charset="0"/>
                    <a:ea typeface="宋体" panose="02010600030101010101" pitchFamily="2" charset="-122"/>
                    <a:cs typeface="Times New Roman" panose="02020603050405020304" pitchFamily="18" charset="0"/>
                  </a:rPr>
                  <a:t>【</a:t>
                </a:r>
                <a:r>
                  <a:rPr lang="zh-CN" altLang="zh-CN" sz="1600" kern="100" dirty="0">
                    <a:effectLst/>
                    <a:latin typeface="Times New Roman" panose="02020603050405020304" pitchFamily="18" charset="0"/>
                    <a:ea typeface="宋体" panose="02010600030101010101" pitchFamily="2" charset="-122"/>
                    <a:cs typeface="Times New Roman" panose="02020603050405020304" pitchFamily="18" charset="0"/>
                  </a:rPr>
                  <a:t>当采样率在</a:t>
                </a:r>
                <a:r>
                  <a:rPr lang="en-US" altLang="zh-CN" sz="1600" kern="100" dirty="0">
                    <a:effectLst/>
                    <a:latin typeface="Times New Roman" panose="02020603050405020304" pitchFamily="18" charset="0"/>
                    <a:ea typeface="宋体" panose="02010600030101010101" pitchFamily="2" charset="-122"/>
                  </a:rPr>
                  <a:t>10%</a:t>
                </a:r>
                <a:r>
                  <a:rPr lang="zh-CN" altLang="zh-CN" sz="1600" kern="100" dirty="0">
                    <a:effectLst/>
                    <a:latin typeface="Times New Roman" panose="02020603050405020304" pitchFamily="18" charset="0"/>
                    <a:ea typeface="宋体" panose="02010600030101010101" pitchFamily="2" charset="-122"/>
                    <a:cs typeface="Times New Roman" panose="02020603050405020304" pitchFamily="18" charset="0"/>
                  </a:rPr>
                  <a:t>时，模型以</a:t>
                </a:r>
                <a:r>
                  <a:rPr lang="en-US" altLang="zh-CN" sz="1600" kern="100" dirty="0">
                    <a:effectLst/>
                    <a:latin typeface="Times New Roman" panose="02020603050405020304" pitchFamily="18" charset="0"/>
                    <a:ea typeface="宋体" panose="02010600030101010101" pitchFamily="2" charset="-122"/>
                  </a:rPr>
                  <a:t>95%-96%</a:t>
                </a:r>
                <a:r>
                  <a:rPr lang="zh-CN" altLang="zh-CN" sz="1600" kern="100" dirty="0">
                    <a:effectLst/>
                    <a:latin typeface="Times New Roman" panose="02020603050405020304" pitchFamily="18" charset="0"/>
                    <a:ea typeface="宋体" panose="02010600030101010101" pitchFamily="2" charset="-122"/>
                    <a:cs typeface="Times New Roman" panose="02020603050405020304" pitchFamily="18" charset="0"/>
                  </a:rPr>
                  <a:t>之间的准确率稳定预测粒子存活状态，进一步增加采样率准确率增速明显放缓</a:t>
                </a:r>
                <a:r>
                  <a:rPr lang="en-US" altLang="zh-CN" sz="1600" kern="100" dirty="0">
                    <a:effectLst/>
                    <a:latin typeface="Times New Roman" panose="02020603050405020304" pitchFamily="18" charset="0"/>
                    <a:ea typeface="宋体" panose="02010600030101010101" pitchFamily="2" charset="-122"/>
                    <a:cs typeface="Times New Roman" panose="02020603050405020304" pitchFamily="18" charset="0"/>
                  </a:rPr>
                  <a:t>】</a:t>
                </a:r>
                <a:endParaRPr kumimoji="1" lang="en-US" altLang="zh-CN" sz="1600" dirty="0"/>
              </a:p>
            </p:txBody>
          </p:sp>
        </mc:Choice>
        <mc:Fallback xmlns="">
          <p:sp>
            <p:nvSpPr>
              <p:cNvPr id="20" name="文本框 19">
                <a:extLst>
                  <a:ext uri="{FF2B5EF4-FFF2-40B4-BE49-F238E27FC236}">
                    <a16:creationId xmlns:a16="http://schemas.microsoft.com/office/drawing/2014/main" id="{0A09A7A4-DB88-742D-3200-9DF673AE4BC7}"/>
                  </a:ext>
                </a:extLst>
              </p:cNvPr>
              <p:cNvSpPr txBox="1">
                <a:spLocks noRot="1" noChangeAspect="1" noMove="1" noResize="1" noEditPoints="1" noAdjustHandles="1" noChangeArrowheads="1" noChangeShapeType="1" noTextEdit="1"/>
              </p:cNvSpPr>
              <p:nvPr/>
            </p:nvSpPr>
            <p:spPr>
              <a:xfrm>
                <a:off x="6185014" y="3622977"/>
                <a:ext cx="5816910" cy="2954655"/>
              </a:xfrm>
              <a:prstGeom prst="rect">
                <a:avLst/>
              </a:prstGeom>
              <a:blipFill>
                <a:blip r:embed="rId4"/>
                <a:stretch>
                  <a:fillRect l="-654" t="-858" b="-1717"/>
                </a:stretch>
              </a:blipFill>
            </p:spPr>
            <p:txBody>
              <a:bodyPr/>
              <a:lstStyle/>
              <a:p>
                <a:r>
                  <a:rPr lang="zh-CN" altLang="en-US">
                    <a:noFill/>
                  </a:rPr>
                  <a:t> </a:t>
                </a:r>
              </a:p>
            </p:txBody>
          </p:sp>
        </mc:Fallback>
      </mc:AlternateContent>
      <p:sp>
        <p:nvSpPr>
          <p:cNvPr id="22" name="文本框 21">
            <a:extLst>
              <a:ext uri="{FF2B5EF4-FFF2-40B4-BE49-F238E27FC236}">
                <a16:creationId xmlns:a16="http://schemas.microsoft.com/office/drawing/2014/main" id="{9F787378-756F-BF46-3493-7B43CCE9AC51}"/>
              </a:ext>
            </a:extLst>
          </p:cNvPr>
          <p:cNvSpPr txBox="1"/>
          <p:nvPr/>
        </p:nvSpPr>
        <p:spPr>
          <a:xfrm>
            <a:off x="330114" y="5214154"/>
            <a:ext cx="4281714" cy="1200329"/>
          </a:xfrm>
          <a:prstGeom prst="rect">
            <a:avLst/>
          </a:prstGeom>
          <a:noFill/>
        </p:spPr>
        <p:txBody>
          <a:bodyPr wrap="square" rtlCol="0">
            <a:spAutoFit/>
          </a:bodyPr>
          <a:lstStyle/>
          <a:p>
            <a:r>
              <a:rPr kumimoji="1" lang="zh-CN" altLang="en-US" dirty="0"/>
              <a:t>本任务中的需要确定的超参数主要有：</a:t>
            </a:r>
            <a:endParaRPr kumimoji="1" lang="en-US" altLang="zh-CN" dirty="0"/>
          </a:p>
          <a:p>
            <a:pPr marL="285750" indent="-285750">
              <a:buFont typeface="Arial" panose="020B0604020202020204" pitchFamily="34" charset="0"/>
              <a:buChar char="•"/>
            </a:pPr>
            <a:r>
              <a:rPr kumimoji="1" lang="zh-CN" altLang="en-US" dirty="0"/>
              <a:t>数据特征的数量</a:t>
            </a:r>
            <a:endParaRPr kumimoji="1" lang="en-US" altLang="zh-CN" dirty="0"/>
          </a:p>
          <a:p>
            <a:pPr marL="285750" indent="-285750">
              <a:buFont typeface="Arial" panose="020B0604020202020204" pitchFamily="34" charset="0"/>
              <a:buChar char="•"/>
            </a:pPr>
            <a:r>
              <a:rPr kumimoji="1" lang="zh-CN" altLang="en-US" dirty="0"/>
              <a:t>分类算法的选择</a:t>
            </a:r>
            <a:endParaRPr kumimoji="1" lang="en-US" altLang="zh-CN" dirty="0"/>
          </a:p>
          <a:p>
            <a:pPr marL="285750" indent="-285750">
              <a:buFont typeface="Arial" panose="020B0604020202020204" pitchFamily="34" charset="0"/>
              <a:buChar char="•"/>
            </a:pPr>
            <a:r>
              <a:rPr kumimoji="1" lang="zh-CN" altLang="en-US" dirty="0"/>
              <a:t>采样率</a:t>
            </a:r>
          </a:p>
        </p:txBody>
      </p:sp>
    </p:spTree>
    <p:extLst>
      <p:ext uri="{BB962C8B-B14F-4D97-AF65-F5344CB8AC3E}">
        <p14:creationId xmlns:p14="http://schemas.microsoft.com/office/powerpoint/2010/main" val="1443904394"/>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标准">
      <a:majorFont>
        <a:latin typeface="Times New Roman"/>
        <a:ea typeface="微软雅黑"/>
        <a:cs typeface=""/>
      </a:majorFont>
      <a:minorFont>
        <a:latin typeface="Times New Roman"/>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8894</TotalTime>
  <Words>1663</Words>
  <Application>Microsoft Macintosh PowerPoint</Application>
  <PresentationFormat>宽屏</PresentationFormat>
  <Paragraphs>126</Paragraphs>
  <Slides>12</Slides>
  <Notes>6</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12</vt:i4>
      </vt:variant>
    </vt:vector>
  </HeadingPairs>
  <TitlesOfParts>
    <vt:vector size="21" baseType="lpstr">
      <vt:lpstr>等线</vt:lpstr>
      <vt:lpstr>微软雅黑</vt:lpstr>
      <vt:lpstr>Arial</vt:lpstr>
      <vt:lpstr>Calibri</vt:lpstr>
      <vt:lpstr>Cambria Math</vt:lpstr>
      <vt:lpstr>Impact MT Std</vt:lpstr>
      <vt:lpstr>Times New Roman</vt:lpstr>
      <vt:lpstr>Wingdings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Jin</dc:creator>
  <cp:lastModifiedBy>云 锦</cp:lastModifiedBy>
  <cp:revision>150</cp:revision>
  <cp:lastPrinted>2022-05-19T02:32:46Z</cp:lastPrinted>
  <dcterms:created xsi:type="dcterms:W3CDTF">2022-05-07T08:35:18Z</dcterms:created>
  <dcterms:modified xsi:type="dcterms:W3CDTF">2025-02-10T03:13:01Z</dcterms:modified>
</cp:coreProperties>
</file>