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8" r:id="rId2"/>
    <p:sldId id="259" r:id="rId3"/>
    <p:sldId id="261" r:id="rId4"/>
    <p:sldId id="292" r:id="rId5"/>
    <p:sldId id="323" r:id="rId6"/>
    <p:sldId id="296" r:id="rId7"/>
    <p:sldId id="297" r:id="rId8"/>
    <p:sldId id="299" r:id="rId9"/>
    <p:sldId id="324" r:id="rId10"/>
    <p:sldId id="298" r:id="rId11"/>
    <p:sldId id="303" r:id="rId12"/>
    <p:sldId id="305" r:id="rId13"/>
    <p:sldId id="309" r:id="rId14"/>
    <p:sldId id="301" r:id="rId15"/>
    <p:sldId id="307" r:id="rId16"/>
    <p:sldId id="328" r:id="rId17"/>
    <p:sldId id="285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33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74B16-FF87-4DB4-8886-DED70DEA5092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76A01-31A5-4C92-803A-1CB967C2E1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78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C774B81C-36C5-4C2F-974D-7BDA8A0096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82600" y="1279525"/>
            <a:ext cx="6140450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BDE68E58-B606-43F9-B844-29232767E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90CDC659-9E12-4C1D-A615-643E650266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804986" indent="-30961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38441" indent="-2476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733817" indent="-2476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229193" indent="-2476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8322FA45-EFF0-4C86-A33A-23F9C35F67D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626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05C50E-B330-40AD-86E6-133FE5647CE4}" type="slidenum">
              <a:rPr lang="zh-CN" altLang="en-US"/>
              <a:pPr/>
              <a:t>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2367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01947-3B18-27EA-DD59-5180728A5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>
            <a:extLst>
              <a:ext uri="{FF2B5EF4-FFF2-40B4-BE49-F238E27FC236}">
                <a16:creationId xmlns:a16="http://schemas.microsoft.com/office/drawing/2014/main" id="{4E6C6BB2-964D-6A27-B1B8-7AA6AA02B6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备注占位符 2">
            <a:extLst>
              <a:ext uri="{FF2B5EF4-FFF2-40B4-BE49-F238E27FC236}">
                <a16:creationId xmlns:a16="http://schemas.microsoft.com/office/drawing/2014/main" id="{9446EE45-A007-C891-B662-5F09B0E135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5060" name="灯片编号占位符 3">
            <a:extLst>
              <a:ext uri="{FF2B5EF4-FFF2-40B4-BE49-F238E27FC236}">
                <a16:creationId xmlns:a16="http://schemas.microsoft.com/office/drawing/2014/main" id="{DC716540-F4B0-517E-D6DA-2D9ACD17E8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05C50E-B330-40AD-86E6-133FE5647CE4}" type="slidenum">
              <a:rPr lang="zh-CN" altLang="en-US"/>
              <a:pPr/>
              <a:t>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5517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88EF4-056A-AEE4-90F9-951873AB4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>
            <a:extLst>
              <a:ext uri="{FF2B5EF4-FFF2-40B4-BE49-F238E27FC236}">
                <a16:creationId xmlns:a16="http://schemas.microsoft.com/office/drawing/2014/main" id="{3B17AC1A-3C64-3D83-05EE-5FEFF31CE7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备注占位符 2">
            <a:extLst>
              <a:ext uri="{FF2B5EF4-FFF2-40B4-BE49-F238E27FC236}">
                <a16:creationId xmlns:a16="http://schemas.microsoft.com/office/drawing/2014/main" id="{0CD808BE-5B3A-DF72-9B16-C064CA8B3F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5060" name="灯片编号占位符 3">
            <a:extLst>
              <a:ext uri="{FF2B5EF4-FFF2-40B4-BE49-F238E27FC236}">
                <a16:creationId xmlns:a16="http://schemas.microsoft.com/office/drawing/2014/main" id="{2053C675-FAEC-41CB-6ADE-34AEECE45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05C50E-B330-40AD-86E6-133FE5647CE4}" type="slidenum">
              <a:rPr lang="zh-CN" altLang="en-US"/>
              <a:pPr/>
              <a:t>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6491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ABF4-A4A2-4E26-A870-1929502D84D2}" type="datetime1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606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3CD1C-46E9-495E-96F2-3B642EEE8648}" type="datetime1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146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053-3C59-49F1-840D-104F6B569397}" type="datetime1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182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6C36E-4313-4256-8492-2CA3624BD260}" type="datetime1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81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83662-ABCB-4E04-AC33-883F71E40B2F}" type="datetime1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207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C2EEA-8387-4102-901B-71D0ABDD41B9}" type="datetime1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029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88D1-4E21-471D-8E2D-1F44B351D38B}" type="datetime1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682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F4AC-C37E-4EA6-955C-995E7E4E07CA}" type="datetime1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875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395A-4DD1-43F1-A32A-173B8B6156ED}" type="datetime1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66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95786-AF8E-4B1A-B4FF-2E642B00AB8A}" type="datetime1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269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CB16-A15B-4EB2-89D9-C4C842522048}" type="datetime1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19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74FA6-9B90-41E4-932B-218C1C042420}" type="datetime1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6156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80C27-2DA0-4385-BF62-8D9873646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55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id="{B5F1FCF7-74F6-4478-A29F-ED7987DFE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14" y="-12333"/>
            <a:ext cx="12241692" cy="355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56782D9-8D9C-40C9-8AAC-8A0257F8C558}"/>
              </a:ext>
            </a:extLst>
          </p:cNvPr>
          <p:cNvSpPr/>
          <p:nvPr/>
        </p:nvSpPr>
        <p:spPr>
          <a:xfrm>
            <a:off x="-25614" y="2590343"/>
            <a:ext cx="12241692" cy="4267658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6D265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B7095B9-3E8C-4DAC-B00C-85413A639A28}"/>
              </a:ext>
            </a:extLst>
          </p:cNvPr>
          <p:cNvSpPr txBox="1"/>
          <p:nvPr/>
        </p:nvSpPr>
        <p:spPr>
          <a:xfrm>
            <a:off x="439466" y="4443094"/>
            <a:ext cx="11240344" cy="183441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  <a:defRPr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/>
              </a:rPr>
              <a:t>  刘光东</a:t>
            </a:r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/>
            </a:endParaRPr>
          </a:p>
          <a:p>
            <a:pPr algn="ctr">
              <a:lnSpc>
                <a:spcPct val="125000"/>
              </a:lnSpc>
              <a:defRPr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合作导师：鲍煜 樊瑞睿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defRPr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中国散裂中子源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Wingdings"/>
                <a:sym typeface="Wingdings"/>
              </a:rPr>
              <a:t>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东莞研究部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defRPr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2025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日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Wingdings"/>
                <a:sym typeface="Wingdings"/>
              </a:rPr>
              <a:t>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Wingdings"/>
              </a:rPr>
              <a:t>东莞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173" name="标题 3">
            <a:extLst>
              <a:ext uri="{FF2B5EF4-FFF2-40B4-BE49-F238E27FC236}">
                <a16:creationId xmlns:a16="http://schemas.microsoft.com/office/drawing/2014/main" id="{81FAB38F-EEFB-4ED5-8159-CC5B01C7D37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82671" y="2651761"/>
            <a:ext cx="10397139" cy="1362756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使用机器学习优化散裂二期缪子靶与缪子束线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174" name="图片 9">
            <a:extLst>
              <a:ext uri="{FF2B5EF4-FFF2-40B4-BE49-F238E27FC236}">
                <a16:creationId xmlns:a16="http://schemas.microsoft.com/office/drawing/2014/main" id="{59CE8CBA-9047-41B5-85D0-16D0601FC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34" y="219133"/>
            <a:ext cx="2021420" cy="10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87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D0B1A-9705-5AC8-FE0F-6571757A5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64CC3C4-AB0C-E2DD-82C4-08A321E0F5FD}"/>
              </a:ext>
            </a:extLst>
          </p:cNvPr>
          <p:cNvSpPr/>
          <p:nvPr/>
        </p:nvSpPr>
        <p:spPr>
          <a:xfrm>
            <a:off x="0" y="0"/>
            <a:ext cx="12191999" cy="843342"/>
          </a:xfrm>
          <a:prstGeom prst="rect">
            <a:avLst/>
          </a:pr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41EEBDC-BC37-17F6-2C4D-D907DF919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184" y="0"/>
            <a:ext cx="1555561" cy="682718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4AF9B546-277F-60A0-A04B-A4429F3829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4075"/>
            <a:ext cx="12191999" cy="582612"/>
          </a:xfrm>
        </p:spPr>
        <p:txBody>
          <a:bodyPr>
            <a:normAutofit fontScale="90000"/>
          </a:bodyPr>
          <a:lstStyle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sz="4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73005100-D048-835B-D3B5-2743B2E35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defTabSz="914400"/>
            <a:r>
              <a:rPr lang="zh-CN" altLang="en-US" sz="4000" dirty="0">
                <a:latin typeface="宋体" panose="02010600030101010101" pitchFamily="2" charset="-122"/>
                <a:ea typeface="宋体" panose="02010600030101010101" pitchFamily="2" charset="-122"/>
              </a:rPr>
              <a:t>表面缪子束线布局</a:t>
            </a:r>
            <a:endParaRPr lang="zh-CN" altLang="en-US" sz="40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2AA65-5153-0B6F-FCFA-2C41D34BC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/>
              <a:t>10</a:t>
            </a:fld>
            <a:endParaRPr lang="zh-CN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9562FC-8CB3-E6E3-3C2F-05B7691821C8}"/>
              </a:ext>
            </a:extLst>
          </p:cNvPr>
          <p:cNvGrpSpPr/>
          <p:nvPr/>
        </p:nvGrpSpPr>
        <p:grpSpPr>
          <a:xfrm>
            <a:off x="740492" y="1108787"/>
            <a:ext cx="10220712" cy="3706997"/>
            <a:chOff x="639143" y="2575794"/>
            <a:chExt cx="10220712" cy="37069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B1B1D9E-A9EE-CA19-5AA2-730668F65163}"/>
                </a:ext>
              </a:extLst>
            </p:cNvPr>
            <p:cNvGrpSpPr/>
            <p:nvPr/>
          </p:nvGrpSpPr>
          <p:grpSpPr>
            <a:xfrm>
              <a:off x="639143" y="2575794"/>
              <a:ext cx="10220712" cy="3706997"/>
              <a:chOff x="566954" y="1906838"/>
              <a:chExt cx="10220712" cy="370699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CC86539-7475-FAB5-2C7E-EEB1CB49134C}"/>
                  </a:ext>
                </a:extLst>
              </p:cNvPr>
              <p:cNvGrpSpPr/>
              <p:nvPr/>
            </p:nvGrpSpPr>
            <p:grpSpPr>
              <a:xfrm>
                <a:off x="566954" y="1906838"/>
                <a:ext cx="10220712" cy="3706997"/>
                <a:chOff x="566954" y="1906838"/>
                <a:chExt cx="10220712" cy="3706997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FFE48B46-231E-7352-B233-6E4B59E2B923}"/>
                    </a:ext>
                  </a:extLst>
                </p:cNvPr>
                <p:cNvGrpSpPr/>
                <p:nvPr/>
              </p:nvGrpSpPr>
              <p:grpSpPr>
                <a:xfrm>
                  <a:off x="566954" y="1906838"/>
                  <a:ext cx="10220712" cy="3706997"/>
                  <a:chOff x="625949" y="2278095"/>
                  <a:chExt cx="10220712" cy="3706997"/>
                </a:xfrm>
              </p:grpSpPr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C7AFFDE4-597A-066D-2C05-E76CFC0C6012}"/>
                      </a:ext>
                    </a:extLst>
                  </p:cNvPr>
                  <p:cNvGrpSpPr/>
                  <p:nvPr/>
                </p:nvGrpSpPr>
                <p:grpSpPr>
                  <a:xfrm>
                    <a:off x="625949" y="2278095"/>
                    <a:ext cx="10220712" cy="3706997"/>
                    <a:chOff x="625949" y="2278095"/>
                    <a:chExt cx="10220712" cy="3706997"/>
                  </a:xfrm>
                </p:grpSpPr>
                <p:pic>
                  <p:nvPicPr>
                    <p:cNvPr id="57" name="Picture 56">
                      <a:extLst>
                        <a:ext uri="{FF2B5EF4-FFF2-40B4-BE49-F238E27FC236}">
                          <a16:creationId xmlns:a16="http://schemas.microsoft.com/office/drawing/2014/main" id="{79FF777D-3285-42FD-A928-A2F215FD0D2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625949" y="3199996"/>
                      <a:ext cx="9199372" cy="2364701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58" name="Group 57">
                      <a:extLst>
                        <a:ext uri="{FF2B5EF4-FFF2-40B4-BE49-F238E27FC236}">
                          <a16:creationId xmlns:a16="http://schemas.microsoft.com/office/drawing/2014/main" id="{09BEAC8E-D04E-BA48-2D68-4B14F75831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9156" y="2278095"/>
                      <a:ext cx="10207505" cy="3706997"/>
                      <a:chOff x="706533" y="2493670"/>
                      <a:chExt cx="10207505" cy="3706997"/>
                    </a:xfrm>
                  </p:grpSpPr>
                  <p:pic>
                    <p:nvPicPr>
                      <p:cNvPr id="59" name="Picture 58">
                        <a:extLst>
                          <a:ext uri="{FF2B5EF4-FFF2-40B4-BE49-F238E27FC236}">
                            <a16:creationId xmlns:a16="http://schemas.microsoft.com/office/drawing/2014/main" id="{5FE4AA01-4100-46AB-B7C1-BE1B404B881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7518194" y="2723202"/>
                        <a:ext cx="2729837" cy="1028120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60" name="Group 59">
                        <a:extLst>
                          <a:ext uri="{FF2B5EF4-FFF2-40B4-BE49-F238E27FC236}">
                            <a16:creationId xmlns:a16="http://schemas.microsoft.com/office/drawing/2014/main" id="{A205BC80-43F7-CD24-936E-6EBF34EE68D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06533" y="2493670"/>
                        <a:ext cx="10207505" cy="3706997"/>
                        <a:chOff x="275915" y="3301745"/>
                        <a:chExt cx="10207505" cy="3706997"/>
                      </a:xfrm>
                    </p:grpSpPr>
                    <p:sp>
                      <p:nvSpPr>
                        <p:cNvPr id="61" name="文本框 25">
                          <a:extLst>
                            <a:ext uri="{FF2B5EF4-FFF2-40B4-BE49-F238E27FC236}">
                              <a16:creationId xmlns:a16="http://schemas.microsoft.com/office/drawing/2014/main" id="{ABA20B0A-40A7-224A-B485-0FD50835E1D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20005277">
                          <a:off x="7846963" y="3893960"/>
                          <a:ext cx="643317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CA" altLang="zh-CN" sz="12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C</a:t>
                          </a:r>
                          <a:r>
                            <a:rPr lang="en-US" altLang="zh-CN" sz="12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oll5</a:t>
                          </a:r>
                          <a:endParaRPr lang="zh-CN" altLang="en-US" sz="12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p:txBody>
                    </p:sp>
                    <p:grpSp>
                      <p:nvGrpSpPr>
                        <p:cNvPr id="62" name="Group 61">
                          <a:extLst>
                            <a:ext uri="{FF2B5EF4-FFF2-40B4-BE49-F238E27FC236}">
                              <a16:creationId xmlns:a16="http://schemas.microsoft.com/office/drawing/2014/main" id="{23B7EB85-DB38-2001-84CE-A7CDFA18AEF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5915" y="3301745"/>
                          <a:ext cx="10207505" cy="3706997"/>
                          <a:chOff x="188410" y="3257269"/>
                          <a:chExt cx="10207505" cy="3706997"/>
                        </a:xfrm>
                      </p:grpSpPr>
                      <p:grpSp>
                        <p:nvGrpSpPr>
                          <p:cNvPr id="63" name="Group 62">
                            <a:extLst>
                              <a:ext uri="{FF2B5EF4-FFF2-40B4-BE49-F238E27FC236}">
                                <a16:creationId xmlns:a16="http://schemas.microsoft.com/office/drawing/2014/main" id="{952D24AC-23CF-FFF4-F602-CDA79D6211D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88410" y="3257269"/>
                            <a:ext cx="10207505" cy="3706997"/>
                            <a:chOff x="177777" y="3325121"/>
                            <a:chExt cx="10207505" cy="3706997"/>
                          </a:xfrm>
                        </p:grpSpPr>
                        <p:sp>
                          <p:nvSpPr>
                            <p:cNvPr id="68" name="文本框 23">
                              <a:extLst>
                                <a:ext uri="{FF2B5EF4-FFF2-40B4-BE49-F238E27FC236}">
                                  <a16:creationId xmlns:a16="http://schemas.microsoft.com/office/drawing/2014/main" id="{89A5175A-05A8-FC55-7AA2-D96B8C2F829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21201065">
                              <a:off x="177777" y="5068125"/>
                              <a:ext cx="841427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SMSOLX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69" name="文本框 24">
                              <a:extLst>
                                <a:ext uri="{FF2B5EF4-FFF2-40B4-BE49-F238E27FC236}">
                                  <a16:creationId xmlns:a16="http://schemas.microsoft.com/office/drawing/2014/main" id="{D11E2005-3E01-01B5-02AA-874320637D07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21201065">
                              <a:off x="1498594" y="5557044"/>
                              <a:ext cx="643317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SMBA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70" name="文本框 25">
                              <a:extLst>
                                <a:ext uri="{FF2B5EF4-FFF2-40B4-BE49-F238E27FC236}">
                                  <a16:creationId xmlns:a16="http://schemas.microsoft.com/office/drawing/2014/main" id="{51CE7125-2FBA-8252-3E6F-98E0A1B5790A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8988032">
                              <a:off x="1912696" y="5041205"/>
                              <a:ext cx="943035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SMSOL1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71" name="文本框 26">
                              <a:extLst>
                                <a:ext uri="{FF2B5EF4-FFF2-40B4-BE49-F238E27FC236}">
                                  <a16:creationId xmlns:a16="http://schemas.microsoft.com/office/drawing/2014/main" id="{E336BA3B-72A5-C7D6-4555-90A68FFFF589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20139424">
                              <a:off x="2241422" y="4185119"/>
                              <a:ext cx="816240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SMBB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72" name="文本框 27">
                              <a:extLst>
                                <a:ext uri="{FF2B5EF4-FFF2-40B4-BE49-F238E27FC236}">
                                  <a16:creationId xmlns:a16="http://schemas.microsoft.com/office/drawing/2014/main" id="{FC9B4FFE-B309-4183-A2D7-007F25305F0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3081675" y="4679916"/>
                              <a:ext cx="800232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SMSOL2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73" name="文本框 28">
                              <a:extLst>
                                <a:ext uri="{FF2B5EF4-FFF2-40B4-BE49-F238E27FC236}">
                                  <a16:creationId xmlns:a16="http://schemas.microsoft.com/office/drawing/2014/main" id="{042FF3BF-64F6-41C2-AD0E-54821B300B1B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6810700" y="4174451"/>
                              <a:ext cx="643317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SMK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74" name="文本框 29">
                              <a:extLst>
                                <a:ext uri="{FF2B5EF4-FFF2-40B4-BE49-F238E27FC236}">
                                  <a16:creationId xmlns:a16="http://schemas.microsoft.com/office/drawing/2014/main" id="{0DF16FC9-EA37-C7F1-6749-7EB8FDDF57B9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4563766" y="4638521"/>
                              <a:ext cx="874471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SMSOL3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75" name="文本框 30">
                              <a:extLst>
                                <a:ext uri="{FF2B5EF4-FFF2-40B4-BE49-F238E27FC236}">
                                  <a16:creationId xmlns:a16="http://schemas.microsoft.com/office/drawing/2014/main" id="{775D0766-F148-F5DD-4A44-52B4CCB0D290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0800000" flipV="1">
                              <a:off x="7290030" y="4541417"/>
                              <a:ext cx="1246373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SMSP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76" name="文本框 26">
                              <a:extLst>
                                <a:ext uri="{FF2B5EF4-FFF2-40B4-BE49-F238E27FC236}">
                                  <a16:creationId xmlns:a16="http://schemas.microsoft.com/office/drawing/2014/main" id="{B90F714B-6A01-48C5-7D12-E4E7C8A019E4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2602058">
                              <a:off x="8842269" y="4264805"/>
                              <a:ext cx="816240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SMBC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77" name="文本框 32">
                              <a:extLst>
                                <a:ext uri="{FF2B5EF4-FFF2-40B4-BE49-F238E27FC236}">
                                  <a16:creationId xmlns:a16="http://schemas.microsoft.com/office/drawing/2014/main" id="{FC165298-53F9-8131-BC98-029980FE16DD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5333372" y="4616526"/>
                              <a:ext cx="768666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SMWF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78" name="文本框 29">
                              <a:extLst>
                                <a:ext uri="{FF2B5EF4-FFF2-40B4-BE49-F238E27FC236}">
                                  <a16:creationId xmlns:a16="http://schemas.microsoft.com/office/drawing/2014/main" id="{476C90EE-ABCD-88C0-6036-AEB403FA044F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6108312" y="4653149"/>
                              <a:ext cx="798174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SMSOL4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79" name="文本框 29">
                              <a:extLst>
                                <a:ext uri="{FF2B5EF4-FFF2-40B4-BE49-F238E27FC236}">
                                  <a16:creationId xmlns:a16="http://schemas.microsoft.com/office/drawing/2014/main" id="{BD8257AA-AC9A-1864-A629-F3A0FCF26F3B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20145961">
                              <a:off x="8260391" y="3612395"/>
                              <a:ext cx="800144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SMSOL8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80" name="文本框 29">
                              <a:extLst>
                                <a:ext uri="{FF2B5EF4-FFF2-40B4-BE49-F238E27FC236}">
                                  <a16:creationId xmlns:a16="http://schemas.microsoft.com/office/drawing/2014/main" id="{6FF481DE-6009-47A7-BA0E-26B0A5D18DDF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20159234">
                              <a:off x="8946743" y="3893758"/>
                              <a:ext cx="935385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SMSOL9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81" name="文本框 29">
                              <a:extLst>
                                <a:ext uri="{FF2B5EF4-FFF2-40B4-BE49-F238E27FC236}">
                                  <a16:creationId xmlns:a16="http://schemas.microsoft.com/office/drawing/2014/main" id="{57ABBDF6-F56D-9579-640F-4EC437E69B23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8098812" y="4643286"/>
                              <a:ext cx="964853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SMSOL5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82" name="文本框 29">
                              <a:extLst>
                                <a:ext uri="{FF2B5EF4-FFF2-40B4-BE49-F238E27FC236}">
                                  <a16:creationId xmlns:a16="http://schemas.microsoft.com/office/drawing/2014/main" id="{4784BCCB-2047-1F7F-7D4A-D0AFE22698F2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5400000">
                              <a:off x="8445187" y="5221830"/>
                              <a:ext cx="875186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SMSOL6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83" name="文本框 29">
                              <a:extLst>
                                <a:ext uri="{FF2B5EF4-FFF2-40B4-BE49-F238E27FC236}">
                                  <a16:creationId xmlns:a16="http://schemas.microsoft.com/office/drawing/2014/main" id="{1CC67CD9-3670-E7E6-215A-F681C16E72ED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5400000">
                              <a:off x="8974330" y="6002489"/>
                              <a:ext cx="890890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altLang="zh-CN" sz="1200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SMSOL7</a:t>
                              </a:r>
                              <a:endParaRPr lang="zh-CN" altLang="en-US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84" name="TextBox 83">
                              <a:extLst>
                                <a:ext uri="{FF2B5EF4-FFF2-40B4-BE49-F238E27FC236}">
                                  <a16:creationId xmlns:a16="http://schemas.microsoft.com/office/drawing/2014/main" id="{01AC2F9C-DCCB-ECEE-68E6-3E647589BA70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8902624" y="6662786"/>
                              <a:ext cx="700325" cy="36933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en-CA" altLang="zh-CN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T1</a:t>
                              </a:r>
                              <a:endParaRPr lang="zh-CN" altLang="en-US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  <p:sp>
                          <p:nvSpPr>
                            <p:cNvPr id="85" name="TextBox 84">
                              <a:extLst>
                                <a:ext uri="{FF2B5EF4-FFF2-40B4-BE49-F238E27FC236}">
                                  <a16:creationId xmlns:a16="http://schemas.microsoft.com/office/drawing/2014/main" id="{092B2173-8173-38FE-69A8-4DD2303F9816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9684957" y="3325121"/>
                              <a:ext cx="700325" cy="36933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en-CA" altLang="zh-CN" dirty="0">
                                  <a:latin typeface="微软雅黑" panose="020B0503020204020204" pitchFamily="34" charset="-122"/>
                                  <a:ea typeface="微软雅黑" panose="020B0503020204020204" pitchFamily="34" charset="-122"/>
                                </a:rPr>
                                <a:t>T2</a:t>
                              </a:r>
                              <a:endParaRPr lang="zh-CN" altLang="en-US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64" name="文本框 25">
                            <a:extLst>
                              <a:ext uri="{FF2B5EF4-FFF2-40B4-BE49-F238E27FC236}">
                                <a16:creationId xmlns:a16="http://schemas.microsoft.com/office/drawing/2014/main" id="{E8361182-16B5-B2C8-7CFB-9B2D2D552C6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 rot="18988032">
                            <a:off x="1989155" y="4378727"/>
                            <a:ext cx="643317" cy="27699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CA" altLang="zh-CN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C</a:t>
                            </a:r>
                            <a:r>
                              <a:rPr lang="en-US" altLang="zh-CN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oll1</a:t>
                            </a:r>
                            <a:endParaRPr lang="zh-CN" altLang="en-US" sz="12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endParaRPr>
                          </a:p>
                        </p:txBody>
                      </p:sp>
                      <p:sp>
                        <p:nvSpPr>
                          <p:cNvPr id="65" name="文本框 25">
                            <a:extLst>
                              <a:ext uri="{FF2B5EF4-FFF2-40B4-BE49-F238E27FC236}">
                                <a16:creationId xmlns:a16="http://schemas.microsoft.com/office/drawing/2014/main" id="{FA3F3687-889F-60AA-B114-F00524057868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951571" y="4004243"/>
                            <a:ext cx="643317" cy="27699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CA" altLang="zh-CN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C</a:t>
                            </a:r>
                            <a:r>
                              <a:rPr lang="en-US" altLang="zh-CN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oll2</a:t>
                            </a:r>
                            <a:endParaRPr lang="zh-CN" altLang="en-US" sz="12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endParaRPr>
                          </a:p>
                        </p:txBody>
                      </p:sp>
                      <p:sp>
                        <p:nvSpPr>
                          <p:cNvPr id="66" name="文本框 25">
                            <a:extLst>
                              <a:ext uri="{FF2B5EF4-FFF2-40B4-BE49-F238E27FC236}">
                                <a16:creationId xmlns:a16="http://schemas.microsoft.com/office/drawing/2014/main" id="{5BE8C1F9-DC0D-8B9D-D9BD-5BA716D5BDE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087567" y="4011235"/>
                            <a:ext cx="643317" cy="27699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CA" altLang="zh-CN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C</a:t>
                            </a:r>
                            <a:r>
                              <a:rPr lang="en-US" altLang="zh-CN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oll3</a:t>
                            </a:r>
                            <a:endParaRPr lang="zh-CN" altLang="en-US" sz="12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endParaRPr>
                          </a:p>
                        </p:txBody>
                      </p:sp>
                      <p:sp>
                        <p:nvSpPr>
                          <p:cNvPr id="67" name="文本框 25">
                            <a:extLst>
                              <a:ext uri="{FF2B5EF4-FFF2-40B4-BE49-F238E27FC236}">
                                <a16:creationId xmlns:a16="http://schemas.microsoft.com/office/drawing/2014/main" id="{E71AEC5C-B561-29D4-EC97-966319E4D11D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8556670" y="4082918"/>
                            <a:ext cx="643317" cy="27699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CA" altLang="zh-CN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C</a:t>
                            </a:r>
                            <a:r>
                              <a:rPr lang="en-US" altLang="zh-CN" sz="1200" dirty="0"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</a:rPr>
                              <a:t>oll4</a:t>
                            </a:r>
                            <a:endParaRPr lang="zh-CN" altLang="en-US" sz="12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endParaRPr>
                          </a:p>
                        </p:txBody>
                      </p:sp>
                    </p:grpSp>
                  </p:grpSp>
                </p:grpSp>
              </p:grpSp>
              <p:sp>
                <p:nvSpPr>
                  <p:cNvPr id="41" name="文本框 25">
                    <a:extLst>
                      <a:ext uri="{FF2B5EF4-FFF2-40B4-BE49-F238E27FC236}">
                        <a16:creationId xmlns:a16="http://schemas.microsoft.com/office/drawing/2014/main" id="{E7A146B0-769C-6444-A871-2FC2BC67B0C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0072672">
                    <a:off x="9273621" y="2468014"/>
                    <a:ext cx="483971" cy="2308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zh-CN" sz="9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GV3</a:t>
                    </a:r>
                    <a:endParaRPr lang="zh-CN" altLang="en-US" sz="900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2" name="文本框 25">
                    <a:extLst>
                      <a:ext uri="{FF2B5EF4-FFF2-40B4-BE49-F238E27FC236}">
                        <a16:creationId xmlns:a16="http://schemas.microsoft.com/office/drawing/2014/main" id="{80D93DAD-2693-DC42-A004-D408FD770DF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058235" y="4743089"/>
                    <a:ext cx="483971" cy="2308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zh-CN" sz="9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GV2</a:t>
                    </a:r>
                    <a:endParaRPr lang="zh-CN" altLang="en-US" sz="900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3" name="矩形 173">
                    <a:extLst>
                      <a:ext uri="{FF2B5EF4-FFF2-40B4-BE49-F238E27FC236}">
                        <a16:creationId xmlns:a16="http://schemas.microsoft.com/office/drawing/2014/main" id="{08C63E43-3993-8B62-E47A-4ABCA4D6932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479069" y="4729499"/>
                    <a:ext cx="317500" cy="182562"/>
                  </a:xfrm>
                  <a:prstGeom prst="rect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4" name="矩形 174">
                    <a:extLst>
                      <a:ext uri="{FF2B5EF4-FFF2-40B4-BE49-F238E27FC236}">
                        <a16:creationId xmlns:a16="http://schemas.microsoft.com/office/drawing/2014/main" id="{F3974A7D-A747-43E9-CB73-4108E5913CB2}"/>
                      </a:ext>
                    </a:extLst>
                  </p:cNvPr>
                  <p:cNvSpPr/>
                  <p:nvPr/>
                </p:nvSpPr>
                <p:spPr bwMode="auto">
                  <a:xfrm rot="4070595">
                    <a:off x="9331069" y="2772878"/>
                    <a:ext cx="317500" cy="182562"/>
                  </a:xfrm>
                  <a:prstGeom prst="rect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5" name="矩形 176">
                    <a:extLst>
                      <a:ext uri="{FF2B5EF4-FFF2-40B4-BE49-F238E27FC236}">
                        <a16:creationId xmlns:a16="http://schemas.microsoft.com/office/drawing/2014/main" id="{38334938-B5C8-7D60-8ABB-D268FEC50DA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459426" y="3854626"/>
                    <a:ext cx="341313" cy="58737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6" name="矩形 177">
                    <a:extLst>
                      <a:ext uri="{FF2B5EF4-FFF2-40B4-BE49-F238E27FC236}">
                        <a16:creationId xmlns:a16="http://schemas.microsoft.com/office/drawing/2014/main" id="{6525B026-EEC5-997F-E0F6-4526158986B4}"/>
                      </a:ext>
                    </a:extLst>
                  </p:cNvPr>
                  <p:cNvSpPr/>
                  <p:nvPr/>
                </p:nvSpPr>
                <p:spPr bwMode="auto">
                  <a:xfrm rot="3947968">
                    <a:off x="8863568" y="3034201"/>
                    <a:ext cx="342900" cy="60325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7" name="文本框 25">
                    <a:extLst>
                      <a:ext uri="{FF2B5EF4-FFF2-40B4-BE49-F238E27FC236}">
                        <a16:creationId xmlns:a16="http://schemas.microsoft.com/office/drawing/2014/main" id="{8153D348-842E-D668-4CF2-EA41870122F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90680" y="3760396"/>
                    <a:ext cx="855885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zh-CN" sz="9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Shutter1</a:t>
                    </a:r>
                    <a:endParaRPr lang="zh-CN" altLang="en-US" sz="900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8" name="文本框 25">
                    <a:extLst>
                      <a:ext uri="{FF2B5EF4-FFF2-40B4-BE49-F238E27FC236}">
                        <a16:creationId xmlns:a16="http://schemas.microsoft.com/office/drawing/2014/main" id="{E1A2C6FE-A1D3-DDA8-FA92-749857B7F44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0330930">
                    <a:off x="8541002" y="2436299"/>
                    <a:ext cx="700594" cy="2308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zh-CN" sz="9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Shutter2</a:t>
                    </a:r>
                    <a:endParaRPr lang="zh-CN" altLang="en-US" sz="900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9" name="矩形 174">
                    <a:extLst>
                      <a:ext uri="{FF2B5EF4-FFF2-40B4-BE49-F238E27FC236}">
                        <a16:creationId xmlns:a16="http://schemas.microsoft.com/office/drawing/2014/main" id="{7BAFD68D-7E24-8581-CFA6-1BF074AFED70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5506315" y="3328814"/>
                    <a:ext cx="317500" cy="182563"/>
                  </a:xfrm>
                  <a:prstGeom prst="rect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0" name="文本框 25">
                    <a:extLst>
                      <a:ext uri="{FF2B5EF4-FFF2-40B4-BE49-F238E27FC236}">
                        <a16:creationId xmlns:a16="http://schemas.microsoft.com/office/drawing/2014/main" id="{035BAB9F-C5C0-CC32-0E29-89FA4E2E323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21133" y="3042903"/>
                    <a:ext cx="483971" cy="2308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zh-CN" sz="9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GV1</a:t>
                    </a:r>
                    <a:endParaRPr lang="zh-CN" altLang="en-US" sz="900" dirty="0">
                      <a:solidFill>
                        <a:srgbClr val="C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1" name="等腰三角形 166">
                    <a:extLst>
                      <a:ext uri="{FF2B5EF4-FFF2-40B4-BE49-F238E27FC236}">
                        <a16:creationId xmlns:a16="http://schemas.microsoft.com/office/drawing/2014/main" id="{0D1FDB29-08D7-3C04-2832-B1DF269A122F}"/>
                      </a:ext>
                    </a:extLst>
                  </p:cNvPr>
                  <p:cNvSpPr/>
                  <p:nvPr/>
                </p:nvSpPr>
                <p:spPr bwMode="auto">
                  <a:xfrm rot="10800000">
                    <a:off x="9542206" y="4787630"/>
                    <a:ext cx="207962" cy="47625"/>
                  </a:xfrm>
                  <a:prstGeom prst="triangl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2" name="等腰三角形 167">
                    <a:extLst>
                      <a:ext uri="{FF2B5EF4-FFF2-40B4-BE49-F238E27FC236}">
                        <a16:creationId xmlns:a16="http://schemas.microsoft.com/office/drawing/2014/main" id="{249F245E-E378-5258-355C-C4E6DD2871D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542206" y="4828905"/>
                    <a:ext cx="207962" cy="49213"/>
                  </a:xfrm>
                  <a:prstGeom prst="triangl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3" name="等腰三角形 150">
                    <a:extLst>
                      <a:ext uri="{FF2B5EF4-FFF2-40B4-BE49-F238E27FC236}">
                        <a16:creationId xmlns:a16="http://schemas.microsoft.com/office/drawing/2014/main" id="{61AA128C-71D0-8686-ABF6-9E36029B187D}"/>
                      </a:ext>
                    </a:extLst>
                  </p:cNvPr>
                  <p:cNvSpPr/>
                  <p:nvPr/>
                </p:nvSpPr>
                <p:spPr bwMode="auto">
                  <a:xfrm rot="14728783">
                    <a:off x="9393698" y="2839558"/>
                    <a:ext cx="211138" cy="50800"/>
                  </a:xfrm>
                  <a:prstGeom prst="triangl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4" name="等腰三角形 151">
                    <a:extLst>
                      <a:ext uri="{FF2B5EF4-FFF2-40B4-BE49-F238E27FC236}">
                        <a16:creationId xmlns:a16="http://schemas.microsoft.com/office/drawing/2014/main" id="{EB27A77C-AFD4-C7E8-A2BA-6E9111D4AA8F}"/>
                      </a:ext>
                    </a:extLst>
                  </p:cNvPr>
                  <p:cNvSpPr/>
                  <p:nvPr/>
                </p:nvSpPr>
                <p:spPr bwMode="auto">
                  <a:xfrm rot="3928783">
                    <a:off x="9354805" y="2856227"/>
                    <a:ext cx="214312" cy="49212"/>
                  </a:xfrm>
                  <a:prstGeom prst="triangl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7F77F5C4-0F41-85D9-FC4B-C376F2591B86}"/>
                      </a:ext>
                    </a:extLst>
                  </p:cNvPr>
                  <p:cNvSpPr/>
                  <p:nvPr/>
                </p:nvSpPr>
                <p:spPr>
                  <a:xfrm>
                    <a:off x="5884476" y="3133584"/>
                    <a:ext cx="58319" cy="47977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478D0289-2911-DDB2-E9C2-47BF672B8D58}"/>
                      </a:ext>
                    </a:extLst>
                  </p:cNvPr>
                  <p:cNvSpPr txBox="1"/>
                  <p:nvPr/>
                </p:nvSpPr>
                <p:spPr>
                  <a:xfrm>
                    <a:off x="5703986" y="2879668"/>
                    <a:ext cx="744958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050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BW</a:t>
                    </a:r>
                    <a:endParaRPr lang="zh-CN" altLang="en-US" sz="105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38" name="等腰三角形 167">
                  <a:extLst>
                    <a:ext uri="{FF2B5EF4-FFF2-40B4-BE49-F238E27FC236}">
                      <a16:creationId xmlns:a16="http://schemas.microsoft.com/office/drawing/2014/main" id="{AE24A625-104D-8686-ACBF-46C84ECC645B}"/>
                    </a:ext>
                  </a:extLst>
                </p:cNvPr>
                <p:cNvSpPr/>
                <p:nvPr/>
              </p:nvSpPr>
              <p:spPr bwMode="auto">
                <a:xfrm rot="5400000">
                  <a:off x="5480641" y="3035902"/>
                  <a:ext cx="207963" cy="49213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" name="等腰三角形 167">
                  <a:extLst>
                    <a:ext uri="{FF2B5EF4-FFF2-40B4-BE49-F238E27FC236}">
                      <a16:creationId xmlns:a16="http://schemas.microsoft.com/office/drawing/2014/main" id="{721ECFF3-4981-9066-69E7-DA09AE25C988}"/>
                    </a:ext>
                  </a:extLst>
                </p:cNvPr>
                <p:cNvSpPr/>
                <p:nvPr/>
              </p:nvSpPr>
              <p:spPr bwMode="auto">
                <a:xfrm rot="16200000">
                  <a:off x="5529853" y="3035903"/>
                  <a:ext cx="207963" cy="49212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cxnSp>
            <p:nvCxnSpPr>
              <p:cNvPr id="13" name="直接连接符 94">
                <a:extLst>
                  <a:ext uri="{FF2B5EF4-FFF2-40B4-BE49-F238E27FC236}">
                    <a16:creationId xmlns:a16="http://schemas.microsoft.com/office/drawing/2014/main" id="{3CADF034-E06A-A71D-C733-688B3935527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095011" y="3123134"/>
                <a:ext cx="0" cy="4286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矩形 95">
                <a:extLst>
                  <a:ext uri="{FF2B5EF4-FFF2-40B4-BE49-F238E27FC236}">
                    <a16:creationId xmlns:a16="http://schemas.microsoft.com/office/drawing/2014/main" id="{EE828C0C-426F-2B05-E848-A697134AC981}"/>
                  </a:ext>
                </a:extLst>
              </p:cNvPr>
              <p:cNvSpPr/>
              <p:nvPr/>
            </p:nvSpPr>
            <p:spPr bwMode="auto">
              <a:xfrm>
                <a:off x="5039187" y="3547594"/>
                <a:ext cx="117475" cy="1206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文本框 25">
                <a:extLst>
                  <a:ext uri="{FF2B5EF4-FFF2-40B4-BE49-F238E27FC236}">
                    <a16:creationId xmlns:a16="http://schemas.microsoft.com/office/drawing/2014/main" id="{C89FB949-44A2-6204-F77B-25D6E02FCA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24990" y="3699554"/>
                <a:ext cx="49982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9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TMP1</a:t>
                </a:r>
                <a:endPara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6" name="直接连接符 112">
                <a:extLst>
                  <a:ext uri="{FF2B5EF4-FFF2-40B4-BE49-F238E27FC236}">
                    <a16:creationId xmlns:a16="http://schemas.microsoft.com/office/drawing/2014/main" id="{110AFEFD-F29D-8303-CA20-16C1143EC9C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780618" y="3134245"/>
                <a:ext cx="0" cy="4286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矩形 113">
                <a:extLst>
                  <a:ext uri="{FF2B5EF4-FFF2-40B4-BE49-F238E27FC236}">
                    <a16:creationId xmlns:a16="http://schemas.microsoft.com/office/drawing/2014/main" id="{6CE00B8A-59F7-8DCE-3D54-78A1F8925918}"/>
                  </a:ext>
                </a:extLst>
              </p:cNvPr>
              <p:cNvSpPr/>
              <p:nvPr/>
            </p:nvSpPr>
            <p:spPr bwMode="auto">
              <a:xfrm>
                <a:off x="5723254" y="3562306"/>
                <a:ext cx="117475" cy="1206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文本框 25">
                <a:extLst>
                  <a:ext uri="{FF2B5EF4-FFF2-40B4-BE49-F238E27FC236}">
                    <a16:creationId xmlns:a16="http://schemas.microsoft.com/office/drawing/2014/main" id="{CAD427E3-60D9-0064-960A-EF00A5A617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39061" y="3764669"/>
                <a:ext cx="483971" cy="230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9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IP1</a:t>
                </a:r>
                <a:endParaRPr lang="zh-CN" altLang="en-US" sz="9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9" name="直接连接符 117">
                <a:extLst>
                  <a:ext uri="{FF2B5EF4-FFF2-40B4-BE49-F238E27FC236}">
                    <a16:creationId xmlns:a16="http://schemas.microsoft.com/office/drawing/2014/main" id="{349621FC-CF70-16F9-CA19-DF2895C5DED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374835" y="3152434"/>
                <a:ext cx="0" cy="42703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矩形 118">
                <a:extLst>
                  <a:ext uri="{FF2B5EF4-FFF2-40B4-BE49-F238E27FC236}">
                    <a16:creationId xmlns:a16="http://schemas.microsoft.com/office/drawing/2014/main" id="{1D9C690B-C7DA-DCE2-FCA7-960A83FF9783}"/>
                  </a:ext>
                </a:extLst>
              </p:cNvPr>
              <p:cNvSpPr/>
              <p:nvPr/>
            </p:nvSpPr>
            <p:spPr bwMode="auto">
              <a:xfrm>
                <a:off x="6322346" y="3572010"/>
                <a:ext cx="117475" cy="1206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文本框 25">
                <a:extLst>
                  <a:ext uri="{FF2B5EF4-FFF2-40B4-BE49-F238E27FC236}">
                    <a16:creationId xmlns:a16="http://schemas.microsoft.com/office/drawing/2014/main" id="{D3CF5109-C395-CD4D-3B69-8CE42D0A26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27927" y="3762785"/>
                <a:ext cx="483971" cy="230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9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IP2</a:t>
                </a:r>
                <a:endPara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2" name="直接连接符 122">
                <a:extLst>
                  <a:ext uri="{FF2B5EF4-FFF2-40B4-BE49-F238E27FC236}">
                    <a16:creationId xmlns:a16="http://schemas.microsoft.com/office/drawing/2014/main" id="{F7C29EC3-FBAA-B392-7CA5-3120D450BBC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261440" y="3183438"/>
                <a:ext cx="0" cy="4286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矩形 123">
                <a:extLst>
                  <a:ext uri="{FF2B5EF4-FFF2-40B4-BE49-F238E27FC236}">
                    <a16:creationId xmlns:a16="http://schemas.microsoft.com/office/drawing/2014/main" id="{699724B4-F73E-0CBB-F8EA-504CFD15BAB5}"/>
                  </a:ext>
                </a:extLst>
              </p:cNvPr>
              <p:cNvSpPr/>
              <p:nvPr/>
            </p:nvSpPr>
            <p:spPr bwMode="auto">
              <a:xfrm>
                <a:off x="7202703" y="3612063"/>
                <a:ext cx="117475" cy="1206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5">
                <a:extLst>
                  <a:ext uri="{FF2B5EF4-FFF2-40B4-BE49-F238E27FC236}">
                    <a16:creationId xmlns:a16="http://schemas.microsoft.com/office/drawing/2014/main" id="{ABD1C22B-B174-31E9-691E-B26D5FEB43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19454" y="3794104"/>
                <a:ext cx="483971" cy="230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9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IP3</a:t>
                </a:r>
                <a:endPara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5" name="直接连接符 135">
                <a:extLst>
                  <a:ext uri="{FF2B5EF4-FFF2-40B4-BE49-F238E27FC236}">
                    <a16:creationId xmlns:a16="http://schemas.microsoft.com/office/drawing/2014/main" id="{3773A853-6ED5-CA70-20DF-1BF5772E26D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636536" y="3166528"/>
                <a:ext cx="0" cy="4286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矩形 136">
                <a:extLst>
                  <a:ext uri="{FF2B5EF4-FFF2-40B4-BE49-F238E27FC236}">
                    <a16:creationId xmlns:a16="http://schemas.microsoft.com/office/drawing/2014/main" id="{3FC049D2-9B2B-ACEF-4D01-85083E75B38A}"/>
                  </a:ext>
                </a:extLst>
              </p:cNvPr>
              <p:cNvSpPr/>
              <p:nvPr/>
            </p:nvSpPr>
            <p:spPr bwMode="auto">
              <a:xfrm>
                <a:off x="8577799" y="3595153"/>
                <a:ext cx="117475" cy="1206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5">
                <a:extLst>
                  <a:ext uri="{FF2B5EF4-FFF2-40B4-BE49-F238E27FC236}">
                    <a16:creationId xmlns:a16="http://schemas.microsoft.com/office/drawing/2014/main" id="{F95A076E-1446-D5D4-2F3D-7E498E089B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68813" y="3737454"/>
                <a:ext cx="483971" cy="230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9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IP4</a:t>
                </a:r>
                <a:endParaRPr lang="zh-CN" altLang="en-US" sz="9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8" name="直接连接符 138">
                <a:extLst>
                  <a:ext uri="{FF2B5EF4-FFF2-40B4-BE49-F238E27FC236}">
                    <a16:creationId xmlns:a16="http://schemas.microsoft.com/office/drawing/2014/main" id="{47375BD7-E8CC-BA4D-F82A-3E71AB629AD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083549" y="4277260"/>
                <a:ext cx="37306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矩形 139">
                <a:extLst>
                  <a:ext uri="{FF2B5EF4-FFF2-40B4-BE49-F238E27FC236}">
                    <a16:creationId xmlns:a16="http://schemas.microsoft.com/office/drawing/2014/main" id="{5B33E0FF-0292-3E85-29B1-796EFBF8F078}"/>
                  </a:ext>
                </a:extLst>
              </p:cNvPr>
              <p:cNvSpPr/>
              <p:nvPr/>
            </p:nvSpPr>
            <p:spPr bwMode="auto">
              <a:xfrm>
                <a:off x="8966099" y="4205242"/>
                <a:ext cx="117475" cy="1206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5">
                <a:extLst>
                  <a:ext uri="{FF2B5EF4-FFF2-40B4-BE49-F238E27FC236}">
                    <a16:creationId xmlns:a16="http://schemas.microsoft.com/office/drawing/2014/main" id="{2BC29AF2-55FE-C1F3-EAC4-48F7343169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67741" y="4161830"/>
                <a:ext cx="483971" cy="230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9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IP5</a:t>
                </a:r>
                <a:endPara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31" name="直接连接符 94">
                <a:extLst>
                  <a:ext uri="{FF2B5EF4-FFF2-40B4-BE49-F238E27FC236}">
                    <a16:creationId xmlns:a16="http://schemas.microsoft.com/office/drawing/2014/main" id="{39948DEE-BB18-7379-C7FE-AA8E9714FCB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578824" y="3754225"/>
                <a:ext cx="368067" cy="72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矩形 95">
                <a:extLst>
                  <a:ext uri="{FF2B5EF4-FFF2-40B4-BE49-F238E27FC236}">
                    <a16:creationId xmlns:a16="http://schemas.microsoft.com/office/drawing/2014/main" id="{39622E32-5E08-A41A-6A39-56670A1A4F97}"/>
                  </a:ext>
                </a:extLst>
              </p:cNvPr>
              <p:cNvSpPr/>
              <p:nvPr/>
            </p:nvSpPr>
            <p:spPr bwMode="auto">
              <a:xfrm>
                <a:off x="9960659" y="3703260"/>
                <a:ext cx="117475" cy="1206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文本框 25">
                <a:extLst>
                  <a:ext uri="{FF2B5EF4-FFF2-40B4-BE49-F238E27FC236}">
                    <a16:creationId xmlns:a16="http://schemas.microsoft.com/office/drawing/2014/main" id="{FFE65FB8-C892-2E9A-FE73-E4E44E9E45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40730" y="3666161"/>
                <a:ext cx="49982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9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TMP2</a:t>
                </a:r>
                <a:endPara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34" name="直接连接符 138">
                <a:extLst>
                  <a:ext uri="{FF2B5EF4-FFF2-40B4-BE49-F238E27FC236}">
                    <a16:creationId xmlns:a16="http://schemas.microsoft.com/office/drawing/2014/main" id="{02E17B57-8F7A-444A-D98F-A67BF8AE8E87}"/>
                  </a:ext>
                </a:extLst>
              </p:cNvPr>
              <p:cNvCxnSpPr>
                <a:cxnSpLocks/>
                <a:endCxn id="36" idx="2"/>
              </p:cNvCxnSpPr>
              <p:nvPr/>
            </p:nvCxnSpPr>
            <p:spPr bwMode="auto">
              <a:xfrm flipH="1" flipV="1">
                <a:off x="8659973" y="2438912"/>
                <a:ext cx="138963" cy="2737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文本框 25">
                <a:extLst>
                  <a:ext uri="{FF2B5EF4-FFF2-40B4-BE49-F238E27FC236}">
                    <a16:creationId xmlns:a16="http://schemas.microsoft.com/office/drawing/2014/main" id="{5DC0D63A-C9A7-CAB2-014E-F36EA3DC42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71896" y="2292797"/>
                <a:ext cx="483971" cy="230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9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IP6</a:t>
                </a:r>
                <a:endPara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矩形 95">
                <a:extLst>
                  <a:ext uri="{FF2B5EF4-FFF2-40B4-BE49-F238E27FC236}">
                    <a16:creationId xmlns:a16="http://schemas.microsoft.com/office/drawing/2014/main" id="{E81F2B8E-B396-DE6D-0DEA-4BF8D6093815}"/>
                  </a:ext>
                </a:extLst>
              </p:cNvPr>
              <p:cNvSpPr/>
              <p:nvPr/>
            </p:nvSpPr>
            <p:spPr bwMode="auto">
              <a:xfrm rot="19726400">
                <a:off x="8569961" y="2327002"/>
                <a:ext cx="117475" cy="1206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CFC1584-B3CA-7637-6F1F-F1570A9643AF}"/>
                </a:ext>
              </a:extLst>
            </p:cNvPr>
            <p:cNvSpPr/>
            <p:nvPr/>
          </p:nvSpPr>
          <p:spPr>
            <a:xfrm>
              <a:off x="4983148" y="3826723"/>
              <a:ext cx="91051" cy="166164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27A371-028F-97A5-7D88-6CC8EF95E276}"/>
                </a:ext>
              </a:extLst>
            </p:cNvPr>
            <p:cNvSpPr txBox="1"/>
            <p:nvPr/>
          </p:nvSpPr>
          <p:spPr>
            <a:xfrm>
              <a:off x="3713333" y="4928370"/>
              <a:ext cx="1425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浇筑屏蔽体</a:t>
              </a:r>
            </a:p>
          </p:txBody>
        </p:sp>
      </p:grpSp>
      <p:sp>
        <p:nvSpPr>
          <p:cNvPr id="87" name="TextBox 35">
            <a:extLst>
              <a:ext uri="{FF2B5EF4-FFF2-40B4-BE49-F238E27FC236}">
                <a16:creationId xmlns:a16="http://schemas.microsoft.com/office/drawing/2014/main" id="{C4E8F38B-5869-D261-0401-AF723207085F}"/>
              </a:ext>
            </a:extLst>
          </p:cNvPr>
          <p:cNvSpPr txBox="1"/>
          <p:nvPr/>
        </p:nvSpPr>
        <p:spPr>
          <a:xfrm>
            <a:off x="5883100" y="4219914"/>
            <a:ext cx="40470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需要攻克难点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变量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变量空间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不光滑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精度需求高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需要兼顾流强和束斑形状等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多目标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88C331FE-F3CC-E704-B212-B10CBE88B2EA}"/>
              </a:ext>
            </a:extLst>
          </p:cNvPr>
          <p:cNvSpPr txBox="1"/>
          <p:nvPr/>
        </p:nvSpPr>
        <p:spPr>
          <a:xfrm>
            <a:off x="316109" y="1053096"/>
            <a:ext cx="65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束线中有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个螺线管，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个二极体，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个准直器，也包括韦恩滤镜等特殊磁铁，需要优化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变量达</a:t>
            </a:r>
            <a:r>
              <a:rPr lang="en-US" altLang="zh-CN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</a:t>
            </a:r>
            <a:endParaRPr lang="en-US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AutoShape 11">
            <a:extLst>
              <a:ext uri="{FF2B5EF4-FFF2-40B4-BE49-F238E27FC236}">
                <a16:creationId xmlns:a16="http://schemas.microsoft.com/office/drawing/2014/main" id="{5292AF94-9504-71E7-3334-F77FA927B237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83100" y="6117946"/>
            <a:ext cx="4331167" cy="579513"/>
          </a:xfrm>
          <a:prstGeom prst="roundRect">
            <a:avLst>
              <a:gd name="adj" fmla="val 16835"/>
            </a:avLst>
          </a:prstGeom>
          <a:solidFill>
            <a:schemeClr val="bg1"/>
          </a:soli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pPr algn="ctr"/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优化传输效率，提升束线流强</a:t>
            </a:r>
            <a:endParaRPr lang="en-US" altLang="zh-CN" sz="2000" b="1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TextBox 2">
            <a:extLst>
              <a:ext uri="{FF2B5EF4-FFF2-40B4-BE49-F238E27FC236}">
                <a16:creationId xmlns:a16="http://schemas.microsoft.com/office/drawing/2014/main" id="{F7D47CAB-4171-4A1F-DEB0-AB460715E0E4}"/>
              </a:ext>
            </a:extLst>
          </p:cNvPr>
          <p:cNvSpPr txBox="1"/>
          <p:nvPr/>
        </p:nvSpPr>
        <p:spPr>
          <a:xfrm>
            <a:off x="852578" y="4505174"/>
            <a:ext cx="4047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传统束线设计方法不适用：</a:t>
            </a:r>
            <a:endParaRPr lang="en-US" altLang="zh-CN" sz="24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缪子束线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发射度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磁铁磁场受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真空盒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钢屏蔽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影响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螺线管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漏场强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、包含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特制铁厄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这些都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很难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使用传输矩阵计算</a:t>
            </a:r>
          </a:p>
        </p:txBody>
      </p:sp>
    </p:spTree>
    <p:extLst>
      <p:ext uri="{BB962C8B-B14F-4D97-AF65-F5344CB8AC3E}">
        <p14:creationId xmlns:p14="http://schemas.microsoft.com/office/powerpoint/2010/main" val="3571653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5622E-8C21-47A9-3A19-189B55159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5">
            <a:extLst>
              <a:ext uri="{FF2B5EF4-FFF2-40B4-BE49-F238E27FC236}">
                <a16:creationId xmlns:a16="http://schemas.microsoft.com/office/drawing/2014/main" id="{8C17A357-E609-1C3A-8F75-74284461E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960" y="4447114"/>
            <a:ext cx="4016145" cy="237081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54D5881-97FF-B4C8-1C41-8D8E46346989}"/>
              </a:ext>
            </a:extLst>
          </p:cNvPr>
          <p:cNvSpPr/>
          <p:nvPr/>
        </p:nvSpPr>
        <p:spPr>
          <a:xfrm>
            <a:off x="0" y="0"/>
            <a:ext cx="12191999" cy="771099"/>
          </a:xfrm>
          <a:prstGeom prst="rect">
            <a:avLst/>
          </a:pr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CC954CD-716E-5FB9-CF7C-87BBBB3E5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4184" y="0"/>
            <a:ext cx="1555561" cy="682718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A40291A0-3F6C-E2CB-CFA3-F3E3F570E6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4075"/>
            <a:ext cx="12191999" cy="582612"/>
          </a:xfrm>
        </p:spPr>
        <p:txBody>
          <a:bodyPr>
            <a:normAutofit fontScale="90000"/>
          </a:bodyPr>
          <a:lstStyle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sz="4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17CC1-9654-3759-EA69-4E1CFF4E2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20B5D0CC-EE46-95CF-6681-2F6C70E18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defTabSz="9144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粒子输运与模型构建</a:t>
            </a:r>
            <a:endParaRPr lang="zh-CN" altLang="en-US" sz="4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92ECDF-B973-1AB0-583F-EEC9F9E3C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25" y="1511270"/>
            <a:ext cx="4517337" cy="220292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F916CC5-86E0-0ED1-1DF8-E1DCDF78725A}"/>
              </a:ext>
            </a:extLst>
          </p:cNvPr>
          <p:cNvCxnSpPr/>
          <p:nvPr/>
        </p:nvCxnSpPr>
        <p:spPr>
          <a:xfrm>
            <a:off x="623618" y="2201727"/>
            <a:ext cx="299985" cy="4919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EBA851F-92BA-3A98-21AA-53FEF4817555}"/>
              </a:ext>
            </a:extLst>
          </p:cNvPr>
          <p:cNvSpPr txBox="1"/>
          <p:nvPr/>
        </p:nvSpPr>
        <p:spPr>
          <a:xfrm>
            <a:off x="186387" y="1893950"/>
            <a:ext cx="1033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缪子靶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2361CA-C43D-AF15-F108-F2005FD3B149}"/>
              </a:ext>
            </a:extLst>
          </p:cNvPr>
          <p:cNvSpPr txBox="1"/>
          <p:nvPr/>
        </p:nvSpPr>
        <p:spPr>
          <a:xfrm>
            <a:off x="429723" y="1144357"/>
            <a:ext cx="2090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1.6GeV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质子束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095456-F746-10DA-4CBC-E10C21C1771B}"/>
              </a:ext>
            </a:extLst>
          </p:cNvPr>
          <p:cNvSpPr txBox="1"/>
          <p:nvPr/>
        </p:nvSpPr>
        <p:spPr>
          <a:xfrm rot="21214436">
            <a:off x="2420083" y="1270603"/>
            <a:ext cx="234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收集螺线管</a:t>
            </a:r>
            <a:r>
              <a:rPr lang="el-GR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ϕ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500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7277D6-4A69-AE86-C83E-AE5FBD960754}"/>
              </a:ext>
            </a:extLst>
          </p:cNvPr>
          <p:cNvSpPr txBox="1"/>
          <p:nvPr/>
        </p:nvSpPr>
        <p:spPr>
          <a:xfrm>
            <a:off x="1474988" y="3800783"/>
            <a:ext cx="2846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虚拟探测器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记录打靶缪子以供后续模拟粒子输运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A360A5F-49A8-63E7-9727-187C466B5524}"/>
              </a:ext>
            </a:extLst>
          </p:cNvPr>
          <p:cNvCxnSpPr>
            <a:cxnSpLocks/>
          </p:cNvCxnSpPr>
          <p:nvPr/>
        </p:nvCxnSpPr>
        <p:spPr>
          <a:xfrm flipH="1" flipV="1">
            <a:off x="1538111" y="3192174"/>
            <a:ext cx="215087" cy="5847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5B2B8399-9C73-9D0B-948E-F5185FF0B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1607" y="1787882"/>
            <a:ext cx="6185439" cy="271675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DFA8048-BC07-AFD4-E34E-6A44D4977794}"/>
              </a:ext>
            </a:extLst>
          </p:cNvPr>
          <p:cNvSpPr txBox="1"/>
          <p:nvPr/>
        </p:nvSpPr>
        <p:spPr>
          <a:xfrm rot="21394147">
            <a:off x="6148496" y="2961594"/>
            <a:ext cx="180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收集螺线管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0A2660-F740-C3AA-14BC-4F0DEFC7F6B8}"/>
              </a:ext>
            </a:extLst>
          </p:cNvPr>
          <p:cNvSpPr txBox="1"/>
          <p:nvPr/>
        </p:nvSpPr>
        <p:spPr>
          <a:xfrm rot="21394147">
            <a:off x="9272324" y="4268361"/>
            <a:ext cx="117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二极铁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3D541B-031E-8C49-ABE0-0D9B3CE3B7C9}"/>
              </a:ext>
            </a:extLst>
          </p:cNvPr>
          <p:cNvSpPr txBox="1"/>
          <p:nvPr/>
        </p:nvSpPr>
        <p:spPr>
          <a:xfrm rot="19264209">
            <a:off x="9716644" y="1901345"/>
            <a:ext cx="1555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聚焦螺线管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6CA1E6-77F0-8286-2569-FCFF229CAC9A}"/>
              </a:ext>
            </a:extLst>
          </p:cNvPr>
          <p:cNvSpPr txBox="1"/>
          <p:nvPr/>
        </p:nvSpPr>
        <p:spPr>
          <a:xfrm rot="19286135">
            <a:off x="11332812" y="2455447"/>
            <a:ext cx="992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准直器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F946FD-69D5-08D1-9809-7F33EC6FEB03}"/>
              </a:ext>
            </a:extLst>
          </p:cNvPr>
          <p:cNvSpPr txBox="1"/>
          <p:nvPr/>
        </p:nvSpPr>
        <p:spPr>
          <a:xfrm>
            <a:off x="8007111" y="3146260"/>
            <a:ext cx="118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束流管道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811EBC-CD1F-FC81-C8F5-0EACFB3BB814}"/>
              </a:ext>
            </a:extLst>
          </p:cNvPr>
          <p:cNvSpPr txBox="1"/>
          <p:nvPr/>
        </p:nvSpPr>
        <p:spPr>
          <a:xfrm>
            <a:off x="200064" y="4754758"/>
            <a:ext cx="50243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en-US" altLang="zh-CN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G4Beamline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模拟粒子输运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更精确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，获得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信息更多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但是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计算量增加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配合机器学习算法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，策略性调整如场强，磁铁位置等参数使束线对焦，流强最大化。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2D711AE9-2D3B-8272-91FD-1E01B6DA7B8E}"/>
              </a:ext>
            </a:extLst>
          </p:cNvPr>
          <p:cNvSpPr txBox="1"/>
          <p:nvPr/>
        </p:nvSpPr>
        <p:spPr>
          <a:xfrm>
            <a:off x="8477621" y="4137840"/>
            <a:ext cx="98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真空盒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1241F57F-8592-9A88-3EFD-4ABBB264F46F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8972169" y="3933280"/>
            <a:ext cx="222560" cy="2045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30">
            <a:extLst>
              <a:ext uri="{FF2B5EF4-FFF2-40B4-BE49-F238E27FC236}">
                <a16:creationId xmlns:a16="http://schemas.microsoft.com/office/drawing/2014/main" id="{11B3C7D2-6077-EECC-98DD-58C3D14C815B}"/>
              </a:ext>
            </a:extLst>
          </p:cNvPr>
          <p:cNvSpPr txBox="1"/>
          <p:nvPr/>
        </p:nvSpPr>
        <p:spPr>
          <a:xfrm rot="21032961">
            <a:off x="9538302" y="4696199"/>
            <a:ext cx="103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Septum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29">
            <a:extLst>
              <a:ext uri="{FF2B5EF4-FFF2-40B4-BE49-F238E27FC236}">
                <a16:creationId xmlns:a16="http://schemas.microsoft.com/office/drawing/2014/main" id="{F5FE0EEC-D42B-805E-F6B5-D0035CE0E0E3}"/>
              </a:ext>
            </a:extLst>
          </p:cNvPr>
          <p:cNvSpPr txBox="1"/>
          <p:nvPr/>
        </p:nvSpPr>
        <p:spPr>
          <a:xfrm rot="19831373">
            <a:off x="10633779" y="4040027"/>
            <a:ext cx="992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准直器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0A925D5-0F6D-53AA-1109-4BA03BCB3BDB}"/>
              </a:ext>
            </a:extLst>
          </p:cNvPr>
          <p:cNvSpPr txBox="1"/>
          <p:nvPr/>
        </p:nvSpPr>
        <p:spPr>
          <a:xfrm>
            <a:off x="7739676" y="4937980"/>
            <a:ext cx="164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Kicker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真空盒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5CA6FCB-008A-E973-6A25-4F19A0B676B1}"/>
              </a:ext>
            </a:extLst>
          </p:cNvPr>
          <p:cNvSpPr txBox="1"/>
          <p:nvPr/>
        </p:nvSpPr>
        <p:spPr>
          <a:xfrm>
            <a:off x="5879348" y="1104375"/>
            <a:ext cx="360696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sz="1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束流输运模型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z="1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磁场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zh-CN" altLang="en-US" sz="1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实际模型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包含屏蔽铁、束流管道、真空盒等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磁场由磁铁组使用</a:t>
            </a:r>
            <a:r>
              <a:rPr lang="zh-CN" altLang="en-US" sz="1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有限元软件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OPERA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计算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EBBFC57-CB12-27CF-3323-6EACBAA7934F}"/>
              </a:ext>
            </a:extLst>
          </p:cNvPr>
          <p:cNvSpPr txBox="1"/>
          <p:nvPr/>
        </p:nvSpPr>
        <p:spPr>
          <a:xfrm>
            <a:off x="5806178" y="5112788"/>
            <a:ext cx="2594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输运模型示例</a:t>
            </a:r>
            <a:endParaRPr lang="en-US" sz="20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47566687-C39F-1C1D-BB70-32FA4FB792A7}"/>
              </a:ext>
            </a:extLst>
          </p:cNvPr>
          <p:cNvSpPr/>
          <p:nvPr/>
        </p:nvSpPr>
        <p:spPr>
          <a:xfrm>
            <a:off x="33841" y="810401"/>
            <a:ext cx="5606114" cy="589837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D5CC42F6-74F2-B3D9-83BF-BBDDDE2344BA}"/>
              </a:ext>
            </a:extLst>
          </p:cNvPr>
          <p:cNvSpPr/>
          <p:nvPr/>
        </p:nvSpPr>
        <p:spPr>
          <a:xfrm>
            <a:off x="5648957" y="803306"/>
            <a:ext cx="6509201" cy="589837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20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DB37B-56D9-9240-6E96-801AB43AF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2B604F5-782C-7DE7-DAE5-5A32599A5BF4}"/>
              </a:ext>
            </a:extLst>
          </p:cNvPr>
          <p:cNvSpPr/>
          <p:nvPr/>
        </p:nvSpPr>
        <p:spPr>
          <a:xfrm>
            <a:off x="0" y="0"/>
            <a:ext cx="12191999" cy="771099"/>
          </a:xfrm>
          <a:prstGeom prst="rect">
            <a:avLst/>
          </a:pr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40423CD-1704-5208-9038-2DC51A76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184" y="0"/>
            <a:ext cx="1555561" cy="682718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42AD59AF-A42B-9FC0-D051-B29E5C308B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4075"/>
            <a:ext cx="12191999" cy="582612"/>
          </a:xfrm>
        </p:spPr>
        <p:txBody>
          <a:bodyPr>
            <a:normAutofit fontScale="90000"/>
          </a:bodyPr>
          <a:lstStyle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sz="4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F2267-98D6-74D4-631A-6F0497B7A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Picture 13" descr="A graph with purple dots&#10;&#10;Description automatically generated">
            <a:extLst>
              <a:ext uri="{FF2B5EF4-FFF2-40B4-BE49-F238E27FC236}">
                <a16:creationId xmlns:a16="http://schemas.microsoft.com/office/drawing/2014/main" id="{80FB6B11-F715-3A8D-A2DB-C89A0AB25A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84" y="2050984"/>
            <a:ext cx="2837622" cy="21282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9C7587-E4BB-2450-3B7C-2B894D26F6B6}"/>
              </a:ext>
            </a:extLst>
          </p:cNvPr>
          <p:cNvSpPr txBox="1"/>
          <p:nvPr/>
        </p:nvSpPr>
        <p:spPr>
          <a:xfrm>
            <a:off x="364522" y="1306903"/>
            <a:ext cx="4611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主流算法分为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群体算法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单体算法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两类</a:t>
            </a:r>
          </a:p>
        </p:txBody>
      </p:sp>
      <p:sp>
        <p:nvSpPr>
          <p:cNvPr id="30" name="标题 1">
            <a:extLst>
              <a:ext uri="{FF2B5EF4-FFF2-40B4-BE49-F238E27FC236}">
                <a16:creationId xmlns:a16="http://schemas.microsoft.com/office/drawing/2014/main" id="{79862840-A6D1-7BA4-B098-2D9AA862D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defTabSz="9144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机器学习优化算法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3EDE77-9F30-E9D5-040B-DDF4F11AC2F3}"/>
              </a:ext>
            </a:extLst>
          </p:cNvPr>
          <p:cNvSpPr txBox="1"/>
          <p:nvPr/>
        </p:nvSpPr>
        <p:spPr>
          <a:xfrm>
            <a:off x="0" y="4444831"/>
            <a:ext cx="3223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群体算法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优化整个族群</a:t>
            </a:r>
            <a:r>
              <a:rPr lang="en-US" altLang="zh-CN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遗传算法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利用群体效应探索参数空间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计算速度快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最终收敛慢，计算精度低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F372F5-9BF7-BF55-B20C-DCE1CD5C1BEF}"/>
              </a:ext>
            </a:extLst>
          </p:cNvPr>
          <p:cNvSpPr txBox="1"/>
          <p:nvPr/>
        </p:nvSpPr>
        <p:spPr>
          <a:xfrm>
            <a:off x="3223591" y="4444831"/>
            <a:ext cx="34008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单体算法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优化单一个体</a:t>
            </a:r>
            <a:r>
              <a:rPr lang="en-US" altLang="zh-CN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梯度下降算法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收敛速度快，计算精度高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容易陷入局部最优解</a:t>
            </a:r>
          </a:p>
        </p:txBody>
      </p:sp>
      <p:grpSp>
        <p:nvGrpSpPr>
          <p:cNvPr id="33" name="组合 10">
            <a:extLst>
              <a:ext uri="{FF2B5EF4-FFF2-40B4-BE49-F238E27FC236}">
                <a16:creationId xmlns:a16="http://schemas.microsoft.com/office/drawing/2014/main" id="{F1001D5B-C6E1-4A70-929C-E520B454925A}"/>
              </a:ext>
            </a:extLst>
          </p:cNvPr>
          <p:cNvGrpSpPr/>
          <p:nvPr/>
        </p:nvGrpSpPr>
        <p:grpSpPr>
          <a:xfrm>
            <a:off x="6929693" y="1822068"/>
            <a:ext cx="3934495" cy="2468956"/>
            <a:chOff x="-32920" y="3235225"/>
            <a:chExt cx="6128920" cy="3522416"/>
          </a:xfrm>
        </p:grpSpPr>
        <p:cxnSp>
          <p:nvCxnSpPr>
            <p:cNvPr id="34" name="直接连接符 11">
              <a:extLst>
                <a:ext uri="{FF2B5EF4-FFF2-40B4-BE49-F238E27FC236}">
                  <a16:creationId xmlns:a16="http://schemas.microsoft.com/office/drawing/2014/main" id="{4B2A8621-559A-7187-F125-B4A96E3E7A3D}"/>
                </a:ext>
              </a:extLst>
            </p:cNvPr>
            <p:cNvCxnSpPr>
              <a:cxnSpLocks/>
            </p:cNvCxnSpPr>
            <p:nvPr/>
          </p:nvCxnSpPr>
          <p:spPr>
            <a:xfrm>
              <a:off x="733647" y="6251945"/>
              <a:ext cx="536235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直接连接符 12">
              <a:extLst>
                <a:ext uri="{FF2B5EF4-FFF2-40B4-BE49-F238E27FC236}">
                  <a16:creationId xmlns:a16="http://schemas.microsoft.com/office/drawing/2014/main" id="{2669B3C5-9924-E022-F768-8F90E3B2D2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647" y="4074043"/>
              <a:ext cx="0" cy="217790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任意多边形: 形状 13">
              <a:extLst>
                <a:ext uri="{FF2B5EF4-FFF2-40B4-BE49-F238E27FC236}">
                  <a16:creationId xmlns:a16="http://schemas.microsoft.com/office/drawing/2014/main" id="{2743223E-3934-A3D2-D54A-F0856139CD68}"/>
                </a:ext>
              </a:extLst>
            </p:cNvPr>
            <p:cNvSpPr/>
            <p:nvPr/>
          </p:nvSpPr>
          <p:spPr>
            <a:xfrm>
              <a:off x="733647" y="3235225"/>
              <a:ext cx="5209954" cy="2896999"/>
            </a:xfrm>
            <a:custGeom>
              <a:avLst/>
              <a:gdLst>
                <a:gd name="connsiteX0" fmla="*/ 0 w 5209954"/>
                <a:gd name="connsiteY0" fmla="*/ 2737887 h 2896999"/>
                <a:gd name="connsiteX1" fmla="*/ 473149 w 5209954"/>
                <a:gd name="connsiteY1" fmla="*/ 2743203 h 2896999"/>
                <a:gd name="connsiteX2" fmla="*/ 611373 w 5209954"/>
                <a:gd name="connsiteY2" fmla="*/ 2690040 h 2896999"/>
                <a:gd name="connsiteX3" fmla="*/ 1036675 w 5209954"/>
                <a:gd name="connsiteY3" fmla="*/ 2509287 h 2896999"/>
                <a:gd name="connsiteX4" fmla="*/ 1456661 w 5209954"/>
                <a:gd name="connsiteY4" fmla="*/ 2806999 h 2896999"/>
                <a:gd name="connsiteX5" fmla="*/ 1908545 w 5209954"/>
                <a:gd name="connsiteY5" fmla="*/ 1759692 h 2896999"/>
                <a:gd name="connsiteX6" fmla="*/ 2291317 w 5209954"/>
                <a:gd name="connsiteY6" fmla="*/ 2881426 h 2896999"/>
                <a:gd name="connsiteX7" fmla="*/ 2594345 w 5209954"/>
                <a:gd name="connsiteY7" fmla="*/ 738966 h 2896999"/>
                <a:gd name="connsiteX8" fmla="*/ 2934586 w 5209954"/>
                <a:gd name="connsiteY8" fmla="*/ 2705989 h 2896999"/>
                <a:gd name="connsiteX9" fmla="*/ 3264196 w 5209954"/>
                <a:gd name="connsiteY9" fmla="*/ 3 h 2896999"/>
                <a:gd name="connsiteX10" fmla="*/ 3561907 w 5209954"/>
                <a:gd name="connsiteY10" fmla="*/ 2727254 h 2896999"/>
                <a:gd name="connsiteX11" fmla="*/ 3854303 w 5209954"/>
                <a:gd name="connsiteY11" fmla="*/ 1727794 h 2896999"/>
                <a:gd name="connsiteX12" fmla="*/ 4098852 w 5209954"/>
                <a:gd name="connsiteY12" fmla="*/ 2806999 h 2896999"/>
                <a:gd name="connsiteX13" fmla="*/ 4253024 w 5209954"/>
                <a:gd name="connsiteY13" fmla="*/ 2291319 h 2896999"/>
                <a:gd name="connsiteX14" fmla="*/ 4401879 w 5209954"/>
                <a:gd name="connsiteY14" fmla="*/ 2690040 h 2896999"/>
                <a:gd name="connsiteX15" fmla="*/ 4566684 w 5209954"/>
                <a:gd name="connsiteY15" fmla="*/ 2806999 h 2896999"/>
                <a:gd name="connsiteX16" fmla="*/ 5209954 w 5209954"/>
                <a:gd name="connsiteY16" fmla="*/ 2780417 h 289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09954" h="2896999">
                  <a:moveTo>
                    <a:pt x="0" y="2737887"/>
                  </a:moveTo>
                  <a:cubicBezTo>
                    <a:pt x="185627" y="2744532"/>
                    <a:pt x="371254" y="2751178"/>
                    <a:pt x="473149" y="2743203"/>
                  </a:cubicBezTo>
                  <a:cubicBezTo>
                    <a:pt x="575045" y="2735228"/>
                    <a:pt x="517452" y="2729026"/>
                    <a:pt x="611373" y="2690040"/>
                  </a:cubicBezTo>
                  <a:cubicBezTo>
                    <a:pt x="705294" y="2651054"/>
                    <a:pt x="895794" y="2489794"/>
                    <a:pt x="1036675" y="2509287"/>
                  </a:cubicBezTo>
                  <a:cubicBezTo>
                    <a:pt x="1177556" y="2528780"/>
                    <a:pt x="1311349" y="2931932"/>
                    <a:pt x="1456661" y="2806999"/>
                  </a:cubicBezTo>
                  <a:cubicBezTo>
                    <a:pt x="1601973" y="2682066"/>
                    <a:pt x="1769436" y="1747288"/>
                    <a:pt x="1908545" y="1759692"/>
                  </a:cubicBezTo>
                  <a:cubicBezTo>
                    <a:pt x="2047654" y="1772096"/>
                    <a:pt x="2177017" y="3051547"/>
                    <a:pt x="2291317" y="2881426"/>
                  </a:cubicBezTo>
                  <a:cubicBezTo>
                    <a:pt x="2405617" y="2711305"/>
                    <a:pt x="2487134" y="768205"/>
                    <a:pt x="2594345" y="738966"/>
                  </a:cubicBezTo>
                  <a:cubicBezTo>
                    <a:pt x="2701556" y="709727"/>
                    <a:pt x="2822944" y="2829149"/>
                    <a:pt x="2934586" y="2705989"/>
                  </a:cubicBezTo>
                  <a:cubicBezTo>
                    <a:pt x="3046228" y="2582829"/>
                    <a:pt x="3159643" y="-3541"/>
                    <a:pt x="3264196" y="3"/>
                  </a:cubicBezTo>
                  <a:cubicBezTo>
                    <a:pt x="3368749" y="3547"/>
                    <a:pt x="3463556" y="2439289"/>
                    <a:pt x="3561907" y="2727254"/>
                  </a:cubicBezTo>
                  <a:cubicBezTo>
                    <a:pt x="3660258" y="3015219"/>
                    <a:pt x="3764812" y="1714503"/>
                    <a:pt x="3854303" y="1727794"/>
                  </a:cubicBezTo>
                  <a:cubicBezTo>
                    <a:pt x="3943794" y="1741085"/>
                    <a:pt x="4032399" y="2713078"/>
                    <a:pt x="4098852" y="2806999"/>
                  </a:cubicBezTo>
                  <a:cubicBezTo>
                    <a:pt x="4165305" y="2900920"/>
                    <a:pt x="4202520" y="2310812"/>
                    <a:pt x="4253024" y="2291319"/>
                  </a:cubicBezTo>
                  <a:cubicBezTo>
                    <a:pt x="4303528" y="2271826"/>
                    <a:pt x="4349602" y="2604093"/>
                    <a:pt x="4401879" y="2690040"/>
                  </a:cubicBezTo>
                  <a:cubicBezTo>
                    <a:pt x="4454156" y="2775987"/>
                    <a:pt x="4432005" y="2791936"/>
                    <a:pt x="4566684" y="2806999"/>
                  </a:cubicBezTo>
                  <a:cubicBezTo>
                    <a:pt x="4701363" y="2822062"/>
                    <a:pt x="4955658" y="2801239"/>
                    <a:pt x="5209954" y="278041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7" name="文本框 14">
              <a:extLst>
                <a:ext uri="{FF2B5EF4-FFF2-40B4-BE49-F238E27FC236}">
                  <a16:creationId xmlns:a16="http://schemas.microsoft.com/office/drawing/2014/main" id="{79EFB7CC-D9C9-EE9A-26DC-09C3C7C61A37}"/>
                </a:ext>
              </a:extLst>
            </p:cNvPr>
            <p:cNvSpPr txBox="1"/>
            <p:nvPr/>
          </p:nvSpPr>
          <p:spPr>
            <a:xfrm rot="16200000">
              <a:off x="34195" y="4461723"/>
              <a:ext cx="872586" cy="1006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f(x</a:t>
              </a:r>
              <a:r>
                <a:rPr lang="en-US" baseline="-25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</a:t>
              </a:r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8" name="文本框 15">
              <a:extLst>
                <a:ext uri="{FF2B5EF4-FFF2-40B4-BE49-F238E27FC236}">
                  <a16:creationId xmlns:a16="http://schemas.microsoft.com/office/drawing/2014/main" id="{64CC87E6-B22E-4E71-F4C0-4F824A9B5E04}"/>
                </a:ext>
              </a:extLst>
            </p:cNvPr>
            <p:cNvSpPr txBox="1"/>
            <p:nvPr/>
          </p:nvSpPr>
          <p:spPr>
            <a:xfrm>
              <a:off x="3226981" y="6230722"/>
              <a:ext cx="1286541" cy="526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x</a:t>
              </a:r>
              <a:r>
                <a:rPr lang="en-US" baseline="-25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16">
                  <a:extLst>
                    <a:ext uri="{FF2B5EF4-FFF2-40B4-BE49-F238E27FC236}">
                      <a16:creationId xmlns:a16="http://schemas.microsoft.com/office/drawing/2014/main" id="{37F43310-E01D-D863-E2E2-1F1E7EB0A171}"/>
                    </a:ext>
                  </a:extLst>
                </p:cNvPr>
                <p:cNvSpPr txBox="1"/>
                <p:nvPr/>
              </p:nvSpPr>
              <p:spPr>
                <a:xfrm>
                  <a:off x="1136445" y="3439597"/>
                  <a:ext cx="3206721" cy="526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𝑂𝑙𝑑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𝑏𝑒𝑠𝑡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9" name="文本框 16">
                  <a:extLst>
                    <a:ext uri="{FF2B5EF4-FFF2-40B4-BE49-F238E27FC236}">
                      <a16:creationId xmlns:a16="http://schemas.microsoft.com/office/drawing/2014/main" id="{37F43310-E01D-D863-E2E2-1F1E7EB0A1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6445" y="3439597"/>
                  <a:ext cx="3206721" cy="526919"/>
                </a:xfrm>
                <a:prstGeom prst="rect">
                  <a:avLst/>
                </a:prstGeom>
                <a:blipFill>
                  <a:blip r:embed="rId5"/>
                  <a:stretch>
                    <a:fillRect b="-163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直接箭头连接符 17">
              <a:extLst>
                <a:ext uri="{FF2B5EF4-FFF2-40B4-BE49-F238E27FC236}">
                  <a16:creationId xmlns:a16="http://schemas.microsoft.com/office/drawing/2014/main" id="{124923FC-2C29-537C-BF8B-C66E0764DA32}"/>
                </a:ext>
              </a:extLst>
            </p:cNvPr>
            <p:cNvCxnSpPr>
              <a:cxnSpLocks/>
              <a:stCxn id="36" idx="7"/>
            </p:cNvCxnSpPr>
            <p:nvPr/>
          </p:nvCxnSpPr>
          <p:spPr>
            <a:xfrm>
              <a:off x="3327992" y="3974191"/>
              <a:ext cx="426188" cy="16184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18">
              <a:extLst>
                <a:ext uri="{FF2B5EF4-FFF2-40B4-BE49-F238E27FC236}">
                  <a16:creationId xmlns:a16="http://schemas.microsoft.com/office/drawing/2014/main" id="{E2454218-5A10-C72E-F600-8594B895F2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4180" y="4783426"/>
              <a:ext cx="81468" cy="7561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19">
              <a:extLst>
                <a:ext uri="{FF2B5EF4-FFF2-40B4-BE49-F238E27FC236}">
                  <a16:creationId xmlns:a16="http://schemas.microsoft.com/office/drawing/2014/main" id="{D8499A3E-74CF-99A1-C48E-00474E73B6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5648" y="4378534"/>
              <a:ext cx="26528" cy="4070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20">
              <a:extLst>
                <a:ext uri="{FF2B5EF4-FFF2-40B4-BE49-F238E27FC236}">
                  <a16:creationId xmlns:a16="http://schemas.microsoft.com/office/drawing/2014/main" id="{D8CEAD6C-B866-5298-B6A2-810D8C4E93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4948" y="4058714"/>
              <a:ext cx="34459" cy="3437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21">
              <a:extLst>
                <a:ext uri="{FF2B5EF4-FFF2-40B4-BE49-F238E27FC236}">
                  <a16:creationId xmlns:a16="http://schemas.microsoft.com/office/drawing/2014/main" id="{98E95842-96BE-0CEA-6677-D3311F1AA7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2179" y="3752838"/>
              <a:ext cx="55672" cy="34763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22">
              <a:extLst>
                <a:ext uri="{FF2B5EF4-FFF2-40B4-BE49-F238E27FC236}">
                  <a16:creationId xmlns:a16="http://schemas.microsoft.com/office/drawing/2014/main" id="{A99A2E88-BDCD-8915-B752-F43AB9506E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5316" y="3504487"/>
              <a:ext cx="45072" cy="27904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23">
              <a:extLst>
                <a:ext uri="{FF2B5EF4-FFF2-40B4-BE49-F238E27FC236}">
                  <a16:creationId xmlns:a16="http://schemas.microsoft.com/office/drawing/2014/main" id="{B6BB8FEC-BBC1-1728-7E13-3EC0130AB8F2}"/>
                </a:ext>
              </a:extLst>
            </p:cNvPr>
            <p:cNvCxnSpPr>
              <a:cxnSpLocks/>
              <a:endCxn id="36" idx="9"/>
            </p:cNvCxnSpPr>
            <p:nvPr/>
          </p:nvCxnSpPr>
          <p:spPr>
            <a:xfrm flipV="1">
              <a:off x="3949780" y="3235228"/>
              <a:ext cx="48063" cy="2694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4F4C018-562C-F285-E42D-81801F5E3709}"/>
              </a:ext>
            </a:extLst>
          </p:cNvPr>
          <p:cNvCxnSpPr>
            <a:cxnSpLocks/>
            <a:stCxn id="36" idx="7"/>
          </p:cNvCxnSpPr>
          <p:nvPr/>
        </p:nvCxnSpPr>
        <p:spPr>
          <a:xfrm flipH="1">
            <a:off x="8809977" y="2340029"/>
            <a:ext cx="277273" cy="132265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289C709-77F3-9A76-A75C-7848B9DC3A17}"/>
              </a:ext>
            </a:extLst>
          </p:cNvPr>
          <p:cNvCxnSpPr>
            <a:cxnSpLocks/>
          </p:cNvCxnSpPr>
          <p:nvPr/>
        </p:nvCxnSpPr>
        <p:spPr>
          <a:xfrm flipH="1" flipV="1">
            <a:off x="8732553" y="3340415"/>
            <a:ext cx="79097" cy="2747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49D54F-E720-A626-3811-066380551D91}"/>
              </a:ext>
            </a:extLst>
          </p:cNvPr>
          <p:cNvCxnSpPr>
            <a:cxnSpLocks/>
          </p:cNvCxnSpPr>
          <p:nvPr/>
        </p:nvCxnSpPr>
        <p:spPr>
          <a:xfrm flipH="1" flipV="1">
            <a:off x="8624049" y="3031527"/>
            <a:ext cx="98481" cy="14176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84756A3-F7F2-639B-7D53-78D1A339A84B}"/>
              </a:ext>
            </a:extLst>
          </p:cNvPr>
          <p:cNvCxnSpPr>
            <a:cxnSpLocks/>
          </p:cNvCxnSpPr>
          <p:nvPr/>
        </p:nvCxnSpPr>
        <p:spPr>
          <a:xfrm flipH="1" flipV="1">
            <a:off x="8697182" y="3173293"/>
            <a:ext cx="50697" cy="15611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本框 16">
                <a:extLst>
                  <a:ext uri="{FF2B5EF4-FFF2-40B4-BE49-F238E27FC236}">
                    <a16:creationId xmlns:a16="http://schemas.microsoft.com/office/drawing/2014/main" id="{D1A84B57-F735-241D-862F-C3C2887D0891}"/>
                  </a:ext>
                </a:extLst>
              </p:cNvPr>
              <p:cNvSpPr txBox="1"/>
              <p:nvPr/>
            </p:nvSpPr>
            <p:spPr>
              <a:xfrm>
                <a:off x="9117789" y="1436226"/>
                <a:ext cx="12355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𝑁𝑒𝑤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𝑏𝑒𝑠𝑡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文本框 16">
                <a:extLst>
                  <a:ext uri="{FF2B5EF4-FFF2-40B4-BE49-F238E27FC236}">
                    <a16:creationId xmlns:a16="http://schemas.microsoft.com/office/drawing/2014/main" id="{D1A84B57-F735-241D-862F-C3C2887D0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7789" y="1436226"/>
                <a:ext cx="1235535" cy="369332"/>
              </a:xfrm>
              <a:prstGeom prst="rect">
                <a:avLst/>
              </a:prstGeom>
              <a:blipFill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C7B6A22F-8EFE-A500-20EB-336D277D130D}"/>
              </a:ext>
            </a:extLst>
          </p:cNvPr>
          <p:cNvSpPr txBox="1"/>
          <p:nvPr/>
        </p:nvSpPr>
        <p:spPr>
          <a:xfrm>
            <a:off x="6858002" y="1112487"/>
            <a:ext cx="349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结合两种算法优点设计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新算法</a:t>
            </a:r>
            <a:r>
              <a:rPr lang="zh-CN" altLang="en-US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“中心迭代算法”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5351BCEB-D528-1F8B-ACF4-C0B5EC4057EA}"/>
              </a:ext>
            </a:extLst>
          </p:cNvPr>
          <p:cNvSpPr txBox="1"/>
          <p:nvPr/>
        </p:nvSpPr>
        <p:spPr>
          <a:xfrm>
            <a:off x="10254873" y="2080688"/>
            <a:ext cx="1432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猜想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：高峰的附近有更高的峰！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C8339853-5F0D-14C7-925A-C5845EDE4F7B}"/>
              </a:ext>
            </a:extLst>
          </p:cNvPr>
          <p:cNvSpPr txBox="1"/>
          <p:nvPr/>
        </p:nvSpPr>
        <p:spPr>
          <a:xfrm>
            <a:off x="6556605" y="4284112"/>
            <a:ext cx="61192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算法原理如同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蚁群爬山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，在群山中找最高的峰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起始一群飞蚁，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随机寻找落点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飞蚁落地开始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爬峰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爬到峰顶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报告自己高度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在最高峰的飞蚁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成为新蚁后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，开始向周围释放飞蚁</a:t>
            </a:r>
          </a:p>
        </p:txBody>
      </p:sp>
      <p:pic>
        <p:nvPicPr>
          <p:cNvPr id="21" name="Picture 20" descr="A graph of a function&#10;&#10;Description automatically generated">
            <a:extLst>
              <a:ext uri="{FF2B5EF4-FFF2-40B4-BE49-F238E27FC236}">
                <a16:creationId xmlns:a16="http://schemas.microsoft.com/office/drawing/2014/main" id="{9F458AD2-459F-8910-1CDC-7F3F81C039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077" y="2050984"/>
            <a:ext cx="2884276" cy="2163207"/>
          </a:xfrm>
          <a:prstGeom prst="rect">
            <a:avLst/>
          </a:prstGeom>
        </p:spPr>
      </p:pic>
      <p:sp>
        <p:nvSpPr>
          <p:cNvPr id="2" name="AutoShape 11">
            <a:extLst>
              <a:ext uri="{FF2B5EF4-FFF2-40B4-BE49-F238E27FC236}">
                <a16:creationId xmlns:a16="http://schemas.microsoft.com/office/drawing/2014/main" id="{762882B0-8736-2C75-7F76-B87D63031A62}"/>
              </a:ext>
            </a:extLst>
          </p:cNvPr>
          <p:cNvSpPr>
            <a:spLocks noChangeArrowheads="1"/>
          </p:cNvSpPr>
          <p:nvPr/>
        </p:nvSpPr>
        <p:spPr bwMode="gray">
          <a:xfrm>
            <a:off x="5377213" y="6005791"/>
            <a:ext cx="6031493" cy="689846"/>
          </a:xfrm>
          <a:prstGeom prst="roundRect">
            <a:avLst>
              <a:gd name="adj" fmla="val 16835"/>
            </a:avLst>
          </a:prstGeom>
          <a:solidFill>
            <a:schemeClr val="bg1"/>
          </a:soli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结合两种算法优点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利用群体效应探索参数空间，计算速度快，收敛速度快，计算精度也高</a:t>
            </a:r>
          </a:p>
        </p:txBody>
      </p:sp>
    </p:spTree>
    <p:extLst>
      <p:ext uri="{BB962C8B-B14F-4D97-AF65-F5344CB8AC3E}">
        <p14:creationId xmlns:p14="http://schemas.microsoft.com/office/powerpoint/2010/main" val="2306890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93C27-E728-2959-8CEC-0F3F4580E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57CD7D8-257A-9848-D4B1-626CCEED3700}"/>
              </a:ext>
            </a:extLst>
          </p:cNvPr>
          <p:cNvSpPr/>
          <p:nvPr/>
        </p:nvSpPr>
        <p:spPr>
          <a:xfrm>
            <a:off x="0" y="0"/>
            <a:ext cx="12191999" cy="771099"/>
          </a:xfrm>
          <a:prstGeom prst="rect">
            <a:avLst/>
          </a:pr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9BA5FFD-DD9B-336A-583E-E547347C3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184" y="0"/>
            <a:ext cx="1555561" cy="682718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9D1F4928-5030-051F-DD4E-589366F35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4075"/>
            <a:ext cx="12191999" cy="582612"/>
          </a:xfrm>
        </p:spPr>
        <p:txBody>
          <a:bodyPr>
            <a:normAutofit fontScale="90000"/>
          </a:bodyPr>
          <a:lstStyle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sz="4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53337-9711-9C31-9A07-F8C9D5677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8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D1F6E879-D5BC-D658-A926-D449DFE65D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453"/>
            <a:ext cx="3826184" cy="3188487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37CD59AA-A740-04C2-F774-BDA365AD0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defTabSz="9144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针对性改进算法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338664-0AA9-4223-87A1-5B2E2BEA2958}"/>
              </a:ext>
            </a:extLst>
          </p:cNvPr>
          <p:cNvSpPr txBox="1"/>
          <p:nvPr/>
        </p:nvSpPr>
        <p:spPr>
          <a:xfrm>
            <a:off x="3795362" y="1483971"/>
            <a:ext cx="3822409" cy="28931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并行</a:t>
            </a:r>
            <a:r>
              <a:rPr lang="en-US" altLang="zh-CN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采用多处理器并行计算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多目标优化</a:t>
            </a:r>
            <a:r>
              <a:rPr lang="en-US" altLang="zh-CN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=(ϕ20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中粒子数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)∗(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𝑙𝑜𝑔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(1−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比例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))</a:t>
            </a:r>
            <a:r>
              <a:rPr lang="en-US" altLang="zh-CN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  <a:p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合并优化目标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，同时优化流强与束斑尺寸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粒子源优化</a:t>
            </a:r>
            <a:r>
              <a:rPr lang="en-US" altLang="zh-CN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使用束线发射度优化粒子源文件减少模拟粒子 </a:t>
            </a:r>
            <a:r>
              <a:rPr lang="en-CA" altLang="zh-CN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CA" altLang="zh-CN" sz="2000" b="1" baseline="30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en-CA" altLang="zh-CN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-&gt;10</a:t>
            </a:r>
            <a:r>
              <a:rPr lang="en-CA" altLang="zh-CN" sz="2000" b="1" baseline="30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altLang="zh-CN" b="1" baseline="300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5EBA31-AC98-0FA1-F084-725EB4EFE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296" y="1232986"/>
            <a:ext cx="4344790" cy="332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5CA0CB-2FB1-81FC-0870-ED814523176E}"/>
              </a:ext>
            </a:extLst>
          </p:cNvPr>
          <p:cNvSpPr txBox="1"/>
          <p:nvPr/>
        </p:nvSpPr>
        <p:spPr>
          <a:xfrm>
            <a:off x="9176177" y="4571727"/>
            <a:ext cx="240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缪子相空间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CEF1A8-3FBD-2009-D922-93DA740256DC}"/>
              </a:ext>
            </a:extLst>
          </p:cNvPr>
          <p:cNvSpPr txBox="1"/>
          <p:nvPr/>
        </p:nvSpPr>
        <p:spPr>
          <a:xfrm>
            <a:off x="9442715" y="4334560"/>
            <a:ext cx="10666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 </a:t>
            </a:r>
            <a:r>
              <a:rPr lang="en-CA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(mm)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EFD2E8-E185-B9C7-23EC-C530FB52A084}"/>
              </a:ext>
            </a:extLst>
          </p:cNvPr>
          <p:cNvSpPr txBox="1"/>
          <p:nvPr/>
        </p:nvSpPr>
        <p:spPr>
          <a:xfrm rot="16200000">
            <a:off x="7314670" y="2609815"/>
            <a:ext cx="10666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X’ </a:t>
            </a:r>
            <a:r>
              <a:rPr lang="en-CA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(mrad)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52E057-F5B0-BB6E-4F7F-B0CA48464F2F}"/>
              </a:ext>
            </a:extLst>
          </p:cNvPr>
          <p:cNvSpPr txBox="1"/>
          <p:nvPr/>
        </p:nvSpPr>
        <p:spPr>
          <a:xfrm>
            <a:off x="9966051" y="3794296"/>
            <a:ext cx="2117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束线发射度椭圆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A603F1A-7657-D905-11AD-17D76B138531}"/>
              </a:ext>
            </a:extLst>
          </p:cNvPr>
          <p:cNvCxnSpPr/>
          <p:nvPr/>
        </p:nvCxnSpPr>
        <p:spPr>
          <a:xfrm flipH="1" flipV="1">
            <a:off x="10156552" y="3237627"/>
            <a:ext cx="352839" cy="60628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29B0F3-0AF4-D39C-A191-2221809AAD2B}"/>
              </a:ext>
            </a:extLst>
          </p:cNvPr>
          <p:cNvCxnSpPr>
            <a:cxnSpLocks/>
          </p:cNvCxnSpPr>
          <p:nvPr/>
        </p:nvCxnSpPr>
        <p:spPr>
          <a:xfrm flipV="1">
            <a:off x="7513374" y="3503543"/>
            <a:ext cx="393204" cy="2113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5E697EF-973D-3CCB-4632-1C538EBED564}"/>
              </a:ext>
            </a:extLst>
          </p:cNvPr>
          <p:cNvCxnSpPr>
            <a:cxnSpLocks/>
          </p:cNvCxnSpPr>
          <p:nvPr/>
        </p:nvCxnSpPr>
        <p:spPr>
          <a:xfrm flipH="1">
            <a:off x="3384274" y="2323280"/>
            <a:ext cx="43410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EE3DACC9-F15A-EEEA-71AB-27E01C85A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" y="4934882"/>
            <a:ext cx="5527813" cy="171362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FDAA107-7B5E-7BCB-C858-0240FA144859}"/>
              </a:ext>
            </a:extLst>
          </p:cNvPr>
          <p:cNvSpPr txBox="1"/>
          <p:nvPr/>
        </p:nvSpPr>
        <p:spPr>
          <a:xfrm>
            <a:off x="6500190" y="5050586"/>
            <a:ext cx="550955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分段模拟</a:t>
            </a:r>
            <a:r>
              <a:rPr lang="en-US" altLang="zh-CN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准直器挡住大部分粒子，在准直器记录粒子，并从束线中间开始模拟粒子输运，减少优化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下游设备参数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需要模拟的粒子数量 </a:t>
            </a:r>
            <a:r>
              <a:rPr lang="en-CA" altLang="zh-CN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CA" altLang="zh-CN" sz="2000" b="1" baseline="30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CA" altLang="zh-CN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-&gt; 10</a:t>
            </a:r>
            <a:r>
              <a:rPr lang="en-CA" altLang="zh-CN" sz="2000" b="1" baseline="30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b="1" baseline="300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C539015-58C6-A890-1627-66A85F76A7A4}"/>
              </a:ext>
            </a:extLst>
          </p:cNvPr>
          <p:cNvCxnSpPr>
            <a:cxnSpLocks/>
          </p:cNvCxnSpPr>
          <p:nvPr/>
        </p:nvCxnSpPr>
        <p:spPr>
          <a:xfrm flipH="1">
            <a:off x="5591784" y="5512251"/>
            <a:ext cx="73447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AF04802-E186-594B-7179-5EE4C1822D72}"/>
              </a:ext>
            </a:extLst>
          </p:cNvPr>
          <p:cNvSpPr txBox="1"/>
          <p:nvPr/>
        </p:nvSpPr>
        <p:spPr>
          <a:xfrm>
            <a:off x="1454286" y="5829300"/>
            <a:ext cx="344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从束线中间开始模拟粒子输运</a:t>
            </a:r>
          </a:p>
        </p:txBody>
      </p:sp>
      <p:sp>
        <p:nvSpPr>
          <p:cNvPr id="2" name="AutoShape 11">
            <a:extLst>
              <a:ext uri="{FF2B5EF4-FFF2-40B4-BE49-F238E27FC236}">
                <a16:creationId xmlns:a16="http://schemas.microsoft.com/office/drawing/2014/main" id="{05AB787D-C33F-8359-6BF4-3CD592C50B9B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38555" y="6119644"/>
            <a:ext cx="2936957" cy="643222"/>
          </a:xfrm>
          <a:prstGeom prst="roundRect">
            <a:avLst>
              <a:gd name="adj" fmla="val 16835"/>
            </a:avLst>
          </a:prstGeom>
          <a:solidFill>
            <a:schemeClr val="bg1"/>
          </a:soli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r>
              <a:rPr lang="zh-CN" altLang="en-US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模拟时间</a:t>
            </a:r>
            <a:r>
              <a:rPr lang="en-US" altLang="zh-CN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  <a:r>
              <a:rPr lang="en-US" altLang="zh-CN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-&gt;1</a:t>
            </a:r>
            <a:r>
              <a:rPr lang="zh-CN" altLang="en-US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</a:p>
        </p:txBody>
      </p:sp>
    </p:spTree>
    <p:extLst>
      <p:ext uri="{BB962C8B-B14F-4D97-AF65-F5344CB8AC3E}">
        <p14:creationId xmlns:p14="http://schemas.microsoft.com/office/powerpoint/2010/main" val="2199482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DE5A8-0AD7-A632-6234-68EC0BD78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177" descr="A computer screen shot of a diagram&#10;&#10;Description automatically generated">
            <a:extLst>
              <a:ext uri="{FF2B5EF4-FFF2-40B4-BE49-F238E27FC236}">
                <a16:creationId xmlns:a16="http://schemas.microsoft.com/office/drawing/2014/main" id="{1C9BD5E2-8F6D-8331-7281-04C5B5807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95" y="2608736"/>
            <a:ext cx="6411950" cy="239687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49B3A83-27C5-22C0-E418-9BDED82B5105}"/>
              </a:ext>
            </a:extLst>
          </p:cNvPr>
          <p:cNvSpPr/>
          <p:nvPr/>
        </p:nvSpPr>
        <p:spPr>
          <a:xfrm>
            <a:off x="0" y="0"/>
            <a:ext cx="12191999" cy="843342"/>
          </a:xfrm>
          <a:prstGeom prst="rect">
            <a:avLst/>
          </a:pr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12030C-079E-4B79-2B92-EB0C0D414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4184" y="0"/>
            <a:ext cx="1555561" cy="682718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4A11EEAE-711E-BF87-B5DB-FF7388CCC4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4075"/>
            <a:ext cx="12191999" cy="582612"/>
          </a:xfrm>
        </p:spPr>
        <p:txBody>
          <a:bodyPr>
            <a:normAutofit fontScale="90000"/>
          </a:bodyPr>
          <a:lstStyle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sz="4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3EBD4EB2-721D-736A-74C4-E44E5F556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defTabSz="9144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束线版本迭代</a:t>
            </a:r>
            <a:endParaRPr lang="zh-CN" altLang="en-US" sz="4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C6F79-B1D3-D5DC-3F9F-B0ED30984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7" name="Picture 86" descr="A diagram of a dna molecule&#10;&#10;Description automatically generated with medium confidence">
            <a:extLst>
              <a:ext uri="{FF2B5EF4-FFF2-40B4-BE49-F238E27FC236}">
                <a16:creationId xmlns:a16="http://schemas.microsoft.com/office/drawing/2014/main" id="{62409B08-F763-8C2A-8666-08898DF516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450"/>
            <a:ext cx="4787757" cy="2738222"/>
          </a:xfrm>
          <a:prstGeom prst="rect">
            <a:avLst/>
          </a:prstGeom>
        </p:spPr>
      </p:pic>
      <p:pic>
        <p:nvPicPr>
          <p:cNvPr id="88" name="Picture 87" descr="A diagram of a smk&#10;&#10;Description automatically generated with medium confidence">
            <a:extLst>
              <a:ext uri="{FF2B5EF4-FFF2-40B4-BE49-F238E27FC236}">
                <a16:creationId xmlns:a16="http://schemas.microsoft.com/office/drawing/2014/main" id="{D837A8B4-7124-7AF3-100C-DAF4C2E7AA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02" y="938784"/>
            <a:ext cx="4224392" cy="1955529"/>
          </a:xfrm>
          <a:prstGeom prst="rect">
            <a:avLst/>
          </a:prstGeom>
        </p:spPr>
      </p:pic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155A9B5F-1756-903E-736A-37931FB4545E}"/>
              </a:ext>
            </a:extLst>
          </p:cNvPr>
          <p:cNvCxnSpPr>
            <a:cxnSpLocks/>
          </p:cNvCxnSpPr>
          <p:nvPr/>
        </p:nvCxnSpPr>
        <p:spPr>
          <a:xfrm>
            <a:off x="4973159" y="2020199"/>
            <a:ext cx="75859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757F6041-5D3B-9A18-E25D-76FCD296192D}"/>
              </a:ext>
            </a:extLst>
          </p:cNvPr>
          <p:cNvSpPr txBox="1"/>
          <p:nvPr/>
        </p:nvSpPr>
        <p:spPr>
          <a:xfrm>
            <a:off x="4758732" y="2343424"/>
            <a:ext cx="167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Kicker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不能在屏蔽墙以内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01C16DD-AA1A-E328-E23C-61BEF63D2370}"/>
              </a:ext>
            </a:extLst>
          </p:cNvPr>
          <p:cNvSpPr txBox="1"/>
          <p:nvPr/>
        </p:nvSpPr>
        <p:spPr>
          <a:xfrm>
            <a:off x="188844" y="1046856"/>
            <a:ext cx="134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早期版本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78856BF-9B81-2400-0693-81DE358C705B}"/>
              </a:ext>
            </a:extLst>
          </p:cNvPr>
          <p:cNvSpPr txBox="1"/>
          <p:nvPr/>
        </p:nvSpPr>
        <p:spPr>
          <a:xfrm>
            <a:off x="6296429" y="1013586"/>
            <a:ext cx="134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较新版本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6ADD7E4-8E36-6D56-7348-E0277ADD7AD1}"/>
              </a:ext>
            </a:extLst>
          </p:cNvPr>
          <p:cNvSpPr txBox="1"/>
          <p:nvPr/>
        </p:nvSpPr>
        <p:spPr>
          <a:xfrm>
            <a:off x="7221710" y="3717576"/>
            <a:ext cx="134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最新版本</a:t>
            </a:r>
          </a:p>
        </p:txBody>
      </p:sp>
      <p:cxnSp>
        <p:nvCxnSpPr>
          <p:cNvPr id="3" name="Straight Arrow Connector 88">
            <a:extLst>
              <a:ext uri="{FF2B5EF4-FFF2-40B4-BE49-F238E27FC236}">
                <a16:creationId xmlns:a16="http://schemas.microsoft.com/office/drawing/2014/main" id="{C5630FEB-0A9C-DD93-5EBD-5C8D6828E71E}"/>
              </a:ext>
            </a:extLst>
          </p:cNvPr>
          <p:cNvCxnSpPr>
            <a:cxnSpLocks/>
          </p:cNvCxnSpPr>
          <p:nvPr/>
        </p:nvCxnSpPr>
        <p:spPr>
          <a:xfrm>
            <a:off x="8439504" y="1964078"/>
            <a:ext cx="0" cy="10256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">
            <a:extLst>
              <a:ext uri="{FF2B5EF4-FFF2-40B4-BE49-F238E27FC236}">
                <a16:creationId xmlns:a16="http://schemas.microsoft.com/office/drawing/2014/main" id="{E01C69AA-CC4E-EF32-59CB-CA278A811F10}"/>
              </a:ext>
            </a:extLst>
          </p:cNvPr>
          <p:cNvSpPr txBox="1"/>
          <p:nvPr/>
        </p:nvSpPr>
        <p:spPr>
          <a:xfrm>
            <a:off x="543494" y="3771027"/>
            <a:ext cx="46346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需要考虑到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空间布局优化（合理利用空间）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设备布局优化（维恩滤镜等特殊磁铁位置）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设备参数优化（更新设备模型）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真空系统、束窗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磁场模型迭代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辐射屏蔽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样品漏磁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0D2F5E1-9989-3644-C191-40256D6921D1}"/>
              </a:ext>
            </a:extLst>
          </p:cNvPr>
          <p:cNvSpPr txBox="1"/>
          <p:nvPr/>
        </p:nvSpPr>
        <p:spPr>
          <a:xfrm>
            <a:off x="7132258" y="2285570"/>
            <a:ext cx="130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T1T2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共用韦恩滤镜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AutoShape 11">
            <a:extLst>
              <a:ext uri="{FF2B5EF4-FFF2-40B4-BE49-F238E27FC236}">
                <a16:creationId xmlns:a16="http://schemas.microsoft.com/office/drawing/2014/main" id="{42AD5374-A1FA-620F-5321-A26C73747DB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514000" y="5300699"/>
            <a:ext cx="5669420" cy="1055650"/>
          </a:xfrm>
          <a:prstGeom prst="roundRect">
            <a:avLst>
              <a:gd name="adj" fmla="val 16835"/>
            </a:avLst>
          </a:prstGeom>
          <a:solidFill>
            <a:schemeClr val="bg1"/>
          </a:soli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每次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束线迭代细化需要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重新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优化束线评估流强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优化束线同时也会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优化算法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以提高效率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7552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793F9-D272-AEEA-1202-779A360D1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00B91D3-3075-9D16-7631-9C936DBCC587}"/>
              </a:ext>
            </a:extLst>
          </p:cNvPr>
          <p:cNvSpPr/>
          <p:nvPr/>
        </p:nvSpPr>
        <p:spPr>
          <a:xfrm>
            <a:off x="0" y="0"/>
            <a:ext cx="12191999" cy="771099"/>
          </a:xfrm>
          <a:prstGeom prst="rect">
            <a:avLst/>
          </a:pr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F790233-E428-64CC-8D0B-0F1F746B7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184" y="0"/>
            <a:ext cx="1555561" cy="682718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C9525379-880D-0BD8-E4DF-B89EBDC24D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4075"/>
            <a:ext cx="12191999" cy="582612"/>
          </a:xfrm>
        </p:spPr>
        <p:txBody>
          <a:bodyPr>
            <a:normAutofit fontScale="90000"/>
          </a:bodyPr>
          <a:lstStyle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sz="4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928E7-A4E1-3DF5-1A70-0BD09BF80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标题 1">
            <a:extLst>
              <a:ext uri="{FF2B5EF4-FFF2-40B4-BE49-F238E27FC236}">
                <a16:creationId xmlns:a16="http://schemas.microsoft.com/office/drawing/2014/main" id="{0A4D21DB-9318-F39F-01DE-0ABABB9F6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defTabSz="9144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对比国际脉冲缪子源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716CE56-8501-DE1B-0A9C-9E1C4395C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258455"/>
              </p:ext>
            </p:extLst>
          </p:nvPr>
        </p:nvGraphicFramePr>
        <p:xfrm>
          <a:off x="462755" y="1557469"/>
          <a:ext cx="10718767" cy="23528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83847">
                  <a:extLst>
                    <a:ext uri="{9D8B030D-6E8A-4147-A177-3AD203B41FA5}">
                      <a16:colId xmlns:a16="http://schemas.microsoft.com/office/drawing/2014/main" val="3717913476"/>
                    </a:ext>
                  </a:extLst>
                </a:gridCol>
                <a:gridCol w="807965">
                  <a:extLst>
                    <a:ext uri="{9D8B030D-6E8A-4147-A177-3AD203B41FA5}">
                      <a16:colId xmlns:a16="http://schemas.microsoft.com/office/drawing/2014/main" val="4045994830"/>
                    </a:ext>
                  </a:extLst>
                </a:gridCol>
                <a:gridCol w="897355">
                  <a:extLst>
                    <a:ext uri="{9D8B030D-6E8A-4147-A177-3AD203B41FA5}">
                      <a16:colId xmlns:a16="http://schemas.microsoft.com/office/drawing/2014/main" val="1972867977"/>
                    </a:ext>
                  </a:extLst>
                </a:gridCol>
                <a:gridCol w="1003852">
                  <a:extLst>
                    <a:ext uri="{9D8B030D-6E8A-4147-A177-3AD203B41FA5}">
                      <a16:colId xmlns:a16="http://schemas.microsoft.com/office/drawing/2014/main" val="143350231"/>
                    </a:ext>
                  </a:extLst>
                </a:gridCol>
                <a:gridCol w="770283">
                  <a:extLst>
                    <a:ext uri="{9D8B030D-6E8A-4147-A177-3AD203B41FA5}">
                      <a16:colId xmlns:a16="http://schemas.microsoft.com/office/drawing/2014/main" val="916247799"/>
                    </a:ext>
                  </a:extLst>
                </a:gridCol>
                <a:gridCol w="885966">
                  <a:extLst>
                    <a:ext uri="{9D8B030D-6E8A-4147-A177-3AD203B41FA5}">
                      <a16:colId xmlns:a16="http://schemas.microsoft.com/office/drawing/2014/main" val="1481505150"/>
                    </a:ext>
                  </a:extLst>
                </a:gridCol>
                <a:gridCol w="1025030">
                  <a:extLst>
                    <a:ext uri="{9D8B030D-6E8A-4147-A177-3AD203B41FA5}">
                      <a16:colId xmlns:a16="http://schemas.microsoft.com/office/drawing/2014/main" val="970116666"/>
                    </a:ext>
                  </a:extLst>
                </a:gridCol>
                <a:gridCol w="1169740">
                  <a:extLst>
                    <a:ext uri="{9D8B030D-6E8A-4147-A177-3AD203B41FA5}">
                      <a16:colId xmlns:a16="http://schemas.microsoft.com/office/drawing/2014/main" val="2192087738"/>
                    </a:ext>
                  </a:extLst>
                </a:gridCol>
                <a:gridCol w="944611">
                  <a:extLst>
                    <a:ext uri="{9D8B030D-6E8A-4147-A177-3AD203B41FA5}">
                      <a16:colId xmlns:a16="http://schemas.microsoft.com/office/drawing/2014/main" val="4234510847"/>
                    </a:ext>
                  </a:extLst>
                </a:gridCol>
                <a:gridCol w="2430118">
                  <a:extLst>
                    <a:ext uri="{9D8B030D-6E8A-4147-A177-3AD203B41FA5}">
                      <a16:colId xmlns:a16="http://schemas.microsoft.com/office/drawing/2014/main" val="1066122193"/>
                    </a:ext>
                  </a:extLst>
                </a:gridCol>
              </a:tblGrid>
              <a:tr h="588201">
                <a:tc>
                  <a:txBody>
                    <a:bodyPr/>
                    <a:lstStyle/>
                    <a:p>
                      <a:pPr fontAlgn="ctr"/>
                      <a:br>
                        <a:rPr lang="zh-CN" altLang="en-US" sz="1400" b="1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endParaRPr lang="zh-CN" altLang="en-US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束流功率</a:t>
                      </a: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en-CA" sz="1400" b="1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kW)</a:t>
                      </a:r>
                      <a:endParaRPr lang="en-CA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CN" altLang="en-US" sz="1400" b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质子能量</a:t>
                      </a:r>
                      <a:endParaRPr lang="zh-CN" altLang="en-US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fontAlgn="ctr"/>
                      <a:r>
                        <a:rPr lang="en-US" altLang="zh-CN" sz="1400" b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en-CA" sz="1400" b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GeV)</a:t>
                      </a:r>
                      <a:endParaRPr lang="en-CA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CN" altLang="en-US" sz="1400" b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质子通量</a:t>
                      </a:r>
                      <a:endParaRPr lang="zh-CN" altLang="en-US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fontAlgn="ctr"/>
                      <a:r>
                        <a:rPr lang="en-US" altLang="zh-CN" sz="1400" b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en-CA" sz="1400" b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p/s)</a:t>
                      </a:r>
                      <a:endParaRPr lang="en-CA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CN" altLang="en-US" sz="1400" b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束线</a:t>
                      </a:r>
                      <a:endParaRPr lang="zh-CN" altLang="en-US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CN" altLang="en-US" sz="1400" b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束斑</a:t>
                      </a:r>
                      <a:r>
                        <a:rPr lang="en-US" altLang="zh-CN" sz="1400" b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en-CA" sz="1400" b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mm)</a:t>
                      </a:r>
                      <a:endParaRPr lang="en-CA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CN" altLang="en-US" sz="1400" b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绝对流强</a:t>
                      </a:r>
                      <a:r>
                        <a:rPr lang="en-US" altLang="zh-CN" sz="1400" b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el-GR" sz="1400" b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μ/</a:t>
                      </a:r>
                      <a:r>
                        <a:rPr lang="en-CA" sz="1400" b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s)</a:t>
                      </a:r>
                      <a:endParaRPr lang="en-CA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缪子每质子 </a:t>
                      </a: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el-GR" sz="1400" b="1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μ/</a:t>
                      </a:r>
                      <a:r>
                        <a:rPr lang="en-CA" sz="1400" b="1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p)</a:t>
                      </a:r>
                      <a:endParaRPr lang="en-CA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缪子每瓦</a:t>
                      </a: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el-GR" sz="1400" b="1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μ/</a:t>
                      </a:r>
                      <a:r>
                        <a:rPr lang="en-CA" sz="1400" b="1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w)</a:t>
                      </a:r>
                      <a:endParaRPr lang="en-CA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400" b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Reference</a:t>
                      </a:r>
                      <a:endParaRPr lang="en-CA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extLst>
                  <a:ext uri="{0D108BD9-81ED-4DB2-BD59-A6C34878D82A}">
                    <a16:rowId xmlns:a16="http://schemas.microsoft.com/office/drawing/2014/main" val="211656035"/>
                  </a:ext>
                </a:extLst>
              </a:tr>
              <a:tr h="588201">
                <a:tc>
                  <a:txBody>
                    <a:bodyPr/>
                    <a:lstStyle/>
                    <a:p>
                      <a:pPr fontAlgn="ctr"/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J-parc</a:t>
                      </a:r>
                      <a:endParaRPr lang="en-CA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altLang="zh-CN" sz="14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</a:t>
                      </a:r>
                      <a:endParaRPr lang="zh-CN" altLang="en-US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altLang="zh-CN" sz="14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3.1x10</a:t>
                      </a:r>
                      <a:r>
                        <a:rPr lang="en-CA" sz="1400" baseline="30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endParaRPr lang="en-CA" sz="1400" baseline="300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S-line</a:t>
                      </a:r>
                      <a:endParaRPr lang="en-CA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l-GR" sz="14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Φ20</a:t>
                      </a:r>
                      <a:endParaRPr lang="el-GR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8.5x10</a:t>
                      </a:r>
                      <a:r>
                        <a:rPr lang="en-CA" sz="1400" baseline="30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CA" sz="1400" baseline="300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2.74x10</a:t>
                      </a:r>
                      <a:r>
                        <a:rPr lang="en-CA" sz="1400" baseline="30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-10</a:t>
                      </a: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en-CA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altLang="zh-CN" sz="14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0.567</a:t>
                      </a:r>
                      <a:endParaRPr lang="zh-CN" altLang="en-US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Strasser(2018)</a:t>
                      </a:r>
                      <a:endParaRPr lang="en-CA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extLst>
                  <a:ext uri="{0D108BD9-81ED-4DB2-BD59-A6C34878D82A}">
                    <a16:rowId xmlns:a16="http://schemas.microsoft.com/office/drawing/2014/main" val="1541169787"/>
                  </a:ext>
                </a:extLst>
              </a:tr>
              <a:tr h="588201">
                <a:tc>
                  <a:txBody>
                    <a:bodyPr/>
                    <a:lstStyle/>
                    <a:p>
                      <a:pPr fontAlgn="ctr"/>
                      <a:r>
                        <a:rPr lang="en-CA" sz="1400" dirty="0">
                          <a:solidFill>
                            <a:srgbClr val="0033C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CSNS</a:t>
                      </a: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altLang="zh-CN" sz="14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zh-CN" altLang="en-US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altLang="zh-CN" sz="14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1.6</a:t>
                      </a:r>
                      <a:endParaRPr lang="zh-CN" altLang="en-US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7.8x10</a:t>
                      </a:r>
                      <a:r>
                        <a:rPr lang="en-CA" sz="1400" baseline="30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  <a:endParaRPr lang="en-CA" sz="1400" baseline="300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T1</a:t>
                      </a:r>
                      <a:endParaRPr lang="en-CA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l-GR" sz="14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Φ30</a:t>
                      </a:r>
                      <a:endParaRPr lang="el-GR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400" dirty="0">
                          <a:solidFill>
                            <a:srgbClr val="0033C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2.57x10</a:t>
                      </a:r>
                      <a:r>
                        <a:rPr lang="en-CA" sz="1400" baseline="30000" dirty="0">
                          <a:solidFill>
                            <a:srgbClr val="0033C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400" dirty="0">
                          <a:solidFill>
                            <a:srgbClr val="0033C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3.30x10</a:t>
                      </a:r>
                      <a:r>
                        <a:rPr lang="en-CA" sz="1400" baseline="30000" dirty="0">
                          <a:solidFill>
                            <a:srgbClr val="0033C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-8 </a:t>
                      </a: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altLang="zh-CN" sz="1400" dirty="0">
                          <a:solidFill>
                            <a:srgbClr val="0033C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128.5</a:t>
                      </a:r>
                      <a:endParaRPr lang="zh-CN" altLang="en-US" sz="1400" dirty="0">
                        <a:solidFill>
                          <a:srgbClr val="0033CC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From simulation</a:t>
                      </a:r>
                      <a:endParaRPr lang="en-CA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extLst>
                  <a:ext uri="{0D108BD9-81ED-4DB2-BD59-A6C34878D82A}">
                    <a16:rowId xmlns:a16="http://schemas.microsoft.com/office/drawing/2014/main" val="1647860665"/>
                  </a:ext>
                </a:extLst>
              </a:tr>
              <a:tr h="588201">
                <a:tc>
                  <a:txBody>
                    <a:bodyPr/>
                    <a:lstStyle/>
                    <a:p>
                      <a:pPr fontAlgn="ctr"/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ISIS</a:t>
                      </a:r>
                      <a:endParaRPr lang="en-CA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altLang="zh-CN" sz="14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160</a:t>
                      </a:r>
                      <a:endParaRPr lang="zh-CN" altLang="en-US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altLang="zh-CN" sz="14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</a:t>
                      </a:r>
                      <a:endParaRPr lang="zh-CN" altLang="en-US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1.25x10</a:t>
                      </a:r>
                      <a:r>
                        <a:rPr lang="en-CA" sz="1400" baseline="30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endParaRPr lang="en-CA" sz="1400" baseline="300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Riken-Port2</a:t>
                      </a:r>
                      <a:endParaRPr lang="en-CA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Squared 40</a:t>
                      </a:r>
                      <a:endParaRPr lang="en-CA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6x10</a:t>
                      </a:r>
                      <a:r>
                        <a:rPr lang="en-CA" sz="1400" baseline="30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CA" sz="1400" baseline="300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4.8x10</a:t>
                      </a:r>
                      <a:r>
                        <a:rPr lang="en-CA" sz="1400" baseline="30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-10</a:t>
                      </a:r>
                      <a:endParaRPr lang="en-CA" sz="1400" baseline="300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altLang="zh-CN" sz="14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3.75</a:t>
                      </a:r>
                      <a:endParaRPr lang="zh-CN" altLang="en-US" sz="14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T.Matsuzaki(2001)</a:t>
                      </a:r>
                      <a:endParaRPr lang="en-CA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430" marR="86430" marT="43215" marB="43215" anchor="ctr"/>
                </a:tc>
                <a:extLst>
                  <a:ext uri="{0D108BD9-81ED-4DB2-BD59-A6C34878D82A}">
                    <a16:rowId xmlns:a16="http://schemas.microsoft.com/office/drawing/2014/main" val="40711445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4056259-7169-7F7B-8227-596564BF4A8F}"/>
              </a:ext>
            </a:extLst>
          </p:cNvPr>
          <p:cNvSpPr txBox="1"/>
          <p:nvPr/>
        </p:nvSpPr>
        <p:spPr>
          <a:xfrm>
            <a:off x="8300360" y="4349329"/>
            <a:ext cx="27910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同时还参与了缪子束线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真空系统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准直器系统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韦恩滤镜系统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Kicker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Septum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终端聚焦磁铁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等系统的</a:t>
            </a:r>
            <a:r>
              <a:rPr lang="zh-CN" altLang="en-US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设计与优化工作</a:t>
            </a:r>
            <a:endParaRPr lang="en-US" altLang="zh-CN" b="1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AutoShape 11">
            <a:extLst>
              <a:ext uri="{FF2B5EF4-FFF2-40B4-BE49-F238E27FC236}">
                <a16:creationId xmlns:a16="http://schemas.microsoft.com/office/drawing/2014/main" id="{6F13838D-BA0B-AFF5-FB51-4C5E007B68A9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8586" y="4848580"/>
            <a:ext cx="7409270" cy="1323620"/>
          </a:xfrm>
          <a:prstGeom prst="roundRect">
            <a:avLst>
              <a:gd name="adj" fmla="val 16835"/>
            </a:avLst>
          </a:prstGeom>
          <a:solidFill>
            <a:schemeClr val="bg1"/>
          </a:soli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这套算法为散裂缪子束线设计迭代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节省了大量的设计时间</a:t>
            </a:r>
            <a:endParaRPr lang="en-US" altLang="zh-CN" b="1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优化后的束线对比国际脉冲缪子源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绝对流强</a:t>
            </a:r>
            <a:r>
              <a:rPr lang="zh-CN" altLang="en-US" sz="18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最高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、缪子产额</a:t>
            </a:r>
            <a:r>
              <a:rPr lang="zh-CN" altLang="en-US" sz="18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最高</a:t>
            </a:r>
            <a:endParaRPr lang="zh-CN" altLang="en-US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这部分研究文章已经完成准备投稿</a:t>
            </a:r>
          </a:p>
        </p:txBody>
      </p:sp>
    </p:spTree>
    <p:extLst>
      <p:ext uri="{BB962C8B-B14F-4D97-AF65-F5344CB8AC3E}">
        <p14:creationId xmlns:p14="http://schemas.microsoft.com/office/powerpoint/2010/main" val="131179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8477E-7EB2-1B76-6A6A-D06E4130D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496E3BA-1795-D8F9-DF7C-55CB39466EBB}"/>
              </a:ext>
            </a:extLst>
          </p:cNvPr>
          <p:cNvSpPr/>
          <p:nvPr/>
        </p:nvSpPr>
        <p:spPr>
          <a:xfrm>
            <a:off x="0" y="0"/>
            <a:ext cx="12191999" cy="771099"/>
          </a:xfrm>
          <a:prstGeom prst="rect">
            <a:avLst/>
          </a:pr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4386B73-D15D-A9FF-D639-FA734B68A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184" y="0"/>
            <a:ext cx="1555561" cy="682718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8805A413-5A5C-0C2A-0173-FA0832BBEE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4075"/>
            <a:ext cx="12191999" cy="582612"/>
          </a:xfrm>
        </p:spPr>
        <p:txBody>
          <a:bodyPr>
            <a:normAutofit fontScale="90000"/>
          </a:bodyPr>
          <a:lstStyle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sz="4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416DD-EE90-27F7-CF00-88C47897B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7570AE08-485E-7495-051A-7F2C8AAA1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defTabSz="9144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26F21DC0-6923-385D-39E5-B096386D5243}"/>
              </a:ext>
            </a:extLst>
          </p:cNvPr>
          <p:cNvSpPr txBox="1"/>
          <p:nvPr/>
        </p:nvSpPr>
        <p:spPr>
          <a:xfrm>
            <a:off x="1040784" y="1916626"/>
            <a:ext cx="9413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倾斜缪子靶设计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zh-CN" altLang="en-US" sz="2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明确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散裂二期缪子靶设计方案，缪子靶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产额提升</a:t>
            </a:r>
            <a:r>
              <a:rPr lang="en-US" altLang="zh-CN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</a:p>
          <a:p>
            <a:pPr marL="914400" lvl="1" indent="-457200">
              <a:buFont typeface="+mj-lt"/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国际上第一次</a:t>
            </a:r>
            <a:r>
              <a:rPr lang="zh-CN" altLang="en-US" sz="2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针对一个缪子源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优化此类倾斜靶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Font typeface="+mj-lt"/>
              <a:buAutoNum type="arabicPeriod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缪子束线设计：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zh-CN" altLang="en-US" sz="2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开发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一套专门用来优化缪子束线的</a:t>
            </a:r>
            <a:r>
              <a:rPr lang="zh-CN" altLang="en-US" sz="2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机器学习算法</a:t>
            </a:r>
            <a:endParaRPr lang="en-US" altLang="zh-CN" sz="20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为散裂二期表面缪子束线的方案迭代细化过程中</a:t>
            </a:r>
            <a:r>
              <a:rPr lang="zh-CN" altLang="en-US" sz="2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优化了非常多版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束线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优化后的束线对比国际脉冲缪子源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绝对流强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最高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、缪子产额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最高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完成这部分工作总结的文章，正在</a:t>
            </a:r>
            <a:r>
              <a:rPr lang="zh-CN" altLang="en-US" sz="2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准备投稿</a:t>
            </a:r>
            <a:endParaRPr lang="en-US" altLang="zh-CN" sz="20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+mj-lt"/>
              <a:buAutoNum type="arabicPeriod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6296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EE14E09-1133-CC4B-074B-A649DD2CE872}"/>
              </a:ext>
            </a:extLst>
          </p:cNvPr>
          <p:cNvSpPr/>
          <p:nvPr/>
        </p:nvSpPr>
        <p:spPr>
          <a:xfrm>
            <a:off x="0" y="0"/>
            <a:ext cx="12191999" cy="771099"/>
          </a:xfrm>
          <a:prstGeom prst="rect">
            <a:avLst/>
          </a:pr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A41C3E6-F580-BEAC-3823-E307628B1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184" y="0"/>
            <a:ext cx="1555561" cy="682718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A1F2724C-059A-EDE6-D620-FC405454A0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4075"/>
            <a:ext cx="12191999" cy="582612"/>
          </a:xfrm>
        </p:spPr>
        <p:txBody>
          <a:bodyPr>
            <a:normAutofit fontScale="90000"/>
          </a:bodyPr>
          <a:lstStyle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sz="4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98903" y="3050772"/>
            <a:ext cx="7955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EB4CD-738E-DC86-2CF1-E0FA709F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94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207568" y="332656"/>
            <a:ext cx="0" cy="36718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07BE3498-BA7E-45B8-878B-14271F0982F9}"/>
              </a:ext>
            </a:extLst>
          </p:cNvPr>
          <p:cNvSpPr/>
          <p:nvPr/>
        </p:nvSpPr>
        <p:spPr>
          <a:xfrm>
            <a:off x="267460" y="622717"/>
            <a:ext cx="194842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zh-CN" alt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B5CFF2A-B37E-0786-8782-23635536FE57}"/>
              </a:ext>
            </a:extLst>
          </p:cNvPr>
          <p:cNvSpPr txBox="1"/>
          <p:nvPr/>
        </p:nvSpPr>
        <p:spPr>
          <a:xfrm>
            <a:off x="3063920" y="986278"/>
            <a:ext cx="8072875" cy="2970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zh-CN" altLang="en-US" sz="36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机器学习简要</a:t>
            </a:r>
            <a:endParaRPr lang="en-US" altLang="zh-CN" sz="3600" b="1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机器学习在缪子束线的应用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旋转缪子靶结构优化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表面缪子束线优化设计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617169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EE14E09-1133-CC4B-074B-A649DD2CE872}"/>
              </a:ext>
            </a:extLst>
          </p:cNvPr>
          <p:cNvSpPr/>
          <p:nvPr/>
        </p:nvSpPr>
        <p:spPr>
          <a:xfrm>
            <a:off x="0" y="0"/>
            <a:ext cx="12191999" cy="843342"/>
          </a:xfrm>
          <a:prstGeom prst="rect">
            <a:avLst/>
          </a:pr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A41C3E6-F580-BEAC-3823-E307628B1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184" y="0"/>
            <a:ext cx="1555561" cy="682718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A1F2724C-059A-EDE6-D620-FC405454A0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4075"/>
            <a:ext cx="12191999" cy="582612"/>
          </a:xfrm>
        </p:spPr>
        <p:txBody>
          <a:bodyPr>
            <a:normAutofit fontScale="90000"/>
          </a:bodyPr>
          <a:lstStyle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sz="4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A10BE378-4997-F20E-928A-5A8A50824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defTabSz="914400"/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年诺贝尔物理学奖</a:t>
            </a:r>
            <a:endParaRPr lang="en-US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1E15A-88E1-C915-89C4-968194046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04AAAE-F9E0-23CA-EABD-11B74A938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528" y="2123565"/>
            <a:ext cx="4065104" cy="4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5CA542B3-7BB4-26C4-1B18-45A03D5E6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396" y="3716724"/>
            <a:ext cx="4597969" cy="125987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3A34E5D-D7E5-0A31-E295-EDFFD6020E3A}"/>
              </a:ext>
            </a:extLst>
          </p:cNvPr>
          <p:cNvSpPr txBox="1"/>
          <p:nvPr/>
        </p:nvSpPr>
        <p:spPr>
          <a:xfrm>
            <a:off x="6597035" y="2396511"/>
            <a:ext cx="5044693" cy="1200329"/>
          </a:xfrm>
          <a:prstGeom prst="rect">
            <a:avLst/>
          </a:prstGeom>
          <a:noFill/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 altLang="zh-CN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Hinton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Hopfield</a:t>
            </a:r>
            <a:r>
              <a:rPr lang="zh-CN" altLang="en-US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早期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全联通</a:t>
            </a:r>
            <a:r>
              <a:rPr lang="en-CA" altLang="zh-CN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Hopfield</a:t>
            </a:r>
            <a:r>
              <a:rPr lang="zh-CN" altLang="en-US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网络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Boltzmann</a:t>
            </a:r>
            <a:r>
              <a:rPr lang="zh-CN" altLang="en-US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网络</a:t>
            </a:r>
            <a:r>
              <a:rPr lang="en-US" altLang="zh-CN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(a)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改进成</a:t>
            </a:r>
            <a:r>
              <a:rPr lang="zh-CN" altLang="en-US" b="0" i="0" dirty="0"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部分连通</a:t>
            </a:r>
            <a:r>
              <a:rPr lang="zh-CN" altLang="en-US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网络</a:t>
            </a:r>
            <a:r>
              <a:rPr lang="en-US" altLang="zh-CN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(b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并演变成了我们现在运用的</a:t>
            </a:r>
            <a:r>
              <a:rPr lang="zh-CN" altLang="en-US" b="0" i="0" dirty="0"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深度神经网络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(c)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2262FEC-6316-7AEC-AE8A-AF7EAB34D34F}"/>
              </a:ext>
            </a:extLst>
          </p:cNvPr>
          <p:cNvSpPr txBox="1"/>
          <p:nvPr/>
        </p:nvSpPr>
        <p:spPr>
          <a:xfrm>
            <a:off x="6544639" y="5220718"/>
            <a:ext cx="4408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之父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Hinton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是人工神经网络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结构和算法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的主要推动者。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AutoShape 11">
            <a:extLst>
              <a:ext uri="{FF2B5EF4-FFF2-40B4-BE49-F238E27FC236}">
                <a16:creationId xmlns:a16="http://schemas.microsoft.com/office/drawing/2014/main" id="{35870862-B3AA-0437-4EFF-8BFF8791BB3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44243" y="967633"/>
            <a:ext cx="9103513" cy="952418"/>
          </a:xfrm>
          <a:prstGeom prst="roundRect">
            <a:avLst>
              <a:gd name="adj" fmla="val 16835"/>
            </a:avLst>
          </a:prstGeom>
          <a:solidFill>
            <a:schemeClr val="bg1"/>
          </a:soli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r>
              <a:rPr lang="en-US" altLang="zh-CN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年诺贝尔物理奖被颁发给</a:t>
            </a:r>
            <a:r>
              <a:rPr lang="en-CA" altLang="zh-CN" sz="2000" b="1" i="0" dirty="0"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John Hopfield</a:t>
            </a:r>
            <a:r>
              <a:rPr lang="zh-CN" altLang="en-US" sz="2000" b="1" i="0" dirty="0"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CA" altLang="zh-CN" sz="2000" b="1" i="0" dirty="0"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Geoffrey Hinton</a:t>
            </a:r>
            <a:r>
              <a:rPr lang="zh-CN" altLang="en-US" sz="2000" b="1" i="0" dirty="0">
                <a:solidFill>
                  <a:srgbClr val="0033C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以表彰他们对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人工神经网络和机器学习的贡献。</a:t>
            </a:r>
          </a:p>
        </p:txBody>
      </p:sp>
    </p:spTree>
    <p:extLst>
      <p:ext uri="{BB962C8B-B14F-4D97-AF65-F5344CB8AC3E}">
        <p14:creationId xmlns:p14="http://schemas.microsoft.com/office/powerpoint/2010/main" val="3315974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AD9CE-7B07-73CE-AAAD-620726B77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145899C-0516-9DC9-B758-B851E552C52C}"/>
              </a:ext>
            </a:extLst>
          </p:cNvPr>
          <p:cNvSpPr/>
          <p:nvPr/>
        </p:nvSpPr>
        <p:spPr>
          <a:xfrm>
            <a:off x="0" y="0"/>
            <a:ext cx="12191999" cy="843342"/>
          </a:xfrm>
          <a:prstGeom prst="rect">
            <a:avLst/>
          </a:pr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242D581-771A-146C-99CA-9DAF72866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184" y="0"/>
            <a:ext cx="1555561" cy="682718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5B74656A-6EBA-8254-5599-3117ED1670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4075"/>
            <a:ext cx="12191999" cy="582612"/>
          </a:xfrm>
        </p:spPr>
        <p:txBody>
          <a:bodyPr>
            <a:normAutofit fontScale="90000"/>
          </a:bodyPr>
          <a:lstStyle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sz="4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313ADEFF-8087-E5B3-9211-006373109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defTabSz="9144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机器学习示例</a:t>
            </a:r>
            <a:endParaRPr lang="zh-CN" altLang="en-US" sz="4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072D4-8AB5-214B-F373-69815A84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5C2359-0780-0424-F7D1-7F1908AD9519}"/>
              </a:ext>
            </a:extLst>
          </p:cNvPr>
          <p:cNvSpPr txBox="1"/>
          <p:nvPr/>
        </p:nvSpPr>
        <p:spPr>
          <a:xfrm>
            <a:off x="290812" y="5096536"/>
            <a:ext cx="5364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根据已知数据</a:t>
            </a:r>
            <a:r>
              <a:rPr lang="zh-CN" altLang="en-US" sz="2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训练模型</a:t>
            </a:r>
            <a:endParaRPr lang="en-US" altLang="zh-CN" sz="20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根据模型可以</a:t>
            </a:r>
            <a:r>
              <a:rPr lang="zh-CN" altLang="en-US" sz="2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数据涵盖范围内</a:t>
            </a:r>
            <a:r>
              <a:rPr lang="zh-CN" altLang="en-US" sz="2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任意点数值</a:t>
            </a:r>
            <a:endParaRPr lang="en-US" altLang="zh-CN" sz="20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可以对已知数据外一定范围进行</a:t>
            </a:r>
            <a:r>
              <a:rPr lang="zh-CN" altLang="en-US" sz="2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预测</a:t>
            </a:r>
            <a:endParaRPr lang="en-US" altLang="zh-CN" sz="20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889741-8763-3E17-BA45-D30E5998E9F5}"/>
              </a:ext>
            </a:extLst>
          </p:cNvPr>
          <p:cNvSpPr txBox="1"/>
          <p:nvPr/>
        </p:nvSpPr>
        <p:spPr>
          <a:xfrm>
            <a:off x="543494" y="1084300"/>
            <a:ext cx="1620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多元回归</a:t>
            </a:r>
            <a:endParaRPr lang="en-US" altLang="zh-CN" sz="2000" b="1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Picture 1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467A4A09-67BF-1615-AEB8-6CCDA6D31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74" y="1484410"/>
            <a:ext cx="5660340" cy="34549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3F77C5-0C25-1112-23F5-1DEA24C2BBBD}"/>
              </a:ext>
            </a:extLst>
          </p:cNvPr>
          <p:cNvSpPr txBox="1"/>
          <p:nvPr/>
        </p:nvSpPr>
        <p:spPr>
          <a:xfrm>
            <a:off x="6189980" y="1079069"/>
            <a:ext cx="15505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优化问题</a:t>
            </a:r>
            <a:endParaRPr lang="en-US" altLang="zh-CN" sz="2000" b="1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5913C0-1019-6999-AE52-4D50687A77A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4144" y="1951506"/>
            <a:ext cx="5876855" cy="25825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972BD7-7D36-0970-60E4-B94FAE559C6C}"/>
              </a:ext>
            </a:extLst>
          </p:cNvPr>
          <p:cNvSpPr txBox="1"/>
          <p:nvPr/>
        </p:nvSpPr>
        <p:spPr>
          <a:xfrm>
            <a:off x="6664188" y="4746410"/>
            <a:ext cx="49591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把现实世界问题定义成一个函数，为系统找到最优解：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定义目标函数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定义可调参数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sz="2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策略性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调节参数达到</a:t>
            </a:r>
            <a:r>
              <a:rPr lang="zh-CN" altLang="en-US" sz="2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最大化目标函数的目的</a:t>
            </a:r>
          </a:p>
        </p:txBody>
      </p:sp>
    </p:spTree>
    <p:extLst>
      <p:ext uri="{BB962C8B-B14F-4D97-AF65-F5344CB8AC3E}">
        <p14:creationId xmlns:p14="http://schemas.microsoft.com/office/powerpoint/2010/main" val="184154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CFE96-1362-3A68-D099-9AE2985C8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3794EC15-12F3-B7A6-5271-D480683611D8}"/>
              </a:ext>
            </a:extLst>
          </p:cNvPr>
          <p:cNvCxnSpPr/>
          <p:nvPr/>
        </p:nvCxnSpPr>
        <p:spPr>
          <a:xfrm>
            <a:off x="2207568" y="332656"/>
            <a:ext cx="0" cy="36718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42BA95FB-4A36-0747-0259-173914BBC5F0}"/>
              </a:ext>
            </a:extLst>
          </p:cNvPr>
          <p:cNvSpPr/>
          <p:nvPr/>
        </p:nvSpPr>
        <p:spPr>
          <a:xfrm>
            <a:off x="267460" y="622717"/>
            <a:ext cx="194842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zh-CN" alt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09B6A01-AE16-BEA9-75D6-5559D9E1DC9E}"/>
              </a:ext>
            </a:extLst>
          </p:cNvPr>
          <p:cNvSpPr txBox="1"/>
          <p:nvPr/>
        </p:nvSpPr>
        <p:spPr>
          <a:xfrm>
            <a:off x="3063920" y="986278"/>
            <a:ext cx="8072875" cy="2970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机器学习简要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zh-CN" altLang="en-US" sz="36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机器学习在缪子束线的应用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zh-CN" altLang="en-US" sz="28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旋转缪子靶结构优化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表面缪子束线优化设计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803296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A340E-8B3B-3C57-DADD-607E18854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637C5786-CA33-E2CB-3CE3-A7C37DB27F10}"/>
              </a:ext>
            </a:extLst>
          </p:cNvPr>
          <p:cNvSpPr/>
          <p:nvPr/>
        </p:nvSpPr>
        <p:spPr>
          <a:xfrm>
            <a:off x="0" y="0"/>
            <a:ext cx="12191999" cy="843342"/>
          </a:xfrm>
          <a:prstGeom prst="rect">
            <a:avLst/>
          </a:pr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2D36132-211C-EEB9-168C-A1B322C27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184" y="0"/>
            <a:ext cx="1555561" cy="682718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3D63D63A-D703-A0D1-4A7F-CA15CE1F14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4075"/>
            <a:ext cx="12191999" cy="582612"/>
          </a:xfrm>
        </p:spPr>
        <p:txBody>
          <a:bodyPr>
            <a:normAutofit fontScale="90000"/>
          </a:bodyPr>
          <a:lstStyle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sz="4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2DF5917C-9B37-3C99-2D98-98361459B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defTabSz="9144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倾斜缪子靶结构优化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9771E0-AE44-8E39-324A-F32132B3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8263" y="6922879"/>
            <a:ext cx="2743200" cy="365125"/>
          </a:xfrm>
        </p:spPr>
        <p:txBody>
          <a:bodyPr/>
          <a:lstStyle/>
          <a:p>
            <a:fld id="{D9A80C27-2DA0-4385-BF62-8D9873646CFE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135">
            <a:extLst>
              <a:ext uri="{FF2B5EF4-FFF2-40B4-BE49-F238E27FC236}">
                <a16:creationId xmlns:a16="http://schemas.microsoft.com/office/drawing/2014/main" id="{54728D25-2929-78CF-4844-62081A054F51}"/>
              </a:ext>
            </a:extLst>
          </p:cNvPr>
          <p:cNvSpPr txBox="1"/>
          <p:nvPr/>
        </p:nvSpPr>
        <p:spPr>
          <a:xfrm>
            <a:off x="1422425" y="6392923"/>
            <a:ext cx="3615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厚度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= 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反应距离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(intL)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sin(</a:t>
            </a:r>
            <a:r>
              <a:rPr lang="el-GR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θ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l-GR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87B24D02-387E-FC12-8F14-A2379636708A}"/>
              </a:ext>
            </a:extLst>
          </p:cNvPr>
          <p:cNvGrpSpPr/>
          <p:nvPr/>
        </p:nvGrpSpPr>
        <p:grpSpPr>
          <a:xfrm>
            <a:off x="2570931" y="1275488"/>
            <a:ext cx="1724033" cy="5015380"/>
            <a:chOff x="6897423" y="-259982"/>
            <a:chExt cx="2209334" cy="6165430"/>
          </a:xfrm>
          <a:effectLst>
            <a:outerShdw blurRad="1270000" dist="508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9" name="椭圆 29">
              <a:extLst>
                <a:ext uri="{FF2B5EF4-FFF2-40B4-BE49-F238E27FC236}">
                  <a16:creationId xmlns:a16="http://schemas.microsoft.com/office/drawing/2014/main" id="{ED390EAF-BF3E-F004-AA48-D80A6F675989}"/>
                </a:ext>
              </a:extLst>
            </p:cNvPr>
            <p:cNvSpPr/>
            <p:nvPr/>
          </p:nvSpPr>
          <p:spPr>
            <a:xfrm rot="2795600">
              <a:off x="6965952" y="3215285"/>
              <a:ext cx="973125" cy="232086"/>
            </a:xfrm>
            <a:prstGeom prst="ellipse">
              <a:avLst/>
            </a:prstGeom>
            <a:solidFill>
              <a:srgbClr val="B20000"/>
            </a:solidFill>
            <a:ln>
              <a:solidFill>
                <a:srgbClr val="B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id="{FAD9FFE6-30E9-3A36-1B82-23E85B5AF646}"/>
                </a:ext>
              </a:extLst>
            </p:cNvPr>
            <p:cNvSpPr/>
            <p:nvPr/>
          </p:nvSpPr>
          <p:spPr>
            <a:xfrm rot="3608851">
              <a:off x="7059691" y="3437538"/>
              <a:ext cx="852894" cy="176448"/>
            </a:xfrm>
            <a:prstGeom prst="rect">
              <a:avLst/>
            </a:prstGeom>
            <a:solidFill>
              <a:srgbClr val="B20000"/>
            </a:solidFill>
            <a:ln>
              <a:solidFill>
                <a:srgbClr val="B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91">
              <a:extLst>
                <a:ext uri="{FF2B5EF4-FFF2-40B4-BE49-F238E27FC236}">
                  <a16:creationId xmlns:a16="http://schemas.microsoft.com/office/drawing/2014/main" id="{34040077-23AF-B9E6-C5D5-5DD1F195ABA7}"/>
                </a:ext>
              </a:extLst>
            </p:cNvPr>
            <p:cNvSpPr/>
            <p:nvPr/>
          </p:nvSpPr>
          <p:spPr>
            <a:xfrm rot="3576287">
              <a:off x="7536956" y="3569291"/>
              <a:ext cx="299132" cy="300952"/>
            </a:xfrm>
            <a:prstGeom prst="rect">
              <a:avLst/>
            </a:prstGeom>
            <a:solidFill>
              <a:srgbClr val="B20000"/>
            </a:solidFill>
            <a:ln>
              <a:solidFill>
                <a:srgbClr val="B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椭圆 58">
              <a:extLst>
                <a:ext uri="{FF2B5EF4-FFF2-40B4-BE49-F238E27FC236}">
                  <a16:creationId xmlns:a16="http://schemas.microsoft.com/office/drawing/2014/main" id="{51B1FF1C-C574-3E7D-60F8-45F65D494D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96331" y="3696735"/>
              <a:ext cx="324000" cy="324000"/>
            </a:xfrm>
            <a:prstGeom prst="ellipse">
              <a:avLst/>
            </a:prstGeom>
            <a:solidFill>
              <a:srgbClr val="C00000"/>
            </a:solidFill>
            <a:ln w="3175">
              <a:solidFill>
                <a:srgbClr val="C00000"/>
              </a:solidFill>
            </a:ln>
            <a:scene3d>
              <a:camera prst="perspectiveFront" fov="2700000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6" name="直接箭头连接符 115">
              <a:extLst>
                <a:ext uri="{FF2B5EF4-FFF2-40B4-BE49-F238E27FC236}">
                  <a16:creationId xmlns:a16="http://schemas.microsoft.com/office/drawing/2014/main" id="{1C4CC7B2-E27B-166B-5EF2-590E6D957596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6897423" y="125034"/>
              <a:ext cx="1612201" cy="161220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箭头连接符 117">
              <a:extLst>
                <a:ext uri="{FF2B5EF4-FFF2-40B4-BE49-F238E27FC236}">
                  <a16:creationId xmlns:a16="http://schemas.microsoft.com/office/drawing/2014/main" id="{74BD393C-91B3-DA32-6F34-B55E903D3834}"/>
                </a:ext>
              </a:extLst>
            </p:cNvPr>
            <p:cNvCxnSpPr>
              <a:cxnSpLocks/>
            </p:cNvCxnSpPr>
            <p:nvPr/>
          </p:nvCxnSpPr>
          <p:spPr>
            <a:xfrm>
              <a:off x="8509624" y="1901499"/>
              <a:ext cx="0" cy="38520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箭头连接符 118">
              <a:extLst>
                <a:ext uri="{FF2B5EF4-FFF2-40B4-BE49-F238E27FC236}">
                  <a16:creationId xmlns:a16="http://schemas.microsoft.com/office/drawing/2014/main" id="{5B4A95A9-E87C-508D-0A22-2047FF3ADE09}"/>
                </a:ext>
              </a:extLst>
            </p:cNvPr>
            <p:cNvCxnSpPr/>
            <p:nvPr/>
          </p:nvCxnSpPr>
          <p:spPr>
            <a:xfrm>
              <a:off x="7950836" y="5905448"/>
              <a:ext cx="333559" cy="0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22">
              <a:extLst>
                <a:ext uri="{FF2B5EF4-FFF2-40B4-BE49-F238E27FC236}">
                  <a16:creationId xmlns:a16="http://schemas.microsoft.com/office/drawing/2014/main" id="{428E6B2F-C5B4-AA70-96AE-2A7604C1EA7D}"/>
                </a:ext>
              </a:extLst>
            </p:cNvPr>
            <p:cNvSpPr txBox="1"/>
            <p:nvPr/>
          </p:nvSpPr>
          <p:spPr>
            <a:xfrm rot="18944228">
              <a:off x="7600349" y="-259982"/>
              <a:ext cx="591620" cy="188505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长度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= 24 cm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28">
              <a:extLst>
                <a:ext uri="{FF2B5EF4-FFF2-40B4-BE49-F238E27FC236}">
                  <a16:creationId xmlns:a16="http://schemas.microsoft.com/office/drawing/2014/main" id="{317DC479-232B-871F-ABAD-25A7CE0C6BD7}"/>
                </a:ext>
              </a:extLst>
            </p:cNvPr>
            <p:cNvSpPr txBox="1"/>
            <p:nvPr/>
          </p:nvSpPr>
          <p:spPr>
            <a:xfrm>
              <a:off x="8515137" y="3047547"/>
              <a:ext cx="591620" cy="231101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高度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= 24 cm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953E67B-6012-EB13-5B04-2A90664D0CFB}"/>
              </a:ext>
            </a:extLst>
          </p:cNvPr>
          <p:cNvSpPr txBox="1"/>
          <p:nvPr/>
        </p:nvSpPr>
        <p:spPr>
          <a:xfrm flipH="1">
            <a:off x="3186697" y="5056161"/>
            <a:ext cx="115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221ED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</a:p>
        </p:txBody>
      </p:sp>
      <p:grpSp>
        <p:nvGrpSpPr>
          <p:cNvPr id="22" name="组合 26">
            <a:extLst>
              <a:ext uri="{FF2B5EF4-FFF2-40B4-BE49-F238E27FC236}">
                <a16:creationId xmlns:a16="http://schemas.microsoft.com/office/drawing/2014/main" id="{E4EF87AB-AF05-C85B-76BE-3DE2F9B9926C}"/>
              </a:ext>
            </a:extLst>
          </p:cNvPr>
          <p:cNvGrpSpPr/>
          <p:nvPr/>
        </p:nvGrpSpPr>
        <p:grpSpPr>
          <a:xfrm>
            <a:off x="2146228" y="1768025"/>
            <a:ext cx="1480806" cy="4392727"/>
            <a:chOff x="6369163" y="303678"/>
            <a:chExt cx="1897640" cy="5400000"/>
          </a:xfrm>
          <a:effectLst/>
        </p:grpSpPr>
        <p:sp>
          <p:nvSpPr>
            <p:cNvPr id="23" name="立方体 75">
              <a:extLst>
                <a:ext uri="{FF2B5EF4-FFF2-40B4-BE49-F238E27FC236}">
                  <a16:creationId xmlns:a16="http://schemas.microsoft.com/office/drawing/2014/main" id="{EE647ED0-7C30-25D6-9D28-048C79A52B9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369163" y="303678"/>
              <a:ext cx="1897640" cy="5400000"/>
            </a:xfrm>
            <a:prstGeom prst="cube">
              <a:avLst>
                <a:gd name="adj" fmla="val 82861"/>
              </a:avLst>
            </a:prstGeom>
            <a:solidFill>
              <a:srgbClr val="00B0F0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椭圆 29">
              <a:extLst>
                <a:ext uri="{FF2B5EF4-FFF2-40B4-BE49-F238E27FC236}">
                  <a16:creationId xmlns:a16="http://schemas.microsoft.com/office/drawing/2014/main" id="{499FF0B6-77AF-27EF-DE3B-2F078FE5EC83}"/>
                </a:ext>
              </a:extLst>
            </p:cNvPr>
            <p:cNvSpPr/>
            <p:nvPr/>
          </p:nvSpPr>
          <p:spPr>
            <a:xfrm rot="2795600">
              <a:off x="6965952" y="3215285"/>
              <a:ext cx="973125" cy="232086"/>
            </a:xfrm>
            <a:prstGeom prst="ellipse">
              <a:avLst/>
            </a:prstGeom>
            <a:solidFill>
              <a:srgbClr val="B20000"/>
            </a:solidFill>
            <a:ln>
              <a:solidFill>
                <a:srgbClr val="B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30">
              <a:extLst>
                <a:ext uri="{FF2B5EF4-FFF2-40B4-BE49-F238E27FC236}">
                  <a16:creationId xmlns:a16="http://schemas.microsoft.com/office/drawing/2014/main" id="{B0A178BB-DAD3-1079-CEC8-520A3167E5CB}"/>
                </a:ext>
              </a:extLst>
            </p:cNvPr>
            <p:cNvSpPr/>
            <p:nvPr/>
          </p:nvSpPr>
          <p:spPr>
            <a:xfrm rot="3608851">
              <a:off x="7059691" y="3437538"/>
              <a:ext cx="852894" cy="176448"/>
            </a:xfrm>
            <a:prstGeom prst="rect">
              <a:avLst/>
            </a:prstGeom>
            <a:solidFill>
              <a:srgbClr val="B20000"/>
            </a:solidFill>
            <a:ln>
              <a:solidFill>
                <a:srgbClr val="B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91">
              <a:extLst>
                <a:ext uri="{FF2B5EF4-FFF2-40B4-BE49-F238E27FC236}">
                  <a16:creationId xmlns:a16="http://schemas.microsoft.com/office/drawing/2014/main" id="{8B8AA921-13F0-A2D8-D861-53A0FA956B5D}"/>
                </a:ext>
              </a:extLst>
            </p:cNvPr>
            <p:cNvSpPr/>
            <p:nvPr/>
          </p:nvSpPr>
          <p:spPr>
            <a:xfrm rot="3576287">
              <a:off x="7536956" y="3569291"/>
              <a:ext cx="299132" cy="300952"/>
            </a:xfrm>
            <a:prstGeom prst="rect">
              <a:avLst/>
            </a:prstGeom>
            <a:solidFill>
              <a:srgbClr val="B20000"/>
            </a:solidFill>
            <a:ln>
              <a:solidFill>
                <a:srgbClr val="B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椭圆 58">
              <a:extLst>
                <a:ext uri="{FF2B5EF4-FFF2-40B4-BE49-F238E27FC236}">
                  <a16:creationId xmlns:a16="http://schemas.microsoft.com/office/drawing/2014/main" id="{D4712B71-2B3E-1B51-E8D4-A52BFCB5DD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96331" y="3696735"/>
              <a:ext cx="324000" cy="324000"/>
            </a:xfrm>
            <a:prstGeom prst="ellipse">
              <a:avLst/>
            </a:prstGeom>
            <a:solidFill>
              <a:srgbClr val="C00000"/>
            </a:solidFill>
            <a:ln w="3175">
              <a:solidFill>
                <a:srgbClr val="C00000"/>
              </a:solidFill>
            </a:ln>
            <a:scene3d>
              <a:camera prst="perspectiveFront" fov="2700000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4500E9B-3263-F39A-495A-A9DD2049A28A}"/>
              </a:ext>
            </a:extLst>
          </p:cNvPr>
          <p:cNvSpPr txBox="1"/>
          <p:nvPr/>
        </p:nvSpPr>
        <p:spPr>
          <a:xfrm>
            <a:off x="1345657" y="1734558"/>
            <a:ext cx="1708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旋转靶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蓝色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E3366CA-DB5F-4228-FE33-4EA374993CB3}"/>
              </a:ext>
            </a:extLst>
          </p:cNvPr>
          <p:cNvCxnSpPr>
            <a:cxnSpLocks/>
          </p:cNvCxnSpPr>
          <p:nvPr/>
        </p:nvCxnSpPr>
        <p:spPr>
          <a:xfrm>
            <a:off x="2466087" y="3367196"/>
            <a:ext cx="642932" cy="107457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D923171-2D51-9654-2D53-B30DC64E6CB1}"/>
              </a:ext>
            </a:extLst>
          </p:cNvPr>
          <p:cNvCxnSpPr>
            <a:cxnSpLocks/>
          </p:cNvCxnSpPr>
          <p:nvPr/>
        </p:nvCxnSpPr>
        <p:spPr>
          <a:xfrm>
            <a:off x="2056404" y="2665508"/>
            <a:ext cx="413322" cy="717307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05DF037-FC35-E845-EAEB-F84636D3B09D}"/>
              </a:ext>
            </a:extLst>
          </p:cNvPr>
          <p:cNvSpPr txBox="1"/>
          <p:nvPr/>
        </p:nvSpPr>
        <p:spPr>
          <a:xfrm>
            <a:off x="2161857" y="3478922"/>
            <a:ext cx="110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反应距离</a:t>
            </a:r>
            <a:endParaRPr 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7088A14-A41E-D8A0-6F46-4BF87F48142D}"/>
              </a:ext>
            </a:extLst>
          </p:cNvPr>
          <p:cNvCxnSpPr>
            <a:cxnSpLocks/>
            <a:stCxn id="26" idx="1"/>
          </p:cNvCxnSpPr>
          <p:nvPr/>
        </p:nvCxnSpPr>
        <p:spPr>
          <a:xfrm>
            <a:off x="3112657" y="4441959"/>
            <a:ext cx="528104" cy="994953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C818D27-FD88-CBCA-2F63-0954900F7EC2}"/>
              </a:ext>
            </a:extLst>
          </p:cNvPr>
          <p:cNvSpPr txBox="1"/>
          <p:nvPr/>
        </p:nvSpPr>
        <p:spPr>
          <a:xfrm>
            <a:off x="1476185" y="5277330"/>
            <a:ext cx="880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质子束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DAA6284-EFB1-E280-58D3-B0A94F976A0C}"/>
              </a:ext>
            </a:extLst>
          </p:cNvPr>
          <p:cNvCxnSpPr>
            <a:cxnSpLocks/>
          </p:cNvCxnSpPr>
          <p:nvPr/>
        </p:nvCxnSpPr>
        <p:spPr>
          <a:xfrm flipV="1">
            <a:off x="2136942" y="4668906"/>
            <a:ext cx="893387" cy="453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9EB539F-D26F-4638-1559-56B62E70E5AC}"/>
              </a:ext>
            </a:extLst>
          </p:cNvPr>
          <p:cNvCxnSpPr>
            <a:cxnSpLocks/>
          </p:cNvCxnSpPr>
          <p:nvPr/>
        </p:nvCxnSpPr>
        <p:spPr>
          <a:xfrm>
            <a:off x="2036774" y="2109015"/>
            <a:ext cx="617065" cy="549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0A26DC9-509C-8739-D8EF-26C13DD5C175}"/>
              </a:ext>
            </a:extLst>
          </p:cNvPr>
          <p:cNvGrpSpPr/>
          <p:nvPr/>
        </p:nvGrpSpPr>
        <p:grpSpPr>
          <a:xfrm>
            <a:off x="5034429" y="2221624"/>
            <a:ext cx="4437516" cy="4336547"/>
            <a:chOff x="5281520" y="1055937"/>
            <a:chExt cx="4318510" cy="3819684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DF9D958-6559-A9C1-9944-B260CF13C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81520" y="1055937"/>
              <a:ext cx="4179813" cy="3819684"/>
            </a:xfrm>
            <a:prstGeom prst="rect">
              <a:avLst/>
            </a:prstGeom>
          </p:spPr>
        </p:pic>
        <p:sp>
          <p:nvSpPr>
            <p:cNvPr id="65" name="Right Brace 64">
              <a:extLst>
                <a:ext uri="{FF2B5EF4-FFF2-40B4-BE49-F238E27FC236}">
                  <a16:creationId xmlns:a16="http://schemas.microsoft.com/office/drawing/2014/main" id="{83E94AB7-4FA6-A4C0-DF09-0663EF0D698B}"/>
                </a:ext>
              </a:extLst>
            </p:cNvPr>
            <p:cNvSpPr/>
            <p:nvPr/>
          </p:nvSpPr>
          <p:spPr>
            <a:xfrm rot="15669964">
              <a:off x="6821609" y="1956863"/>
              <a:ext cx="179696" cy="796119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7FC6AC2-FD2C-6EEB-D5CB-CA88E4EAA7A0}"/>
                </a:ext>
              </a:extLst>
            </p:cNvPr>
            <p:cNvSpPr txBox="1"/>
            <p:nvPr/>
          </p:nvSpPr>
          <p:spPr>
            <a:xfrm>
              <a:off x="6536167" y="1826362"/>
              <a:ext cx="1539083" cy="298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200 mm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Right Brace 66">
              <a:extLst>
                <a:ext uri="{FF2B5EF4-FFF2-40B4-BE49-F238E27FC236}">
                  <a16:creationId xmlns:a16="http://schemas.microsoft.com/office/drawing/2014/main" id="{BE8A1410-550A-E447-703F-C0625DBFE798}"/>
                </a:ext>
              </a:extLst>
            </p:cNvPr>
            <p:cNvSpPr/>
            <p:nvPr/>
          </p:nvSpPr>
          <p:spPr>
            <a:xfrm rot="21086713">
              <a:off x="7805404" y="2519109"/>
              <a:ext cx="267456" cy="1009934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79ED177-8E64-DD5E-3361-A4BE0A592AA3}"/>
                </a:ext>
              </a:extLst>
            </p:cNvPr>
            <p:cNvSpPr txBox="1"/>
            <p:nvPr/>
          </p:nvSpPr>
          <p:spPr>
            <a:xfrm>
              <a:off x="8007791" y="2839410"/>
              <a:ext cx="1592239" cy="298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200 mm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B845F0C-5A58-AA0B-979A-1B048A86E32C}"/>
                </a:ext>
              </a:extLst>
            </p:cNvPr>
            <p:cNvCxnSpPr/>
            <p:nvPr/>
          </p:nvCxnSpPr>
          <p:spPr>
            <a:xfrm>
              <a:off x="5749141" y="1718440"/>
              <a:ext cx="473122" cy="7863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06679B7-4080-E0FA-097E-10B0569F1302}"/>
                </a:ext>
              </a:extLst>
            </p:cNvPr>
            <p:cNvSpPr txBox="1"/>
            <p:nvPr/>
          </p:nvSpPr>
          <p:spPr>
            <a:xfrm>
              <a:off x="5731178" y="3974416"/>
              <a:ext cx="982169" cy="298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质子束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EA7E291C-3B8D-F055-E353-119DD8973D99}"/>
                </a:ext>
              </a:extLst>
            </p:cNvPr>
            <p:cNvCxnSpPr>
              <a:cxnSpLocks/>
            </p:cNvCxnSpPr>
            <p:nvPr/>
          </p:nvCxnSpPr>
          <p:spPr>
            <a:xfrm>
              <a:off x="6559987" y="3377137"/>
              <a:ext cx="99483" cy="138374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7E075C1-243C-E69F-A3FA-99B0E9551743}"/>
                </a:ext>
              </a:extLst>
            </p:cNvPr>
            <p:cNvCxnSpPr>
              <a:cxnSpLocks/>
            </p:cNvCxnSpPr>
            <p:nvPr/>
          </p:nvCxnSpPr>
          <p:spPr>
            <a:xfrm>
              <a:off x="6393238" y="1072802"/>
              <a:ext cx="111083" cy="155609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753B23BB-4E00-88E1-AC47-B377B5B48894}"/>
              </a:ext>
            </a:extLst>
          </p:cNvPr>
          <p:cNvSpPr txBox="1"/>
          <p:nvPr/>
        </p:nvSpPr>
        <p:spPr>
          <a:xfrm>
            <a:off x="6450286" y="2073534"/>
            <a:ext cx="15159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模拟示意图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8044B41-2E95-2B7F-EF39-EFD7EE7551A7}"/>
              </a:ext>
            </a:extLst>
          </p:cNvPr>
          <p:cNvSpPr txBox="1"/>
          <p:nvPr/>
        </p:nvSpPr>
        <p:spPr>
          <a:xfrm>
            <a:off x="5078550" y="2606625"/>
            <a:ext cx="100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缪子靶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780E31A-3402-A59D-9963-E2A0D17D898B}"/>
              </a:ext>
            </a:extLst>
          </p:cNvPr>
          <p:cNvSpPr txBox="1"/>
          <p:nvPr/>
        </p:nvSpPr>
        <p:spPr>
          <a:xfrm>
            <a:off x="6121878" y="5287816"/>
            <a:ext cx="78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θ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35537289-9B1C-BE47-722D-A157C41F772B}"/>
              </a:ext>
            </a:extLst>
          </p:cNvPr>
          <p:cNvCxnSpPr>
            <a:cxnSpLocks/>
          </p:cNvCxnSpPr>
          <p:nvPr/>
        </p:nvCxnSpPr>
        <p:spPr>
          <a:xfrm flipV="1">
            <a:off x="7362331" y="5140749"/>
            <a:ext cx="0" cy="828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2060BBD0-E5E1-7E3B-783B-71F96F01D905}"/>
              </a:ext>
            </a:extLst>
          </p:cNvPr>
          <p:cNvSpPr txBox="1"/>
          <p:nvPr/>
        </p:nvSpPr>
        <p:spPr>
          <a:xfrm>
            <a:off x="6804215" y="6032144"/>
            <a:ext cx="1753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虚拟探测器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8582545-831F-7F72-4429-FAD3B388EC37}"/>
              </a:ext>
            </a:extLst>
          </p:cNvPr>
          <p:cNvSpPr txBox="1"/>
          <p:nvPr/>
        </p:nvSpPr>
        <p:spPr>
          <a:xfrm>
            <a:off x="9465194" y="3033784"/>
            <a:ext cx="176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缪子束线</a:t>
            </a:r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D0C9644F-A056-DC04-658B-6DB4657072F1}"/>
              </a:ext>
            </a:extLst>
          </p:cNvPr>
          <p:cNvSpPr/>
          <p:nvPr/>
        </p:nvSpPr>
        <p:spPr>
          <a:xfrm rot="20970728">
            <a:off x="9483237" y="3417384"/>
            <a:ext cx="1095447" cy="10021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D7264133-B246-B074-1BD1-B6D13C2C4623}"/>
              </a:ext>
            </a:extLst>
          </p:cNvPr>
          <p:cNvSpPr txBox="1">
            <a:spLocks/>
          </p:cNvSpPr>
          <p:nvPr/>
        </p:nvSpPr>
        <p:spPr>
          <a:xfrm>
            <a:off x="9341125" y="6388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A80C27-2DA0-4385-BF62-8D9873646CFE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6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AutoShape 11">
            <a:extLst>
              <a:ext uri="{FF2B5EF4-FFF2-40B4-BE49-F238E27FC236}">
                <a16:creationId xmlns:a16="http://schemas.microsoft.com/office/drawing/2014/main" id="{749916E6-15C6-3B94-D8C6-209D5AE04F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49409" y="927023"/>
            <a:ext cx="9164239" cy="465614"/>
          </a:xfrm>
          <a:prstGeom prst="roundRect">
            <a:avLst>
              <a:gd name="adj" fmla="val 16835"/>
            </a:avLst>
          </a:prstGeom>
          <a:solidFill>
            <a:schemeClr val="bg1"/>
          </a:soli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优化倾斜缪子靶</a:t>
            </a:r>
            <a:r>
              <a:rPr lang="zh-CN" altLang="en-US" sz="2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偏转角度，有效反应距离（厚度）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最大化缪子的产量</a:t>
            </a:r>
            <a:endParaRPr lang="zh-CN" altLang="en-US" sz="20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3585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A3A24-C6EC-DCD5-4200-732866E31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numbers and a number&#10;&#10;Description automatically generated with medium confidence">
            <a:extLst>
              <a:ext uri="{FF2B5EF4-FFF2-40B4-BE49-F238E27FC236}">
                <a16:creationId xmlns:a16="http://schemas.microsoft.com/office/drawing/2014/main" id="{2202178E-D48D-21EA-A1ED-8317E6CB1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3" y="1208974"/>
            <a:ext cx="3735002" cy="311250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0BC3B8-C28A-A00C-4020-C0235342A667}"/>
              </a:ext>
            </a:extLst>
          </p:cNvPr>
          <p:cNvSpPr/>
          <p:nvPr/>
        </p:nvSpPr>
        <p:spPr>
          <a:xfrm>
            <a:off x="0" y="0"/>
            <a:ext cx="12191999" cy="843342"/>
          </a:xfrm>
          <a:prstGeom prst="rect">
            <a:avLst/>
          </a:pr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2A715BA-463E-2CEF-475B-E6B4E39F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4184" y="0"/>
            <a:ext cx="1555561" cy="682718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C96298CB-844F-58BC-DF38-F435302E40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4075"/>
            <a:ext cx="12191999" cy="582612"/>
          </a:xfrm>
        </p:spPr>
        <p:txBody>
          <a:bodyPr>
            <a:normAutofit fontScale="90000"/>
          </a:bodyPr>
          <a:lstStyle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sz="4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0BB512B0-78D2-E8B6-8985-2AEFEA2ED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defTabSz="9144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机器学习指导参数优化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05242-60D5-457F-BFA4-86DCECF7F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1125" y="6388800"/>
            <a:ext cx="2743200" cy="365125"/>
          </a:xfrm>
        </p:spPr>
        <p:txBody>
          <a:bodyPr/>
          <a:lstStyle/>
          <a:p>
            <a:fld id="{D9A80C27-2DA0-4385-BF62-8D9873646CFE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 descr="A graph of a graph with numbers and a chart&#10;&#10;Description automatically generated with medium confidence">
            <a:extLst>
              <a:ext uri="{FF2B5EF4-FFF2-40B4-BE49-F238E27FC236}">
                <a16:creationId xmlns:a16="http://schemas.microsoft.com/office/drawing/2014/main" id="{4657A400-4365-D862-F76A-4E9E3A7A7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980" y="1267381"/>
            <a:ext cx="3912686" cy="29345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624189-DC68-051E-AA96-FE2FB5010101}"/>
              </a:ext>
            </a:extLst>
          </p:cNvPr>
          <p:cNvSpPr txBox="1"/>
          <p:nvPr/>
        </p:nvSpPr>
        <p:spPr>
          <a:xfrm rot="5400000">
            <a:off x="7175931" y="2423846"/>
            <a:ext cx="1383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n-CA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+/sec(10</a:t>
            </a:r>
            <a:r>
              <a:rPr lang="en-CA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CA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1016AF-DB75-83E8-F028-7508940EDF1D}"/>
              </a:ext>
            </a:extLst>
          </p:cNvPr>
          <p:cNvSpPr txBox="1"/>
          <p:nvPr/>
        </p:nvSpPr>
        <p:spPr>
          <a:xfrm rot="5400000">
            <a:off x="2838584" y="2428373"/>
            <a:ext cx="1893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缪子产额 </a:t>
            </a:r>
            <a:r>
              <a:rPr lang="el-GR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n-CA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+/sec(10</a:t>
            </a:r>
            <a:r>
              <a:rPr lang="en-CA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CA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5C94F7-2BA0-7E47-5354-25308CC6E5B9}"/>
              </a:ext>
            </a:extLst>
          </p:cNvPr>
          <p:cNvSpPr txBox="1"/>
          <p:nvPr/>
        </p:nvSpPr>
        <p:spPr>
          <a:xfrm>
            <a:off x="4457454" y="5025259"/>
            <a:ext cx="2970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需要攻克难点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获取困难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误差大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4%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06FE20-FA59-4268-A10E-57FAA930244F}"/>
              </a:ext>
            </a:extLst>
          </p:cNvPr>
          <p:cNvSpPr txBox="1"/>
          <p:nvPr/>
        </p:nvSpPr>
        <p:spPr>
          <a:xfrm>
            <a:off x="96592" y="4741834"/>
            <a:ext cx="36384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优化思路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对已知数据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建模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根据模型预测补充数据，搜索附近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潜在优异区域</a:t>
            </a:r>
            <a:endParaRPr lang="en-US" altLang="zh-CN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直到周围不可能存在更优解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AD49AB-EC80-02E7-08AE-B0EE16EC289E}"/>
              </a:ext>
            </a:extLst>
          </p:cNvPr>
          <p:cNvSpPr/>
          <p:nvPr/>
        </p:nvSpPr>
        <p:spPr>
          <a:xfrm>
            <a:off x="1146679" y="2061745"/>
            <a:ext cx="2178864" cy="199929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821C13-4F0E-D649-F8DE-7411AE9E3F5C}"/>
              </a:ext>
            </a:extLst>
          </p:cNvPr>
          <p:cNvSpPr txBox="1"/>
          <p:nvPr/>
        </p:nvSpPr>
        <p:spPr>
          <a:xfrm>
            <a:off x="1576960" y="1990937"/>
            <a:ext cx="1757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原始数据范围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0E15FD-B756-E851-855C-829FD6141730}"/>
              </a:ext>
            </a:extLst>
          </p:cNvPr>
          <p:cNvSpPr/>
          <p:nvPr/>
        </p:nvSpPr>
        <p:spPr>
          <a:xfrm>
            <a:off x="426766" y="1275258"/>
            <a:ext cx="2898776" cy="27857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0D964E-EAE5-8877-190A-92DCC7AC4537}"/>
              </a:ext>
            </a:extLst>
          </p:cNvPr>
          <p:cNvSpPr txBox="1"/>
          <p:nvPr/>
        </p:nvSpPr>
        <p:spPr>
          <a:xfrm>
            <a:off x="1586583" y="1266027"/>
            <a:ext cx="1757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补充数据范围</a:t>
            </a:r>
          </a:p>
        </p:txBody>
      </p:sp>
      <p:pic>
        <p:nvPicPr>
          <p:cNvPr id="31" name="Picture 30" descr="A colorful graph with numbers&#10;&#10;Description automatically generated with medium confidence">
            <a:extLst>
              <a:ext uri="{FF2B5EF4-FFF2-40B4-BE49-F238E27FC236}">
                <a16:creationId xmlns:a16="http://schemas.microsoft.com/office/drawing/2014/main" id="{EAF8EFD9-9E68-9DFE-1BF9-E84703638C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943" y="1284298"/>
            <a:ext cx="4073056" cy="339421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5848ABC-678C-C5CA-0A4F-DCFBA003C240}"/>
              </a:ext>
            </a:extLst>
          </p:cNvPr>
          <p:cNvSpPr txBox="1"/>
          <p:nvPr/>
        </p:nvSpPr>
        <p:spPr>
          <a:xfrm>
            <a:off x="9823633" y="1701452"/>
            <a:ext cx="1757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最终确认范围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6987EF5-1F97-33AB-02EC-484CF0472275}"/>
              </a:ext>
            </a:extLst>
          </p:cNvPr>
          <p:cNvSpPr/>
          <p:nvPr/>
        </p:nvSpPr>
        <p:spPr>
          <a:xfrm>
            <a:off x="8583825" y="1557959"/>
            <a:ext cx="2711997" cy="26439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B5B7379-45C4-E704-2791-72A3523C290C}"/>
              </a:ext>
            </a:extLst>
          </p:cNvPr>
          <p:cNvSpPr/>
          <p:nvPr/>
        </p:nvSpPr>
        <p:spPr>
          <a:xfrm>
            <a:off x="8990609" y="2214277"/>
            <a:ext cx="1125684" cy="198997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2FA339D-092B-C7B8-CB63-8B19D851635F}"/>
              </a:ext>
            </a:extLst>
          </p:cNvPr>
          <p:cNvSpPr/>
          <p:nvPr/>
        </p:nvSpPr>
        <p:spPr>
          <a:xfrm>
            <a:off x="8583825" y="1557959"/>
            <a:ext cx="1532467" cy="26439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77E762-D1DD-3396-48F0-0711B6431D97}"/>
              </a:ext>
            </a:extLst>
          </p:cNvPr>
          <p:cNvSpPr txBox="1"/>
          <p:nvPr/>
        </p:nvSpPr>
        <p:spPr>
          <a:xfrm>
            <a:off x="7427837" y="5024129"/>
            <a:ext cx="3274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机器学习模型优点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模型简单，鲁棒性好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模型平整光滑，连续性好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22634A2C-6BF6-FF19-02DC-46B716B9BFF7}"/>
              </a:ext>
            </a:extLst>
          </p:cNvPr>
          <p:cNvCxnSpPr>
            <a:cxnSpLocks/>
          </p:cNvCxnSpPr>
          <p:nvPr/>
        </p:nvCxnSpPr>
        <p:spPr>
          <a:xfrm flipV="1">
            <a:off x="6404665" y="5543163"/>
            <a:ext cx="1117057" cy="112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ECA2C634-352D-0117-97FA-BFCA3C431BC7}"/>
              </a:ext>
            </a:extLst>
          </p:cNvPr>
          <p:cNvCxnSpPr>
            <a:cxnSpLocks/>
          </p:cNvCxnSpPr>
          <p:nvPr/>
        </p:nvCxnSpPr>
        <p:spPr>
          <a:xfrm>
            <a:off x="6730608" y="5825186"/>
            <a:ext cx="73111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utoShape 11">
            <a:extLst>
              <a:ext uri="{FF2B5EF4-FFF2-40B4-BE49-F238E27FC236}">
                <a16:creationId xmlns:a16="http://schemas.microsoft.com/office/drawing/2014/main" id="{D3AAAE15-5073-D81D-2323-DA82CE5B6CF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463283" y="6266770"/>
            <a:ext cx="4653009" cy="487155"/>
          </a:xfrm>
          <a:prstGeom prst="roundRect">
            <a:avLst>
              <a:gd name="adj" fmla="val 16835"/>
            </a:avLst>
          </a:prstGeom>
          <a:solidFill>
            <a:schemeClr val="bg1"/>
          </a:soli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少量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数据对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大范围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参数进行扫描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8F76933-4769-AD76-D061-2241A6909679}"/>
              </a:ext>
            </a:extLst>
          </p:cNvPr>
          <p:cNvSpPr txBox="1"/>
          <p:nvPr/>
        </p:nvSpPr>
        <p:spPr>
          <a:xfrm>
            <a:off x="1576960" y="4164310"/>
            <a:ext cx="6510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角度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81B8C3F-06E6-9608-4097-8A3BF7C14FAA}"/>
              </a:ext>
            </a:extLst>
          </p:cNvPr>
          <p:cNvSpPr txBox="1"/>
          <p:nvPr/>
        </p:nvSpPr>
        <p:spPr>
          <a:xfrm rot="16200000">
            <a:off x="-535755" y="2339899"/>
            <a:ext cx="14222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反应距离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3C2656A-C2A2-E9F5-6772-67A0F47E7D24}"/>
              </a:ext>
            </a:extLst>
          </p:cNvPr>
          <p:cNvSpPr txBox="1"/>
          <p:nvPr/>
        </p:nvSpPr>
        <p:spPr>
          <a:xfrm>
            <a:off x="9707243" y="4547514"/>
            <a:ext cx="6510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角度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6CF7727-9DC0-4F7C-7C4B-9E71992CFC82}"/>
              </a:ext>
            </a:extLst>
          </p:cNvPr>
          <p:cNvSpPr txBox="1"/>
          <p:nvPr/>
        </p:nvSpPr>
        <p:spPr>
          <a:xfrm rot="16200000">
            <a:off x="7446792" y="2397105"/>
            <a:ext cx="14222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反应距离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Box 11">
            <a:extLst>
              <a:ext uri="{FF2B5EF4-FFF2-40B4-BE49-F238E27FC236}">
                <a16:creationId xmlns:a16="http://schemas.microsoft.com/office/drawing/2014/main" id="{BF2DF9CD-6092-8F03-AE6D-54B097A24472}"/>
              </a:ext>
            </a:extLst>
          </p:cNvPr>
          <p:cNvSpPr txBox="1"/>
          <p:nvPr/>
        </p:nvSpPr>
        <p:spPr>
          <a:xfrm rot="5400000">
            <a:off x="11091210" y="2650260"/>
            <a:ext cx="1893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缪子产额 </a:t>
            </a:r>
            <a:r>
              <a:rPr lang="el-GR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n-CA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+/sec(10</a:t>
            </a:r>
            <a:r>
              <a:rPr lang="en-CA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CA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804B8BD6-A655-E259-5565-44B1C1138EBD}"/>
              </a:ext>
            </a:extLst>
          </p:cNvPr>
          <p:cNvSpPr/>
          <p:nvPr/>
        </p:nvSpPr>
        <p:spPr>
          <a:xfrm>
            <a:off x="7691675" y="3158437"/>
            <a:ext cx="480719" cy="4243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3786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2A56D-3D42-F31F-5E2D-4F868F2D3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05FF110-6D07-3B4C-0877-09A459CFFDAE}"/>
              </a:ext>
            </a:extLst>
          </p:cNvPr>
          <p:cNvSpPr/>
          <p:nvPr/>
        </p:nvSpPr>
        <p:spPr>
          <a:xfrm>
            <a:off x="0" y="0"/>
            <a:ext cx="12191999" cy="843342"/>
          </a:xfrm>
          <a:prstGeom prst="rect">
            <a:avLst/>
          </a:pr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FC56553-5FC9-5AA8-67B9-5224C041C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184" y="0"/>
            <a:ext cx="1555561" cy="682718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090BFB53-77BC-B368-0717-16160F917F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4075"/>
            <a:ext cx="12191999" cy="582612"/>
          </a:xfrm>
        </p:spPr>
        <p:txBody>
          <a:bodyPr>
            <a:normAutofit fontScale="90000"/>
          </a:bodyPr>
          <a:lstStyle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sz="4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81EE5131-18D2-A0CC-3382-19A46A995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4" y="79965"/>
            <a:ext cx="9367197" cy="6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defTabSz="91440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倾斜缪子靶结构确认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56528-45B2-BEBA-0CE7-277F19003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0C27-2DA0-4385-BF62-8D9873646CFE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242960-86A3-11F1-7CA6-1BE714307A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686" y="1653185"/>
            <a:ext cx="2022997" cy="21131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C3CBFC-4BDB-2401-1C40-5DCF75CA3C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8727" y="1377982"/>
            <a:ext cx="2428183" cy="251245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1B4CE7-0132-C243-0D69-FB848373E4D7}"/>
              </a:ext>
            </a:extLst>
          </p:cNvPr>
          <p:cNvGrpSpPr/>
          <p:nvPr/>
        </p:nvGrpSpPr>
        <p:grpSpPr>
          <a:xfrm>
            <a:off x="899867" y="1757942"/>
            <a:ext cx="1101303" cy="1676068"/>
            <a:chOff x="3458055" y="3469623"/>
            <a:chExt cx="1101303" cy="167606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5381EBC-D09D-4E50-983F-530F08E41B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3971" y="3469623"/>
              <a:ext cx="876510" cy="8637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C504C49-3652-9812-35AB-20F09B23CB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0654" y="3772274"/>
              <a:ext cx="996655" cy="5736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DEBADA0-072E-1927-0CA1-925578C44D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01921" y="4092880"/>
              <a:ext cx="1057437" cy="2322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94EAE46-7A42-F015-3EAB-5D767B60E4C0}"/>
                </a:ext>
              </a:extLst>
            </p:cNvPr>
            <p:cNvCxnSpPr>
              <a:cxnSpLocks/>
            </p:cNvCxnSpPr>
            <p:nvPr/>
          </p:nvCxnSpPr>
          <p:spPr>
            <a:xfrm>
              <a:off x="3533036" y="4335296"/>
              <a:ext cx="99895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0766A6F-D884-76CF-6D45-AC725922180D}"/>
                </a:ext>
              </a:extLst>
            </p:cNvPr>
            <p:cNvCxnSpPr>
              <a:cxnSpLocks/>
            </p:cNvCxnSpPr>
            <p:nvPr/>
          </p:nvCxnSpPr>
          <p:spPr>
            <a:xfrm>
              <a:off x="3497120" y="4351709"/>
              <a:ext cx="1060466" cy="2658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8E621CE-2BBA-CB83-051D-832ECF53D497}"/>
                </a:ext>
              </a:extLst>
            </p:cNvPr>
            <p:cNvCxnSpPr>
              <a:cxnSpLocks/>
            </p:cNvCxnSpPr>
            <p:nvPr/>
          </p:nvCxnSpPr>
          <p:spPr>
            <a:xfrm>
              <a:off x="3458055" y="4345889"/>
              <a:ext cx="1099531" cy="5358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A5E6C60-79F8-DFCB-FC2A-5E5B61714707}"/>
                </a:ext>
              </a:extLst>
            </p:cNvPr>
            <p:cNvCxnSpPr>
              <a:cxnSpLocks/>
            </p:cNvCxnSpPr>
            <p:nvPr/>
          </p:nvCxnSpPr>
          <p:spPr>
            <a:xfrm>
              <a:off x="3488637" y="4350702"/>
              <a:ext cx="988672" cy="794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88F23D-7873-FF3D-58E7-96BA9DC7A8CD}"/>
              </a:ext>
            </a:extLst>
          </p:cNvPr>
          <p:cNvGrpSpPr/>
          <p:nvPr/>
        </p:nvGrpSpPr>
        <p:grpSpPr>
          <a:xfrm>
            <a:off x="4259547" y="1830143"/>
            <a:ext cx="1099531" cy="1676068"/>
            <a:chOff x="3470252" y="3469623"/>
            <a:chExt cx="1099531" cy="1676068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AA19941-58B3-E127-E42C-2275A773BF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3971" y="3469623"/>
              <a:ext cx="876510" cy="8637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AAC0413-299B-EAFB-9C93-A13FA3BFB3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0654" y="3772274"/>
              <a:ext cx="996655" cy="5736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BBCC452-B720-FC40-B7EA-B0580950D2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01921" y="4092880"/>
              <a:ext cx="1057437" cy="2322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B6CEB06-D968-6D89-3407-A270B5461C49}"/>
                </a:ext>
              </a:extLst>
            </p:cNvPr>
            <p:cNvCxnSpPr>
              <a:cxnSpLocks/>
            </p:cNvCxnSpPr>
            <p:nvPr/>
          </p:nvCxnSpPr>
          <p:spPr>
            <a:xfrm>
              <a:off x="3533036" y="4335296"/>
              <a:ext cx="99895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C4E03F5-64AA-90DE-7511-2D2BDD4322AB}"/>
                </a:ext>
              </a:extLst>
            </p:cNvPr>
            <p:cNvCxnSpPr>
              <a:cxnSpLocks/>
            </p:cNvCxnSpPr>
            <p:nvPr/>
          </p:nvCxnSpPr>
          <p:spPr>
            <a:xfrm>
              <a:off x="3497120" y="4351709"/>
              <a:ext cx="1060466" cy="2658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2F5C394-B1F5-D799-5E48-E6A164D5F06C}"/>
                </a:ext>
              </a:extLst>
            </p:cNvPr>
            <p:cNvCxnSpPr>
              <a:cxnSpLocks/>
            </p:cNvCxnSpPr>
            <p:nvPr/>
          </p:nvCxnSpPr>
          <p:spPr>
            <a:xfrm>
              <a:off x="3470252" y="4338206"/>
              <a:ext cx="1099531" cy="5358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C273D56-54D9-F31B-303E-27FE2348F282}"/>
                </a:ext>
              </a:extLst>
            </p:cNvPr>
            <p:cNvCxnSpPr>
              <a:cxnSpLocks/>
            </p:cNvCxnSpPr>
            <p:nvPr/>
          </p:nvCxnSpPr>
          <p:spPr>
            <a:xfrm>
              <a:off x="3488637" y="4350702"/>
              <a:ext cx="988672" cy="794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4E5198A-E846-6325-FAF6-9F7BB2269A82}"/>
              </a:ext>
            </a:extLst>
          </p:cNvPr>
          <p:cNvCxnSpPr>
            <a:cxnSpLocks/>
          </p:cNvCxnSpPr>
          <p:nvPr/>
        </p:nvCxnSpPr>
        <p:spPr>
          <a:xfrm>
            <a:off x="3717814" y="2341341"/>
            <a:ext cx="84854" cy="758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9596FD5-2DD6-D894-9AAD-02E9BD98DB75}"/>
              </a:ext>
            </a:extLst>
          </p:cNvPr>
          <p:cNvSpPr txBox="1"/>
          <p:nvPr/>
        </p:nvSpPr>
        <p:spPr>
          <a:xfrm rot="5005146">
            <a:off x="2941121" y="2880754"/>
            <a:ext cx="134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平移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25mm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2BB0EA8-0E04-7356-EE63-81D2BA2199B7}"/>
              </a:ext>
            </a:extLst>
          </p:cNvPr>
          <p:cNvSpPr/>
          <p:nvPr/>
        </p:nvSpPr>
        <p:spPr>
          <a:xfrm>
            <a:off x="2686964" y="2274489"/>
            <a:ext cx="520501" cy="914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59D4C5-1CF7-7B84-CC8D-4A8DD3DD0B35}"/>
              </a:ext>
            </a:extLst>
          </p:cNvPr>
          <p:cNvSpPr txBox="1"/>
          <p:nvPr/>
        </p:nvSpPr>
        <p:spPr>
          <a:xfrm>
            <a:off x="-80267" y="2762577"/>
            <a:ext cx="11680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表面缪子在靠近打靶位置生成</a:t>
            </a:r>
          </a:p>
        </p:txBody>
      </p:sp>
      <p:pic>
        <p:nvPicPr>
          <p:cNvPr id="31" name="Picture 30" descr="A colorful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6DBFE2BE-2710-E1F1-CDBD-33A2F93F80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75" y="1028951"/>
            <a:ext cx="4447760" cy="370646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1E6BB03-6EF5-FA54-0C6C-E6EA6BDBE8EC}"/>
              </a:ext>
            </a:extLst>
          </p:cNvPr>
          <p:cNvSpPr txBox="1"/>
          <p:nvPr/>
        </p:nvSpPr>
        <p:spPr>
          <a:xfrm rot="5400000">
            <a:off x="10443541" y="2391151"/>
            <a:ext cx="11777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平移距离（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mm)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CDF6A3B-64F9-0462-446C-AA6E168825E0}"/>
              </a:ext>
            </a:extLst>
          </p:cNvPr>
          <p:cNvGrpSpPr/>
          <p:nvPr/>
        </p:nvGrpSpPr>
        <p:grpSpPr>
          <a:xfrm>
            <a:off x="8635599" y="4912685"/>
            <a:ext cx="1818585" cy="1865350"/>
            <a:chOff x="311840" y="4685102"/>
            <a:chExt cx="1818585" cy="186535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3D3C9C1-7E4E-CBFC-C85F-AA545A53DFDB}"/>
                </a:ext>
              </a:extLst>
            </p:cNvPr>
            <p:cNvGrpSpPr/>
            <p:nvPr/>
          </p:nvGrpSpPr>
          <p:grpSpPr>
            <a:xfrm>
              <a:off x="311840" y="4685102"/>
              <a:ext cx="1818585" cy="1865350"/>
              <a:chOff x="311840" y="4685102"/>
              <a:chExt cx="1818585" cy="186535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8B15627-2120-407F-C024-BF1597D3E9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82414" y="4685102"/>
                <a:ext cx="1648011" cy="1721437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A42BB31-2981-054D-1B02-5983C6BFEDB8}"/>
                  </a:ext>
                </a:extLst>
              </p:cNvPr>
              <p:cNvSpPr txBox="1"/>
              <p:nvPr/>
            </p:nvSpPr>
            <p:spPr>
              <a:xfrm>
                <a:off x="871328" y="4997477"/>
                <a:ext cx="6997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反应距离</a:t>
                </a:r>
                <a:endParaRPr lang="en-US" altLang="zh-CN" sz="14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EC4E871-DBD0-E8D6-E52F-4B0C9A8761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9347" y="5437781"/>
                <a:ext cx="43963" cy="42159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94E89F6B-685A-64B4-9B9B-25246B9FB95B}"/>
                  </a:ext>
                </a:extLst>
              </p:cNvPr>
              <p:cNvCxnSpPr/>
              <p:nvPr/>
            </p:nvCxnSpPr>
            <p:spPr>
              <a:xfrm>
                <a:off x="571500" y="5322404"/>
                <a:ext cx="84483" cy="53696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4ACC207-592F-A546-BC1D-B2D5565B64EF}"/>
                  </a:ext>
                </a:extLst>
              </p:cNvPr>
              <p:cNvSpPr txBox="1"/>
              <p:nvPr/>
            </p:nvSpPr>
            <p:spPr>
              <a:xfrm rot="4893492">
                <a:off x="-225352" y="5705483"/>
                <a:ext cx="13821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靶平移距离</a:t>
                </a:r>
              </a:p>
            </p:txBody>
          </p:sp>
          <p:sp>
            <p:nvSpPr>
              <p:cNvPr id="42" name="Right Bracket 41">
                <a:extLst>
                  <a:ext uri="{FF2B5EF4-FFF2-40B4-BE49-F238E27FC236}">
                    <a16:creationId xmlns:a16="http://schemas.microsoft.com/office/drawing/2014/main" id="{6A9B5FFC-350B-091C-FCDE-219245D1C2BE}"/>
                  </a:ext>
                </a:extLst>
              </p:cNvPr>
              <p:cNvSpPr/>
              <p:nvPr/>
            </p:nvSpPr>
            <p:spPr>
              <a:xfrm rot="4075322">
                <a:off x="973967" y="6267342"/>
                <a:ext cx="45719" cy="106398"/>
              </a:xfrm>
              <a:prstGeom prst="rightBracket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57CC14-981F-DB3D-8C8F-9F09EDF99BAF}"/>
                </a:ext>
              </a:extLst>
            </p:cNvPr>
            <p:cNvSpPr txBox="1"/>
            <p:nvPr/>
          </p:nvSpPr>
          <p:spPr>
            <a:xfrm>
              <a:off x="1056328" y="5957338"/>
              <a:ext cx="6674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偏转角度</a:t>
              </a:r>
              <a:r>
                <a:rPr lang="el-GR" altLang="zh-CN" sz="1400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θ</a:t>
              </a:r>
              <a:endParaRPr lang="zh-CN" altLang="en-US" sz="1400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F02F51B-A20A-4653-48AD-53098356BEF0}"/>
              </a:ext>
            </a:extLst>
          </p:cNvPr>
          <p:cNvSpPr txBox="1"/>
          <p:nvPr/>
        </p:nvSpPr>
        <p:spPr>
          <a:xfrm>
            <a:off x="4148346" y="1126289"/>
            <a:ext cx="1328115" cy="535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生成缪子中心位置对齐束线</a:t>
            </a:r>
          </a:p>
        </p:txBody>
      </p:sp>
      <p:sp>
        <p:nvSpPr>
          <p:cNvPr id="47" name="AutoShape 11">
            <a:extLst>
              <a:ext uri="{FF2B5EF4-FFF2-40B4-BE49-F238E27FC236}">
                <a16:creationId xmlns:a16="http://schemas.microsoft.com/office/drawing/2014/main" id="{4C0F327A-0F3E-CADE-2CB2-37086D44FB8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40500" y="6109612"/>
            <a:ext cx="7305869" cy="590764"/>
          </a:xfrm>
          <a:prstGeom prst="roundRect">
            <a:avLst>
              <a:gd name="adj" fmla="val 16835"/>
            </a:avLst>
          </a:prstGeom>
          <a:solidFill>
            <a:schemeClr val="bg1"/>
          </a:soli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pPr algn="ctr"/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明确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散裂二期缪子靶设计方案，缪子靶产额提升</a:t>
            </a:r>
            <a:r>
              <a:rPr lang="en-US" altLang="zh-CN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2227BAF3-910C-A27A-3351-6BFF0BE849D3}"/>
              </a:ext>
            </a:extLst>
          </p:cNvPr>
          <p:cNvSpPr txBox="1"/>
          <p:nvPr/>
        </p:nvSpPr>
        <p:spPr>
          <a:xfrm>
            <a:off x="224552" y="4225464"/>
            <a:ext cx="61465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sz="1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靶中心点优化</a:t>
            </a:r>
            <a:endParaRPr lang="en-US" altLang="zh-CN" sz="18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考虑范围从</a:t>
            </a:r>
            <a:r>
              <a:rPr lang="en-US" altLang="zh-CN" sz="1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变成</a:t>
            </a:r>
            <a:r>
              <a:rPr lang="en-US" altLang="zh-CN" sz="1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，并需要考虑</a:t>
            </a:r>
            <a:r>
              <a:rPr lang="zh-CN" altLang="en-US" sz="1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束线发射度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和同时兼顾</a:t>
            </a:r>
            <a:r>
              <a:rPr lang="en-US" altLang="zh-CN" sz="1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Phi100</a:t>
            </a:r>
            <a:r>
              <a:rPr lang="zh-CN" altLang="en-US" sz="1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Phi20</a:t>
            </a:r>
            <a:r>
              <a:rPr lang="zh-CN" altLang="en-US" sz="1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束斑</a:t>
            </a:r>
            <a:endParaRPr lang="en-US" altLang="zh-CN" sz="18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反应距离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100mm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，倾斜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度，偏移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25mm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的倾斜缪子靶子能</a:t>
            </a:r>
            <a:r>
              <a:rPr lang="zh-CN" altLang="en-US" sz="1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同时兼顾大小束斑流强</a:t>
            </a:r>
            <a:endParaRPr lang="en-US" altLang="zh-CN" sz="18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98D45F78-4EFC-C42D-A556-7BC7A9DA866C}"/>
              </a:ext>
            </a:extLst>
          </p:cNvPr>
          <p:cNvSpPr txBox="1"/>
          <p:nvPr/>
        </p:nvSpPr>
        <p:spPr>
          <a:xfrm>
            <a:off x="6884537" y="4492073"/>
            <a:ext cx="4467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角度，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反应距离，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缪子产额，颜色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靶中心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2711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0FC2A-BC00-0167-5EC0-BB175C88A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FBE05F98-53A1-905F-C23B-9D80BB532FEF}"/>
              </a:ext>
            </a:extLst>
          </p:cNvPr>
          <p:cNvCxnSpPr/>
          <p:nvPr/>
        </p:nvCxnSpPr>
        <p:spPr>
          <a:xfrm>
            <a:off x="2207568" y="332656"/>
            <a:ext cx="0" cy="36718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3488F3C4-7AC5-7D07-0033-3C10A5FD42D2}"/>
              </a:ext>
            </a:extLst>
          </p:cNvPr>
          <p:cNvSpPr/>
          <p:nvPr/>
        </p:nvSpPr>
        <p:spPr>
          <a:xfrm>
            <a:off x="267460" y="622717"/>
            <a:ext cx="194842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zh-CN" alt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F97301D-72E2-6CD0-EE6B-9D320BBFD435}"/>
              </a:ext>
            </a:extLst>
          </p:cNvPr>
          <p:cNvSpPr txBox="1"/>
          <p:nvPr/>
        </p:nvSpPr>
        <p:spPr>
          <a:xfrm>
            <a:off x="3063920" y="986278"/>
            <a:ext cx="8072875" cy="2970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机器学习简要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zh-CN" altLang="en-US" sz="36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机器学习在缪子束线的应用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旋转缪子靶结构优化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zh-CN" altLang="en-US" sz="28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表面缪子束线优化设计</a:t>
            </a:r>
            <a:endParaRPr lang="en-US" altLang="zh-CN" sz="2800" b="1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527236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11796</TotalTime>
  <Words>1471</Words>
  <Application>Microsoft Office PowerPoint</Application>
  <PresentationFormat>Widescreen</PresentationFormat>
  <Paragraphs>318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等线 Light</vt:lpstr>
      <vt:lpstr>华文楷体</vt:lpstr>
      <vt:lpstr>宋体</vt:lpstr>
      <vt:lpstr>微软雅黑</vt:lpstr>
      <vt:lpstr>Arial</vt:lpstr>
      <vt:lpstr>Cambria Math</vt:lpstr>
      <vt:lpstr>Wingdings</vt:lpstr>
      <vt:lpstr>Office 主题​​</vt:lpstr>
      <vt:lpstr>使用机器学习优化散裂二期缪子靶与缪子束线</vt:lpstr>
      <vt:lpstr>PowerPoint Presentation</vt:lpstr>
      <vt:lpstr>    </vt:lpstr>
      <vt:lpstr>    </vt:lpstr>
      <vt:lpstr>PowerPoint Presentation</vt:lpstr>
      <vt:lpstr>    </vt:lpstr>
      <vt:lpstr>    </vt:lpstr>
      <vt:lpstr>    </vt:lpstr>
      <vt:lpstr>PowerPoint Presentation</vt:lpstr>
      <vt:lpstr>    </vt:lpstr>
      <vt:lpstr>    </vt:lpstr>
      <vt:lpstr>    </vt:lpstr>
      <vt:lpstr>    </vt:lpstr>
      <vt:lpstr>    </vt:lpstr>
      <vt:lpstr>    </vt:lpstr>
      <vt:lpstr>    </vt:lpstr>
      <vt:lpstr>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维恩滤镜设计报告</dc:title>
  <dc:creator>hp</dc:creator>
  <cp:lastModifiedBy>Guangdong Liu</cp:lastModifiedBy>
  <cp:revision>172</cp:revision>
  <dcterms:created xsi:type="dcterms:W3CDTF">2024-10-28T01:37:46Z</dcterms:created>
  <dcterms:modified xsi:type="dcterms:W3CDTF">2025-02-08T06:45:05Z</dcterms:modified>
</cp:coreProperties>
</file>