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"/>
          <p:cNvSpPr/>
          <p:nvPr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0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1011" y="160337"/>
            <a:ext cx="1282702" cy="51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幻灯片编号"/>
          <p:cNvSpPr txBox="1"/>
          <p:nvPr>
            <p:ph type="sldNum" sz="quarter" idx="2"/>
          </p:nvPr>
        </p:nvSpPr>
        <p:spPr>
          <a:xfrm>
            <a:off x="11419969" y="6344973"/>
            <a:ext cx="425980" cy="415066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"/>
          <p:cNvSpPr/>
          <p:nvPr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1011" y="160337"/>
            <a:ext cx="1282702" cy="517527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幻灯片编号"/>
          <p:cNvSpPr txBox="1"/>
          <p:nvPr>
            <p:ph type="sldNum" sz="quarter" idx="2"/>
          </p:nvPr>
        </p:nvSpPr>
        <p:spPr>
          <a:xfrm>
            <a:off x="11432515" y="6311518"/>
            <a:ext cx="425980" cy="415066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未标题-2" descr="未标题-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"/>
          <p:cNvSpPr/>
          <p:nvPr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6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1011" y="160337"/>
            <a:ext cx="1282702" cy="51752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幻灯片编号"/>
          <p:cNvSpPr txBox="1"/>
          <p:nvPr>
            <p:ph type="sldNum" sz="quarter" idx="2"/>
          </p:nvPr>
        </p:nvSpPr>
        <p:spPr>
          <a:xfrm>
            <a:off x="11419969" y="6344973"/>
            <a:ext cx="425980" cy="415066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未标题-2" descr="未标题-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矩形"/>
          <p:cNvSpPr/>
          <p:nvPr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6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1011" y="160337"/>
            <a:ext cx="1282702" cy="51752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幻灯片编号"/>
          <p:cNvSpPr txBox="1"/>
          <p:nvPr>
            <p:ph type="sldNum" sz="quarter" idx="2"/>
          </p:nvPr>
        </p:nvSpPr>
        <p:spPr>
          <a:xfrm>
            <a:off x="11432515" y="6311518"/>
            <a:ext cx="425980" cy="415066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未标题-2" descr="未标题-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83356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矩形"/>
          <p:cNvSpPr/>
          <p:nvPr/>
        </p:nvSpPr>
        <p:spPr>
          <a:xfrm>
            <a:off x="0" y="1833561"/>
            <a:ext cx="12192000" cy="2363789"/>
          </a:xfrm>
          <a:prstGeom prst="rect">
            <a:avLst/>
          </a:prstGeom>
          <a:solidFill>
            <a:srgbClr val="071F6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6D265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使用机器学习方法对CSNS加速器数据进行分析和研究"/>
          <p:cNvSpPr txBox="1"/>
          <p:nvPr>
            <p:ph type="title" idx="4294967295"/>
          </p:nvPr>
        </p:nvSpPr>
        <p:spPr>
          <a:xfrm>
            <a:off x="479425" y="2116136"/>
            <a:ext cx="11233150" cy="142081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67055">
              <a:lnSpc>
                <a:spcPct val="100000"/>
              </a:lnSpc>
              <a:def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基于机器学习方法的CSNS加速器智能值班员样机系统 </a:t>
            </a:r>
          </a:p>
        </p:txBody>
      </p:sp>
      <p:pic>
        <p:nvPicPr>
          <p:cNvPr id="69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75" y="68261"/>
            <a:ext cx="1133475" cy="61118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彭娜…"/>
          <p:cNvSpPr txBox="1"/>
          <p:nvPr/>
        </p:nvSpPr>
        <p:spPr>
          <a:xfrm>
            <a:off x="2369820" y="4397761"/>
            <a:ext cx="6766560" cy="229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2800" u="sng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彭娜</a:t>
            </a:r>
          </a:p>
          <a:p>
            <a:pPr algn="ctr">
              <a:spcBef>
                <a:spcPts val="600"/>
              </a:spcBef>
              <a:defRPr sz="28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加速器技术部机器学习研讨会</a:t>
            </a:r>
          </a:p>
          <a:p>
            <a:pPr algn="ctr">
              <a:spcBef>
                <a:spcPts val="600"/>
              </a:spcBef>
              <a:defRPr sz="28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2025年2月11日</a:t>
            </a:r>
          </a:p>
          <a:p>
            <a:pPr algn="ctr">
              <a:spcBef>
                <a:spcPts val="600"/>
              </a:spcBef>
              <a:defRPr sz="28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ACC_LRBT_PS:LRSWBPS01::Diff:AbsCheck_50X.png" descr="ACC_LRBT_PS:LRSWBPS01::Diff:AbsCheck_50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1177" y="3906222"/>
            <a:ext cx="5739210" cy="286960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模型推广-电源变量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模型</a:t>
            </a:r>
            <a:r>
              <a:t>应用</a:t>
            </a:r>
            <a:r>
              <a:t>-直流电源变量</a:t>
            </a:r>
          </a:p>
        </p:txBody>
      </p:sp>
      <p:sp>
        <p:nvSpPr>
          <p:cNvPr id="185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6" name="使用回采值和设定值的差值pv来预警"/>
          <p:cNvSpPr txBox="1"/>
          <p:nvPr/>
        </p:nvSpPr>
        <p:spPr>
          <a:xfrm>
            <a:off x="229528" y="1084104"/>
            <a:ext cx="6038798" cy="5621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00660" indent="-200660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600"/>
            </a:pPr>
            <a:r>
              <a:t>使用回采值和设定值的差值（即误差）pv来预警</a:t>
            </a:r>
          </a:p>
          <a:p>
            <a:pPr marL="200660" indent="-200660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600"/>
            </a:pPr>
            <a:r>
              <a:t>与温度数据范围有区别，需要使用</a:t>
            </a:r>
            <a:r>
              <a:rPr>
                <a:solidFill>
                  <a:schemeClr val="accent1">
                    <a:satOff val="-19091"/>
                    <a:lumOff val="-11921"/>
                  </a:schemeClr>
                </a:solidFill>
              </a:rPr>
              <a:t>不同的归一化范围</a:t>
            </a:r>
            <a:r>
              <a:t>：</a:t>
            </a:r>
          </a:p>
          <a:p>
            <a:pPr defTabSz="1828800">
              <a:lnSpc>
                <a:spcPct val="150000"/>
              </a:lnSpc>
              <a:defRPr sz="1600"/>
            </a:pPr>
          </a:p>
          <a:p>
            <a:pPr defTabSz="1828800">
              <a:lnSpc>
                <a:spcPct val="150000"/>
              </a:lnSpc>
              <a:defRPr sz="1600"/>
            </a:pPr>
          </a:p>
          <a:p>
            <a:pPr defTabSz="1828800">
              <a:lnSpc>
                <a:spcPct val="150000"/>
              </a:lnSpc>
              <a:defRPr sz="1600"/>
            </a:pPr>
            <a:r>
              <a:t>需要选择</a:t>
            </a:r>
            <a:r>
              <a:rPr>
                <a:solidFill>
                  <a:srgbClr val="A9C146"/>
                </a:solidFill>
              </a:rPr>
              <a:t>合适的Xmax ，Xmin</a:t>
            </a:r>
            <a:endParaRPr>
              <a:solidFill>
                <a:srgbClr val="A9C146"/>
              </a:solidFill>
            </a:endParaRP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rPr>
                <a:solidFill>
                  <a:srgbClr val="A9C146"/>
                </a:solidFill>
              </a:rPr>
              <a:t>Xmin = </a:t>
            </a:r>
            <a:r>
              <a:t>Min0; </a:t>
            </a:r>
            <a:r>
              <a:rPr>
                <a:solidFill>
                  <a:srgbClr val="A9C146"/>
                </a:solidFill>
              </a:rPr>
              <a:t>Xmax=</a:t>
            </a:r>
            <a:r>
              <a:t> Max0 * </a:t>
            </a:r>
            <a:r>
              <a:rPr>
                <a:solidFill>
                  <a:srgbClr val="A82821"/>
                </a:solidFill>
              </a:rPr>
              <a:t>放大倍数</a:t>
            </a:r>
            <a:endParaRPr>
              <a:solidFill>
                <a:srgbClr val="A82821"/>
              </a:solidFill>
            </a:endParaRPr>
          </a:p>
          <a:p>
            <a:pPr lvl="2" marL="882315" indent="-120315" defTabSz="1828800">
              <a:lnSpc>
                <a:spcPct val="150000"/>
              </a:lnSpc>
              <a:buSzPct val="100000"/>
              <a:buChar char="➡"/>
              <a:defRPr sz="1200"/>
            </a:pPr>
            <a:r>
              <a:t>其中Max0和 Min0 是正常向量的最大/小值；此处 Xmin =0 ；</a:t>
            </a:r>
          </a:p>
          <a:p>
            <a:pPr defTabSz="1828800">
              <a:lnSpc>
                <a:spcPct val="150000"/>
              </a:lnSpc>
              <a:defRPr sz="1600">
                <a:solidFill>
                  <a:srgbClr val="707D8D"/>
                </a:solidFill>
              </a:defRPr>
            </a:pPr>
          </a:p>
          <a:p>
            <a:pPr defTabSz="1828800">
              <a:lnSpc>
                <a:spcPct val="150000"/>
              </a:lnSpc>
              <a:defRPr sz="1600">
                <a:solidFill>
                  <a:srgbClr val="707D8D"/>
                </a:solidFill>
              </a:defRPr>
            </a:pPr>
            <a:r>
              <a:t>初始正常向量的获取：</a:t>
            </a:r>
          </a:p>
          <a:p>
            <a:pPr lvl="1"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1s读一个数，6min读360个数</a:t>
            </a:r>
            <a:r>
              <a:t>作为</a:t>
            </a:r>
            <a:r>
              <a:t>初始向量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得到初始向量的最大/小值 Max0/Min0</a:t>
            </a:r>
          </a:p>
          <a:p>
            <a:pPr defTabSz="1828800">
              <a:lnSpc>
                <a:spcPct val="150000"/>
              </a:lnSpc>
              <a:defRPr sz="1600">
                <a:solidFill>
                  <a:srgbClr val="707D8D"/>
                </a:solidFill>
              </a:defRPr>
            </a:pPr>
            <a:r>
              <a:t>放大倍数的选取：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通过历史数据，比较不同放大倍数（5，10，20,  </a:t>
            </a:r>
            <a:r>
              <a:rPr>
                <a:solidFill>
                  <a:srgbClr val="A82821"/>
                </a:solidFill>
              </a:rPr>
              <a:t>50</a:t>
            </a:r>
            <a:r>
              <a:t> , 100）的结果决定</a:t>
            </a:r>
          </a:p>
        </p:txBody>
      </p:sp>
      <p:pic>
        <p:nvPicPr>
          <p:cNvPr id="187" name="截屏2024-05-13 12.38.22.png" descr="截屏2024-05-13 12.38.22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986995" y="1425069"/>
            <a:ext cx="5739077" cy="189261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方程"/>
          <p:cNvSpPr txBox="1"/>
          <p:nvPr/>
        </p:nvSpPr>
        <p:spPr>
          <a:xfrm>
            <a:off x="749940" y="2098624"/>
            <a:ext cx="1762187" cy="5455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den>
                  </m:f>
                </m:oMath>
              </m:oMathPara>
            </a14:m>
          </a:p>
        </p:txBody>
      </p:sp>
      <p:sp>
        <p:nvSpPr>
          <p:cNvPr id="189" name="使用2023年5月22日的故障来检测"/>
          <p:cNvSpPr txBox="1"/>
          <p:nvPr/>
        </p:nvSpPr>
        <p:spPr>
          <a:xfrm>
            <a:off x="7495427" y="1090454"/>
            <a:ext cx="3143110" cy="3835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828800">
              <a:lnSpc>
                <a:spcPct val="150000"/>
              </a:lnSpc>
              <a:defRPr sz="1600"/>
            </a:lvl1pPr>
          </a:lstStyle>
          <a:p>
            <a:pPr/>
            <a:r>
              <a:t>使用2023年5月22日的故障来检测</a:t>
            </a:r>
          </a:p>
        </p:txBody>
      </p:sp>
      <p:sp>
        <p:nvSpPr>
          <p:cNvPr id="190" name="原始分布"/>
          <p:cNvSpPr txBox="1"/>
          <p:nvPr/>
        </p:nvSpPr>
        <p:spPr>
          <a:xfrm>
            <a:off x="7112565" y="1736814"/>
            <a:ext cx="929639" cy="383539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pPr/>
            <a:r>
              <a:t>原始分布</a:t>
            </a:r>
          </a:p>
        </p:txBody>
      </p:sp>
      <p:sp>
        <p:nvSpPr>
          <p:cNvPr id="191" name="模型检测结果：正常          异常"/>
          <p:cNvSpPr txBox="1"/>
          <p:nvPr/>
        </p:nvSpPr>
        <p:spPr>
          <a:xfrm>
            <a:off x="6909365" y="3508840"/>
            <a:ext cx="3424693" cy="383539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pPr/>
            <a:r>
              <a:t>模型检测结果：正常          异常         </a:t>
            </a:r>
          </a:p>
        </p:txBody>
      </p:sp>
      <p:sp>
        <p:nvSpPr>
          <p:cNvPr id="192" name="线条"/>
          <p:cNvSpPr/>
          <p:nvPr/>
        </p:nvSpPr>
        <p:spPr>
          <a:xfrm>
            <a:off x="8854059" y="3700609"/>
            <a:ext cx="425980" cy="1"/>
          </a:xfrm>
          <a:prstGeom prst="line">
            <a:avLst/>
          </a:prstGeom>
          <a:ln w="127000">
            <a:solidFill>
              <a:srgbClr val="8DB77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线条"/>
          <p:cNvSpPr/>
          <p:nvPr/>
        </p:nvSpPr>
        <p:spPr>
          <a:xfrm>
            <a:off x="9808824" y="3700609"/>
            <a:ext cx="425980" cy="1"/>
          </a:xfrm>
          <a:prstGeom prst="line">
            <a:avLst/>
          </a:prstGeom>
          <a:ln w="127000">
            <a:solidFill>
              <a:srgbClr val="E96878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截屏2024-04-30 上午9.51.14.png" descr="截屏2024-04-30 上午9.51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5170" y="3823067"/>
            <a:ext cx="6129183" cy="307767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模型推广-电源变量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模型</a:t>
            </a:r>
            <a:r>
              <a:t>应用</a:t>
            </a:r>
            <a:r>
              <a:t>-交流电源变量</a:t>
            </a:r>
          </a:p>
        </p:txBody>
      </p:sp>
      <p:sp>
        <p:nvSpPr>
          <p:cNvPr id="197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8" name="截屏2024-04-30 上午9.50.15.png" descr="截屏2024-04-30 上午9.50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1616" y="996572"/>
            <a:ext cx="5507691" cy="229171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使用2023年9月23日的故障来检测"/>
          <p:cNvSpPr txBox="1"/>
          <p:nvPr/>
        </p:nvSpPr>
        <p:spPr>
          <a:xfrm>
            <a:off x="7716827" y="1010860"/>
            <a:ext cx="3143110" cy="3835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828800">
              <a:lnSpc>
                <a:spcPct val="150000"/>
              </a:lnSpc>
              <a:defRPr sz="1600"/>
            </a:lvl1pPr>
          </a:lstStyle>
          <a:p>
            <a:pPr/>
            <a:r>
              <a:t>使用2023年9月23日的故障来检测</a:t>
            </a:r>
          </a:p>
        </p:txBody>
      </p:sp>
      <p:sp>
        <p:nvSpPr>
          <p:cNvPr id="200" name="原始分布"/>
          <p:cNvSpPr txBox="1"/>
          <p:nvPr/>
        </p:nvSpPr>
        <p:spPr>
          <a:xfrm>
            <a:off x="6519169" y="1479540"/>
            <a:ext cx="929639" cy="383539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pPr/>
            <a:r>
              <a:t>原始分布</a:t>
            </a:r>
          </a:p>
        </p:txBody>
      </p:sp>
      <p:sp>
        <p:nvSpPr>
          <p:cNvPr id="201" name="模型检测结果：正常          异常"/>
          <p:cNvSpPr txBox="1"/>
          <p:nvPr/>
        </p:nvSpPr>
        <p:spPr>
          <a:xfrm>
            <a:off x="7130698" y="3465168"/>
            <a:ext cx="3424692" cy="383539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pPr/>
            <a:r>
              <a:t>模型检测结果：正常          异常         </a:t>
            </a:r>
          </a:p>
        </p:txBody>
      </p:sp>
      <p:sp>
        <p:nvSpPr>
          <p:cNvPr id="202" name="线条"/>
          <p:cNvSpPr/>
          <p:nvPr/>
        </p:nvSpPr>
        <p:spPr>
          <a:xfrm>
            <a:off x="9075392" y="3656937"/>
            <a:ext cx="425980" cy="1"/>
          </a:xfrm>
          <a:prstGeom prst="line">
            <a:avLst/>
          </a:prstGeom>
          <a:ln w="127000">
            <a:solidFill>
              <a:srgbClr val="8DB77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3" name="线条"/>
          <p:cNvSpPr/>
          <p:nvPr/>
        </p:nvSpPr>
        <p:spPr>
          <a:xfrm>
            <a:off x="10030157" y="3656937"/>
            <a:ext cx="425980" cy="1"/>
          </a:xfrm>
          <a:prstGeom prst="line">
            <a:avLst/>
          </a:prstGeom>
          <a:ln w="127000">
            <a:solidFill>
              <a:srgbClr val="E96878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06" name="同样适用于RCS谐振电源变量，经测试，合适的放大倍数为100"/>
          <p:cNvGrpSpPr/>
          <p:nvPr/>
        </p:nvGrpSpPr>
        <p:grpSpPr>
          <a:xfrm>
            <a:off x="245465" y="4758049"/>
            <a:ext cx="5227870" cy="497839"/>
            <a:chOff x="0" y="0"/>
            <a:chExt cx="5227868" cy="497838"/>
          </a:xfrm>
        </p:grpSpPr>
        <p:sp>
          <p:nvSpPr>
            <p:cNvPr id="205" name="同样适用于RCS谐振电源变量，经测试，合适的放大倍数为100"/>
            <p:cNvSpPr txBox="1"/>
            <p:nvPr/>
          </p:nvSpPr>
          <p:spPr>
            <a:xfrm>
              <a:off x="12700" y="12699"/>
              <a:ext cx="5202469" cy="472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000">
                  <a:solidFill>
                    <a:srgbClr val="4F8F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训练好的模型可应用至直流电源和谐振电源</a:t>
              </a:r>
              <a:r>
                <a:t>pv</a:t>
              </a:r>
            </a:p>
          </p:txBody>
        </p:sp>
        <p:pic>
          <p:nvPicPr>
            <p:cNvPr id="204" name="同样适用于RCS谐振电源变量，经测试，合适的放大倍数为100" descr="同样适用于RCS谐振电源变量，经测试，合适的放大倍数为100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27869" cy="497839"/>
            </a:xfrm>
            <a:prstGeom prst="rect">
              <a:avLst/>
            </a:prstGeom>
            <a:effectLst/>
          </p:spPr>
        </p:pic>
      </p:grpSp>
      <p:sp>
        <p:nvSpPr>
          <p:cNvPr id="207" name="放大倍数的选取：…"/>
          <p:cNvSpPr txBox="1"/>
          <p:nvPr/>
        </p:nvSpPr>
        <p:spPr>
          <a:xfrm>
            <a:off x="218728" y="2821157"/>
            <a:ext cx="5810023" cy="121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828800">
              <a:lnSpc>
                <a:spcPct val="150000"/>
              </a:lnSpc>
              <a:defRPr sz="1600">
                <a:solidFill>
                  <a:srgbClr val="707D8D"/>
                </a:solidFill>
              </a:defRPr>
            </a:pPr>
            <a:r>
              <a:t>放大倍数的选取：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通过历史数据，比较不同放大倍数（5，10，20,  50 , </a:t>
            </a:r>
            <a:r>
              <a:rPr>
                <a:solidFill>
                  <a:srgbClr val="A82821"/>
                </a:solidFill>
              </a:rPr>
              <a:t>100）</a:t>
            </a:r>
            <a:r>
              <a:t>的结果决定</a:t>
            </a:r>
          </a:p>
        </p:txBody>
      </p:sp>
      <p:sp>
        <p:nvSpPr>
          <p:cNvPr id="208" name="Xmin = Min0; Xmax= Max0 * 放大倍数"/>
          <p:cNvSpPr txBox="1"/>
          <p:nvPr/>
        </p:nvSpPr>
        <p:spPr>
          <a:xfrm>
            <a:off x="170181" y="2221576"/>
            <a:ext cx="380222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rPr>
                <a:solidFill>
                  <a:srgbClr val="A9C146"/>
                </a:solidFill>
              </a:rPr>
              <a:t>Xmin = </a:t>
            </a:r>
            <a:r>
              <a:t>Min0; </a:t>
            </a:r>
            <a:r>
              <a:rPr>
                <a:solidFill>
                  <a:srgbClr val="A9C146"/>
                </a:solidFill>
              </a:rPr>
              <a:t>Xmax=</a:t>
            </a:r>
            <a:r>
              <a:t> Max0 * </a:t>
            </a:r>
            <a:r>
              <a:rPr>
                <a:solidFill>
                  <a:srgbClr val="A82821"/>
                </a:solidFill>
              </a:rPr>
              <a:t>放大倍数</a:t>
            </a:r>
          </a:p>
        </p:txBody>
      </p:sp>
      <p:sp>
        <p:nvSpPr>
          <p:cNvPr id="209" name="方程"/>
          <p:cNvSpPr txBox="1"/>
          <p:nvPr/>
        </p:nvSpPr>
        <p:spPr>
          <a:xfrm>
            <a:off x="2637713" y="1556092"/>
            <a:ext cx="1762187" cy="5455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den>
                  </m:f>
                </m:oMath>
              </m:oMathPara>
            </a14:m>
          </a:p>
        </p:txBody>
      </p:sp>
      <p:sp>
        <p:nvSpPr>
          <p:cNvPr id="210" name="不同的归一化范围："/>
          <p:cNvSpPr txBox="1"/>
          <p:nvPr/>
        </p:nvSpPr>
        <p:spPr>
          <a:xfrm>
            <a:off x="255735" y="1369194"/>
            <a:ext cx="4604956" cy="122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660" indent="-200660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800"/>
            </a:pPr>
            <a:r>
              <a:rPr>
                <a:solidFill>
                  <a:schemeClr val="accent1">
                    <a:satOff val="-19091"/>
                    <a:lumOff val="-11921"/>
                  </a:schemeClr>
                </a:solidFill>
              </a:rPr>
              <a:t>不同的归一化范围</a:t>
            </a:r>
            <a:r>
              <a:t>：</a:t>
            </a:r>
          </a:p>
          <a:p>
            <a:pPr defTabSz="1828800">
              <a:lnSpc>
                <a:spcPct val="150000"/>
              </a:lnSpc>
              <a:defRPr sz="18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ACC_DTL4_LRFLLRFanomaly_In_resampledDistribution.pdf" descr="ACC_DTL4_LRFLLRFanomaly_In_resampledDistribution.pdf"/>
          <p:cNvPicPr>
            <a:picLocks noChangeAspect="1"/>
          </p:cNvPicPr>
          <p:nvPr/>
        </p:nvPicPr>
        <p:blipFill>
          <a:blip r:embed="rId2">
            <a:extLst/>
          </a:blip>
          <a:srcRect l="0" t="0" r="5368" b="0"/>
          <a:stretch>
            <a:fillRect/>
          </a:stretch>
        </p:blipFill>
        <p:spPr>
          <a:xfrm>
            <a:off x="5665951" y="4232017"/>
            <a:ext cx="4832449" cy="255289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模型推广-电源变量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模型</a:t>
            </a:r>
            <a:r>
              <a:t>应用</a:t>
            </a:r>
            <a:r>
              <a:t>-</a:t>
            </a:r>
            <a:r>
              <a:t>高频</a:t>
            </a:r>
            <a:r>
              <a:t>变量</a:t>
            </a:r>
          </a:p>
        </p:txBody>
      </p:sp>
      <p:sp>
        <p:nvSpPr>
          <p:cNvPr id="214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5" name="ACC_DTL2_LRFLLRFanomaly_In_resampledDistribution.pdf" descr="ACC_DTL2_LRFLLRFanomaly_In_resampledDistribu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1788" y="1451061"/>
            <a:ext cx="4980675" cy="24903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Elog记录： 5月17日21:18 DTL4 反射功率持续变大"/>
          <p:cNvSpPr txBox="1"/>
          <p:nvPr/>
        </p:nvSpPr>
        <p:spPr>
          <a:xfrm>
            <a:off x="6239356" y="1056445"/>
            <a:ext cx="3685539" cy="46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1828800">
              <a:lnSpc>
                <a:spcPct val="150000"/>
              </a:lnSpc>
              <a:defRPr sz="1600"/>
            </a:pPr>
            <a:r>
              <a:t>2024</a:t>
            </a:r>
            <a:r>
              <a:t>年</a:t>
            </a:r>
            <a:r>
              <a:t>4</a:t>
            </a:r>
            <a:r>
              <a:t>月</a:t>
            </a:r>
            <a:r>
              <a:t>26</a:t>
            </a:r>
            <a:r>
              <a:t>日DTL</a:t>
            </a:r>
            <a:r>
              <a:t>2</a:t>
            </a:r>
            <a:r>
              <a:t> 反射功率</a:t>
            </a:r>
            <a:r>
              <a:t>过大</a:t>
            </a:r>
          </a:p>
        </p:txBody>
      </p:sp>
      <p:grpSp>
        <p:nvGrpSpPr>
          <p:cNvPr id="219" name="同样适用于RCS谐振电源变量，经测试，合适的放大倍数为100"/>
          <p:cNvGrpSpPr/>
          <p:nvPr/>
        </p:nvGrpSpPr>
        <p:grpSpPr>
          <a:xfrm>
            <a:off x="582451" y="4879035"/>
            <a:ext cx="3685539" cy="472439"/>
            <a:chOff x="0" y="0"/>
            <a:chExt cx="3685537" cy="472438"/>
          </a:xfrm>
        </p:grpSpPr>
        <p:sp>
          <p:nvSpPr>
            <p:cNvPr id="218" name="同样适用于RCS谐振电源变量，经测试，合适的放大倍数为100"/>
            <p:cNvSpPr txBox="1"/>
            <p:nvPr/>
          </p:nvSpPr>
          <p:spPr>
            <a:xfrm>
              <a:off x="6350" y="6349"/>
              <a:ext cx="3672838" cy="45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2000">
                  <a:solidFill>
                    <a:srgbClr val="4F8F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训练好的模型可应用至高频变量</a:t>
              </a:r>
            </a:p>
          </p:txBody>
        </p:sp>
        <p:pic>
          <p:nvPicPr>
            <p:cNvPr id="217" name="同样适用于RCS谐振电源变量，经测试，合适的放大倍数为100" descr="同样适用于RCS谐振电源变量，经测试，合适的放大倍数为100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85538" cy="472439"/>
            </a:xfrm>
            <a:prstGeom prst="rect">
              <a:avLst/>
            </a:prstGeom>
            <a:effectLst/>
          </p:spPr>
        </p:pic>
      </p:grpSp>
      <p:sp>
        <p:nvSpPr>
          <p:cNvPr id="220" name="Elog记录： 5月17日21:18 DTL4 反射功率持续变大"/>
          <p:cNvSpPr txBox="1"/>
          <p:nvPr/>
        </p:nvSpPr>
        <p:spPr>
          <a:xfrm>
            <a:off x="6086268" y="3833100"/>
            <a:ext cx="4412614" cy="46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1828800">
              <a:lnSpc>
                <a:spcPct val="150000"/>
              </a:lnSpc>
              <a:defRPr sz="1600"/>
            </a:pPr>
            <a:r>
              <a:t>2024</a:t>
            </a:r>
            <a:r>
              <a:t>年</a:t>
            </a:r>
            <a:r>
              <a:t>5月6日12:20 DTL4 反射功率持续变大 </a:t>
            </a:r>
          </a:p>
        </p:txBody>
      </p:sp>
      <p:sp>
        <p:nvSpPr>
          <p:cNvPr id="221" name="方程"/>
          <p:cNvSpPr txBox="1"/>
          <p:nvPr/>
        </p:nvSpPr>
        <p:spPr>
          <a:xfrm>
            <a:off x="2770249" y="1543551"/>
            <a:ext cx="1762186" cy="5455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den>
                  </m:f>
                </m:oMath>
              </m:oMathPara>
            </a14:m>
          </a:p>
        </p:txBody>
      </p:sp>
      <p:sp>
        <p:nvSpPr>
          <p:cNvPr id="222" name="模型检测为异常…"/>
          <p:cNvSpPr/>
          <p:nvPr/>
        </p:nvSpPr>
        <p:spPr>
          <a:xfrm>
            <a:off x="9726095" y="955272"/>
            <a:ext cx="2193109" cy="6646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模型检测为异常</a:t>
            </a:r>
          </a:p>
          <a:p>
            <a:pPr/>
            <a:r>
              <a:t>模型检测为正常</a:t>
            </a:r>
          </a:p>
        </p:txBody>
      </p:sp>
      <p:sp>
        <p:nvSpPr>
          <p:cNvPr id="223" name="线条"/>
          <p:cNvSpPr/>
          <p:nvPr/>
        </p:nvSpPr>
        <p:spPr>
          <a:xfrm>
            <a:off x="11171177" y="1457502"/>
            <a:ext cx="604838" cy="1"/>
          </a:xfrm>
          <a:prstGeom prst="line">
            <a:avLst/>
          </a:prstGeom>
          <a:ln w="25400">
            <a:solidFill>
              <a:srgbClr val="0433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线条"/>
          <p:cNvSpPr/>
          <p:nvPr/>
        </p:nvSpPr>
        <p:spPr>
          <a:xfrm>
            <a:off x="11171177" y="1129273"/>
            <a:ext cx="604838" cy="1"/>
          </a:xfrm>
          <a:prstGeom prst="line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放大倍数的选取：…"/>
          <p:cNvSpPr txBox="1"/>
          <p:nvPr/>
        </p:nvSpPr>
        <p:spPr>
          <a:xfrm>
            <a:off x="288877" y="3105031"/>
            <a:ext cx="5810024" cy="1215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828800">
              <a:lnSpc>
                <a:spcPct val="150000"/>
              </a:lnSpc>
              <a:defRPr sz="1600">
                <a:solidFill>
                  <a:srgbClr val="707D8D"/>
                </a:solidFill>
              </a:defRPr>
            </a:pPr>
            <a:r>
              <a:t>放大倍数的选取：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通过历史数据，比较不同放大倍数（5，</a:t>
            </a:r>
            <a:r>
              <a:rPr>
                <a:solidFill>
                  <a:srgbClr val="A82821"/>
                </a:solidFill>
              </a:rPr>
              <a:t>10</a:t>
            </a:r>
            <a:r>
              <a:t>，20,  50 , 100）的结果决定</a:t>
            </a:r>
          </a:p>
        </p:txBody>
      </p:sp>
      <p:sp>
        <p:nvSpPr>
          <p:cNvPr id="226" name="不同的归一化范围："/>
          <p:cNvSpPr txBox="1"/>
          <p:nvPr/>
        </p:nvSpPr>
        <p:spPr>
          <a:xfrm>
            <a:off x="388118" y="1053792"/>
            <a:ext cx="4604956" cy="122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660" indent="-200660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800"/>
            </a:pPr>
            <a:r>
              <a:rPr>
                <a:solidFill>
                  <a:schemeClr val="accent1">
                    <a:satOff val="-19091"/>
                    <a:lumOff val="-11921"/>
                  </a:schemeClr>
                </a:solidFill>
              </a:rPr>
              <a:t>不同的归一化范围</a:t>
            </a:r>
            <a:r>
              <a:t>：</a:t>
            </a:r>
          </a:p>
          <a:p>
            <a:pPr defTabSz="1828800">
              <a:lnSpc>
                <a:spcPct val="150000"/>
              </a:lnSpc>
              <a:defRPr sz="1800"/>
            </a:pPr>
          </a:p>
        </p:txBody>
      </p:sp>
      <p:sp>
        <p:nvSpPr>
          <p:cNvPr id="227" name="Xmin = Min0; Xmax= Max0 * 放大倍数"/>
          <p:cNvSpPr txBox="1"/>
          <p:nvPr/>
        </p:nvSpPr>
        <p:spPr>
          <a:xfrm>
            <a:off x="378752" y="2306317"/>
            <a:ext cx="380222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rPr>
                <a:solidFill>
                  <a:srgbClr val="A9C146"/>
                </a:solidFill>
              </a:rPr>
              <a:t>Xmin = </a:t>
            </a:r>
            <a:r>
              <a:t>Min0; </a:t>
            </a:r>
            <a:r>
              <a:rPr>
                <a:solidFill>
                  <a:srgbClr val="A9C146"/>
                </a:solidFill>
              </a:rPr>
              <a:t>Xmax=</a:t>
            </a:r>
            <a:r>
              <a:t> Max0 * </a:t>
            </a:r>
            <a:r>
              <a:rPr>
                <a:solidFill>
                  <a:srgbClr val="A82821"/>
                </a:solidFill>
              </a:rPr>
              <a:t>放大倍数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模型在线部署测试和可视化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模型部署测试和可视化</a:t>
            </a:r>
          </a:p>
        </p:txBody>
      </p:sp>
      <p:sp>
        <p:nvSpPr>
          <p:cNvPr id="230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1" name="部署模型在线监测水温和电源的pv（~300个）"/>
          <p:cNvSpPr txBox="1"/>
          <p:nvPr/>
        </p:nvSpPr>
        <p:spPr>
          <a:xfrm>
            <a:off x="481876" y="983301"/>
            <a:ext cx="8251662" cy="53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00660" indent="-200660" defTabSz="1828800">
              <a:buClr>
                <a:srgbClr val="000000"/>
              </a:buClr>
              <a:buSzPct val="100000"/>
              <a:buChar char="‣"/>
              <a:defRPr sz="2000"/>
            </a:pPr>
            <a:r>
              <a:t>部署模型在线监测</a:t>
            </a:r>
            <a:r>
              <a:t>冷却</a:t>
            </a:r>
            <a:r>
              <a:t>水温和电源的pv（~300个）</a:t>
            </a:r>
          </a:p>
        </p:txBody>
      </p:sp>
      <p:grpSp>
        <p:nvGrpSpPr>
          <p:cNvPr id="234" name="EPICS IOC"/>
          <p:cNvGrpSpPr/>
          <p:nvPr/>
        </p:nvGrpSpPr>
        <p:grpSpPr>
          <a:xfrm>
            <a:off x="714816" y="2740918"/>
            <a:ext cx="1384301" cy="492127"/>
            <a:chOff x="0" y="0"/>
            <a:chExt cx="1384300" cy="492126"/>
          </a:xfrm>
        </p:grpSpPr>
        <p:sp>
          <p:nvSpPr>
            <p:cNvPr id="232" name="圆角矩形"/>
            <p:cNvSpPr/>
            <p:nvPr/>
          </p:nvSpPr>
          <p:spPr>
            <a:xfrm>
              <a:off x="0" y="0"/>
              <a:ext cx="1384301" cy="492127"/>
            </a:xfrm>
            <a:prstGeom prst="roundRect">
              <a:avLst>
                <a:gd name="adj" fmla="val 35524"/>
              </a:avLst>
            </a:prstGeom>
            <a:solidFill>
              <a:srgbClr val="FFFFFF"/>
            </a:solidFill>
            <a:ln w="25400" cap="flat">
              <a:solidFill>
                <a:srgbClr val="0054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3" name="EPICS IOC"/>
            <p:cNvSpPr txBox="1"/>
            <p:nvPr/>
          </p:nvSpPr>
          <p:spPr>
            <a:xfrm>
              <a:off x="63904" y="79520"/>
              <a:ext cx="1256493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EPICS IOC</a:t>
              </a:r>
            </a:p>
          </p:txBody>
        </p:sp>
      </p:grpSp>
      <p:sp>
        <p:nvSpPr>
          <p:cNvPr id="235" name="线条"/>
          <p:cNvSpPr/>
          <p:nvPr/>
        </p:nvSpPr>
        <p:spPr>
          <a:xfrm>
            <a:off x="2103348" y="2986981"/>
            <a:ext cx="740835" cy="2"/>
          </a:xfrm>
          <a:prstGeom prst="line">
            <a:avLst/>
          </a:prstGeom>
          <a:ln w="25400">
            <a:solidFill>
              <a:srgbClr val="0054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38" name="主函数（data_vector）"/>
          <p:cNvGrpSpPr/>
          <p:nvPr/>
        </p:nvGrpSpPr>
        <p:grpSpPr>
          <a:xfrm>
            <a:off x="2831481" y="2604096"/>
            <a:ext cx="2446870" cy="603186"/>
            <a:chOff x="0" y="0"/>
            <a:chExt cx="2446868" cy="603185"/>
          </a:xfrm>
        </p:grpSpPr>
        <p:sp>
          <p:nvSpPr>
            <p:cNvPr id="236" name="矩形"/>
            <p:cNvSpPr/>
            <p:nvPr/>
          </p:nvSpPr>
          <p:spPr>
            <a:xfrm>
              <a:off x="-1" y="-1"/>
              <a:ext cx="2446870" cy="60318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54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7" name="实时数据处理"/>
            <p:cNvSpPr txBox="1"/>
            <p:nvPr/>
          </p:nvSpPr>
          <p:spPr>
            <a:xfrm>
              <a:off x="12699" y="97123"/>
              <a:ext cx="2421470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实时数据处理</a:t>
              </a:r>
            </a:p>
          </p:txBody>
        </p:sp>
      </p:grpSp>
      <p:sp>
        <p:nvSpPr>
          <p:cNvPr id="239" name="线条"/>
          <p:cNvSpPr/>
          <p:nvPr/>
        </p:nvSpPr>
        <p:spPr>
          <a:xfrm>
            <a:off x="5286816" y="2905687"/>
            <a:ext cx="1038154" cy="3"/>
          </a:xfrm>
          <a:prstGeom prst="line">
            <a:avLst/>
          </a:prstGeom>
          <a:ln w="25400">
            <a:solidFill>
              <a:srgbClr val="0054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42" name="Config"/>
          <p:cNvGrpSpPr/>
          <p:nvPr/>
        </p:nvGrpSpPr>
        <p:grpSpPr>
          <a:xfrm>
            <a:off x="3534216" y="1665652"/>
            <a:ext cx="1384302" cy="492127"/>
            <a:chOff x="0" y="0"/>
            <a:chExt cx="1384300" cy="492126"/>
          </a:xfrm>
        </p:grpSpPr>
        <p:sp>
          <p:nvSpPr>
            <p:cNvPr id="240" name="圆角矩形"/>
            <p:cNvSpPr/>
            <p:nvPr/>
          </p:nvSpPr>
          <p:spPr>
            <a:xfrm>
              <a:off x="0" y="0"/>
              <a:ext cx="1384301" cy="492127"/>
            </a:xfrm>
            <a:prstGeom prst="roundRect">
              <a:avLst>
                <a:gd name="adj" fmla="val 35524"/>
              </a:avLst>
            </a:prstGeom>
            <a:solidFill>
              <a:srgbClr val="FFFFFF"/>
            </a:solidFill>
            <a:ln w="25400" cap="flat">
              <a:solidFill>
                <a:srgbClr val="0054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配置文件"/>
            <p:cNvSpPr txBox="1"/>
            <p:nvPr/>
          </p:nvSpPr>
          <p:spPr>
            <a:xfrm>
              <a:off x="63904" y="41594"/>
              <a:ext cx="1256493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配置文件</a:t>
              </a:r>
            </a:p>
          </p:txBody>
        </p:sp>
      </p:grpSp>
      <p:sp>
        <p:nvSpPr>
          <p:cNvPr id="243" name="线条"/>
          <p:cNvSpPr/>
          <p:nvPr/>
        </p:nvSpPr>
        <p:spPr>
          <a:xfrm>
            <a:off x="4226365" y="2161745"/>
            <a:ext cx="3" cy="415068"/>
          </a:xfrm>
          <a:prstGeom prst="line">
            <a:avLst/>
          </a:prstGeom>
          <a:ln w="25400">
            <a:solidFill>
              <a:srgbClr val="0054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46" name="Evaluator"/>
          <p:cNvGrpSpPr/>
          <p:nvPr/>
        </p:nvGrpSpPr>
        <p:grpSpPr>
          <a:xfrm>
            <a:off x="6294349" y="2659626"/>
            <a:ext cx="1384302" cy="492127"/>
            <a:chOff x="0" y="0"/>
            <a:chExt cx="1384300" cy="492126"/>
          </a:xfrm>
        </p:grpSpPr>
        <p:sp>
          <p:nvSpPr>
            <p:cNvPr id="244" name="圆角矩形"/>
            <p:cNvSpPr/>
            <p:nvPr/>
          </p:nvSpPr>
          <p:spPr>
            <a:xfrm>
              <a:off x="0" y="0"/>
              <a:ext cx="1384301" cy="492127"/>
            </a:xfrm>
            <a:prstGeom prst="roundRect">
              <a:avLst>
                <a:gd name="adj" fmla="val 35524"/>
              </a:avLst>
            </a:prstGeom>
            <a:solidFill>
              <a:srgbClr val="FFFFFF"/>
            </a:solidFill>
            <a:ln w="25400" cap="flat">
              <a:solidFill>
                <a:srgbClr val="0054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5" name="模型检测"/>
            <p:cNvSpPr txBox="1"/>
            <p:nvPr/>
          </p:nvSpPr>
          <p:spPr>
            <a:xfrm>
              <a:off x="63904" y="41594"/>
              <a:ext cx="1256493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模型检测</a:t>
              </a:r>
            </a:p>
          </p:txBody>
        </p:sp>
      </p:grpSp>
      <p:sp>
        <p:nvSpPr>
          <p:cNvPr id="247" name="线条"/>
          <p:cNvSpPr/>
          <p:nvPr/>
        </p:nvSpPr>
        <p:spPr>
          <a:xfrm>
            <a:off x="7716749" y="2905687"/>
            <a:ext cx="1038154" cy="3"/>
          </a:xfrm>
          <a:prstGeom prst="line">
            <a:avLst/>
          </a:prstGeom>
          <a:ln w="25400">
            <a:solidFill>
              <a:srgbClr val="0054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50" name="Output PV"/>
          <p:cNvGrpSpPr/>
          <p:nvPr/>
        </p:nvGrpSpPr>
        <p:grpSpPr>
          <a:xfrm>
            <a:off x="8694419" y="2659379"/>
            <a:ext cx="2095501" cy="537846"/>
            <a:chOff x="0" y="0"/>
            <a:chExt cx="2095500" cy="537844"/>
          </a:xfrm>
        </p:grpSpPr>
        <p:sp>
          <p:nvSpPr>
            <p:cNvPr id="248" name="圆角矩形"/>
            <p:cNvSpPr/>
            <p:nvPr/>
          </p:nvSpPr>
          <p:spPr>
            <a:xfrm>
              <a:off x="0" y="0"/>
              <a:ext cx="2095500" cy="537845"/>
            </a:xfrm>
            <a:prstGeom prst="roundRect">
              <a:avLst>
                <a:gd name="adj" fmla="val 35524"/>
              </a:avLst>
            </a:prstGeom>
            <a:solidFill>
              <a:srgbClr val="FFFFFF"/>
            </a:solidFill>
            <a:ln w="25400" cap="flat">
              <a:solidFill>
                <a:srgbClr val="0054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9" name="输出检测结果"/>
            <p:cNvSpPr txBox="1"/>
            <p:nvPr/>
          </p:nvSpPr>
          <p:spPr>
            <a:xfrm>
              <a:off x="68661" y="64453"/>
              <a:ext cx="1958178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输出检测结果</a:t>
              </a:r>
            </a:p>
          </p:txBody>
        </p:sp>
      </p:grpSp>
      <p:sp>
        <p:nvSpPr>
          <p:cNvPr id="251" name="矩形"/>
          <p:cNvSpPr/>
          <p:nvPr/>
        </p:nvSpPr>
        <p:spPr>
          <a:xfrm>
            <a:off x="597534" y="1536700"/>
            <a:ext cx="10844532" cy="1824354"/>
          </a:xfrm>
          <a:prstGeom prst="rect">
            <a:avLst/>
          </a:prstGeom>
          <a:ln w="25400">
            <a:solidFill>
              <a:srgbClr val="005493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模型部署功能架构"/>
          <p:cNvSpPr txBox="1"/>
          <p:nvPr/>
        </p:nvSpPr>
        <p:spPr>
          <a:xfrm>
            <a:off x="1085226" y="1741770"/>
            <a:ext cx="2077594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模型部署功能架构</a:t>
            </a:r>
          </a:p>
        </p:txBody>
      </p:sp>
      <p:sp>
        <p:nvSpPr>
          <p:cNvPr id="253" name="矩形"/>
          <p:cNvSpPr/>
          <p:nvPr/>
        </p:nvSpPr>
        <p:spPr>
          <a:xfrm>
            <a:off x="453038" y="3502728"/>
            <a:ext cx="10620762" cy="3288534"/>
          </a:xfrm>
          <a:prstGeom prst="rect">
            <a:avLst/>
          </a:prstGeom>
          <a:ln w="25400">
            <a:solidFill>
              <a:srgbClr val="005493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可视化界面（待改进）"/>
          <p:cNvSpPr txBox="1"/>
          <p:nvPr/>
        </p:nvSpPr>
        <p:spPr>
          <a:xfrm>
            <a:off x="887889" y="3634828"/>
            <a:ext cx="2472269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Web可视化界面</a:t>
            </a:r>
          </a:p>
        </p:txBody>
      </p:sp>
      <p:sp>
        <p:nvSpPr>
          <p:cNvPr id="255" name="同时也使用正常的数据进行了反向的检验"/>
          <p:cNvSpPr txBox="1"/>
          <p:nvPr/>
        </p:nvSpPr>
        <p:spPr>
          <a:xfrm>
            <a:off x="5540818" y="1741770"/>
            <a:ext cx="413268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5750" indent="-285750">
              <a:buSzPct val="100000"/>
              <a:buChar char="✓"/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可以成功检测出数据中发生的异常</a:t>
            </a:r>
          </a:p>
        </p:txBody>
      </p:sp>
      <p:pic>
        <p:nvPicPr>
          <p:cNvPr id="25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830" y="4208553"/>
            <a:ext cx="3798610" cy="235979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同时也使用正常的数据进行了反向的检验"/>
          <p:cNvSpPr txBox="1"/>
          <p:nvPr/>
        </p:nvSpPr>
        <p:spPr>
          <a:xfrm>
            <a:off x="5836177" y="4219890"/>
            <a:ext cx="4132686" cy="1512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3" marL="285750" indent="-285750">
              <a:buSzPct val="100000"/>
              <a:buChar char="✓"/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统计异常PV总数；</a:t>
            </a:r>
          </a:p>
          <a:p>
            <a:pPr marL="285750" indent="-285750">
              <a:buSzPct val="100000"/>
              <a:buChar char="✓"/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高亮显示异常PV;</a:t>
            </a:r>
          </a:p>
          <a:p>
            <a:pPr marL="285750" indent="-285750">
              <a:buSzPct val="100000"/>
              <a:buChar char="✓"/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将异常PV排序靠前；</a:t>
            </a:r>
          </a:p>
          <a:p>
            <a:pPr marL="285750" indent="-285750">
              <a:buSzPct val="100000"/>
              <a:buChar char="✓"/>
              <a:defRPr sz="18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记录上一次预警时间；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UTL_LINAC_CWRFRefT1anomaly_In_orignalDistribution.pdf" descr="UTL_LINAC_CWRFRefT1anomaly_In_orignalDistribution.pdf"/>
          <p:cNvPicPr>
            <a:picLocks noChangeAspect="1"/>
          </p:cNvPicPr>
          <p:nvPr/>
        </p:nvPicPr>
        <p:blipFill>
          <a:blip r:embed="rId2">
            <a:extLst/>
          </a:blip>
          <a:srcRect l="0" t="10178" r="0" b="0"/>
          <a:stretch>
            <a:fillRect/>
          </a:stretch>
        </p:blipFill>
        <p:spPr>
          <a:xfrm>
            <a:off x="7241626" y="4989299"/>
            <a:ext cx="3597276" cy="161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Back up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99923">
              <a:lnSpc>
                <a:spcPct val="100000"/>
              </a:lnSpc>
              <a:defRPr sz="278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检测到的异常情况</a:t>
            </a:r>
          </a:p>
        </p:txBody>
      </p:sp>
      <p:sp>
        <p:nvSpPr>
          <p:cNvPr id="261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2" name="UTL_LINAC_CWBnchBackTanomaly_In_orignalDistribution.pdf" descr="UTL_LINAC_CWBnchBackTanomaly_In_orignalDistribution.pdf"/>
          <p:cNvPicPr>
            <a:picLocks noChangeAspect="1"/>
          </p:cNvPicPr>
          <p:nvPr/>
        </p:nvPicPr>
        <p:blipFill>
          <a:blip r:embed="rId3">
            <a:extLst/>
          </a:blip>
          <a:srcRect l="0" t="11372" r="0" b="0"/>
          <a:stretch>
            <a:fillRect/>
          </a:stretch>
        </p:blipFill>
        <p:spPr>
          <a:xfrm>
            <a:off x="7134470" y="1173135"/>
            <a:ext cx="3811765" cy="1689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UTL_LINAC_CWRFQWallInTanomaly_In_orignalDistribution.pdf" descr="UTL_LINAC_CWRFQWallInTanomaly_In_orignalDistribution.pdf"/>
          <p:cNvPicPr>
            <a:picLocks noChangeAspect="1"/>
          </p:cNvPicPr>
          <p:nvPr/>
        </p:nvPicPr>
        <p:blipFill>
          <a:blip r:embed="rId4">
            <a:extLst/>
          </a:blip>
          <a:srcRect l="0" t="10671" r="0" b="0"/>
          <a:stretch>
            <a:fillRect/>
          </a:stretch>
        </p:blipFill>
        <p:spPr>
          <a:xfrm>
            <a:off x="7267820" y="3134200"/>
            <a:ext cx="3544819" cy="158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截屏2024-12-27 22.01.05.png" descr="截屏2024-12-27 22.01.0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3446" y="2576559"/>
            <a:ext cx="5203124" cy="372490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假信号"/>
          <p:cNvSpPr txBox="1"/>
          <p:nvPr/>
        </p:nvSpPr>
        <p:spPr>
          <a:xfrm>
            <a:off x="7927361" y="1179485"/>
            <a:ext cx="1005839" cy="3581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聚束腔水温</a:t>
            </a:r>
          </a:p>
        </p:txBody>
      </p:sp>
      <p:sp>
        <p:nvSpPr>
          <p:cNvPr id="266" name="假信号"/>
          <p:cNvSpPr txBox="1"/>
          <p:nvPr/>
        </p:nvSpPr>
        <p:spPr>
          <a:xfrm>
            <a:off x="7647961" y="3140589"/>
            <a:ext cx="1539239" cy="3581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直线高频线壁温度</a:t>
            </a:r>
          </a:p>
        </p:txBody>
      </p:sp>
      <p:sp>
        <p:nvSpPr>
          <p:cNvPr id="267" name="假信号"/>
          <p:cNvSpPr txBox="1"/>
          <p:nvPr/>
        </p:nvSpPr>
        <p:spPr>
          <a:xfrm>
            <a:off x="7660661" y="5010048"/>
            <a:ext cx="1539239" cy="3581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直线高频供水温度</a:t>
            </a:r>
          </a:p>
        </p:txBody>
      </p:sp>
      <p:sp>
        <p:nvSpPr>
          <p:cNvPr id="268" name="2024年12月25日：模型检测到通用水温的波动…"/>
          <p:cNvSpPr txBox="1"/>
          <p:nvPr/>
        </p:nvSpPr>
        <p:spPr>
          <a:xfrm>
            <a:off x="455554" y="1108577"/>
            <a:ext cx="7099035" cy="79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Char char="‣"/>
              <a:defRPr sz="1800"/>
            </a:pPr>
            <a:r>
              <a:t>2024年12月25日：模型检测到通用水温的波动</a:t>
            </a:r>
          </a:p>
          <a:p>
            <a:pPr marL="228600" indent="-228600">
              <a:lnSpc>
                <a:spcPct val="120000"/>
              </a:lnSpc>
              <a:buSzPct val="100000"/>
              <a:buChar char="‣"/>
              <a:defRPr sz="1800"/>
            </a:pPr>
            <a:r>
              <a:t>Bnch01高频连锁等异常由通用水温波动导致</a:t>
            </a:r>
          </a:p>
        </p:txBody>
      </p:sp>
      <p:sp>
        <p:nvSpPr>
          <p:cNvPr id="269" name="线条"/>
          <p:cNvSpPr/>
          <p:nvPr/>
        </p:nvSpPr>
        <p:spPr>
          <a:xfrm flipH="1">
            <a:off x="3753832" y="2189459"/>
            <a:ext cx="3590903" cy="1374355"/>
          </a:xfrm>
          <a:prstGeom prst="line">
            <a:avLst/>
          </a:prstGeom>
          <a:ln w="12700">
            <a:solidFill>
              <a:srgbClr val="A9A9A9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0" name="线条"/>
          <p:cNvSpPr/>
          <p:nvPr/>
        </p:nvSpPr>
        <p:spPr>
          <a:xfrm flipH="1">
            <a:off x="3752829" y="3633662"/>
            <a:ext cx="3596939" cy="144360"/>
          </a:xfrm>
          <a:prstGeom prst="line">
            <a:avLst/>
          </a:prstGeom>
          <a:ln w="12700">
            <a:solidFill>
              <a:srgbClr val="A9A9A9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1" name="线条"/>
          <p:cNvSpPr/>
          <p:nvPr/>
        </p:nvSpPr>
        <p:spPr>
          <a:xfrm flipH="1" flipV="1">
            <a:off x="3717593" y="4002999"/>
            <a:ext cx="3806506" cy="1596969"/>
          </a:xfrm>
          <a:prstGeom prst="line">
            <a:avLst/>
          </a:prstGeom>
          <a:ln w="12700">
            <a:solidFill>
              <a:srgbClr val="A9A9A9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2" name="模型检测为异常…"/>
          <p:cNvSpPr/>
          <p:nvPr/>
        </p:nvSpPr>
        <p:spPr>
          <a:xfrm>
            <a:off x="9845950" y="988143"/>
            <a:ext cx="2064057" cy="6646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模型检测为异常</a:t>
            </a:r>
          </a:p>
          <a:p>
            <a:pPr/>
            <a:r>
              <a:t>模型检测为正常</a:t>
            </a:r>
          </a:p>
        </p:txBody>
      </p:sp>
      <p:sp>
        <p:nvSpPr>
          <p:cNvPr id="273" name="线条"/>
          <p:cNvSpPr/>
          <p:nvPr/>
        </p:nvSpPr>
        <p:spPr>
          <a:xfrm>
            <a:off x="11171177" y="1457502"/>
            <a:ext cx="604838" cy="1"/>
          </a:xfrm>
          <a:prstGeom prst="line">
            <a:avLst/>
          </a:prstGeom>
          <a:ln w="25400">
            <a:solidFill>
              <a:srgbClr val="0433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线条"/>
          <p:cNvSpPr/>
          <p:nvPr/>
        </p:nvSpPr>
        <p:spPr>
          <a:xfrm>
            <a:off x="11171177" y="1129273"/>
            <a:ext cx="604838" cy="1"/>
          </a:xfrm>
          <a:prstGeom prst="line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总结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99923">
              <a:lnSpc>
                <a:spcPct val="100000"/>
              </a:lnSpc>
              <a:defRPr sz="278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277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8" name="用机器学习的方法对CSNS/RCS束流通过率变化进行分析…"/>
          <p:cNvSpPr txBox="1"/>
          <p:nvPr/>
        </p:nvSpPr>
        <p:spPr>
          <a:xfrm>
            <a:off x="166053" y="1419580"/>
            <a:ext cx="11859894" cy="477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800">
                <a:solidFill>
                  <a:srgbClr val="707D8D"/>
                </a:solidFill>
              </a:defRPr>
            </a:pPr>
            <a:r>
              <a:t>已有进展</a:t>
            </a:r>
            <a:r>
              <a:t>：</a:t>
            </a:r>
            <a:r>
              <a:t> </a:t>
            </a:r>
          </a:p>
          <a:p>
            <a:pPr lvl="1" marL="7112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基于机器学习方法创建CSNS加速器运行智能值班员：                 </a:t>
            </a:r>
          </a:p>
          <a:p>
            <a:pPr lvl="2" marL="1038860" indent="-20066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通过数据预处理，将历史数据处理为向量，并提取方差和波动范围作为模型输入</a:t>
            </a:r>
          </a:p>
          <a:p>
            <a:pPr lvl="2" marL="1038860" indent="-20066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使用无监督算法训练模型，得到聚类算法模型可有效检测抖动引发的异常</a:t>
            </a:r>
          </a:p>
          <a:p>
            <a:pPr lvl="2" marL="1038860" indent="-20066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推广应用到分布平稳的变量（如水温、电源</a:t>
            </a:r>
            <a:r>
              <a:t>和部分高频</a:t>
            </a:r>
            <a:r>
              <a:t>）</a:t>
            </a:r>
          </a:p>
          <a:p>
            <a:pPr lvl="2" marL="1038860" indent="-20066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完成了模型的部署测试和可视化功能</a:t>
            </a:r>
          </a:p>
          <a:p>
            <a:pPr defTabSz="1828800">
              <a:lnSpc>
                <a:spcPct val="150000"/>
              </a:lnSpc>
              <a:defRPr sz="1600"/>
            </a:pPr>
            <a:endParaRPr sz="2000"/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800">
                <a:solidFill>
                  <a:srgbClr val="707D8D"/>
                </a:solidFill>
              </a:defRPr>
            </a:pPr>
            <a:r>
              <a:t>下一步</a:t>
            </a:r>
            <a:r>
              <a:t>：</a:t>
            </a:r>
            <a:endParaRPr sz="2000"/>
          </a:p>
          <a:p>
            <a:pPr lvl="1" marL="7112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改进可视化界面</a:t>
            </a:r>
          </a:p>
          <a:p>
            <a:pPr lvl="1" marL="7112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应用至其他类别数据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ck up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347471">
              <a:lnSpc>
                <a:spcPct val="100000"/>
              </a:lnSpc>
              <a:defRPr sz="323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Back up</a:t>
            </a:r>
          </a:p>
        </p:txBody>
      </p:sp>
      <p:sp>
        <p:nvSpPr>
          <p:cNvPr id="281" name="幻灯片编号"/>
          <p:cNvSpPr txBox="1"/>
          <p:nvPr>
            <p:ph type="sldNum" sz="quarter" idx="4294967295"/>
          </p:nvPr>
        </p:nvSpPr>
        <p:spPr>
          <a:xfrm>
            <a:off x="11419970" y="6344973"/>
            <a:ext cx="42598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报告提纲"/>
          <p:cNvSpPr txBox="1"/>
          <p:nvPr>
            <p:ph type="title" idx="4294967295"/>
          </p:nvPr>
        </p:nvSpPr>
        <p:spPr>
          <a:xfrm>
            <a:off x="161923" y="66675"/>
            <a:ext cx="10479091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340156">
              <a:defRPr b="1"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报告提纲</a:t>
            </a:r>
          </a:p>
        </p:txBody>
      </p:sp>
      <p:sp>
        <p:nvSpPr>
          <p:cNvPr id="73" name="幻灯片编号"/>
          <p:cNvSpPr txBox="1"/>
          <p:nvPr>
            <p:ph type="sldNum" sz="quarter" idx="4294967295"/>
          </p:nvPr>
        </p:nvSpPr>
        <p:spPr>
          <a:xfrm>
            <a:off x="11593436" y="6311518"/>
            <a:ext cx="265059" cy="4150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4" name="姓名：彭娜…"/>
          <p:cNvSpPr txBox="1"/>
          <p:nvPr/>
        </p:nvSpPr>
        <p:spPr>
          <a:xfrm>
            <a:off x="273050" y="1264919"/>
            <a:ext cx="11088369" cy="405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1828800">
              <a:lnSpc>
                <a:spcPct val="170000"/>
              </a:lnSpc>
              <a:defRPr sz="2000"/>
            </a:pPr>
          </a:p>
          <a:p>
            <a:pPr lvl="1" marL="974372" indent="-517172" defTabSz="1828800">
              <a:lnSpc>
                <a:spcPct val="170000"/>
              </a:lnSpc>
              <a:buSzPct val="100000"/>
              <a:buChar char="‣"/>
              <a:defRPr sz="1800"/>
            </a:pPr>
            <a:r>
              <a:rPr sz="2000"/>
              <a:t>研究背景</a:t>
            </a:r>
          </a:p>
          <a:p>
            <a:pPr lvl="1" marL="922655" indent="-465455" defTabSz="1828800">
              <a:lnSpc>
                <a:spcPct val="170000"/>
              </a:lnSpc>
              <a:buSzPct val="100000"/>
              <a:buChar char="‣"/>
              <a:defRPr sz="2000"/>
            </a:pPr>
            <a:r>
              <a:t>研究方法</a:t>
            </a:r>
          </a:p>
          <a:p>
            <a:pPr lvl="1" marL="922655" indent="-465455" defTabSz="1828800">
              <a:lnSpc>
                <a:spcPct val="170000"/>
              </a:lnSpc>
              <a:buSzPct val="100000"/>
              <a:buChar char="‣"/>
              <a:defRPr sz="2000"/>
            </a:pPr>
            <a:r>
              <a:t>模型训练和验证</a:t>
            </a:r>
          </a:p>
          <a:p>
            <a:pPr lvl="1" marL="922655" indent="-465455" defTabSz="1828800">
              <a:lnSpc>
                <a:spcPct val="170000"/>
              </a:lnSpc>
              <a:buSzPct val="100000"/>
              <a:buChar char="‣"/>
              <a:defRPr sz="2000"/>
            </a:pPr>
            <a:r>
              <a:t>模型应用</a:t>
            </a:r>
          </a:p>
          <a:p>
            <a:pPr lvl="1" marL="922655" indent="-465455" defTabSz="1828800">
              <a:lnSpc>
                <a:spcPct val="170000"/>
              </a:lnSpc>
              <a:buSzPct val="100000"/>
              <a:buChar char="‣"/>
              <a:defRPr sz="2000"/>
            </a:pPr>
            <a:r>
              <a:t>在线部署测试和可视化</a:t>
            </a:r>
          </a:p>
          <a:p>
            <a:pPr lvl="1" marL="922655" indent="-465455" defTabSz="1828800">
              <a:lnSpc>
                <a:spcPct val="170000"/>
              </a:lnSpc>
              <a:buSzPct val="100000"/>
              <a:buChar char="‣"/>
              <a:defRPr sz="2000"/>
            </a:pPr>
            <a:r>
              <a:t>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主要研究内容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研究背景</a:t>
            </a:r>
          </a:p>
        </p:txBody>
      </p:sp>
      <p:sp>
        <p:nvSpPr>
          <p:cNvPr id="77" name="基于机器学习方法创建CSNS加速器运行智能值班员"/>
          <p:cNvSpPr txBox="1"/>
          <p:nvPr/>
        </p:nvSpPr>
        <p:spPr>
          <a:xfrm>
            <a:off x="145106" y="1466694"/>
            <a:ext cx="6243024" cy="180367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lvl="1" marL="271378" indent="-220578" defTabSz="1828800">
              <a:buClr>
                <a:srgbClr val="000000"/>
              </a:buClr>
              <a:buSzPct val="100000"/>
              <a:buChar char="‣"/>
              <a:defRPr sz="1900"/>
            </a:pPr>
            <a:r>
              <a:rPr>
                <a:solidFill>
                  <a:srgbClr val="0433FF"/>
                </a:solidFill>
              </a:rPr>
              <a:t>问题</a:t>
            </a:r>
            <a:r>
              <a:t>：</a:t>
            </a:r>
          </a:p>
          <a:p>
            <a:pPr lvl="2" marL="995278" indent="-220578" defTabSz="1828800">
              <a:buClr>
                <a:srgbClr val="000000"/>
              </a:buClr>
              <a:buSzPct val="100000"/>
              <a:buChar char="‣"/>
              <a:defRPr sz="1900"/>
            </a:pPr>
            <a:r>
              <a:t>难以通过设置阈值来预警的PV(正常值不固定)</a:t>
            </a:r>
          </a:p>
          <a:p>
            <a:pPr lvl="2" marL="995278" indent="-220578" defTabSz="1828800">
              <a:buClr>
                <a:srgbClr val="000000"/>
              </a:buClr>
              <a:buSzPct val="100000"/>
              <a:buChar char="‣"/>
              <a:defRPr sz="1900"/>
            </a:pPr>
            <a:r>
              <a:t>识别突然抖动的异常</a:t>
            </a:r>
          </a:p>
          <a:p>
            <a:pPr lvl="1" marL="271378" indent="-220578" defTabSz="1828800">
              <a:buClr>
                <a:srgbClr val="000000"/>
              </a:buClr>
              <a:buSzPct val="100000"/>
              <a:buChar char="‣"/>
              <a:defRPr sz="1900"/>
            </a:pPr>
          </a:p>
          <a:p>
            <a:pPr lvl="1" marL="271378" indent="-220578" defTabSz="1828800">
              <a:buClr>
                <a:srgbClr val="000000"/>
              </a:buClr>
              <a:buSzPct val="100000"/>
              <a:buChar char="‣"/>
              <a:defRPr sz="1900"/>
            </a:pPr>
            <a:r>
              <a:rPr>
                <a:solidFill>
                  <a:srgbClr val="0433FF"/>
                </a:solidFill>
              </a:rPr>
              <a:t>目标</a:t>
            </a:r>
            <a:r>
              <a:t>：提高故障排查效率、运行效率</a:t>
            </a:r>
          </a:p>
        </p:txBody>
      </p:sp>
      <p:sp>
        <p:nvSpPr>
          <p:cNvPr id="78" name="线条"/>
          <p:cNvSpPr/>
          <p:nvPr/>
        </p:nvSpPr>
        <p:spPr>
          <a:xfrm>
            <a:off x="9484379" y="3757027"/>
            <a:ext cx="1" cy="836614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2023年9月24日，发生故障，束流出现异常，排查至25日找到故障点后，查看相关变量发现异常…"/>
          <p:cNvSpPr txBox="1"/>
          <p:nvPr/>
        </p:nvSpPr>
        <p:spPr>
          <a:xfrm>
            <a:off x="6649880" y="4751484"/>
            <a:ext cx="5127214" cy="150344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367665" indent="-367665" defTabSz="1828800">
              <a:buSzPct val="100000"/>
              <a:buChar char="•"/>
              <a:defRPr sz="1500"/>
            </a:pPr>
            <a:r>
              <a:t>2023年3月02日，发生故障，束流出现异常，查询发现DTL4入腔水温有波动</a:t>
            </a:r>
          </a:p>
          <a:p>
            <a:pPr defTabSz="1828800">
              <a:defRPr sz="1500"/>
            </a:pPr>
          </a:p>
          <a:p>
            <a:pPr defTabSz="1828800">
              <a:defRPr sz="1500">
                <a:solidFill>
                  <a:srgbClr val="00B050"/>
                </a:solidFill>
              </a:defRPr>
            </a:pPr>
            <a:r>
              <a:t>如能实现智能值班，则可根据变量异常更快的排查到故障点</a:t>
            </a:r>
          </a:p>
        </p:txBody>
      </p:sp>
      <p:sp>
        <p:nvSpPr>
          <p:cNvPr id="80" name="幻灯片编号"/>
          <p:cNvSpPr txBox="1"/>
          <p:nvPr>
            <p:ph type="sldNum" sz="quarter" idx="4294967295"/>
          </p:nvPr>
        </p:nvSpPr>
        <p:spPr>
          <a:xfrm>
            <a:off x="11580890" y="6344973"/>
            <a:ext cx="26506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1" name="电脑"/>
          <p:cNvSpPr/>
          <p:nvPr/>
        </p:nvSpPr>
        <p:spPr>
          <a:xfrm>
            <a:off x="2382762" y="4249875"/>
            <a:ext cx="1767713" cy="1426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AI Operators"/>
          <p:cNvSpPr txBox="1"/>
          <p:nvPr/>
        </p:nvSpPr>
        <p:spPr>
          <a:xfrm>
            <a:off x="2653199" y="4691002"/>
            <a:ext cx="1273370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AI Operators</a:t>
            </a:r>
          </a:p>
        </p:txBody>
      </p:sp>
      <p:sp>
        <p:nvSpPr>
          <p:cNvPr id="83" name="函数图"/>
          <p:cNvSpPr/>
          <p:nvPr/>
        </p:nvSpPr>
        <p:spPr>
          <a:xfrm>
            <a:off x="370117" y="4470368"/>
            <a:ext cx="99206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3" y="21600"/>
                </a:cubicBezTo>
                <a:lnTo>
                  <a:pt x="21322" y="21600"/>
                </a:lnTo>
                <a:cubicBezTo>
                  <a:pt x="21428" y="21600"/>
                  <a:pt x="21514" y="21511"/>
                  <a:pt x="21514" y="21404"/>
                </a:cubicBezTo>
                <a:lnTo>
                  <a:pt x="21514" y="20822"/>
                </a:lnTo>
                <a:cubicBezTo>
                  <a:pt x="21514" y="20715"/>
                  <a:pt x="21428" y="20628"/>
                  <a:pt x="21322" y="20628"/>
                </a:cubicBezTo>
                <a:lnTo>
                  <a:pt x="1159" y="20628"/>
                </a:lnTo>
                <a:cubicBezTo>
                  <a:pt x="1052" y="20628"/>
                  <a:pt x="966" y="20539"/>
                  <a:pt x="966" y="20432"/>
                </a:cubicBezTo>
                <a:lnTo>
                  <a:pt x="966" y="194"/>
                </a:lnTo>
                <a:cubicBezTo>
                  <a:pt x="966" y="87"/>
                  <a:pt x="879" y="0"/>
                  <a:pt x="773" y="0"/>
                </a:cubicBezTo>
                <a:lnTo>
                  <a:pt x="193" y="0"/>
                </a:lnTo>
                <a:close/>
                <a:moveTo>
                  <a:pt x="4579" y="3635"/>
                </a:moveTo>
                <a:cubicBezTo>
                  <a:pt x="4069" y="3635"/>
                  <a:pt x="3973" y="4313"/>
                  <a:pt x="3893" y="5269"/>
                </a:cubicBezTo>
                <a:cubicBezTo>
                  <a:pt x="3826" y="6066"/>
                  <a:pt x="3789" y="7155"/>
                  <a:pt x="3747" y="8309"/>
                </a:cubicBezTo>
                <a:cubicBezTo>
                  <a:pt x="3722" y="9023"/>
                  <a:pt x="3694" y="9757"/>
                  <a:pt x="3660" y="10474"/>
                </a:cubicBezTo>
                <a:lnTo>
                  <a:pt x="1430" y="10474"/>
                </a:lnTo>
                <a:lnTo>
                  <a:pt x="1430" y="11230"/>
                </a:lnTo>
                <a:lnTo>
                  <a:pt x="4374" y="11230"/>
                </a:lnTo>
                <a:lnTo>
                  <a:pt x="4393" y="10873"/>
                </a:lnTo>
                <a:cubicBezTo>
                  <a:pt x="4437" y="10037"/>
                  <a:pt x="4467" y="9172"/>
                  <a:pt x="4497" y="8336"/>
                </a:cubicBezTo>
                <a:cubicBezTo>
                  <a:pt x="4526" y="7507"/>
                  <a:pt x="4560" y="6578"/>
                  <a:pt x="4607" y="5814"/>
                </a:cubicBezTo>
                <a:cubicBezTo>
                  <a:pt x="4621" y="5979"/>
                  <a:pt x="4635" y="6160"/>
                  <a:pt x="4648" y="6361"/>
                </a:cubicBezTo>
                <a:cubicBezTo>
                  <a:pt x="4720" y="7486"/>
                  <a:pt x="4764" y="8893"/>
                  <a:pt x="4805" y="10253"/>
                </a:cubicBezTo>
                <a:cubicBezTo>
                  <a:pt x="4814" y="10545"/>
                  <a:pt x="4823" y="10836"/>
                  <a:pt x="4832" y="11121"/>
                </a:cubicBezTo>
                <a:lnTo>
                  <a:pt x="4839" y="11340"/>
                </a:lnTo>
                <a:cubicBezTo>
                  <a:pt x="4882" y="12712"/>
                  <a:pt x="4923" y="14008"/>
                  <a:pt x="5011" y="14987"/>
                </a:cubicBezTo>
                <a:cubicBezTo>
                  <a:pt x="5108" y="16050"/>
                  <a:pt x="5236" y="16930"/>
                  <a:pt x="5835" y="16930"/>
                </a:cubicBezTo>
                <a:cubicBezTo>
                  <a:pt x="6373" y="16930"/>
                  <a:pt x="6497" y="16190"/>
                  <a:pt x="6594" y="15296"/>
                </a:cubicBezTo>
                <a:cubicBezTo>
                  <a:pt x="6678" y="14518"/>
                  <a:pt x="6726" y="13520"/>
                  <a:pt x="6772" y="12555"/>
                </a:cubicBezTo>
                <a:cubicBezTo>
                  <a:pt x="6796" y="12043"/>
                  <a:pt x="6820" y="11560"/>
                  <a:pt x="6847" y="11132"/>
                </a:cubicBezTo>
                <a:cubicBezTo>
                  <a:pt x="6861" y="10921"/>
                  <a:pt x="6874" y="10707"/>
                  <a:pt x="6888" y="10495"/>
                </a:cubicBezTo>
                <a:cubicBezTo>
                  <a:pt x="6933" y="9765"/>
                  <a:pt x="6992" y="8813"/>
                  <a:pt x="7072" y="8108"/>
                </a:cubicBezTo>
                <a:cubicBezTo>
                  <a:pt x="7130" y="8632"/>
                  <a:pt x="7171" y="9283"/>
                  <a:pt x="7206" y="9828"/>
                </a:cubicBezTo>
                <a:cubicBezTo>
                  <a:pt x="7234" y="10257"/>
                  <a:pt x="7265" y="10701"/>
                  <a:pt x="7300" y="11138"/>
                </a:cubicBezTo>
                <a:cubicBezTo>
                  <a:pt x="7355" y="11811"/>
                  <a:pt x="7430" y="12670"/>
                  <a:pt x="7538" y="13325"/>
                </a:cubicBezTo>
                <a:cubicBezTo>
                  <a:pt x="7649" y="13995"/>
                  <a:pt x="7799" y="14650"/>
                  <a:pt x="8291" y="14650"/>
                </a:cubicBezTo>
                <a:cubicBezTo>
                  <a:pt x="8807" y="14650"/>
                  <a:pt x="8920" y="13936"/>
                  <a:pt x="8993" y="13463"/>
                </a:cubicBezTo>
                <a:cubicBezTo>
                  <a:pt x="9075" y="12940"/>
                  <a:pt x="9130" y="12285"/>
                  <a:pt x="9183" y="11651"/>
                </a:cubicBezTo>
                <a:cubicBezTo>
                  <a:pt x="9198" y="11475"/>
                  <a:pt x="9212" y="11303"/>
                  <a:pt x="9226" y="11141"/>
                </a:cubicBezTo>
                <a:cubicBezTo>
                  <a:pt x="9311" y="10194"/>
                  <a:pt x="9403" y="9541"/>
                  <a:pt x="9501" y="9185"/>
                </a:cubicBezTo>
                <a:cubicBezTo>
                  <a:pt x="9633" y="9696"/>
                  <a:pt x="9726" y="10669"/>
                  <a:pt x="9771" y="11144"/>
                </a:cubicBezTo>
                <a:cubicBezTo>
                  <a:pt x="9831" y="11767"/>
                  <a:pt x="9905" y="12254"/>
                  <a:pt x="9993" y="12594"/>
                </a:cubicBezTo>
                <a:cubicBezTo>
                  <a:pt x="10054" y="12832"/>
                  <a:pt x="10198" y="13391"/>
                  <a:pt x="10653" y="13391"/>
                </a:cubicBezTo>
                <a:cubicBezTo>
                  <a:pt x="11032" y="13391"/>
                  <a:pt x="11217" y="12975"/>
                  <a:pt x="11349" y="12567"/>
                </a:cubicBezTo>
                <a:cubicBezTo>
                  <a:pt x="11467" y="12203"/>
                  <a:pt x="11579" y="11704"/>
                  <a:pt x="11661" y="11165"/>
                </a:cubicBezTo>
                <a:cubicBezTo>
                  <a:pt x="11745" y="10615"/>
                  <a:pt x="11876" y="10261"/>
                  <a:pt x="11971" y="10086"/>
                </a:cubicBezTo>
                <a:cubicBezTo>
                  <a:pt x="12053" y="10269"/>
                  <a:pt x="12153" y="10639"/>
                  <a:pt x="12271" y="11188"/>
                </a:cubicBezTo>
                <a:cubicBezTo>
                  <a:pt x="12485" y="12183"/>
                  <a:pt x="12763" y="12626"/>
                  <a:pt x="13173" y="12626"/>
                </a:cubicBezTo>
                <a:cubicBezTo>
                  <a:pt x="13612" y="12626"/>
                  <a:pt x="13946" y="12143"/>
                  <a:pt x="14166" y="11193"/>
                </a:cubicBezTo>
                <a:cubicBezTo>
                  <a:pt x="14230" y="10915"/>
                  <a:pt x="14317" y="10721"/>
                  <a:pt x="14384" y="10609"/>
                </a:cubicBezTo>
                <a:cubicBezTo>
                  <a:pt x="14442" y="10712"/>
                  <a:pt x="14507" y="10855"/>
                  <a:pt x="14553" y="10955"/>
                </a:cubicBezTo>
                <a:cubicBezTo>
                  <a:pt x="14603" y="11064"/>
                  <a:pt x="14655" y="11175"/>
                  <a:pt x="14711" y="11283"/>
                </a:cubicBezTo>
                <a:cubicBezTo>
                  <a:pt x="14963" y="11766"/>
                  <a:pt x="15162" y="12149"/>
                  <a:pt x="15638" y="12149"/>
                </a:cubicBezTo>
                <a:cubicBezTo>
                  <a:pt x="16094" y="12149"/>
                  <a:pt x="16314" y="11747"/>
                  <a:pt x="16475" y="11453"/>
                </a:cubicBezTo>
                <a:cubicBezTo>
                  <a:pt x="16502" y="11402"/>
                  <a:pt x="16532" y="11350"/>
                  <a:pt x="16562" y="11300"/>
                </a:cubicBezTo>
                <a:cubicBezTo>
                  <a:pt x="16588" y="11255"/>
                  <a:pt x="16611" y="11213"/>
                  <a:pt x="16634" y="11173"/>
                </a:cubicBezTo>
                <a:cubicBezTo>
                  <a:pt x="16703" y="11053"/>
                  <a:pt x="16782" y="10918"/>
                  <a:pt x="16828" y="10864"/>
                </a:cubicBezTo>
                <a:cubicBezTo>
                  <a:pt x="16903" y="10914"/>
                  <a:pt x="17032" y="11105"/>
                  <a:pt x="17112" y="11224"/>
                </a:cubicBezTo>
                <a:lnTo>
                  <a:pt x="17155" y="11291"/>
                </a:lnTo>
                <a:cubicBezTo>
                  <a:pt x="17177" y="11324"/>
                  <a:pt x="17200" y="11356"/>
                  <a:pt x="17222" y="11389"/>
                </a:cubicBezTo>
                <a:cubicBezTo>
                  <a:pt x="17416" y="11682"/>
                  <a:pt x="17656" y="12047"/>
                  <a:pt x="18076" y="12047"/>
                </a:cubicBezTo>
                <a:cubicBezTo>
                  <a:pt x="18508" y="12047"/>
                  <a:pt x="18724" y="11727"/>
                  <a:pt x="18882" y="11494"/>
                </a:cubicBezTo>
                <a:cubicBezTo>
                  <a:pt x="18919" y="11439"/>
                  <a:pt x="18953" y="11387"/>
                  <a:pt x="18989" y="11340"/>
                </a:cubicBezTo>
                <a:cubicBezTo>
                  <a:pt x="19096" y="11202"/>
                  <a:pt x="19183" y="11125"/>
                  <a:pt x="19231" y="11090"/>
                </a:cubicBezTo>
                <a:cubicBezTo>
                  <a:pt x="19285" y="11117"/>
                  <a:pt x="19403" y="11188"/>
                  <a:pt x="19622" y="11387"/>
                </a:cubicBezTo>
                <a:cubicBezTo>
                  <a:pt x="19919" y="11658"/>
                  <a:pt x="20277" y="11689"/>
                  <a:pt x="20520" y="11689"/>
                </a:cubicBezTo>
                <a:cubicBezTo>
                  <a:pt x="20701" y="11689"/>
                  <a:pt x="20939" y="11612"/>
                  <a:pt x="21281" y="11494"/>
                </a:cubicBezTo>
                <a:cubicBezTo>
                  <a:pt x="21406" y="11451"/>
                  <a:pt x="21535" y="11406"/>
                  <a:pt x="21600" y="11391"/>
                </a:cubicBezTo>
                <a:lnTo>
                  <a:pt x="21429" y="10655"/>
                </a:lnTo>
                <a:cubicBezTo>
                  <a:pt x="21326" y="10679"/>
                  <a:pt x="21192" y="10724"/>
                  <a:pt x="21037" y="10778"/>
                </a:cubicBezTo>
                <a:cubicBezTo>
                  <a:pt x="20885" y="10831"/>
                  <a:pt x="20601" y="10929"/>
                  <a:pt x="20520" y="10933"/>
                </a:cubicBezTo>
                <a:cubicBezTo>
                  <a:pt x="20323" y="10933"/>
                  <a:pt x="20208" y="10903"/>
                  <a:pt x="20125" y="10827"/>
                </a:cubicBezTo>
                <a:cubicBezTo>
                  <a:pt x="19729" y="10468"/>
                  <a:pt x="19465" y="10321"/>
                  <a:pt x="19209" y="10321"/>
                </a:cubicBezTo>
                <a:cubicBezTo>
                  <a:pt x="18891" y="10321"/>
                  <a:pt x="18593" y="10623"/>
                  <a:pt x="18398" y="10876"/>
                </a:cubicBezTo>
                <a:cubicBezTo>
                  <a:pt x="18347" y="10942"/>
                  <a:pt x="18300" y="11009"/>
                  <a:pt x="18260" y="11068"/>
                </a:cubicBezTo>
                <a:cubicBezTo>
                  <a:pt x="18214" y="11137"/>
                  <a:pt x="18131" y="11262"/>
                  <a:pt x="18089" y="11288"/>
                </a:cubicBezTo>
                <a:cubicBezTo>
                  <a:pt x="18025" y="11240"/>
                  <a:pt x="17915" y="11074"/>
                  <a:pt x="17848" y="10972"/>
                </a:cubicBezTo>
                <a:cubicBezTo>
                  <a:pt x="17824" y="10936"/>
                  <a:pt x="17800" y="10899"/>
                  <a:pt x="17776" y="10864"/>
                </a:cubicBezTo>
                <a:lnTo>
                  <a:pt x="17734" y="10800"/>
                </a:lnTo>
                <a:cubicBezTo>
                  <a:pt x="17524" y="10488"/>
                  <a:pt x="17262" y="10100"/>
                  <a:pt x="16820" y="10100"/>
                </a:cubicBezTo>
                <a:cubicBezTo>
                  <a:pt x="16386" y="10100"/>
                  <a:pt x="16200" y="10421"/>
                  <a:pt x="15985" y="10793"/>
                </a:cubicBezTo>
                <a:cubicBezTo>
                  <a:pt x="15963" y="10832"/>
                  <a:pt x="15940" y="10873"/>
                  <a:pt x="15915" y="10916"/>
                </a:cubicBezTo>
                <a:cubicBezTo>
                  <a:pt x="15881" y="10974"/>
                  <a:pt x="15849" y="11031"/>
                  <a:pt x="15817" y="11089"/>
                </a:cubicBezTo>
                <a:cubicBezTo>
                  <a:pt x="15768" y="11179"/>
                  <a:pt x="15689" y="11322"/>
                  <a:pt x="15636" y="11379"/>
                </a:cubicBezTo>
                <a:cubicBezTo>
                  <a:pt x="15569" y="11303"/>
                  <a:pt x="15455" y="11083"/>
                  <a:pt x="15376" y="10932"/>
                </a:cubicBezTo>
                <a:cubicBezTo>
                  <a:pt x="15329" y="10841"/>
                  <a:pt x="15281" y="10738"/>
                  <a:pt x="15236" y="10638"/>
                </a:cubicBezTo>
                <a:cubicBezTo>
                  <a:pt x="15037" y="10207"/>
                  <a:pt x="14832" y="9760"/>
                  <a:pt x="14392" y="9760"/>
                </a:cubicBezTo>
                <a:cubicBezTo>
                  <a:pt x="14192" y="9760"/>
                  <a:pt x="13698" y="9883"/>
                  <a:pt x="13435" y="11021"/>
                </a:cubicBezTo>
                <a:cubicBezTo>
                  <a:pt x="13357" y="11357"/>
                  <a:pt x="13273" y="11579"/>
                  <a:pt x="13205" y="11715"/>
                </a:cubicBezTo>
                <a:cubicBezTo>
                  <a:pt x="13148" y="11575"/>
                  <a:pt x="13076" y="11355"/>
                  <a:pt x="13006" y="11028"/>
                </a:cubicBezTo>
                <a:cubicBezTo>
                  <a:pt x="12807" y="10105"/>
                  <a:pt x="12620" y="9232"/>
                  <a:pt x="11964" y="9232"/>
                </a:cubicBezTo>
                <a:cubicBezTo>
                  <a:pt x="11677" y="9232"/>
                  <a:pt x="11160" y="9468"/>
                  <a:pt x="10918" y="11050"/>
                </a:cubicBezTo>
                <a:cubicBezTo>
                  <a:pt x="10841" y="11554"/>
                  <a:pt x="10754" y="11935"/>
                  <a:pt x="10675" y="12204"/>
                </a:cubicBezTo>
                <a:cubicBezTo>
                  <a:pt x="10626" y="11959"/>
                  <a:pt x="10570" y="11599"/>
                  <a:pt x="10519" y="11072"/>
                </a:cubicBezTo>
                <a:cubicBezTo>
                  <a:pt x="10347" y="9278"/>
                  <a:pt x="10207" y="8177"/>
                  <a:pt x="9518" y="8177"/>
                </a:cubicBezTo>
                <a:cubicBezTo>
                  <a:pt x="8791" y="8177"/>
                  <a:pt x="8635" y="9324"/>
                  <a:pt x="8479" y="11073"/>
                </a:cubicBezTo>
                <a:cubicBezTo>
                  <a:pt x="8464" y="11237"/>
                  <a:pt x="8450" y="11410"/>
                  <a:pt x="8435" y="11586"/>
                </a:cubicBezTo>
                <a:cubicBezTo>
                  <a:pt x="8399" y="12017"/>
                  <a:pt x="8343" y="12660"/>
                  <a:pt x="8274" y="13176"/>
                </a:cubicBezTo>
                <a:cubicBezTo>
                  <a:pt x="8205" y="12735"/>
                  <a:pt x="8129" y="12070"/>
                  <a:pt x="8048" y="11077"/>
                </a:cubicBezTo>
                <a:cubicBezTo>
                  <a:pt x="8013" y="10647"/>
                  <a:pt x="7985" y="10205"/>
                  <a:pt x="7957" y="9779"/>
                </a:cubicBezTo>
                <a:cubicBezTo>
                  <a:pt x="7906" y="8996"/>
                  <a:pt x="7857" y="8257"/>
                  <a:pt x="7778" y="7708"/>
                </a:cubicBezTo>
                <a:cubicBezTo>
                  <a:pt x="7718" y="7289"/>
                  <a:pt x="7605" y="6511"/>
                  <a:pt x="7054" y="6511"/>
                </a:cubicBezTo>
                <a:cubicBezTo>
                  <a:pt x="6549" y="6511"/>
                  <a:pt x="6428" y="7160"/>
                  <a:pt x="6333" y="7946"/>
                </a:cubicBezTo>
                <a:cubicBezTo>
                  <a:pt x="6250" y="8624"/>
                  <a:pt x="6196" y="9510"/>
                  <a:pt x="6138" y="10447"/>
                </a:cubicBezTo>
                <a:cubicBezTo>
                  <a:pt x="6125" y="10659"/>
                  <a:pt x="6111" y="10872"/>
                  <a:pt x="6098" y="11084"/>
                </a:cubicBezTo>
                <a:cubicBezTo>
                  <a:pt x="6070" y="11517"/>
                  <a:pt x="6047" y="12003"/>
                  <a:pt x="6022" y="12518"/>
                </a:cubicBezTo>
                <a:cubicBezTo>
                  <a:pt x="5981" y="13382"/>
                  <a:pt x="5921" y="14640"/>
                  <a:pt x="5820" y="15463"/>
                </a:cubicBezTo>
                <a:cubicBezTo>
                  <a:pt x="5790" y="15243"/>
                  <a:pt x="5761" y="14961"/>
                  <a:pt x="5734" y="14601"/>
                </a:cubicBezTo>
                <a:cubicBezTo>
                  <a:pt x="5665" y="13683"/>
                  <a:pt x="5629" y="12532"/>
                  <a:pt x="5590" y="11315"/>
                </a:cubicBezTo>
                <a:lnTo>
                  <a:pt x="5581" y="11095"/>
                </a:lnTo>
                <a:cubicBezTo>
                  <a:pt x="5572" y="10811"/>
                  <a:pt x="5564" y="10521"/>
                  <a:pt x="5555" y="10230"/>
                </a:cubicBezTo>
                <a:cubicBezTo>
                  <a:pt x="5509" y="8720"/>
                  <a:pt x="5461" y="7158"/>
                  <a:pt x="5374" y="5970"/>
                </a:cubicBezTo>
                <a:cubicBezTo>
                  <a:pt x="5325" y="5317"/>
                  <a:pt x="5270" y="4832"/>
                  <a:pt x="5203" y="4489"/>
                </a:cubicBezTo>
                <a:cubicBezTo>
                  <a:pt x="5148" y="4212"/>
                  <a:pt x="5034" y="3635"/>
                  <a:pt x="4579" y="3635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线条"/>
          <p:cNvSpPr/>
          <p:nvPr/>
        </p:nvSpPr>
        <p:spPr>
          <a:xfrm>
            <a:off x="1453986" y="4963128"/>
            <a:ext cx="836974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5" name="PV"/>
          <p:cNvSpPr txBox="1"/>
          <p:nvPr/>
        </p:nvSpPr>
        <p:spPr>
          <a:xfrm>
            <a:off x="629658" y="5521668"/>
            <a:ext cx="350821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PV</a:t>
            </a:r>
          </a:p>
        </p:txBody>
      </p:sp>
      <p:sp>
        <p:nvSpPr>
          <p:cNvPr id="86" name="线条"/>
          <p:cNvSpPr/>
          <p:nvPr/>
        </p:nvSpPr>
        <p:spPr>
          <a:xfrm>
            <a:off x="4242270" y="4865765"/>
            <a:ext cx="836974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" name="异常"/>
          <p:cNvSpPr txBox="1"/>
          <p:nvPr/>
        </p:nvSpPr>
        <p:spPr>
          <a:xfrm>
            <a:off x="4321676" y="4981292"/>
            <a:ext cx="561339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异常</a:t>
            </a:r>
          </a:p>
        </p:txBody>
      </p:sp>
      <p:sp>
        <p:nvSpPr>
          <p:cNvPr id="88" name="音量"/>
          <p:cNvSpPr/>
          <p:nvPr/>
        </p:nvSpPr>
        <p:spPr>
          <a:xfrm>
            <a:off x="5290822" y="4530118"/>
            <a:ext cx="992067" cy="86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3" fill="norm" stroke="1" extrusionOk="0">
                <a:moveTo>
                  <a:pt x="9522" y="4"/>
                </a:moveTo>
                <a:cubicBezTo>
                  <a:pt x="9458" y="15"/>
                  <a:pt x="9393" y="49"/>
                  <a:pt x="9338" y="108"/>
                </a:cubicBezTo>
                <a:lnTo>
                  <a:pt x="4461" y="5363"/>
                </a:lnTo>
                <a:cubicBezTo>
                  <a:pt x="4398" y="5431"/>
                  <a:pt x="4313" y="5469"/>
                  <a:pt x="4226" y="5469"/>
                </a:cubicBezTo>
                <a:lnTo>
                  <a:pt x="808" y="5469"/>
                </a:lnTo>
                <a:cubicBezTo>
                  <a:pt x="363" y="5469"/>
                  <a:pt x="0" y="5879"/>
                  <a:pt x="0" y="6386"/>
                </a:cubicBezTo>
                <a:lnTo>
                  <a:pt x="0" y="15057"/>
                </a:lnTo>
                <a:cubicBezTo>
                  <a:pt x="0" y="15564"/>
                  <a:pt x="362" y="15974"/>
                  <a:pt x="808" y="15974"/>
                </a:cubicBezTo>
                <a:lnTo>
                  <a:pt x="4226" y="15974"/>
                </a:lnTo>
                <a:cubicBezTo>
                  <a:pt x="4313" y="15974"/>
                  <a:pt x="4398" y="16012"/>
                  <a:pt x="4461" y="16080"/>
                </a:cubicBezTo>
                <a:lnTo>
                  <a:pt x="9338" y="21335"/>
                </a:lnTo>
                <a:cubicBezTo>
                  <a:pt x="9557" y="21570"/>
                  <a:pt x="9917" y="21394"/>
                  <a:pt x="9917" y="21052"/>
                </a:cubicBezTo>
                <a:lnTo>
                  <a:pt x="9917" y="391"/>
                </a:lnTo>
                <a:cubicBezTo>
                  <a:pt x="9917" y="134"/>
                  <a:pt x="9715" y="-30"/>
                  <a:pt x="9522" y="4"/>
                </a:cubicBezTo>
                <a:close/>
                <a:moveTo>
                  <a:pt x="18098" y="6"/>
                </a:moveTo>
                <a:lnTo>
                  <a:pt x="16830" y="1319"/>
                </a:lnTo>
                <a:cubicBezTo>
                  <a:pt x="18734" y="3847"/>
                  <a:pt x="19886" y="7131"/>
                  <a:pt x="19886" y="10722"/>
                </a:cubicBezTo>
                <a:cubicBezTo>
                  <a:pt x="19886" y="14312"/>
                  <a:pt x="18734" y="17596"/>
                  <a:pt x="16830" y="20124"/>
                </a:cubicBezTo>
                <a:lnTo>
                  <a:pt x="18098" y="21435"/>
                </a:lnTo>
                <a:cubicBezTo>
                  <a:pt x="20280" y="18561"/>
                  <a:pt x="21600" y="14816"/>
                  <a:pt x="21600" y="10722"/>
                </a:cubicBezTo>
                <a:cubicBezTo>
                  <a:pt x="21600" y="6627"/>
                  <a:pt x="20280" y="2880"/>
                  <a:pt x="18098" y="6"/>
                </a:cubicBezTo>
                <a:close/>
                <a:moveTo>
                  <a:pt x="15546" y="2645"/>
                </a:moveTo>
                <a:lnTo>
                  <a:pt x="14272" y="3964"/>
                </a:lnTo>
                <a:cubicBezTo>
                  <a:pt x="15619" y="5793"/>
                  <a:pt x="16430" y="8150"/>
                  <a:pt x="16430" y="10722"/>
                </a:cubicBezTo>
                <a:cubicBezTo>
                  <a:pt x="16430" y="13293"/>
                  <a:pt x="15618" y="15650"/>
                  <a:pt x="14272" y="17479"/>
                </a:cubicBezTo>
                <a:lnTo>
                  <a:pt x="15546" y="18796"/>
                </a:lnTo>
                <a:cubicBezTo>
                  <a:pt x="17171" y="16618"/>
                  <a:pt x="18151" y="13801"/>
                  <a:pt x="18151" y="10722"/>
                </a:cubicBezTo>
                <a:cubicBezTo>
                  <a:pt x="18151" y="7642"/>
                  <a:pt x="17171" y="4823"/>
                  <a:pt x="15546" y="2645"/>
                </a:cubicBezTo>
                <a:close/>
                <a:moveTo>
                  <a:pt x="13064" y="5214"/>
                </a:moveTo>
                <a:lnTo>
                  <a:pt x="11908" y="6413"/>
                </a:lnTo>
                <a:cubicBezTo>
                  <a:pt x="12740" y="7594"/>
                  <a:pt x="13236" y="9091"/>
                  <a:pt x="13236" y="10722"/>
                </a:cubicBezTo>
                <a:cubicBezTo>
                  <a:pt x="13236" y="12352"/>
                  <a:pt x="12740" y="13850"/>
                  <a:pt x="11908" y="15030"/>
                </a:cubicBezTo>
                <a:lnTo>
                  <a:pt x="13064" y="16227"/>
                </a:lnTo>
                <a:cubicBezTo>
                  <a:pt x="14148" y="14730"/>
                  <a:pt x="14799" y="12812"/>
                  <a:pt x="14799" y="10722"/>
                </a:cubicBezTo>
                <a:cubicBezTo>
                  <a:pt x="14799" y="8631"/>
                  <a:pt x="14147" y="6711"/>
                  <a:pt x="13064" y="5214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7E79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预警"/>
          <p:cNvSpPr txBox="1"/>
          <p:nvPr/>
        </p:nvSpPr>
        <p:spPr>
          <a:xfrm>
            <a:off x="5468085" y="5427466"/>
            <a:ext cx="561339" cy="4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预警</a:t>
            </a:r>
          </a:p>
        </p:txBody>
      </p:sp>
      <p:pic>
        <p:nvPicPr>
          <p:cNvPr id="90" name="截屏2025-02-10 11.21.43.png" descr="截屏2025-02-10 11.21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3085" y="1694186"/>
            <a:ext cx="5362590" cy="2028275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矩形"/>
          <p:cNvSpPr/>
          <p:nvPr/>
        </p:nvSpPr>
        <p:spPr>
          <a:xfrm>
            <a:off x="7655972" y="2152698"/>
            <a:ext cx="1100599" cy="1714342"/>
          </a:xfrm>
          <a:prstGeom prst="rect">
            <a:avLst/>
          </a:prstGeom>
          <a:ln w="12700">
            <a:solidFill>
              <a:srgbClr val="A82821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研究方法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99923">
              <a:lnSpc>
                <a:spcPct val="100000"/>
              </a:lnSpc>
              <a:defRPr sz="278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研究方法</a:t>
            </a:r>
          </a:p>
        </p:txBody>
      </p:sp>
      <p:sp>
        <p:nvSpPr>
          <p:cNvPr id="94" name="幻灯片编号"/>
          <p:cNvSpPr txBox="1"/>
          <p:nvPr>
            <p:ph type="sldNum" sz="quarter" idx="4294967295"/>
          </p:nvPr>
        </p:nvSpPr>
        <p:spPr>
          <a:xfrm>
            <a:off x="11580890" y="6344973"/>
            <a:ext cx="26506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5" name="AI值班员的训练和部署示意图："/>
          <p:cNvSpPr txBox="1"/>
          <p:nvPr/>
        </p:nvSpPr>
        <p:spPr>
          <a:xfrm>
            <a:off x="547371" y="1261110"/>
            <a:ext cx="9030333" cy="53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00660" indent="-200660" defTabSz="1828800">
              <a:buClr>
                <a:srgbClr val="000000"/>
              </a:buClr>
              <a:buSzPct val="100000"/>
              <a:buChar char="‣"/>
              <a:defRPr sz="2000"/>
            </a:pPr>
            <a:r>
              <a:t>AI值班员的训练和部署示意图：</a:t>
            </a:r>
            <a:r>
              <a:t>针对不同的系统训练不同的智能值班员</a:t>
            </a:r>
          </a:p>
        </p:txBody>
      </p:sp>
      <p:pic>
        <p:nvPicPr>
          <p:cNvPr id="96" name="截屏2025-02-10 09.57.21.png" descr="截屏2025-02-10 09.57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417" y="2224085"/>
            <a:ext cx="9927744" cy="4015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预警系统示意图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99923">
              <a:lnSpc>
                <a:spcPct val="100000"/>
              </a:lnSpc>
              <a:defRPr sz="278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预警系统示意图</a:t>
            </a:r>
          </a:p>
        </p:txBody>
      </p:sp>
      <p:sp>
        <p:nvSpPr>
          <p:cNvPr id="99" name="幻灯片编号"/>
          <p:cNvSpPr txBox="1"/>
          <p:nvPr>
            <p:ph type="sldNum" sz="quarter" idx="4294967295"/>
          </p:nvPr>
        </p:nvSpPr>
        <p:spPr>
          <a:xfrm>
            <a:off x="11580890" y="6344973"/>
            <a:ext cx="26506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2" name="模型1"/>
          <p:cNvGrpSpPr/>
          <p:nvPr/>
        </p:nvGrpSpPr>
        <p:grpSpPr>
          <a:xfrm>
            <a:off x="4425996" y="1746399"/>
            <a:ext cx="1083362" cy="492127"/>
            <a:chOff x="0" y="0"/>
            <a:chExt cx="1083361" cy="492126"/>
          </a:xfrm>
        </p:grpSpPr>
        <p:sp>
          <p:nvSpPr>
            <p:cNvPr id="100" name="矩形"/>
            <p:cNvSpPr/>
            <p:nvPr/>
          </p:nvSpPr>
          <p:spPr>
            <a:xfrm>
              <a:off x="-1" y="-1"/>
              <a:ext cx="1083363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1" name="模型1"/>
            <p:cNvSpPr txBox="1"/>
            <p:nvPr/>
          </p:nvSpPr>
          <p:spPr>
            <a:xfrm>
              <a:off x="12699" y="12700"/>
              <a:ext cx="1057963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模型1</a:t>
              </a:r>
            </a:p>
          </p:txBody>
        </p:sp>
      </p:grpSp>
      <p:grpSp>
        <p:nvGrpSpPr>
          <p:cNvPr id="105" name="模型2"/>
          <p:cNvGrpSpPr/>
          <p:nvPr/>
        </p:nvGrpSpPr>
        <p:grpSpPr>
          <a:xfrm>
            <a:off x="4425996" y="2721760"/>
            <a:ext cx="1083362" cy="492128"/>
            <a:chOff x="0" y="0"/>
            <a:chExt cx="1083361" cy="492126"/>
          </a:xfrm>
        </p:grpSpPr>
        <p:sp>
          <p:nvSpPr>
            <p:cNvPr id="103" name="矩形"/>
            <p:cNvSpPr/>
            <p:nvPr/>
          </p:nvSpPr>
          <p:spPr>
            <a:xfrm>
              <a:off x="-1" y="-1"/>
              <a:ext cx="1083363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4" name="模型2"/>
            <p:cNvSpPr txBox="1"/>
            <p:nvPr/>
          </p:nvSpPr>
          <p:spPr>
            <a:xfrm>
              <a:off x="12699" y="12700"/>
              <a:ext cx="1057963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模型2</a:t>
              </a:r>
            </a:p>
          </p:txBody>
        </p:sp>
      </p:grpSp>
      <p:sp>
        <p:nvSpPr>
          <p:cNvPr id="106" name="线条"/>
          <p:cNvSpPr/>
          <p:nvPr/>
        </p:nvSpPr>
        <p:spPr>
          <a:xfrm>
            <a:off x="5528869" y="1992462"/>
            <a:ext cx="1270002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7" name="线条"/>
          <p:cNvSpPr/>
          <p:nvPr/>
        </p:nvSpPr>
        <p:spPr>
          <a:xfrm>
            <a:off x="5528869" y="2967824"/>
            <a:ext cx="1270002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" name="线条"/>
          <p:cNvSpPr/>
          <p:nvPr/>
        </p:nvSpPr>
        <p:spPr>
          <a:xfrm flipV="1">
            <a:off x="3304742" y="1985255"/>
            <a:ext cx="2" cy="2147854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9" name="线条"/>
          <p:cNvSpPr/>
          <p:nvPr/>
        </p:nvSpPr>
        <p:spPr>
          <a:xfrm>
            <a:off x="1698436" y="3943185"/>
            <a:ext cx="368316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0" name="线条"/>
          <p:cNvSpPr/>
          <p:nvPr/>
        </p:nvSpPr>
        <p:spPr>
          <a:xfrm>
            <a:off x="3289191" y="2967824"/>
            <a:ext cx="1108762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" name="线条"/>
          <p:cNvSpPr/>
          <p:nvPr/>
        </p:nvSpPr>
        <p:spPr>
          <a:xfrm>
            <a:off x="3272937" y="4136372"/>
            <a:ext cx="1108763" cy="3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14" name="模型N"/>
          <p:cNvGrpSpPr/>
          <p:nvPr/>
        </p:nvGrpSpPr>
        <p:grpSpPr>
          <a:xfrm>
            <a:off x="4417869" y="3894925"/>
            <a:ext cx="1083362" cy="492127"/>
            <a:chOff x="0" y="0"/>
            <a:chExt cx="1083361" cy="492126"/>
          </a:xfrm>
        </p:grpSpPr>
        <p:sp>
          <p:nvSpPr>
            <p:cNvPr id="112" name="矩形"/>
            <p:cNvSpPr/>
            <p:nvPr/>
          </p:nvSpPr>
          <p:spPr>
            <a:xfrm>
              <a:off x="-1" y="-1"/>
              <a:ext cx="1083363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" name="模型N"/>
            <p:cNvSpPr txBox="1"/>
            <p:nvPr/>
          </p:nvSpPr>
          <p:spPr>
            <a:xfrm>
              <a:off x="12699" y="12700"/>
              <a:ext cx="1057963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模型N</a:t>
              </a:r>
            </a:p>
          </p:txBody>
        </p:sp>
      </p:grpSp>
      <p:sp>
        <p:nvSpPr>
          <p:cNvPr id="115" name="线条"/>
          <p:cNvSpPr/>
          <p:nvPr/>
        </p:nvSpPr>
        <p:spPr>
          <a:xfrm>
            <a:off x="5537403" y="4178529"/>
            <a:ext cx="1270002" cy="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18" name="预测结果1"/>
          <p:cNvGrpSpPr/>
          <p:nvPr/>
        </p:nvGrpSpPr>
        <p:grpSpPr>
          <a:xfrm>
            <a:off x="6843576" y="1746399"/>
            <a:ext cx="1407993" cy="492127"/>
            <a:chOff x="0" y="0"/>
            <a:chExt cx="1407992" cy="492126"/>
          </a:xfrm>
        </p:grpSpPr>
        <p:sp>
          <p:nvSpPr>
            <p:cNvPr id="116" name="矩形"/>
            <p:cNvSpPr/>
            <p:nvPr/>
          </p:nvSpPr>
          <p:spPr>
            <a:xfrm>
              <a:off x="-1" y="-1"/>
              <a:ext cx="1407994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" name="预测结果1"/>
            <p:cNvSpPr txBox="1"/>
            <p:nvPr/>
          </p:nvSpPr>
          <p:spPr>
            <a:xfrm>
              <a:off x="12699" y="12700"/>
              <a:ext cx="1382594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预测结果1</a:t>
              </a:r>
            </a:p>
          </p:txBody>
        </p:sp>
      </p:grpSp>
      <p:grpSp>
        <p:nvGrpSpPr>
          <p:cNvPr id="121" name="预测结果2"/>
          <p:cNvGrpSpPr/>
          <p:nvPr/>
        </p:nvGrpSpPr>
        <p:grpSpPr>
          <a:xfrm>
            <a:off x="6843576" y="2721760"/>
            <a:ext cx="1407993" cy="492128"/>
            <a:chOff x="0" y="0"/>
            <a:chExt cx="1407992" cy="492126"/>
          </a:xfrm>
        </p:grpSpPr>
        <p:sp>
          <p:nvSpPr>
            <p:cNvPr id="119" name="矩形"/>
            <p:cNvSpPr/>
            <p:nvPr/>
          </p:nvSpPr>
          <p:spPr>
            <a:xfrm>
              <a:off x="-1" y="-1"/>
              <a:ext cx="1407994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0" name="预测结果2"/>
            <p:cNvSpPr txBox="1"/>
            <p:nvPr/>
          </p:nvSpPr>
          <p:spPr>
            <a:xfrm>
              <a:off x="12699" y="12700"/>
              <a:ext cx="1382594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预测结果2</a:t>
              </a:r>
            </a:p>
          </p:txBody>
        </p:sp>
      </p:grpSp>
      <p:grpSp>
        <p:nvGrpSpPr>
          <p:cNvPr id="124" name="预测结果N"/>
          <p:cNvGrpSpPr/>
          <p:nvPr/>
        </p:nvGrpSpPr>
        <p:grpSpPr>
          <a:xfrm>
            <a:off x="6843576" y="3932468"/>
            <a:ext cx="1407993" cy="492127"/>
            <a:chOff x="0" y="0"/>
            <a:chExt cx="1407992" cy="492126"/>
          </a:xfrm>
        </p:grpSpPr>
        <p:sp>
          <p:nvSpPr>
            <p:cNvPr id="122" name="矩形"/>
            <p:cNvSpPr/>
            <p:nvPr/>
          </p:nvSpPr>
          <p:spPr>
            <a:xfrm>
              <a:off x="-1" y="-1"/>
              <a:ext cx="1407994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3" name="预测结果N"/>
            <p:cNvSpPr txBox="1"/>
            <p:nvPr/>
          </p:nvSpPr>
          <p:spPr>
            <a:xfrm>
              <a:off x="12699" y="12700"/>
              <a:ext cx="1382594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预测结果N</a:t>
              </a:r>
            </a:p>
          </p:txBody>
        </p:sp>
      </p:grpSp>
      <p:sp>
        <p:nvSpPr>
          <p:cNvPr id="125" name="线条"/>
          <p:cNvSpPr/>
          <p:nvPr/>
        </p:nvSpPr>
        <p:spPr>
          <a:xfrm flipV="1">
            <a:off x="4928375" y="3346873"/>
            <a:ext cx="2" cy="415068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28" name="综合判断程序"/>
          <p:cNvGrpSpPr/>
          <p:nvPr/>
        </p:nvGrpSpPr>
        <p:grpSpPr>
          <a:xfrm>
            <a:off x="9024193" y="4913934"/>
            <a:ext cx="1655477" cy="492127"/>
            <a:chOff x="0" y="0"/>
            <a:chExt cx="1655476" cy="492126"/>
          </a:xfrm>
        </p:grpSpPr>
        <p:sp>
          <p:nvSpPr>
            <p:cNvPr id="126" name="矩形"/>
            <p:cNvSpPr/>
            <p:nvPr/>
          </p:nvSpPr>
          <p:spPr>
            <a:xfrm>
              <a:off x="-1" y="-1"/>
              <a:ext cx="1655478" cy="49212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7" name="综合判断程序"/>
            <p:cNvSpPr txBox="1"/>
            <p:nvPr/>
          </p:nvSpPr>
          <p:spPr>
            <a:xfrm>
              <a:off x="12699" y="12700"/>
              <a:ext cx="1630078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综合判断程序</a:t>
              </a:r>
            </a:p>
          </p:txBody>
        </p:sp>
      </p:grpSp>
      <p:grpSp>
        <p:nvGrpSpPr>
          <p:cNvPr id="131" name="异常次数或频率"/>
          <p:cNvGrpSpPr/>
          <p:nvPr/>
        </p:nvGrpSpPr>
        <p:grpSpPr>
          <a:xfrm>
            <a:off x="10055537" y="3696616"/>
            <a:ext cx="1891891" cy="415069"/>
            <a:chOff x="0" y="0"/>
            <a:chExt cx="1891889" cy="415067"/>
          </a:xfrm>
        </p:grpSpPr>
        <p:sp>
          <p:nvSpPr>
            <p:cNvPr id="129" name="矩形"/>
            <p:cNvSpPr/>
            <p:nvPr/>
          </p:nvSpPr>
          <p:spPr>
            <a:xfrm>
              <a:off x="0" y="-1"/>
              <a:ext cx="1891890" cy="415069"/>
            </a:xfrm>
            <a:prstGeom prst="rect">
              <a:avLst/>
            </a:prstGeom>
            <a:solidFill>
              <a:srgbClr val="FFFFFF"/>
            </a:solidFill>
            <a:ln w="25400" cap="rnd">
              <a:solidFill>
                <a:srgbClr val="005493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700">
                  <a:solidFill>
                    <a:srgbClr val="0054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" name="异常次数或频率"/>
            <p:cNvSpPr txBox="1"/>
            <p:nvPr/>
          </p:nvSpPr>
          <p:spPr>
            <a:xfrm>
              <a:off x="12700" y="12700"/>
              <a:ext cx="1866490" cy="396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700">
                  <a:solidFill>
                    <a:srgbClr val="0054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 异常次数或频率</a:t>
              </a:r>
            </a:p>
          </p:txBody>
        </p:sp>
      </p:grpSp>
      <p:sp>
        <p:nvSpPr>
          <p:cNvPr id="132" name="线条"/>
          <p:cNvSpPr/>
          <p:nvPr/>
        </p:nvSpPr>
        <p:spPr>
          <a:xfrm flipV="1">
            <a:off x="2073743" y="2472937"/>
            <a:ext cx="2" cy="2656965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线条"/>
          <p:cNvSpPr/>
          <p:nvPr/>
        </p:nvSpPr>
        <p:spPr>
          <a:xfrm>
            <a:off x="2058811" y="2480143"/>
            <a:ext cx="1270002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线条"/>
          <p:cNvSpPr/>
          <p:nvPr/>
        </p:nvSpPr>
        <p:spPr>
          <a:xfrm>
            <a:off x="3289191" y="1997955"/>
            <a:ext cx="1108762" cy="3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5" name="线条"/>
          <p:cNvSpPr/>
          <p:nvPr/>
        </p:nvSpPr>
        <p:spPr>
          <a:xfrm>
            <a:off x="2058811" y="5159995"/>
            <a:ext cx="2729414" cy="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线条"/>
          <p:cNvSpPr/>
          <p:nvPr/>
        </p:nvSpPr>
        <p:spPr>
          <a:xfrm flipH="1">
            <a:off x="6787208" y="5074210"/>
            <a:ext cx="2192584" cy="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39" name="实时数据"/>
          <p:cNvGrpSpPr/>
          <p:nvPr/>
        </p:nvGrpSpPr>
        <p:grpSpPr>
          <a:xfrm>
            <a:off x="34835" y="3664579"/>
            <a:ext cx="1655477" cy="557215"/>
            <a:chOff x="0" y="0"/>
            <a:chExt cx="1655476" cy="557214"/>
          </a:xfrm>
        </p:grpSpPr>
        <p:sp>
          <p:nvSpPr>
            <p:cNvPr id="137" name="圆角矩形"/>
            <p:cNvSpPr/>
            <p:nvPr/>
          </p:nvSpPr>
          <p:spPr>
            <a:xfrm>
              <a:off x="0" y="0"/>
              <a:ext cx="1655477" cy="557215"/>
            </a:xfrm>
            <a:prstGeom prst="roundRect">
              <a:avLst>
                <a:gd name="adj" fmla="val 34188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8" name="实时数据"/>
            <p:cNvSpPr txBox="1"/>
            <p:nvPr/>
          </p:nvSpPr>
          <p:spPr>
            <a:xfrm>
              <a:off x="68495" y="68496"/>
              <a:ext cx="1518486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实时数据</a:t>
              </a:r>
            </a:p>
          </p:txBody>
        </p:sp>
      </p:grpSp>
      <p:sp>
        <p:nvSpPr>
          <p:cNvPr id="140" name="线条"/>
          <p:cNvSpPr/>
          <p:nvPr/>
        </p:nvSpPr>
        <p:spPr>
          <a:xfrm>
            <a:off x="8236329" y="2887534"/>
            <a:ext cx="1680874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1" name="线条"/>
          <p:cNvSpPr/>
          <p:nvPr/>
        </p:nvSpPr>
        <p:spPr>
          <a:xfrm>
            <a:off x="8258174" y="4056082"/>
            <a:ext cx="1108762" cy="3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线条"/>
          <p:cNvSpPr/>
          <p:nvPr/>
        </p:nvSpPr>
        <p:spPr>
          <a:xfrm>
            <a:off x="8274429" y="1917664"/>
            <a:ext cx="1108762" cy="3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线条"/>
          <p:cNvSpPr/>
          <p:nvPr/>
        </p:nvSpPr>
        <p:spPr>
          <a:xfrm flipV="1">
            <a:off x="9354233" y="1889806"/>
            <a:ext cx="2" cy="2147855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4" name="线条"/>
          <p:cNvSpPr/>
          <p:nvPr/>
        </p:nvSpPr>
        <p:spPr>
          <a:xfrm>
            <a:off x="9915429" y="2887532"/>
            <a:ext cx="2" cy="203323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5" name="电脑"/>
          <p:cNvSpPr/>
          <p:nvPr/>
        </p:nvSpPr>
        <p:spPr>
          <a:xfrm>
            <a:off x="4975102" y="4749158"/>
            <a:ext cx="1767714" cy="1426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satOff val="-6373"/>
                <a:lumOff val="-10823"/>
              </a:scheme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48" name="可视化"/>
          <p:cNvGrpSpPr/>
          <p:nvPr/>
        </p:nvGrpSpPr>
        <p:grpSpPr>
          <a:xfrm>
            <a:off x="5342725" y="5099036"/>
            <a:ext cx="1270002" cy="582615"/>
            <a:chOff x="0" y="0"/>
            <a:chExt cx="1270001" cy="582614"/>
          </a:xfrm>
        </p:grpSpPr>
        <p:sp>
          <p:nvSpPr>
            <p:cNvPr id="146" name="矩形"/>
            <p:cNvSpPr/>
            <p:nvPr/>
          </p:nvSpPr>
          <p:spPr>
            <a:xfrm>
              <a:off x="-1" y="-1"/>
              <a:ext cx="1270003" cy="5826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solidFill>
                    <a:schemeClr val="accent3">
                      <a:satOff val="-6373"/>
                      <a:lumOff val="-1082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" name="可视化"/>
            <p:cNvSpPr txBox="1"/>
            <p:nvPr/>
          </p:nvSpPr>
          <p:spPr>
            <a:xfrm>
              <a:off x="-1" y="0"/>
              <a:ext cx="1270003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>
                  <a:solidFill>
                    <a:schemeClr val="accent3">
                      <a:satOff val="-6373"/>
                      <a:lumOff val="-1082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可视化</a:t>
              </a:r>
            </a:p>
          </p:txBody>
        </p:sp>
      </p:grpSp>
      <p:sp>
        <p:nvSpPr>
          <p:cNvPr id="149" name="线条"/>
          <p:cNvSpPr/>
          <p:nvPr/>
        </p:nvSpPr>
        <p:spPr>
          <a:xfrm>
            <a:off x="6809916" y="5278386"/>
            <a:ext cx="2147170" cy="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通用温度异常检测研究步骤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数据预处理</a:t>
            </a:r>
          </a:p>
        </p:txBody>
      </p:sp>
      <p:sp>
        <p:nvSpPr>
          <p:cNvPr id="152" name="幻灯片编号"/>
          <p:cNvSpPr txBox="1"/>
          <p:nvPr>
            <p:ph type="sldNum" sz="quarter" idx="4294967295"/>
          </p:nvPr>
        </p:nvSpPr>
        <p:spPr>
          <a:xfrm>
            <a:off x="11580890" y="6344973"/>
            <a:ext cx="26506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3" name="去除停机时间的数据…"/>
          <p:cNvSpPr txBox="1"/>
          <p:nvPr/>
        </p:nvSpPr>
        <p:spPr>
          <a:xfrm>
            <a:off x="473566" y="1277660"/>
            <a:ext cx="3812539" cy="84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828800">
              <a:lnSpc>
                <a:spcPct val="150000"/>
              </a:lnSpc>
              <a:defRPr sz="1800"/>
            </a:pPr>
            <a:r>
              <a:rPr>
                <a:solidFill>
                  <a:srgbClr val="707D8D"/>
                </a:solidFill>
              </a:rPr>
              <a:t>数据清洗</a:t>
            </a:r>
            <a:r>
              <a:t>：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去除假信号：用前一个数据点数据替代</a:t>
            </a:r>
          </a:p>
        </p:txBody>
      </p:sp>
      <p:pic>
        <p:nvPicPr>
          <p:cNvPr id="154" name="截屏2024-02-22 下午5.16.51.png" descr="截屏2024-02-22 下午5.16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5563" y="1259505"/>
            <a:ext cx="5821217" cy="108277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假信号"/>
          <p:cNvSpPr txBox="1"/>
          <p:nvPr/>
        </p:nvSpPr>
        <p:spPr>
          <a:xfrm>
            <a:off x="9659960" y="1265855"/>
            <a:ext cx="650239" cy="3581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假信号</a:t>
            </a:r>
          </a:p>
        </p:txBody>
      </p:sp>
      <p:sp>
        <p:nvSpPr>
          <p:cNvPr id="156" name="数据归一化：使用最大值和最小值来对数据进行归一化…"/>
          <p:cNvSpPr txBox="1"/>
          <p:nvPr/>
        </p:nvSpPr>
        <p:spPr>
          <a:xfrm>
            <a:off x="415670" y="2765174"/>
            <a:ext cx="5856445" cy="169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828800">
              <a:lnSpc>
                <a:spcPct val="150000"/>
              </a:lnSpc>
              <a:defRPr sz="1800"/>
            </a:pPr>
            <a:r>
              <a:rPr>
                <a:solidFill>
                  <a:srgbClr val="707D8D"/>
                </a:solidFill>
              </a:rPr>
              <a:t>特征工程</a:t>
            </a:r>
            <a:r>
              <a:t>：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数据归一化：使用最大值和最小值来对数据进行归一化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处理为向量：温度30s 一个数，每三小时为一个向量，(360,1)</a:t>
            </a:r>
          </a:p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600"/>
            </a:pPr>
            <a:r>
              <a:t>特征构造：每个向量的方差、波动范围（最大值-最小值）</a:t>
            </a:r>
          </a:p>
        </p:txBody>
      </p:sp>
      <p:sp>
        <p:nvSpPr>
          <p:cNvPr id="157" name="数据集：20230101～20240101，pv: DTL4的回水温度…"/>
          <p:cNvSpPr txBox="1"/>
          <p:nvPr/>
        </p:nvSpPr>
        <p:spPr>
          <a:xfrm>
            <a:off x="425643" y="5307985"/>
            <a:ext cx="6816601" cy="695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800"/>
            </a:pPr>
            <a:r>
              <a:rPr>
                <a:solidFill>
                  <a:srgbClr val="707D8D"/>
                </a:solidFill>
              </a:rPr>
              <a:t>数据集划分</a:t>
            </a:r>
            <a:r>
              <a:t>：20230101～20240101，pv: DTL4的</a:t>
            </a:r>
            <a:r>
              <a:t>冷却</a:t>
            </a:r>
            <a:r>
              <a:t>水温度</a:t>
            </a:r>
          </a:p>
          <a:p>
            <a:pPr lvl="1" marL="561340" indent="-180340" defTabSz="18288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➡"/>
              <a:defRPr sz="1600"/>
            </a:pPr>
            <a:r>
              <a:t>训练集（～1600）：验证集（～300）：测试集=70%：15%：15%</a:t>
            </a:r>
          </a:p>
        </p:txBody>
      </p:sp>
      <p:sp>
        <p:nvSpPr>
          <p:cNvPr id="158" name="假信号"/>
          <p:cNvSpPr txBox="1"/>
          <p:nvPr/>
        </p:nvSpPr>
        <p:spPr>
          <a:xfrm>
            <a:off x="7432388" y="5096754"/>
            <a:ext cx="828039" cy="3581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正常向量</a:t>
            </a:r>
          </a:p>
        </p:txBody>
      </p:sp>
      <p:sp>
        <p:nvSpPr>
          <p:cNvPr id="159" name="假信号"/>
          <p:cNvSpPr txBox="1"/>
          <p:nvPr/>
        </p:nvSpPr>
        <p:spPr>
          <a:xfrm>
            <a:off x="10182983" y="5096754"/>
            <a:ext cx="828039" cy="3581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异常向量</a:t>
            </a:r>
          </a:p>
        </p:txBody>
      </p:sp>
      <p:pic>
        <p:nvPicPr>
          <p:cNvPr id="160" name="正常向量.png" descr="正常向量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6945" y="2836612"/>
            <a:ext cx="3278924" cy="218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异常向量.png" descr="异常向量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7823" y="2923924"/>
            <a:ext cx="3096809" cy="2058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模型训练及验证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99923">
              <a:lnSpc>
                <a:spcPct val="100000"/>
              </a:lnSpc>
              <a:defRPr sz="278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模型训练及验证</a:t>
            </a:r>
          </a:p>
        </p:txBody>
      </p:sp>
      <p:sp>
        <p:nvSpPr>
          <p:cNvPr id="164" name="幻灯片编号"/>
          <p:cNvSpPr txBox="1"/>
          <p:nvPr>
            <p:ph type="sldNum" sz="quarter" idx="4294967295"/>
          </p:nvPr>
        </p:nvSpPr>
        <p:spPr>
          <a:xfrm>
            <a:off x="11580890" y="6344973"/>
            <a:ext cx="26506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5" name="在验证集上测试：…"/>
          <p:cNvSpPr txBox="1"/>
          <p:nvPr/>
        </p:nvSpPr>
        <p:spPr>
          <a:xfrm>
            <a:off x="414968" y="3481701"/>
            <a:ext cx="7519811" cy="225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00660" indent="-200660" defTabSz="457200">
              <a:spcBef>
                <a:spcPts val="1200"/>
              </a:spcBef>
              <a:buClr>
                <a:srgbClr val="000000"/>
              </a:buClr>
              <a:buSzPct val="100000"/>
              <a:buChar char="‣"/>
              <a:defRPr sz="2000"/>
            </a:pPr>
            <a:r>
              <a:t>在测试集上测试：</a:t>
            </a:r>
            <a:r>
              <a:rPr>
                <a:solidFill>
                  <a:srgbClr val="A9C146"/>
                </a:solidFill>
              </a:rPr>
              <a:t>聚类算法更符合需求</a:t>
            </a:r>
          </a:p>
          <a:p>
            <a:pPr marL="200660" indent="-200660" defTabSz="457200">
              <a:spcBef>
                <a:spcPts val="1200"/>
              </a:spcBef>
              <a:buClr>
                <a:srgbClr val="000000"/>
              </a:buClr>
              <a:buSzPct val="100000"/>
              <a:buChar char="‣"/>
              <a:defRPr sz="2000"/>
            </a:pPr>
          </a:p>
          <a:p>
            <a:pPr lvl="1" marL="609600" indent="-228600" defTabSz="1828800">
              <a:lnSpc>
                <a:spcPct val="150000"/>
              </a:lnSpc>
              <a:buSzPct val="80000"/>
              <a:buBlip>
                <a:blip r:embed="rId2"/>
              </a:buBlip>
              <a:defRPr sz="1800"/>
            </a:pPr>
            <a:r>
              <a:t>聚类找到的有抖动的向量更全</a:t>
            </a:r>
          </a:p>
          <a:p>
            <a:pPr lvl="1" marL="609600" indent="-228600" defTabSz="1828800">
              <a:lnSpc>
                <a:spcPct val="150000"/>
              </a:lnSpc>
              <a:buSzPct val="80000"/>
              <a:buBlip>
                <a:blip r:embed="rId2"/>
              </a:buBlip>
              <a:defRPr sz="1800"/>
            </a:pPr>
            <a:r>
              <a:t>共同异常：抖动较大的向量</a:t>
            </a:r>
          </a:p>
          <a:p>
            <a:pPr lvl="1" marL="609600" indent="-228600" defTabSz="1828800">
              <a:lnSpc>
                <a:spcPct val="150000"/>
              </a:lnSpc>
              <a:buSzPct val="80000"/>
              <a:buBlip>
                <a:blip r:embed="rId3"/>
              </a:buBlip>
              <a:defRPr sz="1800"/>
            </a:pPr>
            <a:r>
              <a:t>孤立森林和自动编码器会挑出向量非常平稳的情况当作异常值</a:t>
            </a:r>
          </a:p>
        </p:txBody>
      </p:sp>
      <p:pic>
        <p:nvPicPr>
          <p:cNvPr id="166" name="截屏2024-04-11 下午4.58.30.png" descr="截屏2024-04-11 下午4.58.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4833" y="3093111"/>
            <a:ext cx="4210645" cy="83661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共同识别出的异常例子"/>
          <p:cNvSpPr txBox="1"/>
          <p:nvPr/>
        </p:nvSpPr>
        <p:spPr>
          <a:xfrm>
            <a:off x="8861511" y="2368071"/>
            <a:ext cx="2148839" cy="3835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共同识别出的异常例子</a:t>
            </a:r>
          </a:p>
        </p:txBody>
      </p:sp>
      <p:pic>
        <p:nvPicPr>
          <p:cNvPr id="168" name="截屏2024-04-01 下午1.02.14.png" descr="截屏2024-04-01 下午1.02.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7527" y="4948251"/>
            <a:ext cx="3845256" cy="120883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只有聚类算法识别到的异常"/>
          <p:cNvSpPr txBox="1"/>
          <p:nvPr/>
        </p:nvSpPr>
        <p:spPr>
          <a:xfrm>
            <a:off x="8500422" y="4416421"/>
            <a:ext cx="2555239" cy="383539"/>
          </a:xfrm>
          <a:prstGeom prst="rect">
            <a:avLst/>
          </a:prstGeom>
          <a:ln w="12700">
            <a:solidFill>
              <a:srgbClr val="0054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只有聚类算法识别到的异常</a:t>
            </a:r>
          </a:p>
        </p:txBody>
      </p:sp>
      <p:graphicFrame>
        <p:nvGraphicFramePr>
          <p:cNvPr id="170" name="表格 1"/>
          <p:cNvGraphicFramePr/>
          <p:nvPr/>
        </p:nvGraphicFramePr>
        <p:xfrm>
          <a:off x="723503" y="1587326"/>
          <a:ext cx="5719544" cy="226567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401939"/>
                <a:gridCol w="1451482"/>
                <a:gridCol w="1426710"/>
                <a:gridCol w="1723421"/>
              </a:tblGrid>
              <a:tr h="450595"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ym typeface="Arial"/>
                        </a:rPr>
                        <a:t>算法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olidFill>
                            <a:srgbClr val="A9C146"/>
                          </a:solidFill>
                          <a:sym typeface="Arial"/>
                        </a:rPr>
                        <a:t>聚类算法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olidFill>
                            <a:srgbClr val="707D8D"/>
                          </a:solidFill>
                          <a:sym typeface="Arial"/>
                        </a:rPr>
                        <a:t>孤立森林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olidFill>
                            <a:srgbClr val="707D8D"/>
                          </a:solidFill>
                          <a:sym typeface="Arial"/>
                        </a:rPr>
                        <a:t>自动编码器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</a:tr>
              <a:tr h="450595"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ym typeface="Arial"/>
                        </a:rPr>
                        <a:t>异常率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ym typeface="Arial"/>
                        </a:rPr>
                        <a:t>15.82%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ym typeface="Arial"/>
                        </a:rPr>
                        <a:t>15.51%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defRPr sz="1800"/>
                      </a:pPr>
                      <a:r>
                        <a:rPr sz="1600">
                          <a:sym typeface="Arial"/>
                        </a:rPr>
                        <a:t>15.19%</a:t>
                      </a:r>
                    </a:p>
                  </a:txBody>
                  <a:tcPr marL="0" marR="0" marT="0" marB="0" anchor="ctr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模型训练及验证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299923">
              <a:lnSpc>
                <a:spcPct val="100000"/>
              </a:lnSpc>
              <a:defRPr sz="278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模型评估</a:t>
            </a:r>
          </a:p>
        </p:txBody>
      </p:sp>
      <p:sp>
        <p:nvSpPr>
          <p:cNvPr id="173" name="幻灯片编号"/>
          <p:cNvSpPr txBox="1"/>
          <p:nvPr>
            <p:ph type="sldNum" sz="quarter" idx="4294967295"/>
          </p:nvPr>
        </p:nvSpPr>
        <p:spPr>
          <a:xfrm>
            <a:off x="11580890" y="6344973"/>
            <a:ext cx="265060" cy="41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500">
                <a:solidFill>
                  <a:srgbClr val="0054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4" name="截屏2025-02-08 16.02.32.png" descr="截屏2025-02-08 16.0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414" y="3776392"/>
            <a:ext cx="9194801" cy="173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I值班员的训练和部署示意图："/>
          <p:cNvSpPr txBox="1"/>
          <p:nvPr/>
        </p:nvSpPr>
        <p:spPr>
          <a:xfrm>
            <a:off x="711200" y="1624066"/>
            <a:ext cx="10479089" cy="17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00660" indent="-200660" defTabSz="1828800">
              <a:buClr>
                <a:srgbClr val="000000"/>
              </a:buClr>
              <a:buSzPct val="100000"/>
              <a:buChar char="‣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使用F1 score 来评估三种模型异常检测效率</a:t>
            </a:r>
          </a:p>
          <a:p>
            <a:pPr defTabSz="18288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660" indent="-200660" defTabSz="1828800">
              <a:buClr>
                <a:srgbClr val="000000"/>
              </a:buClr>
              <a:buSzPct val="100000"/>
              <a:buChar char="‣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F1 Score 是 Precision （衡量误报率）和 Recall （衡量漏报率）的调和平均值</a:t>
            </a:r>
          </a:p>
          <a:p>
            <a:pPr marL="200660" indent="-200660" defTabSz="1828800">
              <a:buClr>
                <a:srgbClr val="000000"/>
              </a:buClr>
              <a:buSzPct val="100000"/>
              <a:buChar char="‣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660" indent="-200660" defTabSz="1828800">
              <a:buClr>
                <a:srgbClr val="000000"/>
              </a:buClr>
              <a:buSzPct val="100000"/>
              <a:buChar char="‣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平衡异常检测的准确性与检测能力，既避免遗漏重要异常，又减少误报率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模型推广-水温"/>
          <p:cNvSpPr txBox="1"/>
          <p:nvPr>
            <p:ph type="title" idx="4294967295"/>
          </p:nvPr>
        </p:nvSpPr>
        <p:spPr>
          <a:xfrm>
            <a:off x="523873" y="182562"/>
            <a:ext cx="1047909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340156">
              <a:lnSpc>
                <a:spcPct val="100000"/>
              </a:lnSpc>
              <a:defRPr sz="279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模型</a:t>
            </a:r>
            <a:r>
              <a:t>应用</a:t>
            </a:r>
            <a:r>
              <a:t>-</a:t>
            </a:r>
            <a:r>
              <a:t>冷却</a:t>
            </a:r>
            <a:r>
              <a:t>水温</a:t>
            </a:r>
          </a:p>
        </p:txBody>
      </p:sp>
      <p:sp>
        <p:nvSpPr>
          <p:cNvPr id="178" name="推广至同样特征的数据：整体分布平稳，伴随有抖动带来异常…"/>
          <p:cNvSpPr txBox="1"/>
          <p:nvPr/>
        </p:nvSpPr>
        <p:spPr>
          <a:xfrm>
            <a:off x="218109" y="1692461"/>
            <a:ext cx="6048367" cy="135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00659" indent="-200659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800"/>
            </a:pPr>
            <a:r>
              <a:rPr>
                <a:solidFill>
                  <a:srgbClr val="707D8D"/>
                </a:solidFill>
              </a:rPr>
              <a:t>应用至同样特征的数据</a:t>
            </a:r>
            <a:r>
              <a:t>：</a:t>
            </a:r>
          </a:p>
          <a:p>
            <a:pPr lvl="4" marL="480059" indent="-200659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600"/>
            </a:pPr>
            <a:r>
              <a:t>整体分布平稳，伴随有抖动带来异常</a:t>
            </a:r>
          </a:p>
          <a:p>
            <a:pPr lvl="4" marL="480059" indent="-200659" defTabSz="1828800">
              <a:lnSpc>
                <a:spcPct val="150000"/>
              </a:lnSpc>
              <a:buClr>
                <a:srgbClr val="000000"/>
              </a:buClr>
              <a:buSzPct val="100000"/>
              <a:buChar char="‣"/>
              <a:defRPr sz="1600"/>
            </a:pPr>
            <a:r>
              <a:t>其他的冷却水温数据，和电源数据等</a:t>
            </a:r>
          </a:p>
        </p:txBody>
      </p:sp>
      <p:sp>
        <p:nvSpPr>
          <p:cNvPr id="179" name="结论：…"/>
          <p:cNvSpPr txBox="1"/>
          <p:nvPr/>
        </p:nvSpPr>
        <p:spPr>
          <a:xfrm>
            <a:off x="151497" y="3918637"/>
            <a:ext cx="5412587" cy="147827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marL="254000" indent="-254000" defTabSz="1828800">
              <a:lnSpc>
                <a:spcPct val="150000"/>
              </a:lnSpc>
              <a:buSzPct val="100000"/>
              <a:buChar char="‣"/>
              <a:defRPr sz="1800">
                <a:solidFill>
                  <a:srgbClr val="A9C146"/>
                </a:solidFill>
              </a:defRPr>
            </a:pPr>
            <a:r>
              <a:t>结论：泛化性强</a:t>
            </a:r>
          </a:p>
          <a:p>
            <a:pPr lvl="1" marL="635000" indent="-254000" defTabSz="1828800">
              <a:lnSpc>
                <a:spcPct val="150000"/>
              </a:lnSpc>
              <a:buSzPct val="100000"/>
              <a:buChar char="‣"/>
              <a:defRPr sz="1800"/>
            </a:pPr>
            <a:r>
              <a:t>即使归一化后正常值的范围不同，仍然适用</a:t>
            </a:r>
          </a:p>
          <a:p>
            <a:pPr lvl="1" marL="635000" indent="-254000" defTabSz="1828800">
              <a:lnSpc>
                <a:spcPct val="150000"/>
              </a:lnSpc>
              <a:buSzPct val="100000"/>
              <a:buChar char="‣"/>
              <a:defRPr sz="1800"/>
            </a:pPr>
            <a:r>
              <a:t>可</a:t>
            </a:r>
            <a:r>
              <a:t>应用</a:t>
            </a:r>
            <a:r>
              <a:t>至所有</a:t>
            </a:r>
            <a:r>
              <a:t>冷却</a:t>
            </a:r>
            <a:r>
              <a:t>水温数据</a:t>
            </a:r>
          </a:p>
        </p:txBody>
      </p:sp>
      <p:pic>
        <p:nvPicPr>
          <p:cNvPr id="180" name="UTL_LINAC_CWDTL3BackTanomaly_In_normalizedDistribution.png" descr="UTL_LINAC_CWDTL3BackTanomaly_In_normalizedDistribu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7177" y="1773706"/>
            <a:ext cx="6621174" cy="331058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DTL3冷却水温模型检测结果"/>
          <p:cNvSpPr txBox="1"/>
          <p:nvPr/>
        </p:nvSpPr>
        <p:spPr>
          <a:xfrm>
            <a:off x="7871122" y="5206808"/>
            <a:ext cx="2645727" cy="383539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pPr/>
            <a:r>
              <a:t>DTL3冷却水温模型检测结果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CSNS讲演稿母板">
  <a:themeElements>
    <a:clrScheme name="1_CSNS讲演稿母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SNS讲演稿母板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CSNS讲演稿母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CSNS讲演稿母板">
  <a:themeElements>
    <a:clrScheme name="1_CSNS讲演稿母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SNS讲演稿母板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CSNS讲演稿母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