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1211" r:id="rId3"/>
    <p:sldId id="1764" r:id="rId5"/>
    <p:sldId id="1776" r:id="rId6"/>
    <p:sldId id="1637" r:id="rId7"/>
    <p:sldId id="1767" r:id="rId8"/>
    <p:sldId id="1639" r:id="rId9"/>
    <p:sldId id="1640" r:id="rId10"/>
    <p:sldId id="1641" r:id="rId11"/>
    <p:sldId id="1642" r:id="rId12"/>
    <p:sldId id="1643" r:id="rId13"/>
    <p:sldId id="1769" r:id="rId14"/>
    <p:sldId id="1773" r:id="rId15"/>
    <p:sldId id="1782" r:id="rId16"/>
    <p:sldId id="1701" r:id="rId17"/>
    <p:sldId id="1532" r:id="rId18"/>
    <p:sldId id="1795" r:id="rId19"/>
    <p:sldId id="1703" r:id="rId20"/>
    <p:sldId id="1704" r:id="rId21"/>
    <p:sldId id="1705" r:id="rId22"/>
    <p:sldId id="1775" r:id="rId23"/>
    <p:sldId id="1783" r:id="rId24"/>
    <p:sldId id="1329" r:id="rId25"/>
  </p:sldIdLst>
  <p:sldSz cx="12192000" cy="6858000"/>
  <p:notesSz cx="6858000" cy="9144000"/>
  <p:custDataLst>
    <p:tags r:id="rId3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J.江" initials="W用" lastIdx="1" clrIdx="0"/>
  <p:cmAuthor id="299209568" name="耿艳胜" initials="耿" lastIdx="5" clrIdx="1"/>
  <p:cmAuthor id="1" name="子锋 林" initials="子锋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2433F8"/>
    <a:srgbClr val="FFFFFF"/>
    <a:srgbClr val="00FF00"/>
    <a:srgbClr val="1BB1B5"/>
    <a:srgbClr val="0432FF"/>
    <a:srgbClr val="0F6668"/>
    <a:srgbClr val="005DB9"/>
    <a:srgbClr val="1F1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8" autoAdjust="0"/>
    <p:restoredTop sz="94737" autoAdjust="0"/>
  </p:normalViewPr>
  <p:slideViewPr>
    <p:cSldViewPr showGuides="1">
      <p:cViewPr varScale="1">
        <p:scale>
          <a:sx n="69" d="100"/>
          <a:sy n="69" d="100"/>
        </p:scale>
        <p:origin x="60" y="234"/>
      </p:cViewPr>
      <p:guideLst>
        <p:guide orient="horz" pos="2260"/>
        <p:guide pos="3840"/>
      </p:guideLst>
    </p:cSldViewPr>
  </p:slideViewPr>
  <p:outlineViewPr>
    <p:cViewPr>
      <p:scale>
        <a:sx n="33" d="100"/>
        <a:sy n="33" d="100"/>
      </p:scale>
      <p:origin x="0" y="5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353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3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634D4-6826-4280-8DB9-19D143CADB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1C9F4-D0A3-417B-B817-AAD999A50B0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D2B385D-30C0-42A3-A406-FDA826925B69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C994A22-7990-4147-B722-23103CA33D1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994A22-7990-4147-B722-23103CA33D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523107" y="71907"/>
            <a:ext cx="10972800" cy="6673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b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839200" y="639431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lang="zh-CN" altLang="en-US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E7AEB9-C407-4735-841A-920775021C51}" type="slidenum">
              <a:rPr lang="en-US" altLang="zh-CN" smtClean="0"/>
            </a:fld>
            <a:endParaRPr lang="en-US" altLang="zh-CN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36547" y="639431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082CCC6-2DD0-42DE-9462-2C98EEDB6ACA}" type="datetime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839200" y="639431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lang="zh-CN" altLang="en-US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E7AEB9-C407-4735-841A-920775021C51}" type="slidenum">
              <a:rPr lang="en-US" altLang="zh-CN" smtClean="0"/>
            </a:fld>
            <a:endParaRPr lang="en-US" altLang="zh-CN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36547" y="639431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27B11A5-D7A5-4CC6-AAE3-883A173E633F}" type="datetime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A8440-F4CD-448D-B966-8232B1227C5D}" type="datetime1">
              <a:rPr lang="zh-CN" altLang="en-US" smtClean="0"/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742EE-A927-47F0-8C6F-13CEA9EFBA9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E756-CFBE-4DB4-9769-AC88000529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3A2-D78F-4469-96D9-FE4450EF57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1D860A-6156-4B2E-8257-17F76C42A5D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8" descr="图片1副本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289357" y="174365"/>
            <a:ext cx="1280143" cy="57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 userDrawn="1"/>
        </p:nvSpPr>
        <p:spPr>
          <a:xfrm>
            <a:off x="527384" y="782056"/>
            <a:ext cx="11329259" cy="10800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60" dirty="0"/>
          </a:p>
        </p:txBody>
      </p:sp>
      <p:sp>
        <p:nvSpPr>
          <p:cNvPr id="8" name="圆角矩形 7"/>
          <p:cNvSpPr/>
          <p:nvPr userDrawn="1"/>
        </p:nvSpPr>
        <p:spPr>
          <a:xfrm>
            <a:off x="260288" y="663895"/>
            <a:ext cx="267094" cy="230233"/>
          </a:xfrm>
          <a:prstGeom prst="round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60"/>
          </a:p>
        </p:txBody>
      </p:sp>
      <p:sp>
        <p:nvSpPr>
          <p:cNvPr id="9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174365"/>
            <a:ext cx="9175768" cy="575938"/>
          </a:xfrm>
        </p:spPr>
        <p:txBody>
          <a:bodyPr/>
          <a:lstStyle>
            <a:lvl1pPr algn="l">
              <a:defRPr sz="384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ABC</a:t>
            </a:r>
            <a:endParaRPr lang="en-US" altLang="zh-CN" dirty="0"/>
          </a:p>
        </p:txBody>
      </p:sp>
      <p:sp>
        <p:nvSpPr>
          <p:cNvPr id="10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31674" y="1127464"/>
            <a:ext cx="11540869" cy="745477"/>
          </a:xfrm>
          <a:prstGeom prst="rect">
            <a:avLst/>
          </a:prstGeom>
          <a:ln>
            <a:solidFill>
              <a:srgbClr val="E6E6E6"/>
            </a:solidFill>
          </a:ln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总结</a:t>
            </a:r>
            <a:r>
              <a:rPr lang="en-US" altLang="zh-CN" dirty="0"/>
              <a:t>/</a:t>
            </a:r>
            <a:r>
              <a:rPr lang="zh-CN" altLang="en-US" dirty="0"/>
              <a:t>概述说明</a:t>
            </a:r>
            <a:endParaRPr lang="zh-CN" altLang="en-US" dirty="0"/>
          </a:p>
        </p:txBody>
      </p:sp>
      <p:sp>
        <p:nvSpPr>
          <p:cNvPr id="11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39724" y="1933897"/>
            <a:ext cx="5656275" cy="4573435"/>
          </a:xfrm>
          <a:prstGeom prst="rect">
            <a:avLst/>
          </a:prstGeom>
          <a:ln>
            <a:solidFill>
              <a:srgbClr val="E6E6E6"/>
            </a:solidFill>
          </a:ln>
        </p:spPr>
        <p:txBody>
          <a:bodyPr vert="horz" lIns="101600" tIns="0" rIns="82550" bIns="0" rtlCol="0">
            <a:normAutofit/>
          </a:bodyPr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74700" indent="-3429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3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338657" y="1933897"/>
            <a:ext cx="5633886" cy="4573435"/>
          </a:xfrm>
          <a:prstGeom prst="rect">
            <a:avLst/>
          </a:prstGeom>
          <a:ln>
            <a:solidFill>
              <a:srgbClr val="E6E6E6"/>
            </a:solidFill>
          </a:ln>
        </p:spPr>
        <p:txBody>
          <a:bodyPr vert="horz" lIns="101600" tIns="0" rIns="82550" bIns="0" rtlCol="0">
            <a:normAutofit/>
          </a:bodyPr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>
              <a:spcAft>
                <a:spcPts val="600"/>
              </a:spcAft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>
              <a:spcAft>
                <a:spcPts val="600"/>
              </a:spcAft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>
              <a:spcAft>
                <a:spcPts val="600"/>
              </a:spcAft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>
              <a:spcAft>
                <a:spcPts val="600"/>
              </a:spcAft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8" descr="图片1副本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289357" y="174365"/>
            <a:ext cx="1280143" cy="57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 userDrawn="1"/>
        </p:nvSpPr>
        <p:spPr>
          <a:xfrm>
            <a:off x="527384" y="782056"/>
            <a:ext cx="11329259" cy="10800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60" dirty="0"/>
          </a:p>
        </p:txBody>
      </p:sp>
      <p:sp>
        <p:nvSpPr>
          <p:cNvPr id="8" name="圆角矩形 7"/>
          <p:cNvSpPr/>
          <p:nvPr userDrawn="1"/>
        </p:nvSpPr>
        <p:spPr>
          <a:xfrm>
            <a:off x="260288" y="663895"/>
            <a:ext cx="267094" cy="230233"/>
          </a:xfrm>
          <a:prstGeom prst="round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60"/>
          </a:p>
        </p:txBody>
      </p:sp>
      <p:sp>
        <p:nvSpPr>
          <p:cNvPr id="9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174365"/>
            <a:ext cx="9175768" cy="575938"/>
          </a:xfrm>
        </p:spPr>
        <p:txBody>
          <a:bodyPr/>
          <a:lstStyle>
            <a:lvl1pPr algn="l">
              <a:defRPr sz="384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ABC</a:t>
            </a:r>
            <a:endParaRPr lang="en-US" altLang="zh-CN" dirty="0"/>
          </a:p>
        </p:txBody>
      </p:sp>
      <p:sp>
        <p:nvSpPr>
          <p:cNvPr id="10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31674" y="1127464"/>
            <a:ext cx="11540869" cy="745477"/>
          </a:xfrm>
          <a:prstGeom prst="rect">
            <a:avLst/>
          </a:prstGeom>
          <a:ln>
            <a:solidFill>
              <a:srgbClr val="E6E6E6"/>
            </a:solidFill>
          </a:ln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设计、加工制造和测试计划 </a:t>
            </a:r>
            <a:r>
              <a:rPr lang="en-US" altLang="zh-CN" dirty="0"/>
              <a:t>/ </a:t>
            </a:r>
            <a:r>
              <a:rPr lang="zh-CN" altLang="en-US" dirty="0"/>
              <a:t>研制计划或进度</a:t>
            </a:r>
            <a:endParaRPr lang="zh-CN" altLang="en-US" dirty="0"/>
          </a:p>
        </p:txBody>
      </p:sp>
      <p:sp>
        <p:nvSpPr>
          <p:cNvPr id="11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39724" y="1933897"/>
            <a:ext cx="5656275" cy="4573435"/>
          </a:xfrm>
          <a:prstGeom prst="rect">
            <a:avLst/>
          </a:prstGeom>
          <a:ln>
            <a:solidFill>
              <a:srgbClr val="E6E6E6"/>
            </a:solidFill>
          </a:ln>
        </p:spPr>
        <p:txBody>
          <a:bodyPr vert="horz" lIns="101600" tIns="0" rIns="82550" bIns="0" rtlCol="0">
            <a:normAutofit/>
          </a:bodyPr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74700" indent="-3429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3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338657" y="1933897"/>
            <a:ext cx="5633886" cy="4573435"/>
          </a:xfrm>
          <a:prstGeom prst="rect">
            <a:avLst/>
          </a:prstGeom>
          <a:ln>
            <a:solidFill>
              <a:srgbClr val="E6E6E6"/>
            </a:solidFill>
          </a:ln>
        </p:spPr>
        <p:txBody>
          <a:bodyPr vert="horz" lIns="101600" tIns="0" rIns="82550" bIns="0" rtlCol="0">
            <a:normAutofit/>
          </a:bodyPr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>
              <a:spcAft>
                <a:spcPts val="600"/>
              </a:spcAft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>
              <a:spcAft>
                <a:spcPts val="600"/>
              </a:spcAft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>
              <a:spcAft>
                <a:spcPts val="600"/>
              </a:spcAft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>
              <a:spcAft>
                <a:spcPts val="600"/>
              </a:spcAft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8" descr="图片1副本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289357" y="174365"/>
            <a:ext cx="1280143" cy="57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 userDrawn="1"/>
        </p:nvSpPr>
        <p:spPr>
          <a:xfrm>
            <a:off x="527384" y="782056"/>
            <a:ext cx="11329259" cy="10800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60" dirty="0"/>
          </a:p>
        </p:txBody>
      </p:sp>
      <p:sp>
        <p:nvSpPr>
          <p:cNvPr id="8" name="圆角矩形 7"/>
          <p:cNvSpPr/>
          <p:nvPr userDrawn="1"/>
        </p:nvSpPr>
        <p:spPr>
          <a:xfrm>
            <a:off x="260288" y="663895"/>
            <a:ext cx="267094" cy="230233"/>
          </a:xfrm>
          <a:prstGeom prst="round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60"/>
          </a:p>
        </p:txBody>
      </p:sp>
      <p:sp>
        <p:nvSpPr>
          <p:cNvPr id="9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174365"/>
            <a:ext cx="9175768" cy="575938"/>
          </a:xfrm>
        </p:spPr>
        <p:txBody>
          <a:bodyPr/>
          <a:lstStyle>
            <a:lvl1pPr algn="l">
              <a:defRPr sz="384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ABC</a:t>
            </a:r>
            <a:endParaRPr lang="en-US" altLang="zh-CN" dirty="0"/>
          </a:p>
        </p:txBody>
      </p:sp>
      <p:sp>
        <p:nvSpPr>
          <p:cNvPr id="10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31674" y="1127464"/>
            <a:ext cx="11540869" cy="745477"/>
          </a:xfrm>
          <a:prstGeom prst="rect">
            <a:avLst/>
          </a:prstGeom>
          <a:ln>
            <a:solidFill>
              <a:srgbClr val="E6E6E6"/>
            </a:solidFill>
          </a:ln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设计、加工制造和测试计划 </a:t>
            </a:r>
            <a:r>
              <a:rPr lang="en-US" altLang="zh-CN" dirty="0"/>
              <a:t>/ </a:t>
            </a:r>
            <a:r>
              <a:rPr lang="zh-CN" altLang="en-US" dirty="0"/>
              <a:t>研制计划或进度</a:t>
            </a:r>
            <a:endParaRPr lang="zh-CN" altLang="en-US" dirty="0"/>
          </a:p>
        </p:txBody>
      </p:sp>
      <p:sp>
        <p:nvSpPr>
          <p:cNvPr id="11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39724" y="1933897"/>
            <a:ext cx="5656275" cy="4573435"/>
          </a:xfrm>
          <a:prstGeom prst="rect">
            <a:avLst/>
          </a:prstGeom>
          <a:ln>
            <a:solidFill>
              <a:srgbClr val="E6E6E6"/>
            </a:solidFill>
          </a:ln>
        </p:spPr>
        <p:txBody>
          <a:bodyPr vert="horz" lIns="101600" tIns="0" rIns="82550" bIns="0" rtlCol="0">
            <a:normAutofit/>
          </a:bodyPr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74700" indent="-3429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3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338657" y="1933897"/>
            <a:ext cx="5633886" cy="4573435"/>
          </a:xfrm>
          <a:prstGeom prst="rect">
            <a:avLst/>
          </a:prstGeom>
          <a:ln>
            <a:solidFill>
              <a:srgbClr val="E6E6E6"/>
            </a:solidFill>
          </a:ln>
        </p:spPr>
        <p:txBody>
          <a:bodyPr vert="horz" lIns="101600" tIns="0" rIns="82550" bIns="0" rtlCol="0">
            <a:normAutofit/>
          </a:bodyPr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>
              <a:spcAft>
                <a:spcPts val="600"/>
              </a:spcAft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>
              <a:spcAft>
                <a:spcPts val="600"/>
              </a:spcAft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>
              <a:spcAft>
                <a:spcPts val="600"/>
              </a:spcAft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>
              <a:spcAft>
                <a:spcPts val="600"/>
              </a:spcAft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8" descr="图片1副本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289357" y="174365"/>
            <a:ext cx="1280143" cy="57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 userDrawn="1"/>
        </p:nvSpPr>
        <p:spPr>
          <a:xfrm>
            <a:off x="527384" y="782056"/>
            <a:ext cx="11329259" cy="10800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60" dirty="0"/>
          </a:p>
        </p:txBody>
      </p:sp>
      <p:sp>
        <p:nvSpPr>
          <p:cNvPr id="8" name="圆角矩形 7"/>
          <p:cNvSpPr/>
          <p:nvPr userDrawn="1"/>
        </p:nvSpPr>
        <p:spPr>
          <a:xfrm>
            <a:off x="260288" y="663895"/>
            <a:ext cx="267094" cy="230233"/>
          </a:xfrm>
          <a:prstGeom prst="round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60"/>
          </a:p>
        </p:txBody>
      </p:sp>
      <p:sp>
        <p:nvSpPr>
          <p:cNvPr id="9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174365"/>
            <a:ext cx="9175768" cy="575938"/>
          </a:xfrm>
        </p:spPr>
        <p:txBody>
          <a:bodyPr/>
          <a:lstStyle>
            <a:lvl1pPr algn="l">
              <a:defRPr sz="384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ABC</a:t>
            </a:r>
            <a:endParaRPr lang="en-US" altLang="zh-CN" dirty="0"/>
          </a:p>
        </p:txBody>
      </p:sp>
      <p:sp>
        <p:nvSpPr>
          <p:cNvPr id="10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31674" y="1127464"/>
            <a:ext cx="11540869" cy="745477"/>
          </a:xfrm>
          <a:prstGeom prst="rect">
            <a:avLst/>
          </a:prstGeom>
          <a:ln>
            <a:solidFill>
              <a:srgbClr val="E6E6E6"/>
            </a:solidFill>
          </a:ln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设计、加工制造和测试计划 </a:t>
            </a:r>
            <a:r>
              <a:rPr lang="en-US" altLang="zh-CN" dirty="0"/>
              <a:t>/ </a:t>
            </a:r>
            <a:r>
              <a:rPr lang="zh-CN" altLang="en-US" dirty="0"/>
              <a:t>研制计划或进度</a:t>
            </a:r>
            <a:endParaRPr lang="zh-CN" altLang="en-US" dirty="0"/>
          </a:p>
        </p:txBody>
      </p:sp>
      <p:sp>
        <p:nvSpPr>
          <p:cNvPr id="11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39724" y="1933897"/>
            <a:ext cx="5656275" cy="4573435"/>
          </a:xfrm>
          <a:prstGeom prst="rect">
            <a:avLst/>
          </a:prstGeom>
          <a:ln>
            <a:solidFill>
              <a:srgbClr val="E6E6E6"/>
            </a:solidFill>
          </a:ln>
        </p:spPr>
        <p:txBody>
          <a:bodyPr vert="horz" lIns="101600" tIns="0" rIns="82550" bIns="0" rtlCol="0">
            <a:normAutofit/>
          </a:bodyPr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74700" indent="-3429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3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338657" y="1933897"/>
            <a:ext cx="5633886" cy="4573435"/>
          </a:xfrm>
          <a:prstGeom prst="rect">
            <a:avLst/>
          </a:prstGeom>
          <a:ln>
            <a:solidFill>
              <a:srgbClr val="E6E6E6"/>
            </a:solidFill>
          </a:ln>
        </p:spPr>
        <p:txBody>
          <a:bodyPr vert="horz" lIns="101600" tIns="0" rIns="82550" bIns="0" rtlCol="0">
            <a:normAutofit/>
          </a:bodyPr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>
              <a:spcAft>
                <a:spcPts val="600"/>
              </a:spcAft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>
              <a:spcAft>
                <a:spcPts val="600"/>
              </a:spcAft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>
              <a:spcAft>
                <a:spcPts val="600"/>
              </a:spcAft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>
              <a:spcAft>
                <a:spcPts val="600"/>
              </a:spcAft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523107" y="71907"/>
            <a:ext cx="10972800" cy="6673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340769"/>
            <a:ext cx="10972800" cy="478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7" name="图片 18" descr="图片1副本"/>
          <p:cNvPicPr>
            <a:picLocks noChangeAspect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0321085" y="188639"/>
            <a:ext cx="1248414" cy="5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6"/>
          <p:cNvSpPr/>
          <p:nvPr userDrawn="1"/>
        </p:nvSpPr>
        <p:spPr>
          <a:xfrm>
            <a:off x="527384" y="782056"/>
            <a:ext cx="11329259" cy="10800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9" name="圆角矩形 7"/>
          <p:cNvSpPr/>
          <p:nvPr userDrawn="1"/>
        </p:nvSpPr>
        <p:spPr>
          <a:xfrm>
            <a:off x="260288" y="663895"/>
            <a:ext cx="267094" cy="230233"/>
          </a:xfrm>
          <a:prstGeom prst="round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839200" y="639431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lang="zh-CN" altLang="en-US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E7AEB9-C407-4735-841A-920775021C51}" type="slidenum">
              <a:rPr lang="en-US" altLang="zh-CN" smtClean="0"/>
            </a:fld>
            <a:endParaRPr lang="en-US" altLang="zh-CN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>
          <a:xfrm>
            <a:off x="636547" y="639431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CBDFD2-B2EB-4CA9-9318-8D8246943897}" type="datetime1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zh-CN" altLang="en-US" sz="3200" b="0" kern="1200" dirty="0">
          <a:solidFill>
            <a:srgbClr val="002060"/>
          </a:solidFill>
          <a:latin typeface="Arial Black" panose="020B0A040201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20" y="0"/>
            <a:ext cx="12192000" cy="350100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21" y="3501008"/>
            <a:ext cx="12191999" cy="3413137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70647" y="6237034"/>
            <a:ext cx="6472274" cy="5530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400" b="1" i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CSNS Campus, Dongguan, Guangdong, China</a:t>
            </a:r>
            <a:endParaRPr lang="en-US" altLang="zh-CN" sz="2400" b="1" i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407745" y="4220580"/>
            <a:ext cx="11408229" cy="100811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sz="4800" b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基于机器学习</a:t>
            </a:r>
            <a:r>
              <a:rPr sz="4800" b="1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直线低电平系统</a:t>
            </a:r>
            <a:br>
              <a:rPr sz="4800" b="1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</a:br>
            <a:r>
              <a:rPr sz="4800" b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自动控制及</a:t>
            </a:r>
            <a:r>
              <a:rPr sz="4800" b="1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故障诊断研究</a:t>
            </a:r>
            <a:endParaRPr lang="zh-CN" altLang="en-US" sz="4800" b="1" dirty="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16632"/>
            <a:ext cx="2271912" cy="122413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70012" y="5373434"/>
            <a:ext cx="6472274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25000"/>
              </a:lnSpc>
            </a:pPr>
            <a:r>
              <a:rPr lang="zh-CN" altLang="en-US" sz="2400" b="1" i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直线射频组</a:t>
            </a:r>
            <a:r>
              <a:rPr lang="en-US" altLang="zh-CN" sz="2400" b="1" i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</a:t>
            </a:r>
            <a:endParaRPr lang="en-US" altLang="zh-CN" sz="2400" b="1" i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zh-CN" altLang="en-US" sz="2400" b="1" i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谢哲新</a:t>
            </a:r>
            <a:endParaRPr lang="zh-CN" altLang="en-US" sz="2400" b="1" i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遗传算法实现步骤</a:t>
            </a:r>
            <a:r>
              <a:rPr lang="en-US" altLang="zh-CN">
                <a:sym typeface="+mn-ea"/>
              </a:rPr>
              <a:t> - </a:t>
            </a:r>
            <a:r>
              <a:rPr>
                <a:sym typeface="+mn-ea"/>
              </a:rPr>
              <a:t>终止条件判断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终止条件</a:t>
            </a:r>
            <a:endParaRPr lang="zh-CN" altLang="en-US"/>
          </a:p>
          <a:p>
            <a:pPr lvl="1"/>
            <a:r>
              <a:rPr lang="zh-CN" altLang="en-US"/>
              <a:t>达到最大迭代次数：预先设定一个最大的迭代次数，当算法迭代到该次数时，停止运行。</a:t>
            </a:r>
            <a:endParaRPr lang="zh-CN" altLang="en-US"/>
          </a:p>
          <a:p>
            <a:pPr lvl="1"/>
            <a:r>
              <a:rPr lang="zh-CN" altLang="en-US"/>
              <a:t>适应度值收敛：当种群的平均适应度值或最优适应度值在连续若干代内变化很小，即达到收敛状态时，停止算法。</a:t>
            </a:r>
            <a:endParaRPr lang="zh-CN" altLang="en-US"/>
          </a:p>
          <a:p>
            <a:pPr lvl="1"/>
            <a:endParaRPr lang="zh-CN" altLang="en-US"/>
          </a:p>
          <a:p>
            <a:pPr lvl="1"/>
            <a:endParaRPr lang="zh-CN" altLang="en-US"/>
          </a:p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E2E7AEB9-C407-4735-841A-920775021C51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利用强化学习进行参数优化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24869"/>
            <a:ext cx="10972800" cy="4785400"/>
          </a:xfrm>
        </p:spPr>
        <p:txBody>
          <a:bodyPr/>
          <a:p>
            <a:r>
              <a:rPr lang="zh-CN" altLang="en-US"/>
              <a:t>什么是强化学习？</a:t>
            </a:r>
            <a:endParaRPr lang="zh-CN" altLang="en-US"/>
          </a:p>
          <a:p>
            <a:pPr lvl="1"/>
            <a:r>
              <a:rPr lang="zh-CN" altLang="en-US"/>
              <a:t>强化学习是一种机器学习方法，它通过与环境交互来</a:t>
            </a:r>
            <a:r>
              <a:rPr lang="zh-CN" altLang="en-US">
                <a:solidFill>
                  <a:srgbClr val="FF0000"/>
                </a:solidFill>
              </a:rPr>
              <a:t>学习</a:t>
            </a:r>
            <a:r>
              <a:rPr lang="zh-CN" altLang="en-US"/>
              <a:t>如何</a:t>
            </a:r>
            <a:r>
              <a:rPr lang="zh-CN" altLang="en-US">
                <a:solidFill>
                  <a:srgbClr val="FF0000"/>
                </a:solidFill>
              </a:rPr>
              <a:t>采取行动</a:t>
            </a:r>
            <a:r>
              <a:rPr lang="zh-CN" altLang="en-US"/>
              <a:t>以</a:t>
            </a:r>
            <a:r>
              <a:rPr lang="zh-CN" altLang="en-US">
                <a:solidFill>
                  <a:srgbClr val="FF0000"/>
                </a:solidFill>
              </a:rPr>
              <a:t>最大化累积奖励</a:t>
            </a:r>
            <a:r>
              <a:rPr lang="zh-CN" altLang="en-US"/>
              <a:t>。可以类比为训练一只小狗：小狗做出正确动作时给予奖励，错误动作时给予惩罚，最终小狗学会如何完成任务</a:t>
            </a:r>
            <a:endParaRPr lang="zh-CN" altLang="en-US"/>
          </a:p>
          <a:p>
            <a:pPr lvl="0"/>
            <a:r>
              <a:rPr lang="zh-CN" altLang="en-US" sz="2800">
                <a:sym typeface="+mn-ea"/>
              </a:rPr>
              <a:t>强化学习的基本要素</a:t>
            </a:r>
            <a:endParaRPr lang="zh-CN" altLang="en-US" sz="2800"/>
          </a:p>
          <a:p>
            <a:pPr lvl="1"/>
            <a:r>
              <a:rPr lang="zh-CN" altLang="en-US" sz="2800">
                <a:sym typeface="+mn-ea"/>
              </a:rPr>
              <a:t>智能体</a:t>
            </a:r>
            <a:r>
              <a:rPr lang="en-US" altLang="zh-CN" sz="2800">
                <a:sym typeface="+mn-ea"/>
              </a:rPr>
              <a:t> (Agent): </a:t>
            </a:r>
            <a:r>
              <a:rPr lang="zh-CN" altLang="en-US">
                <a:sym typeface="+mn-ea"/>
              </a:rPr>
              <a:t>学习并做出决策的主体，比如优化参数的算法。</a:t>
            </a:r>
            <a:endParaRPr lang="zh-CN" altLang="en-US" sz="2800"/>
          </a:p>
          <a:p>
            <a:pPr lvl="1"/>
            <a:r>
              <a:rPr lang="zh-CN" altLang="en-US" sz="2800">
                <a:sym typeface="+mn-ea"/>
              </a:rPr>
              <a:t>环境</a:t>
            </a:r>
            <a:r>
              <a:rPr lang="en-US" altLang="zh-CN" sz="2800">
                <a:sym typeface="+mn-ea"/>
              </a:rPr>
              <a:t> (Environment): </a:t>
            </a:r>
            <a:r>
              <a:rPr lang="zh-CN" altLang="en-US">
                <a:sym typeface="+mn-ea"/>
              </a:rPr>
              <a:t>智能体交互的对象，比如参数优化问题的模拟系统。</a:t>
            </a:r>
            <a:endParaRPr lang="zh-CN" altLang="en-US"/>
          </a:p>
          <a:p>
            <a:pPr lvl="1"/>
            <a:r>
              <a:rPr lang="zh-CN" altLang="en-US" sz="2800">
                <a:sym typeface="+mn-ea"/>
              </a:rPr>
              <a:t>状态</a:t>
            </a:r>
            <a:r>
              <a:rPr lang="en-US" altLang="zh-CN" sz="2800">
                <a:sym typeface="+mn-ea"/>
              </a:rPr>
              <a:t> (State): </a:t>
            </a:r>
            <a:r>
              <a:rPr lang="zh-CN" altLang="en-US">
                <a:sym typeface="+mn-ea"/>
              </a:rPr>
              <a:t>环境在某一时刻的描述，比如当前参数的取值。</a:t>
            </a:r>
            <a:endParaRPr lang="zh-CN" altLang="en-US" sz="2800"/>
          </a:p>
          <a:p>
            <a:pPr lvl="1"/>
            <a:r>
              <a:rPr lang="zh-CN" altLang="en-US" sz="2800">
                <a:sym typeface="+mn-ea"/>
              </a:rPr>
              <a:t>动作</a:t>
            </a:r>
            <a:r>
              <a:rPr lang="en-US" altLang="zh-CN" sz="2800">
                <a:sym typeface="+mn-ea"/>
              </a:rPr>
              <a:t> (Action): </a:t>
            </a:r>
            <a:r>
              <a:rPr lang="zh-CN" altLang="en-US">
                <a:sym typeface="+mn-ea"/>
              </a:rPr>
              <a:t>智能体在某一状态下采取的行为，比如调整参数的幅度。</a:t>
            </a:r>
            <a:endParaRPr lang="zh-CN" altLang="en-US"/>
          </a:p>
          <a:p>
            <a:pPr lvl="1"/>
            <a:r>
              <a:rPr lang="zh-CN" altLang="en-US" sz="2800">
                <a:sym typeface="+mn-ea"/>
              </a:rPr>
              <a:t>奖励</a:t>
            </a:r>
            <a:r>
              <a:rPr lang="en-US" altLang="zh-CN" sz="2800">
                <a:sym typeface="+mn-ea"/>
              </a:rPr>
              <a:t> (Reward): </a:t>
            </a:r>
            <a:r>
              <a:rPr lang="zh-CN" altLang="en-US">
                <a:sym typeface="+mn-ea"/>
              </a:rPr>
              <a:t>智能体采取动作后获得的反馈，比如噪声的减少量</a:t>
            </a:r>
            <a:endParaRPr lang="zh-CN" altLang="en-US"/>
          </a:p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E2E7AEB9-C407-4735-841A-920775021C51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强化学习用于参数优化的优势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036320"/>
            <a:ext cx="10972800" cy="5608320"/>
          </a:xfrm>
        </p:spPr>
        <p:txBody>
          <a:bodyPr/>
          <a:p>
            <a:r>
              <a:rPr lang="zh-CN" altLang="en-US" sz="3200"/>
              <a:t>和遗传算法的区别：</a:t>
            </a:r>
            <a:endParaRPr lang="zh-CN" altLang="en-US" sz="3200"/>
          </a:p>
          <a:p>
            <a:pPr lvl="1"/>
            <a:r>
              <a:rPr lang="zh-CN" altLang="en-US" sz="2800"/>
              <a:t>通过交互学习的过程，能对</a:t>
            </a:r>
            <a:r>
              <a:rPr lang="zh-CN" altLang="en-US" sz="2800">
                <a:solidFill>
                  <a:srgbClr val="FF0000"/>
                </a:solidFill>
              </a:rPr>
              <a:t>系统进行预测</a:t>
            </a:r>
            <a:r>
              <a:rPr lang="zh-CN" altLang="en-US" sz="2800"/>
              <a:t>。遗传算法给定一个参数并不知道这个时候的噪声是多少，而强化学习能通过已有的数据，进行神经网络的训练，进而预测下一步怎么走更能快速的收敛。</a:t>
            </a:r>
            <a:endParaRPr lang="zh-CN" altLang="en-US" sz="2800"/>
          </a:p>
          <a:p>
            <a:pPr lvl="0"/>
            <a:r>
              <a:rPr lang="zh-CN" altLang="en-US"/>
              <a:t>预测</a:t>
            </a:r>
            <a:r>
              <a:rPr lang="zh-CN" altLang="en-US" sz="3200"/>
              <a:t>的作用：</a:t>
            </a:r>
            <a:endParaRPr lang="zh-CN" altLang="en-US" sz="3200"/>
          </a:p>
          <a:p>
            <a:pPr lvl="1"/>
            <a:r>
              <a:rPr lang="zh-CN" altLang="en-US" sz="2800"/>
              <a:t>某个参数调整了作用不大，</a:t>
            </a:r>
            <a:r>
              <a:rPr lang="zh-CN" altLang="en-US" sz="2800">
                <a:solidFill>
                  <a:srgbClr val="0000FF"/>
                </a:solidFill>
              </a:rPr>
              <a:t>少调</a:t>
            </a:r>
            <a:endParaRPr lang="zh-CN" altLang="en-US" sz="2800"/>
          </a:p>
          <a:p>
            <a:pPr lvl="1"/>
            <a:r>
              <a:rPr lang="zh-CN" altLang="en-US" sz="2800"/>
              <a:t>某些参数可能对优化指标更好，</a:t>
            </a:r>
            <a:r>
              <a:rPr lang="zh-CN" altLang="en-US" sz="2800">
                <a:solidFill>
                  <a:srgbClr val="0000FF"/>
                </a:solidFill>
              </a:rPr>
              <a:t>多调</a:t>
            </a:r>
            <a:endParaRPr lang="zh-CN" altLang="en-US" sz="2800"/>
          </a:p>
          <a:p>
            <a:pPr lvl="0"/>
            <a:r>
              <a:rPr lang="zh-CN" altLang="en-US" sz="3000"/>
              <a:t>真实系统需要优化参数更多，</a:t>
            </a:r>
            <a:r>
              <a:rPr lang="zh-CN" altLang="en-US" sz="3000">
                <a:sym typeface="+mn-ea"/>
              </a:rPr>
              <a:t>参数之间有强耦合关系，</a:t>
            </a:r>
            <a:r>
              <a:rPr lang="zh-CN" altLang="en-US" sz="3000"/>
              <a:t>优化目标可以也不只是幅度相位的噪声，根据现实情况调整算法。</a:t>
            </a:r>
            <a:endParaRPr lang="zh-CN" altLang="en-US" sz="30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E2E7AEB9-C407-4735-841A-920775021C51}" type="slidenum">
              <a:rPr lang="en-US" altLang="zh-CN" smtClean="0"/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7464425" y="4149090"/>
            <a:ext cx="2440940" cy="91440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400"/>
              <a:t>更智能化，但是需要训练</a:t>
            </a:r>
            <a:endParaRPr lang="zh-CN" altLang="en-US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主要内容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3600">
                <a:solidFill>
                  <a:schemeClr val="bg1">
                    <a:lumMod val="50000"/>
                  </a:schemeClr>
                </a:solidFill>
              </a:rPr>
              <a:t>自动参数优化：</a:t>
            </a:r>
            <a:endParaRPr lang="zh-CN" altLang="en-US" sz="360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zh-CN" altLang="en-US" sz="3200">
                <a:solidFill>
                  <a:schemeClr val="bg1">
                    <a:lumMod val="50000"/>
                  </a:schemeClr>
                </a:solidFill>
              </a:rPr>
              <a:t>遗传算法</a:t>
            </a:r>
            <a:endParaRPr lang="zh-CN" altLang="en-US" sz="320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zh-CN" altLang="en-US" sz="3200">
                <a:solidFill>
                  <a:schemeClr val="bg1">
                    <a:lumMod val="50000"/>
                  </a:schemeClr>
                </a:solidFill>
              </a:rPr>
              <a:t>强化学习</a:t>
            </a:r>
            <a:endParaRPr lang="zh-CN" altLang="en-US" sz="320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3600" b="1">
                <a:solidFill>
                  <a:schemeClr val="tx1"/>
                </a:solidFill>
              </a:rPr>
              <a:t>故障诊断：</a:t>
            </a:r>
            <a:endParaRPr lang="zh-CN" altLang="en-US" sz="3600" b="1">
              <a:solidFill>
                <a:schemeClr val="tx1"/>
              </a:solidFill>
            </a:endParaRPr>
          </a:p>
          <a:p>
            <a:pPr lvl="1"/>
            <a:r>
              <a:rPr lang="zh-CN" altLang="en-US" sz="3200" b="1">
                <a:sym typeface="+mn-ea"/>
              </a:rPr>
              <a:t>打火诊断</a:t>
            </a:r>
            <a:endParaRPr lang="zh-CN" altLang="en-US" sz="3200" b="1"/>
          </a:p>
          <a:p>
            <a:pPr lvl="1"/>
            <a:r>
              <a:rPr lang="zh-CN" altLang="en-US" sz="3200" b="1">
                <a:sym typeface="+mn-ea"/>
              </a:rPr>
              <a:t>扰动诊断</a:t>
            </a:r>
            <a:endParaRPr lang="zh-CN" altLang="en-US" sz="3200" b="1"/>
          </a:p>
          <a:p>
            <a:pPr lvl="1"/>
            <a:r>
              <a:rPr lang="zh-CN" altLang="en-US" sz="3200" b="1">
                <a:sym typeface="+mn-ea"/>
              </a:rPr>
              <a:t>数据相关性诊断等等</a:t>
            </a:r>
            <a:endParaRPr lang="zh-CN" altLang="en-US" sz="3200" b="1"/>
          </a:p>
          <a:p>
            <a:pPr lvl="1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E2E7AEB9-C407-4735-841A-920775021C51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97200"/>
            <a:ext cx="6165850" cy="34772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腔体打火诊断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24869"/>
            <a:ext cx="10972800" cy="4785400"/>
          </a:xfrm>
        </p:spPr>
        <p:txBody>
          <a:bodyPr/>
          <a:p>
            <a:pPr>
              <a:buFont typeface="Wingdings" panose="05000000000000000000" charset="0"/>
              <a:buChar char="n"/>
            </a:pPr>
            <a:r>
              <a:rPr lang="zh-CN" altLang="en-US" sz="2400"/>
              <a:t>区分是否腔体打火</a:t>
            </a:r>
            <a:endParaRPr lang="zh-CN" altLang="en-US" sz="2400"/>
          </a:p>
          <a:p>
            <a:pPr lvl="1">
              <a:buFont typeface="Wingdings" panose="05000000000000000000" charset="0"/>
              <a:buChar char="n"/>
            </a:pPr>
            <a:r>
              <a:rPr lang="zh-CN" altLang="en-US" sz="2055"/>
              <a:t>用真空速度慢，没有进一步详细信息</a:t>
            </a:r>
            <a:endParaRPr lang="zh-CN" altLang="en-US" sz="2055"/>
          </a:p>
          <a:p>
            <a:pPr>
              <a:buFont typeface="Wingdings" panose="05000000000000000000" charset="0"/>
              <a:buChar char="n"/>
            </a:pPr>
            <a:r>
              <a:rPr lang="zh-CN" altLang="en-US" sz="2400"/>
              <a:t>区分什么类别的打火</a:t>
            </a:r>
            <a:endParaRPr lang="zh-CN" altLang="en-US" sz="2400"/>
          </a:p>
          <a:p>
            <a:pPr>
              <a:buFont typeface="Wingdings" panose="05000000000000000000" charset="0"/>
              <a:buChar char="n"/>
            </a:pPr>
            <a:r>
              <a:rPr lang="zh-CN" altLang="en-US" sz="2400"/>
              <a:t>微秒量级数据，对数据量要求大</a:t>
            </a:r>
            <a:endParaRPr lang="zh-CN" altLang="en-US" sz="2400"/>
          </a:p>
          <a:p>
            <a:endParaRPr lang="zh-CN" altLang="en-US" sz="2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E2E7AEB9-C407-4735-841A-920775021C51}" type="slidenum">
              <a:rPr lang="en-US" altLang="zh-CN" smtClean="0"/>
            </a:fld>
            <a:endParaRPr lang="en-US" altLang="zh-CN"/>
          </a:p>
        </p:txBody>
      </p:sp>
      <p:grpSp>
        <p:nvGrpSpPr>
          <p:cNvPr id="9224" name="组合 9224"/>
          <p:cNvGrpSpPr/>
          <p:nvPr/>
        </p:nvGrpSpPr>
        <p:grpSpPr>
          <a:xfrm>
            <a:off x="6456201" y="476885"/>
            <a:ext cx="5359707" cy="3044826"/>
            <a:chOff x="-1236" y="0"/>
            <a:chExt cx="7712" cy="4336"/>
          </a:xfrm>
        </p:grpSpPr>
        <p:pic>
          <p:nvPicPr>
            <p:cNvPr id="9225" name="图片 9225" descr="scope_4"/>
            <p:cNvPicPr>
              <a:picLocks noChangeAspect="1"/>
            </p:cNvPicPr>
            <p:nvPr/>
          </p:nvPicPr>
          <p:blipFill>
            <a:blip r:embed="rId2"/>
            <a:srcRect b="11398"/>
            <a:stretch>
              <a:fillRect/>
            </a:stretch>
          </p:blipFill>
          <p:spPr>
            <a:xfrm>
              <a:off x="-1236" y="0"/>
              <a:ext cx="6043" cy="43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6" name="双箭头 162"/>
            <p:cNvSpPr/>
            <p:nvPr/>
          </p:nvSpPr>
          <p:spPr>
            <a:xfrm>
              <a:off x="1437" y="1025"/>
              <a:ext cx="633" cy="1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triangle" w="med" len="med"/>
              <a:tailEnd type="triangle" w="med" len="med"/>
            </a:ln>
          </p:spPr>
          <p:txBody>
            <a:bodyPr/>
            <a:p>
              <a:pPr eaLnBrk="0" hangingPunct="0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27" name="文本框 9227"/>
            <p:cNvSpPr txBox="1"/>
            <p:nvPr/>
          </p:nvSpPr>
          <p:spPr>
            <a:xfrm>
              <a:off x="1319" y="522"/>
              <a:ext cx="751" cy="4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r>
                <a:rPr lang="zh-CN" altLang="en-US" sz="1400" b="1" dirty="0">
                  <a:solidFill>
                    <a:srgbClr val="CE24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1us</a:t>
              </a:r>
              <a:endParaRPr lang="zh-CN" altLang="en-US" sz="1400" b="1" dirty="0">
                <a:solidFill>
                  <a:srgbClr val="CE240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28" name="直接连接符 9228"/>
            <p:cNvSpPr/>
            <p:nvPr/>
          </p:nvSpPr>
          <p:spPr>
            <a:xfrm>
              <a:off x="2184" y="1161"/>
              <a:ext cx="1" cy="1559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0" hangingPunct="0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29" name="直接连接符 9229"/>
            <p:cNvSpPr/>
            <p:nvPr/>
          </p:nvSpPr>
          <p:spPr>
            <a:xfrm>
              <a:off x="1320" y="1128"/>
              <a:ext cx="1" cy="1560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0" hangingPunct="0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30" name="文本框 9230"/>
            <p:cNvSpPr txBox="1"/>
            <p:nvPr/>
          </p:nvSpPr>
          <p:spPr>
            <a:xfrm>
              <a:off x="4801" y="1948"/>
              <a:ext cx="1659" cy="8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0" hangingPunct="0"/>
              <a:r>
                <a:rPr lang="zh-CN" altLang="en-US" sz="1600" b="1" dirty="0">
                  <a:solidFill>
                    <a:srgbClr val="33CC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激励信号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0" hangingPunct="0"/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1" name="文本框 9231"/>
            <p:cNvSpPr txBox="1"/>
            <p:nvPr/>
          </p:nvSpPr>
          <p:spPr>
            <a:xfrm>
              <a:off x="4817" y="1025"/>
              <a:ext cx="1659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0" hangingPunct="0"/>
              <a:r>
                <a:rPr lang="zh-CN" altLang="en-US" sz="1600" b="1" dirty="0">
                  <a:solidFill>
                    <a:srgbClr val="FF99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高频反向</a:t>
              </a:r>
              <a:endParaRPr lang="zh-CN" altLang="en-US" sz="1600" b="1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32" name="文本框 9232"/>
            <p:cNvSpPr txBox="1"/>
            <p:nvPr/>
          </p:nvSpPr>
          <p:spPr>
            <a:xfrm>
              <a:off x="4818" y="2913"/>
              <a:ext cx="1646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0" hangingPunct="0"/>
              <a:r>
                <a:rPr lang="zh-CN" altLang="en-US" sz="1600" b="1" dirty="0">
                  <a:solidFill>
                    <a:srgbClr val="66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高频反向</a:t>
              </a:r>
              <a:endParaRPr lang="zh-CN" altLang="en-US" sz="1600" b="1" dirty="0">
                <a:solidFill>
                  <a:srgbClr val="66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868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90" y="3917315"/>
            <a:ext cx="3839845" cy="229425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" name="文本框 5"/>
          <p:cNvSpPr txBox="1"/>
          <p:nvPr/>
        </p:nvSpPr>
        <p:spPr>
          <a:xfrm>
            <a:off x="7680325" y="6363970"/>
            <a:ext cx="261874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p>
            <a:pPr lvl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Tx/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二次电子倍增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96225" y="3524250"/>
            <a:ext cx="177038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腔体打火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15415" y="6237605"/>
            <a:ext cx="303403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p>
            <a:pPr lvl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Tx/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外部联锁导致切功率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232"/>
          <p:cNvSpPr txBox="1"/>
          <p:nvPr/>
        </p:nvSpPr>
        <p:spPr>
          <a:xfrm>
            <a:off x="8976432" y="4581122"/>
            <a:ext cx="1143942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腔场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2063115" y="4653280"/>
            <a:ext cx="1152525" cy="108585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9232"/>
          <p:cNvSpPr txBox="1"/>
          <p:nvPr/>
        </p:nvSpPr>
        <p:spPr>
          <a:xfrm>
            <a:off x="3071495" y="3789045"/>
            <a:ext cx="21069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反向功率在切功率前并没明显变大</a:t>
            </a:r>
            <a:endParaRPr lang="zh-CN" altLang="en-US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7392035" y="1052830"/>
            <a:ext cx="781685" cy="390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故障智能诊断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7670" y="1268730"/>
            <a:ext cx="5186680" cy="3625215"/>
          </a:xfrm>
        </p:spPr>
        <p:txBody>
          <a:bodyPr/>
          <a:p>
            <a:pPr>
              <a:buFont typeface="Wingdings" panose="05000000000000000000" charset="0"/>
              <a:buChar char="n"/>
            </a:pPr>
            <a:r>
              <a:rPr lang="zh-CN" altLang="en-US" sz="2400"/>
              <a:t>低电平闭环控制，当出现扰动的时候，很难区分扰动的来源</a:t>
            </a:r>
            <a:endParaRPr lang="zh-CN" altLang="en-US" sz="2400"/>
          </a:p>
          <a:p>
            <a:pPr>
              <a:buFont typeface="Wingdings" panose="05000000000000000000" charset="0"/>
              <a:buChar char="n"/>
            </a:pPr>
            <a:r>
              <a:rPr lang="zh-CN" altLang="en-US" sz="2400"/>
              <a:t>扰动带来的位置：低电平？腔体？功率源？速调管？</a:t>
            </a:r>
            <a:endParaRPr lang="zh-CN" altLang="en-US" sz="2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E2E7AEB9-C407-4735-841A-920775021C51}" type="slidenum">
              <a:rPr lang="en-US" altLang="zh-CN" smtClean="0"/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090" y="-27305"/>
            <a:ext cx="6231890" cy="3514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28060"/>
            <a:ext cx="5920105" cy="3338830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>
          <a:xfrm rot="5400000">
            <a:off x="3689985" y="3650615"/>
            <a:ext cx="894080" cy="1123315"/>
          </a:xfrm>
          <a:prstGeom prst="triangle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23240" y="3960495"/>
            <a:ext cx="1008380" cy="50419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b="1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低电平</a:t>
            </a:r>
            <a:endParaRPr lang="zh-CN" altLang="en-US" b="1">
              <a:ln w="3175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 rot="5400000">
            <a:off x="2294890" y="3787775"/>
            <a:ext cx="789940" cy="847090"/>
          </a:xfrm>
          <a:prstGeom prst="triangle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p>
            <a:pPr algn="ctr"/>
            <a:endParaRPr lang="zh-CN" altLang="en-US"/>
          </a:p>
        </p:txBody>
      </p:sp>
      <p:sp>
        <p:nvSpPr>
          <p:cNvPr id="10" name="圆柱形 9"/>
          <p:cNvSpPr/>
          <p:nvPr/>
        </p:nvSpPr>
        <p:spPr>
          <a:xfrm rot="16200000">
            <a:off x="4552315" y="5371465"/>
            <a:ext cx="1080135" cy="1138555"/>
          </a:xfrm>
          <a:prstGeom prst="can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p>
            <a:pPr algn="ctr"/>
            <a:endParaRPr lang="zh-CN" altLang="en-US"/>
          </a:p>
        </p:txBody>
      </p:sp>
      <p:cxnSp>
        <p:nvCxnSpPr>
          <p:cNvPr id="11" name="直接连接符 10"/>
          <p:cNvCxnSpPr>
            <a:endCxn id="9" idx="3"/>
          </p:cNvCxnSpPr>
          <p:nvPr/>
        </p:nvCxnSpPr>
        <p:spPr>
          <a:xfrm flipV="1">
            <a:off x="1530350" y="4211320"/>
            <a:ext cx="735965" cy="12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9" idx="0"/>
            <a:endCxn id="5" idx="3"/>
          </p:cNvCxnSpPr>
          <p:nvPr/>
        </p:nvCxnSpPr>
        <p:spPr>
          <a:xfrm>
            <a:off x="3113405" y="4211320"/>
            <a:ext cx="462280" cy="12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5" idx="0"/>
          </p:cNvCxnSpPr>
          <p:nvPr/>
        </p:nvCxnSpPr>
        <p:spPr>
          <a:xfrm>
            <a:off x="4699000" y="4212590"/>
            <a:ext cx="5600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5243830" y="4173855"/>
            <a:ext cx="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1106170" y="5991860"/>
            <a:ext cx="3749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1106170" y="4464685"/>
            <a:ext cx="0" cy="15233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178685" y="4023360"/>
            <a:ext cx="995680" cy="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zh-CN" altLang="en-US" sz="1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驱动级</a:t>
            </a:r>
            <a:endParaRPr lang="zh-CN" altLang="en-US" sz="1800" b="1" dirty="0">
              <a:ln w="3175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03930" y="4032250"/>
            <a:ext cx="930275" cy="40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zh-CN" altLang="en-US" sz="1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速调管</a:t>
            </a:r>
            <a:endParaRPr lang="zh-CN" altLang="en-US" sz="1800" b="1" dirty="0">
              <a:ln w="3175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77765" y="5768340"/>
            <a:ext cx="995680" cy="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zh-CN" altLang="en-US" sz="20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腔</a:t>
            </a:r>
            <a:endParaRPr lang="zh-CN" altLang="en-US" sz="2000" b="1" dirty="0">
              <a:ln w="3175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1" name="闪电形 20"/>
          <p:cNvSpPr/>
          <p:nvPr/>
        </p:nvSpPr>
        <p:spPr>
          <a:xfrm>
            <a:off x="2538095" y="3456305"/>
            <a:ext cx="216535" cy="360045"/>
          </a:xfrm>
          <a:prstGeom prst="lightningBol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p>
            <a:pPr algn="ctr"/>
            <a:endParaRPr lang="zh-CN" alt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22" name="闪电形 21"/>
          <p:cNvSpPr/>
          <p:nvPr/>
        </p:nvSpPr>
        <p:spPr>
          <a:xfrm>
            <a:off x="4029075" y="3486785"/>
            <a:ext cx="216535" cy="360045"/>
          </a:xfrm>
          <a:prstGeom prst="lightningBol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p>
            <a:pPr algn="ctr"/>
            <a:endParaRPr lang="zh-CN" alt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23" name="闪电形 22"/>
          <p:cNvSpPr/>
          <p:nvPr/>
        </p:nvSpPr>
        <p:spPr>
          <a:xfrm>
            <a:off x="4728210" y="5033010"/>
            <a:ext cx="216535" cy="360045"/>
          </a:xfrm>
          <a:prstGeom prst="lightningBol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p>
            <a:pPr algn="ctr"/>
            <a:endParaRPr lang="zh-CN" alt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24" name="闪电形 23"/>
          <p:cNvSpPr/>
          <p:nvPr/>
        </p:nvSpPr>
        <p:spPr>
          <a:xfrm>
            <a:off x="738505" y="3528060"/>
            <a:ext cx="216535" cy="360045"/>
          </a:xfrm>
          <a:prstGeom prst="lightningBol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p>
            <a:pPr algn="ctr"/>
            <a:endParaRPr lang="zh-CN" alt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27" name="上弧形箭头 26"/>
          <p:cNvSpPr/>
          <p:nvPr/>
        </p:nvSpPr>
        <p:spPr>
          <a:xfrm rot="10560000">
            <a:off x="2293620" y="5460365"/>
            <a:ext cx="1080135" cy="431800"/>
          </a:xfrm>
          <a:prstGeom prst="curvedDownArrow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上弧形箭头 27"/>
          <p:cNvSpPr/>
          <p:nvPr/>
        </p:nvSpPr>
        <p:spPr>
          <a:xfrm>
            <a:off x="2337435" y="4822825"/>
            <a:ext cx="1080135" cy="431800"/>
          </a:xfrm>
          <a:prstGeom prst="curvedDownArrow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多脉冲数据上传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E2E7AEB9-C407-4735-841A-920775021C51}" type="slidenum">
              <a:rPr lang="en-US" altLang="zh-CN" smtClean="0"/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15" y="901065"/>
            <a:ext cx="9440545" cy="54178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35955" y="2708910"/>
            <a:ext cx="3816350" cy="35890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水温变化？功率变化？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E2E7AEB9-C407-4735-841A-920775021C51}" type="slidenum">
              <a:rPr lang="en-US" altLang="zh-CN" smtClean="0"/>
            </a:fld>
            <a:endParaRPr lang="en-US" altLang="zh-CN"/>
          </a:p>
        </p:txBody>
      </p:sp>
      <p:grpSp>
        <p:nvGrpSpPr>
          <p:cNvPr id="36870" name="组合 5"/>
          <p:cNvGrpSpPr/>
          <p:nvPr/>
        </p:nvGrpSpPr>
        <p:grpSpPr>
          <a:xfrm>
            <a:off x="674370" y="1479550"/>
            <a:ext cx="10778490" cy="4776470"/>
            <a:chOff x="2115635" y="2636912"/>
            <a:chExt cx="6209612" cy="3551125"/>
          </a:xfrm>
        </p:grpSpPr>
        <p:pic>
          <p:nvPicPr>
            <p:cNvPr id="36885" name="图片 6"/>
            <p:cNvPicPr>
              <a:picLocks noChangeAspect="1"/>
            </p:cNvPicPr>
            <p:nvPr/>
          </p:nvPicPr>
          <p:blipFill>
            <a:blip r:embed="rId1"/>
            <a:srcRect l="16858" r="3600" b="13757"/>
            <a:stretch>
              <a:fillRect/>
            </a:stretch>
          </p:blipFill>
          <p:spPr>
            <a:xfrm>
              <a:off x="2115635" y="2636912"/>
              <a:ext cx="6078728" cy="3551125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6886" name="文本框 7"/>
            <p:cNvSpPr txBox="1"/>
            <p:nvPr/>
          </p:nvSpPr>
          <p:spPr>
            <a:xfrm>
              <a:off x="6588223" y="3853889"/>
              <a:ext cx="1520999" cy="2964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000" b="1" dirty="0">
                  <a:solidFill>
                    <a:srgbClr val="92D050"/>
                  </a:solidFill>
                  <a:latin typeface="Arial" panose="020B0604020202020204" pitchFamily="34" charset="0"/>
                </a:rPr>
                <a:t>驻波比</a:t>
              </a:r>
              <a:endParaRPr lang="zh-CN" altLang="en-US" sz="2000" b="1" dirty="0">
                <a:solidFill>
                  <a:srgbClr val="92D05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87" name="文本框 8"/>
            <p:cNvSpPr txBox="1"/>
            <p:nvPr/>
          </p:nvSpPr>
          <p:spPr>
            <a:xfrm>
              <a:off x="6632256" y="4436807"/>
              <a:ext cx="1520999" cy="2964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000" b="1" dirty="0">
                  <a:latin typeface="Arial" panose="020B0604020202020204" pitchFamily="34" charset="0"/>
                </a:rPr>
                <a:t>水温</a:t>
              </a:r>
              <a:endParaRPr lang="zh-CN" altLang="en-US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6888" name="文本框 9"/>
            <p:cNvSpPr txBox="1"/>
            <p:nvPr/>
          </p:nvSpPr>
          <p:spPr>
            <a:xfrm>
              <a:off x="6566761" y="4831410"/>
              <a:ext cx="1520999" cy="2964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000" b="1" dirty="0">
                  <a:solidFill>
                    <a:srgbClr val="6600CC"/>
                  </a:solidFill>
                  <a:latin typeface="Arial" panose="020B0604020202020204" pitchFamily="34" charset="0"/>
                </a:rPr>
                <a:t>谐振频率</a:t>
              </a:r>
              <a:endParaRPr lang="zh-CN" altLang="en-US" sz="2000" b="1" dirty="0">
                <a:solidFill>
                  <a:srgbClr val="66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89" name="文本框 10"/>
            <p:cNvSpPr txBox="1"/>
            <p:nvPr/>
          </p:nvSpPr>
          <p:spPr>
            <a:xfrm>
              <a:off x="6804248" y="5508082"/>
              <a:ext cx="1520999" cy="2738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800" b="1" dirty="0">
                  <a:solidFill>
                    <a:srgbClr val="FF00FF"/>
                  </a:solidFill>
                  <a:latin typeface="Arial" panose="020B0604020202020204" pitchFamily="34" charset="0"/>
                </a:rPr>
                <a:t>真空</a:t>
              </a:r>
              <a:endParaRPr lang="zh-CN" altLang="en-US" sz="1800" b="1" dirty="0">
                <a:solidFill>
                  <a:srgbClr val="FF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90" name="文本框 11"/>
            <p:cNvSpPr txBox="1"/>
            <p:nvPr/>
          </p:nvSpPr>
          <p:spPr>
            <a:xfrm>
              <a:off x="6544603" y="3367593"/>
              <a:ext cx="1520999" cy="2964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反射功率</a:t>
              </a:r>
              <a:endPara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5920388" y="2987834"/>
              <a:ext cx="622175" cy="2211059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文本框 11"/>
            <p:cNvSpPr txBox="1"/>
            <p:nvPr/>
          </p:nvSpPr>
          <p:spPr>
            <a:xfrm>
              <a:off x="6567366" y="2967694"/>
              <a:ext cx="1520999" cy="2964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0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入腔功率</a:t>
              </a:r>
              <a:endParaRPr lang="zh-CN" altLang="en-US" sz="2000" b="1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历史数据趋势异常</a:t>
            </a:r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79425" y="1772920"/>
            <a:ext cx="10972800" cy="403352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832850" y="6255888"/>
            <a:ext cx="2743200" cy="365125"/>
          </a:xfrm>
        </p:spPr>
        <p:txBody>
          <a:bodyPr/>
          <a:p>
            <a:fld id="{E2E7AEB9-C407-4735-841A-920775021C51}" type="slidenum">
              <a:rPr lang="en-US" altLang="zh-CN" smtClean="0"/>
            </a:fld>
            <a:endParaRPr lang="en-US" altLang="zh-CN"/>
          </a:p>
        </p:txBody>
      </p:sp>
      <p:sp>
        <p:nvSpPr>
          <p:cNvPr id="6" name="矩形 5"/>
          <p:cNvSpPr/>
          <p:nvPr/>
        </p:nvSpPr>
        <p:spPr>
          <a:xfrm>
            <a:off x="7204075" y="2132965"/>
            <a:ext cx="4466590" cy="598805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800" b="1">
                <a:ln>
                  <a:noFill/>
                </a:ln>
                <a:solidFill>
                  <a:srgbClr val="0000FF"/>
                </a:solidFill>
                <a:sym typeface="+mn-ea"/>
              </a:rPr>
              <a:t>监测信号</a:t>
            </a:r>
            <a:r>
              <a:rPr lang="en-US" altLang="zh-CN" sz="2800" b="1">
                <a:ln>
                  <a:noFill/>
                </a:ln>
                <a:solidFill>
                  <a:srgbClr val="0000FF"/>
                </a:solidFill>
                <a:sym typeface="+mn-ea"/>
              </a:rPr>
              <a:t>(</a:t>
            </a:r>
            <a:r>
              <a:rPr lang="zh-CN" altLang="en-US" sz="2800" b="1">
                <a:ln>
                  <a:noFill/>
                </a:ln>
                <a:solidFill>
                  <a:srgbClr val="0000FF"/>
                </a:solidFill>
                <a:sym typeface="+mn-ea"/>
              </a:rPr>
              <a:t>后腔看前腔</a:t>
            </a:r>
            <a:r>
              <a:rPr lang="en-US" altLang="zh-CN" sz="2800" b="1">
                <a:ln>
                  <a:noFill/>
                </a:ln>
                <a:solidFill>
                  <a:srgbClr val="0000FF"/>
                </a:solidFill>
              </a:rPr>
              <a:t>)</a:t>
            </a:r>
            <a:endParaRPr lang="en-US" altLang="zh-CN" sz="2800" b="1">
              <a:ln>
                <a:noFill/>
              </a:ln>
              <a:solidFill>
                <a:srgbClr val="0000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47545" y="3573145"/>
            <a:ext cx="1692275" cy="598805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800" b="1">
                <a:ln>
                  <a:noFill/>
                </a:ln>
                <a:solidFill>
                  <a:srgbClr val="FF0000"/>
                </a:solidFill>
              </a:rPr>
              <a:t>正向功率</a:t>
            </a:r>
            <a:endParaRPr lang="zh-CN" altLang="en-US" sz="2800" b="1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48220" y="4869815"/>
            <a:ext cx="1692275" cy="598805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800" b="1">
                <a:ln>
                  <a:noFill/>
                </a:ln>
                <a:solidFill>
                  <a:srgbClr val="00FF00"/>
                </a:solidFill>
              </a:rPr>
              <a:t>本腔腔场</a:t>
            </a:r>
            <a:endParaRPr lang="zh-CN" altLang="en-US" sz="2800" b="1">
              <a:ln>
                <a:noFill/>
              </a:ln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715" y="5877560"/>
            <a:ext cx="1570990" cy="2095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历史数据趋势异常</a:t>
            </a:r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15" y="817880"/>
            <a:ext cx="11419205" cy="549846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E2E7AEB9-C407-4735-841A-920775021C51}" type="slidenum">
              <a:rPr lang="en-US" altLang="zh-CN" smtClean="0"/>
            </a:fld>
            <a:endParaRPr lang="en-US" altLang="zh-CN"/>
          </a:p>
        </p:txBody>
      </p:sp>
      <p:cxnSp>
        <p:nvCxnSpPr>
          <p:cNvPr id="7" name="直接箭头连接符 6"/>
          <p:cNvCxnSpPr/>
          <p:nvPr/>
        </p:nvCxnSpPr>
        <p:spPr>
          <a:xfrm>
            <a:off x="7031990" y="1844675"/>
            <a:ext cx="1038860" cy="1312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7103745" y="2493010"/>
            <a:ext cx="1038860" cy="1312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应用背景与意义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935" y="1093754"/>
            <a:ext cx="10972800" cy="4785400"/>
          </a:xfrm>
        </p:spPr>
        <p:txBody>
          <a:bodyPr/>
          <a:p>
            <a:r>
              <a:rPr lang="en-US" altLang="zh-CN" sz="2400">
                <a:sym typeface="+mn-ea"/>
              </a:rPr>
              <a:t>8</a:t>
            </a:r>
            <a:r>
              <a:rPr lang="zh-CN" altLang="en-US" sz="2400">
                <a:sym typeface="+mn-ea"/>
              </a:rPr>
              <a:t>套常温腔、</a:t>
            </a:r>
            <a:r>
              <a:rPr lang="en-US" altLang="zh-CN" sz="2400">
                <a:sym typeface="+mn-ea"/>
              </a:rPr>
              <a:t>44</a:t>
            </a:r>
            <a:r>
              <a:rPr lang="zh-CN" altLang="en-US" sz="2400">
                <a:sym typeface="+mn-ea"/>
              </a:rPr>
              <a:t>套超导腔低电平控制系统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每套低电平参数超过</a:t>
            </a:r>
            <a:r>
              <a:rPr lang="en-US" altLang="zh-CN" sz="2400">
                <a:sym typeface="+mn-ea"/>
              </a:rPr>
              <a:t>100</a:t>
            </a:r>
            <a:r>
              <a:rPr lang="zh-CN" altLang="en-US" sz="2400">
                <a:sym typeface="+mn-ea"/>
              </a:rPr>
              <a:t>个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每个腔体的梯度、</a:t>
            </a:r>
            <a:r>
              <a:rPr lang="en-US" altLang="zh-CN" sz="2400">
                <a:sym typeface="+mn-ea"/>
              </a:rPr>
              <a:t>Q</a:t>
            </a:r>
            <a:r>
              <a:rPr lang="zh-CN" altLang="en-US" sz="2400">
                <a:sym typeface="+mn-ea"/>
              </a:rPr>
              <a:t>值、功率源都存在差异，参数也不一样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与</a:t>
            </a:r>
            <a:r>
              <a:rPr lang="zh-CN" altLang="en-US" sz="2400">
                <a:sym typeface="+mn-ea"/>
              </a:rPr>
              <a:t>腔体</a:t>
            </a:r>
            <a:r>
              <a:rPr lang="zh-CN" altLang="en-US" sz="2400">
                <a:sym typeface="+mn-ea"/>
              </a:rPr>
              <a:t>、</a:t>
            </a:r>
            <a:r>
              <a:rPr lang="zh-CN" altLang="en-US" sz="2400">
                <a:sym typeface="+mn-ea"/>
              </a:rPr>
              <a:t>束流</a:t>
            </a:r>
            <a:r>
              <a:rPr lang="zh-CN" altLang="en-US" sz="2400">
                <a:sym typeface="+mn-ea"/>
              </a:rPr>
              <a:t>运行状态息息相关，经常需要调节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各种高频问题也很多反映在低电平控制系统上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E2E7AEB9-C407-4735-841A-920775021C51}" type="slidenum">
              <a:rPr lang="en-US" altLang="zh-CN" smtClean="0"/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240" y="4274820"/>
            <a:ext cx="9998710" cy="1603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15" y="5594350"/>
            <a:ext cx="2827020" cy="1009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415" y="5300980"/>
            <a:ext cx="1854835" cy="13500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200640" y="6128385"/>
            <a:ext cx="880745" cy="4298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anchor="t">
            <a:spAutoFit/>
          </a:bodyPr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X 20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75685" y="6128385"/>
            <a:ext cx="880745" cy="4298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anchor="t">
            <a:spAutoFit/>
          </a:bodyPr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X 24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7536180" y="3079115"/>
            <a:ext cx="782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493760" y="2780665"/>
            <a:ext cx="3035935" cy="5956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noAutofit/>
          </a:bodyPr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自动优化参数、自动控制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493760" y="3429000"/>
            <a:ext cx="3035300" cy="5956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noAutofit/>
          </a:bodyPr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智能化故障诊断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7536180" y="3709035"/>
            <a:ext cx="782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数据相关性监测</a:t>
            </a:r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7670" y="1700530"/>
            <a:ext cx="10972800" cy="402526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67445" y="5673593"/>
            <a:ext cx="2743200" cy="365125"/>
          </a:xfrm>
        </p:spPr>
        <p:txBody>
          <a:bodyPr/>
          <a:p>
            <a:fld id="{E2E7AEB9-C407-4735-841A-920775021C51}" type="slidenum">
              <a:rPr lang="en-US" altLang="zh-CN" smtClean="0"/>
            </a:fld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8472805" y="1556385"/>
            <a:ext cx="2547620" cy="46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直线某腔相位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03705" y="4580890"/>
            <a:ext cx="2032635" cy="46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zh-CN" altLang="en-US" sz="2800" b="1" dirty="0">
                <a:solidFill>
                  <a:srgbClr val="00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直线能量</a:t>
            </a:r>
            <a:endParaRPr lang="zh-CN" altLang="en-US" sz="2800" b="1" dirty="0">
              <a:solidFill>
                <a:srgbClr val="00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5017135" y="3068320"/>
            <a:ext cx="647065" cy="459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5016500" y="3572510"/>
            <a:ext cx="647700" cy="4324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总结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340485"/>
            <a:ext cx="9894570" cy="4785360"/>
          </a:xfrm>
        </p:spPr>
        <p:txBody>
          <a:bodyPr/>
          <a:p>
            <a:pPr>
              <a:buFont typeface="Wingdings" panose="05000000000000000000" charset="0"/>
              <a:buChar char="n"/>
            </a:pPr>
            <a:r>
              <a:rPr lang="zh-CN" altLang="en-US"/>
              <a:t>利用机器学习可以带来很大的便利性，比如参数优化，故障诊断等；</a:t>
            </a:r>
            <a:endParaRPr lang="zh-CN" altLang="en-US"/>
          </a:p>
          <a:p>
            <a:pPr>
              <a:buFont typeface="Wingdings" panose="05000000000000000000" charset="0"/>
              <a:buChar char="n"/>
            </a:pPr>
            <a:r>
              <a:rPr lang="zh-CN" altLang="en-US"/>
              <a:t>目前某些数据还是偏少，缺少可分析基础；</a:t>
            </a:r>
            <a:endParaRPr lang="zh-CN" altLang="en-US"/>
          </a:p>
          <a:p>
            <a:pPr>
              <a:buFont typeface="Wingdings" panose="05000000000000000000" charset="0"/>
              <a:buChar char="n"/>
            </a:pPr>
            <a:r>
              <a:rPr lang="zh-CN" altLang="en-US"/>
              <a:t>后续将逐渐加大对数据、机器学习的开发和应用。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E2E7AEB9-C407-4735-841A-920775021C51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59471" y="2853051"/>
            <a:ext cx="8895139" cy="28613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lt"/>
              </a:rPr>
              <a:t>谢</a:t>
            </a:r>
            <a:r>
              <a:rPr lang="en-US" altLang="zh-CN" sz="60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lt"/>
              </a:rPr>
              <a:t>      </a:t>
            </a:r>
            <a:r>
              <a:rPr lang="zh-CN" altLang="en-US" sz="60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lt"/>
              </a:rPr>
              <a:t>谢！</a:t>
            </a:r>
            <a:endParaRPr lang="zh-CN" altLang="en-US" sz="6000" b="1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lt"/>
            </a:endParaRPr>
          </a:p>
          <a:p>
            <a:pPr algn="ctr"/>
            <a:r>
              <a:rPr lang="zh-CN" altLang="en-US" sz="60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lt"/>
              </a:rPr>
              <a:t>欢迎</a:t>
            </a:r>
            <a:r>
              <a:rPr lang="en-US" altLang="zh-CN" sz="60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lt"/>
              </a:rPr>
              <a:t> </a:t>
            </a:r>
            <a:r>
              <a:rPr lang="zh-CN" altLang="en-US" sz="60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lt"/>
              </a:rPr>
              <a:t>指</a:t>
            </a:r>
            <a:r>
              <a:rPr lang="en-US" altLang="zh-CN" sz="60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lt"/>
              </a:rPr>
              <a:t> </a:t>
            </a:r>
            <a:r>
              <a:rPr lang="zh-CN" altLang="en-US" sz="60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lt"/>
              </a:rPr>
              <a:t>正！</a:t>
            </a:r>
            <a:endParaRPr lang="zh-CN" altLang="en-US" sz="6000" b="1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lt"/>
            </a:endParaRPr>
          </a:p>
          <a:p>
            <a:pPr algn="ctr"/>
            <a:endParaRPr lang="zh-CN" altLang="en-US" sz="6000" b="1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主要内容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340485"/>
            <a:ext cx="7305040" cy="4785360"/>
          </a:xfrm>
        </p:spPr>
        <p:txBody>
          <a:bodyPr/>
          <a:p>
            <a:r>
              <a:rPr lang="zh-CN" altLang="en-US" sz="3200"/>
              <a:t>自动参数优化：</a:t>
            </a:r>
            <a:endParaRPr lang="zh-CN" altLang="en-US" sz="3200"/>
          </a:p>
          <a:p>
            <a:pPr lvl="1"/>
            <a:r>
              <a:rPr lang="zh-CN" altLang="en-US" sz="2800"/>
              <a:t>遗传算法</a:t>
            </a:r>
            <a:endParaRPr lang="zh-CN" altLang="en-US" sz="2800"/>
          </a:p>
          <a:p>
            <a:pPr lvl="1"/>
            <a:r>
              <a:rPr lang="zh-CN" altLang="en-US" sz="2800"/>
              <a:t>强化学习</a:t>
            </a:r>
            <a:endParaRPr lang="zh-CN" altLang="en-US" sz="2800"/>
          </a:p>
          <a:p>
            <a:r>
              <a:rPr lang="zh-CN" altLang="en-US" sz="3200"/>
              <a:t>故障诊断：</a:t>
            </a:r>
            <a:endParaRPr lang="zh-CN" altLang="en-US" sz="3200"/>
          </a:p>
          <a:p>
            <a:pPr lvl="1"/>
            <a:r>
              <a:rPr lang="zh-CN" altLang="en-US" sz="2800"/>
              <a:t>打火诊断</a:t>
            </a:r>
            <a:endParaRPr lang="zh-CN" altLang="en-US" sz="2800"/>
          </a:p>
          <a:p>
            <a:pPr lvl="1"/>
            <a:r>
              <a:rPr lang="zh-CN" altLang="en-US" sz="2800"/>
              <a:t>扰动诊断</a:t>
            </a:r>
            <a:endParaRPr lang="zh-CN" altLang="en-US" sz="2800"/>
          </a:p>
          <a:p>
            <a:pPr lvl="1"/>
            <a:r>
              <a:rPr lang="zh-CN" altLang="en-US" sz="2800"/>
              <a:t>数据相关性诊断等等</a:t>
            </a:r>
            <a:endParaRPr lang="zh-CN" altLang="en-US" sz="2800"/>
          </a:p>
          <a:p>
            <a:pPr lvl="1"/>
            <a:endParaRPr lang="zh-CN" altLang="en-US" sz="28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E2E7AEB9-C407-4735-841A-920775021C51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优化问题定义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340485"/>
            <a:ext cx="5583555" cy="4785360"/>
          </a:xfrm>
        </p:spPr>
        <p:txBody>
          <a:bodyPr/>
          <a:p>
            <a:r>
              <a:rPr lang="zh-CN" altLang="en-US"/>
              <a:t>待优化参数</a:t>
            </a:r>
            <a:endParaRPr lang="zh-CN" altLang="en-US"/>
          </a:p>
          <a:p>
            <a:pPr lvl="1"/>
            <a:r>
              <a:rPr lang="zh-CN" altLang="en-US" b="1">
                <a:solidFill>
                  <a:srgbClr val="2433F8"/>
                </a:solidFill>
              </a:rPr>
              <a:t>增益</a:t>
            </a:r>
            <a:r>
              <a:rPr lang="zh-CN" altLang="en-US"/>
              <a:t>：取值范围为</a:t>
            </a:r>
            <a:r>
              <a:rPr lang="en-US" altLang="zh-CN"/>
              <a:t> [20, 100]</a:t>
            </a:r>
            <a:endParaRPr lang="en-US" altLang="zh-CN"/>
          </a:p>
          <a:p>
            <a:pPr lvl="1"/>
            <a:r>
              <a:rPr lang="zh-CN" altLang="en-US" b="1">
                <a:solidFill>
                  <a:srgbClr val="2433F8"/>
                </a:solidFill>
              </a:rPr>
              <a:t>偏置</a:t>
            </a:r>
            <a:r>
              <a:rPr lang="zh-CN" altLang="en-US"/>
              <a:t>：取值范围为</a:t>
            </a:r>
            <a:r>
              <a:rPr lang="en-US" altLang="zh-CN"/>
              <a:t> [-10, 10]</a:t>
            </a:r>
            <a:endParaRPr lang="en-US" altLang="zh-CN"/>
          </a:p>
          <a:p>
            <a:pPr lvl="1"/>
            <a:r>
              <a:rPr lang="en-US" altLang="zh-CN" b="1">
                <a:solidFill>
                  <a:srgbClr val="2433F8"/>
                </a:solidFill>
              </a:rPr>
              <a:t>PI </a:t>
            </a:r>
            <a:r>
              <a:rPr lang="zh-CN" altLang="en-US" b="1">
                <a:solidFill>
                  <a:srgbClr val="2433F8"/>
                </a:solidFill>
              </a:rPr>
              <a:t>反馈参数</a:t>
            </a:r>
            <a:r>
              <a:rPr lang="zh-CN" altLang="en-US"/>
              <a:t>：取值范围为</a:t>
            </a:r>
            <a:r>
              <a:rPr lang="en-US" altLang="zh-CN"/>
              <a:t> [1, 100]</a:t>
            </a:r>
            <a:endParaRPr lang="en-US" altLang="zh-CN"/>
          </a:p>
          <a:p>
            <a:pPr lvl="1"/>
            <a:r>
              <a:rPr lang="zh-CN" altLang="en-US" b="1">
                <a:solidFill>
                  <a:srgbClr val="2433F8"/>
                </a:solidFill>
              </a:rPr>
              <a:t>前馈值</a:t>
            </a:r>
            <a:r>
              <a:rPr lang="zh-CN" altLang="en-US"/>
              <a:t>：取值范围为</a:t>
            </a:r>
            <a:r>
              <a:rPr lang="en-US" altLang="zh-CN"/>
              <a:t> [0, 500]</a:t>
            </a:r>
            <a:endParaRPr lang="en-US" altLang="zh-CN"/>
          </a:p>
          <a:p>
            <a:r>
              <a:rPr lang="zh-CN" altLang="en-US"/>
              <a:t>优化目标</a:t>
            </a:r>
            <a:endParaRPr lang="zh-CN" altLang="en-US"/>
          </a:p>
          <a:p>
            <a:pPr lvl="1"/>
            <a:r>
              <a:rPr lang="zh-CN" altLang="en-US"/>
              <a:t>最小化幅度和相位的噪声，即找到一组最优的参数组合，使得幅度噪声</a:t>
            </a:r>
            <a:r>
              <a:rPr lang="en-US" altLang="zh-CN"/>
              <a:t> </a:t>
            </a:r>
            <a:r>
              <a:rPr lang="zh-CN" altLang="en-US"/>
              <a:t>和相位噪声最小。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E2E7AEB9-C407-4735-841A-920775021C51}" type="slidenum">
              <a:rPr lang="en-US" altLang="zh-CN" smtClean="0"/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1075" y="1484630"/>
            <a:ext cx="6023610" cy="40690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72120" y="5629275"/>
            <a:ext cx="2035175" cy="39814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noAutofit/>
          </a:bodyPr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低电平控制界面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遗传算法进行参数优化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ym typeface="+mn-ea"/>
              </a:rPr>
              <a:t>用一种类比于基因遗传的快速寻找最优参数的算法。</a:t>
            </a:r>
            <a:endParaRPr lang="zh-CN" altLang="en-US"/>
          </a:p>
          <a:p>
            <a:pPr lvl="1"/>
            <a:r>
              <a:rPr lang="zh-CN" altLang="en-US" sz="2800"/>
              <a:t>初始化参数：随机生成多组初始解。</a:t>
            </a:r>
            <a:endParaRPr lang="zh-CN" altLang="en-US" sz="2800"/>
          </a:p>
          <a:p>
            <a:pPr lvl="1"/>
            <a:r>
              <a:rPr lang="zh-CN" altLang="en-US" sz="2800"/>
              <a:t>适应度评估：计算每个个体的适应度值，评估其优劣程度。</a:t>
            </a:r>
            <a:endParaRPr lang="zh-CN" altLang="en-US" sz="2800"/>
          </a:p>
          <a:p>
            <a:pPr lvl="1"/>
            <a:r>
              <a:rPr lang="zh-CN" altLang="en-US" sz="2800"/>
              <a:t>选择操作：根据适应度值选择父代个体，使其有更多机会繁殖后代。</a:t>
            </a:r>
            <a:endParaRPr lang="zh-CN" altLang="en-US" sz="2800"/>
          </a:p>
          <a:p>
            <a:pPr lvl="1"/>
            <a:r>
              <a:rPr lang="zh-CN" altLang="en-US" sz="2800"/>
              <a:t>交叉操作：对父代个体进行基因交换，生成子代个体。</a:t>
            </a:r>
            <a:endParaRPr lang="zh-CN" altLang="en-US" sz="2800"/>
          </a:p>
          <a:p>
            <a:pPr lvl="1"/>
            <a:r>
              <a:rPr lang="zh-CN" altLang="en-US" sz="2800"/>
              <a:t>变异操作：对子代个体的基因进行随机变异，增加数据的多样性。</a:t>
            </a:r>
            <a:endParaRPr lang="zh-CN" altLang="en-US" sz="2800"/>
          </a:p>
          <a:p>
            <a:pPr lvl="1"/>
            <a:r>
              <a:rPr lang="zh-CN" altLang="en-US" sz="2800"/>
              <a:t>终止条件判断：当满足终止条件时，停止迭代，输出最优解。</a:t>
            </a:r>
            <a:endParaRPr lang="zh-CN" altLang="en-US" sz="28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E2E7AEB9-C407-4735-841A-920775021C51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遗传算法实现步骤</a:t>
            </a:r>
            <a:r>
              <a:rPr lang="en-US" altLang="zh-CN"/>
              <a:t> - </a:t>
            </a:r>
            <a:r>
              <a:rPr lang="zh-CN" altLang="en-US"/>
              <a:t>适应度函数设计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适应度函数定义</a:t>
            </a:r>
            <a:endParaRPr lang="zh-CN" altLang="en-US"/>
          </a:p>
          <a:p>
            <a:pPr lvl="1"/>
            <a:r>
              <a:rPr lang="zh-CN" altLang="en-US"/>
              <a:t>适应度函数用于评估每个染色体（参数组合）的优劣程度。这里将适应度函数定义为幅度和相位噪声之和的倒数，公式为：</a:t>
            </a:r>
            <a:endParaRPr lang="zh-CN" altLang="en-US"/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pPr lvl="1"/>
            <a:r>
              <a:rPr lang="zh-CN" altLang="en-US"/>
              <a:t>其中</a:t>
            </a:r>
            <a:r>
              <a:rPr lang="en-US" altLang="zh-CN"/>
              <a:t>  </a:t>
            </a:r>
            <a:r>
              <a:rPr lang="zh-CN" altLang="en-US"/>
              <a:t>是一个很小的正数，用于避免分母为零。</a:t>
            </a:r>
            <a:endParaRPr lang="zh-CN" altLang="en-US"/>
          </a:p>
          <a:p>
            <a:r>
              <a:rPr lang="zh-CN" altLang="en-US"/>
              <a:t>意义</a:t>
            </a:r>
            <a:endParaRPr lang="zh-CN" altLang="en-US"/>
          </a:p>
          <a:p>
            <a:pPr lvl="1"/>
            <a:r>
              <a:rPr lang="zh-CN" altLang="en-US"/>
              <a:t>噪声越小，适应度值越高，这样可以引导遗传算法朝着噪声更小的方向搜索最优解。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E2E7AEB9-C407-4735-841A-920775021C51}" type="slidenum">
              <a:rPr lang="en-US" altLang="zh-CN" smtClean="0"/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3205" y="2996565"/>
            <a:ext cx="5295265" cy="8185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遗传算法实现步骤</a:t>
            </a:r>
            <a:r>
              <a:rPr lang="en-US" altLang="zh-CN">
                <a:sym typeface="+mn-ea"/>
              </a:rPr>
              <a:t> - </a:t>
            </a:r>
            <a:r>
              <a:rPr>
                <a:sym typeface="+mn-ea"/>
              </a:rPr>
              <a:t>选择操作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选择方法</a:t>
            </a:r>
            <a:endParaRPr lang="zh-CN" altLang="en-US"/>
          </a:p>
          <a:p>
            <a:pPr lvl="1"/>
            <a:r>
              <a:rPr lang="zh-CN" altLang="en-US"/>
              <a:t>采用轮盘赌选择方法，每个个体被选中的概率与其适应度值成正比。</a:t>
            </a:r>
            <a:endParaRPr lang="zh-CN" altLang="en-US"/>
          </a:p>
          <a:p>
            <a:r>
              <a:rPr lang="zh-CN" altLang="en-US"/>
              <a:t>原理</a:t>
            </a:r>
            <a:endParaRPr lang="zh-CN" altLang="en-US"/>
          </a:p>
          <a:p>
            <a:pPr lvl="1"/>
            <a:r>
              <a:rPr lang="zh-CN" altLang="en-US"/>
              <a:t>计算每个个体的适应度值占总适应度值的比例，将其作为该个体被选中的概率。然后通过随机生成一个</a:t>
            </a:r>
            <a:r>
              <a:rPr lang="en-US" altLang="zh-CN"/>
              <a:t> 0 </a:t>
            </a:r>
            <a:r>
              <a:rPr lang="zh-CN" altLang="en-US"/>
              <a:t>到</a:t>
            </a:r>
            <a:r>
              <a:rPr lang="en-US" altLang="zh-CN"/>
              <a:t> 1 </a:t>
            </a:r>
            <a:r>
              <a:rPr lang="zh-CN" altLang="en-US"/>
              <a:t>之间的数，根据这个数落在哪个个体对应的概率区间来确定选中的个体。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E2E7AEB9-C407-4735-841A-920775021C51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遗传算法实现步骤</a:t>
            </a:r>
            <a:r>
              <a:rPr lang="en-US" altLang="zh-CN">
                <a:sym typeface="+mn-ea"/>
              </a:rPr>
              <a:t> - </a:t>
            </a:r>
            <a:r>
              <a:rPr>
                <a:sym typeface="+mn-ea"/>
              </a:rPr>
              <a:t>交叉操作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交叉方法</a:t>
            </a:r>
            <a:endParaRPr lang="zh-CN" altLang="en-US"/>
          </a:p>
          <a:p>
            <a:pPr lvl="1"/>
            <a:r>
              <a:rPr lang="zh-CN" altLang="en-US"/>
              <a:t>采用单点交叉，随机选择一个交叉点，交换两个父代染色体在交叉点之后的部分，生成两个子代染色体。</a:t>
            </a:r>
            <a:endParaRPr lang="zh-CN" altLang="en-US"/>
          </a:p>
          <a:p>
            <a:r>
              <a:rPr lang="zh-CN" altLang="en-US"/>
              <a:t>示例</a:t>
            </a:r>
            <a:endParaRPr lang="zh-CN" altLang="en-US"/>
          </a:p>
          <a:p>
            <a:pPr lvl="1"/>
            <a:r>
              <a:rPr lang="zh-CN" altLang="en-US"/>
              <a:t>父代</a:t>
            </a:r>
            <a:r>
              <a:rPr lang="en-US" altLang="zh-CN"/>
              <a:t> 1</a:t>
            </a:r>
            <a:r>
              <a:rPr lang="zh-CN" altLang="en-US"/>
              <a:t>：</a:t>
            </a:r>
            <a:r>
              <a:rPr lang="en-US" altLang="zh-CN"/>
              <a:t>[25, </a:t>
            </a:r>
            <a:r>
              <a:rPr lang="en-US" altLang="zh-CN">
                <a:solidFill>
                  <a:srgbClr val="FF0000"/>
                </a:solidFill>
              </a:rPr>
              <a:t>-5</a:t>
            </a:r>
            <a:r>
              <a:rPr lang="en-US" altLang="zh-CN"/>
              <a:t>, 20, 100]</a:t>
            </a:r>
            <a:endParaRPr lang="en-US" altLang="zh-CN"/>
          </a:p>
          <a:p>
            <a:pPr lvl="1"/>
            <a:r>
              <a:rPr lang="zh-CN" altLang="en-US"/>
              <a:t>父代</a:t>
            </a:r>
            <a:r>
              <a:rPr lang="en-US" altLang="zh-CN"/>
              <a:t> 2</a:t>
            </a:r>
            <a:r>
              <a:rPr lang="zh-CN" altLang="en-US"/>
              <a:t>：</a:t>
            </a:r>
            <a:r>
              <a:rPr lang="en-US" altLang="zh-CN"/>
              <a:t>[80, </a:t>
            </a:r>
            <a:r>
              <a:rPr lang="en-US" altLang="zh-CN">
                <a:solidFill>
                  <a:srgbClr val="FF0000"/>
                </a:solidFill>
              </a:rPr>
              <a:t>3</a:t>
            </a:r>
            <a:r>
              <a:rPr lang="en-US" altLang="zh-CN"/>
              <a:t>, 60, 300]</a:t>
            </a:r>
            <a:endParaRPr lang="en-US" altLang="zh-CN"/>
          </a:p>
          <a:p>
            <a:r>
              <a:rPr lang="zh-CN" altLang="en-US"/>
              <a:t>交叉点：第</a:t>
            </a:r>
            <a:r>
              <a:rPr lang="en-US" altLang="zh-CN"/>
              <a:t> 2 </a:t>
            </a:r>
            <a:r>
              <a:rPr lang="zh-CN" altLang="en-US"/>
              <a:t>个位置</a:t>
            </a:r>
            <a:endParaRPr lang="zh-CN" altLang="en-US"/>
          </a:p>
          <a:p>
            <a:pPr lvl="1"/>
            <a:r>
              <a:rPr lang="zh-CN" altLang="en-US"/>
              <a:t>子代</a:t>
            </a:r>
            <a:r>
              <a:rPr lang="en-US" altLang="zh-CN"/>
              <a:t> 1</a:t>
            </a:r>
            <a:r>
              <a:rPr lang="zh-CN" altLang="en-US"/>
              <a:t>：</a:t>
            </a:r>
            <a:r>
              <a:rPr lang="en-US" altLang="zh-CN"/>
              <a:t>[25, </a:t>
            </a:r>
            <a:r>
              <a:rPr lang="en-US" altLang="zh-CN">
                <a:solidFill>
                  <a:srgbClr val="FF0000"/>
                </a:solidFill>
              </a:rPr>
              <a:t>3</a:t>
            </a:r>
            <a:r>
              <a:rPr lang="en-US" altLang="zh-CN"/>
              <a:t>, 60, 300]</a:t>
            </a:r>
            <a:endParaRPr lang="en-US" altLang="zh-CN"/>
          </a:p>
          <a:p>
            <a:pPr lvl="1"/>
            <a:r>
              <a:rPr lang="zh-CN" altLang="en-US"/>
              <a:t>子代</a:t>
            </a:r>
            <a:r>
              <a:rPr lang="en-US" altLang="zh-CN"/>
              <a:t> 2</a:t>
            </a:r>
            <a:r>
              <a:rPr lang="zh-CN" altLang="en-US"/>
              <a:t>：</a:t>
            </a:r>
            <a:r>
              <a:rPr lang="en-US" altLang="zh-CN"/>
              <a:t>[80, </a:t>
            </a:r>
            <a:r>
              <a:rPr lang="en-US" altLang="zh-CN">
                <a:solidFill>
                  <a:srgbClr val="FF0000"/>
                </a:solidFill>
              </a:rPr>
              <a:t>-5</a:t>
            </a:r>
            <a:r>
              <a:rPr lang="en-US" altLang="zh-CN"/>
              <a:t>, 20, 100]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E2E7AEB9-C407-4735-841A-920775021C51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遗传算法实现步骤</a:t>
            </a:r>
            <a:r>
              <a:rPr lang="en-US" altLang="zh-CN">
                <a:sym typeface="+mn-ea"/>
              </a:rPr>
              <a:t> - </a:t>
            </a:r>
            <a:r>
              <a:rPr>
                <a:sym typeface="+mn-ea"/>
              </a:rPr>
              <a:t>变异操作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变异方法</a:t>
            </a:r>
            <a:endParaRPr lang="zh-CN" altLang="en-US"/>
          </a:p>
          <a:p>
            <a:pPr lvl="1"/>
            <a:r>
              <a:rPr lang="zh-CN" altLang="en-US"/>
              <a:t>对每个基因以一定的变异率进行变异，随机在其取值范围内重新生成一个值。</a:t>
            </a:r>
            <a:endParaRPr lang="zh-CN" altLang="en-US"/>
          </a:p>
          <a:p>
            <a:r>
              <a:rPr lang="zh-CN" altLang="en-US"/>
              <a:t>作用</a:t>
            </a:r>
            <a:endParaRPr lang="zh-CN" altLang="en-US"/>
          </a:p>
          <a:p>
            <a:pPr lvl="1"/>
            <a:r>
              <a:rPr lang="zh-CN" altLang="en-US"/>
              <a:t>增加数据的多样性，避免算法陷入局部最优解。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比如，经过变异操作后，染色体从 [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25</a:t>
            </a:r>
            <a:r>
              <a:rPr lang="en-US" altLang="zh-CN">
                <a:sym typeface="+mn-ea"/>
              </a:rPr>
              <a:t>, 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3</a:t>
            </a:r>
            <a:r>
              <a:rPr lang="en-US" altLang="zh-CN">
                <a:sym typeface="+mn-ea"/>
              </a:rPr>
              <a:t>,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60</a:t>
            </a:r>
            <a:r>
              <a:rPr lang="en-US" altLang="zh-CN">
                <a:sym typeface="+mn-ea"/>
              </a:rPr>
              <a:t>, 300</a:t>
            </a:r>
            <a:r>
              <a:rPr lang="zh-CN" altLang="en-US">
                <a:sym typeface="+mn-ea"/>
              </a:rPr>
              <a:t>] 变为 [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35</a:t>
            </a:r>
            <a:r>
              <a:rPr lang="en-US" altLang="zh-CN">
                <a:sym typeface="+mn-ea"/>
              </a:rPr>
              <a:t>, 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3</a:t>
            </a:r>
            <a:r>
              <a:rPr lang="en-US" altLang="zh-CN">
                <a:sym typeface="+mn-ea"/>
              </a:rPr>
              <a:t>,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40</a:t>
            </a:r>
            <a:r>
              <a:rPr lang="en-US" altLang="zh-CN">
                <a:sym typeface="+mn-ea"/>
              </a:rPr>
              <a:t>, 300</a:t>
            </a:r>
            <a:r>
              <a:rPr lang="zh-CN" altLang="en-US">
                <a:sym typeface="+mn-ea"/>
              </a:rPr>
              <a:t>]。</a:t>
            </a:r>
            <a:endParaRPr lang="zh-CN" altLang="en-US" b="0" i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E2E7AEB9-C407-4735-841A-920775021C51}" type="slidenum">
              <a:rPr lang="en-US" altLang="zh-CN" smtClean="0"/>
            </a:fld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1055370" y="4580890"/>
            <a:ext cx="1057846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endParaRPr lang="zh-CN" altLang="en-US" sz="2800" b="0" i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commondata" val="eyJoZGlkIjoiYzYyODY5ZGJhZjUwNTMyYzA2MzkzZjkzZDE1MjhmNjM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3"/>
          </a:solidFill>
          <a:prstDash val="dash"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tx2">
            <a:lumMod val="60000"/>
            <a:lumOff val="40000"/>
          </a:schemeClr>
        </a:solidFill>
      </a:spPr>
      <a:bodyPr wrap="square">
        <a:noAutofit/>
      </a:bodyPr>
      <a:lstStyle>
        <a:defPPr algn="just">
          <a:lnSpc>
            <a:spcPct val="110000"/>
          </a:lnSpc>
          <a:spcBef>
            <a:spcPts val="0"/>
          </a:spcBef>
          <a:spcAft>
            <a:spcPts val="600"/>
          </a:spcAft>
          <a:buClr>
            <a:schemeClr val="tx1"/>
          </a:buClr>
          <a:defRPr sz="2000" b="1" dirty="0">
            <a:solidFill>
              <a:schemeClr val="bg1"/>
            </a:solidFill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2163</Words>
  <Application>WPS 演示</Application>
  <PresentationFormat>宽屏</PresentationFormat>
  <Paragraphs>265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微软雅黑</vt:lpstr>
      <vt:lpstr>Arial Black</vt:lpstr>
      <vt:lpstr>Calibri</vt:lpstr>
      <vt:lpstr>Times New Roman</vt:lpstr>
      <vt:lpstr>Arial Unicode MS</vt:lpstr>
      <vt:lpstr>Wingdings</vt:lpstr>
      <vt:lpstr>黑体</vt:lpstr>
      <vt:lpstr>Office 主题</vt:lpstr>
      <vt:lpstr>基于机器学习直线低电平系统 自动控制及故障诊断研究</vt:lpstr>
      <vt:lpstr>应用背景与意义</vt:lpstr>
      <vt:lpstr>主要内容</vt:lpstr>
      <vt:lpstr>优化问题定义</vt:lpstr>
      <vt:lpstr>遗传算法进行参数优化</vt:lpstr>
      <vt:lpstr>遗传算法实现步骤 - 适应度函数设计</vt:lpstr>
      <vt:lpstr>遗传算法实现步骤 - 选择操作</vt:lpstr>
      <vt:lpstr>遗传算法实现步骤 - 交叉操作</vt:lpstr>
      <vt:lpstr>遗传算法实现步骤 - 变异操作</vt:lpstr>
      <vt:lpstr>遗传算法实现步骤 - 终止条件判断</vt:lpstr>
      <vt:lpstr>利用强化学习进行参数优化</vt:lpstr>
      <vt:lpstr>强化学习用于参数优化的优势</vt:lpstr>
      <vt:lpstr>主要内容</vt:lpstr>
      <vt:lpstr>腔体打火诊断</vt:lpstr>
      <vt:lpstr>故障智能诊断</vt:lpstr>
      <vt:lpstr>PowerPoint 演示文稿</vt:lpstr>
      <vt:lpstr>水温变化？功率变化？</vt:lpstr>
      <vt:lpstr>历史数据趋势异常</vt:lpstr>
      <vt:lpstr>历史数据趋势异常</vt:lpstr>
      <vt:lpstr>数据相关性监测</vt:lpstr>
      <vt:lpstr>总结</vt:lpstr>
      <vt:lpstr>PowerPoint 演示文稿</vt:lpstr>
    </vt:vector>
  </TitlesOfParts>
  <Company>MC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13113113012</cp:lastModifiedBy>
  <cp:revision>3444</cp:revision>
  <dcterms:created xsi:type="dcterms:W3CDTF">2011-02-21T08:42:00Z</dcterms:created>
  <dcterms:modified xsi:type="dcterms:W3CDTF">2025-02-11T01:50:31Z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743173BAD72F4724B961569879F21773_13</vt:lpwstr>
  </property>
  <property fmtid="{D5CDD505-2E9C-101B-9397-08002B2CF9AE}" pid="3" name="KSOProductBuildVer">
    <vt:lpwstr>2052-12.1.0.19770</vt:lpwstr>
  </property>
</Properties>
</file>