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60" r:id="rId2"/>
    <p:sldMasterId id="2147483687" r:id="rId3"/>
  </p:sldMasterIdLst>
  <p:notesMasterIdLst>
    <p:notesMasterId r:id="rId12"/>
  </p:notesMasterIdLst>
  <p:sldIdLst>
    <p:sldId id="272" r:id="rId4"/>
    <p:sldId id="780" r:id="rId5"/>
    <p:sldId id="781" r:id="rId6"/>
    <p:sldId id="782" r:id="rId7"/>
    <p:sldId id="784" r:id="rId8"/>
    <p:sldId id="783" r:id="rId9"/>
    <p:sldId id="785" r:id="rId10"/>
    <p:sldId id="273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669900"/>
    <a:srgbClr val="CCFF33"/>
    <a:srgbClr val="CFE76B"/>
    <a:srgbClr val="666C1E"/>
    <a:srgbClr val="455634"/>
    <a:srgbClr val="F7FBFC"/>
    <a:srgbClr val="4EA1CB"/>
    <a:srgbClr val="4A9CC8"/>
    <a:srgbClr val="399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44" autoAdjust="0"/>
  </p:normalViewPr>
  <p:slideViewPr>
    <p:cSldViewPr snapToGrid="0">
      <p:cViewPr varScale="1">
        <p:scale>
          <a:sx n="86" d="100"/>
          <a:sy n="86" d="100"/>
        </p:scale>
        <p:origin x="413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15E86-652E-4D44-A1D9-7575C9A294F1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C6411-1AC4-4012-BB40-4AB3DB7C33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520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216B7-CF87-4BB1-9304-7A900F8B3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EF7774-F62B-458D-8580-E363606CA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DB7DD0-A34F-417D-AE90-56F01E61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50D2E5-32C7-455C-B313-32B0EA134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5DA83B-B53B-4953-B101-2A925979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ACE5-4964-4FC6-9815-5DD9D9F16A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7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0BADFA-A345-4244-8690-0AC4C2BA1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CEFC04-92D5-4DB8-B8E5-6E1EE40C9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3361D8-C557-4D2C-A12C-141EE767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6D9BCF-CC19-42BD-8E3C-B77E4DAC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FBEAD4-3B4C-4EC7-A7D9-39599AB5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ACE5-4964-4FC6-9815-5DD9D9F16A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03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2A9321-DDDF-4C62-AE3A-4FB28A09A1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2CC4F3-019A-4497-80BD-3617B7540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293D0C-FD0C-47F2-9F7C-F023B01F2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6D7252-68B8-49D4-A513-20C1107F3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4DCD57-7984-46F2-A10C-5B06050D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ACE5-4964-4FC6-9815-5DD9D9F16A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026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0E9082-427A-466D-9096-6F4E6D06F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866EC6E-D9A8-4A89-8D3C-49EBCFAD9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007D87-13B7-4EE6-BE83-2A90C87A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3D90F3-665E-4158-9794-6F68540F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AC8237-E01D-4115-8D69-4D549F2D5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4B036-2E6D-4C30-B86D-D60BB19ED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692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004839-3878-45B3-B985-8E51B24D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ECF31C-CA1D-4051-8FB3-14C1AE87D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EB9F1B-AD9F-4955-B42B-AA6FCA14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B594FF-CF9F-4B38-9317-F74EFFFC1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A80CEC-E0D2-4788-993A-8B00273C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4B036-2E6D-4C30-B86D-D60BB19ED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399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615346-D91A-4AE1-BC3D-368F5189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DFBA6C-9F04-4004-BDDD-937C467D3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D5517E-7B70-440B-AB2B-2B1DF275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457F46-7821-4CF9-A01F-7A274DFF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7DE35D-C80E-42F1-8E42-48C44518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4B036-2E6D-4C30-B86D-D60BB19ED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096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DE17B4-E6BA-4883-92CA-927F01BB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8D422C-4227-4FCD-8921-EA8A511A3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E92C6BA-B0EA-43CD-AE62-E4B54F8EE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45F9FE-0002-4CBD-B47F-91E8568D5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630D54-834D-4AC1-B630-9E5C0E2E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49C839-F2A4-4C89-A46A-E3293FE7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4B036-2E6D-4C30-B86D-D60BB19ED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898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0FA77-ABD2-4846-BA03-A3378AE3B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C6B9DD-DB90-4F01-9D07-0B328E274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FB8AFF-6E0B-4362-8572-B12573C87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DE66035-500F-46BA-9FD8-2731C79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BDCA06-109E-4FC1-929E-7928BC504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89133EC-D091-4A83-8932-F37FFAFE2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31CA17-D614-4DF1-86E2-E557A92B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B44C040-0C54-4BEF-A123-5D6C1768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4B036-2E6D-4C30-B86D-D60BB19ED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036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69713A-1071-4AB1-8076-523C7E9C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AF6F031-3A31-4CCD-AC53-E96F883A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412B28-B353-4BBD-984A-1191CD07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5DA7EE-C5AE-4817-A909-EC2D0F5E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4B036-2E6D-4C30-B86D-D60BB19ED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513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7F47F23-0C26-4B7E-A8D1-3793E5E5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29FFCB1-3CD5-48C6-BA37-F72EB7BA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D0D8BD-3EAB-48CC-84D8-A833B2BA7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4B036-2E6D-4C30-B86D-D60BB19ED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736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5624A2-CB91-4686-A2D5-5D2A60726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D1BD11-A0C2-47CC-A621-AE334E327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D57BE-C499-47B6-BC85-E9ED1A8B7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E8F90D-E4ED-4CEE-B674-0991C45D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00E0BE-387B-4B77-9000-02FFEC45D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DD8AC-F79D-4703-A132-C5872A53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4B036-2E6D-4C30-B86D-D60BB19ED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38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080EC-00D3-40BA-A6BE-6B3EB4F12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F48A01-791C-4A59-B1E1-F094AF258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DA1DC8-9A8B-4E41-8EC4-DA4B19554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AF6CDA-A736-4CC6-84F5-8537F2AE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1903B0-08EF-45E3-9F90-F8D28188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ACE5-4964-4FC6-9815-5DD9D9F16A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978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ECBA19-288C-4488-966E-2E7166609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F3DA065-2C1E-4FFD-A049-227DEB002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4C8C44-0ACD-45F7-ACEF-B34EEF424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A01E5B-FEAC-4AFF-B59B-5344EB52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8C6973-B76E-46C4-A3C0-097F4A1F5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43EC3E0-7BBC-4C0E-A5BA-29141E4E8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4B036-2E6D-4C30-B86D-D60BB19ED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30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B85D46-C023-424B-B5ED-4136BB884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5AF1D5-D260-4403-AACB-542B8368F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56719E-C0E8-4B56-A838-83C0F0C93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EAC4E9-7B4B-4AAA-9681-8A8BE1D3C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2DEF55-B5AE-4322-B2E7-97C66F00C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4B036-2E6D-4C30-B86D-D60BB19ED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613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5BDB036-89A0-4FCC-B1E0-4826037C08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DD06D79-42A4-49D7-905A-A97594B64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BD7BEE-0DCC-4CE3-9982-1F55BA9E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3081B1-27CB-43D8-A58B-EBD22FC77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F1669B-A9D3-4751-9F60-8F9B6FD5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4B036-2E6D-4C30-B86D-D60BB19ED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807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CSSppt母板首页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339976"/>
            <a:ext cx="10363200" cy="1470025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zh-CN" altLang="en-US" noProof="0"/>
              <a:t>单击此处编辑母版标题样式</a:t>
            </a:r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600200"/>
          </a:xfrm>
        </p:spPr>
        <p:txBody>
          <a:bodyPr/>
          <a:lstStyle>
            <a:lvl1pPr marL="0" indent="0"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单击此处编辑母版副标题样式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11074401" y="6477001"/>
            <a:ext cx="184731" cy="22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8000"/>
              </a:lnSpc>
            </a:pPr>
            <a:endParaRPr lang="zh-CN" altLang="zh-CN" sz="1000">
              <a:solidFill>
                <a:schemeClr val="bg2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2612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799" y="838200"/>
            <a:ext cx="10852151" cy="609600"/>
          </a:xfrm>
        </p:spPr>
        <p:txBody>
          <a:bodyPr/>
          <a:lstStyle>
            <a:lvl1pPr>
              <a:defRPr sz="28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6326057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39227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1" y="1447800"/>
            <a:ext cx="5323417" cy="495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39418" y="1447800"/>
            <a:ext cx="5325533" cy="4953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14858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59554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062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7990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580E71-E86A-4C29-BB34-E862330D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3CB55D-5B7E-487D-A789-7370FC3F0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5B9BF-ED91-496C-A060-D3AD76511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F32B77-EA52-415D-B43C-8C6B1925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07177F-95A9-4FE3-B66B-3E1FA6D6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ACE5-4964-4FC6-9815-5DD9D9F16A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713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63625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25247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7028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953500" y="838200"/>
            <a:ext cx="2711451" cy="5562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838200"/>
            <a:ext cx="7937500" cy="5562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40629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E57706-ABC6-495E-B7EF-FFFA66C2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7AE6B8-F8A6-4BD8-AD00-66671D8B5C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D6CB65E-831B-45AE-A7A8-4137F0921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5333CC-EA97-41D6-8C8B-03FEE8C32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498587-4CAB-48E2-B2EA-1325AA863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BB7A92-A6DD-4DC8-B115-414B37DB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ACE5-4964-4FC6-9815-5DD9D9F16A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82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D8B963-5938-4CEC-9370-84BC7612B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7097C-EAF4-4A31-B49C-B4CBBCDE9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C154469-4E06-4F58-B6EB-F33849DCA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8DE050C-4EFC-406A-88FC-F961C2563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B469B0E-F6F4-44A1-ABAC-0C99331F15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4F32E02-91E6-4DC5-844A-7567272F0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26864F-51D3-4E0B-A613-A59B034F3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610C4DC-44BA-4647-A6ED-2257B0C44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ACE5-4964-4FC6-9815-5DD9D9F16A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2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4154BC-0F3B-4BC8-9E29-1F844EF19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7592761-651E-401E-8745-B5AB1243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44AE10-BB7B-48AB-81C9-CEA443230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1962DA-5292-4580-A086-EDB68E65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ACE5-4964-4FC6-9815-5DD9D9F16A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31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D271B2-7F76-403F-9C9D-A26906E8A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4FA4EA1-B0B6-45CA-866D-5BBC7903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D0BDE3-79C8-430B-B31E-9E04B808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ACE5-4964-4FC6-9815-5DD9D9F16A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256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2757FD-7021-4EF3-803B-0FDDC3B3B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C168EE-948F-44D3-9AA5-F2EEBDA26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EC5E3DE-4799-46F6-B98D-FBD722E7F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82AAAA-7E1D-4A52-B6EF-9252CF250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C7CF84-2910-4B63-8AC4-078DCF03D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6D85AD-C397-467F-BAF3-00E973D3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ACE5-4964-4FC6-9815-5DD9D9F16A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05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EF7595-0D15-4791-A572-332C83FDE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0EE5E1-1BCB-40FE-86CD-C08F6AE26C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CF279-A779-4114-8CDF-FF61D19E9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B96974-33A9-4F7B-9888-9EFB0F20A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23C492-8ECA-485C-90A4-19A653050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FC9C51-0753-4D16-BBE7-E7F5D629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ACE5-4964-4FC6-9815-5DD9D9F16A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625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B0E360-E249-42AC-8536-8B13676B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7CA67F-1480-42AB-BFCB-2AF4F6EB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52C2E4-2656-4FAB-B99B-DAF24598E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D1DB4-811E-456C-A25E-35096117A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D61C66-3718-4C6A-8942-23F01B99A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1ACE5-4964-4FC6-9815-5DD9D9F16A1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9" descr="未标题-2">
            <a:extLst>
              <a:ext uri="{FF2B5EF4-FFF2-40B4-BE49-F238E27FC236}">
                <a16:creationId xmlns:a16="http://schemas.microsoft.com/office/drawing/2014/main" id="{B8E15D5C-107F-4BAF-825C-63D1C28185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50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6C471F-E877-4935-AD3F-B3043737A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0B4BE1-5126-4DB8-922D-07D4EF036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AC95C-9D75-4077-9459-B947F4664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BC8346-B924-4E94-AA66-C9F7E081D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B009DD-B676-458E-802A-4FAA19CC4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4B036-2E6D-4C30-B86D-D60BB19ED5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76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73" name="Picture 9" descr="未标题-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838200"/>
            <a:ext cx="833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447800"/>
            <a:ext cx="10852151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72801" y="6524626"/>
            <a:ext cx="404284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900">
                <a:solidFill>
                  <a:srgbClr val="4D5E68"/>
                </a:solidFill>
                <a:latin typeface="Impact" panose="020B0806030902050204" pitchFamily="34" charset="0"/>
              </a:defRPr>
            </a:lvl1pPr>
          </a:lstStyle>
          <a:p>
            <a:fld id="{65853B08-8876-4640-8E1A-737A08B0B5B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10496552" y="6513514"/>
            <a:ext cx="679449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hangingPunct="0"/>
            <a:r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</a:rPr>
              <a:t>Page</a:t>
            </a:r>
          </a:p>
        </p:txBody>
      </p:sp>
      <p:sp>
        <p:nvSpPr>
          <p:cNvPr id="216071" name="Rectangle 7"/>
          <p:cNvSpPr>
            <a:spLocks noChangeArrowheads="1"/>
          </p:cNvSpPr>
          <p:nvPr/>
        </p:nvSpPr>
        <p:spPr bwMode="auto">
          <a:xfrm>
            <a:off x="624417" y="6524625"/>
            <a:ext cx="508000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0" hangingPunct="0"/>
            <a:r>
              <a:rPr lang="zh-CN" altLang="en-US" sz="900">
                <a:solidFill>
                  <a:schemeClr val="bg1"/>
                </a:solidFill>
                <a:latin typeface="Impact" panose="020B0806030902050204" pitchFamily="34" charset="0"/>
              </a:rPr>
              <a:t>散裂中子源进展汇报  </a:t>
            </a:r>
            <a:fld id="{EB14AD76-72AE-4690-A3DB-D88DE9D64709}" type="datetime4">
              <a:rPr lang="en-US" altLang="zh-CN" sz="900">
                <a:solidFill>
                  <a:schemeClr val="bg1"/>
                </a:solidFill>
                <a:latin typeface="Impact" panose="020B0806030902050204" pitchFamily="34" charset="0"/>
              </a:rPr>
              <a:t>February 9, 2025</a:t>
            </a:fld>
            <a:endParaRPr lang="zh-CN" altLang="en-US" sz="9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7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>
          <a:solidFill>
            <a:srgbClr val="4D5E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sz="2100" b="1" kern="1200">
          <a:solidFill>
            <a:srgbClr val="1679B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sz="1900" b="1" kern="1200">
          <a:solidFill>
            <a:srgbClr val="4D5E68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b="1" kern="1200">
          <a:solidFill>
            <a:srgbClr val="4D5E68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 kern="1200">
          <a:solidFill>
            <a:srgbClr val="4D5E6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="1" kern="1200">
          <a:solidFill>
            <a:srgbClr val="4D5E6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2EE2346-3E82-4617-A418-E7E2A6513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2984B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81"/>
                    </a14:imgEffect>
                    <a14:imgEffect>
                      <a14:saturation sat="57000"/>
                    </a14:imgEffect>
                    <a14:imgEffect>
                      <a14:brightnessContrast bright="-27000" contrast="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020367" y="103499"/>
            <a:ext cx="2435396" cy="1571755"/>
          </a:xfrm>
          <a:prstGeom prst="rect">
            <a:avLst/>
          </a:prstGeom>
          <a:solidFill>
            <a:srgbClr val="3990BF"/>
          </a:solidFill>
          <a:ln>
            <a:noFill/>
          </a:ln>
          <a:effectLst>
            <a:reflection endPos="0" dist="50800" dir="5400000" sy="-100000" algn="bl" rotWithShape="0"/>
            <a:softEdge rad="317500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EDCD8BF-A22C-45BF-A936-F41AA881CEF6}"/>
              </a:ext>
            </a:extLst>
          </p:cNvPr>
          <p:cNvSpPr txBox="1"/>
          <p:nvPr/>
        </p:nvSpPr>
        <p:spPr>
          <a:xfrm>
            <a:off x="8559538" y="1501902"/>
            <a:ext cx="3632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INSTITUTE OF HIGH ENERGY PHYSICS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Chinese Academy of Sciences</a:t>
            </a:r>
            <a:endParaRPr kumimoji="0" lang="zh-CN" altLang="en-US" sz="14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A3B6D1D-580F-4CEE-90E9-239EC77529F0}"/>
              </a:ext>
            </a:extLst>
          </p:cNvPr>
          <p:cNvSpPr txBox="1"/>
          <p:nvPr/>
        </p:nvSpPr>
        <p:spPr>
          <a:xfrm>
            <a:off x="1633491" y="2304216"/>
            <a:ext cx="88457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dirty="0"/>
              <a:t>基于机器学习的超导腔缺陷自动检测及处理研究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C574335-0735-4FED-A48E-604728CE8435}"/>
              </a:ext>
            </a:extLst>
          </p:cNvPr>
          <p:cNvSpPr txBox="1"/>
          <p:nvPr/>
        </p:nvSpPr>
        <p:spPr>
          <a:xfrm>
            <a:off x="1318874" y="3784344"/>
            <a:ext cx="9764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  文  中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加速器技术部直线组</a:t>
            </a:r>
          </a:p>
        </p:txBody>
      </p:sp>
    </p:spTree>
  </p:cSld>
  <p:clrMapOvr>
    <a:masterClrMapping/>
  </p:clrMapOvr>
  <p:transition advTm="1916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20" name="灯片编号占位符 1">
            <a:extLst>
              <a:ext uri="{FF2B5EF4-FFF2-40B4-BE49-F238E27FC236}">
                <a16:creationId xmlns:a16="http://schemas.microsoft.com/office/drawing/2014/main" id="{B0819718-AAA0-4E08-B90D-EABE66A05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1863" y="6524625"/>
            <a:ext cx="40481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43676465-5C63-47AC-B276-8DF2D7C0FFF4}" type="slidenum">
              <a:rPr lang="zh-CN" altLang="en-US" sz="900" b="0">
                <a:solidFill>
                  <a:srgbClr val="4D5E68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</a:t>
            </a:fld>
            <a:endParaRPr lang="zh-CN" altLang="en-US" sz="900" b="0">
              <a:solidFill>
                <a:srgbClr val="4D5E68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66925" name="文本框 1">
            <a:extLst>
              <a:ext uri="{FF2B5EF4-FFF2-40B4-BE49-F238E27FC236}">
                <a16:creationId xmlns:a16="http://schemas.microsoft.com/office/drawing/2014/main" id="{9C98E9D8-930F-4C9C-B9CB-8218A8652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419" y="857341"/>
            <a:ext cx="9288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3200" dirty="0"/>
              <a:t>超导腔梯度及运行稳定性的限制因素</a:t>
            </a:r>
            <a:endParaRPr lang="zh-CN" altLang="en-US" sz="1800" b="0" dirty="0">
              <a:solidFill>
                <a:schemeClr val="tx1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8CCF7B5-02D3-4BA0-95D0-43C45E9974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053BD30-102A-4535-80D0-5B6B6DE04EE8}"/>
              </a:ext>
            </a:extLst>
          </p:cNvPr>
          <p:cNvSpPr txBox="1"/>
          <p:nvPr/>
        </p:nvSpPr>
        <p:spPr>
          <a:xfrm>
            <a:off x="366204" y="1624189"/>
            <a:ext cx="609452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超导腔梯度限制因素：</a:t>
            </a:r>
            <a:endParaRPr lang="en-US" altLang="zh-CN" sz="2400" dirty="0"/>
          </a:p>
          <a:p>
            <a:pPr lvl="1"/>
            <a:r>
              <a:rPr lang="zh-CN" altLang="en-US" sz="2200" dirty="0"/>
              <a:t>失超 </a:t>
            </a:r>
            <a:r>
              <a:rPr lang="en-US" altLang="zh-CN" sz="2200" dirty="0"/>
              <a:t>(quench)</a:t>
            </a:r>
          </a:p>
          <a:p>
            <a:pPr lvl="1"/>
            <a:r>
              <a:rPr lang="zh-CN" altLang="en-US" sz="2200" dirty="0"/>
              <a:t>场致发射 </a:t>
            </a:r>
            <a:r>
              <a:rPr lang="en-US" altLang="zh-CN" sz="2200" dirty="0"/>
              <a:t>(Field Emission, FE)</a:t>
            </a:r>
          </a:p>
          <a:p>
            <a:pPr lvl="1"/>
            <a:r>
              <a:rPr lang="zh-CN" altLang="en-US" sz="2200" dirty="0"/>
              <a:t>冷却：腔结构、制冷机、管路</a:t>
            </a:r>
            <a:endParaRPr lang="en-US" altLang="zh-CN" sz="2200" dirty="0"/>
          </a:p>
          <a:p>
            <a:pPr lvl="1"/>
            <a:r>
              <a:rPr lang="zh-CN" altLang="en-US" sz="2200" dirty="0"/>
              <a:t>功率：耦合器及功率源</a:t>
            </a:r>
            <a:endParaRPr lang="en-US" altLang="zh-CN" sz="2200" dirty="0"/>
          </a:p>
          <a:p>
            <a:pPr lvl="1"/>
            <a:r>
              <a:rPr lang="zh-CN" altLang="en-US" sz="2200" dirty="0"/>
              <a:t>二次电子倍增</a:t>
            </a:r>
            <a:r>
              <a:rPr lang="en-US" altLang="zh-CN" sz="2200" dirty="0"/>
              <a:t> (MP)</a:t>
            </a:r>
          </a:p>
          <a:p>
            <a:pPr lvl="1"/>
            <a:r>
              <a:rPr lang="zh-CN" altLang="en-US" sz="2200" dirty="0"/>
              <a:t>氢中毒</a:t>
            </a:r>
            <a:endParaRPr lang="en-US" altLang="zh-CN" sz="2200" dirty="0"/>
          </a:p>
          <a:p>
            <a:pPr lvl="1"/>
            <a:endParaRPr lang="en-US" altLang="zh-CN" sz="2200" dirty="0"/>
          </a:p>
          <a:p>
            <a:r>
              <a:rPr lang="zh-CN" altLang="en-US" sz="2400" dirty="0"/>
              <a:t>超导腔运行稳定性限制因素：</a:t>
            </a:r>
            <a:endParaRPr lang="en-US" altLang="zh-CN" sz="2400" dirty="0"/>
          </a:p>
          <a:p>
            <a:pPr lvl="1"/>
            <a:r>
              <a:rPr lang="en-US" altLang="zh-CN" sz="2200" dirty="0"/>
              <a:t>FE</a:t>
            </a:r>
          </a:p>
          <a:p>
            <a:pPr lvl="1"/>
            <a:r>
              <a:rPr lang="en-US" altLang="zh-CN" sz="2200" dirty="0"/>
              <a:t>MP</a:t>
            </a:r>
          </a:p>
          <a:p>
            <a:pPr lvl="1"/>
            <a:r>
              <a:rPr lang="zh-CN" altLang="en-US" sz="2200" dirty="0"/>
              <a:t>环境：氦压波动、机械振动</a:t>
            </a:r>
            <a:endParaRPr lang="en-US" altLang="zh-CN" sz="2200" dirty="0"/>
          </a:p>
          <a:p>
            <a:pPr lvl="1"/>
            <a:r>
              <a:rPr lang="zh-CN" altLang="en-US" sz="2200" dirty="0"/>
              <a:t>低电平、真空、功率源等其他相关设备故障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3A232D-BEA3-421A-9640-D5FBC95D9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433" y="1561941"/>
            <a:ext cx="6407451" cy="398713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92975AA-A92D-4E0A-84BD-AF1C175EAE5F}"/>
              </a:ext>
            </a:extLst>
          </p:cNvPr>
          <p:cNvSpPr txBox="1"/>
          <p:nvPr/>
        </p:nvSpPr>
        <p:spPr>
          <a:xfrm>
            <a:off x="695325" y="6476612"/>
            <a:ext cx="609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参考：贺斐</a:t>
            </a:r>
            <a:r>
              <a:rPr lang="en-US" altLang="zh-CN" sz="1200" dirty="0"/>
              <a:t>---</a:t>
            </a:r>
            <a:r>
              <a:rPr lang="zh-CN" altLang="en-US" sz="1200" dirty="0"/>
              <a:t> 双</a:t>
            </a:r>
            <a:r>
              <a:rPr lang="en-US" altLang="zh-CN" sz="1200" dirty="0"/>
              <a:t>Spoke</a:t>
            </a:r>
            <a:r>
              <a:rPr lang="zh-CN" altLang="en-US" sz="1200" dirty="0"/>
              <a:t>超导腔可靠性分析及腔设计</a:t>
            </a:r>
          </a:p>
        </p:txBody>
      </p:sp>
      <p:sp>
        <p:nvSpPr>
          <p:cNvPr id="20" name="流程图: 可选过程 19">
            <a:extLst>
              <a:ext uri="{FF2B5EF4-FFF2-40B4-BE49-F238E27FC236}">
                <a16:creationId xmlns:a16="http://schemas.microsoft.com/office/drawing/2014/main" id="{512EC438-E76F-4305-94BC-CC7C6687808A}"/>
              </a:ext>
            </a:extLst>
          </p:cNvPr>
          <p:cNvSpPr/>
          <p:nvPr/>
        </p:nvSpPr>
        <p:spPr>
          <a:xfrm>
            <a:off x="702959" y="2020679"/>
            <a:ext cx="3960920" cy="704766"/>
          </a:xfrm>
          <a:prstGeom prst="flowChartAlternate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C72A24C8-2620-4FB8-852F-B803FF4A4893}"/>
              </a:ext>
            </a:extLst>
          </p:cNvPr>
          <p:cNvSpPr/>
          <p:nvPr/>
        </p:nvSpPr>
        <p:spPr>
          <a:xfrm>
            <a:off x="702959" y="4736270"/>
            <a:ext cx="883667" cy="320348"/>
          </a:xfrm>
          <a:prstGeom prst="flowChartAlternateProcess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99C7A9D-FFB8-458C-8CF8-C3B711E203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6DE07A-F7A4-496E-B81B-27A196AD3413}"/>
              </a:ext>
            </a:extLst>
          </p:cNvPr>
          <p:cNvSpPr txBox="1">
            <a:spLocks/>
          </p:cNvSpPr>
          <p:nvPr/>
        </p:nvSpPr>
        <p:spPr>
          <a:xfrm>
            <a:off x="315474" y="1475658"/>
            <a:ext cx="6552728" cy="48965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 kern="1200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 kern="1200">
                <a:solidFill>
                  <a:srgbClr val="4D5E6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 kern="1200">
                <a:solidFill>
                  <a:srgbClr val="4D5E6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b="1" kern="1200">
                <a:solidFill>
                  <a:srgbClr val="4D5E6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 kern="1200">
                <a:solidFill>
                  <a:srgbClr val="4D5E6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根本原因</a:t>
            </a:r>
            <a:endParaRPr lang="en-US" altLang="zh-CN" sz="2000" dirty="0"/>
          </a:p>
          <a:p>
            <a:pPr lvl="1"/>
            <a:r>
              <a:rPr lang="zh-CN" altLang="en-US" sz="2000" dirty="0"/>
              <a:t>磁致失超：局部表面磁场</a:t>
            </a:r>
            <a:r>
              <a:rPr lang="en-US" altLang="zh-CN" sz="2000" dirty="0"/>
              <a:t>&gt;</a:t>
            </a:r>
            <a:r>
              <a:rPr lang="zh-CN" altLang="en-US" sz="2000" dirty="0"/>
              <a:t>失超转变磁场</a:t>
            </a:r>
            <a:endParaRPr lang="en-US" altLang="zh-CN" sz="2000" dirty="0"/>
          </a:p>
          <a:p>
            <a:pPr lvl="2"/>
            <a:r>
              <a:rPr lang="en-US" altLang="zh-CN" sz="1600" dirty="0" err="1"/>
              <a:t>Eacc_max</a:t>
            </a:r>
            <a:r>
              <a:rPr lang="zh-CN" altLang="en-US" sz="1600" dirty="0"/>
              <a:t>正比于磁场</a:t>
            </a:r>
            <a:r>
              <a:rPr lang="en-US" altLang="zh-CN" sz="1600" dirty="0"/>
              <a:t>H</a:t>
            </a:r>
          </a:p>
          <a:p>
            <a:pPr lvl="2"/>
            <a:r>
              <a:rPr lang="en-US" altLang="zh-CN" sz="1600" dirty="0"/>
              <a:t>Bp</a:t>
            </a:r>
            <a:r>
              <a:rPr lang="zh-CN" altLang="en-US" sz="1600" dirty="0"/>
              <a:t>到达材料极限</a:t>
            </a:r>
            <a:r>
              <a:rPr lang="en-US" altLang="zh-CN" sz="1600" dirty="0"/>
              <a:t> (~160-</a:t>
            </a:r>
            <a:r>
              <a:rPr lang="en-US" altLang="zh-CN" sz="1600" dirty="0" err="1"/>
              <a:t>180mT</a:t>
            </a:r>
            <a:r>
              <a:rPr lang="en-US" altLang="zh-CN" sz="1600" dirty="0"/>
              <a:t> for Nb)</a:t>
            </a:r>
          </a:p>
          <a:p>
            <a:pPr lvl="2"/>
            <a:r>
              <a:rPr lang="zh-CN" altLang="en-US" sz="1600" dirty="0"/>
              <a:t>表面缺陷导致局部磁场集中 </a:t>
            </a:r>
            <a:r>
              <a:rPr lang="en-US" altLang="zh-CN" sz="1600" dirty="0"/>
              <a:t>(</a:t>
            </a:r>
            <a:r>
              <a:rPr lang="zh-CN" altLang="en-US" sz="1600" dirty="0"/>
              <a:t>典型缺陷可达到</a:t>
            </a:r>
            <a:r>
              <a:rPr lang="en-US" altLang="zh-CN" sz="1600" dirty="0"/>
              <a:t>~4</a:t>
            </a:r>
            <a:r>
              <a:rPr lang="zh-CN" altLang="en-US" sz="1600" dirty="0"/>
              <a:t>倍</a:t>
            </a:r>
            <a:r>
              <a:rPr lang="en-US" altLang="zh-CN" sz="1600" dirty="0"/>
              <a:t>)</a:t>
            </a:r>
          </a:p>
          <a:p>
            <a:pPr lvl="1"/>
            <a:r>
              <a:rPr lang="zh-CN" altLang="en-US" sz="2000" dirty="0"/>
              <a:t>热致失超：局部温度</a:t>
            </a:r>
            <a:r>
              <a:rPr lang="en-US" altLang="zh-CN" sz="2000" dirty="0"/>
              <a:t>&gt;</a:t>
            </a:r>
            <a:r>
              <a:rPr lang="zh-CN" altLang="en-US" sz="2000" dirty="0"/>
              <a:t>失超转变温度</a:t>
            </a:r>
            <a:endParaRPr lang="en-US" altLang="zh-CN" sz="2000" dirty="0"/>
          </a:p>
          <a:p>
            <a:pPr lvl="2"/>
            <a:r>
              <a:rPr lang="en-US" altLang="zh-CN" sz="1600" dirty="0" err="1"/>
              <a:t>Eacc_max</a:t>
            </a:r>
            <a:r>
              <a:rPr lang="zh-CN" altLang="en-US" sz="1600" dirty="0"/>
              <a:t>正比于磁场平方</a:t>
            </a:r>
            <a:r>
              <a:rPr lang="en-US" altLang="zh-CN" sz="1600" dirty="0" err="1"/>
              <a:t>H</a:t>
            </a:r>
            <a:r>
              <a:rPr lang="en-US" altLang="zh-CN" sz="1600" baseline="30000" dirty="0" err="1"/>
              <a:t>2</a:t>
            </a:r>
            <a:endParaRPr lang="en-US" altLang="zh-CN" sz="1600" dirty="0"/>
          </a:p>
          <a:p>
            <a:pPr lvl="2"/>
            <a:r>
              <a:rPr lang="zh-CN" altLang="en-US" sz="1600" dirty="0"/>
              <a:t>腔壁无法维持热平衡</a:t>
            </a:r>
            <a:endParaRPr lang="en-US" altLang="zh-CN" sz="1600" dirty="0"/>
          </a:p>
          <a:p>
            <a:pPr lvl="2"/>
            <a:r>
              <a:rPr lang="en-US" altLang="zh-CN" sz="1600" dirty="0"/>
              <a:t>FE/MP</a:t>
            </a:r>
            <a:r>
              <a:rPr lang="zh-CN" altLang="en-US" sz="1600" dirty="0"/>
              <a:t>电子被加速后轰击表面发热</a:t>
            </a:r>
            <a:endParaRPr lang="en-US" altLang="zh-CN" sz="1600" dirty="0"/>
          </a:p>
          <a:p>
            <a:pPr lvl="2"/>
            <a:endParaRPr lang="en-US" altLang="zh-CN" sz="1600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3B976E-CFA8-45B7-A4B9-A1BA27661C67}"/>
              </a:ext>
            </a:extLst>
          </p:cNvPr>
          <p:cNvSpPr txBox="1">
            <a:spLocks/>
          </p:cNvSpPr>
          <p:nvPr/>
        </p:nvSpPr>
        <p:spPr>
          <a:xfrm>
            <a:off x="6560598" y="1475658"/>
            <a:ext cx="5397641" cy="5077543"/>
          </a:xfrm>
          <a:prstGeom prst="rect">
            <a:avLst/>
          </a:prstGeom>
        </p:spPr>
        <p:txBody>
          <a:bodyPr>
            <a:normAutofit fontScale="95000"/>
          </a:bodyPr>
          <a:lstStyle>
            <a:lvl1pPr marL="342900" indent="-342900" algn="l" rtl="0" eaLnBrk="1" fontAlgn="base" hangingPunct="1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 kern="1200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 kern="1200">
                <a:solidFill>
                  <a:srgbClr val="4D5E6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b="1" kern="1200">
                <a:solidFill>
                  <a:srgbClr val="4D5E6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b="1" kern="1200">
                <a:solidFill>
                  <a:srgbClr val="4D5E6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b="1" kern="1200">
                <a:solidFill>
                  <a:srgbClr val="4D5E6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ym typeface="+mn-ea"/>
              </a:rPr>
              <a:t>典型原因：</a:t>
            </a:r>
            <a:endParaRPr lang="en-US" altLang="zh-CN" dirty="0">
              <a:sym typeface="+mn-ea"/>
            </a:endParaRPr>
          </a:p>
          <a:p>
            <a:pPr lvl="1"/>
            <a:r>
              <a:rPr lang="zh-CN" altLang="en-US" dirty="0">
                <a:sym typeface="+mn-ea"/>
              </a:rPr>
              <a:t>表面缺陷</a:t>
            </a:r>
            <a:endParaRPr lang="en-US" altLang="zh-CN" dirty="0">
              <a:sym typeface="+mn-ea"/>
            </a:endParaRPr>
          </a:p>
          <a:p>
            <a:pPr lvl="1"/>
            <a:r>
              <a:rPr lang="zh-CN" altLang="en-US" dirty="0">
                <a:sym typeface="+mn-ea"/>
              </a:rPr>
              <a:t>表面金属颗粒 </a:t>
            </a:r>
            <a:r>
              <a:rPr lang="en-US" altLang="zh-CN" dirty="0">
                <a:sym typeface="+mn-ea"/>
              </a:rPr>
              <a:t>(</a:t>
            </a:r>
            <a:r>
              <a:rPr lang="zh-CN" altLang="en-US" dirty="0">
                <a:sym typeface="+mn-ea"/>
              </a:rPr>
              <a:t>如密封圈、螺钉碎屑）</a:t>
            </a:r>
            <a:endParaRPr lang="en-US" altLang="zh-CN" dirty="0">
              <a:sym typeface="+mn-ea"/>
            </a:endParaRPr>
          </a:p>
          <a:p>
            <a:pPr lvl="1"/>
            <a:r>
              <a:rPr lang="zh-CN" altLang="en-US" dirty="0">
                <a:sym typeface="+mn-ea"/>
              </a:rPr>
              <a:t>表面碳氢化合物污染</a:t>
            </a:r>
            <a:endParaRPr lang="en-US" altLang="zh-CN" dirty="0">
              <a:sym typeface="+mn-ea"/>
            </a:endParaRPr>
          </a:p>
          <a:p>
            <a:pPr lvl="1"/>
            <a:r>
              <a:rPr lang="zh-CN" altLang="en-US" dirty="0">
                <a:sym typeface="+mn-ea"/>
              </a:rPr>
              <a:t>硫残留</a:t>
            </a:r>
            <a:r>
              <a:rPr lang="en-US" altLang="zh-CN" dirty="0">
                <a:sym typeface="+mn-ea"/>
              </a:rPr>
              <a:t> (</a:t>
            </a:r>
            <a:r>
              <a:rPr lang="zh-CN" altLang="en-US" dirty="0">
                <a:sym typeface="+mn-ea"/>
              </a:rPr>
              <a:t>仅针对</a:t>
            </a:r>
            <a:r>
              <a:rPr lang="en-US" altLang="zh-CN" dirty="0">
                <a:sym typeface="+mn-ea"/>
              </a:rPr>
              <a:t>EP</a:t>
            </a:r>
            <a:r>
              <a:rPr lang="zh-CN" altLang="en-US" dirty="0">
                <a:sym typeface="+mn-ea"/>
              </a:rPr>
              <a:t>腔</a:t>
            </a:r>
            <a:r>
              <a:rPr lang="en-US" altLang="zh-CN" dirty="0">
                <a:sym typeface="+mn-ea"/>
              </a:rPr>
              <a:t>)</a:t>
            </a:r>
          </a:p>
          <a:p>
            <a:r>
              <a:rPr lang="zh-CN" altLang="en-US" dirty="0">
                <a:sym typeface="+mn-ea"/>
              </a:rPr>
              <a:t>典型危害：</a:t>
            </a:r>
            <a:endParaRPr lang="en-US" altLang="zh-CN" dirty="0">
              <a:sym typeface="+mn-ea"/>
            </a:endParaRPr>
          </a:p>
          <a:p>
            <a:pPr lvl="1"/>
            <a:r>
              <a:rPr lang="zh-CN" altLang="en-US" dirty="0">
                <a:sym typeface="+mn-ea"/>
              </a:rPr>
              <a:t>产生暗电流</a:t>
            </a:r>
            <a:endParaRPr lang="en-US" altLang="zh-CN" dirty="0">
              <a:sym typeface="+mn-ea"/>
            </a:endParaRPr>
          </a:p>
          <a:p>
            <a:pPr lvl="1"/>
            <a:r>
              <a:rPr lang="zh-CN" altLang="en-US" dirty="0">
                <a:sym typeface="+mn-ea"/>
              </a:rPr>
              <a:t>本身及下游腔体发热</a:t>
            </a:r>
            <a:r>
              <a:rPr lang="en-US" altLang="zh-CN" dirty="0">
                <a:sym typeface="+mn-ea"/>
              </a:rPr>
              <a:t>/Q</a:t>
            </a:r>
            <a:r>
              <a:rPr lang="zh-CN" altLang="en-US" dirty="0">
                <a:sym typeface="+mn-ea"/>
              </a:rPr>
              <a:t>降低</a:t>
            </a:r>
            <a:r>
              <a:rPr lang="en-US" altLang="zh-CN" dirty="0">
                <a:sym typeface="+mn-ea"/>
              </a:rPr>
              <a:t>/</a:t>
            </a:r>
            <a:r>
              <a:rPr lang="zh-CN" altLang="en-US" dirty="0">
                <a:sym typeface="+mn-ea"/>
              </a:rPr>
              <a:t>梯度降低</a:t>
            </a:r>
            <a:endParaRPr lang="en-US" altLang="zh-CN" dirty="0">
              <a:sym typeface="+mn-ea"/>
            </a:endParaRPr>
          </a:p>
          <a:p>
            <a:pPr lvl="1"/>
            <a:r>
              <a:rPr lang="zh-CN" altLang="en-US" dirty="0">
                <a:sym typeface="+mn-ea"/>
              </a:rPr>
              <a:t>电子被加速后活化零部件</a:t>
            </a:r>
            <a:endParaRPr lang="en-US" altLang="zh-CN" dirty="0">
              <a:sym typeface="+mn-ea"/>
            </a:endParaRPr>
          </a:p>
          <a:p>
            <a:pPr lvl="1"/>
            <a:r>
              <a:rPr lang="zh-CN" altLang="en-US" dirty="0">
                <a:sym typeface="+mn-ea"/>
              </a:rPr>
              <a:t>设备辐照损伤</a:t>
            </a:r>
            <a:endParaRPr lang="en-US" altLang="zh-CN" dirty="0">
              <a:sym typeface="+mn-ea"/>
            </a:endParaRPr>
          </a:p>
          <a:p>
            <a:pPr lvl="1"/>
            <a:r>
              <a:rPr lang="zh-CN" altLang="en-US" dirty="0">
                <a:sym typeface="+mn-ea"/>
              </a:rPr>
              <a:t>触发真空联锁等信号</a:t>
            </a:r>
            <a:endParaRPr lang="en-US" altLang="zh-CN" dirty="0">
              <a:sym typeface="+mn-ea"/>
            </a:endParaRPr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DCF3DCEB-29FA-4C00-B054-66737659B69E}"/>
              </a:ext>
            </a:extLst>
          </p:cNvPr>
          <p:cNvSpPr txBox="1">
            <a:spLocks/>
          </p:cNvSpPr>
          <p:nvPr/>
        </p:nvSpPr>
        <p:spPr>
          <a:xfrm>
            <a:off x="8137241" y="843463"/>
            <a:ext cx="2492894" cy="92211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dirty="0"/>
              <a:t>场致发射</a:t>
            </a:r>
            <a:endParaRPr lang="en-US" altLang="zh-CN" sz="3600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279A0C6B-F412-48D2-BF4D-7CF461DED345}"/>
              </a:ext>
            </a:extLst>
          </p:cNvPr>
          <p:cNvSpPr txBox="1">
            <a:spLocks/>
          </p:cNvSpPr>
          <p:nvPr/>
        </p:nvSpPr>
        <p:spPr>
          <a:xfrm>
            <a:off x="2018990" y="843463"/>
            <a:ext cx="1668689" cy="92211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600" dirty="0"/>
              <a:t>失超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8235E9-0973-43BD-BF1F-E2BF5805A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075" y="2877217"/>
            <a:ext cx="1807451" cy="14666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FAB8B7-D10E-47E4-BDD4-C8AD40142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408" y="5457915"/>
            <a:ext cx="2133628" cy="14666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940565-9812-4A03-927F-7654DFC2B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62" y="4916606"/>
            <a:ext cx="4437472" cy="19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5902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DF77937-641C-480D-BB85-EC365E2E3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2A31BA6-C048-42AD-A31C-AEC2090A5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689" y="3194807"/>
            <a:ext cx="2426506" cy="323534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51ADAD0-8AF4-4FD5-A449-F414C5BDE5C6}"/>
              </a:ext>
            </a:extLst>
          </p:cNvPr>
          <p:cNvSpPr txBox="1"/>
          <p:nvPr/>
        </p:nvSpPr>
        <p:spPr>
          <a:xfrm>
            <a:off x="4086224" y="790575"/>
            <a:ext cx="4953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32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目前缺陷处理手段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EBD1DA-20E6-4FBA-A903-A33FD3079B05}"/>
              </a:ext>
            </a:extLst>
          </p:cNvPr>
          <p:cNvSpPr txBox="1"/>
          <p:nvPr/>
        </p:nvSpPr>
        <p:spPr>
          <a:xfrm>
            <a:off x="564347" y="1403416"/>
            <a:ext cx="4343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整腔焊接前</a:t>
            </a:r>
            <a:endParaRPr lang="en-US" altLang="zh-CN" b="1" dirty="0"/>
          </a:p>
          <a:p>
            <a:endParaRPr lang="en-US" altLang="zh-CN" b="1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人工检测、手动打磨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检测效果与经验有关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/>
              <a:t>粉尘，劳动强度大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9CC60EC-DB2C-49AD-A52D-6361372F8EFF}"/>
              </a:ext>
            </a:extLst>
          </p:cNvPr>
          <p:cNvSpPr txBox="1"/>
          <p:nvPr/>
        </p:nvSpPr>
        <p:spPr>
          <a:xfrm>
            <a:off x="8867673" y="1345417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整腔焊接后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0FB9C62-1BA3-4AE7-8574-0B9D2D02B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98" y="3427451"/>
            <a:ext cx="3525223" cy="26390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B1130F-1366-4603-9CC0-3C2E26BCF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309" y="2880744"/>
            <a:ext cx="4412344" cy="299067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E549C7C-548D-4F9C-A163-26E7F1CD0730}"/>
              </a:ext>
            </a:extLst>
          </p:cNvPr>
          <p:cNvSpPr txBox="1"/>
          <p:nvPr/>
        </p:nvSpPr>
        <p:spPr>
          <a:xfrm>
            <a:off x="6725906" y="1699301"/>
            <a:ext cx="5562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、内馈镜检查（只对部分结构简单腔型适用），需要人员检查照片确定缺陷。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、目测（局部）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、手动抛光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9B46A6D-681D-403C-8478-7BB64C298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4062" y="5014864"/>
            <a:ext cx="3033591" cy="184313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51713E0-3347-4093-B65A-856E70BD55C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594062" y="4048126"/>
            <a:ext cx="178463" cy="966738"/>
          </a:xfrm>
          <a:prstGeom prst="straightConnector1">
            <a:avLst/>
          </a:prstGeom>
          <a:solidFill>
            <a:srgbClr val="FFFF00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262233008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9F10B8A-DF52-49E6-ADDD-12BEE90C88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91F7B9D-FFC3-4FFD-81DD-F188D5862C32}"/>
              </a:ext>
            </a:extLst>
          </p:cNvPr>
          <p:cNvSpPr txBox="1"/>
          <p:nvPr/>
        </p:nvSpPr>
        <p:spPr>
          <a:xfrm>
            <a:off x="2333624" y="891659"/>
            <a:ext cx="80010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32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dirty="0"/>
              <a:t>基于机器学习的超导腔缺陷自动检测及处理研究目标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5F7C9FA-314E-4EAF-A22B-9C00C7B38568}"/>
              </a:ext>
            </a:extLst>
          </p:cNvPr>
          <p:cNvSpPr txBox="1"/>
          <p:nvPr/>
        </p:nvSpPr>
        <p:spPr>
          <a:xfrm>
            <a:off x="201397" y="2123421"/>
            <a:ext cx="62007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       </a:t>
            </a:r>
            <a:r>
              <a:rPr lang="zh-CN" altLang="en-US" sz="2000" dirty="0"/>
              <a:t>目前超导腔制造过程中缺陷的主要处理阶段是在整腔焊接前，本研究主要针对超导腔部件的内表面检测及处理，部分研究内容可用于整腔缺陷的检测。</a:t>
            </a:r>
            <a:endParaRPr lang="en-US" altLang="zh-CN" sz="2000" dirty="0"/>
          </a:p>
          <a:p>
            <a:endParaRPr lang="en-US" altLang="zh-CN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/>
              <a:t>缺陷自动识别。完成基于机器学习的超导腔表面缺陷自动检测系统的编写，利用已获取的超导腔表面缺陷图片对该系统进行培训，使其有较高的缺陷鉴别能力；</a:t>
            </a:r>
            <a:endParaRPr lang="en-US" altLang="zh-CN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/>
              <a:t>自动取景。利用自动取景系统对待检测表面进行高清拍照，将清晰照片传输至缺陷自动检测系统对图片进行图形处理，识别鉴定出表面缺陷，并进行位置、数量的标定；</a:t>
            </a:r>
            <a:endParaRPr lang="en-US" altLang="zh-CN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/>
              <a:t>自动打磨抛光。利用自动打磨处理系统对已检测到的缺陷点进行处理，清除缺陷点。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BD11C7C-3BF6-4470-A06B-6F6F995D7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411" y="2254250"/>
            <a:ext cx="5633192" cy="387984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ACCD377-5180-4F93-B864-38D532D2D229}"/>
              </a:ext>
            </a:extLst>
          </p:cNvPr>
          <p:cNvSpPr/>
          <p:nvPr/>
        </p:nvSpPr>
        <p:spPr bwMode="auto">
          <a:xfrm>
            <a:off x="6301474" y="2046149"/>
            <a:ext cx="4547501" cy="440120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564343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0A9145A-95D5-46F9-B0CD-B82C4F5380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12A4776-FF25-417F-938F-9BC55B3A96D1}"/>
              </a:ext>
            </a:extLst>
          </p:cNvPr>
          <p:cNvSpPr txBox="1"/>
          <p:nvPr/>
        </p:nvSpPr>
        <p:spPr>
          <a:xfrm>
            <a:off x="2614612" y="880616"/>
            <a:ext cx="716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32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缺陷自动处理研究需要解决的关键问题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1E335B-A0FD-4124-A2CE-7D1080F0181A}"/>
              </a:ext>
            </a:extLst>
          </p:cNvPr>
          <p:cNvSpPr txBox="1"/>
          <p:nvPr/>
        </p:nvSpPr>
        <p:spPr>
          <a:xfrm>
            <a:off x="300036" y="1465391"/>
            <a:ext cx="42186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缺陷的自动识别算法的优化：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、</a:t>
            </a:r>
            <a:r>
              <a:rPr lang="en-US" altLang="zh-CN" dirty="0"/>
              <a:t>YOLO</a:t>
            </a:r>
            <a:r>
              <a:rPr lang="zh-CN" altLang="en-US" dirty="0"/>
              <a:t>（</a:t>
            </a:r>
            <a:r>
              <a:rPr lang="en-US" altLang="zh-CN" dirty="0"/>
              <a:t>You Only Look Once</a:t>
            </a:r>
            <a:r>
              <a:rPr lang="zh-CN" altLang="en-US" dirty="0"/>
              <a:t>）算法</a:t>
            </a:r>
            <a:endParaRPr lang="en-US" altLang="zh-CN" dirty="0"/>
          </a:p>
          <a:p>
            <a:r>
              <a:rPr lang="zh-CN" altLang="en-US" dirty="0"/>
              <a:t>      它是一种快速、准确的目标检测算法，它能够在图像中实时地识别和定位多个物体，被可以广泛应用于智能安防、自动驾驶、工业质检、智能监控等领域。在于可以清晰地分辨背景，而不是把背景以及目标检测物作为一个物体去进行输入，虽然这种做法会对精度造成一定程度的降低，但是可以极大地提升检测速度。</a:t>
            </a:r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B7C3C17-42C6-4340-963F-6B8836CDD84A}"/>
              </a:ext>
            </a:extLst>
          </p:cNvPr>
          <p:cNvSpPr txBox="1"/>
          <p:nvPr/>
        </p:nvSpPr>
        <p:spPr>
          <a:xfrm>
            <a:off x="7610475" y="1465391"/>
            <a:ext cx="458152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控制流程的设计及优化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r>
              <a:rPr lang="zh-CN" altLang="en-US" dirty="0"/>
              <a:t>在自动检测过程中需要对电子显微镜的拍照、灯光补偿、拍照轨迹、缺陷标注等流程进行有效控制，这需要针对每个步骤进行精确的控制与逻辑判断。由于超导腔表面缺陷在微观状态下对光线、方向均有较大影响，还需对取景质量进行深入研究。</a:t>
            </a:r>
            <a:endParaRPr lang="en-US" altLang="zh-CN" dirty="0"/>
          </a:p>
          <a:p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缺陷处理执行机械的设计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r>
              <a:rPr lang="zh-CN" altLang="en-US" dirty="0"/>
              <a:t>设计合理的机械结构，满足该系统对缺陷点的拍照、标注及打磨要求。当取景系统把高质量的图片传输给算法进行准确判断后，还需要采用精准的的执行机构对表面缺陷进行打磨处理。由于执行机构要求执行精准、不能引入次生缺陷，需要对其机械结构进行精细的设计及优化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E2A8E04-BDF2-42DC-9975-526C32E3A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191" y="2050166"/>
            <a:ext cx="2900721" cy="238990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A97EC28-77E8-461F-86EF-861AB2732E7F}"/>
              </a:ext>
            </a:extLst>
          </p:cNvPr>
          <p:cNvSpPr txBox="1"/>
          <p:nvPr/>
        </p:nvSpPr>
        <p:spPr>
          <a:xfrm>
            <a:off x="300035" y="4741506"/>
            <a:ext cx="70861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、神经网络算法</a:t>
            </a:r>
          </a:p>
          <a:p>
            <a:r>
              <a:rPr lang="zh-CN" altLang="en-US" dirty="0"/>
              <a:t>       神经网络算法是一种模仿生物神经网络（如人类大脑中的神经元网络）结构和功能的计算模型。对于视频数据，它可以提取出空间和时间维度上的特征，例如物体的形状、颜色、纹理以及运动模式等。通过对大量数据的学习和训练，能够自动提取数据中的特征和模式，从而实现对未知数据的分类、预测和决策等任务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1F39273-6C40-48A6-8071-D015406F80B6}"/>
              </a:ext>
            </a:extLst>
          </p:cNvPr>
          <p:cNvSpPr txBox="1"/>
          <p:nvPr/>
        </p:nvSpPr>
        <p:spPr>
          <a:xfrm>
            <a:off x="1606858" y="6524626"/>
            <a:ext cx="261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合作：谢哲新、何泳成</a:t>
            </a:r>
          </a:p>
        </p:txBody>
      </p:sp>
    </p:spTree>
    <p:extLst>
      <p:ext uri="{BB962C8B-B14F-4D97-AF65-F5344CB8AC3E}">
        <p14:creationId xmlns:p14="http://schemas.microsoft.com/office/powerpoint/2010/main" val="52658917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3D82C05-0A96-472D-ABA1-6BACC058A6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853B08-8876-4640-8E1A-737A08B0B5B7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62D4D4D-FA22-45C3-B752-1CB8DFADFAD0}"/>
              </a:ext>
            </a:extLst>
          </p:cNvPr>
          <p:cNvSpPr txBox="1"/>
          <p:nvPr/>
        </p:nvSpPr>
        <p:spPr>
          <a:xfrm>
            <a:off x="1415186" y="904391"/>
            <a:ext cx="93616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32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目前国际上的各大加速器机构也在进行相关的研究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B64272D-FC91-4690-A7AF-B26DFBE71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1959921"/>
            <a:ext cx="3888687" cy="26357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DED219-6CAE-445F-82A2-FCCDD96F1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752" y="1959596"/>
            <a:ext cx="1603387" cy="322506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407C9D5-3C4E-4D29-9207-D63898612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5139" y="2713161"/>
            <a:ext cx="1483685" cy="10464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91C8961-FDE4-4F8C-83ED-395DC5091788}"/>
              </a:ext>
            </a:extLst>
          </p:cNvPr>
          <p:cNvSpPr txBox="1"/>
          <p:nvPr/>
        </p:nvSpPr>
        <p:spPr>
          <a:xfrm>
            <a:off x="961784" y="4683140"/>
            <a:ext cx="2504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KEK</a:t>
            </a:r>
            <a:r>
              <a:rPr lang="zh-CN" altLang="en-US" dirty="0"/>
              <a:t>的光学检测系统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F437997-C721-4C2B-B3C0-E10C9EC64A3A}"/>
              </a:ext>
            </a:extLst>
          </p:cNvPr>
          <p:cNvSpPr txBox="1"/>
          <p:nvPr/>
        </p:nvSpPr>
        <p:spPr>
          <a:xfrm>
            <a:off x="8736018" y="5203043"/>
            <a:ext cx="3622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LANL</a:t>
            </a:r>
            <a:r>
              <a:rPr lang="zh-CN" altLang="en-US" dirty="0"/>
              <a:t>开发的超导腔缺陷检测装置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66B4EE4-BF29-4B95-8A2A-11F4145334F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079319" y="1918506"/>
            <a:ext cx="2969551" cy="263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95497FD-ECAA-4A1A-A590-EFD947B07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893" y="1921436"/>
            <a:ext cx="1843846" cy="271270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EDC3BC8-7072-44E3-B771-AE661941372B}"/>
              </a:ext>
            </a:extLst>
          </p:cNvPr>
          <p:cNvSpPr txBox="1"/>
          <p:nvPr/>
        </p:nvSpPr>
        <p:spPr>
          <a:xfrm>
            <a:off x="4798006" y="4683140"/>
            <a:ext cx="3553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.</a:t>
            </a:r>
            <a:r>
              <a:rPr lang="en-US" altLang="zh-CN" dirty="0" err="1"/>
              <a:t>Desy</a:t>
            </a:r>
            <a:r>
              <a:rPr lang="zh-CN" altLang="en-US" dirty="0"/>
              <a:t>和</a:t>
            </a:r>
            <a:r>
              <a:rPr lang="en-US" altLang="zh-CN" dirty="0"/>
              <a:t>Kyoto University</a:t>
            </a:r>
            <a:r>
              <a:rPr lang="zh-CN" altLang="en-US" dirty="0"/>
              <a:t>超导腔表面缺陷检测研究</a:t>
            </a:r>
          </a:p>
        </p:txBody>
      </p:sp>
    </p:spTree>
    <p:extLst>
      <p:ext uri="{BB962C8B-B14F-4D97-AF65-F5344CB8AC3E}">
        <p14:creationId xmlns:p14="http://schemas.microsoft.com/office/powerpoint/2010/main" val="9134303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0B8E739C-9162-41E0-8D91-0708D08CC8AF}"/>
              </a:ext>
            </a:extLst>
          </p:cNvPr>
          <p:cNvSpPr txBox="1">
            <a:spLocks/>
          </p:cNvSpPr>
          <p:nvPr/>
        </p:nvSpPr>
        <p:spPr>
          <a:xfrm>
            <a:off x="1354318" y="1102936"/>
            <a:ext cx="9144000" cy="42531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EE2346-3E82-4617-A418-E7E2A6513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2984B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81"/>
                    </a14:imgEffect>
                    <a14:imgEffect>
                      <a14:saturation sat="57000"/>
                    </a14:imgEffect>
                    <a14:imgEffect>
                      <a14:brightnessContrast bright="-27000" contrast="3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020367" y="103499"/>
            <a:ext cx="2435396" cy="1571755"/>
          </a:xfrm>
          <a:prstGeom prst="rect">
            <a:avLst/>
          </a:prstGeom>
          <a:solidFill>
            <a:srgbClr val="3990BF"/>
          </a:solidFill>
          <a:ln>
            <a:noFill/>
          </a:ln>
          <a:effectLst>
            <a:reflection endPos="0" dist="50800" dir="5400000" sy="-100000" algn="bl" rotWithShape="0"/>
            <a:softEdge rad="317500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EDCD8BF-A22C-45BF-A936-F41AA881CEF6}"/>
              </a:ext>
            </a:extLst>
          </p:cNvPr>
          <p:cNvSpPr txBox="1"/>
          <p:nvPr/>
        </p:nvSpPr>
        <p:spPr>
          <a:xfrm>
            <a:off x="8284131" y="1501902"/>
            <a:ext cx="39078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INSTITUTE OF HIGH ENERGY PHYSICS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Chinese Academy of Sciences</a:t>
            </a:r>
            <a:endParaRPr kumimoji="0" lang="zh-CN" altLang="en-US" sz="16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B49573E-C16A-4EC5-A9B3-02761C6014ED}"/>
              </a:ext>
            </a:extLst>
          </p:cNvPr>
          <p:cNvSpPr txBox="1"/>
          <p:nvPr/>
        </p:nvSpPr>
        <p:spPr>
          <a:xfrm>
            <a:off x="4793308" y="2875574"/>
            <a:ext cx="2876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Thank you !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692703086"/>
      </p:ext>
    </p:extLst>
  </p:cSld>
  <p:clrMapOvr>
    <a:masterClrMapping/>
  </p:clrMapOvr>
  <p:transition advTm="1916">
    <p:fade/>
  </p:transition>
</p:sld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SNS讲演稿母板">
  <a:themeElements>
    <a:clrScheme name="1_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1_CSNS讲演稿母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21033</TotalTime>
  <Words>888</Words>
  <Application>Microsoft Office PowerPoint</Application>
  <PresentationFormat>宽屏</PresentationFormat>
  <Paragraphs>90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8</vt:i4>
      </vt:variant>
    </vt:vector>
  </HeadingPairs>
  <TitlesOfParts>
    <vt:vector size="20" baseType="lpstr">
      <vt:lpstr>等线</vt:lpstr>
      <vt:lpstr>等线 Light</vt:lpstr>
      <vt:lpstr>黑体</vt:lpstr>
      <vt:lpstr>宋体</vt:lpstr>
      <vt:lpstr>微软雅黑</vt:lpstr>
      <vt:lpstr>Arial</vt:lpstr>
      <vt:lpstr>Impact</vt:lpstr>
      <vt:lpstr>Times New Roman</vt:lpstr>
      <vt:lpstr>Wingdings</vt:lpstr>
      <vt:lpstr>1_自定义设计方案</vt:lpstr>
      <vt:lpstr>自定义设计方案</vt:lpstr>
      <vt:lpstr>1_CSNS讲演稿母板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rf</dc:creator>
  <cp:lastModifiedBy>周 文中</cp:lastModifiedBy>
  <cp:revision>705</cp:revision>
  <dcterms:created xsi:type="dcterms:W3CDTF">2022-09-12T00:35:59Z</dcterms:created>
  <dcterms:modified xsi:type="dcterms:W3CDTF">2025-02-10T00:03:57Z</dcterms:modified>
</cp:coreProperties>
</file>