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3"/>
    <p:sldMasterId id="2147483654" r:id="rId4"/>
    <p:sldMasterId id="2147483657" r:id="rId5"/>
    <p:sldMasterId id="2147483661" r:id="rId6"/>
    <p:sldMasterId id="2147483663" r:id="rId7"/>
    <p:sldMasterId id="2147483667" r:id="rId8"/>
    <p:sldMasterId id="2147483670" r:id="rId9"/>
    <p:sldMasterId id="2147483673" r:id="rId10"/>
    <p:sldMasterId id="2147483676" r:id="rId11"/>
    <p:sldMasterId id="2147483680" r:id="rId12"/>
    <p:sldMasterId id="2147483684" r:id="rId13"/>
    <p:sldMasterId id="2147483688" r:id="rId14"/>
    <p:sldMasterId id="2147483692" r:id="rId15"/>
    <p:sldMasterId id="2147483696" r:id="rId16"/>
  </p:sldMasterIdLst>
  <p:notesMasterIdLst>
    <p:notesMasterId r:id="rId18"/>
  </p:notesMasterIdLst>
  <p:handoutMasterIdLst>
    <p:handoutMasterId r:id="rId48"/>
  </p:handoutMasterIdLst>
  <p:sldIdLst>
    <p:sldId id="256" r:id="rId17"/>
    <p:sldId id="257" r:id="rId19"/>
    <p:sldId id="258" r:id="rId20"/>
    <p:sldId id="272" r:id="rId21"/>
    <p:sldId id="273" r:id="rId22"/>
    <p:sldId id="287" r:id="rId23"/>
    <p:sldId id="274" r:id="rId24"/>
    <p:sldId id="282" r:id="rId25"/>
    <p:sldId id="277" r:id="rId26"/>
    <p:sldId id="260" r:id="rId27"/>
    <p:sldId id="283" r:id="rId28"/>
    <p:sldId id="261" r:id="rId29"/>
    <p:sldId id="262" r:id="rId30"/>
    <p:sldId id="263" r:id="rId31"/>
    <p:sldId id="322" r:id="rId32"/>
    <p:sldId id="320" r:id="rId33"/>
    <p:sldId id="321" r:id="rId34"/>
    <p:sldId id="264" r:id="rId35"/>
    <p:sldId id="315" r:id="rId36"/>
    <p:sldId id="288" r:id="rId37"/>
    <p:sldId id="295" r:id="rId38"/>
    <p:sldId id="296" r:id="rId39"/>
    <p:sldId id="286" r:id="rId40"/>
    <p:sldId id="266" r:id="rId41"/>
    <p:sldId id="259" r:id="rId42"/>
    <p:sldId id="267" r:id="rId43"/>
    <p:sldId id="270" r:id="rId44"/>
    <p:sldId id="268" r:id="rId45"/>
    <p:sldId id="269" r:id="rId46"/>
    <p:sldId id="304" r:id="rId47"/>
  </p:sldIdLst>
  <p:sldSz cx="12192000" cy="6858000"/>
  <p:notesSz cx="6858000" cy="9144000"/>
  <p:embeddedFontLst>
    <p:embeddedFont>
      <p:font typeface="Source Han Sans" panose="020B0500000000000000" charset="-122"/>
      <p:regular r:id="rId53"/>
    </p:embeddedFont>
    <p:embeddedFont>
      <p:font typeface="微软雅黑" panose="020B0503020204020204" charset="-122"/>
      <p:regular r:id="rId54"/>
    </p:embeddedFont>
    <p:embeddedFont>
      <p:font typeface="微软雅黑 Light" panose="020B0502040204020203" charset="-122"/>
      <p:regular r:id="rId55"/>
    </p:embeddedFont>
    <p:embeddedFont>
      <p:font typeface="Source Han Serif SC Regular" panose="02020900000000000000" charset="-122"/>
      <p:bold r:id="rId56"/>
    </p:embeddedFont>
    <p:embeddedFont>
      <p:font typeface="OPPOSans H" panose="00020600040101010101" charset="-122"/>
      <p:regular r:id="rId57"/>
    </p:embeddedFont>
    <p:embeddedFont>
      <p:font typeface="OPPOSans R" panose="00020600040101010101" charset="-122"/>
      <p:regular r:id="rId58"/>
    </p:embeddedFont>
    <p:embeddedFont>
      <p:font typeface="Source Han Sans CN Bold" panose="020B0800000000000000" charset="-122"/>
      <p:bold r:id="rId59"/>
    </p:embeddedFont>
    <p:embeddedFont>
      <p:font typeface="OPPOSans B" panose="00020600040101010101" charset="-122"/>
      <p:regular r:id="rId60"/>
    </p:embeddedFont>
    <p:embeddedFont>
      <p:font typeface="等线" panose="02010600030101010101" charset="-122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44269a0-0010-4f41-886d-aee89c30c9d2}">
          <p14:sldIdLst>
            <p14:sldId id="256"/>
            <p14:sldId id="257"/>
            <p14:sldId id="258"/>
            <p14:sldId id="272"/>
            <p14:sldId id="273"/>
            <p14:sldId id="287"/>
            <p14:sldId id="274"/>
            <p14:sldId id="282"/>
            <p14:sldId id="277"/>
            <p14:sldId id="260"/>
            <p14:sldId id="283"/>
            <p14:sldId id="261"/>
            <p14:sldId id="262"/>
            <p14:sldId id="263"/>
            <p14:sldId id="322"/>
            <p14:sldId id="320"/>
            <p14:sldId id="321"/>
            <p14:sldId id="264"/>
            <p14:sldId id="315"/>
            <p14:sldId id="288"/>
            <p14:sldId id="295"/>
            <p14:sldId id="296"/>
            <p14:sldId id="286"/>
            <p14:sldId id="266"/>
            <p14:sldId id="259"/>
            <p14:sldId id="267"/>
            <p14:sldId id="270"/>
            <p14:sldId id="268"/>
            <p14:sldId id="269"/>
          </p14:sldIdLst>
        </p14:section>
        <p14:section name="附录" id="{6713649a-fa97-4954-b1b0-987c9cf86fb0}">
          <p14:sldIdLst>
            <p14:sldId id="30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B64"/>
    <a:srgbClr val="111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1C1A5F6-4B88-4128-8E9C-EC4E0EBBF680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7FDCDF06-1E13-4AD9-BF23-804DED5463FC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693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6" Type="http://schemas.openxmlformats.org/officeDocument/2006/relationships/tags" Target="tags/tag176.xml"/><Relationship Id="rId65" Type="http://schemas.openxmlformats.org/officeDocument/2006/relationships/font" Target="fonts/font13.fntdata"/><Relationship Id="rId64" Type="http://schemas.openxmlformats.org/officeDocument/2006/relationships/font" Target="fonts/font12.fntdata"/><Relationship Id="rId63" Type="http://schemas.openxmlformats.org/officeDocument/2006/relationships/font" Target="fonts/font11.fntdata"/><Relationship Id="rId62" Type="http://schemas.openxmlformats.org/officeDocument/2006/relationships/font" Target="fonts/font10.fntdata"/><Relationship Id="rId61" Type="http://schemas.openxmlformats.org/officeDocument/2006/relationships/font" Target="fonts/font9.fntdata"/><Relationship Id="rId60" Type="http://schemas.openxmlformats.org/officeDocument/2006/relationships/font" Target="fonts/font8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7.fntdata"/><Relationship Id="rId58" Type="http://schemas.openxmlformats.org/officeDocument/2006/relationships/font" Target="fonts/font6.fntdata"/><Relationship Id="rId57" Type="http://schemas.openxmlformats.org/officeDocument/2006/relationships/font" Target="fonts/font5.fntdata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数字孪生是通过对物理实体（如加速器电源）的多维度建模，结合实时传感器数据与仿真技术，构建与物理设备完全映射的虚拟镜像。其本质是物理世界与数字世界的动态双向交互系统。在加速器电源</a:t>
            </a:r>
            <a:r>
              <a:rPr lang="en-US" altLang="zh-CN"/>
              <a:t>PHM</a:t>
            </a:r>
            <a:r>
              <a:rPr lang="zh-CN" altLang="en-US"/>
              <a:t>系统中的核心作用</a:t>
            </a:r>
            <a:endParaRPr lang="zh-CN" altLang="en-US"/>
          </a:p>
          <a:p>
            <a:r>
              <a:rPr lang="en-US" altLang="zh-CN"/>
              <a:t>1. </a:t>
            </a:r>
            <a:r>
              <a:rPr lang="zh-CN" altLang="en-US"/>
              <a:t>实时监测与动态仿真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将嵌入式</a:t>
            </a:r>
            <a:r>
              <a:rPr lang="en-US" altLang="zh-CN"/>
              <a:t>AI</a:t>
            </a:r>
            <a:r>
              <a:rPr lang="zh-CN" altLang="en-US"/>
              <a:t>平台采集的实时数据（如纹波电流、</a:t>
            </a:r>
            <a:r>
              <a:rPr lang="en-US" altLang="zh-CN"/>
              <a:t>IGBT</a:t>
            </a:r>
            <a:r>
              <a:rPr lang="zh-CN" altLang="en-US"/>
              <a:t>结温）同步到数字孪生模型，通过物理仿真验证数据合理性。</a:t>
            </a:r>
            <a:endParaRPr lang="zh-CN" altLang="en-US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电容</a:t>
            </a:r>
            <a:r>
              <a:rPr lang="en-US" altLang="zh-CN"/>
              <a:t>ESR</a:t>
            </a:r>
            <a:r>
              <a:rPr lang="zh-CN" altLang="en-US"/>
              <a:t>实时值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孪生模型仿真纹波电流波形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与实际测量值对比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检测传感器异常。</a:t>
            </a:r>
            <a:endParaRPr lang="zh-CN" altLang="en-US"/>
          </a:p>
          <a:p>
            <a:r>
              <a:rPr lang="en-US" altLang="zh-CN"/>
              <a:t>IGBT</a:t>
            </a:r>
            <a:r>
              <a:rPr lang="zh-CN" altLang="en-US"/>
              <a:t>开关瞬态电压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基于器件物理特性的开关损耗仿真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预测热累积趋势。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故障预测与根因分析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在虚拟环境中注入故障模式（如电容容值衰减、</a:t>
            </a:r>
            <a:r>
              <a:rPr lang="en-US" altLang="zh-CN"/>
              <a:t>IGBT</a:t>
            </a:r>
            <a:r>
              <a:rPr lang="zh-CN" altLang="en-US"/>
              <a:t>焊层脱落），结合</a:t>
            </a:r>
            <a:r>
              <a:rPr lang="en-US" altLang="zh-CN"/>
              <a:t>AI</a:t>
            </a:r>
            <a:r>
              <a:rPr lang="zh-CN" altLang="en-US"/>
              <a:t>预测结果验证故障逻辑。</a:t>
            </a:r>
            <a:endParaRPr lang="zh-CN" altLang="en-US"/>
          </a:p>
          <a:p>
            <a:r>
              <a:rPr lang="zh-CN" altLang="en-US"/>
              <a:t>示例：</a:t>
            </a:r>
            <a:endParaRPr lang="en-US" altLang="zh-CN"/>
          </a:p>
          <a:p>
            <a:r>
              <a:rPr lang="zh-CN" altLang="en-US"/>
              <a:t>当</a:t>
            </a:r>
            <a:r>
              <a:rPr lang="en-US" altLang="zh-CN"/>
              <a:t>LSTM</a:t>
            </a:r>
            <a:r>
              <a:rPr lang="zh-CN" altLang="en-US"/>
              <a:t>模型预测电容</a:t>
            </a:r>
            <a:r>
              <a:rPr lang="en-US" altLang="zh-CN"/>
              <a:t>ESR</a:t>
            </a:r>
            <a:r>
              <a:rPr lang="zh-CN" altLang="en-US"/>
              <a:t>超标时，数字孪生可回溯历史数据，定位高频工况是主因（如某次电网波动导致纹波电流激增）。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系统级故障传播推演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构建多电源系统的数字孪生网络，模拟单点故障在</a:t>
            </a:r>
            <a:r>
              <a:rPr lang="en-US" altLang="zh-CN"/>
              <a:t>300+</a:t>
            </a:r>
            <a:r>
              <a:rPr lang="zh-CN" altLang="en-US"/>
              <a:t>电源中的级联效应。</a:t>
            </a:r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某直流电源</a:t>
            </a:r>
            <a:r>
              <a:rPr lang="en-US" altLang="zh-CN"/>
              <a:t>IGBT</a:t>
            </a:r>
            <a:r>
              <a:rPr lang="zh-CN" altLang="en-US"/>
              <a:t>失效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孪生模型推演电网谐波污染扩散路径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提前隔离高风险子集群。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维护策略优化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基于孪生模型预测不同维护方案（如更换电容优先级）对系统可靠性的长期影响。</a:t>
            </a:r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对比</a:t>
            </a:r>
            <a:r>
              <a:rPr lang="en-US" altLang="zh-CN"/>
              <a:t>“</a:t>
            </a:r>
            <a:r>
              <a:rPr lang="zh-CN" altLang="en-US"/>
              <a:t>立即更换</a:t>
            </a:r>
            <a:r>
              <a:rPr lang="en-US" altLang="zh-CN"/>
              <a:t>3</a:t>
            </a:r>
            <a:r>
              <a:rPr lang="zh-CN" altLang="en-US"/>
              <a:t>台预警电源</a:t>
            </a:r>
            <a:r>
              <a:rPr lang="en-US" altLang="zh-CN"/>
              <a:t>”</a:t>
            </a:r>
            <a:r>
              <a:rPr lang="zh-CN" altLang="en-US"/>
              <a:t>与</a:t>
            </a:r>
            <a:r>
              <a:rPr lang="en-US" altLang="zh-CN"/>
              <a:t>“2</a:t>
            </a:r>
            <a:r>
              <a:rPr lang="zh-CN" altLang="en-US"/>
              <a:t>周后批量更换</a:t>
            </a:r>
            <a:r>
              <a:rPr lang="en-US" altLang="zh-CN"/>
              <a:t>”</a:t>
            </a:r>
            <a:r>
              <a:rPr lang="zh-CN" altLang="en-US"/>
              <a:t>两种策略的成本与风险，生成最优决策。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数字孪生是通过对物理实体（如加速器电源）的多维度建模，结合实时传感器数据与仿真技术，构建与物理设备完全映射的虚拟镜像。其本质是物理世界与数字世界的动态双向交互系统。在加速器电源</a:t>
            </a:r>
            <a:r>
              <a:rPr lang="en-US" altLang="zh-CN"/>
              <a:t>PHM</a:t>
            </a:r>
            <a:r>
              <a:rPr lang="zh-CN" altLang="en-US"/>
              <a:t>系统中的核心作用</a:t>
            </a:r>
            <a:endParaRPr lang="zh-CN" altLang="en-US"/>
          </a:p>
          <a:p>
            <a:r>
              <a:rPr lang="en-US" altLang="zh-CN"/>
              <a:t>1. </a:t>
            </a:r>
            <a:r>
              <a:rPr lang="zh-CN" altLang="en-US"/>
              <a:t>实时监测与动态仿真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将嵌入式</a:t>
            </a:r>
            <a:r>
              <a:rPr lang="en-US" altLang="zh-CN"/>
              <a:t>AI</a:t>
            </a:r>
            <a:r>
              <a:rPr lang="zh-CN" altLang="en-US"/>
              <a:t>平台采集的实时数据（如纹波电流、</a:t>
            </a:r>
            <a:r>
              <a:rPr lang="en-US" altLang="zh-CN"/>
              <a:t>IGBT</a:t>
            </a:r>
            <a:r>
              <a:rPr lang="zh-CN" altLang="en-US"/>
              <a:t>结温）同步到数字孪生模型，通过物理仿真验证数据合理性。</a:t>
            </a:r>
            <a:endParaRPr lang="zh-CN" altLang="en-US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电容</a:t>
            </a:r>
            <a:r>
              <a:rPr lang="en-US" altLang="zh-CN"/>
              <a:t>ESR</a:t>
            </a:r>
            <a:r>
              <a:rPr lang="zh-CN" altLang="en-US"/>
              <a:t>实时值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孪生模型仿真纹波电流波形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与实际测量值对比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检测传感器异常。</a:t>
            </a:r>
            <a:endParaRPr lang="zh-CN" altLang="en-US"/>
          </a:p>
          <a:p>
            <a:r>
              <a:rPr lang="en-US" altLang="zh-CN"/>
              <a:t>IGBT</a:t>
            </a:r>
            <a:r>
              <a:rPr lang="zh-CN" altLang="en-US"/>
              <a:t>开关瞬态电压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基于器件物理特性的开关损耗仿真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预测热累积趋势。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故障预测与根因分析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在虚拟环境中注入故障模式（如电容容值衰减、</a:t>
            </a:r>
            <a:r>
              <a:rPr lang="en-US" altLang="zh-CN"/>
              <a:t>IGBT</a:t>
            </a:r>
            <a:r>
              <a:rPr lang="zh-CN" altLang="en-US"/>
              <a:t>焊层脱落），结合</a:t>
            </a:r>
            <a:r>
              <a:rPr lang="en-US" altLang="zh-CN"/>
              <a:t>AI</a:t>
            </a:r>
            <a:r>
              <a:rPr lang="zh-CN" altLang="en-US"/>
              <a:t>预测结果验证故障逻辑。</a:t>
            </a:r>
            <a:endParaRPr lang="zh-CN" altLang="en-US"/>
          </a:p>
          <a:p>
            <a:r>
              <a:rPr lang="zh-CN" altLang="en-US"/>
              <a:t>示例：</a:t>
            </a:r>
            <a:endParaRPr lang="en-US" altLang="zh-CN"/>
          </a:p>
          <a:p>
            <a:r>
              <a:rPr lang="zh-CN" altLang="en-US"/>
              <a:t>当</a:t>
            </a:r>
            <a:r>
              <a:rPr lang="en-US" altLang="zh-CN"/>
              <a:t>LSTM</a:t>
            </a:r>
            <a:r>
              <a:rPr lang="zh-CN" altLang="en-US"/>
              <a:t>模型预测电容</a:t>
            </a:r>
            <a:r>
              <a:rPr lang="en-US" altLang="zh-CN"/>
              <a:t>ESR</a:t>
            </a:r>
            <a:r>
              <a:rPr lang="zh-CN" altLang="en-US"/>
              <a:t>超标时，数字孪生可回溯历史数据，定位高频工况是主因（如某次电网波动导致纹波电流激增）。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系统级故障传播推演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构建多电源系统的数字孪生网络，模拟单点故障在</a:t>
            </a:r>
            <a:r>
              <a:rPr lang="en-US" altLang="zh-CN"/>
              <a:t>300+</a:t>
            </a:r>
            <a:r>
              <a:rPr lang="zh-CN" altLang="en-US"/>
              <a:t>电源中的级联效应。</a:t>
            </a:r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某直流电源</a:t>
            </a:r>
            <a:r>
              <a:rPr lang="en-US" altLang="zh-CN"/>
              <a:t>IGBT</a:t>
            </a:r>
            <a:r>
              <a:rPr lang="zh-CN" altLang="en-US"/>
              <a:t>失效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孪生模型推演电网谐波污染扩散路径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提前隔离高风险子集群。</a:t>
            </a:r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维护策略优化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基于孪生模型预测不同维护方案（如更换电容优先级）对系统可靠性的长期影响。</a:t>
            </a:r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r>
              <a:rPr lang="zh-CN" altLang="en-US"/>
              <a:t>对比</a:t>
            </a:r>
            <a:r>
              <a:rPr lang="en-US" altLang="zh-CN"/>
              <a:t>“</a:t>
            </a:r>
            <a:r>
              <a:rPr lang="zh-CN" altLang="en-US"/>
              <a:t>立即更换</a:t>
            </a:r>
            <a:r>
              <a:rPr lang="en-US" altLang="zh-CN"/>
              <a:t>3</a:t>
            </a:r>
            <a:r>
              <a:rPr lang="zh-CN" altLang="en-US"/>
              <a:t>台预警电源</a:t>
            </a:r>
            <a:r>
              <a:rPr lang="en-US" altLang="zh-CN"/>
              <a:t>”</a:t>
            </a:r>
            <a:r>
              <a:rPr lang="zh-CN" altLang="en-US"/>
              <a:t>与</a:t>
            </a:r>
            <a:r>
              <a:rPr lang="en-US" altLang="zh-CN"/>
              <a:t>“2</a:t>
            </a:r>
            <a:r>
              <a:rPr lang="zh-CN" altLang="en-US"/>
              <a:t>周后批量更换</a:t>
            </a:r>
            <a:r>
              <a:rPr lang="en-US" altLang="zh-CN"/>
              <a:t>”</a:t>
            </a:r>
            <a:r>
              <a:rPr lang="zh-CN" altLang="en-US"/>
              <a:t>两种策略的成本与风险，生成最优决策。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边缘层使用</a:t>
            </a:r>
            <a:r>
              <a:rPr lang="en-US" altLang="zh-CN"/>
              <a:t>CAN</a:t>
            </a:r>
            <a:r>
              <a:rPr lang="zh-CN" altLang="en-US"/>
              <a:t>总线快速上报状态，区域层通过</a:t>
            </a:r>
            <a:r>
              <a:rPr lang="en-US" altLang="zh-CN"/>
              <a:t>TSN</a:t>
            </a:r>
            <a:r>
              <a:rPr lang="zh-CN" altLang="en-US"/>
              <a:t>同步数据以分析子集群内的故障传播，中心层通过</a:t>
            </a:r>
            <a:r>
              <a:rPr lang="en-US" altLang="zh-CN"/>
              <a:t>MQTT</a:t>
            </a:r>
            <a:r>
              <a:rPr lang="zh-CN" altLang="en-US"/>
              <a:t>整合全局数据并生成维护策略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需要进一步解释</a:t>
            </a:r>
            <a:r>
              <a:rPr lang="en-US" altLang="zh-CN"/>
              <a:t>GNN</a:t>
            </a:r>
            <a:r>
              <a:rPr lang="zh-CN" altLang="en-US"/>
              <a:t>的原理及其在此场景中的优势，比如能够建模电源节点之间的依赖关系，预测故障传播路径。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在加速器电源</a:t>
            </a:r>
            <a:r>
              <a:rPr lang="en-US" altLang="zh-CN"/>
              <a:t>PHM</a:t>
            </a:r>
            <a:r>
              <a:rPr lang="zh-CN" altLang="en-US"/>
              <a:t>系统中的核心作用</a:t>
            </a:r>
            <a:endParaRPr lang="zh-CN" altLang="en-US"/>
          </a:p>
          <a:p>
            <a:r>
              <a:rPr lang="en-US" altLang="zh-CN"/>
              <a:t>1. </a:t>
            </a:r>
            <a:r>
              <a:rPr lang="zh-CN" altLang="en-US"/>
              <a:t>实时监测与动态仿真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将嵌入式</a:t>
            </a:r>
            <a:r>
              <a:rPr lang="en-US" altLang="zh-CN"/>
              <a:t>AI</a:t>
            </a:r>
            <a:r>
              <a:rPr lang="zh-CN" altLang="en-US"/>
              <a:t>平台采集的实时数据（如纹波电流、</a:t>
            </a:r>
            <a:r>
              <a:rPr lang="en-US" altLang="zh-CN"/>
              <a:t>IGBT</a:t>
            </a:r>
            <a:r>
              <a:rPr lang="zh-CN" altLang="en-US"/>
              <a:t>结温）同步到数字孪生模型，通过物理仿真验证数据合理性。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电容</a:t>
            </a:r>
            <a:r>
              <a:rPr lang="en-US" altLang="zh-CN"/>
              <a:t>ESR</a:t>
            </a:r>
            <a:r>
              <a:rPr lang="zh-CN" altLang="en-US"/>
              <a:t>实时值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孪生模型仿真纹波电流波形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与实际测量值对比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检测传感器异常。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IGBT</a:t>
            </a:r>
            <a:r>
              <a:rPr lang="zh-CN" altLang="en-US"/>
              <a:t>开关瞬态电压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基于器件物理特性的开关损耗仿真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预测热累积趋势。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2. </a:t>
            </a:r>
            <a:r>
              <a:rPr lang="zh-CN" altLang="en-US"/>
              <a:t>故障预测与根因分析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在虚拟环境中注入故障模式（如电容容值衰减、</a:t>
            </a:r>
            <a:r>
              <a:rPr lang="en-US" altLang="zh-CN"/>
              <a:t>IGBT</a:t>
            </a:r>
            <a:r>
              <a:rPr lang="zh-CN" altLang="en-US"/>
              <a:t>焊层脱落），结合</a:t>
            </a:r>
            <a:r>
              <a:rPr lang="en-US" altLang="zh-CN"/>
              <a:t>AI</a:t>
            </a:r>
            <a:r>
              <a:rPr lang="zh-CN" altLang="en-US"/>
              <a:t>预测结果验证故障逻辑。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当</a:t>
            </a:r>
            <a:r>
              <a:rPr lang="en-US" altLang="zh-CN"/>
              <a:t>LSTM</a:t>
            </a:r>
            <a:r>
              <a:rPr lang="zh-CN" altLang="en-US"/>
              <a:t>模型预测电容</a:t>
            </a:r>
            <a:r>
              <a:rPr lang="en-US" altLang="zh-CN"/>
              <a:t>ESR</a:t>
            </a:r>
            <a:r>
              <a:rPr lang="zh-CN" altLang="en-US"/>
              <a:t>超标时，数字孪生可回溯历史数据，定位高频工况是主因（如某次电网波动导致纹波电流激增）。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3. </a:t>
            </a:r>
            <a:r>
              <a:rPr lang="zh-CN" altLang="en-US"/>
              <a:t>系统级故障传播推演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构建多电源系统的数字孪生网络，模拟单点故障在</a:t>
            </a:r>
            <a:r>
              <a:rPr lang="en-US" altLang="zh-CN"/>
              <a:t>300+</a:t>
            </a:r>
            <a:r>
              <a:rPr lang="zh-CN" altLang="en-US"/>
              <a:t>电源中的级联效应。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某直流电源</a:t>
            </a:r>
            <a:r>
              <a:rPr lang="en-US" altLang="zh-CN"/>
              <a:t>IGBT</a:t>
            </a:r>
            <a:r>
              <a:rPr lang="zh-CN" altLang="en-US"/>
              <a:t>失效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孪生模型推演电网谐波污染扩散路径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提前隔离高风险子集群。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4. </a:t>
            </a:r>
            <a:r>
              <a:rPr lang="zh-CN" altLang="en-US"/>
              <a:t>维护策略优化</a:t>
            </a:r>
            <a:endParaRPr lang="zh-CN" altLang="en-US"/>
          </a:p>
          <a:p>
            <a:r>
              <a:rPr lang="zh-CN" altLang="en-US"/>
              <a:t>功能：</a:t>
            </a:r>
            <a:endParaRPr lang="zh-CN" altLang="en-US"/>
          </a:p>
          <a:p>
            <a:r>
              <a:rPr lang="zh-CN" altLang="en-US"/>
              <a:t>基于孪生模型预测不同维护方案（如更换电容优先级）对系统可靠性的长期影响。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示例：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对比</a:t>
            </a:r>
            <a:r>
              <a:rPr lang="en-US" altLang="zh-CN"/>
              <a:t>“</a:t>
            </a:r>
            <a:r>
              <a:rPr lang="zh-CN" altLang="en-US"/>
              <a:t>立即更换</a:t>
            </a:r>
            <a:r>
              <a:rPr lang="en-US" altLang="zh-CN"/>
              <a:t>3</a:t>
            </a:r>
            <a:r>
              <a:rPr lang="zh-CN" altLang="en-US"/>
              <a:t>台预警电源</a:t>
            </a:r>
            <a:r>
              <a:rPr lang="en-US" altLang="zh-CN"/>
              <a:t>”</a:t>
            </a:r>
            <a:r>
              <a:rPr lang="zh-CN" altLang="en-US"/>
              <a:t>与</a:t>
            </a:r>
            <a:r>
              <a:rPr lang="en-US" altLang="zh-CN"/>
              <a:t>“2</a:t>
            </a:r>
            <a:r>
              <a:rPr lang="zh-CN" altLang="en-US"/>
              <a:t>周后批量更换</a:t>
            </a:r>
            <a:r>
              <a:rPr lang="en-US" altLang="zh-CN"/>
              <a:t>”</a:t>
            </a:r>
            <a:r>
              <a:rPr lang="zh-CN" altLang="en-US"/>
              <a:t>两种策略的成本与风险，生成最优决策。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通过对</a:t>
            </a:r>
            <a:r>
              <a:rPr lang="en-US" altLang="zh-CN"/>
              <a:t>6</a:t>
            </a:r>
            <a:r>
              <a:rPr lang="zh-CN" altLang="en-US"/>
              <a:t>台</a:t>
            </a:r>
            <a:r>
              <a:rPr lang="en-US" altLang="zh-CN"/>
              <a:t>RCS</a:t>
            </a:r>
            <a:r>
              <a:rPr lang="zh-CN" altLang="en-US"/>
              <a:t>主磁铁电源电解电容、功率开关</a:t>
            </a:r>
            <a:r>
              <a:rPr lang="en-US" altLang="zh-CN"/>
              <a:t>IGBT</a:t>
            </a:r>
            <a:r>
              <a:rPr lang="zh-CN" altLang="en-US"/>
              <a:t>、主接触器和滤波电感等关键元器件多达</a:t>
            </a:r>
            <a:r>
              <a:rPr lang="en-US" altLang="zh-CN"/>
              <a:t>780</a:t>
            </a:r>
            <a:r>
              <a:rPr lang="zh-CN" altLang="en-US"/>
              <a:t>路状态和环境参数数据的实时采集、数据处理、通信传输和数据存储，能够积累大量的运行数据。这些数据不仅用于日常的维护和故障诊断，也为长期的故障预测研究提供了宝贵基础。在未来，基于这些数据的深入分析和学习，期待能够发展出更高效的预测技术，实现对设备故障隐患的高效精准定位。这将极大地提升系统的可靠性和安全性，同时降低运行维护时间和人力投入，从而提高运行和维护效率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主磁铁电源设备中直流母线电容为电解电容，在加速器电源中主要起到平衡功率，连接两级变流器，平滑电压波动等作用。一旦器件失效将会对电源稳定运行产生严重影响，甚至会对电源系统造成巨大损失，从而影响加速器供束效率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初步目标：通过对</a:t>
            </a:r>
            <a:r>
              <a:rPr lang="en-US" altLang="zh-CN"/>
              <a:t>6</a:t>
            </a:r>
            <a:r>
              <a:rPr lang="zh-CN" altLang="en-US"/>
              <a:t>台</a:t>
            </a:r>
            <a:r>
              <a:rPr lang="en-US" altLang="zh-CN"/>
              <a:t>RCS</a:t>
            </a:r>
            <a:r>
              <a:rPr lang="zh-CN" altLang="en-US"/>
              <a:t>主磁铁电源电解电容、功率开关</a:t>
            </a:r>
            <a:r>
              <a:rPr lang="en-US" altLang="zh-CN"/>
              <a:t>IGBT</a:t>
            </a:r>
            <a:r>
              <a:rPr lang="zh-CN" altLang="en-US"/>
              <a:t>、主接触器和滤波电感等关键元器件多达</a:t>
            </a:r>
            <a:r>
              <a:rPr lang="en-US" altLang="zh-CN"/>
              <a:t>780</a:t>
            </a:r>
            <a:r>
              <a:rPr lang="zh-CN" altLang="en-US"/>
              <a:t>路状态和环境参数数据的实时采集、数据处理、通信传输和数据存储，能够积累大量的运行数据。这些数据不仅用于日常的维护和故障诊断，也为长期的故障预测研究提供了宝贵基础。在未来，基于这些数据的深入分析和学习，期待能够发展出更高效的预测技术，实现对设备故障隐患的高效精准定位。这将极大地提升系统的可靠性和安全性，同时降低运行维护时间和人力投入，从而提高运行和维护效率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 </a:t>
            </a:r>
            <a:r>
              <a:rPr lang="zh-CN" altLang="en-US"/>
              <a:t>什么是可解释性缺失？</a:t>
            </a:r>
            <a:endParaRPr lang="zh-CN" altLang="en-US"/>
          </a:p>
          <a:p>
            <a:r>
              <a:rPr lang="zh-CN" altLang="en-US"/>
              <a:t>黑箱模型特性：深度学习模型通过多层非线性变换提取特征，其内部决策逻辑复杂且不透明。例如：</a:t>
            </a:r>
            <a:endParaRPr lang="en-US" altLang="zh-CN"/>
          </a:p>
          <a:p>
            <a:r>
              <a:rPr lang="en-US" altLang="zh-CN"/>
              <a:t>LSTM</a:t>
            </a:r>
            <a:r>
              <a:rPr lang="zh-CN" altLang="en-US"/>
              <a:t>预测电容</a:t>
            </a:r>
            <a:r>
              <a:rPr lang="en-US" altLang="zh-CN"/>
              <a:t>ESR</a:t>
            </a:r>
            <a:r>
              <a:rPr lang="zh-CN" altLang="en-US"/>
              <a:t>退化时，无法直接解释哪些时间点的纹波电流数据对预测结果影响最大。</a:t>
            </a:r>
            <a:endParaRPr lang="en-US" altLang="zh-CN"/>
          </a:p>
          <a:p>
            <a:r>
              <a:rPr lang="en-US" altLang="zh-CN"/>
              <a:t>CNN</a:t>
            </a:r>
            <a:r>
              <a:rPr lang="zh-CN" altLang="en-US"/>
              <a:t>分类</a:t>
            </a:r>
            <a:r>
              <a:rPr lang="en-US" altLang="zh-CN"/>
              <a:t>IGBT</a:t>
            </a:r>
            <a:r>
              <a:rPr lang="zh-CN" altLang="en-US"/>
              <a:t>故障时，难以说明波形中的哪些局部特征被判定为异常。</a:t>
            </a:r>
            <a:endParaRPr lang="en-US" altLang="zh-CN"/>
          </a:p>
          <a:p>
            <a:r>
              <a:rPr lang="zh-CN" altLang="en-US"/>
              <a:t>结果不可追溯：模型输出（如</a:t>
            </a:r>
            <a:r>
              <a:rPr lang="en-US" altLang="zh-CN"/>
              <a:t>“</a:t>
            </a:r>
            <a:r>
              <a:rPr lang="zh-CN" altLang="en-US"/>
              <a:t>高危预警</a:t>
            </a:r>
            <a:r>
              <a:rPr lang="en-US" altLang="zh-CN"/>
              <a:t>”</a:t>
            </a:r>
            <a:r>
              <a:rPr lang="zh-CN" altLang="en-US"/>
              <a:t>）缺乏明确的物理或工程依据支撑，仅依赖数据统计关联性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为什么在</a:t>
            </a:r>
            <a:r>
              <a:rPr lang="en-US" altLang="zh-CN"/>
              <a:t>PHM</a:t>
            </a:r>
            <a:r>
              <a:rPr lang="zh-CN" altLang="en-US"/>
              <a:t>中至关重要？</a:t>
            </a:r>
            <a:endParaRPr lang="zh-CN" altLang="en-US"/>
          </a:p>
          <a:p>
            <a:r>
              <a:rPr lang="zh-CN" altLang="en-US"/>
              <a:t>工业信任问题：</a:t>
            </a:r>
            <a:endParaRPr lang="zh-CN" altLang="en-US"/>
          </a:p>
          <a:p>
            <a:r>
              <a:rPr lang="zh-CN" altLang="en-US"/>
              <a:t>维护工程师需明确故障根因（如</a:t>
            </a:r>
            <a:r>
              <a:rPr lang="en-US" altLang="zh-CN"/>
              <a:t>“ESR</a:t>
            </a:r>
            <a:r>
              <a:rPr lang="zh-CN" altLang="en-US"/>
              <a:t>超标因高频纹波电流累积</a:t>
            </a:r>
            <a:r>
              <a:rPr lang="en-US" altLang="zh-CN"/>
              <a:t>”</a:t>
            </a:r>
            <a:r>
              <a:rPr lang="zh-CN" altLang="en-US"/>
              <a:t>），但黑箱模型只能提供</a:t>
            </a:r>
            <a:r>
              <a:rPr lang="en-US" altLang="zh-CN"/>
              <a:t>“</a:t>
            </a:r>
            <a:r>
              <a:rPr lang="zh-CN" altLang="en-US"/>
              <a:t>概率预警</a:t>
            </a:r>
            <a:r>
              <a:rPr lang="en-US" altLang="zh-CN"/>
              <a:t>”</a:t>
            </a:r>
            <a:r>
              <a:rPr lang="zh-CN" altLang="en-US"/>
              <a:t>，导致决策犹豫。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安全合规需求：</a:t>
            </a:r>
            <a:endParaRPr lang="zh-CN" altLang="en-US"/>
          </a:p>
          <a:p>
            <a:r>
              <a:rPr lang="zh-CN" altLang="en-US"/>
              <a:t>核设施、医疗加速器等场景要求故障分析可审计，模型需通过因果性验证而非仅统计相关性。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模型优化瓶颈：</a:t>
            </a:r>
            <a:endParaRPr lang="zh-CN" altLang="en-US"/>
          </a:p>
          <a:p>
            <a:r>
              <a:rPr lang="zh-CN" altLang="en-US"/>
              <a:t>若模型误报，无法通过可解释性定位问题（如数据偏差、特征选择错误），迭代效率低下。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时序记忆能力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捕捉长期退化趋势</a:t>
            </a:r>
            <a:endParaRPr lang="zh-CN" altLang="en-US"/>
          </a:p>
          <a:p>
            <a:r>
              <a:rPr lang="zh-CN" altLang="en-US"/>
              <a:t>传统方法问题：</a:t>
            </a:r>
            <a:endParaRPr lang="zh-CN" altLang="en-US"/>
          </a:p>
          <a:p>
            <a:r>
              <a:rPr lang="zh-CN" altLang="en-US"/>
              <a:t>使用线性回归、</a:t>
            </a:r>
            <a:r>
              <a:rPr lang="en-US" altLang="zh-CN"/>
              <a:t>ARIMA </a:t>
            </a:r>
            <a:r>
              <a:rPr lang="zh-CN" altLang="en-US"/>
              <a:t>等模型时，难以建模数月甚至数年的缓慢退化趋势（长期依赖断裂）。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优势：</a:t>
            </a:r>
            <a:endParaRPr lang="zh-CN" altLang="en-US"/>
          </a:p>
          <a:p>
            <a:r>
              <a:rPr lang="zh-CN" altLang="en-US"/>
              <a:t>细胞状态（</a:t>
            </a:r>
            <a:r>
              <a:rPr lang="en-US" altLang="zh-CN"/>
              <a:t>Cell State</a:t>
            </a:r>
            <a:r>
              <a:rPr lang="zh-CN" altLang="en-US"/>
              <a:t>）</a:t>
            </a:r>
            <a:r>
              <a:rPr lang="en-US" altLang="zh-CN"/>
              <a:t> </a:t>
            </a:r>
            <a:r>
              <a:rPr lang="zh-CN" altLang="en-US"/>
              <a:t>持续传递关键退化特征（如</a:t>
            </a:r>
            <a:r>
              <a:rPr lang="en-US" altLang="zh-CN"/>
              <a:t>“</a:t>
            </a:r>
            <a:r>
              <a:rPr lang="zh-CN" altLang="en-US"/>
              <a:t>过去</a:t>
            </a:r>
            <a:r>
              <a:rPr lang="en-US" altLang="zh-CN"/>
              <a:t> 100 </a:t>
            </a:r>
            <a:r>
              <a:rPr lang="zh-CN" altLang="en-US"/>
              <a:t>小时高温导致</a:t>
            </a:r>
            <a:r>
              <a:rPr lang="en-US" altLang="zh-CN"/>
              <a:t> ESR </a:t>
            </a:r>
            <a:r>
              <a:rPr lang="zh-CN" altLang="en-US"/>
              <a:t>增速加快</a:t>
            </a:r>
            <a:r>
              <a:rPr lang="en-US" altLang="zh-CN"/>
              <a:t>”</a:t>
            </a:r>
            <a:r>
              <a:rPr lang="zh-CN" altLang="en-US"/>
              <a:t>），避免信息丢失。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自动过滤短期噪声（如某次突加载荷的瞬时波动），聚焦长期退化主因。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多变量非线性建模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融合多物理场因素</a:t>
            </a:r>
            <a:endParaRPr lang="zh-CN" altLang="en-US"/>
          </a:p>
          <a:p>
            <a:r>
              <a:rPr lang="zh-CN" altLang="en-US"/>
              <a:t>退化驱动因素：</a:t>
            </a:r>
            <a:endParaRPr lang="zh-CN" altLang="en-US"/>
          </a:p>
          <a:p>
            <a:r>
              <a:rPr lang="en-US" altLang="zh-CN"/>
              <a:t>ESR </a:t>
            </a:r>
            <a:r>
              <a:rPr lang="zh-CN" altLang="en-US"/>
              <a:t>变化受电压、温度、纹波电流、工作时间等多参数非线性耦合影响。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处理方式：</a:t>
            </a:r>
            <a:endParaRPr lang="zh-CN" altLang="en-US"/>
          </a:p>
          <a:p>
            <a:r>
              <a:rPr lang="zh-CN" altLang="en-US"/>
              <a:t>将多参数作为输入序列（如</a:t>
            </a:r>
            <a:r>
              <a:rPr lang="en-US" altLang="zh-CN"/>
              <a:t> [</a:t>
            </a:r>
            <a:r>
              <a:rPr lang="zh-CN" altLang="en-US"/>
              <a:t>温度</a:t>
            </a:r>
            <a:r>
              <a:rPr lang="en-US" altLang="zh-CN"/>
              <a:t>, </a:t>
            </a:r>
            <a:r>
              <a:rPr lang="zh-CN" altLang="en-US"/>
              <a:t>电流</a:t>
            </a:r>
            <a:r>
              <a:rPr lang="en-US" altLang="zh-CN"/>
              <a:t>, </a:t>
            </a:r>
            <a:r>
              <a:rPr lang="zh-CN" altLang="en-US"/>
              <a:t>工作时间</a:t>
            </a:r>
            <a:r>
              <a:rPr lang="en-US" altLang="zh-CN"/>
              <a:t>]</a:t>
            </a:r>
            <a:r>
              <a:rPr lang="zh-CN" altLang="en-US"/>
              <a:t>），通过门控机制自动学习参数间的复杂关系。</a:t>
            </a:r>
            <a:endParaRPr lang="zh-CN" altLang="en-US"/>
          </a:p>
          <a:p>
            <a:r>
              <a:rPr lang="zh-CN" altLang="en-US"/>
              <a:t>示例：高温（输入</a:t>
            </a:r>
            <a:r>
              <a:rPr lang="en-US" altLang="zh-CN"/>
              <a:t>1</a:t>
            </a:r>
            <a:r>
              <a:rPr lang="zh-CN" altLang="en-US"/>
              <a:t>）叠加高纹波电流（输入</a:t>
            </a:r>
            <a:r>
              <a:rPr lang="en-US" altLang="zh-CN"/>
              <a:t>2</a:t>
            </a:r>
            <a:r>
              <a:rPr lang="zh-CN" altLang="en-US"/>
              <a:t>）</a:t>
            </a:r>
            <a:r>
              <a:rPr lang="en-US" altLang="en-US"/>
              <a:t>→</a:t>
            </a:r>
            <a:r>
              <a:rPr lang="en-US" altLang="zh-CN"/>
              <a:t> LSTM </a:t>
            </a:r>
            <a:r>
              <a:rPr lang="zh-CN" altLang="en-US"/>
              <a:t>预测</a:t>
            </a:r>
            <a:r>
              <a:rPr lang="en-US" altLang="zh-CN"/>
              <a:t> ESR </a:t>
            </a:r>
            <a:r>
              <a:rPr lang="zh-CN" altLang="en-US"/>
              <a:t>加速上升。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抗噪声干扰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鲁棒性预测</a:t>
            </a:r>
            <a:endParaRPr lang="zh-CN" altLang="en-US"/>
          </a:p>
          <a:p>
            <a:r>
              <a:rPr lang="zh-CN" altLang="en-US"/>
              <a:t>实际场景：</a:t>
            </a:r>
            <a:endParaRPr lang="zh-CN" altLang="en-US"/>
          </a:p>
          <a:p>
            <a:r>
              <a:rPr lang="zh-CN" altLang="en-US"/>
              <a:t>传感器数据存在噪声，且电容工况可能突变（如负载跳变）。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应对：</a:t>
            </a:r>
            <a:endParaRPr lang="zh-CN" altLang="en-US"/>
          </a:p>
          <a:p>
            <a:r>
              <a:rPr lang="zh-CN" altLang="en-US"/>
              <a:t>输入门</a:t>
            </a:r>
            <a:r>
              <a:rPr lang="en-US" altLang="zh-CN"/>
              <a:t> </a:t>
            </a:r>
            <a:r>
              <a:rPr lang="zh-CN" altLang="en-US"/>
              <a:t>抑制异常点干扰（如某次温度采样错误）。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选择性忽略突发工况的短期影响（如负载突增仅导致</a:t>
            </a:r>
            <a:r>
              <a:rPr lang="en-US" altLang="zh-CN"/>
              <a:t> ESR </a:t>
            </a:r>
            <a:r>
              <a:rPr lang="zh-CN" altLang="en-US"/>
              <a:t>瞬时波动）。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时序记忆能力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捕捉长期退化趋势</a:t>
            </a:r>
            <a:endParaRPr lang="zh-CN" altLang="en-US"/>
          </a:p>
          <a:p>
            <a:r>
              <a:rPr lang="zh-CN" altLang="en-US"/>
              <a:t>传统方法问题：</a:t>
            </a:r>
            <a:endParaRPr lang="zh-CN" altLang="en-US"/>
          </a:p>
          <a:p>
            <a:r>
              <a:rPr lang="zh-CN" altLang="en-US"/>
              <a:t>使用线性回归、</a:t>
            </a:r>
            <a:r>
              <a:rPr lang="en-US" altLang="zh-CN"/>
              <a:t>ARIMA </a:t>
            </a:r>
            <a:r>
              <a:rPr lang="zh-CN" altLang="en-US"/>
              <a:t>等模型时，难以建模数月甚至数年的缓慢退化趋势（长期依赖断裂）。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优势：</a:t>
            </a:r>
            <a:endParaRPr lang="zh-CN" altLang="en-US"/>
          </a:p>
          <a:p>
            <a:r>
              <a:rPr lang="zh-CN" altLang="en-US"/>
              <a:t>细胞状态（</a:t>
            </a:r>
            <a:r>
              <a:rPr lang="en-US" altLang="zh-CN"/>
              <a:t>Cell State</a:t>
            </a:r>
            <a:r>
              <a:rPr lang="zh-CN" altLang="en-US"/>
              <a:t>）</a:t>
            </a:r>
            <a:r>
              <a:rPr lang="en-US" altLang="zh-CN"/>
              <a:t> </a:t>
            </a:r>
            <a:r>
              <a:rPr lang="zh-CN" altLang="en-US"/>
              <a:t>持续传递关键退化特征（如</a:t>
            </a:r>
            <a:r>
              <a:rPr lang="en-US" altLang="zh-CN"/>
              <a:t>“</a:t>
            </a:r>
            <a:r>
              <a:rPr lang="zh-CN" altLang="en-US"/>
              <a:t>过去</a:t>
            </a:r>
            <a:r>
              <a:rPr lang="en-US" altLang="zh-CN"/>
              <a:t> 100 </a:t>
            </a:r>
            <a:r>
              <a:rPr lang="zh-CN" altLang="en-US"/>
              <a:t>小时高温导致</a:t>
            </a:r>
            <a:r>
              <a:rPr lang="en-US" altLang="zh-CN"/>
              <a:t> ESR </a:t>
            </a:r>
            <a:r>
              <a:rPr lang="zh-CN" altLang="en-US"/>
              <a:t>增速加快</a:t>
            </a:r>
            <a:r>
              <a:rPr lang="en-US" altLang="zh-CN"/>
              <a:t>”</a:t>
            </a:r>
            <a:r>
              <a:rPr lang="zh-CN" altLang="en-US"/>
              <a:t>），避免信息丢失。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自动过滤短期噪声（如某次突加载荷的瞬时波动），聚焦长期退化主因。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多变量非线性建模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融合多物理场因素</a:t>
            </a:r>
            <a:endParaRPr lang="zh-CN" altLang="en-US"/>
          </a:p>
          <a:p>
            <a:r>
              <a:rPr lang="zh-CN" altLang="en-US"/>
              <a:t>退化驱动因素：</a:t>
            </a:r>
            <a:endParaRPr lang="zh-CN" altLang="en-US"/>
          </a:p>
          <a:p>
            <a:r>
              <a:rPr lang="en-US" altLang="zh-CN"/>
              <a:t>ESR </a:t>
            </a:r>
            <a:r>
              <a:rPr lang="zh-CN" altLang="en-US"/>
              <a:t>变化受电压、温度、纹波电流、工作时间等多参数非线性耦合影响。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处理方式：</a:t>
            </a:r>
            <a:endParaRPr lang="zh-CN" altLang="en-US"/>
          </a:p>
          <a:p>
            <a:r>
              <a:rPr lang="zh-CN" altLang="en-US"/>
              <a:t>将多参数作为输入序列（如</a:t>
            </a:r>
            <a:r>
              <a:rPr lang="en-US" altLang="zh-CN"/>
              <a:t> [</a:t>
            </a:r>
            <a:r>
              <a:rPr lang="zh-CN" altLang="en-US"/>
              <a:t>温度</a:t>
            </a:r>
            <a:r>
              <a:rPr lang="en-US" altLang="zh-CN"/>
              <a:t>, </a:t>
            </a:r>
            <a:r>
              <a:rPr lang="zh-CN" altLang="en-US"/>
              <a:t>电流</a:t>
            </a:r>
            <a:r>
              <a:rPr lang="en-US" altLang="zh-CN"/>
              <a:t>, </a:t>
            </a:r>
            <a:r>
              <a:rPr lang="zh-CN" altLang="en-US"/>
              <a:t>工作时间</a:t>
            </a:r>
            <a:r>
              <a:rPr lang="en-US" altLang="zh-CN"/>
              <a:t>]</a:t>
            </a:r>
            <a:r>
              <a:rPr lang="zh-CN" altLang="en-US"/>
              <a:t>），通过门控机制自动学习参数间的复杂关系。</a:t>
            </a:r>
            <a:endParaRPr lang="zh-CN" altLang="en-US"/>
          </a:p>
          <a:p>
            <a:r>
              <a:rPr lang="zh-CN" altLang="en-US"/>
              <a:t>示例：高温（输入</a:t>
            </a:r>
            <a:r>
              <a:rPr lang="en-US" altLang="zh-CN"/>
              <a:t>1</a:t>
            </a:r>
            <a:r>
              <a:rPr lang="zh-CN" altLang="en-US"/>
              <a:t>）叠加高纹波电流（输入</a:t>
            </a:r>
            <a:r>
              <a:rPr lang="en-US" altLang="zh-CN"/>
              <a:t>2</a:t>
            </a:r>
            <a:r>
              <a:rPr lang="zh-CN" altLang="en-US"/>
              <a:t>）</a:t>
            </a:r>
            <a:r>
              <a:rPr lang="en-US" altLang="en-US"/>
              <a:t>→</a:t>
            </a:r>
            <a:r>
              <a:rPr lang="en-US" altLang="zh-CN"/>
              <a:t> LSTM </a:t>
            </a:r>
            <a:r>
              <a:rPr lang="zh-CN" altLang="en-US"/>
              <a:t>预测</a:t>
            </a:r>
            <a:r>
              <a:rPr lang="en-US" altLang="zh-CN"/>
              <a:t> ESR </a:t>
            </a:r>
            <a:r>
              <a:rPr lang="zh-CN" altLang="en-US"/>
              <a:t>加速上升。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抗噪声干扰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鲁棒性预测</a:t>
            </a:r>
            <a:endParaRPr lang="zh-CN" altLang="en-US"/>
          </a:p>
          <a:p>
            <a:r>
              <a:rPr lang="zh-CN" altLang="en-US"/>
              <a:t>实际场景：</a:t>
            </a:r>
            <a:endParaRPr lang="zh-CN" altLang="en-US"/>
          </a:p>
          <a:p>
            <a:r>
              <a:rPr lang="zh-CN" altLang="en-US"/>
              <a:t>传感器数据存在噪声，且电容工况可能突变（如负载跳变）。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应对：</a:t>
            </a:r>
            <a:endParaRPr lang="zh-CN" altLang="en-US"/>
          </a:p>
          <a:p>
            <a:r>
              <a:rPr lang="zh-CN" altLang="en-US"/>
              <a:t>输入门</a:t>
            </a:r>
            <a:r>
              <a:rPr lang="en-US" altLang="zh-CN"/>
              <a:t> </a:t>
            </a:r>
            <a:r>
              <a:rPr lang="zh-CN" altLang="en-US"/>
              <a:t>抑制异常点干扰（如某次温度采样错误）。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选择性忽略突发工况的短期影响（如负载突增仅导致</a:t>
            </a:r>
            <a:r>
              <a:rPr lang="en-US" altLang="zh-CN"/>
              <a:t> ESR </a:t>
            </a:r>
            <a:r>
              <a:rPr lang="zh-CN" altLang="en-US"/>
              <a:t>瞬时波动）。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时序记忆能力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捕捉长期退化趋势</a:t>
            </a:r>
            <a:endParaRPr lang="zh-CN" altLang="en-US"/>
          </a:p>
          <a:p>
            <a:r>
              <a:rPr lang="zh-CN" altLang="en-US"/>
              <a:t>传统方法问题：</a:t>
            </a:r>
            <a:endParaRPr lang="zh-CN" altLang="en-US"/>
          </a:p>
          <a:p>
            <a:r>
              <a:rPr lang="zh-CN" altLang="en-US"/>
              <a:t>使用线性回归、</a:t>
            </a:r>
            <a:r>
              <a:rPr lang="en-US" altLang="zh-CN"/>
              <a:t>ARIMA </a:t>
            </a:r>
            <a:r>
              <a:rPr lang="zh-CN" altLang="en-US"/>
              <a:t>等模型时，难以建模数月甚至数年的缓慢退化趋势（长期依赖断裂）。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优势：</a:t>
            </a:r>
            <a:endParaRPr lang="zh-CN" altLang="en-US"/>
          </a:p>
          <a:p>
            <a:r>
              <a:rPr lang="zh-CN" altLang="en-US"/>
              <a:t>细胞状态（</a:t>
            </a:r>
            <a:r>
              <a:rPr lang="en-US" altLang="zh-CN"/>
              <a:t>Cell State</a:t>
            </a:r>
            <a:r>
              <a:rPr lang="zh-CN" altLang="en-US"/>
              <a:t>）</a:t>
            </a:r>
            <a:r>
              <a:rPr lang="en-US" altLang="zh-CN"/>
              <a:t> </a:t>
            </a:r>
            <a:r>
              <a:rPr lang="zh-CN" altLang="en-US"/>
              <a:t>持续传递关键退化特征（如</a:t>
            </a:r>
            <a:r>
              <a:rPr lang="en-US" altLang="zh-CN"/>
              <a:t>“</a:t>
            </a:r>
            <a:r>
              <a:rPr lang="zh-CN" altLang="en-US"/>
              <a:t>过去</a:t>
            </a:r>
            <a:r>
              <a:rPr lang="en-US" altLang="zh-CN"/>
              <a:t> 100 </a:t>
            </a:r>
            <a:r>
              <a:rPr lang="zh-CN" altLang="en-US"/>
              <a:t>小时高温导致</a:t>
            </a:r>
            <a:r>
              <a:rPr lang="en-US" altLang="zh-CN"/>
              <a:t> ESR </a:t>
            </a:r>
            <a:r>
              <a:rPr lang="zh-CN" altLang="en-US"/>
              <a:t>增速加快</a:t>
            </a:r>
            <a:r>
              <a:rPr lang="en-US" altLang="zh-CN"/>
              <a:t>”</a:t>
            </a:r>
            <a:r>
              <a:rPr lang="zh-CN" altLang="en-US"/>
              <a:t>），避免信息丢失。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自动过滤短期噪声（如某次突加载荷的瞬时波动），聚焦长期退化主因。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多变量非线性建模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融合多物理场因素</a:t>
            </a:r>
            <a:endParaRPr lang="zh-CN" altLang="en-US"/>
          </a:p>
          <a:p>
            <a:r>
              <a:rPr lang="zh-CN" altLang="en-US"/>
              <a:t>退化驱动因素：</a:t>
            </a:r>
            <a:endParaRPr lang="zh-CN" altLang="en-US"/>
          </a:p>
          <a:p>
            <a:r>
              <a:rPr lang="en-US" altLang="zh-CN"/>
              <a:t>ESR </a:t>
            </a:r>
            <a:r>
              <a:rPr lang="zh-CN" altLang="en-US"/>
              <a:t>变化受电压、温度、纹波电流、工作时间等多参数非线性耦合影响。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处理方式：</a:t>
            </a:r>
            <a:endParaRPr lang="zh-CN" altLang="en-US"/>
          </a:p>
          <a:p>
            <a:r>
              <a:rPr lang="zh-CN" altLang="en-US"/>
              <a:t>将多参数作为输入序列（如</a:t>
            </a:r>
            <a:r>
              <a:rPr lang="en-US" altLang="zh-CN"/>
              <a:t> [</a:t>
            </a:r>
            <a:r>
              <a:rPr lang="zh-CN" altLang="en-US"/>
              <a:t>温度</a:t>
            </a:r>
            <a:r>
              <a:rPr lang="en-US" altLang="zh-CN"/>
              <a:t>, </a:t>
            </a:r>
            <a:r>
              <a:rPr lang="zh-CN" altLang="en-US"/>
              <a:t>电流</a:t>
            </a:r>
            <a:r>
              <a:rPr lang="en-US" altLang="zh-CN"/>
              <a:t>, </a:t>
            </a:r>
            <a:r>
              <a:rPr lang="zh-CN" altLang="en-US"/>
              <a:t>工作时间</a:t>
            </a:r>
            <a:r>
              <a:rPr lang="en-US" altLang="zh-CN"/>
              <a:t>]</a:t>
            </a:r>
            <a:r>
              <a:rPr lang="zh-CN" altLang="en-US"/>
              <a:t>），通过门控机制自动学习参数间的复杂关系。</a:t>
            </a:r>
            <a:endParaRPr lang="zh-CN" altLang="en-US"/>
          </a:p>
          <a:p>
            <a:r>
              <a:rPr lang="zh-CN" altLang="en-US"/>
              <a:t>示例：高温（输入</a:t>
            </a:r>
            <a:r>
              <a:rPr lang="en-US" altLang="zh-CN"/>
              <a:t>1</a:t>
            </a:r>
            <a:r>
              <a:rPr lang="zh-CN" altLang="en-US"/>
              <a:t>）叠加高纹波电流（输入</a:t>
            </a:r>
            <a:r>
              <a:rPr lang="en-US" altLang="zh-CN"/>
              <a:t>2</a:t>
            </a:r>
            <a:r>
              <a:rPr lang="zh-CN" altLang="en-US"/>
              <a:t>）</a:t>
            </a:r>
            <a:r>
              <a:rPr lang="en-US" altLang="en-US"/>
              <a:t>→</a:t>
            </a:r>
            <a:r>
              <a:rPr lang="en-US" altLang="zh-CN"/>
              <a:t> LSTM </a:t>
            </a:r>
            <a:r>
              <a:rPr lang="zh-CN" altLang="en-US"/>
              <a:t>预测</a:t>
            </a:r>
            <a:r>
              <a:rPr lang="en-US" altLang="zh-CN"/>
              <a:t> ESR </a:t>
            </a:r>
            <a:r>
              <a:rPr lang="zh-CN" altLang="en-US"/>
              <a:t>加速上升。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抗噪声干扰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鲁棒性预测</a:t>
            </a:r>
            <a:endParaRPr lang="zh-CN" altLang="en-US"/>
          </a:p>
          <a:p>
            <a:r>
              <a:rPr lang="zh-CN" altLang="en-US"/>
              <a:t>实际场景：</a:t>
            </a:r>
            <a:endParaRPr lang="zh-CN" altLang="en-US"/>
          </a:p>
          <a:p>
            <a:r>
              <a:rPr lang="zh-CN" altLang="en-US"/>
              <a:t>传感器数据存在噪声，且电容工况可能突变（如负载跳变）。</a:t>
            </a:r>
            <a:endParaRPr lang="zh-CN" altLang="en-US"/>
          </a:p>
          <a:p>
            <a:r>
              <a:rPr lang="en-US" altLang="zh-CN"/>
              <a:t>LSTM </a:t>
            </a:r>
            <a:r>
              <a:rPr lang="zh-CN" altLang="en-US"/>
              <a:t>应对：</a:t>
            </a:r>
            <a:endParaRPr lang="zh-CN" altLang="en-US"/>
          </a:p>
          <a:p>
            <a:r>
              <a:rPr lang="zh-CN" altLang="en-US"/>
              <a:t>输入门</a:t>
            </a:r>
            <a:r>
              <a:rPr lang="en-US" altLang="zh-CN"/>
              <a:t> </a:t>
            </a:r>
            <a:r>
              <a:rPr lang="zh-CN" altLang="en-US"/>
              <a:t>抑制异常点干扰（如某次温度采样错误）。</a:t>
            </a:r>
            <a:endParaRPr lang="zh-CN" altLang="en-US"/>
          </a:p>
          <a:p>
            <a:r>
              <a:rPr lang="zh-CN" altLang="en-US"/>
              <a:t>遗忘门</a:t>
            </a:r>
            <a:r>
              <a:rPr lang="en-US" altLang="zh-CN"/>
              <a:t> </a:t>
            </a:r>
            <a:r>
              <a:rPr lang="zh-CN" altLang="en-US"/>
              <a:t>选择性忽略突发工况的短期影响（如负载突增仅导致</a:t>
            </a:r>
            <a:r>
              <a:rPr lang="en-US" altLang="zh-CN"/>
              <a:t> ESR </a:t>
            </a:r>
            <a:r>
              <a:rPr lang="zh-CN" altLang="en-US"/>
              <a:t>瞬时波动）。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theme" Target="../theme/theme10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1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theme" Target="../theme/theme12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4" Type="http://schemas.openxmlformats.org/officeDocument/2006/relationships/theme" Target="../theme/theme13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theme" Target="../theme/theme14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15.xml.rels><?xml version="1.0" encoding="UTF-8" standalone="yes"?>
<Relationships xmlns="http://schemas.openxmlformats.org/package/2006/relationships"><Relationship Id="rId4" Type="http://schemas.openxmlformats.org/officeDocument/2006/relationships/theme" Target="../theme/theme15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7.png"/><Relationship Id="rId25" Type="http://schemas.openxmlformats.org/officeDocument/2006/relationships/image" Target="../media/image26.png"/><Relationship Id="rId24" Type="http://schemas.openxmlformats.org/officeDocument/2006/relationships/tags" Target="../tags/tag84.xml"/><Relationship Id="rId23" Type="http://schemas.openxmlformats.org/officeDocument/2006/relationships/tags" Target="../tags/tag83.xml"/><Relationship Id="rId22" Type="http://schemas.openxmlformats.org/officeDocument/2006/relationships/tags" Target="../tags/tag82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26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2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22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9.png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175.xml"/><Relationship Id="rId3" Type="http://schemas.openxmlformats.org/officeDocument/2006/relationships/tags" Target="../tags/tag148.xml"/><Relationship Id="rId29" Type="http://schemas.openxmlformats.org/officeDocument/2006/relationships/tags" Target="../tags/tag174.xml"/><Relationship Id="rId28" Type="http://schemas.openxmlformats.org/officeDocument/2006/relationships/tags" Target="../tags/tag173.xml"/><Relationship Id="rId27" Type="http://schemas.openxmlformats.org/officeDocument/2006/relationships/tags" Target="../tags/tag172.xml"/><Relationship Id="rId26" Type="http://schemas.openxmlformats.org/officeDocument/2006/relationships/tags" Target="../tags/tag171.xml"/><Relationship Id="rId25" Type="http://schemas.openxmlformats.org/officeDocument/2006/relationships/tags" Target="../tags/tag170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47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22.jpeg"/><Relationship Id="rId7" Type="http://schemas.openxmlformats.org/officeDocument/2006/relationships/tags" Target="../tags/tag21.xml"/><Relationship Id="rId6" Type="http://schemas.openxmlformats.org/officeDocument/2006/relationships/image" Target="../media/image21.jpeg"/><Relationship Id="rId5" Type="http://schemas.openxmlformats.org/officeDocument/2006/relationships/tags" Target="../tags/tag20.xml"/><Relationship Id="rId4" Type="http://schemas.openxmlformats.org/officeDocument/2006/relationships/image" Target="../media/image20.jpeg"/><Relationship Id="rId3" Type="http://schemas.openxmlformats.org/officeDocument/2006/relationships/tags" Target="../tags/tag19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37.xml"/><Relationship Id="rId24" Type="http://schemas.openxmlformats.org/officeDocument/2006/relationships/tags" Target="../tags/tag36.xml"/><Relationship Id="rId23" Type="http://schemas.openxmlformats.org/officeDocument/2006/relationships/tags" Target="../tags/tag35.xml"/><Relationship Id="rId22" Type="http://schemas.openxmlformats.org/officeDocument/2006/relationships/tags" Target="../tags/tag3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openxmlformats.org/officeDocument/2006/relationships/image" Target="../media/image19.jpeg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image" Target="../media/image23.jpe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0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4394" y="1870759"/>
            <a:ext cx="1238884" cy="50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FEE1E0">
                    <a:alpha val="5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2025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328451" y="2374303"/>
            <a:ext cx="1116000" cy="677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14646" y="2492474"/>
            <a:ext cx="5979396" cy="3694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6211020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14726" y="4920228"/>
            <a:ext cx="1704085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29080" y="49199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25845" y="4994113"/>
            <a:ext cx="773667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主讲人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2707640" y="4972403"/>
            <a:ext cx="427990" cy="2298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李然</a:t>
            </a:r>
            <a:endParaRPr kumimoji="1" lang="en-US" altLang="zh-CN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446689" y="4920228"/>
            <a:ext cx="1817381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261045" y="49199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49847" y="4994113"/>
            <a:ext cx="773667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时间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304378" y="4972249"/>
            <a:ext cx="846396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2025.02</a:t>
            </a:r>
            <a:endParaRPr kumimoji="1" lang="en-US" altLang="zh-CN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402194" y="5005430"/>
            <a:ext cx="162352" cy="15018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620629" y="5005430"/>
            <a:ext cx="138646" cy="15018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7556500" y="3065780"/>
            <a:ext cx="4018915" cy="2792095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1602105" y="1774825"/>
            <a:ext cx="8517890" cy="692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745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基于嵌入式AI的加速器电源实时PHM系统设计与实现</a:t>
            </a:r>
            <a:endParaRPr kumimoji="1" lang="en-US" altLang="zh-CN" sz="2745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10615739" y="5427199"/>
            <a:ext cx="730215" cy="117748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 28" descr="中国散裂中子源+LOGO文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875" y="79375"/>
            <a:ext cx="882015" cy="4756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5" y="83185"/>
            <a:ext cx="3197225" cy="523875"/>
          </a:xfrm>
          <a:prstGeom prst="rect">
            <a:avLst/>
          </a:prstGeom>
          <a:ln>
            <a:noFill/>
          </a:ln>
        </p:spPr>
      </p:pic>
      <p:sp>
        <p:nvSpPr>
          <p:cNvPr id="31" name="文本框 30"/>
          <p:cNvSpPr txBox="1"/>
          <p:nvPr/>
        </p:nvSpPr>
        <p:spPr>
          <a:xfrm>
            <a:off x="1492885" y="2255520"/>
            <a:ext cx="6096000" cy="160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9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erif SC Regular" panose="02020900000000000000" charset="-122"/>
                <a:sym typeface="+mn-ea"/>
              </a:rPr>
              <a:t>Design and Implementation of a Real-Time PHM System for Accelerator Power Supplies Based on Embedded AI</a:t>
            </a:r>
            <a:endParaRPr kumimoji="1" lang="en-US" altLang="zh-CN" sz="9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Source Han Serif SC Regular" panose="02020900000000000000" charset="-122"/>
              <a:sym typeface="+mn-ea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1336778" y="769043"/>
            <a:ext cx="95415" cy="9773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0207046" y="769041"/>
            <a:ext cx="1011797" cy="97732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714726" y="5517128"/>
            <a:ext cx="1704085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529080" y="55168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825625" y="5591175"/>
            <a:ext cx="469265" cy="2146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导师</a:t>
            </a:r>
            <a:endParaRPr kumimoji="1" lang="zh-CN" altLang="en-US" sz="12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2707640" y="5569303"/>
            <a:ext cx="427990" cy="2298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齐欣</a:t>
            </a:r>
            <a:endParaRPr kumimoji="1" lang="zh-CN" altLang="en-US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44" name="标题 1"/>
          <p:cNvSpPr txBox="1"/>
          <p:nvPr/>
        </p:nvSpPr>
        <p:spPr>
          <a:xfrm>
            <a:off x="4446689" y="5517128"/>
            <a:ext cx="1817381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4261045" y="55168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4604127" y="5575773"/>
            <a:ext cx="773667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10000"/>
              </a:lnSpc>
            </a:pPr>
            <a:r>
              <a:rPr kumimoji="1" lang="zh-CN" altLang="en-US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课题组</a:t>
            </a:r>
            <a:endParaRPr kumimoji="1" lang="zh-CN" altLang="en-US" sz="12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47" name="标题 1"/>
          <p:cNvSpPr txBox="1"/>
          <p:nvPr/>
        </p:nvSpPr>
        <p:spPr>
          <a:xfrm>
            <a:off x="5304155" y="5568950"/>
            <a:ext cx="698500" cy="2298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电源组</a:t>
            </a:r>
            <a:endParaRPr kumimoji="1" lang="zh-CN" altLang="en-US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48" name="标题 1"/>
          <p:cNvSpPr txBox="1"/>
          <p:nvPr/>
        </p:nvSpPr>
        <p:spPr>
          <a:xfrm>
            <a:off x="4402194" y="5602330"/>
            <a:ext cx="162352" cy="15018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>
            <a:off x="1620629" y="5602330"/>
            <a:ext cx="138646" cy="15018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200" dirty="0" err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嵌入式AI平台构想</a:t>
            </a:r>
            <a:endParaRPr kumimoji="1" lang="en-US" altLang="zh-CN" sz="3200" dirty="0" err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3200" dirty="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 (Core Concept)</a:t>
            </a:r>
            <a:endParaRPr kumimoji="1" lang="zh-CN" altLang="en-US" sz="1400" dirty="0"/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4295" y="1831975"/>
            <a:ext cx="6146800" cy="3756660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1056640" y="4820285"/>
            <a:ext cx="3999230" cy="1769110"/>
          </a:xfrm>
          <a:prstGeom prst="roundRect">
            <a:avLst>
              <a:gd name="adj" fmla="val 14081"/>
            </a:avLst>
          </a:prstGeom>
          <a:solidFill>
            <a:schemeClr val="accent3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1409234" y="2403295"/>
            <a:ext cx="2735113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4144347" y="2403295"/>
            <a:ext cx="501445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148699" y="4973514"/>
            <a:ext cx="401878" cy="351839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318760" y="4820285"/>
            <a:ext cx="4069715" cy="1768475"/>
          </a:xfrm>
          <a:prstGeom prst="roundRect">
            <a:avLst>
              <a:gd name="adj" fmla="val 14081"/>
            </a:avLst>
          </a:prstGeom>
          <a:solidFill>
            <a:schemeClr val="accent3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5481375" y="4942925"/>
            <a:ext cx="407810" cy="36972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387960" y="1831762"/>
            <a:ext cx="3266400" cy="5107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D177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FPGA+ARM异构平台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87086" y="2480188"/>
            <a:ext cx="3275200" cy="20837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开发新的数字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控制器，构建FPGA+ARM异构平台，提升处理能力。
FPGA负责高速信号采集，ARM承担AI推理任务，协同高效运行。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1620500" y="6286500"/>
            <a:ext cx="571500" cy="571500"/>
          </a:xfrm>
          <a:prstGeom prst="leftArrow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6"/>
            </p:custDataLst>
          </p:nvPr>
        </p:nvSpPr>
        <p:spPr>
          <a:xfrm>
            <a:off x="1654660" y="4917862"/>
            <a:ext cx="3266400" cy="345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关键能力突破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7"/>
            </p:custDataLst>
          </p:nvPr>
        </p:nvSpPr>
        <p:spPr>
          <a:xfrm>
            <a:off x="1640840" y="5312410"/>
            <a:ext cx="3275330" cy="1125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实现100kHz采样率的实时信号处理，精准捕捉设备运行数据。
边缘AI推理延迟控制在ms</a:t>
            </a:r>
            <a:r>
              <a:rPr kumimoji="1" lang="zh-CN" altLang="en-US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级别</a:t>
            </a: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以内，</a:t>
            </a:r>
            <a:r>
              <a:rPr kumimoji="1" lang="zh-CN" altLang="en-US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</a:t>
            </a: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功耗，满足实时性要求。</a:t>
            </a:r>
            <a:endParaRPr kumimoji="1" lang="en-US" altLang="zh-CN" sz="12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5984486" y="5312288"/>
            <a:ext cx="3275200" cy="928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纹波电流频谱反映电容健康，IGBT瞬态电压/结温关联开关损耗。
数据驱动实现预测性维护，降低运维成本，提升系统可靠性。</a:t>
            </a:r>
            <a:endParaRPr kumimoji="1" lang="en-US" altLang="zh-CN" sz="12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5998060" y="4917862"/>
            <a:ext cx="3266400" cy="345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数据驱动价值挖掘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硬件架构升级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491586" y="1008063"/>
            <a:ext cx="3171825" cy="4827588"/>
          </a:xfrm>
          <a:custGeom>
            <a:avLst/>
            <a:gdLst>
              <a:gd name="T0" fmla="*/ 0 w 2005"/>
              <a:gd name="T1" fmla="*/ 2975 h 3052"/>
              <a:gd name="T2" fmla="*/ 479 w 2005"/>
              <a:gd name="T3" fmla="*/ 3052 h 3052"/>
              <a:gd name="T4" fmla="*/ 2005 w 2005"/>
              <a:gd name="T5" fmla="*/ 1526 h 3052"/>
              <a:gd name="T6" fmla="*/ 479 w 2005"/>
              <a:gd name="T7" fmla="*/ 0 h 3052"/>
              <a:gd name="T8" fmla="*/ 0 w 2005"/>
              <a:gd name="T9" fmla="*/ 77 h 3052"/>
            </a:gdLst>
            <a:ahLst/>
            <a:cxnLst/>
            <a:rect l="0" t="0" r="r" b="b"/>
            <a:pathLst>
              <a:path w="2005" h="3052">
                <a:moveTo>
                  <a:pt x="0" y="2975"/>
                </a:moveTo>
                <a:cubicBezTo>
                  <a:pt x="151" y="3025"/>
                  <a:pt x="312" y="3052"/>
                  <a:pt x="479" y="3052"/>
                </a:cubicBezTo>
                <a:cubicBezTo>
                  <a:pt x="1322" y="3052"/>
                  <a:pt x="2005" y="2369"/>
                  <a:pt x="2005" y="1526"/>
                </a:cubicBezTo>
                <a:cubicBezTo>
                  <a:pt x="2005" y="683"/>
                  <a:pt x="1322" y="0"/>
                  <a:pt x="479" y="0"/>
                </a:cubicBezTo>
                <a:cubicBezTo>
                  <a:pt x="312" y="0"/>
                  <a:pt x="151" y="27"/>
                  <a:pt x="0" y="77"/>
                </a:cubicBezTo>
              </a:path>
            </a:pathLst>
          </a:custGeom>
          <a:gradFill>
            <a:gsLst>
              <a:gs pos="19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439694" y="58738"/>
            <a:ext cx="1419225" cy="6850063"/>
          </a:xfrm>
          <a:custGeom>
            <a:avLst/>
            <a:gdLst>
              <a:gd name="T0" fmla="*/ 0 w 897"/>
              <a:gd name="T1" fmla="*/ 4330 h 4330"/>
              <a:gd name="T2" fmla="*/ 897 w 897"/>
              <a:gd name="T3" fmla="*/ 2160 h 4330"/>
              <a:gd name="T4" fmla="*/ 9 w 897"/>
              <a:gd name="T5" fmla="*/ 0 h 4330"/>
            </a:gdLst>
            <a:ahLst/>
            <a:cxnLst/>
            <a:rect l="0" t="0" r="r" b="b"/>
            <a:pathLst>
              <a:path w="897" h="4330">
                <a:moveTo>
                  <a:pt x="0" y="4330"/>
                </a:moveTo>
                <a:cubicBezTo>
                  <a:pt x="554" y="3774"/>
                  <a:pt x="897" y="3007"/>
                  <a:pt x="897" y="2160"/>
                </a:cubicBezTo>
                <a:cubicBezTo>
                  <a:pt x="897" y="1318"/>
                  <a:pt x="558" y="555"/>
                  <a:pt x="9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34552" y="1675187"/>
            <a:ext cx="54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  <a:ln w="6350" cap="sq">
            <a:solidFill>
              <a:schemeClr val="bg1"/>
            </a:solidFill>
            <a:miter/>
          </a:ln>
          <a:effectLst>
            <a:outerShdw blurRad="177800" dist="1524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360716" y="3159000"/>
            <a:ext cx="54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  <a:ln w="6350" cap="sq">
            <a:solidFill>
              <a:schemeClr val="bg1"/>
            </a:solidFill>
            <a:miter/>
          </a:ln>
          <a:effectLst>
            <a:outerShdw blurRad="177800" dist="1524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34552" y="4642813"/>
            <a:ext cx="54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  <a:ln w="6350" cap="sq">
            <a:solidFill>
              <a:schemeClr val="bg1"/>
            </a:solidFill>
            <a:miter/>
          </a:ln>
          <a:effectLst>
            <a:outerShdw blurRad="177800" dist="1524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76733" y="2915807"/>
            <a:ext cx="1100769" cy="103750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64075" y="1730249"/>
            <a:ext cx="4806950" cy="8986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物理意义：电容ESR退化的频域表征。
故障关联性：ESR增加20%，电容寿命终结。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5006975" y="2924049"/>
            <a:ext cx="4806950" cy="454151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IGBT瞬态电压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5006975" y="3444749"/>
            <a:ext cx="4806950" cy="8986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物理意义：开关损耗的直接反映。
故障关联性：电压过冲导致器件击穿风险增加。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549775" y="4651249"/>
            <a:ext cx="4806950" cy="454151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结温时序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549775" y="5172075"/>
            <a:ext cx="5057775" cy="8985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物理意义：热疲劳累积效应。
故障关联性：温度波动加速焊线层裂化。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813175" y="1722120"/>
            <a:ext cx="615950" cy="344805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346575" y="3208020"/>
            <a:ext cx="589915" cy="346710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825875" y="4706620"/>
            <a:ext cx="552450" cy="339725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关键参数选择逻辑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712210" y="594995"/>
            <a:ext cx="90081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600" b="1">
                <a:ln w="8890">
                  <a:noFill/>
                </a:ln>
                <a:solidFill>
                  <a:schemeClr val="accent1">
                    <a:alpha val="100000"/>
                  </a:schemeClr>
                </a:solidFill>
                <a:latin typeface="Times New Roman" panose="02020603050405020304" charset="0"/>
                <a:ea typeface="Source Han Serif SC Regular" panose="02020900000000000000" charset="-122"/>
                <a:cs typeface="Times New Roman" panose="02020603050405020304" charset="0"/>
                <a:sym typeface="+mn-ea"/>
              </a:rPr>
              <a:t>Why These Data Matter: From Signals to Decisions</a:t>
            </a:r>
            <a:r>
              <a:rPr kumimoji="1" lang="zh-CN" altLang="en-US" sz="1600" b="1">
                <a:ln w="8890">
                  <a:noFill/>
                </a:ln>
                <a:solidFill>
                  <a:schemeClr val="accent1">
                    <a:alpha val="100000"/>
                  </a:schemeClr>
                </a:solidFill>
                <a:latin typeface="Times New Roman" panose="02020603050405020304" charset="0"/>
                <a:ea typeface="Source Han Serif SC Regular" panose="02020900000000000000" charset="-122"/>
                <a:cs typeface="Times New Roman" panose="02020603050405020304" charset="0"/>
                <a:sym typeface="+mn-ea"/>
              </a:rPr>
              <a:t>？</a:t>
            </a:r>
            <a:endParaRPr kumimoji="1" lang="zh-CN" altLang="en-US" sz="1600" b="1">
              <a:ln w="8890">
                <a:noFill/>
              </a:ln>
              <a:solidFill>
                <a:schemeClr val="accent1">
                  <a:alpha val="100000"/>
                </a:schemeClr>
              </a:solidFill>
              <a:latin typeface="Times New Roman" panose="02020603050405020304" charset="0"/>
              <a:ea typeface="Source Han Serif SC Regular" panose="020209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834755" y="2216150"/>
            <a:ext cx="5002530" cy="3780790"/>
            <a:chOff x="14238" y="2173"/>
            <a:chExt cx="7878" cy="5954"/>
          </a:xfrm>
        </p:grpSpPr>
        <p:grpSp>
          <p:nvGrpSpPr>
            <p:cNvPr id="28" name="组合 27"/>
            <p:cNvGrpSpPr/>
            <p:nvPr/>
          </p:nvGrpSpPr>
          <p:grpSpPr>
            <a:xfrm rot="0">
              <a:off x="14238" y="2173"/>
              <a:ext cx="4811" cy="5954"/>
              <a:chOff x="13367" y="2479"/>
              <a:chExt cx="8367" cy="5954"/>
            </a:xfrm>
          </p:grpSpPr>
          <p:sp>
            <p:nvSpPr>
              <p:cNvPr id="2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3367" y="2479"/>
                <a:ext cx="8366" cy="4201"/>
              </a:xfrm>
              <a:prstGeom prst="round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  <a:effectLst>
                <a:outerShdw blurRad="152400" dist="38100" dir="2700000" algn="ctr" rotWithShape="0">
                  <a:schemeClr val="accent1">
                    <a:lumMod val="50000"/>
                    <a:alpha val="19000"/>
                  </a:schemeClr>
                </a:outerShdw>
              </a:effectLst>
            </p:spPr>
            <p:txBody>
              <a:bodyPr vert="horz" wrap="square" lIns="91440" tIns="45720" rIns="91440" bIns="45720" rtlCol="0" anchor="ctr"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3924" y="3400"/>
                <a:ext cx="7492" cy="5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 anchor="t"/>
              <a:p>
                <a:pPr algn="l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1" lang="en-US" altLang="zh-CN" sz="1400" b="1">
                    <a:ln w="12700">
                      <a:noFill/>
                    </a:ln>
                    <a:solidFill>
                      <a:srgbClr val="000000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通过多参数耦合分析识别隐性故障，提升故障诊断精度。</a:t>
                </a:r>
                <a:endPara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6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924" y="2749"/>
                <a:ext cx="7492" cy="6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 anchor="ctr"/>
              <a:p>
                <a:pPr algn="l">
                  <a:lnSpc>
                    <a:spcPct val="150000"/>
                  </a:lnSpc>
                  <a:buClrTx/>
                  <a:buSzTx/>
                  <a:buFontTx/>
                </a:pPr>
                <a:r>
                  <a:rPr kumimoji="1" lang="en-US" altLang="zh-CN" sz="1600" b="1">
                    <a:ln w="12700">
                      <a:noFill/>
                    </a:ln>
                    <a:solidFill>
                      <a:srgbClr val="111F9F">
                        <a:alpha val="10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  <a:cs typeface="Source Han Sans CN Bold" panose="020B0800000000000000" charset="-122"/>
                  </a:rPr>
                  <a:t>突破传统单阈值限制</a:t>
                </a:r>
                <a:endParaRPr kumimoji="1" lang="en-US" altLang="zh-CN" sz="1600" b="1">
                  <a:ln w="12700">
                    <a:noFill/>
                  </a:ln>
                  <a:solidFill>
                    <a:srgbClr val="111F9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 CN Bold" panose="020B0800000000000000" charset="-122"/>
                </a:endParaRPr>
              </a:p>
            </p:txBody>
          </p:sp>
          <p:sp>
            <p:nvSpPr>
              <p:cNvPr id="27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0682" y="5667"/>
                <a:ext cx="1052" cy="1013"/>
              </a:xfrm>
              <a:custGeom>
                <a:avLst/>
                <a:gdLst>
                  <a:gd name="connsiteX0" fmla="*/ 937527 w 937527"/>
                  <a:gd name="connsiteY0" fmla="*/ 0 h 883346"/>
                  <a:gd name="connsiteX1" fmla="*/ 937527 w 937527"/>
                  <a:gd name="connsiteY1" fmla="*/ 34068 h 883346"/>
                  <a:gd name="connsiteX2" fmla="*/ 88249 w 937527"/>
                  <a:gd name="connsiteY2" fmla="*/ 883346 h 883346"/>
                  <a:gd name="connsiteX3" fmla="*/ 0 w 937527"/>
                  <a:gd name="connsiteY3" fmla="*/ 883346 h 883346"/>
                  <a:gd name="connsiteX4" fmla="*/ 900 w 937527"/>
                  <a:gd name="connsiteY4" fmla="*/ 881757 h 883346"/>
                  <a:gd name="connsiteX5" fmla="*/ 210450 w 937527"/>
                  <a:gd name="connsiteY5" fmla="*/ 191195 h 883346"/>
                  <a:gd name="connsiteX6" fmla="*/ 904271 w 937527"/>
                  <a:gd name="connsiteY6" fmla="*/ 38457 h 883346"/>
                </a:gdLst>
                <a:ahLst/>
                <a:cxnLst/>
                <a:rect l="l" t="t" r="r" b="b"/>
                <a:pathLst>
                  <a:path w="937527" h="883346">
                    <a:moveTo>
                      <a:pt x="937527" y="0"/>
                    </a:moveTo>
                    <a:lnTo>
                      <a:pt x="937527" y="34068"/>
                    </a:lnTo>
                    <a:cubicBezTo>
                      <a:pt x="937527" y="503111"/>
                      <a:pt x="557292" y="883346"/>
                      <a:pt x="88249" y="883346"/>
                    </a:cubicBezTo>
                    <a:lnTo>
                      <a:pt x="0" y="883346"/>
                    </a:lnTo>
                    <a:lnTo>
                      <a:pt x="900" y="881757"/>
                    </a:lnTo>
                    <a:cubicBezTo>
                      <a:pt x="135044" y="708720"/>
                      <a:pt x="208068" y="514252"/>
                      <a:pt x="210450" y="191195"/>
                    </a:cubicBezTo>
                    <a:cubicBezTo>
                      <a:pt x="472983" y="187723"/>
                      <a:pt x="766205" y="157813"/>
                      <a:pt x="904271" y="3845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12700" cap="flat">
                <a:noFill/>
                <a:miter/>
              </a:ln>
              <a:effectLst>
                <a:outerShdw blurRad="203200" dist="38100" dir="2700000" algn="tl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rtlCol="0" anchor="ctr"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sp>
          <p:nvSpPr>
            <p:cNvPr id="29" name="标题 1"/>
            <p:cNvSpPr txBox="1"/>
            <p:nvPr>
              <p:custDataLst>
                <p:tags r:id="rId5"/>
              </p:custDataLst>
            </p:nvPr>
          </p:nvSpPr>
          <p:spPr>
            <a:xfrm>
              <a:off x="14624" y="4863"/>
              <a:ext cx="4242" cy="20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引入健康评分（HIS）替代二值化报警，实现精细化健康管理。</a:t>
              </a:r>
              <a:endPara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14624" y="4227"/>
              <a:ext cx="7492" cy="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kumimoji="1" lang="en-US" altLang="zh-CN" sz="1600" b="1">
                  <a:ln w="12700">
                    <a:noFill/>
                  </a:ln>
                  <a:solidFill>
                    <a:srgbClr val="111F9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 CN Bold" panose="020B0800000000000000" charset="-122"/>
                </a:rPr>
                <a:t>量化健康状态</a:t>
              </a:r>
              <a:endPara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endParaRPr>
            </a:p>
          </p:txBody>
        </p:sp>
      </p:grpSp>
      <p:sp>
        <p:nvSpPr>
          <p:cNvPr id="32" name="标题 1"/>
          <p:cNvSpPr txBox="1"/>
          <p:nvPr/>
        </p:nvSpPr>
        <p:spPr>
          <a:xfrm>
            <a:off x="4664075" y="1209549"/>
            <a:ext cx="4806950" cy="454151"/>
          </a:xfrm>
          <a:prstGeom prst="rect">
            <a:avLst/>
          </a:prstGeom>
          <a:noFill/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纹波电流频谱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轻量化AI方法 </a:t>
            </a:r>
            <a:endParaRPr kumimoji="1" lang="en-US" altLang="zh-CN" sz="3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3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(AI Methodology)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算法选型分析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"/>
            </p:custDataLst>
          </p:nvPr>
        </p:nvSpPr>
        <p:spPr>
          <a:xfrm>
            <a:off x="660400" y="1642745"/>
            <a:ext cx="3510915" cy="211518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2"/>
            </p:custDataLst>
          </p:nvPr>
        </p:nvSpPr>
        <p:spPr>
          <a:xfrm>
            <a:off x="793750" y="2379345"/>
            <a:ext cx="3246755" cy="1237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优势：时序建模能力强，参数量可控。
局限性：长期记忆衰减问题。
选择理由：适配电容ESR渐变退化特性。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793661" y="2080188"/>
            <a:ext cx="3246998" cy="2991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剪枝LSTM(</a:t>
            </a:r>
            <a:r>
              <a:rPr kumimoji="1" lang="zh-CN" altLang="en-US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长短期记忆网络</a:t>
            </a: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4"/>
            </p:custDataLst>
          </p:nvPr>
        </p:nvSpPr>
        <p:spPr>
          <a:xfrm flipH="1">
            <a:off x="3629686" y="1659655"/>
            <a:ext cx="531498" cy="553123"/>
          </a:xfrm>
          <a:custGeom>
            <a:avLst/>
            <a:gdLst>
              <a:gd name="connsiteX0" fmla="*/ 1680770 w 2728039"/>
              <a:gd name="connsiteY0" fmla="*/ 0 h 2640315"/>
              <a:gd name="connsiteX1" fmla="*/ 2647480 w 2728039"/>
              <a:gd name="connsiteY1" fmla="*/ 0 h 2640315"/>
              <a:gd name="connsiteX2" fmla="*/ 2685923 w 2728039"/>
              <a:gd name="connsiteY2" fmla="*/ 149512 h 2640315"/>
              <a:gd name="connsiteX3" fmla="*/ 2728039 w 2728039"/>
              <a:gd name="connsiteY3" fmla="*/ 567297 h 2640315"/>
              <a:gd name="connsiteX4" fmla="*/ 655021 w 2728039"/>
              <a:gd name="connsiteY4" fmla="*/ 2640315 h 2640315"/>
              <a:gd name="connsiteX5" fmla="*/ 38569 w 2728039"/>
              <a:gd name="connsiteY5" fmla="*/ 2547116 h 2640315"/>
              <a:gd name="connsiteX6" fmla="*/ 0 w 2728039"/>
              <a:gd name="connsiteY6" fmla="*/ 2533000 h 2640315"/>
              <a:gd name="connsiteX7" fmla="*/ 0 w 2728039"/>
              <a:gd name="connsiteY7" fmla="*/ 1545644 h 2640315"/>
              <a:gd name="connsiteX8" fmla="*/ 93787 w 2728039"/>
              <a:gd name="connsiteY8" fmla="*/ 1602620 h 2640315"/>
              <a:gd name="connsiteX9" fmla="*/ 655021 w 2728039"/>
              <a:gd name="connsiteY9" fmla="*/ 1744730 h 2640315"/>
              <a:gd name="connsiteX10" fmla="*/ 1832454 w 2728039"/>
              <a:gd name="connsiteY10" fmla="*/ 567297 h 2640315"/>
              <a:gd name="connsiteX11" fmla="*/ 1739926 w 2728039"/>
              <a:gd name="connsiteY11" fmla="*/ 108987 h 2640315"/>
            </a:gdLst>
            <a:ahLst/>
            <a:cxnLst/>
            <a:rect l="l" t="t" r="r" b="b"/>
            <a:pathLst>
              <a:path w="2728039" h="2640315">
                <a:moveTo>
                  <a:pt x="1680770" y="0"/>
                </a:moveTo>
                <a:lnTo>
                  <a:pt x="2647480" y="0"/>
                </a:lnTo>
                <a:lnTo>
                  <a:pt x="2685923" y="149512"/>
                </a:lnTo>
                <a:cubicBezTo>
                  <a:pt x="2713537" y="284460"/>
                  <a:pt x="2728039" y="424185"/>
                  <a:pt x="2728039" y="567297"/>
                </a:cubicBezTo>
                <a:cubicBezTo>
                  <a:pt x="2728039" y="1712193"/>
                  <a:pt x="1799917" y="2640315"/>
                  <a:pt x="655021" y="2640315"/>
                </a:cubicBezTo>
                <a:cubicBezTo>
                  <a:pt x="440353" y="2640315"/>
                  <a:pt x="233306" y="2607686"/>
                  <a:pt x="38569" y="2547116"/>
                </a:cubicBezTo>
                <a:lnTo>
                  <a:pt x="0" y="2533000"/>
                </a:lnTo>
                <a:lnTo>
                  <a:pt x="0" y="1545644"/>
                </a:lnTo>
                <a:lnTo>
                  <a:pt x="93787" y="1602620"/>
                </a:lnTo>
                <a:cubicBezTo>
                  <a:pt x="260621" y="1693250"/>
                  <a:pt x="451809" y="1744730"/>
                  <a:pt x="655021" y="1744730"/>
                </a:cubicBezTo>
                <a:cubicBezTo>
                  <a:pt x="1305299" y="1744730"/>
                  <a:pt x="1832454" y="1217575"/>
                  <a:pt x="1832454" y="567297"/>
                </a:cubicBezTo>
                <a:cubicBezTo>
                  <a:pt x="1832454" y="404728"/>
                  <a:pt x="1799507" y="249853"/>
                  <a:pt x="1739926" y="10898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5"/>
            </p:custDataLst>
          </p:nvPr>
        </p:nvSpPr>
        <p:spPr>
          <a:xfrm>
            <a:off x="8007985" y="1642745"/>
            <a:ext cx="3510915" cy="211518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6"/>
            </p:custDataLst>
          </p:nvPr>
        </p:nvSpPr>
        <p:spPr>
          <a:xfrm>
            <a:off x="8141335" y="2379345"/>
            <a:ext cx="3246755" cy="1238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优势：压缩模型尺寸，保留教师模型精度。
局限性：依赖高质量教师模型。
选择理由：解决ARM核算力瓶颈。</a:t>
            </a: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7"/>
            </p:custDataLst>
          </p:nvPr>
        </p:nvSpPr>
        <p:spPr>
          <a:xfrm>
            <a:off x="8141049" y="2080188"/>
            <a:ext cx="3246998" cy="2991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知识蒸馏</a:t>
            </a:r>
            <a:endParaRPr kumimoji="1" lang="en-US" altLang="zh-CN" sz="16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8"/>
            </p:custDataLst>
          </p:nvPr>
        </p:nvSpPr>
        <p:spPr>
          <a:xfrm flipH="1">
            <a:off x="10977074" y="1659655"/>
            <a:ext cx="531498" cy="553123"/>
          </a:xfrm>
          <a:custGeom>
            <a:avLst/>
            <a:gdLst>
              <a:gd name="connsiteX0" fmla="*/ 1680770 w 2728039"/>
              <a:gd name="connsiteY0" fmla="*/ 0 h 2640315"/>
              <a:gd name="connsiteX1" fmla="*/ 2647480 w 2728039"/>
              <a:gd name="connsiteY1" fmla="*/ 0 h 2640315"/>
              <a:gd name="connsiteX2" fmla="*/ 2685923 w 2728039"/>
              <a:gd name="connsiteY2" fmla="*/ 149512 h 2640315"/>
              <a:gd name="connsiteX3" fmla="*/ 2728039 w 2728039"/>
              <a:gd name="connsiteY3" fmla="*/ 567297 h 2640315"/>
              <a:gd name="connsiteX4" fmla="*/ 655021 w 2728039"/>
              <a:gd name="connsiteY4" fmla="*/ 2640315 h 2640315"/>
              <a:gd name="connsiteX5" fmla="*/ 38569 w 2728039"/>
              <a:gd name="connsiteY5" fmla="*/ 2547116 h 2640315"/>
              <a:gd name="connsiteX6" fmla="*/ 0 w 2728039"/>
              <a:gd name="connsiteY6" fmla="*/ 2533000 h 2640315"/>
              <a:gd name="connsiteX7" fmla="*/ 0 w 2728039"/>
              <a:gd name="connsiteY7" fmla="*/ 1545644 h 2640315"/>
              <a:gd name="connsiteX8" fmla="*/ 93787 w 2728039"/>
              <a:gd name="connsiteY8" fmla="*/ 1602620 h 2640315"/>
              <a:gd name="connsiteX9" fmla="*/ 655021 w 2728039"/>
              <a:gd name="connsiteY9" fmla="*/ 1744730 h 2640315"/>
              <a:gd name="connsiteX10" fmla="*/ 1832454 w 2728039"/>
              <a:gd name="connsiteY10" fmla="*/ 567297 h 2640315"/>
              <a:gd name="connsiteX11" fmla="*/ 1739926 w 2728039"/>
              <a:gd name="connsiteY11" fmla="*/ 108987 h 2640315"/>
            </a:gdLst>
            <a:ahLst/>
            <a:cxnLst/>
            <a:rect l="l" t="t" r="r" b="b"/>
            <a:pathLst>
              <a:path w="2728039" h="2640315">
                <a:moveTo>
                  <a:pt x="1680770" y="0"/>
                </a:moveTo>
                <a:lnTo>
                  <a:pt x="2647480" y="0"/>
                </a:lnTo>
                <a:lnTo>
                  <a:pt x="2685923" y="149512"/>
                </a:lnTo>
                <a:cubicBezTo>
                  <a:pt x="2713537" y="284460"/>
                  <a:pt x="2728039" y="424185"/>
                  <a:pt x="2728039" y="567297"/>
                </a:cubicBezTo>
                <a:cubicBezTo>
                  <a:pt x="2728039" y="1712193"/>
                  <a:pt x="1799917" y="2640315"/>
                  <a:pt x="655021" y="2640315"/>
                </a:cubicBezTo>
                <a:cubicBezTo>
                  <a:pt x="440353" y="2640315"/>
                  <a:pt x="233306" y="2607686"/>
                  <a:pt x="38569" y="2547116"/>
                </a:cubicBezTo>
                <a:lnTo>
                  <a:pt x="0" y="2533000"/>
                </a:lnTo>
                <a:lnTo>
                  <a:pt x="0" y="1545644"/>
                </a:lnTo>
                <a:lnTo>
                  <a:pt x="93787" y="1602620"/>
                </a:lnTo>
                <a:cubicBezTo>
                  <a:pt x="260621" y="1693250"/>
                  <a:pt x="451809" y="1744730"/>
                  <a:pt x="655021" y="1744730"/>
                </a:cubicBezTo>
                <a:cubicBezTo>
                  <a:pt x="1305299" y="1744730"/>
                  <a:pt x="1832454" y="1217575"/>
                  <a:pt x="1832454" y="567297"/>
                </a:cubicBezTo>
                <a:cubicBezTo>
                  <a:pt x="1832454" y="404728"/>
                  <a:pt x="1799507" y="249853"/>
                  <a:pt x="1739926" y="10898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9"/>
            </p:custDataLst>
          </p:nvPr>
        </p:nvSpPr>
        <p:spPr>
          <a:xfrm>
            <a:off x="4333875" y="1642745"/>
            <a:ext cx="3510915" cy="211518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10"/>
            </p:custDataLst>
          </p:nvPr>
        </p:nvSpPr>
        <p:spPr>
          <a:xfrm>
            <a:off x="4467225" y="2379345"/>
            <a:ext cx="3246755" cy="1237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优势：局部特征提取高效，适合波形分类。
局限性：需人工设计卷积核尺寸。
选择理由：匹配IGBT瞬态脉冲的短时特征。</a:t>
            </a:r>
            <a:endParaRPr kumimoji="1" lang="en-US" altLang="zh-CN" sz="14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标题 1"/>
          <p:cNvSpPr txBox="1"/>
          <p:nvPr>
            <p:custDataLst>
              <p:tags r:id="rId11"/>
            </p:custDataLst>
          </p:nvPr>
        </p:nvSpPr>
        <p:spPr>
          <a:xfrm>
            <a:off x="4467355" y="2080188"/>
            <a:ext cx="3246998" cy="2991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1D-CNN</a:t>
            </a:r>
            <a:r>
              <a:rPr kumimoji="1" lang="zh-CN" altLang="en-US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（一维卷积神经网络）</a:t>
            </a:r>
            <a:endParaRPr kumimoji="1" lang="zh-CN" altLang="en-US" sz="16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标题 1"/>
          <p:cNvSpPr txBox="1"/>
          <p:nvPr>
            <p:custDataLst>
              <p:tags r:id="rId12"/>
            </p:custDataLst>
          </p:nvPr>
        </p:nvSpPr>
        <p:spPr>
          <a:xfrm flipH="1">
            <a:off x="7303380" y="1659655"/>
            <a:ext cx="531498" cy="553123"/>
          </a:xfrm>
          <a:custGeom>
            <a:avLst/>
            <a:gdLst>
              <a:gd name="connsiteX0" fmla="*/ 1680770 w 2728039"/>
              <a:gd name="connsiteY0" fmla="*/ 0 h 2640315"/>
              <a:gd name="connsiteX1" fmla="*/ 2647480 w 2728039"/>
              <a:gd name="connsiteY1" fmla="*/ 0 h 2640315"/>
              <a:gd name="connsiteX2" fmla="*/ 2685923 w 2728039"/>
              <a:gd name="connsiteY2" fmla="*/ 149512 h 2640315"/>
              <a:gd name="connsiteX3" fmla="*/ 2728039 w 2728039"/>
              <a:gd name="connsiteY3" fmla="*/ 567297 h 2640315"/>
              <a:gd name="connsiteX4" fmla="*/ 655021 w 2728039"/>
              <a:gd name="connsiteY4" fmla="*/ 2640315 h 2640315"/>
              <a:gd name="connsiteX5" fmla="*/ 38569 w 2728039"/>
              <a:gd name="connsiteY5" fmla="*/ 2547116 h 2640315"/>
              <a:gd name="connsiteX6" fmla="*/ 0 w 2728039"/>
              <a:gd name="connsiteY6" fmla="*/ 2533000 h 2640315"/>
              <a:gd name="connsiteX7" fmla="*/ 0 w 2728039"/>
              <a:gd name="connsiteY7" fmla="*/ 1545644 h 2640315"/>
              <a:gd name="connsiteX8" fmla="*/ 93787 w 2728039"/>
              <a:gd name="connsiteY8" fmla="*/ 1602620 h 2640315"/>
              <a:gd name="connsiteX9" fmla="*/ 655021 w 2728039"/>
              <a:gd name="connsiteY9" fmla="*/ 1744730 h 2640315"/>
              <a:gd name="connsiteX10" fmla="*/ 1832454 w 2728039"/>
              <a:gd name="connsiteY10" fmla="*/ 567297 h 2640315"/>
              <a:gd name="connsiteX11" fmla="*/ 1739926 w 2728039"/>
              <a:gd name="connsiteY11" fmla="*/ 108987 h 2640315"/>
            </a:gdLst>
            <a:ahLst/>
            <a:cxnLst/>
            <a:rect l="l" t="t" r="r" b="b"/>
            <a:pathLst>
              <a:path w="2728039" h="2640315">
                <a:moveTo>
                  <a:pt x="1680770" y="0"/>
                </a:moveTo>
                <a:lnTo>
                  <a:pt x="2647480" y="0"/>
                </a:lnTo>
                <a:lnTo>
                  <a:pt x="2685923" y="149512"/>
                </a:lnTo>
                <a:cubicBezTo>
                  <a:pt x="2713537" y="284460"/>
                  <a:pt x="2728039" y="424185"/>
                  <a:pt x="2728039" y="567297"/>
                </a:cubicBezTo>
                <a:cubicBezTo>
                  <a:pt x="2728039" y="1712193"/>
                  <a:pt x="1799917" y="2640315"/>
                  <a:pt x="655021" y="2640315"/>
                </a:cubicBezTo>
                <a:cubicBezTo>
                  <a:pt x="440353" y="2640315"/>
                  <a:pt x="233306" y="2607686"/>
                  <a:pt x="38569" y="2547116"/>
                </a:cubicBezTo>
                <a:lnTo>
                  <a:pt x="0" y="2533000"/>
                </a:lnTo>
                <a:lnTo>
                  <a:pt x="0" y="1545644"/>
                </a:lnTo>
                <a:lnTo>
                  <a:pt x="93787" y="1602620"/>
                </a:lnTo>
                <a:cubicBezTo>
                  <a:pt x="260621" y="1693250"/>
                  <a:pt x="451809" y="1744730"/>
                  <a:pt x="655021" y="1744730"/>
                </a:cubicBezTo>
                <a:cubicBezTo>
                  <a:pt x="1305299" y="1744730"/>
                  <a:pt x="1832454" y="1217575"/>
                  <a:pt x="1832454" y="567297"/>
                </a:cubicBezTo>
                <a:cubicBezTo>
                  <a:pt x="1832454" y="404728"/>
                  <a:pt x="1799507" y="249853"/>
                  <a:pt x="1739926" y="10898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13"/>
            </p:custDataLst>
          </p:nvPr>
        </p:nvSpPr>
        <p:spPr>
          <a:xfrm flipV="1">
            <a:off x="736362" y="1384300"/>
            <a:ext cx="568004" cy="597347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63500" dir="2700000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14"/>
            </p:custDataLst>
          </p:nvPr>
        </p:nvSpPr>
        <p:spPr>
          <a:xfrm flipV="1">
            <a:off x="4406662" y="1384300"/>
            <a:ext cx="568004" cy="597347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63500" dir="2700000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15"/>
            </p:custDataLst>
          </p:nvPr>
        </p:nvSpPr>
        <p:spPr>
          <a:xfrm flipV="1">
            <a:off x="8089662" y="1384300"/>
            <a:ext cx="568004" cy="597347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63500" dir="2700000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>
            <p:custDataLst>
              <p:tags r:id="rId16"/>
            </p:custDataLst>
          </p:nvPr>
        </p:nvSpPr>
        <p:spPr>
          <a:xfrm>
            <a:off x="8165213" y="1486943"/>
            <a:ext cx="401953" cy="38898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>
            <p:custDataLst>
              <p:tags r:id="rId17"/>
            </p:custDataLst>
          </p:nvPr>
        </p:nvSpPr>
        <p:spPr>
          <a:xfrm>
            <a:off x="4499073" y="1492877"/>
            <a:ext cx="386845" cy="37711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>
            <p:custDataLst>
              <p:tags r:id="rId18"/>
            </p:custDataLst>
          </p:nvPr>
        </p:nvSpPr>
        <p:spPr>
          <a:xfrm>
            <a:off x="843089" y="1493349"/>
            <a:ext cx="369194" cy="341531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0" name="标题 1"/>
          <p:cNvCxnSpPr/>
          <p:nvPr>
            <p:custDataLst>
              <p:tags r:id="rId19"/>
            </p:custDataLst>
          </p:nvPr>
        </p:nvCxnSpPr>
        <p:spPr>
          <a:xfrm>
            <a:off x="2143130" y="5745144"/>
            <a:ext cx="2304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cxnSp>
        <p:nvCxnSpPr>
          <p:cNvPr id="51" name="标题 1"/>
          <p:cNvCxnSpPr/>
          <p:nvPr>
            <p:custDataLst>
              <p:tags r:id="rId20"/>
            </p:custDataLst>
          </p:nvPr>
        </p:nvCxnSpPr>
        <p:spPr>
          <a:xfrm>
            <a:off x="7786170" y="5744019"/>
            <a:ext cx="2196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52" name="标题 1"/>
          <p:cNvSpPr txBox="1"/>
          <p:nvPr>
            <p:custDataLst>
              <p:tags r:id="rId21"/>
            </p:custDataLst>
          </p:nvPr>
        </p:nvSpPr>
        <p:spPr>
          <a:xfrm>
            <a:off x="955130" y="5164730"/>
            <a:ext cx="4680000" cy="43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Transformer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标题 1"/>
          <p:cNvSpPr txBox="1"/>
          <p:nvPr>
            <p:custDataLst>
              <p:tags r:id="rId22"/>
            </p:custDataLst>
          </p:nvPr>
        </p:nvSpPr>
        <p:spPr>
          <a:xfrm>
            <a:off x="955130" y="5895823"/>
            <a:ext cx="4680000" cy="169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自注意力机制计算开销过大，不适合嵌入式部署。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标题 1"/>
          <p:cNvSpPr txBox="1"/>
          <p:nvPr>
            <p:custDataLst>
              <p:tags r:id="rId23"/>
            </p:custDataLst>
          </p:nvPr>
        </p:nvSpPr>
        <p:spPr>
          <a:xfrm>
            <a:off x="6544170" y="5163605"/>
            <a:ext cx="4680000" cy="43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传统SVM</a:t>
            </a:r>
            <a:endParaRPr kumimoji="1" lang="en-US" altLang="zh-CN" sz="1600" b="1">
              <a:ln w="12700">
                <a:noFill/>
              </a:ln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标题 1"/>
          <p:cNvSpPr txBox="1"/>
          <p:nvPr>
            <p:custDataLst>
              <p:tags r:id="rId24"/>
            </p:custDataLst>
          </p:nvPr>
        </p:nvSpPr>
        <p:spPr>
          <a:xfrm>
            <a:off x="6544170" y="5894698"/>
            <a:ext cx="4680000" cy="169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特征工程依赖专家经验，泛化性不足，无法满足动态需求。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4020" y="4453890"/>
            <a:ext cx="675640" cy="67564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67420" y="4441825"/>
            <a:ext cx="678815" cy="67881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660400" y="4073525"/>
            <a:ext cx="1508125" cy="395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拒绝的方案</a:t>
            </a:r>
            <a:r>
              <a:rPr kumimoji="1" lang="zh-CN" altLang="en-US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：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算法选型分析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0400" y="118173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剪枝LSTM(</a:t>
            </a:r>
            <a:r>
              <a:rPr kumimoji="1" lang="zh-CN" altLang="en-US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长短期记忆网络</a:t>
            </a: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kumimoji="1" lang="en-US" altLang="zh-CN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951355" y="1796415"/>
          <a:ext cx="8378190" cy="1806575"/>
        </p:xfrm>
        <a:graphic>
          <a:graphicData uri="http://schemas.openxmlformats.org/drawingml/2006/table">
            <a:tbl>
              <a:tblPr firstRow="1">
                <a:tableStyleId>{11C1A5F6-4B88-4128-8E9C-EC4E0EBBF680}</a:tableStyleId>
              </a:tblPr>
              <a:tblGrid>
                <a:gridCol w="2792730"/>
                <a:gridCol w="2792730"/>
                <a:gridCol w="2792730"/>
              </a:tblGrid>
              <a:tr h="368300">
                <a:tc>
                  <a:txBody>
                    <a:bodyPr/>
                    <a:p>
                      <a:pPr algn="ctr" fontAlgn="ctr"/>
                      <a:r>
                        <a:rPr lang="zh-CN" altLang="en-US" sz="11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方法</a:t>
                      </a:r>
                      <a:endParaRPr lang="zh-CN" altLang="en-US" sz="11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ESR </a:t>
                      </a:r>
                      <a:r>
                        <a:rPr lang="zh-CN" altLang="en-US" sz="11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建模问题</a:t>
                      </a:r>
                      <a:endParaRPr lang="zh-CN" altLang="en-US" sz="11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LSTM </a:t>
                      </a:r>
                      <a:r>
                        <a:rPr lang="zh-CN" altLang="en-US" sz="11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优势</a:t>
                      </a:r>
                      <a:endParaRPr lang="zh-CN" altLang="en-US" sz="11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</a:tr>
              <a:tr h="514985"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多项式拟合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无法捕捉长期趋势，对突变敏感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自适应时序记忆，抗噪声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  <a:tr h="537210"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支持向量机（</a:t>
                      </a:r>
                      <a:r>
                        <a:rPr lang="en-US" altLang="zh-CN" sz="1100"/>
                        <a:t>SVM</a:t>
                      </a:r>
                      <a:r>
                        <a:rPr lang="zh-CN" altLang="en-US" sz="1100"/>
                        <a:t>）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高维时序数据计算复杂度高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天然处理序列数据，参数效率高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  <a:tr h="386080"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传统</a:t>
                      </a:r>
                      <a:r>
                        <a:rPr lang="en-US" altLang="zh-CN" sz="1100"/>
                        <a:t>RNN</a:t>
                      </a:r>
                      <a:r>
                        <a:rPr lang="zh-CN" altLang="en-US" sz="1100">
                          <a:ea typeface="宋体" panose="02010600030101010101" pitchFamily="2" charset="-122"/>
                        </a:rPr>
                        <a:t>（循环神经网络）</a:t>
                      </a:r>
                      <a:endParaRPr lang="zh-CN" altLang="en-US" sz="1100"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长期依赖丢失（梯度消失）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细胞状态保留关键退化信息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951355" y="4248150"/>
          <a:ext cx="8378190" cy="1859915"/>
        </p:xfrm>
        <a:graphic>
          <a:graphicData uri="http://schemas.openxmlformats.org/drawingml/2006/table">
            <a:tbl>
              <a:tblPr firstRow="1">
                <a:tableStyleId>{7FDCDF06-1E13-4AD9-BF23-804DED5463FC}</a:tableStyleId>
              </a:tblPr>
              <a:tblGrid>
                <a:gridCol w="2792730"/>
                <a:gridCol w="2792730"/>
                <a:gridCol w="2792730"/>
              </a:tblGrid>
              <a:tr h="337185"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latin typeface="微软雅黑" panose="020B0503020204020204" charset="-122"/>
                          <a:ea typeface="微软雅黑" panose="020B0503020204020204" charset="-122"/>
                        </a:rPr>
                        <a:t>方法</a:t>
                      </a:r>
                      <a:endParaRPr lang="zh-CN" altLang="en-US" sz="1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IGBT </a:t>
                      </a:r>
                      <a:r>
                        <a:rPr lang="zh-CN" altLang="en-US" sz="11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瞬态脉冲处理问题</a:t>
                      </a:r>
                      <a:endParaRPr lang="zh-CN" altLang="en-US" sz="11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1D-CNN </a:t>
                      </a:r>
                      <a:r>
                        <a:rPr lang="zh-CN" altLang="en-US" sz="11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优势</a:t>
                      </a:r>
                      <a:endParaRPr lang="zh-CN" altLang="en-US" sz="11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/>
                </a:tc>
              </a:tr>
              <a:tr h="507365"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阈值检测法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易受噪声干扰，无法识别形态变化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抗噪声，自适应学习形态特征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  <a:tr h="507365"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傅里叶变换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丢失时域局部信息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保留时域局部性，直接建模尖峰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  <a:tr h="508000">
                <a:tc>
                  <a:txBody>
                    <a:bodyPr/>
                    <a:p>
                      <a:pPr algn="ctr" fontAlgn="ctr"/>
                      <a:r>
                        <a:rPr lang="en-US" altLang="zh-CN" sz="1100"/>
                        <a:t>LSTM/RNN</a:t>
                      </a:r>
                      <a:endParaRPr lang="en-US" altLang="zh-CN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计算复杂，对短时特征不敏感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/>
                        <a:t>轻量化，专注局部时序模式</a:t>
                      </a:r>
                      <a:endParaRPr lang="zh-CN" altLang="en-US" sz="1100"/>
                    </a:p>
                  </a:txBody>
                  <a:tcPr marL="7937" marR="7937" marT="7937" marB="0" anchor="ctr" anchorCtr="0"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660400" y="37661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1D-CNN</a:t>
            </a:r>
            <a:r>
              <a:rPr kumimoji="1" lang="zh-CN" altLang="en-US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（一维卷积神经网络）</a:t>
            </a:r>
            <a:endParaRPr kumimoji="1" lang="en-US" altLang="zh-CN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平行四边形 26"/>
          <p:cNvSpPr/>
          <p:nvPr/>
        </p:nvSpPr>
        <p:spPr>
          <a:xfrm>
            <a:off x="4016375" y="5695315"/>
            <a:ext cx="2297430" cy="304165"/>
          </a:xfrm>
          <a:prstGeom prst="parallelogram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平行四边形 25"/>
          <p:cNvSpPr/>
          <p:nvPr/>
        </p:nvSpPr>
        <p:spPr>
          <a:xfrm>
            <a:off x="4032885" y="4677410"/>
            <a:ext cx="3318510" cy="296545"/>
          </a:xfrm>
          <a:prstGeom prst="parallelogram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4023995" y="3867150"/>
            <a:ext cx="2997835" cy="304800"/>
          </a:xfrm>
          <a:prstGeom prst="parallelogram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算法选型分析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30835" y="2014855"/>
            <a:ext cx="2696845" cy="528955"/>
            <a:chOff x="1504" y="3422"/>
            <a:chExt cx="4247" cy="833"/>
          </a:xfrm>
        </p:grpSpPr>
        <p:sp>
          <p:nvSpPr>
            <p:cNvPr id="4" name="圆角矩形 3"/>
            <p:cNvSpPr/>
            <p:nvPr/>
          </p:nvSpPr>
          <p:spPr>
            <a:xfrm>
              <a:off x="1565" y="3422"/>
              <a:ext cx="3885" cy="83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504" y="3584"/>
              <a:ext cx="4247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</a:rPr>
                <a:t>电容</a:t>
              </a:r>
              <a:r>
                <a:rPr lang="en-US" altLang="zh-CN" sz="1600" b="1">
                  <a:solidFill>
                    <a:schemeClr val="bg1"/>
                  </a:solidFill>
                </a:rPr>
                <a:t> ESR </a:t>
              </a:r>
              <a:r>
                <a:rPr lang="zh-CN" altLang="en-US" sz="1600" b="1">
                  <a:solidFill>
                    <a:schemeClr val="bg1"/>
                  </a:solidFill>
                </a:rPr>
                <a:t>渐变退化的特点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10840" y="1703705"/>
            <a:ext cx="1070356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退化本质：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电容老化（如电解液干涸、电极腐蚀）→ ESR 随时间逐渐上升 → 性能衰退（发热增加、滤波能力下降）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910840" y="2305050"/>
            <a:ext cx="953198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关键特性：时序依赖性：ESR 变化是</a:t>
            </a: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长期累积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的结果（如连续高温加速老化）。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lvl="2"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非线性：退化速率受负载电流、温度、电压等</a:t>
            </a: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多因素耦合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影响。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lvl="2"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噪声干扰：实际测量数据包含</a:t>
            </a: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随机波动</a:t>
            </a: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（如传感器噪声、工况变化）。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9395" y="4642485"/>
            <a:ext cx="3402330" cy="528955"/>
            <a:chOff x="1504" y="3422"/>
            <a:chExt cx="5358" cy="833"/>
          </a:xfrm>
        </p:grpSpPr>
        <p:sp>
          <p:nvSpPr>
            <p:cNvPr id="10" name="圆角矩形 9"/>
            <p:cNvSpPr/>
            <p:nvPr/>
          </p:nvSpPr>
          <p:spPr>
            <a:xfrm>
              <a:off x="1565" y="3422"/>
              <a:ext cx="5088" cy="83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04" y="3584"/>
              <a:ext cx="535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</a:rPr>
                <a:t>为什么</a:t>
              </a:r>
              <a:r>
                <a:rPr lang="en-US" altLang="zh-CN" sz="1600" b="1">
                  <a:solidFill>
                    <a:schemeClr val="bg1"/>
                  </a:solidFill>
                </a:rPr>
                <a:t> LSTM </a:t>
              </a:r>
              <a:r>
                <a:rPr lang="zh-CN" altLang="en-US" sz="1600" b="1">
                  <a:solidFill>
                    <a:schemeClr val="bg1"/>
                  </a:solidFill>
                </a:rPr>
                <a:t>适配</a:t>
              </a:r>
              <a:r>
                <a:rPr lang="en-US" altLang="zh-CN" sz="1600" b="1">
                  <a:solidFill>
                    <a:schemeClr val="bg1"/>
                  </a:solidFill>
                </a:rPr>
                <a:t> ESR </a:t>
              </a:r>
              <a:r>
                <a:rPr lang="zh-CN" altLang="en-US" sz="1600" b="1">
                  <a:solidFill>
                    <a:schemeClr val="bg1"/>
                  </a:solidFill>
                </a:rPr>
                <a:t>退化建模？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003040" y="3790315"/>
            <a:ext cx="6096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时序记忆能力 → 捕捉长期退化趋势</a:t>
            </a:r>
            <a:endParaRPr kumimoji="1" lang="en-US" altLang="zh-CN" sz="1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03040" y="4605020"/>
            <a:ext cx="33750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多变量非线性建模 → 融合多物理场因素</a:t>
            </a:r>
            <a:endParaRPr kumimoji="1" lang="en-US" altLang="zh-CN" sz="1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03040" y="5585460"/>
            <a:ext cx="19615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抗噪声干扰 → 鲁棒性预测</a:t>
            </a:r>
            <a:endParaRPr kumimoji="1" lang="en-US" altLang="zh-CN" sz="1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87215" y="4161790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细胞状态（Cell State） 持续传递关键退化特征（如“过去 100 小时高温导致 ESR 增速加快”），避免信息丢失。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遗忘门 自动过滤短期噪声（如某次突加载荷的瞬时波动），聚焦长期退化主因。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87215" y="4930140"/>
            <a:ext cx="609600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ESR 变化受电压、温度、纹波电流、工作时间等多参数非线性耦合影响。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将多参数作为输入序列（如 [温度, 电流, 工作时间]），通过门控机制自动学习参数间的复杂关系。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示例：高温（输入1）叠加高纹波电流（输入2）→ LSTM 预测 ESR 加速上升。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387215" y="5983605"/>
            <a:ext cx="6096000" cy="71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传感器数据存在噪声，且电容工况可能突变（如负载跳变）。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输入门 抑制异常点干扰（如某次温度采样错误）。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遗忘门 选择性忽略突发工况的短期影响（如负载突增仅导致 ESR 瞬时波动）。</a:t>
            </a:r>
            <a:endParaRPr kumimoji="1" lang="en-US" altLang="zh-CN" sz="9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3703320" y="4001135"/>
            <a:ext cx="227965" cy="1871980"/>
          </a:xfrm>
          <a:prstGeom prst="leftBrace">
            <a:avLst/>
          </a:prstGeom>
          <a:ln w="22225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910840" y="1657350"/>
            <a:ext cx="9192895" cy="1721485"/>
          </a:xfrm>
          <a:prstGeom prst="roundRect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0400" y="118173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剪枝LSTM(</a:t>
            </a:r>
            <a:r>
              <a:rPr kumimoji="1" lang="zh-CN" altLang="en-US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长短期记忆网络</a:t>
            </a: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kumimoji="1" lang="en-US" altLang="zh-CN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4340225" y="4168775"/>
            <a:ext cx="5930265" cy="47815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4340225" y="4966335"/>
            <a:ext cx="5930265" cy="67437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4340225" y="6000115"/>
            <a:ext cx="5930265" cy="72453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算法选型分析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0400" y="118173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kumimoji="1" lang="en-US" altLang="zh-CN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1D-CNN</a:t>
            </a:r>
            <a:r>
              <a:rPr kumimoji="1" lang="zh-CN" altLang="en-US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（一维卷积神经网络）</a:t>
            </a:r>
            <a:endParaRPr kumimoji="1" lang="en-US" altLang="zh-CN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0835" y="2585720"/>
            <a:ext cx="3860800" cy="551815"/>
            <a:chOff x="1504" y="3422"/>
            <a:chExt cx="6080" cy="869"/>
          </a:xfrm>
        </p:grpSpPr>
        <p:sp>
          <p:nvSpPr>
            <p:cNvPr id="4" name="圆角矩形 3"/>
            <p:cNvSpPr/>
            <p:nvPr/>
          </p:nvSpPr>
          <p:spPr>
            <a:xfrm>
              <a:off x="1565" y="3422"/>
              <a:ext cx="6019" cy="869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504" y="3584"/>
              <a:ext cx="607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buClrTx/>
                <a:buSzTx/>
                <a:buFontTx/>
              </a:pPr>
              <a:r>
                <a:rPr kumimoji="1" lang="en-US" altLang="zh-CN" sz="1600" b="1">
                  <a:ln w="12700">
                    <a:noFill/>
                  </a:ln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" panose="020B0500000000000000" charset="-122"/>
                </a:rPr>
                <a:t>短时特征捕捉 → 卷积核的局部感知优势</a:t>
              </a:r>
              <a:endParaRPr kumimoji="1" lang="en-US" altLang="zh-CN" sz="16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6865" y="3340100"/>
            <a:ext cx="3874353" cy="528955"/>
            <a:chOff x="1504" y="3422"/>
            <a:chExt cx="5149" cy="833"/>
          </a:xfrm>
        </p:grpSpPr>
        <p:sp>
          <p:nvSpPr>
            <p:cNvPr id="10" name="圆角矩形 9"/>
            <p:cNvSpPr/>
            <p:nvPr/>
          </p:nvSpPr>
          <p:spPr>
            <a:xfrm>
              <a:off x="1565" y="3422"/>
              <a:ext cx="5088" cy="83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04" y="3584"/>
              <a:ext cx="514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buClrTx/>
                <a:buSzTx/>
                <a:buFontTx/>
              </a:pPr>
              <a:r>
                <a:rPr kumimoji="1" lang="en-US" altLang="zh-CN" sz="1600" b="1">
                  <a:ln w="12700">
                    <a:noFill/>
                  </a:ln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" panose="020B0500000000000000" charset="-122"/>
                  <a:sym typeface="+mn-ea"/>
                </a:rPr>
                <a:t>高频噪声抑制 → 卷积的滤波特性</a:t>
              </a:r>
              <a:endParaRPr kumimoji="1" lang="en-US" altLang="zh-CN" sz="16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23790" y="842010"/>
            <a:ext cx="6200140" cy="175323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p>
            <a:pPr marL="0"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 b="1" i="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IGBT 瞬态脉冲特点：</a:t>
            </a:r>
            <a:endParaRPr kumimoji="1" lang="en-US" altLang="zh-CN" sz="1200" b="1" i="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marL="0" lvl="1"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 b="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关键信息集中在极短时间内（如开关瞬间的微秒级尖峰）。</a:t>
            </a:r>
            <a:endParaRPr kumimoji="1" lang="en-US" altLang="zh-CN" sz="1200" b="0" i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marL="0" lvl="1"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 b="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特征形态固定（如电压过冲、电流上升沿斜率）。</a:t>
            </a:r>
            <a:endParaRPr kumimoji="1" lang="en-US" altLang="zh-CN" sz="1200" b="0" i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marL="0"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1D-CNN 的适配性</a:t>
            </a:r>
            <a:r>
              <a:rPr kumimoji="1" lang="en-US" altLang="zh-CN" sz="1200" b="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：</a:t>
            </a:r>
            <a:endParaRPr kumimoji="1" lang="en-US" altLang="zh-CN" sz="1200" b="0" i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marL="0" lvl="1"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局部卷积核</a:t>
            </a:r>
            <a:r>
              <a:rPr kumimoji="1" lang="en-US" altLang="zh-CN" sz="1200" b="0" i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：通过滑动窗口直接提取短时波形特征（如尖峰、震荡），无需依赖全局时间序列。</a:t>
            </a:r>
            <a:endParaRPr kumimoji="1" lang="en-US" altLang="zh-CN" sz="1200" b="0" i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23790" y="2878455"/>
            <a:ext cx="6200140" cy="14763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由于实际情况中，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IGBT 信号常伴随</a:t>
            </a:r>
            <a:r>
              <a:rPr kumimoji="1" lang="en-US" altLang="zh-CN" sz="12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高频噪声（如开关噪声、EMI干扰）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，传统阈值法易误判。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CNN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特点：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多级卷积层：浅层卷积提取基础波形，深层卷积融合特征并抑制噪声。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池化层（Max-Pooling）：保留显著特征（如尖峰幅值），忽略低幅噪声。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23790" y="4739640"/>
            <a:ext cx="6199505" cy="11988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在需要</a:t>
            </a:r>
            <a:r>
              <a:rPr kumimoji="1" lang="en-US" altLang="zh-CN" sz="12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高采样率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满足在线故障检测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且</a:t>
            </a:r>
            <a:r>
              <a:rPr kumimoji="1" lang="en-US" altLang="zh-CN" sz="12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硬件资源受限</a:t>
            </a: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（如嵌入式系统）</a:t>
            </a:r>
            <a:r>
              <a: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条件下，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1D-CNN 的优势：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权值共享：同一卷积核遍历全序列，参数量远小于全连接网络。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并行计算：GPU/FPGA 加速下可实现微秒级响应。</a:t>
            </a:r>
            <a:endParaRPr kumimoji="1" lang="en-US" altLang="zh-CN" sz="12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16865" y="4020820"/>
            <a:ext cx="3874353" cy="528955"/>
            <a:chOff x="1504" y="3422"/>
            <a:chExt cx="5149" cy="833"/>
          </a:xfrm>
        </p:grpSpPr>
        <p:sp>
          <p:nvSpPr>
            <p:cNvPr id="26" name="圆角矩形 25"/>
            <p:cNvSpPr/>
            <p:nvPr/>
          </p:nvSpPr>
          <p:spPr>
            <a:xfrm>
              <a:off x="1565" y="3422"/>
              <a:ext cx="5088" cy="833"/>
            </a:xfrm>
            <a:prstGeom prst="round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504" y="3584"/>
              <a:ext cx="514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kumimoji="1" lang="en-US" altLang="zh-CN" sz="1600" b="1">
                  <a:ln w="12700">
                    <a:noFill/>
                  </a:ln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ource Han Sans" panose="020B0500000000000000" charset="-122"/>
                  <a:sym typeface="+mn-ea"/>
                </a:rPr>
                <a:t>计算效率高 → 适合实时监测</a:t>
              </a:r>
              <a:endParaRPr kumimoji="1" lang="en-US" altLang="zh-CN" sz="16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endParaRPr>
            </a:p>
          </p:txBody>
        </p:sp>
      </p:grpSp>
      <p:cxnSp>
        <p:nvCxnSpPr>
          <p:cNvPr id="28" name="直接箭头连接符 27"/>
          <p:cNvCxnSpPr>
            <a:endCxn id="6" idx="1"/>
          </p:cNvCxnSpPr>
          <p:nvPr/>
        </p:nvCxnSpPr>
        <p:spPr>
          <a:xfrm flipV="1">
            <a:off x="4295140" y="1718945"/>
            <a:ext cx="628650" cy="91567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1" idx="3"/>
            <a:endCxn id="22" idx="1"/>
          </p:cNvCxnSpPr>
          <p:nvPr/>
        </p:nvCxnSpPr>
        <p:spPr>
          <a:xfrm>
            <a:off x="4191000" y="3611880"/>
            <a:ext cx="732790" cy="50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7" idx="3"/>
            <a:endCxn id="24" idx="1"/>
          </p:cNvCxnSpPr>
          <p:nvPr/>
        </p:nvCxnSpPr>
        <p:spPr>
          <a:xfrm>
            <a:off x="4191000" y="4292600"/>
            <a:ext cx="732790" cy="10464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04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2745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大规模</a:t>
            </a:r>
            <a:r>
              <a:rPr kumimoji="1" lang="en-US" altLang="zh-CN" sz="2745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电源协同与风险评估 </a:t>
            </a:r>
            <a:r>
              <a:rPr kumimoji="1" lang="en-US" altLang="zh-CN" sz="2745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(System-Level Strategy)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加速器电源系统风险类型与影响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9" name="矩形: 圆角 20"/>
          <p:cNvSpPr/>
          <p:nvPr>
            <p:custDataLst>
              <p:tags r:id="rId1"/>
            </p:custDataLst>
          </p:nvPr>
        </p:nvSpPr>
        <p:spPr>
          <a:xfrm>
            <a:off x="758190" y="1353185"/>
            <a:ext cx="3341370" cy="5175885"/>
          </a:xfrm>
          <a:prstGeom prst="roundRect">
            <a:avLst>
              <a:gd name="adj" fmla="val 7916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1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>
          <a:xfrm>
            <a:off x="1002665" y="1494473"/>
            <a:ext cx="2852420" cy="798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加速器级联故障传播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1" name="直接连接符 70"/>
          <p:cNvCxnSpPr/>
          <p:nvPr>
            <p:custDataLst>
              <p:tags r:id="rId3"/>
            </p:custDataLst>
          </p:nvPr>
        </p:nvCxnSpPr>
        <p:spPr>
          <a:xfrm>
            <a:off x="1035685" y="2321243"/>
            <a:ext cx="278640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845185" y="2477770"/>
            <a:ext cx="3112135" cy="3107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场景描述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谐振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电源IGBT失效，引发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电源故障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，导致</a:t>
            </a:r>
            <a:r>
              <a:rPr kumimoji="1" 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整个加速器停机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风险特征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停机代价：实验中断（小时级恢复）、设备重启成本、束流品质受损</a:t>
            </a:r>
            <a:endParaRPr kumimoji="1" lang="zh-CN" altLang="en-US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设计矛盾：虽然单机故障隔离机制完善，但超3000台电源的协同保护逻辑复杂度指数级上升。</a:t>
            </a:r>
            <a:endParaRPr kumimoji="1" lang="zh-CN" altLang="en-US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风险影响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级联故障可能导致大规模停机，严重影响加速器运行效率，增加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运行、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  <a:sym typeface="+mn-ea"/>
              </a:rPr>
              <a:t>维修成本。</a:t>
            </a:r>
            <a:endParaRPr kumimoji="1" lang="en-US" altLang="zh-CN" sz="1200" b="1" kern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  <a:sym typeface="+mn-ea"/>
            </a:endParaRPr>
          </a:p>
        </p:txBody>
      </p:sp>
      <p:sp>
        <p:nvSpPr>
          <p:cNvPr id="73" name="矩形: 圆角 20"/>
          <p:cNvSpPr/>
          <p:nvPr>
            <p:custDataLst>
              <p:tags r:id="rId5"/>
            </p:custDataLst>
          </p:nvPr>
        </p:nvSpPr>
        <p:spPr>
          <a:xfrm>
            <a:off x="4445635" y="1353185"/>
            <a:ext cx="3341370" cy="5175885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1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74" name="矩形: 圆角 20"/>
          <p:cNvSpPr/>
          <p:nvPr>
            <p:custDataLst>
              <p:tags r:id="rId6"/>
            </p:custDataLst>
          </p:nvPr>
        </p:nvSpPr>
        <p:spPr>
          <a:xfrm>
            <a:off x="8133080" y="1353185"/>
            <a:ext cx="3341370" cy="5175885"/>
          </a:xfrm>
          <a:prstGeom prst="roundRect">
            <a:avLst>
              <a:gd name="adj" fmla="val 8073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1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7"/>
            </p:custDataLst>
          </p:nvPr>
        </p:nvSpPr>
        <p:spPr>
          <a:xfrm>
            <a:off x="4690745" y="1494473"/>
            <a:ext cx="2851200" cy="798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大规模电源数据同步失效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6" name="直接连接符 75"/>
          <p:cNvCxnSpPr/>
          <p:nvPr>
            <p:custDataLst>
              <p:tags r:id="rId8"/>
            </p:custDataLst>
          </p:nvPr>
        </p:nvCxnSpPr>
        <p:spPr>
          <a:xfrm>
            <a:off x="4723130" y="2321243"/>
            <a:ext cx="278640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>
            <p:custDataLst>
              <p:tags r:id="rId9"/>
            </p:custDataLst>
          </p:nvPr>
        </p:nvSpPr>
        <p:spPr>
          <a:xfrm>
            <a:off x="4690745" y="2477453"/>
            <a:ext cx="2851200" cy="3107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场景描述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边缘节点通信延迟，导致中心误判健康状态，错误隔离正常电源。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风险特征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时间同步偏差ms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量级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可能导致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故障定位误差。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常见诱因：网络拥塞、电磁干扰。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风险影响</a:t>
            </a:r>
            <a:endParaRPr kumimoji="1" lang="en-US" altLang="zh-CN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数据同步失效会降低系统可靠性，增加误操作风险，影响整体运维效率。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10"/>
            </p:custDataLst>
          </p:nvPr>
        </p:nvSpPr>
        <p:spPr>
          <a:xfrm>
            <a:off x="8378190" y="1494473"/>
            <a:ext cx="2851200" cy="798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局部过载引发的隐性风险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9" name="直接连接符 78"/>
          <p:cNvCxnSpPr/>
          <p:nvPr>
            <p:custDataLst>
              <p:tags r:id="rId11"/>
            </p:custDataLst>
          </p:nvPr>
        </p:nvCxnSpPr>
        <p:spPr>
          <a:xfrm>
            <a:off x="8410575" y="2321243"/>
            <a:ext cx="278640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0" name="文本框 79"/>
          <p:cNvSpPr txBox="1"/>
          <p:nvPr>
            <p:custDataLst>
              <p:tags r:id="rId12"/>
            </p:custDataLst>
          </p:nvPr>
        </p:nvSpPr>
        <p:spPr>
          <a:xfrm>
            <a:off x="8378190" y="2477770"/>
            <a:ext cx="2851150" cy="1099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实际设计</a:t>
            </a:r>
            <a:endParaRPr kumimoji="1" lang="zh-CN" altLang="en-US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电源系统内部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在设计之初，完成了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负载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均流，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会导致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器件长期超温</a:t>
            </a: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排除该隐性风险</a:t>
            </a:r>
            <a:r>
              <a:rPr kumimoji="1" lang="en-US" alt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8347710" y="3614103"/>
            <a:ext cx="2852420" cy="7981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电源系统的级联故障传播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14"/>
            </p:custDataLst>
          </p:nvPr>
        </p:nvCxnSpPr>
        <p:spPr>
          <a:xfrm>
            <a:off x="8377555" y="4339273"/>
            <a:ext cx="278640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8410575" y="4485640"/>
            <a:ext cx="2851150" cy="10991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rgbClr val="4A5AE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实际设计</a:t>
            </a:r>
            <a:endParaRPr kumimoji="1" lang="zh-CN" altLang="en-US" sz="1400" b="1">
              <a:ln w="12700">
                <a:noFill/>
              </a:ln>
              <a:solidFill>
                <a:srgbClr val="4A5AE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电源系统针对每台电源，都考虑故障时的能量泄放，不会导致</a:t>
            </a:r>
            <a:r>
              <a:rPr kumimoji="1" lang="zh-CN" sz="12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电网波动，不会造成电源系统内部的级联故障。，</a:t>
            </a: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kumimoji="1" lang="en-US" altLang="zh-CN" sz="12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乘号 5"/>
          <p:cNvSpPr/>
          <p:nvPr/>
        </p:nvSpPr>
        <p:spPr>
          <a:xfrm>
            <a:off x="8046720" y="3814445"/>
            <a:ext cx="441325" cy="43434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584440" y="1494790"/>
            <a:ext cx="903605" cy="615950"/>
            <a:chOff x="12517" y="1564"/>
            <a:chExt cx="1423" cy="970"/>
          </a:xfrm>
        </p:grpSpPr>
        <p:sp>
          <p:nvSpPr>
            <p:cNvPr id="5" name="乘号 4"/>
            <p:cNvSpPr/>
            <p:nvPr/>
          </p:nvSpPr>
          <p:spPr>
            <a:xfrm>
              <a:off x="13245" y="1850"/>
              <a:ext cx="695" cy="684"/>
            </a:xfrm>
            <a:prstGeom prst="mathMultiply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517" y="1564"/>
              <a:ext cx="106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86B64"/>
                  </a:solidFill>
                  <a:latin typeface="微软雅黑" panose="020B0503020204020204" charset="-122"/>
                  <a:ea typeface="微软雅黑" panose="020B0503020204020204" charset="-122"/>
                </a:rPr>
                <a:t>排除</a:t>
              </a:r>
              <a:endParaRPr lang="zh-CN" altLang="en-US" b="1">
                <a:solidFill>
                  <a:srgbClr val="F86B64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3" y="-1"/>
            <a:ext cx="12192001" cy="685800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0"/>
          </a:gradFill>
          <a:ln w="254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7187804" y="5766190"/>
            <a:ext cx="5004196" cy="1091809"/>
          </a:xfrm>
          <a:custGeom>
            <a:avLst/>
            <a:gdLst>
              <a:gd name="connsiteX0" fmla="*/ 0 w 4102067"/>
              <a:gd name="connsiteY0" fmla="*/ 0 h 1215128"/>
              <a:gd name="connsiteX1" fmla="*/ 4102067 w 4102067"/>
              <a:gd name="connsiteY1" fmla="*/ 0 h 1215128"/>
              <a:gd name="connsiteX2" fmla="*/ 4102067 w 4102067"/>
              <a:gd name="connsiteY2" fmla="*/ 1215128 h 1215128"/>
              <a:gd name="connsiteX3" fmla="*/ 4093587 w 4102067"/>
              <a:gd name="connsiteY3" fmla="*/ 1167940 h 1215128"/>
              <a:gd name="connsiteX4" fmla="*/ 3071024 w 4102067"/>
              <a:gd name="connsiteY4" fmla="*/ 568541 h 1215128"/>
              <a:gd name="connsiteX5" fmla="*/ 150648 w 4102067"/>
              <a:gd name="connsiteY5" fmla="*/ 73465 h 1215128"/>
            </a:gdLst>
            <a:ahLst/>
            <a:cxnLst/>
            <a:rect l="l" t="t" r="r" b="b"/>
            <a:pathLst>
              <a:path w="4102067" h="1215128">
                <a:moveTo>
                  <a:pt x="0" y="0"/>
                </a:moveTo>
                <a:lnTo>
                  <a:pt x="4102067" y="0"/>
                </a:lnTo>
                <a:lnTo>
                  <a:pt x="4102067" y="1215128"/>
                </a:lnTo>
                <a:lnTo>
                  <a:pt x="4093587" y="1167940"/>
                </a:lnTo>
                <a:cubicBezTo>
                  <a:pt x="4040739" y="915538"/>
                  <a:pt x="3867023" y="548599"/>
                  <a:pt x="3071024" y="568541"/>
                </a:cubicBezTo>
                <a:cubicBezTo>
                  <a:pt x="1949389" y="596641"/>
                  <a:pt x="2305667" y="1113624"/>
                  <a:pt x="150648" y="7346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 flipV="1">
            <a:off x="0" y="5766190"/>
            <a:ext cx="5004196" cy="1091809"/>
          </a:xfrm>
          <a:custGeom>
            <a:avLst/>
            <a:gdLst>
              <a:gd name="connsiteX0" fmla="*/ 0 w 4102067"/>
              <a:gd name="connsiteY0" fmla="*/ 0 h 1215128"/>
              <a:gd name="connsiteX1" fmla="*/ 4102067 w 4102067"/>
              <a:gd name="connsiteY1" fmla="*/ 0 h 1215128"/>
              <a:gd name="connsiteX2" fmla="*/ 4102067 w 4102067"/>
              <a:gd name="connsiteY2" fmla="*/ 1215128 h 1215128"/>
              <a:gd name="connsiteX3" fmla="*/ 4093587 w 4102067"/>
              <a:gd name="connsiteY3" fmla="*/ 1167940 h 1215128"/>
              <a:gd name="connsiteX4" fmla="*/ 3071024 w 4102067"/>
              <a:gd name="connsiteY4" fmla="*/ 568541 h 1215128"/>
              <a:gd name="connsiteX5" fmla="*/ 150648 w 4102067"/>
              <a:gd name="connsiteY5" fmla="*/ 73465 h 1215128"/>
            </a:gdLst>
            <a:ahLst/>
            <a:cxnLst/>
            <a:rect l="l" t="t" r="r" b="b"/>
            <a:pathLst>
              <a:path w="4102067" h="1215128">
                <a:moveTo>
                  <a:pt x="0" y="0"/>
                </a:moveTo>
                <a:lnTo>
                  <a:pt x="4102067" y="0"/>
                </a:lnTo>
                <a:lnTo>
                  <a:pt x="4102067" y="1215128"/>
                </a:lnTo>
                <a:lnTo>
                  <a:pt x="4093587" y="1167940"/>
                </a:lnTo>
                <a:cubicBezTo>
                  <a:pt x="4040739" y="915538"/>
                  <a:pt x="3867023" y="548599"/>
                  <a:pt x="3071024" y="568541"/>
                </a:cubicBezTo>
                <a:cubicBezTo>
                  <a:pt x="1949389" y="596641"/>
                  <a:pt x="2305667" y="1113624"/>
                  <a:pt x="150648" y="7346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522076" y="463274"/>
            <a:ext cx="3147849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111F9F">
                        <a:alpha val="100000"/>
                      </a:srgbClr>
                    </a:gs>
                    <a:gs pos="100000">
                      <a:srgbClr val="0D1777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1002394" y="1880339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2867686" y="1896555"/>
            <a:ext cx="2339102" cy="83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研究背景与动机 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(Context &amp; Motivation)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6243865" y="1880339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8108950" y="1896745"/>
            <a:ext cx="3124200" cy="8388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zh-CN" altLang="en-US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rPr>
              <a:t>大规模</a:t>
            </a:r>
            <a:r>
              <a:rPr kumimoji="1" lang="en-US" altLang="zh-CN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rPr>
              <a:t>电源协同与风险评估</a:t>
            </a: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</a:t>
            </a:r>
            <a:endParaRPr kumimoji="1" lang="en-US" altLang="zh-CN" sz="1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(System-Level Strategy)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1002393" y="3182210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2867660" y="3198495"/>
            <a:ext cx="2611755" cy="8388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嵌入式AI平台构想</a:t>
            </a: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</a:t>
            </a:r>
            <a:endParaRPr kumimoji="1" lang="en-US" altLang="zh-CN" sz="137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(Core Concept)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6243865" y="3182210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8"/>
            </p:custDataLst>
          </p:nvPr>
        </p:nvSpPr>
        <p:spPr>
          <a:xfrm>
            <a:off x="8108950" y="3198495"/>
            <a:ext cx="2713355" cy="8388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预期成果与挑战</a:t>
            </a: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(Expected Outcomes &amp; Challenges)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1002394" y="4484081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2867686" y="4500297"/>
            <a:ext cx="2339102" cy="83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轻量化AI方法 </a:t>
            </a:r>
            <a:endParaRPr kumimoji="1" lang="en-US" altLang="zh-CN" sz="1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(AI Methodology)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6243865" y="4484081"/>
            <a:ext cx="1864800" cy="8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8691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2"/>
            </p:custDataLst>
          </p:nvPr>
        </p:nvSpPr>
        <p:spPr>
          <a:xfrm>
            <a:off x="8109158" y="4500297"/>
            <a:ext cx="2339102" cy="83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zh-CN" altLang="en-US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rPr>
              <a:t>问题</a:t>
            </a:r>
            <a:r>
              <a:rPr kumimoji="1" lang="en-US" altLang="zh-CN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rPr>
              <a:t>讨论</a:t>
            </a: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</a:t>
            </a:r>
            <a:endParaRPr kumimoji="1" lang="en-US" altLang="zh-CN" sz="1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(Call for </a:t>
            </a:r>
            <a:r>
              <a:rPr kumimoji="1" lang="en-US" altLang="zh-CN" sz="13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Discussion</a:t>
            </a:r>
            <a:r>
              <a:rPr kumimoji="1" lang="en-US" altLang="zh-CN" sz="13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)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通信架构设计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"/>
            </p:custDataLst>
          </p:nvPr>
        </p:nvSpPr>
        <p:spPr>
          <a:xfrm>
            <a:off x="660400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"/>
            </p:custDataLst>
          </p:nvPr>
        </p:nvSpPr>
        <p:spPr>
          <a:xfrm>
            <a:off x="728678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3"/>
            </p:custDataLst>
          </p:nvPr>
        </p:nvSpPr>
        <p:spPr>
          <a:xfrm>
            <a:off x="3800216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4"/>
            </p:custDataLst>
          </p:nvPr>
        </p:nvSpPr>
        <p:spPr>
          <a:xfrm>
            <a:off x="1070389" y="3073677"/>
            <a:ext cx="2754275" cy="1840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层级通信架构：边缘CAN总线、区域TSN、中心MQTT。
数据聚合延迟小于200ms，满足300节点规模的实时数据传输。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28" name="标题 1"/>
          <p:cNvSpPr txBox="1"/>
          <p:nvPr>
            <p:custDataLst>
              <p:tags r:id="rId5"/>
            </p:custDataLst>
          </p:nvPr>
        </p:nvSpPr>
        <p:spPr>
          <a:xfrm>
            <a:off x="4356896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6"/>
            </p:custDataLst>
          </p:nvPr>
        </p:nvSpPr>
        <p:spPr>
          <a:xfrm>
            <a:off x="4425174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7"/>
            </p:custDataLst>
          </p:nvPr>
        </p:nvSpPr>
        <p:spPr>
          <a:xfrm>
            <a:off x="7496712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8"/>
            </p:custDataLst>
          </p:nvPr>
        </p:nvSpPr>
        <p:spPr>
          <a:xfrm>
            <a:off x="4766885" y="3073677"/>
            <a:ext cx="2754275" cy="1840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单节点健康评分，基于图网络传播分析生成风险热力图。
探索故障传播概率量化方法，评估数字孪生技术的支撑需求。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32" name="标题 1"/>
          <p:cNvSpPr txBox="1"/>
          <p:nvPr>
            <p:custDataLst>
              <p:tags r:id="rId9"/>
            </p:custDataLst>
          </p:nvPr>
        </p:nvSpPr>
        <p:spPr>
          <a:xfrm>
            <a:off x="1070390" y="2324704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层级通信架构</a:t>
            </a:r>
            <a:endParaRPr kumimoji="1" lang="en-US" altLang="zh-CN" sz="20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3" name="标题 1"/>
          <p:cNvSpPr txBox="1"/>
          <p:nvPr>
            <p:custDataLst>
              <p:tags r:id="rId10"/>
            </p:custDataLst>
          </p:nvPr>
        </p:nvSpPr>
        <p:spPr>
          <a:xfrm>
            <a:off x="4766887" y="2324704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风险评估逻辑构建</a:t>
            </a:r>
            <a:endParaRPr kumimoji="1" lang="en-US" altLang="zh-CN" sz="20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4" name="标题 1"/>
          <p:cNvSpPr txBox="1"/>
          <p:nvPr>
            <p:custDataLst>
              <p:tags r:id="rId11"/>
            </p:custDataLst>
          </p:nvPr>
        </p:nvSpPr>
        <p:spPr>
          <a:xfrm>
            <a:off x="8053392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>
            <p:custDataLst>
              <p:tags r:id="rId12"/>
            </p:custDataLst>
          </p:nvPr>
        </p:nvSpPr>
        <p:spPr>
          <a:xfrm>
            <a:off x="8121670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>
            <p:custDataLst>
              <p:tags r:id="rId13"/>
            </p:custDataLst>
          </p:nvPr>
        </p:nvSpPr>
        <p:spPr>
          <a:xfrm>
            <a:off x="11193208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>
            <p:custDataLst>
              <p:tags r:id="rId14"/>
            </p:custDataLst>
          </p:nvPr>
        </p:nvSpPr>
        <p:spPr>
          <a:xfrm>
            <a:off x="8463381" y="3073677"/>
            <a:ext cx="2754275" cy="1840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实现多电源协同工作，优化整体系统性能。
基于风险评估结果，制定针对性的维护策略。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38" name="标题 1"/>
          <p:cNvSpPr txBox="1"/>
          <p:nvPr>
            <p:custDataLst>
              <p:tags r:id="rId15"/>
            </p:custDataLst>
          </p:nvPr>
        </p:nvSpPr>
        <p:spPr>
          <a:xfrm>
            <a:off x="8463382" y="2324704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系统级协同优化</a:t>
            </a:r>
            <a:endParaRPr kumimoji="1" lang="en-US" altLang="zh-CN" sz="20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695960" y="1747520"/>
            <a:ext cx="10800080" cy="3359785"/>
          </a:xfrm>
          <a:prstGeom prst="rect">
            <a:avLst/>
          </a:prstGeom>
          <a:gradFill>
            <a:gsLst>
              <a:gs pos="0">
                <a:schemeClr val="accent1">
                  <a:alpha val="5000"/>
                </a:schemeClr>
              </a:gs>
              <a:gs pos="10000">
                <a:schemeClr val="accent1">
                  <a:lumMod val="45000"/>
                  <a:lumOff val="55000"/>
                  <a:alpha val="0"/>
                </a:schemeClr>
              </a:gs>
              <a:gs pos="8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0"/>
          </a:gradFill>
          <a:ln w="22225">
            <a:gradFill>
              <a:gsLst>
                <a:gs pos="100000">
                  <a:schemeClr val="accent1">
                    <a:alpha val="40000"/>
                  </a:schemeClr>
                </a:gs>
                <a:gs pos="27000">
                  <a:schemeClr val="accent1">
                    <a:lumMod val="20000"/>
                    <a:lumOff val="80000"/>
                    <a:alpha val="0"/>
                  </a:schemeClr>
                </a:gs>
                <a:gs pos="73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accent1">
                    <a:alpha val="40000"/>
                  </a:schemeClr>
                </a:gs>
              </a:gsLst>
              <a:lin ang="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en-US" sz="1000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5" name="任意多边形: 形状 14"/>
          <p:cNvSpPr/>
          <p:nvPr>
            <p:custDataLst>
              <p:tags r:id="rId2"/>
            </p:custDataLst>
          </p:nvPr>
        </p:nvSpPr>
        <p:spPr>
          <a:xfrm>
            <a:off x="650074" y="4814037"/>
            <a:ext cx="352425" cy="352425"/>
          </a:xfrm>
          <a:custGeom>
            <a:avLst/>
            <a:gdLst>
              <a:gd name="connsiteX0" fmla="*/ 38113 w 352425"/>
              <a:gd name="connsiteY0" fmla="*/ 0 h 352425"/>
              <a:gd name="connsiteX1" fmla="*/ 62232 w 352425"/>
              <a:gd name="connsiteY1" fmla="*/ 0 h 352425"/>
              <a:gd name="connsiteX2" fmla="*/ 100328 w 352425"/>
              <a:gd name="connsiteY2" fmla="*/ 38098 h 352425"/>
              <a:gd name="connsiteX3" fmla="*/ 100328 w 352425"/>
              <a:gd name="connsiteY3" fmla="*/ 209562 h 352425"/>
              <a:gd name="connsiteX4" fmla="*/ 138416 w 352425"/>
              <a:gd name="connsiteY4" fmla="*/ 247653 h 352425"/>
              <a:gd name="connsiteX5" fmla="*/ 314342 w 352425"/>
              <a:gd name="connsiteY5" fmla="*/ 247653 h 352425"/>
              <a:gd name="connsiteX6" fmla="*/ 352425 w 352425"/>
              <a:gd name="connsiteY6" fmla="*/ 285734 h 352425"/>
              <a:gd name="connsiteX7" fmla="*/ 352425 w 352425"/>
              <a:gd name="connsiteY7" fmla="*/ 314327 h 352425"/>
              <a:gd name="connsiteX8" fmla="*/ 314323 w 352425"/>
              <a:gd name="connsiteY8" fmla="*/ 352425 h 352425"/>
              <a:gd name="connsiteX9" fmla="*/ 38109 w 352425"/>
              <a:gd name="connsiteY9" fmla="*/ 352425 h 352425"/>
              <a:gd name="connsiteX10" fmla="*/ 0 w 352425"/>
              <a:gd name="connsiteY10" fmla="*/ 314316 h 352425"/>
              <a:gd name="connsiteX11" fmla="*/ 0 w 352425"/>
              <a:gd name="connsiteY11" fmla="*/ 38113 h 352425"/>
              <a:gd name="connsiteX12" fmla="*/ 38113 w 352425"/>
              <a:gd name="connsiteY12" fmla="*/ 0 h 352425"/>
              <a:gd name="connsiteX0-1" fmla="*/ 38113 w 352425"/>
              <a:gd name="connsiteY0-2" fmla="*/ 0 h 352425"/>
              <a:gd name="connsiteX1-3" fmla="*/ 62232 w 352425"/>
              <a:gd name="connsiteY1-4" fmla="*/ 0 h 352425"/>
              <a:gd name="connsiteX2-5" fmla="*/ 100328 w 352425"/>
              <a:gd name="connsiteY2-6" fmla="*/ 38098 h 352425"/>
              <a:gd name="connsiteX3-7" fmla="*/ 100328 w 352425"/>
              <a:gd name="connsiteY3-8" fmla="*/ 209562 h 352425"/>
              <a:gd name="connsiteX4-9" fmla="*/ 138416 w 352425"/>
              <a:gd name="connsiteY4-10" fmla="*/ 247653 h 352425"/>
              <a:gd name="connsiteX5-11" fmla="*/ 314342 w 352425"/>
              <a:gd name="connsiteY5-12" fmla="*/ 247653 h 352425"/>
              <a:gd name="connsiteX6-13" fmla="*/ 352425 w 352425"/>
              <a:gd name="connsiteY6-14" fmla="*/ 285734 h 352425"/>
              <a:gd name="connsiteX7-15" fmla="*/ 352425 w 352425"/>
              <a:gd name="connsiteY7-16" fmla="*/ 314327 h 352425"/>
              <a:gd name="connsiteX8-17" fmla="*/ 314323 w 352425"/>
              <a:gd name="connsiteY8-18" fmla="*/ 352425 h 352425"/>
              <a:gd name="connsiteX9-19" fmla="*/ 38109 w 352425"/>
              <a:gd name="connsiteY9-20" fmla="*/ 352425 h 352425"/>
              <a:gd name="connsiteX10-21" fmla="*/ 0 w 352425"/>
              <a:gd name="connsiteY10-22" fmla="*/ 314316 h 352425"/>
              <a:gd name="connsiteX11-23" fmla="*/ 0 w 352425"/>
              <a:gd name="connsiteY11-24" fmla="*/ 38113 h 352425"/>
              <a:gd name="connsiteX12-25" fmla="*/ 38113 w 352425"/>
              <a:gd name="connsiteY12-26" fmla="*/ 0 h 352425"/>
              <a:gd name="connsiteX0-27" fmla="*/ 38113 w 352425"/>
              <a:gd name="connsiteY0-28" fmla="*/ 0 h 352425"/>
              <a:gd name="connsiteX1-29" fmla="*/ 62232 w 352425"/>
              <a:gd name="connsiteY1-30" fmla="*/ 0 h 352425"/>
              <a:gd name="connsiteX2-31" fmla="*/ 100328 w 352425"/>
              <a:gd name="connsiteY2-32" fmla="*/ 38098 h 352425"/>
              <a:gd name="connsiteX3-33" fmla="*/ 100328 w 352425"/>
              <a:gd name="connsiteY3-34" fmla="*/ 209562 h 352425"/>
              <a:gd name="connsiteX4-35" fmla="*/ 138416 w 352425"/>
              <a:gd name="connsiteY4-36" fmla="*/ 247653 h 352425"/>
              <a:gd name="connsiteX5-37" fmla="*/ 314342 w 352425"/>
              <a:gd name="connsiteY5-38" fmla="*/ 247653 h 352425"/>
              <a:gd name="connsiteX6-39" fmla="*/ 352425 w 352425"/>
              <a:gd name="connsiteY6-40" fmla="*/ 285734 h 352425"/>
              <a:gd name="connsiteX7-41" fmla="*/ 352425 w 352425"/>
              <a:gd name="connsiteY7-42" fmla="*/ 314327 h 352425"/>
              <a:gd name="connsiteX8-43" fmla="*/ 314323 w 352425"/>
              <a:gd name="connsiteY8-44" fmla="*/ 352425 h 352425"/>
              <a:gd name="connsiteX9-45" fmla="*/ 38109 w 352425"/>
              <a:gd name="connsiteY9-46" fmla="*/ 352425 h 352425"/>
              <a:gd name="connsiteX10-47" fmla="*/ 0 w 352425"/>
              <a:gd name="connsiteY10-48" fmla="*/ 314316 h 352425"/>
              <a:gd name="connsiteX11-49" fmla="*/ 0 w 352425"/>
              <a:gd name="connsiteY11-50" fmla="*/ 38113 h 352425"/>
              <a:gd name="connsiteX12-51" fmla="*/ 38113 w 352425"/>
              <a:gd name="connsiteY12-52" fmla="*/ 0 h 352425"/>
              <a:gd name="connsiteX0-53" fmla="*/ 38113 w 352425"/>
              <a:gd name="connsiteY0-54" fmla="*/ 0 h 352425"/>
              <a:gd name="connsiteX1-55" fmla="*/ 62232 w 352425"/>
              <a:gd name="connsiteY1-56" fmla="*/ 0 h 352425"/>
              <a:gd name="connsiteX2-57" fmla="*/ 100328 w 352425"/>
              <a:gd name="connsiteY2-58" fmla="*/ 38098 h 352425"/>
              <a:gd name="connsiteX3-59" fmla="*/ 100328 w 352425"/>
              <a:gd name="connsiteY3-60" fmla="*/ 209562 h 352425"/>
              <a:gd name="connsiteX4-61" fmla="*/ 138416 w 352425"/>
              <a:gd name="connsiteY4-62" fmla="*/ 247653 h 352425"/>
              <a:gd name="connsiteX5-63" fmla="*/ 314342 w 352425"/>
              <a:gd name="connsiteY5-64" fmla="*/ 247653 h 352425"/>
              <a:gd name="connsiteX6-65" fmla="*/ 352425 w 352425"/>
              <a:gd name="connsiteY6-66" fmla="*/ 285734 h 352425"/>
              <a:gd name="connsiteX7-67" fmla="*/ 352425 w 352425"/>
              <a:gd name="connsiteY7-68" fmla="*/ 314327 h 352425"/>
              <a:gd name="connsiteX8-69" fmla="*/ 314323 w 352425"/>
              <a:gd name="connsiteY8-70" fmla="*/ 352425 h 352425"/>
              <a:gd name="connsiteX9-71" fmla="*/ 38109 w 352425"/>
              <a:gd name="connsiteY9-72" fmla="*/ 352425 h 352425"/>
              <a:gd name="connsiteX10-73" fmla="*/ 0 w 352425"/>
              <a:gd name="connsiteY10-74" fmla="*/ 314316 h 352425"/>
              <a:gd name="connsiteX11-75" fmla="*/ 0 w 352425"/>
              <a:gd name="connsiteY11-76" fmla="*/ 38113 h 352425"/>
              <a:gd name="connsiteX12-77" fmla="*/ 38113 w 352425"/>
              <a:gd name="connsiteY12-78" fmla="*/ 0 h 352425"/>
              <a:gd name="connsiteX0-79" fmla="*/ 38113 w 352425"/>
              <a:gd name="connsiteY0-80" fmla="*/ 0 h 352425"/>
              <a:gd name="connsiteX1-81" fmla="*/ 62232 w 352425"/>
              <a:gd name="connsiteY1-82" fmla="*/ 0 h 352425"/>
              <a:gd name="connsiteX2-83" fmla="*/ 100328 w 352425"/>
              <a:gd name="connsiteY2-84" fmla="*/ 38098 h 352425"/>
              <a:gd name="connsiteX3-85" fmla="*/ 100328 w 352425"/>
              <a:gd name="connsiteY3-86" fmla="*/ 209562 h 352425"/>
              <a:gd name="connsiteX4-87" fmla="*/ 138416 w 352425"/>
              <a:gd name="connsiteY4-88" fmla="*/ 247653 h 352425"/>
              <a:gd name="connsiteX5-89" fmla="*/ 314342 w 352425"/>
              <a:gd name="connsiteY5-90" fmla="*/ 247653 h 352425"/>
              <a:gd name="connsiteX6-91" fmla="*/ 352425 w 352425"/>
              <a:gd name="connsiteY6-92" fmla="*/ 285734 h 352425"/>
              <a:gd name="connsiteX7-93" fmla="*/ 352425 w 352425"/>
              <a:gd name="connsiteY7-94" fmla="*/ 314327 h 352425"/>
              <a:gd name="connsiteX8-95" fmla="*/ 314323 w 352425"/>
              <a:gd name="connsiteY8-96" fmla="*/ 352425 h 352425"/>
              <a:gd name="connsiteX9-97" fmla="*/ 38109 w 352425"/>
              <a:gd name="connsiteY9-98" fmla="*/ 352425 h 352425"/>
              <a:gd name="connsiteX10-99" fmla="*/ 0 w 352425"/>
              <a:gd name="connsiteY10-100" fmla="*/ 314316 h 352425"/>
              <a:gd name="connsiteX11-101" fmla="*/ 0 w 352425"/>
              <a:gd name="connsiteY11-102" fmla="*/ 38113 h 352425"/>
              <a:gd name="connsiteX12-103" fmla="*/ 38113 w 352425"/>
              <a:gd name="connsiteY12-104" fmla="*/ 0 h 352425"/>
              <a:gd name="connsiteX0-105" fmla="*/ 38113 w 352425"/>
              <a:gd name="connsiteY0-106" fmla="*/ 0 h 352425"/>
              <a:gd name="connsiteX1-107" fmla="*/ 62232 w 352425"/>
              <a:gd name="connsiteY1-108" fmla="*/ 0 h 352425"/>
              <a:gd name="connsiteX2-109" fmla="*/ 100328 w 352425"/>
              <a:gd name="connsiteY2-110" fmla="*/ 38098 h 352425"/>
              <a:gd name="connsiteX3-111" fmla="*/ 100328 w 352425"/>
              <a:gd name="connsiteY3-112" fmla="*/ 209562 h 352425"/>
              <a:gd name="connsiteX4-113" fmla="*/ 138416 w 352425"/>
              <a:gd name="connsiteY4-114" fmla="*/ 247653 h 352425"/>
              <a:gd name="connsiteX5-115" fmla="*/ 314342 w 352425"/>
              <a:gd name="connsiteY5-116" fmla="*/ 247653 h 352425"/>
              <a:gd name="connsiteX6-117" fmla="*/ 352425 w 352425"/>
              <a:gd name="connsiteY6-118" fmla="*/ 285734 h 352425"/>
              <a:gd name="connsiteX7-119" fmla="*/ 352425 w 352425"/>
              <a:gd name="connsiteY7-120" fmla="*/ 314327 h 352425"/>
              <a:gd name="connsiteX8-121" fmla="*/ 314323 w 352425"/>
              <a:gd name="connsiteY8-122" fmla="*/ 352425 h 352425"/>
              <a:gd name="connsiteX9-123" fmla="*/ 38109 w 352425"/>
              <a:gd name="connsiteY9-124" fmla="*/ 352425 h 352425"/>
              <a:gd name="connsiteX10-125" fmla="*/ 0 w 352425"/>
              <a:gd name="connsiteY10-126" fmla="*/ 314316 h 352425"/>
              <a:gd name="connsiteX11-127" fmla="*/ 0 w 352425"/>
              <a:gd name="connsiteY11-128" fmla="*/ 38113 h 352425"/>
              <a:gd name="connsiteX12-129" fmla="*/ 38113 w 352425"/>
              <a:gd name="connsiteY12-130" fmla="*/ 0 h 352425"/>
              <a:gd name="connsiteX0-131" fmla="*/ 38113 w 352425"/>
              <a:gd name="connsiteY0-132" fmla="*/ 0 h 352425"/>
              <a:gd name="connsiteX1-133" fmla="*/ 62232 w 352425"/>
              <a:gd name="connsiteY1-134" fmla="*/ 0 h 352425"/>
              <a:gd name="connsiteX2-135" fmla="*/ 100328 w 352425"/>
              <a:gd name="connsiteY2-136" fmla="*/ 38098 h 352425"/>
              <a:gd name="connsiteX3-137" fmla="*/ 100328 w 352425"/>
              <a:gd name="connsiteY3-138" fmla="*/ 209562 h 352425"/>
              <a:gd name="connsiteX4-139" fmla="*/ 138416 w 352425"/>
              <a:gd name="connsiteY4-140" fmla="*/ 247653 h 352425"/>
              <a:gd name="connsiteX5-141" fmla="*/ 314342 w 352425"/>
              <a:gd name="connsiteY5-142" fmla="*/ 247653 h 352425"/>
              <a:gd name="connsiteX6-143" fmla="*/ 352425 w 352425"/>
              <a:gd name="connsiteY6-144" fmla="*/ 285734 h 352425"/>
              <a:gd name="connsiteX7-145" fmla="*/ 352425 w 352425"/>
              <a:gd name="connsiteY7-146" fmla="*/ 314327 h 352425"/>
              <a:gd name="connsiteX8-147" fmla="*/ 314323 w 352425"/>
              <a:gd name="connsiteY8-148" fmla="*/ 352425 h 352425"/>
              <a:gd name="connsiteX9-149" fmla="*/ 38109 w 352425"/>
              <a:gd name="connsiteY9-150" fmla="*/ 352425 h 352425"/>
              <a:gd name="connsiteX10-151" fmla="*/ 0 w 352425"/>
              <a:gd name="connsiteY10-152" fmla="*/ 314316 h 352425"/>
              <a:gd name="connsiteX11-153" fmla="*/ 0 w 352425"/>
              <a:gd name="connsiteY11-154" fmla="*/ 38113 h 352425"/>
              <a:gd name="connsiteX12-155" fmla="*/ 38113 w 352425"/>
              <a:gd name="connsiteY12-156" fmla="*/ 0 h 352425"/>
              <a:gd name="connsiteX0-157" fmla="*/ 38113 w 352425"/>
              <a:gd name="connsiteY0-158" fmla="*/ 0 h 352425"/>
              <a:gd name="connsiteX1-159" fmla="*/ 62232 w 352425"/>
              <a:gd name="connsiteY1-160" fmla="*/ 0 h 352425"/>
              <a:gd name="connsiteX2-161" fmla="*/ 100328 w 352425"/>
              <a:gd name="connsiteY2-162" fmla="*/ 38098 h 352425"/>
              <a:gd name="connsiteX3-163" fmla="*/ 100328 w 352425"/>
              <a:gd name="connsiteY3-164" fmla="*/ 209562 h 352425"/>
              <a:gd name="connsiteX4-165" fmla="*/ 138416 w 352425"/>
              <a:gd name="connsiteY4-166" fmla="*/ 247653 h 352425"/>
              <a:gd name="connsiteX5-167" fmla="*/ 314342 w 352425"/>
              <a:gd name="connsiteY5-168" fmla="*/ 247653 h 352425"/>
              <a:gd name="connsiteX6-169" fmla="*/ 352425 w 352425"/>
              <a:gd name="connsiteY6-170" fmla="*/ 285734 h 352425"/>
              <a:gd name="connsiteX7-171" fmla="*/ 352425 w 352425"/>
              <a:gd name="connsiteY7-172" fmla="*/ 314327 h 352425"/>
              <a:gd name="connsiteX8-173" fmla="*/ 314323 w 352425"/>
              <a:gd name="connsiteY8-174" fmla="*/ 352425 h 352425"/>
              <a:gd name="connsiteX9-175" fmla="*/ 38109 w 352425"/>
              <a:gd name="connsiteY9-176" fmla="*/ 352425 h 352425"/>
              <a:gd name="connsiteX10-177" fmla="*/ 0 w 352425"/>
              <a:gd name="connsiteY10-178" fmla="*/ 314316 h 352425"/>
              <a:gd name="connsiteX11-179" fmla="*/ 0 w 352425"/>
              <a:gd name="connsiteY11-180" fmla="*/ 38113 h 352425"/>
              <a:gd name="connsiteX12-181" fmla="*/ 38113 w 352425"/>
              <a:gd name="connsiteY12-182" fmla="*/ 0 h 352425"/>
              <a:gd name="connsiteX0-183" fmla="*/ 38113 w 352425"/>
              <a:gd name="connsiteY0-184" fmla="*/ 0 h 352425"/>
              <a:gd name="connsiteX1-185" fmla="*/ 62232 w 352425"/>
              <a:gd name="connsiteY1-186" fmla="*/ 0 h 352425"/>
              <a:gd name="connsiteX2-187" fmla="*/ 100328 w 352425"/>
              <a:gd name="connsiteY2-188" fmla="*/ 38098 h 352425"/>
              <a:gd name="connsiteX3-189" fmla="*/ 100328 w 352425"/>
              <a:gd name="connsiteY3-190" fmla="*/ 209562 h 352425"/>
              <a:gd name="connsiteX4-191" fmla="*/ 138416 w 352425"/>
              <a:gd name="connsiteY4-192" fmla="*/ 247653 h 352425"/>
              <a:gd name="connsiteX5-193" fmla="*/ 314342 w 352425"/>
              <a:gd name="connsiteY5-194" fmla="*/ 247653 h 352425"/>
              <a:gd name="connsiteX6-195" fmla="*/ 352425 w 352425"/>
              <a:gd name="connsiteY6-196" fmla="*/ 285734 h 352425"/>
              <a:gd name="connsiteX7-197" fmla="*/ 352425 w 352425"/>
              <a:gd name="connsiteY7-198" fmla="*/ 314327 h 352425"/>
              <a:gd name="connsiteX8-199" fmla="*/ 314323 w 352425"/>
              <a:gd name="connsiteY8-200" fmla="*/ 352425 h 352425"/>
              <a:gd name="connsiteX9-201" fmla="*/ 38109 w 352425"/>
              <a:gd name="connsiteY9-202" fmla="*/ 352425 h 352425"/>
              <a:gd name="connsiteX10-203" fmla="*/ 0 w 352425"/>
              <a:gd name="connsiteY10-204" fmla="*/ 314316 h 352425"/>
              <a:gd name="connsiteX11-205" fmla="*/ 0 w 352425"/>
              <a:gd name="connsiteY11-206" fmla="*/ 38113 h 352425"/>
              <a:gd name="connsiteX12-207" fmla="*/ 38113 w 352425"/>
              <a:gd name="connsiteY12-208" fmla="*/ 0 h 352425"/>
              <a:gd name="connsiteX0-209" fmla="*/ 38113 w 352425"/>
              <a:gd name="connsiteY0-210" fmla="*/ 0 h 352425"/>
              <a:gd name="connsiteX1-211" fmla="*/ 62232 w 352425"/>
              <a:gd name="connsiteY1-212" fmla="*/ 0 h 352425"/>
              <a:gd name="connsiteX2-213" fmla="*/ 100328 w 352425"/>
              <a:gd name="connsiteY2-214" fmla="*/ 38098 h 352425"/>
              <a:gd name="connsiteX3-215" fmla="*/ 100328 w 352425"/>
              <a:gd name="connsiteY3-216" fmla="*/ 209562 h 352425"/>
              <a:gd name="connsiteX4-217" fmla="*/ 138416 w 352425"/>
              <a:gd name="connsiteY4-218" fmla="*/ 247653 h 352425"/>
              <a:gd name="connsiteX5-219" fmla="*/ 314342 w 352425"/>
              <a:gd name="connsiteY5-220" fmla="*/ 247653 h 352425"/>
              <a:gd name="connsiteX6-221" fmla="*/ 352425 w 352425"/>
              <a:gd name="connsiteY6-222" fmla="*/ 285734 h 352425"/>
              <a:gd name="connsiteX7-223" fmla="*/ 352425 w 352425"/>
              <a:gd name="connsiteY7-224" fmla="*/ 314327 h 352425"/>
              <a:gd name="connsiteX8-225" fmla="*/ 314323 w 352425"/>
              <a:gd name="connsiteY8-226" fmla="*/ 352425 h 352425"/>
              <a:gd name="connsiteX9-227" fmla="*/ 38109 w 352425"/>
              <a:gd name="connsiteY9-228" fmla="*/ 352425 h 352425"/>
              <a:gd name="connsiteX10-229" fmla="*/ 0 w 352425"/>
              <a:gd name="connsiteY10-230" fmla="*/ 314316 h 352425"/>
              <a:gd name="connsiteX11-231" fmla="*/ 0 w 352425"/>
              <a:gd name="connsiteY11-232" fmla="*/ 38113 h 352425"/>
              <a:gd name="connsiteX12-233" fmla="*/ 38113 w 352425"/>
              <a:gd name="connsiteY12-234" fmla="*/ 0 h 352425"/>
              <a:gd name="connsiteX0-235" fmla="*/ 38113 w 352425"/>
              <a:gd name="connsiteY0-236" fmla="*/ 0 h 352425"/>
              <a:gd name="connsiteX1-237" fmla="*/ 62232 w 352425"/>
              <a:gd name="connsiteY1-238" fmla="*/ 0 h 352425"/>
              <a:gd name="connsiteX2-239" fmla="*/ 100328 w 352425"/>
              <a:gd name="connsiteY2-240" fmla="*/ 38098 h 352425"/>
              <a:gd name="connsiteX3-241" fmla="*/ 100328 w 352425"/>
              <a:gd name="connsiteY3-242" fmla="*/ 209562 h 352425"/>
              <a:gd name="connsiteX4-243" fmla="*/ 138416 w 352425"/>
              <a:gd name="connsiteY4-244" fmla="*/ 247653 h 352425"/>
              <a:gd name="connsiteX5-245" fmla="*/ 314342 w 352425"/>
              <a:gd name="connsiteY5-246" fmla="*/ 247653 h 352425"/>
              <a:gd name="connsiteX6-247" fmla="*/ 352425 w 352425"/>
              <a:gd name="connsiteY6-248" fmla="*/ 285734 h 352425"/>
              <a:gd name="connsiteX7-249" fmla="*/ 352425 w 352425"/>
              <a:gd name="connsiteY7-250" fmla="*/ 314327 h 352425"/>
              <a:gd name="connsiteX8-251" fmla="*/ 314323 w 352425"/>
              <a:gd name="connsiteY8-252" fmla="*/ 352425 h 352425"/>
              <a:gd name="connsiteX9-253" fmla="*/ 38109 w 352425"/>
              <a:gd name="connsiteY9-254" fmla="*/ 352425 h 352425"/>
              <a:gd name="connsiteX10-255" fmla="*/ 0 w 352425"/>
              <a:gd name="connsiteY10-256" fmla="*/ 314316 h 352425"/>
              <a:gd name="connsiteX11-257" fmla="*/ 0 w 352425"/>
              <a:gd name="connsiteY11-258" fmla="*/ 38113 h 352425"/>
              <a:gd name="connsiteX12-259" fmla="*/ 38113 w 352425"/>
              <a:gd name="connsiteY12-260" fmla="*/ 0 h 352425"/>
              <a:gd name="connsiteX0-261" fmla="*/ 38113 w 352425"/>
              <a:gd name="connsiteY0-262" fmla="*/ 0 h 352425"/>
              <a:gd name="connsiteX1-263" fmla="*/ 62232 w 352425"/>
              <a:gd name="connsiteY1-264" fmla="*/ 0 h 352425"/>
              <a:gd name="connsiteX2-265" fmla="*/ 100328 w 352425"/>
              <a:gd name="connsiteY2-266" fmla="*/ 38098 h 352425"/>
              <a:gd name="connsiteX3-267" fmla="*/ 100328 w 352425"/>
              <a:gd name="connsiteY3-268" fmla="*/ 209562 h 352425"/>
              <a:gd name="connsiteX4-269" fmla="*/ 138416 w 352425"/>
              <a:gd name="connsiteY4-270" fmla="*/ 247653 h 352425"/>
              <a:gd name="connsiteX5-271" fmla="*/ 314342 w 352425"/>
              <a:gd name="connsiteY5-272" fmla="*/ 247653 h 352425"/>
              <a:gd name="connsiteX6-273" fmla="*/ 352425 w 352425"/>
              <a:gd name="connsiteY6-274" fmla="*/ 285734 h 352425"/>
              <a:gd name="connsiteX7-275" fmla="*/ 352425 w 352425"/>
              <a:gd name="connsiteY7-276" fmla="*/ 314327 h 352425"/>
              <a:gd name="connsiteX8-277" fmla="*/ 314323 w 352425"/>
              <a:gd name="connsiteY8-278" fmla="*/ 352425 h 352425"/>
              <a:gd name="connsiteX9-279" fmla="*/ 38109 w 352425"/>
              <a:gd name="connsiteY9-280" fmla="*/ 352425 h 352425"/>
              <a:gd name="connsiteX10-281" fmla="*/ 0 w 352425"/>
              <a:gd name="connsiteY10-282" fmla="*/ 314316 h 352425"/>
              <a:gd name="connsiteX11-283" fmla="*/ 0 w 352425"/>
              <a:gd name="connsiteY11-284" fmla="*/ 38113 h 352425"/>
              <a:gd name="connsiteX12-285" fmla="*/ 38113 w 352425"/>
              <a:gd name="connsiteY12-286" fmla="*/ 0 h 352425"/>
              <a:gd name="connsiteX0-287" fmla="*/ 38113 w 352425"/>
              <a:gd name="connsiteY0-288" fmla="*/ 0 h 352425"/>
              <a:gd name="connsiteX1-289" fmla="*/ 62232 w 352425"/>
              <a:gd name="connsiteY1-290" fmla="*/ 0 h 352425"/>
              <a:gd name="connsiteX2-291" fmla="*/ 100328 w 352425"/>
              <a:gd name="connsiteY2-292" fmla="*/ 38098 h 352425"/>
              <a:gd name="connsiteX3-293" fmla="*/ 100328 w 352425"/>
              <a:gd name="connsiteY3-294" fmla="*/ 209562 h 352425"/>
              <a:gd name="connsiteX4-295" fmla="*/ 138416 w 352425"/>
              <a:gd name="connsiteY4-296" fmla="*/ 247653 h 352425"/>
              <a:gd name="connsiteX5-297" fmla="*/ 314342 w 352425"/>
              <a:gd name="connsiteY5-298" fmla="*/ 247653 h 352425"/>
              <a:gd name="connsiteX6-299" fmla="*/ 352425 w 352425"/>
              <a:gd name="connsiteY6-300" fmla="*/ 285734 h 352425"/>
              <a:gd name="connsiteX7-301" fmla="*/ 352425 w 352425"/>
              <a:gd name="connsiteY7-302" fmla="*/ 314327 h 352425"/>
              <a:gd name="connsiteX8-303" fmla="*/ 314323 w 352425"/>
              <a:gd name="connsiteY8-304" fmla="*/ 352425 h 352425"/>
              <a:gd name="connsiteX9-305" fmla="*/ 38109 w 352425"/>
              <a:gd name="connsiteY9-306" fmla="*/ 352425 h 352425"/>
              <a:gd name="connsiteX10-307" fmla="*/ 0 w 352425"/>
              <a:gd name="connsiteY10-308" fmla="*/ 314316 h 352425"/>
              <a:gd name="connsiteX11-309" fmla="*/ 0 w 352425"/>
              <a:gd name="connsiteY11-310" fmla="*/ 38113 h 352425"/>
              <a:gd name="connsiteX12-311" fmla="*/ 38113 w 352425"/>
              <a:gd name="connsiteY12-312" fmla="*/ 0 h 352425"/>
              <a:gd name="connsiteX0-313" fmla="*/ 38113 w 352425"/>
              <a:gd name="connsiteY0-314" fmla="*/ 0 h 352425"/>
              <a:gd name="connsiteX1-315" fmla="*/ 62232 w 352425"/>
              <a:gd name="connsiteY1-316" fmla="*/ 0 h 352425"/>
              <a:gd name="connsiteX2-317" fmla="*/ 100328 w 352425"/>
              <a:gd name="connsiteY2-318" fmla="*/ 38098 h 352425"/>
              <a:gd name="connsiteX3-319" fmla="*/ 100328 w 352425"/>
              <a:gd name="connsiteY3-320" fmla="*/ 209562 h 352425"/>
              <a:gd name="connsiteX4-321" fmla="*/ 138416 w 352425"/>
              <a:gd name="connsiteY4-322" fmla="*/ 247653 h 352425"/>
              <a:gd name="connsiteX5-323" fmla="*/ 314342 w 352425"/>
              <a:gd name="connsiteY5-324" fmla="*/ 247653 h 352425"/>
              <a:gd name="connsiteX6-325" fmla="*/ 352425 w 352425"/>
              <a:gd name="connsiteY6-326" fmla="*/ 285734 h 352425"/>
              <a:gd name="connsiteX7-327" fmla="*/ 352425 w 352425"/>
              <a:gd name="connsiteY7-328" fmla="*/ 314327 h 352425"/>
              <a:gd name="connsiteX8-329" fmla="*/ 314323 w 352425"/>
              <a:gd name="connsiteY8-330" fmla="*/ 352425 h 352425"/>
              <a:gd name="connsiteX9-331" fmla="*/ 38109 w 352425"/>
              <a:gd name="connsiteY9-332" fmla="*/ 352425 h 352425"/>
              <a:gd name="connsiteX10-333" fmla="*/ 0 w 352425"/>
              <a:gd name="connsiteY10-334" fmla="*/ 314316 h 352425"/>
              <a:gd name="connsiteX11-335" fmla="*/ 0 w 352425"/>
              <a:gd name="connsiteY11-336" fmla="*/ 38113 h 352425"/>
              <a:gd name="connsiteX12-337" fmla="*/ 38113 w 352425"/>
              <a:gd name="connsiteY12-338" fmla="*/ 0 h 352425"/>
              <a:gd name="connsiteX0-339" fmla="*/ 38113 w 352425"/>
              <a:gd name="connsiteY0-340" fmla="*/ 0 h 352425"/>
              <a:gd name="connsiteX1-341" fmla="*/ 62232 w 352425"/>
              <a:gd name="connsiteY1-342" fmla="*/ 0 h 352425"/>
              <a:gd name="connsiteX2-343" fmla="*/ 100328 w 352425"/>
              <a:gd name="connsiteY2-344" fmla="*/ 38098 h 352425"/>
              <a:gd name="connsiteX3-345" fmla="*/ 100328 w 352425"/>
              <a:gd name="connsiteY3-346" fmla="*/ 209562 h 352425"/>
              <a:gd name="connsiteX4-347" fmla="*/ 138416 w 352425"/>
              <a:gd name="connsiteY4-348" fmla="*/ 247653 h 352425"/>
              <a:gd name="connsiteX5-349" fmla="*/ 314342 w 352425"/>
              <a:gd name="connsiteY5-350" fmla="*/ 247653 h 352425"/>
              <a:gd name="connsiteX6-351" fmla="*/ 352425 w 352425"/>
              <a:gd name="connsiteY6-352" fmla="*/ 285734 h 352425"/>
              <a:gd name="connsiteX7-353" fmla="*/ 352425 w 352425"/>
              <a:gd name="connsiteY7-354" fmla="*/ 314327 h 352425"/>
              <a:gd name="connsiteX8-355" fmla="*/ 314323 w 352425"/>
              <a:gd name="connsiteY8-356" fmla="*/ 352425 h 352425"/>
              <a:gd name="connsiteX9-357" fmla="*/ 38109 w 352425"/>
              <a:gd name="connsiteY9-358" fmla="*/ 352425 h 352425"/>
              <a:gd name="connsiteX10-359" fmla="*/ 0 w 352425"/>
              <a:gd name="connsiteY10-360" fmla="*/ 314316 h 352425"/>
              <a:gd name="connsiteX11-361" fmla="*/ 0 w 352425"/>
              <a:gd name="connsiteY11-362" fmla="*/ 38113 h 352425"/>
              <a:gd name="connsiteX12-363" fmla="*/ 38113 w 352425"/>
              <a:gd name="connsiteY12-364" fmla="*/ 0 h 352425"/>
              <a:gd name="connsiteX0-365" fmla="*/ 38113 w 352425"/>
              <a:gd name="connsiteY0-366" fmla="*/ 0 h 352425"/>
              <a:gd name="connsiteX1-367" fmla="*/ 62232 w 352425"/>
              <a:gd name="connsiteY1-368" fmla="*/ 0 h 352425"/>
              <a:gd name="connsiteX2-369" fmla="*/ 100328 w 352425"/>
              <a:gd name="connsiteY2-370" fmla="*/ 38098 h 352425"/>
              <a:gd name="connsiteX3-371" fmla="*/ 100328 w 352425"/>
              <a:gd name="connsiteY3-372" fmla="*/ 209562 h 352425"/>
              <a:gd name="connsiteX4-373" fmla="*/ 138416 w 352425"/>
              <a:gd name="connsiteY4-374" fmla="*/ 247653 h 352425"/>
              <a:gd name="connsiteX5-375" fmla="*/ 314342 w 352425"/>
              <a:gd name="connsiteY5-376" fmla="*/ 247653 h 352425"/>
              <a:gd name="connsiteX6-377" fmla="*/ 352425 w 352425"/>
              <a:gd name="connsiteY6-378" fmla="*/ 285734 h 352425"/>
              <a:gd name="connsiteX7-379" fmla="*/ 352425 w 352425"/>
              <a:gd name="connsiteY7-380" fmla="*/ 314327 h 352425"/>
              <a:gd name="connsiteX8-381" fmla="*/ 314323 w 352425"/>
              <a:gd name="connsiteY8-382" fmla="*/ 352425 h 352425"/>
              <a:gd name="connsiteX9-383" fmla="*/ 38109 w 352425"/>
              <a:gd name="connsiteY9-384" fmla="*/ 352425 h 352425"/>
              <a:gd name="connsiteX10-385" fmla="*/ 0 w 352425"/>
              <a:gd name="connsiteY10-386" fmla="*/ 314316 h 352425"/>
              <a:gd name="connsiteX11-387" fmla="*/ 0 w 352425"/>
              <a:gd name="connsiteY11-388" fmla="*/ 38113 h 352425"/>
              <a:gd name="connsiteX12-389" fmla="*/ 38113 w 352425"/>
              <a:gd name="connsiteY12-390" fmla="*/ 0 h 352425"/>
              <a:gd name="connsiteX0-391" fmla="*/ 38113 w 352425"/>
              <a:gd name="connsiteY0-392" fmla="*/ 0 h 352425"/>
              <a:gd name="connsiteX1-393" fmla="*/ 62232 w 352425"/>
              <a:gd name="connsiteY1-394" fmla="*/ 0 h 352425"/>
              <a:gd name="connsiteX2-395" fmla="*/ 100328 w 352425"/>
              <a:gd name="connsiteY2-396" fmla="*/ 38098 h 352425"/>
              <a:gd name="connsiteX3-397" fmla="*/ 100328 w 352425"/>
              <a:gd name="connsiteY3-398" fmla="*/ 209562 h 352425"/>
              <a:gd name="connsiteX4-399" fmla="*/ 138416 w 352425"/>
              <a:gd name="connsiteY4-400" fmla="*/ 247653 h 352425"/>
              <a:gd name="connsiteX5-401" fmla="*/ 314342 w 352425"/>
              <a:gd name="connsiteY5-402" fmla="*/ 247653 h 352425"/>
              <a:gd name="connsiteX6-403" fmla="*/ 352425 w 352425"/>
              <a:gd name="connsiteY6-404" fmla="*/ 285734 h 352425"/>
              <a:gd name="connsiteX7-405" fmla="*/ 352425 w 352425"/>
              <a:gd name="connsiteY7-406" fmla="*/ 314327 h 352425"/>
              <a:gd name="connsiteX8-407" fmla="*/ 314323 w 352425"/>
              <a:gd name="connsiteY8-408" fmla="*/ 352425 h 352425"/>
              <a:gd name="connsiteX9-409" fmla="*/ 38109 w 352425"/>
              <a:gd name="connsiteY9-410" fmla="*/ 352425 h 352425"/>
              <a:gd name="connsiteX10-411" fmla="*/ 0 w 352425"/>
              <a:gd name="connsiteY10-412" fmla="*/ 314316 h 352425"/>
              <a:gd name="connsiteX11-413" fmla="*/ 0 w 352425"/>
              <a:gd name="connsiteY11-414" fmla="*/ 38113 h 352425"/>
              <a:gd name="connsiteX12-415" fmla="*/ 38113 w 352425"/>
              <a:gd name="connsiteY12-416" fmla="*/ 0 h 352425"/>
              <a:gd name="connsiteX0-417" fmla="*/ 38113 w 352425"/>
              <a:gd name="connsiteY0-418" fmla="*/ 0 h 352425"/>
              <a:gd name="connsiteX1-419" fmla="*/ 62232 w 352425"/>
              <a:gd name="connsiteY1-420" fmla="*/ 0 h 352425"/>
              <a:gd name="connsiteX2-421" fmla="*/ 100328 w 352425"/>
              <a:gd name="connsiteY2-422" fmla="*/ 38098 h 352425"/>
              <a:gd name="connsiteX3-423" fmla="*/ 100328 w 352425"/>
              <a:gd name="connsiteY3-424" fmla="*/ 209562 h 352425"/>
              <a:gd name="connsiteX4-425" fmla="*/ 138416 w 352425"/>
              <a:gd name="connsiteY4-426" fmla="*/ 247653 h 352425"/>
              <a:gd name="connsiteX5-427" fmla="*/ 314342 w 352425"/>
              <a:gd name="connsiteY5-428" fmla="*/ 247653 h 352425"/>
              <a:gd name="connsiteX6-429" fmla="*/ 352425 w 352425"/>
              <a:gd name="connsiteY6-430" fmla="*/ 285734 h 352425"/>
              <a:gd name="connsiteX7-431" fmla="*/ 352425 w 352425"/>
              <a:gd name="connsiteY7-432" fmla="*/ 314327 h 352425"/>
              <a:gd name="connsiteX8-433" fmla="*/ 314323 w 352425"/>
              <a:gd name="connsiteY8-434" fmla="*/ 352425 h 352425"/>
              <a:gd name="connsiteX9-435" fmla="*/ 38109 w 352425"/>
              <a:gd name="connsiteY9-436" fmla="*/ 352425 h 352425"/>
              <a:gd name="connsiteX10-437" fmla="*/ 0 w 352425"/>
              <a:gd name="connsiteY10-438" fmla="*/ 314316 h 352425"/>
              <a:gd name="connsiteX11-439" fmla="*/ 0 w 352425"/>
              <a:gd name="connsiteY11-440" fmla="*/ 38113 h 352425"/>
              <a:gd name="connsiteX12-441" fmla="*/ 38113 w 352425"/>
              <a:gd name="connsiteY12-442" fmla="*/ 0 h 352425"/>
              <a:gd name="connsiteX0-443" fmla="*/ 38113 w 352425"/>
              <a:gd name="connsiteY0-444" fmla="*/ 0 h 352425"/>
              <a:gd name="connsiteX1-445" fmla="*/ 62232 w 352425"/>
              <a:gd name="connsiteY1-446" fmla="*/ 0 h 352425"/>
              <a:gd name="connsiteX2-447" fmla="*/ 100328 w 352425"/>
              <a:gd name="connsiteY2-448" fmla="*/ 38098 h 352425"/>
              <a:gd name="connsiteX3-449" fmla="*/ 100328 w 352425"/>
              <a:gd name="connsiteY3-450" fmla="*/ 209562 h 352425"/>
              <a:gd name="connsiteX4-451" fmla="*/ 138416 w 352425"/>
              <a:gd name="connsiteY4-452" fmla="*/ 247653 h 352425"/>
              <a:gd name="connsiteX5-453" fmla="*/ 314342 w 352425"/>
              <a:gd name="connsiteY5-454" fmla="*/ 247653 h 352425"/>
              <a:gd name="connsiteX6-455" fmla="*/ 352425 w 352425"/>
              <a:gd name="connsiteY6-456" fmla="*/ 285734 h 352425"/>
              <a:gd name="connsiteX7-457" fmla="*/ 352425 w 352425"/>
              <a:gd name="connsiteY7-458" fmla="*/ 314327 h 352425"/>
              <a:gd name="connsiteX8-459" fmla="*/ 314323 w 352425"/>
              <a:gd name="connsiteY8-460" fmla="*/ 352425 h 352425"/>
              <a:gd name="connsiteX9-461" fmla="*/ 38109 w 352425"/>
              <a:gd name="connsiteY9-462" fmla="*/ 352425 h 352425"/>
              <a:gd name="connsiteX10-463" fmla="*/ 0 w 352425"/>
              <a:gd name="connsiteY10-464" fmla="*/ 314316 h 352425"/>
              <a:gd name="connsiteX11-465" fmla="*/ 0 w 352425"/>
              <a:gd name="connsiteY11-466" fmla="*/ 38113 h 352425"/>
              <a:gd name="connsiteX12-467" fmla="*/ 38113 w 352425"/>
              <a:gd name="connsiteY12-468" fmla="*/ 0 h 352425"/>
              <a:gd name="connsiteX0-469" fmla="*/ 38113 w 352425"/>
              <a:gd name="connsiteY0-470" fmla="*/ 0 h 352425"/>
              <a:gd name="connsiteX1-471" fmla="*/ 62232 w 352425"/>
              <a:gd name="connsiteY1-472" fmla="*/ 0 h 352425"/>
              <a:gd name="connsiteX2-473" fmla="*/ 100328 w 352425"/>
              <a:gd name="connsiteY2-474" fmla="*/ 38098 h 352425"/>
              <a:gd name="connsiteX3-475" fmla="*/ 100328 w 352425"/>
              <a:gd name="connsiteY3-476" fmla="*/ 209562 h 352425"/>
              <a:gd name="connsiteX4-477" fmla="*/ 138416 w 352425"/>
              <a:gd name="connsiteY4-478" fmla="*/ 247653 h 352425"/>
              <a:gd name="connsiteX5-479" fmla="*/ 314342 w 352425"/>
              <a:gd name="connsiteY5-480" fmla="*/ 247653 h 352425"/>
              <a:gd name="connsiteX6-481" fmla="*/ 352425 w 352425"/>
              <a:gd name="connsiteY6-482" fmla="*/ 285734 h 352425"/>
              <a:gd name="connsiteX7-483" fmla="*/ 352425 w 352425"/>
              <a:gd name="connsiteY7-484" fmla="*/ 314327 h 352425"/>
              <a:gd name="connsiteX8-485" fmla="*/ 314323 w 352425"/>
              <a:gd name="connsiteY8-486" fmla="*/ 352425 h 352425"/>
              <a:gd name="connsiteX9-487" fmla="*/ 38109 w 352425"/>
              <a:gd name="connsiteY9-488" fmla="*/ 352425 h 352425"/>
              <a:gd name="connsiteX10-489" fmla="*/ 0 w 352425"/>
              <a:gd name="connsiteY10-490" fmla="*/ 314316 h 352425"/>
              <a:gd name="connsiteX11-491" fmla="*/ 0 w 352425"/>
              <a:gd name="connsiteY11-492" fmla="*/ 38113 h 352425"/>
              <a:gd name="connsiteX12-493" fmla="*/ 38113 w 352425"/>
              <a:gd name="connsiteY12-494" fmla="*/ 0 h 352425"/>
              <a:gd name="connsiteX0-495" fmla="*/ 38113 w 352425"/>
              <a:gd name="connsiteY0-496" fmla="*/ 0 h 352425"/>
              <a:gd name="connsiteX1-497" fmla="*/ 62232 w 352425"/>
              <a:gd name="connsiteY1-498" fmla="*/ 0 h 352425"/>
              <a:gd name="connsiteX2-499" fmla="*/ 100328 w 352425"/>
              <a:gd name="connsiteY2-500" fmla="*/ 38098 h 352425"/>
              <a:gd name="connsiteX3-501" fmla="*/ 100328 w 352425"/>
              <a:gd name="connsiteY3-502" fmla="*/ 209562 h 352425"/>
              <a:gd name="connsiteX4-503" fmla="*/ 138416 w 352425"/>
              <a:gd name="connsiteY4-504" fmla="*/ 247653 h 352425"/>
              <a:gd name="connsiteX5-505" fmla="*/ 314342 w 352425"/>
              <a:gd name="connsiteY5-506" fmla="*/ 247653 h 352425"/>
              <a:gd name="connsiteX6-507" fmla="*/ 352425 w 352425"/>
              <a:gd name="connsiteY6-508" fmla="*/ 285734 h 352425"/>
              <a:gd name="connsiteX7-509" fmla="*/ 352425 w 352425"/>
              <a:gd name="connsiteY7-510" fmla="*/ 314327 h 352425"/>
              <a:gd name="connsiteX8-511" fmla="*/ 314323 w 352425"/>
              <a:gd name="connsiteY8-512" fmla="*/ 352425 h 352425"/>
              <a:gd name="connsiteX9-513" fmla="*/ 38109 w 352425"/>
              <a:gd name="connsiteY9-514" fmla="*/ 352425 h 352425"/>
              <a:gd name="connsiteX10-515" fmla="*/ 0 w 352425"/>
              <a:gd name="connsiteY10-516" fmla="*/ 314316 h 352425"/>
              <a:gd name="connsiteX11-517" fmla="*/ 0 w 352425"/>
              <a:gd name="connsiteY11-518" fmla="*/ 38113 h 352425"/>
              <a:gd name="connsiteX12-519" fmla="*/ 38113 w 352425"/>
              <a:gd name="connsiteY12-520" fmla="*/ 0 h 352425"/>
              <a:gd name="connsiteX0-521" fmla="*/ 38113 w 352425"/>
              <a:gd name="connsiteY0-522" fmla="*/ 0 h 352425"/>
              <a:gd name="connsiteX1-523" fmla="*/ 62232 w 352425"/>
              <a:gd name="connsiteY1-524" fmla="*/ 0 h 352425"/>
              <a:gd name="connsiteX2-525" fmla="*/ 100328 w 352425"/>
              <a:gd name="connsiteY2-526" fmla="*/ 38098 h 352425"/>
              <a:gd name="connsiteX3-527" fmla="*/ 100328 w 352425"/>
              <a:gd name="connsiteY3-528" fmla="*/ 209562 h 352425"/>
              <a:gd name="connsiteX4-529" fmla="*/ 138416 w 352425"/>
              <a:gd name="connsiteY4-530" fmla="*/ 247653 h 352425"/>
              <a:gd name="connsiteX5-531" fmla="*/ 314342 w 352425"/>
              <a:gd name="connsiteY5-532" fmla="*/ 247653 h 352425"/>
              <a:gd name="connsiteX6-533" fmla="*/ 352425 w 352425"/>
              <a:gd name="connsiteY6-534" fmla="*/ 285734 h 352425"/>
              <a:gd name="connsiteX7-535" fmla="*/ 352425 w 352425"/>
              <a:gd name="connsiteY7-536" fmla="*/ 314327 h 352425"/>
              <a:gd name="connsiteX8-537" fmla="*/ 314323 w 352425"/>
              <a:gd name="connsiteY8-538" fmla="*/ 352425 h 352425"/>
              <a:gd name="connsiteX9-539" fmla="*/ 38109 w 352425"/>
              <a:gd name="connsiteY9-540" fmla="*/ 352425 h 352425"/>
              <a:gd name="connsiteX10-541" fmla="*/ 0 w 352425"/>
              <a:gd name="connsiteY10-542" fmla="*/ 314316 h 352425"/>
              <a:gd name="connsiteX11-543" fmla="*/ 0 w 352425"/>
              <a:gd name="connsiteY11-544" fmla="*/ 38113 h 352425"/>
              <a:gd name="connsiteX12-545" fmla="*/ 38113 w 352425"/>
              <a:gd name="connsiteY12-546" fmla="*/ 0 h 352425"/>
              <a:gd name="connsiteX0-547" fmla="*/ 38113 w 352425"/>
              <a:gd name="connsiteY0-548" fmla="*/ 0 h 352425"/>
              <a:gd name="connsiteX1-549" fmla="*/ 62232 w 352425"/>
              <a:gd name="connsiteY1-550" fmla="*/ 0 h 352425"/>
              <a:gd name="connsiteX2-551" fmla="*/ 100328 w 352425"/>
              <a:gd name="connsiteY2-552" fmla="*/ 38098 h 352425"/>
              <a:gd name="connsiteX3-553" fmla="*/ 100328 w 352425"/>
              <a:gd name="connsiteY3-554" fmla="*/ 209562 h 352425"/>
              <a:gd name="connsiteX4-555" fmla="*/ 138416 w 352425"/>
              <a:gd name="connsiteY4-556" fmla="*/ 247653 h 352425"/>
              <a:gd name="connsiteX5-557" fmla="*/ 314342 w 352425"/>
              <a:gd name="connsiteY5-558" fmla="*/ 247653 h 352425"/>
              <a:gd name="connsiteX6-559" fmla="*/ 352425 w 352425"/>
              <a:gd name="connsiteY6-560" fmla="*/ 285734 h 352425"/>
              <a:gd name="connsiteX7-561" fmla="*/ 352425 w 352425"/>
              <a:gd name="connsiteY7-562" fmla="*/ 314327 h 352425"/>
              <a:gd name="connsiteX8-563" fmla="*/ 314323 w 352425"/>
              <a:gd name="connsiteY8-564" fmla="*/ 352425 h 352425"/>
              <a:gd name="connsiteX9-565" fmla="*/ 38109 w 352425"/>
              <a:gd name="connsiteY9-566" fmla="*/ 352425 h 352425"/>
              <a:gd name="connsiteX10-567" fmla="*/ 0 w 352425"/>
              <a:gd name="connsiteY10-568" fmla="*/ 314316 h 352425"/>
              <a:gd name="connsiteX11-569" fmla="*/ 0 w 352425"/>
              <a:gd name="connsiteY11-570" fmla="*/ 38113 h 352425"/>
              <a:gd name="connsiteX12-571" fmla="*/ 38113 w 352425"/>
              <a:gd name="connsiteY12-572" fmla="*/ 0 h 352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52425" h="352425">
                <a:moveTo>
                  <a:pt x="38113" y="0"/>
                </a:moveTo>
                <a:cubicBezTo>
                  <a:pt x="38113" y="0"/>
                  <a:pt x="62233" y="1"/>
                  <a:pt x="62232" y="0"/>
                </a:cubicBezTo>
                <a:cubicBezTo>
                  <a:pt x="84551" y="1"/>
                  <a:pt x="100329" y="15781"/>
                  <a:pt x="100328" y="38098"/>
                </a:cubicBezTo>
                <a:cubicBezTo>
                  <a:pt x="100329" y="38099"/>
                  <a:pt x="100329" y="209563"/>
                  <a:pt x="100328" y="209562"/>
                </a:cubicBezTo>
                <a:cubicBezTo>
                  <a:pt x="100329" y="231876"/>
                  <a:pt x="116104" y="247654"/>
                  <a:pt x="138416" y="247653"/>
                </a:cubicBezTo>
                <a:cubicBezTo>
                  <a:pt x="138417" y="247654"/>
                  <a:pt x="314343" y="247654"/>
                  <a:pt x="314342" y="247653"/>
                </a:cubicBezTo>
                <a:cubicBezTo>
                  <a:pt x="336652" y="247654"/>
                  <a:pt x="352426" y="263426"/>
                  <a:pt x="352425" y="285734"/>
                </a:cubicBezTo>
                <a:cubicBezTo>
                  <a:pt x="352426" y="285735"/>
                  <a:pt x="352426" y="314328"/>
                  <a:pt x="352425" y="314327"/>
                </a:cubicBezTo>
                <a:cubicBezTo>
                  <a:pt x="352426" y="336646"/>
                  <a:pt x="336644" y="352426"/>
                  <a:pt x="314323" y="352425"/>
                </a:cubicBezTo>
                <a:cubicBezTo>
                  <a:pt x="314324" y="352426"/>
                  <a:pt x="38110" y="352426"/>
                  <a:pt x="38109" y="352425"/>
                </a:cubicBezTo>
                <a:cubicBezTo>
                  <a:pt x="15787" y="352426"/>
                  <a:pt x="1" y="336640"/>
                  <a:pt x="0" y="314316"/>
                </a:cubicBezTo>
                <a:cubicBezTo>
                  <a:pt x="1" y="314317"/>
                  <a:pt x="1" y="38114"/>
                  <a:pt x="0" y="38113"/>
                </a:cubicBezTo>
                <a:cubicBezTo>
                  <a:pt x="1" y="15790"/>
                  <a:pt x="15788" y="0"/>
                  <a:pt x="38113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</a:gsLst>
            <a:lin ang="8100000" scaled="1"/>
          </a:gradFill>
          <a:ln>
            <a:noFill/>
          </a:ln>
          <a:effectLst>
            <a:outerShdw blurRad="101600" dist="38100" dir="18900000" algn="b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14"/>
          <p:cNvSpPr/>
          <p:nvPr>
            <p:custDataLst>
              <p:tags r:id="rId3"/>
            </p:custDataLst>
          </p:nvPr>
        </p:nvSpPr>
        <p:spPr>
          <a:xfrm rot="5400000">
            <a:off x="650074" y="1700632"/>
            <a:ext cx="352425" cy="352425"/>
          </a:xfrm>
          <a:custGeom>
            <a:avLst/>
            <a:gdLst>
              <a:gd name="connsiteX0" fmla="*/ 38113 w 352425"/>
              <a:gd name="connsiteY0" fmla="*/ 0 h 352425"/>
              <a:gd name="connsiteX1" fmla="*/ 62232 w 352425"/>
              <a:gd name="connsiteY1" fmla="*/ 0 h 352425"/>
              <a:gd name="connsiteX2" fmla="*/ 100328 w 352425"/>
              <a:gd name="connsiteY2" fmla="*/ 38098 h 352425"/>
              <a:gd name="connsiteX3" fmla="*/ 100328 w 352425"/>
              <a:gd name="connsiteY3" fmla="*/ 209562 h 352425"/>
              <a:gd name="connsiteX4" fmla="*/ 138416 w 352425"/>
              <a:gd name="connsiteY4" fmla="*/ 247653 h 352425"/>
              <a:gd name="connsiteX5" fmla="*/ 314342 w 352425"/>
              <a:gd name="connsiteY5" fmla="*/ 247653 h 352425"/>
              <a:gd name="connsiteX6" fmla="*/ 352425 w 352425"/>
              <a:gd name="connsiteY6" fmla="*/ 285734 h 352425"/>
              <a:gd name="connsiteX7" fmla="*/ 352425 w 352425"/>
              <a:gd name="connsiteY7" fmla="*/ 314327 h 352425"/>
              <a:gd name="connsiteX8" fmla="*/ 314323 w 352425"/>
              <a:gd name="connsiteY8" fmla="*/ 352425 h 352425"/>
              <a:gd name="connsiteX9" fmla="*/ 38109 w 352425"/>
              <a:gd name="connsiteY9" fmla="*/ 352425 h 352425"/>
              <a:gd name="connsiteX10" fmla="*/ 0 w 352425"/>
              <a:gd name="connsiteY10" fmla="*/ 314316 h 352425"/>
              <a:gd name="connsiteX11" fmla="*/ 0 w 352425"/>
              <a:gd name="connsiteY11" fmla="*/ 38113 h 352425"/>
              <a:gd name="connsiteX12" fmla="*/ 38113 w 352425"/>
              <a:gd name="connsiteY12" fmla="*/ 0 h 352425"/>
              <a:gd name="connsiteX0-1" fmla="*/ 38113 w 352425"/>
              <a:gd name="connsiteY0-2" fmla="*/ 0 h 352425"/>
              <a:gd name="connsiteX1-3" fmla="*/ 62232 w 352425"/>
              <a:gd name="connsiteY1-4" fmla="*/ 0 h 352425"/>
              <a:gd name="connsiteX2-5" fmla="*/ 100328 w 352425"/>
              <a:gd name="connsiteY2-6" fmla="*/ 38098 h 352425"/>
              <a:gd name="connsiteX3-7" fmla="*/ 100328 w 352425"/>
              <a:gd name="connsiteY3-8" fmla="*/ 209562 h 352425"/>
              <a:gd name="connsiteX4-9" fmla="*/ 138416 w 352425"/>
              <a:gd name="connsiteY4-10" fmla="*/ 247653 h 352425"/>
              <a:gd name="connsiteX5-11" fmla="*/ 314342 w 352425"/>
              <a:gd name="connsiteY5-12" fmla="*/ 247653 h 352425"/>
              <a:gd name="connsiteX6-13" fmla="*/ 352425 w 352425"/>
              <a:gd name="connsiteY6-14" fmla="*/ 285734 h 352425"/>
              <a:gd name="connsiteX7-15" fmla="*/ 352425 w 352425"/>
              <a:gd name="connsiteY7-16" fmla="*/ 314327 h 352425"/>
              <a:gd name="connsiteX8-17" fmla="*/ 314323 w 352425"/>
              <a:gd name="connsiteY8-18" fmla="*/ 352425 h 352425"/>
              <a:gd name="connsiteX9-19" fmla="*/ 38109 w 352425"/>
              <a:gd name="connsiteY9-20" fmla="*/ 352425 h 352425"/>
              <a:gd name="connsiteX10-21" fmla="*/ 0 w 352425"/>
              <a:gd name="connsiteY10-22" fmla="*/ 314316 h 352425"/>
              <a:gd name="connsiteX11-23" fmla="*/ 0 w 352425"/>
              <a:gd name="connsiteY11-24" fmla="*/ 38113 h 352425"/>
              <a:gd name="connsiteX12-25" fmla="*/ 38113 w 352425"/>
              <a:gd name="connsiteY12-26" fmla="*/ 0 h 352425"/>
              <a:gd name="connsiteX0-27" fmla="*/ 38113 w 352425"/>
              <a:gd name="connsiteY0-28" fmla="*/ 0 h 352425"/>
              <a:gd name="connsiteX1-29" fmla="*/ 62232 w 352425"/>
              <a:gd name="connsiteY1-30" fmla="*/ 0 h 352425"/>
              <a:gd name="connsiteX2-31" fmla="*/ 100328 w 352425"/>
              <a:gd name="connsiteY2-32" fmla="*/ 38098 h 352425"/>
              <a:gd name="connsiteX3-33" fmla="*/ 100328 w 352425"/>
              <a:gd name="connsiteY3-34" fmla="*/ 209562 h 352425"/>
              <a:gd name="connsiteX4-35" fmla="*/ 138416 w 352425"/>
              <a:gd name="connsiteY4-36" fmla="*/ 247653 h 352425"/>
              <a:gd name="connsiteX5-37" fmla="*/ 314342 w 352425"/>
              <a:gd name="connsiteY5-38" fmla="*/ 247653 h 352425"/>
              <a:gd name="connsiteX6-39" fmla="*/ 352425 w 352425"/>
              <a:gd name="connsiteY6-40" fmla="*/ 285734 h 352425"/>
              <a:gd name="connsiteX7-41" fmla="*/ 352425 w 352425"/>
              <a:gd name="connsiteY7-42" fmla="*/ 314327 h 352425"/>
              <a:gd name="connsiteX8-43" fmla="*/ 314323 w 352425"/>
              <a:gd name="connsiteY8-44" fmla="*/ 352425 h 352425"/>
              <a:gd name="connsiteX9-45" fmla="*/ 38109 w 352425"/>
              <a:gd name="connsiteY9-46" fmla="*/ 352425 h 352425"/>
              <a:gd name="connsiteX10-47" fmla="*/ 0 w 352425"/>
              <a:gd name="connsiteY10-48" fmla="*/ 314316 h 352425"/>
              <a:gd name="connsiteX11-49" fmla="*/ 0 w 352425"/>
              <a:gd name="connsiteY11-50" fmla="*/ 38113 h 352425"/>
              <a:gd name="connsiteX12-51" fmla="*/ 38113 w 352425"/>
              <a:gd name="connsiteY12-52" fmla="*/ 0 h 352425"/>
              <a:gd name="connsiteX0-53" fmla="*/ 38113 w 352425"/>
              <a:gd name="connsiteY0-54" fmla="*/ 0 h 352425"/>
              <a:gd name="connsiteX1-55" fmla="*/ 62232 w 352425"/>
              <a:gd name="connsiteY1-56" fmla="*/ 0 h 352425"/>
              <a:gd name="connsiteX2-57" fmla="*/ 100328 w 352425"/>
              <a:gd name="connsiteY2-58" fmla="*/ 38098 h 352425"/>
              <a:gd name="connsiteX3-59" fmla="*/ 100328 w 352425"/>
              <a:gd name="connsiteY3-60" fmla="*/ 209562 h 352425"/>
              <a:gd name="connsiteX4-61" fmla="*/ 138416 w 352425"/>
              <a:gd name="connsiteY4-62" fmla="*/ 247653 h 352425"/>
              <a:gd name="connsiteX5-63" fmla="*/ 314342 w 352425"/>
              <a:gd name="connsiteY5-64" fmla="*/ 247653 h 352425"/>
              <a:gd name="connsiteX6-65" fmla="*/ 352425 w 352425"/>
              <a:gd name="connsiteY6-66" fmla="*/ 285734 h 352425"/>
              <a:gd name="connsiteX7-67" fmla="*/ 352425 w 352425"/>
              <a:gd name="connsiteY7-68" fmla="*/ 314327 h 352425"/>
              <a:gd name="connsiteX8-69" fmla="*/ 314323 w 352425"/>
              <a:gd name="connsiteY8-70" fmla="*/ 352425 h 352425"/>
              <a:gd name="connsiteX9-71" fmla="*/ 38109 w 352425"/>
              <a:gd name="connsiteY9-72" fmla="*/ 352425 h 352425"/>
              <a:gd name="connsiteX10-73" fmla="*/ 0 w 352425"/>
              <a:gd name="connsiteY10-74" fmla="*/ 314316 h 352425"/>
              <a:gd name="connsiteX11-75" fmla="*/ 0 w 352425"/>
              <a:gd name="connsiteY11-76" fmla="*/ 38113 h 352425"/>
              <a:gd name="connsiteX12-77" fmla="*/ 38113 w 352425"/>
              <a:gd name="connsiteY12-78" fmla="*/ 0 h 352425"/>
              <a:gd name="connsiteX0-79" fmla="*/ 38113 w 352425"/>
              <a:gd name="connsiteY0-80" fmla="*/ 0 h 352425"/>
              <a:gd name="connsiteX1-81" fmla="*/ 62232 w 352425"/>
              <a:gd name="connsiteY1-82" fmla="*/ 0 h 352425"/>
              <a:gd name="connsiteX2-83" fmla="*/ 100328 w 352425"/>
              <a:gd name="connsiteY2-84" fmla="*/ 38098 h 352425"/>
              <a:gd name="connsiteX3-85" fmla="*/ 100328 w 352425"/>
              <a:gd name="connsiteY3-86" fmla="*/ 209562 h 352425"/>
              <a:gd name="connsiteX4-87" fmla="*/ 138416 w 352425"/>
              <a:gd name="connsiteY4-88" fmla="*/ 247653 h 352425"/>
              <a:gd name="connsiteX5-89" fmla="*/ 314342 w 352425"/>
              <a:gd name="connsiteY5-90" fmla="*/ 247653 h 352425"/>
              <a:gd name="connsiteX6-91" fmla="*/ 352425 w 352425"/>
              <a:gd name="connsiteY6-92" fmla="*/ 285734 h 352425"/>
              <a:gd name="connsiteX7-93" fmla="*/ 352425 w 352425"/>
              <a:gd name="connsiteY7-94" fmla="*/ 314327 h 352425"/>
              <a:gd name="connsiteX8-95" fmla="*/ 314323 w 352425"/>
              <a:gd name="connsiteY8-96" fmla="*/ 352425 h 352425"/>
              <a:gd name="connsiteX9-97" fmla="*/ 38109 w 352425"/>
              <a:gd name="connsiteY9-98" fmla="*/ 352425 h 352425"/>
              <a:gd name="connsiteX10-99" fmla="*/ 0 w 352425"/>
              <a:gd name="connsiteY10-100" fmla="*/ 314316 h 352425"/>
              <a:gd name="connsiteX11-101" fmla="*/ 0 w 352425"/>
              <a:gd name="connsiteY11-102" fmla="*/ 38113 h 352425"/>
              <a:gd name="connsiteX12-103" fmla="*/ 38113 w 352425"/>
              <a:gd name="connsiteY12-104" fmla="*/ 0 h 352425"/>
              <a:gd name="connsiteX0-105" fmla="*/ 38113 w 352425"/>
              <a:gd name="connsiteY0-106" fmla="*/ 0 h 352425"/>
              <a:gd name="connsiteX1-107" fmla="*/ 62232 w 352425"/>
              <a:gd name="connsiteY1-108" fmla="*/ 0 h 352425"/>
              <a:gd name="connsiteX2-109" fmla="*/ 100328 w 352425"/>
              <a:gd name="connsiteY2-110" fmla="*/ 38098 h 352425"/>
              <a:gd name="connsiteX3-111" fmla="*/ 100328 w 352425"/>
              <a:gd name="connsiteY3-112" fmla="*/ 209562 h 352425"/>
              <a:gd name="connsiteX4-113" fmla="*/ 138416 w 352425"/>
              <a:gd name="connsiteY4-114" fmla="*/ 247653 h 352425"/>
              <a:gd name="connsiteX5-115" fmla="*/ 314342 w 352425"/>
              <a:gd name="connsiteY5-116" fmla="*/ 247653 h 352425"/>
              <a:gd name="connsiteX6-117" fmla="*/ 352425 w 352425"/>
              <a:gd name="connsiteY6-118" fmla="*/ 285734 h 352425"/>
              <a:gd name="connsiteX7-119" fmla="*/ 352425 w 352425"/>
              <a:gd name="connsiteY7-120" fmla="*/ 314327 h 352425"/>
              <a:gd name="connsiteX8-121" fmla="*/ 314323 w 352425"/>
              <a:gd name="connsiteY8-122" fmla="*/ 352425 h 352425"/>
              <a:gd name="connsiteX9-123" fmla="*/ 38109 w 352425"/>
              <a:gd name="connsiteY9-124" fmla="*/ 352425 h 352425"/>
              <a:gd name="connsiteX10-125" fmla="*/ 0 w 352425"/>
              <a:gd name="connsiteY10-126" fmla="*/ 314316 h 352425"/>
              <a:gd name="connsiteX11-127" fmla="*/ 0 w 352425"/>
              <a:gd name="connsiteY11-128" fmla="*/ 38113 h 352425"/>
              <a:gd name="connsiteX12-129" fmla="*/ 38113 w 352425"/>
              <a:gd name="connsiteY12-130" fmla="*/ 0 h 352425"/>
              <a:gd name="connsiteX0-131" fmla="*/ 38113 w 352425"/>
              <a:gd name="connsiteY0-132" fmla="*/ 0 h 352425"/>
              <a:gd name="connsiteX1-133" fmla="*/ 62232 w 352425"/>
              <a:gd name="connsiteY1-134" fmla="*/ 0 h 352425"/>
              <a:gd name="connsiteX2-135" fmla="*/ 100328 w 352425"/>
              <a:gd name="connsiteY2-136" fmla="*/ 38098 h 352425"/>
              <a:gd name="connsiteX3-137" fmla="*/ 100328 w 352425"/>
              <a:gd name="connsiteY3-138" fmla="*/ 209562 h 352425"/>
              <a:gd name="connsiteX4-139" fmla="*/ 138416 w 352425"/>
              <a:gd name="connsiteY4-140" fmla="*/ 247653 h 352425"/>
              <a:gd name="connsiteX5-141" fmla="*/ 314342 w 352425"/>
              <a:gd name="connsiteY5-142" fmla="*/ 247653 h 352425"/>
              <a:gd name="connsiteX6-143" fmla="*/ 352425 w 352425"/>
              <a:gd name="connsiteY6-144" fmla="*/ 285734 h 352425"/>
              <a:gd name="connsiteX7-145" fmla="*/ 352425 w 352425"/>
              <a:gd name="connsiteY7-146" fmla="*/ 314327 h 352425"/>
              <a:gd name="connsiteX8-147" fmla="*/ 314323 w 352425"/>
              <a:gd name="connsiteY8-148" fmla="*/ 352425 h 352425"/>
              <a:gd name="connsiteX9-149" fmla="*/ 38109 w 352425"/>
              <a:gd name="connsiteY9-150" fmla="*/ 352425 h 352425"/>
              <a:gd name="connsiteX10-151" fmla="*/ 0 w 352425"/>
              <a:gd name="connsiteY10-152" fmla="*/ 314316 h 352425"/>
              <a:gd name="connsiteX11-153" fmla="*/ 0 w 352425"/>
              <a:gd name="connsiteY11-154" fmla="*/ 38113 h 352425"/>
              <a:gd name="connsiteX12-155" fmla="*/ 38113 w 352425"/>
              <a:gd name="connsiteY12-156" fmla="*/ 0 h 352425"/>
              <a:gd name="connsiteX0-157" fmla="*/ 38113 w 352425"/>
              <a:gd name="connsiteY0-158" fmla="*/ 0 h 352425"/>
              <a:gd name="connsiteX1-159" fmla="*/ 62232 w 352425"/>
              <a:gd name="connsiteY1-160" fmla="*/ 0 h 352425"/>
              <a:gd name="connsiteX2-161" fmla="*/ 100328 w 352425"/>
              <a:gd name="connsiteY2-162" fmla="*/ 38098 h 352425"/>
              <a:gd name="connsiteX3-163" fmla="*/ 100328 w 352425"/>
              <a:gd name="connsiteY3-164" fmla="*/ 209562 h 352425"/>
              <a:gd name="connsiteX4-165" fmla="*/ 138416 w 352425"/>
              <a:gd name="connsiteY4-166" fmla="*/ 247653 h 352425"/>
              <a:gd name="connsiteX5-167" fmla="*/ 314342 w 352425"/>
              <a:gd name="connsiteY5-168" fmla="*/ 247653 h 352425"/>
              <a:gd name="connsiteX6-169" fmla="*/ 352425 w 352425"/>
              <a:gd name="connsiteY6-170" fmla="*/ 285734 h 352425"/>
              <a:gd name="connsiteX7-171" fmla="*/ 352425 w 352425"/>
              <a:gd name="connsiteY7-172" fmla="*/ 314327 h 352425"/>
              <a:gd name="connsiteX8-173" fmla="*/ 314323 w 352425"/>
              <a:gd name="connsiteY8-174" fmla="*/ 352425 h 352425"/>
              <a:gd name="connsiteX9-175" fmla="*/ 38109 w 352425"/>
              <a:gd name="connsiteY9-176" fmla="*/ 352425 h 352425"/>
              <a:gd name="connsiteX10-177" fmla="*/ 0 w 352425"/>
              <a:gd name="connsiteY10-178" fmla="*/ 314316 h 352425"/>
              <a:gd name="connsiteX11-179" fmla="*/ 0 w 352425"/>
              <a:gd name="connsiteY11-180" fmla="*/ 38113 h 352425"/>
              <a:gd name="connsiteX12-181" fmla="*/ 38113 w 352425"/>
              <a:gd name="connsiteY12-182" fmla="*/ 0 h 352425"/>
              <a:gd name="connsiteX0-183" fmla="*/ 38113 w 352425"/>
              <a:gd name="connsiteY0-184" fmla="*/ 0 h 352425"/>
              <a:gd name="connsiteX1-185" fmla="*/ 62232 w 352425"/>
              <a:gd name="connsiteY1-186" fmla="*/ 0 h 352425"/>
              <a:gd name="connsiteX2-187" fmla="*/ 100328 w 352425"/>
              <a:gd name="connsiteY2-188" fmla="*/ 38098 h 352425"/>
              <a:gd name="connsiteX3-189" fmla="*/ 100328 w 352425"/>
              <a:gd name="connsiteY3-190" fmla="*/ 209562 h 352425"/>
              <a:gd name="connsiteX4-191" fmla="*/ 138416 w 352425"/>
              <a:gd name="connsiteY4-192" fmla="*/ 247653 h 352425"/>
              <a:gd name="connsiteX5-193" fmla="*/ 314342 w 352425"/>
              <a:gd name="connsiteY5-194" fmla="*/ 247653 h 352425"/>
              <a:gd name="connsiteX6-195" fmla="*/ 352425 w 352425"/>
              <a:gd name="connsiteY6-196" fmla="*/ 285734 h 352425"/>
              <a:gd name="connsiteX7-197" fmla="*/ 352425 w 352425"/>
              <a:gd name="connsiteY7-198" fmla="*/ 314327 h 352425"/>
              <a:gd name="connsiteX8-199" fmla="*/ 314323 w 352425"/>
              <a:gd name="connsiteY8-200" fmla="*/ 352425 h 352425"/>
              <a:gd name="connsiteX9-201" fmla="*/ 38109 w 352425"/>
              <a:gd name="connsiteY9-202" fmla="*/ 352425 h 352425"/>
              <a:gd name="connsiteX10-203" fmla="*/ 0 w 352425"/>
              <a:gd name="connsiteY10-204" fmla="*/ 314316 h 352425"/>
              <a:gd name="connsiteX11-205" fmla="*/ 0 w 352425"/>
              <a:gd name="connsiteY11-206" fmla="*/ 38113 h 352425"/>
              <a:gd name="connsiteX12-207" fmla="*/ 38113 w 352425"/>
              <a:gd name="connsiteY12-208" fmla="*/ 0 h 352425"/>
              <a:gd name="connsiteX0-209" fmla="*/ 38113 w 352425"/>
              <a:gd name="connsiteY0-210" fmla="*/ 0 h 352425"/>
              <a:gd name="connsiteX1-211" fmla="*/ 62232 w 352425"/>
              <a:gd name="connsiteY1-212" fmla="*/ 0 h 352425"/>
              <a:gd name="connsiteX2-213" fmla="*/ 100328 w 352425"/>
              <a:gd name="connsiteY2-214" fmla="*/ 38098 h 352425"/>
              <a:gd name="connsiteX3-215" fmla="*/ 100328 w 352425"/>
              <a:gd name="connsiteY3-216" fmla="*/ 209562 h 352425"/>
              <a:gd name="connsiteX4-217" fmla="*/ 138416 w 352425"/>
              <a:gd name="connsiteY4-218" fmla="*/ 247653 h 352425"/>
              <a:gd name="connsiteX5-219" fmla="*/ 314342 w 352425"/>
              <a:gd name="connsiteY5-220" fmla="*/ 247653 h 352425"/>
              <a:gd name="connsiteX6-221" fmla="*/ 352425 w 352425"/>
              <a:gd name="connsiteY6-222" fmla="*/ 285734 h 352425"/>
              <a:gd name="connsiteX7-223" fmla="*/ 352425 w 352425"/>
              <a:gd name="connsiteY7-224" fmla="*/ 314327 h 352425"/>
              <a:gd name="connsiteX8-225" fmla="*/ 314323 w 352425"/>
              <a:gd name="connsiteY8-226" fmla="*/ 352425 h 352425"/>
              <a:gd name="connsiteX9-227" fmla="*/ 38109 w 352425"/>
              <a:gd name="connsiteY9-228" fmla="*/ 352425 h 352425"/>
              <a:gd name="connsiteX10-229" fmla="*/ 0 w 352425"/>
              <a:gd name="connsiteY10-230" fmla="*/ 314316 h 352425"/>
              <a:gd name="connsiteX11-231" fmla="*/ 0 w 352425"/>
              <a:gd name="connsiteY11-232" fmla="*/ 38113 h 352425"/>
              <a:gd name="connsiteX12-233" fmla="*/ 38113 w 352425"/>
              <a:gd name="connsiteY12-234" fmla="*/ 0 h 352425"/>
              <a:gd name="connsiteX0-235" fmla="*/ 38113 w 352425"/>
              <a:gd name="connsiteY0-236" fmla="*/ 0 h 352425"/>
              <a:gd name="connsiteX1-237" fmla="*/ 62232 w 352425"/>
              <a:gd name="connsiteY1-238" fmla="*/ 0 h 352425"/>
              <a:gd name="connsiteX2-239" fmla="*/ 100328 w 352425"/>
              <a:gd name="connsiteY2-240" fmla="*/ 38098 h 352425"/>
              <a:gd name="connsiteX3-241" fmla="*/ 100328 w 352425"/>
              <a:gd name="connsiteY3-242" fmla="*/ 209562 h 352425"/>
              <a:gd name="connsiteX4-243" fmla="*/ 138416 w 352425"/>
              <a:gd name="connsiteY4-244" fmla="*/ 247653 h 352425"/>
              <a:gd name="connsiteX5-245" fmla="*/ 314342 w 352425"/>
              <a:gd name="connsiteY5-246" fmla="*/ 247653 h 352425"/>
              <a:gd name="connsiteX6-247" fmla="*/ 352425 w 352425"/>
              <a:gd name="connsiteY6-248" fmla="*/ 285734 h 352425"/>
              <a:gd name="connsiteX7-249" fmla="*/ 352425 w 352425"/>
              <a:gd name="connsiteY7-250" fmla="*/ 314327 h 352425"/>
              <a:gd name="connsiteX8-251" fmla="*/ 314323 w 352425"/>
              <a:gd name="connsiteY8-252" fmla="*/ 352425 h 352425"/>
              <a:gd name="connsiteX9-253" fmla="*/ 38109 w 352425"/>
              <a:gd name="connsiteY9-254" fmla="*/ 352425 h 352425"/>
              <a:gd name="connsiteX10-255" fmla="*/ 0 w 352425"/>
              <a:gd name="connsiteY10-256" fmla="*/ 314316 h 352425"/>
              <a:gd name="connsiteX11-257" fmla="*/ 0 w 352425"/>
              <a:gd name="connsiteY11-258" fmla="*/ 38113 h 352425"/>
              <a:gd name="connsiteX12-259" fmla="*/ 38113 w 352425"/>
              <a:gd name="connsiteY12-260" fmla="*/ 0 h 352425"/>
              <a:gd name="connsiteX0-261" fmla="*/ 38113 w 352425"/>
              <a:gd name="connsiteY0-262" fmla="*/ 0 h 352425"/>
              <a:gd name="connsiteX1-263" fmla="*/ 62232 w 352425"/>
              <a:gd name="connsiteY1-264" fmla="*/ 0 h 352425"/>
              <a:gd name="connsiteX2-265" fmla="*/ 100328 w 352425"/>
              <a:gd name="connsiteY2-266" fmla="*/ 38098 h 352425"/>
              <a:gd name="connsiteX3-267" fmla="*/ 100328 w 352425"/>
              <a:gd name="connsiteY3-268" fmla="*/ 209562 h 352425"/>
              <a:gd name="connsiteX4-269" fmla="*/ 138416 w 352425"/>
              <a:gd name="connsiteY4-270" fmla="*/ 247653 h 352425"/>
              <a:gd name="connsiteX5-271" fmla="*/ 314342 w 352425"/>
              <a:gd name="connsiteY5-272" fmla="*/ 247653 h 352425"/>
              <a:gd name="connsiteX6-273" fmla="*/ 352425 w 352425"/>
              <a:gd name="connsiteY6-274" fmla="*/ 285734 h 352425"/>
              <a:gd name="connsiteX7-275" fmla="*/ 352425 w 352425"/>
              <a:gd name="connsiteY7-276" fmla="*/ 314327 h 352425"/>
              <a:gd name="connsiteX8-277" fmla="*/ 314323 w 352425"/>
              <a:gd name="connsiteY8-278" fmla="*/ 352425 h 352425"/>
              <a:gd name="connsiteX9-279" fmla="*/ 38109 w 352425"/>
              <a:gd name="connsiteY9-280" fmla="*/ 352425 h 352425"/>
              <a:gd name="connsiteX10-281" fmla="*/ 0 w 352425"/>
              <a:gd name="connsiteY10-282" fmla="*/ 314316 h 352425"/>
              <a:gd name="connsiteX11-283" fmla="*/ 0 w 352425"/>
              <a:gd name="connsiteY11-284" fmla="*/ 38113 h 352425"/>
              <a:gd name="connsiteX12-285" fmla="*/ 38113 w 352425"/>
              <a:gd name="connsiteY12-286" fmla="*/ 0 h 352425"/>
              <a:gd name="connsiteX0-287" fmla="*/ 38113 w 352425"/>
              <a:gd name="connsiteY0-288" fmla="*/ 0 h 352425"/>
              <a:gd name="connsiteX1-289" fmla="*/ 62232 w 352425"/>
              <a:gd name="connsiteY1-290" fmla="*/ 0 h 352425"/>
              <a:gd name="connsiteX2-291" fmla="*/ 100328 w 352425"/>
              <a:gd name="connsiteY2-292" fmla="*/ 38098 h 352425"/>
              <a:gd name="connsiteX3-293" fmla="*/ 100328 w 352425"/>
              <a:gd name="connsiteY3-294" fmla="*/ 209562 h 352425"/>
              <a:gd name="connsiteX4-295" fmla="*/ 138416 w 352425"/>
              <a:gd name="connsiteY4-296" fmla="*/ 247653 h 352425"/>
              <a:gd name="connsiteX5-297" fmla="*/ 314342 w 352425"/>
              <a:gd name="connsiteY5-298" fmla="*/ 247653 h 352425"/>
              <a:gd name="connsiteX6-299" fmla="*/ 352425 w 352425"/>
              <a:gd name="connsiteY6-300" fmla="*/ 285734 h 352425"/>
              <a:gd name="connsiteX7-301" fmla="*/ 352425 w 352425"/>
              <a:gd name="connsiteY7-302" fmla="*/ 314327 h 352425"/>
              <a:gd name="connsiteX8-303" fmla="*/ 314323 w 352425"/>
              <a:gd name="connsiteY8-304" fmla="*/ 352425 h 352425"/>
              <a:gd name="connsiteX9-305" fmla="*/ 38109 w 352425"/>
              <a:gd name="connsiteY9-306" fmla="*/ 352425 h 352425"/>
              <a:gd name="connsiteX10-307" fmla="*/ 0 w 352425"/>
              <a:gd name="connsiteY10-308" fmla="*/ 314316 h 352425"/>
              <a:gd name="connsiteX11-309" fmla="*/ 0 w 352425"/>
              <a:gd name="connsiteY11-310" fmla="*/ 38113 h 352425"/>
              <a:gd name="connsiteX12-311" fmla="*/ 38113 w 352425"/>
              <a:gd name="connsiteY12-312" fmla="*/ 0 h 352425"/>
              <a:gd name="connsiteX0-313" fmla="*/ 38113 w 352425"/>
              <a:gd name="connsiteY0-314" fmla="*/ 0 h 352425"/>
              <a:gd name="connsiteX1-315" fmla="*/ 62232 w 352425"/>
              <a:gd name="connsiteY1-316" fmla="*/ 0 h 352425"/>
              <a:gd name="connsiteX2-317" fmla="*/ 100328 w 352425"/>
              <a:gd name="connsiteY2-318" fmla="*/ 38098 h 352425"/>
              <a:gd name="connsiteX3-319" fmla="*/ 100328 w 352425"/>
              <a:gd name="connsiteY3-320" fmla="*/ 209562 h 352425"/>
              <a:gd name="connsiteX4-321" fmla="*/ 138416 w 352425"/>
              <a:gd name="connsiteY4-322" fmla="*/ 247653 h 352425"/>
              <a:gd name="connsiteX5-323" fmla="*/ 314342 w 352425"/>
              <a:gd name="connsiteY5-324" fmla="*/ 247653 h 352425"/>
              <a:gd name="connsiteX6-325" fmla="*/ 352425 w 352425"/>
              <a:gd name="connsiteY6-326" fmla="*/ 285734 h 352425"/>
              <a:gd name="connsiteX7-327" fmla="*/ 352425 w 352425"/>
              <a:gd name="connsiteY7-328" fmla="*/ 314327 h 352425"/>
              <a:gd name="connsiteX8-329" fmla="*/ 314323 w 352425"/>
              <a:gd name="connsiteY8-330" fmla="*/ 352425 h 352425"/>
              <a:gd name="connsiteX9-331" fmla="*/ 38109 w 352425"/>
              <a:gd name="connsiteY9-332" fmla="*/ 352425 h 352425"/>
              <a:gd name="connsiteX10-333" fmla="*/ 0 w 352425"/>
              <a:gd name="connsiteY10-334" fmla="*/ 314316 h 352425"/>
              <a:gd name="connsiteX11-335" fmla="*/ 0 w 352425"/>
              <a:gd name="connsiteY11-336" fmla="*/ 38113 h 352425"/>
              <a:gd name="connsiteX12-337" fmla="*/ 38113 w 352425"/>
              <a:gd name="connsiteY12-338" fmla="*/ 0 h 352425"/>
              <a:gd name="connsiteX0-339" fmla="*/ 38113 w 352425"/>
              <a:gd name="connsiteY0-340" fmla="*/ 0 h 352425"/>
              <a:gd name="connsiteX1-341" fmla="*/ 62232 w 352425"/>
              <a:gd name="connsiteY1-342" fmla="*/ 0 h 352425"/>
              <a:gd name="connsiteX2-343" fmla="*/ 100328 w 352425"/>
              <a:gd name="connsiteY2-344" fmla="*/ 38098 h 352425"/>
              <a:gd name="connsiteX3-345" fmla="*/ 100328 w 352425"/>
              <a:gd name="connsiteY3-346" fmla="*/ 209562 h 352425"/>
              <a:gd name="connsiteX4-347" fmla="*/ 138416 w 352425"/>
              <a:gd name="connsiteY4-348" fmla="*/ 247653 h 352425"/>
              <a:gd name="connsiteX5-349" fmla="*/ 314342 w 352425"/>
              <a:gd name="connsiteY5-350" fmla="*/ 247653 h 352425"/>
              <a:gd name="connsiteX6-351" fmla="*/ 352425 w 352425"/>
              <a:gd name="connsiteY6-352" fmla="*/ 285734 h 352425"/>
              <a:gd name="connsiteX7-353" fmla="*/ 352425 w 352425"/>
              <a:gd name="connsiteY7-354" fmla="*/ 314327 h 352425"/>
              <a:gd name="connsiteX8-355" fmla="*/ 314323 w 352425"/>
              <a:gd name="connsiteY8-356" fmla="*/ 352425 h 352425"/>
              <a:gd name="connsiteX9-357" fmla="*/ 38109 w 352425"/>
              <a:gd name="connsiteY9-358" fmla="*/ 352425 h 352425"/>
              <a:gd name="connsiteX10-359" fmla="*/ 0 w 352425"/>
              <a:gd name="connsiteY10-360" fmla="*/ 314316 h 352425"/>
              <a:gd name="connsiteX11-361" fmla="*/ 0 w 352425"/>
              <a:gd name="connsiteY11-362" fmla="*/ 38113 h 352425"/>
              <a:gd name="connsiteX12-363" fmla="*/ 38113 w 352425"/>
              <a:gd name="connsiteY12-364" fmla="*/ 0 h 352425"/>
              <a:gd name="connsiteX0-365" fmla="*/ 38113 w 352425"/>
              <a:gd name="connsiteY0-366" fmla="*/ 0 h 352425"/>
              <a:gd name="connsiteX1-367" fmla="*/ 62232 w 352425"/>
              <a:gd name="connsiteY1-368" fmla="*/ 0 h 352425"/>
              <a:gd name="connsiteX2-369" fmla="*/ 100328 w 352425"/>
              <a:gd name="connsiteY2-370" fmla="*/ 38098 h 352425"/>
              <a:gd name="connsiteX3-371" fmla="*/ 100328 w 352425"/>
              <a:gd name="connsiteY3-372" fmla="*/ 209562 h 352425"/>
              <a:gd name="connsiteX4-373" fmla="*/ 138416 w 352425"/>
              <a:gd name="connsiteY4-374" fmla="*/ 247653 h 352425"/>
              <a:gd name="connsiteX5-375" fmla="*/ 314342 w 352425"/>
              <a:gd name="connsiteY5-376" fmla="*/ 247653 h 352425"/>
              <a:gd name="connsiteX6-377" fmla="*/ 352425 w 352425"/>
              <a:gd name="connsiteY6-378" fmla="*/ 285734 h 352425"/>
              <a:gd name="connsiteX7-379" fmla="*/ 352425 w 352425"/>
              <a:gd name="connsiteY7-380" fmla="*/ 314327 h 352425"/>
              <a:gd name="connsiteX8-381" fmla="*/ 314323 w 352425"/>
              <a:gd name="connsiteY8-382" fmla="*/ 352425 h 352425"/>
              <a:gd name="connsiteX9-383" fmla="*/ 38109 w 352425"/>
              <a:gd name="connsiteY9-384" fmla="*/ 352425 h 352425"/>
              <a:gd name="connsiteX10-385" fmla="*/ 0 w 352425"/>
              <a:gd name="connsiteY10-386" fmla="*/ 314316 h 352425"/>
              <a:gd name="connsiteX11-387" fmla="*/ 0 w 352425"/>
              <a:gd name="connsiteY11-388" fmla="*/ 38113 h 352425"/>
              <a:gd name="connsiteX12-389" fmla="*/ 38113 w 352425"/>
              <a:gd name="connsiteY12-390" fmla="*/ 0 h 352425"/>
              <a:gd name="connsiteX0-391" fmla="*/ 38113 w 352425"/>
              <a:gd name="connsiteY0-392" fmla="*/ 0 h 352425"/>
              <a:gd name="connsiteX1-393" fmla="*/ 62232 w 352425"/>
              <a:gd name="connsiteY1-394" fmla="*/ 0 h 352425"/>
              <a:gd name="connsiteX2-395" fmla="*/ 100328 w 352425"/>
              <a:gd name="connsiteY2-396" fmla="*/ 38098 h 352425"/>
              <a:gd name="connsiteX3-397" fmla="*/ 100328 w 352425"/>
              <a:gd name="connsiteY3-398" fmla="*/ 209562 h 352425"/>
              <a:gd name="connsiteX4-399" fmla="*/ 138416 w 352425"/>
              <a:gd name="connsiteY4-400" fmla="*/ 247653 h 352425"/>
              <a:gd name="connsiteX5-401" fmla="*/ 314342 w 352425"/>
              <a:gd name="connsiteY5-402" fmla="*/ 247653 h 352425"/>
              <a:gd name="connsiteX6-403" fmla="*/ 352425 w 352425"/>
              <a:gd name="connsiteY6-404" fmla="*/ 285734 h 352425"/>
              <a:gd name="connsiteX7-405" fmla="*/ 352425 w 352425"/>
              <a:gd name="connsiteY7-406" fmla="*/ 314327 h 352425"/>
              <a:gd name="connsiteX8-407" fmla="*/ 314323 w 352425"/>
              <a:gd name="connsiteY8-408" fmla="*/ 352425 h 352425"/>
              <a:gd name="connsiteX9-409" fmla="*/ 38109 w 352425"/>
              <a:gd name="connsiteY9-410" fmla="*/ 352425 h 352425"/>
              <a:gd name="connsiteX10-411" fmla="*/ 0 w 352425"/>
              <a:gd name="connsiteY10-412" fmla="*/ 314316 h 352425"/>
              <a:gd name="connsiteX11-413" fmla="*/ 0 w 352425"/>
              <a:gd name="connsiteY11-414" fmla="*/ 38113 h 352425"/>
              <a:gd name="connsiteX12-415" fmla="*/ 38113 w 352425"/>
              <a:gd name="connsiteY12-416" fmla="*/ 0 h 352425"/>
              <a:gd name="connsiteX0-417" fmla="*/ 38113 w 352425"/>
              <a:gd name="connsiteY0-418" fmla="*/ 0 h 352425"/>
              <a:gd name="connsiteX1-419" fmla="*/ 62232 w 352425"/>
              <a:gd name="connsiteY1-420" fmla="*/ 0 h 352425"/>
              <a:gd name="connsiteX2-421" fmla="*/ 100328 w 352425"/>
              <a:gd name="connsiteY2-422" fmla="*/ 38098 h 352425"/>
              <a:gd name="connsiteX3-423" fmla="*/ 100328 w 352425"/>
              <a:gd name="connsiteY3-424" fmla="*/ 209562 h 352425"/>
              <a:gd name="connsiteX4-425" fmla="*/ 138416 w 352425"/>
              <a:gd name="connsiteY4-426" fmla="*/ 247653 h 352425"/>
              <a:gd name="connsiteX5-427" fmla="*/ 314342 w 352425"/>
              <a:gd name="connsiteY5-428" fmla="*/ 247653 h 352425"/>
              <a:gd name="connsiteX6-429" fmla="*/ 352425 w 352425"/>
              <a:gd name="connsiteY6-430" fmla="*/ 285734 h 352425"/>
              <a:gd name="connsiteX7-431" fmla="*/ 352425 w 352425"/>
              <a:gd name="connsiteY7-432" fmla="*/ 314327 h 352425"/>
              <a:gd name="connsiteX8-433" fmla="*/ 314323 w 352425"/>
              <a:gd name="connsiteY8-434" fmla="*/ 352425 h 352425"/>
              <a:gd name="connsiteX9-435" fmla="*/ 38109 w 352425"/>
              <a:gd name="connsiteY9-436" fmla="*/ 352425 h 352425"/>
              <a:gd name="connsiteX10-437" fmla="*/ 0 w 352425"/>
              <a:gd name="connsiteY10-438" fmla="*/ 314316 h 352425"/>
              <a:gd name="connsiteX11-439" fmla="*/ 0 w 352425"/>
              <a:gd name="connsiteY11-440" fmla="*/ 38113 h 352425"/>
              <a:gd name="connsiteX12-441" fmla="*/ 38113 w 352425"/>
              <a:gd name="connsiteY12-442" fmla="*/ 0 h 352425"/>
              <a:gd name="connsiteX0-443" fmla="*/ 38113 w 352425"/>
              <a:gd name="connsiteY0-444" fmla="*/ 0 h 352425"/>
              <a:gd name="connsiteX1-445" fmla="*/ 62232 w 352425"/>
              <a:gd name="connsiteY1-446" fmla="*/ 0 h 352425"/>
              <a:gd name="connsiteX2-447" fmla="*/ 100328 w 352425"/>
              <a:gd name="connsiteY2-448" fmla="*/ 38098 h 352425"/>
              <a:gd name="connsiteX3-449" fmla="*/ 100328 w 352425"/>
              <a:gd name="connsiteY3-450" fmla="*/ 209562 h 352425"/>
              <a:gd name="connsiteX4-451" fmla="*/ 138416 w 352425"/>
              <a:gd name="connsiteY4-452" fmla="*/ 247653 h 352425"/>
              <a:gd name="connsiteX5-453" fmla="*/ 314342 w 352425"/>
              <a:gd name="connsiteY5-454" fmla="*/ 247653 h 352425"/>
              <a:gd name="connsiteX6-455" fmla="*/ 352425 w 352425"/>
              <a:gd name="connsiteY6-456" fmla="*/ 285734 h 352425"/>
              <a:gd name="connsiteX7-457" fmla="*/ 352425 w 352425"/>
              <a:gd name="connsiteY7-458" fmla="*/ 314327 h 352425"/>
              <a:gd name="connsiteX8-459" fmla="*/ 314323 w 352425"/>
              <a:gd name="connsiteY8-460" fmla="*/ 352425 h 352425"/>
              <a:gd name="connsiteX9-461" fmla="*/ 38109 w 352425"/>
              <a:gd name="connsiteY9-462" fmla="*/ 352425 h 352425"/>
              <a:gd name="connsiteX10-463" fmla="*/ 0 w 352425"/>
              <a:gd name="connsiteY10-464" fmla="*/ 314316 h 352425"/>
              <a:gd name="connsiteX11-465" fmla="*/ 0 w 352425"/>
              <a:gd name="connsiteY11-466" fmla="*/ 38113 h 352425"/>
              <a:gd name="connsiteX12-467" fmla="*/ 38113 w 352425"/>
              <a:gd name="connsiteY12-468" fmla="*/ 0 h 352425"/>
              <a:gd name="connsiteX0-469" fmla="*/ 38113 w 352425"/>
              <a:gd name="connsiteY0-470" fmla="*/ 0 h 352425"/>
              <a:gd name="connsiteX1-471" fmla="*/ 62232 w 352425"/>
              <a:gd name="connsiteY1-472" fmla="*/ 0 h 352425"/>
              <a:gd name="connsiteX2-473" fmla="*/ 100328 w 352425"/>
              <a:gd name="connsiteY2-474" fmla="*/ 38098 h 352425"/>
              <a:gd name="connsiteX3-475" fmla="*/ 100328 w 352425"/>
              <a:gd name="connsiteY3-476" fmla="*/ 209562 h 352425"/>
              <a:gd name="connsiteX4-477" fmla="*/ 138416 w 352425"/>
              <a:gd name="connsiteY4-478" fmla="*/ 247653 h 352425"/>
              <a:gd name="connsiteX5-479" fmla="*/ 314342 w 352425"/>
              <a:gd name="connsiteY5-480" fmla="*/ 247653 h 352425"/>
              <a:gd name="connsiteX6-481" fmla="*/ 352425 w 352425"/>
              <a:gd name="connsiteY6-482" fmla="*/ 285734 h 352425"/>
              <a:gd name="connsiteX7-483" fmla="*/ 352425 w 352425"/>
              <a:gd name="connsiteY7-484" fmla="*/ 314327 h 352425"/>
              <a:gd name="connsiteX8-485" fmla="*/ 314323 w 352425"/>
              <a:gd name="connsiteY8-486" fmla="*/ 352425 h 352425"/>
              <a:gd name="connsiteX9-487" fmla="*/ 38109 w 352425"/>
              <a:gd name="connsiteY9-488" fmla="*/ 352425 h 352425"/>
              <a:gd name="connsiteX10-489" fmla="*/ 0 w 352425"/>
              <a:gd name="connsiteY10-490" fmla="*/ 314316 h 352425"/>
              <a:gd name="connsiteX11-491" fmla="*/ 0 w 352425"/>
              <a:gd name="connsiteY11-492" fmla="*/ 38113 h 352425"/>
              <a:gd name="connsiteX12-493" fmla="*/ 38113 w 352425"/>
              <a:gd name="connsiteY12-494" fmla="*/ 0 h 352425"/>
              <a:gd name="connsiteX0-495" fmla="*/ 38113 w 352425"/>
              <a:gd name="connsiteY0-496" fmla="*/ 0 h 352425"/>
              <a:gd name="connsiteX1-497" fmla="*/ 62232 w 352425"/>
              <a:gd name="connsiteY1-498" fmla="*/ 0 h 352425"/>
              <a:gd name="connsiteX2-499" fmla="*/ 100328 w 352425"/>
              <a:gd name="connsiteY2-500" fmla="*/ 38098 h 352425"/>
              <a:gd name="connsiteX3-501" fmla="*/ 100328 w 352425"/>
              <a:gd name="connsiteY3-502" fmla="*/ 209562 h 352425"/>
              <a:gd name="connsiteX4-503" fmla="*/ 138416 w 352425"/>
              <a:gd name="connsiteY4-504" fmla="*/ 247653 h 352425"/>
              <a:gd name="connsiteX5-505" fmla="*/ 314342 w 352425"/>
              <a:gd name="connsiteY5-506" fmla="*/ 247653 h 352425"/>
              <a:gd name="connsiteX6-507" fmla="*/ 352425 w 352425"/>
              <a:gd name="connsiteY6-508" fmla="*/ 285734 h 352425"/>
              <a:gd name="connsiteX7-509" fmla="*/ 352425 w 352425"/>
              <a:gd name="connsiteY7-510" fmla="*/ 314327 h 352425"/>
              <a:gd name="connsiteX8-511" fmla="*/ 314323 w 352425"/>
              <a:gd name="connsiteY8-512" fmla="*/ 352425 h 352425"/>
              <a:gd name="connsiteX9-513" fmla="*/ 38109 w 352425"/>
              <a:gd name="connsiteY9-514" fmla="*/ 352425 h 352425"/>
              <a:gd name="connsiteX10-515" fmla="*/ 0 w 352425"/>
              <a:gd name="connsiteY10-516" fmla="*/ 314316 h 352425"/>
              <a:gd name="connsiteX11-517" fmla="*/ 0 w 352425"/>
              <a:gd name="connsiteY11-518" fmla="*/ 38113 h 352425"/>
              <a:gd name="connsiteX12-519" fmla="*/ 38113 w 352425"/>
              <a:gd name="connsiteY12-520" fmla="*/ 0 h 352425"/>
              <a:gd name="connsiteX0-521" fmla="*/ 38113 w 352425"/>
              <a:gd name="connsiteY0-522" fmla="*/ 0 h 352425"/>
              <a:gd name="connsiteX1-523" fmla="*/ 62232 w 352425"/>
              <a:gd name="connsiteY1-524" fmla="*/ 0 h 352425"/>
              <a:gd name="connsiteX2-525" fmla="*/ 100328 w 352425"/>
              <a:gd name="connsiteY2-526" fmla="*/ 38098 h 352425"/>
              <a:gd name="connsiteX3-527" fmla="*/ 100328 w 352425"/>
              <a:gd name="connsiteY3-528" fmla="*/ 209562 h 352425"/>
              <a:gd name="connsiteX4-529" fmla="*/ 138416 w 352425"/>
              <a:gd name="connsiteY4-530" fmla="*/ 247653 h 352425"/>
              <a:gd name="connsiteX5-531" fmla="*/ 314342 w 352425"/>
              <a:gd name="connsiteY5-532" fmla="*/ 247653 h 352425"/>
              <a:gd name="connsiteX6-533" fmla="*/ 352425 w 352425"/>
              <a:gd name="connsiteY6-534" fmla="*/ 285734 h 352425"/>
              <a:gd name="connsiteX7-535" fmla="*/ 352425 w 352425"/>
              <a:gd name="connsiteY7-536" fmla="*/ 314327 h 352425"/>
              <a:gd name="connsiteX8-537" fmla="*/ 314323 w 352425"/>
              <a:gd name="connsiteY8-538" fmla="*/ 352425 h 352425"/>
              <a:gd name="connsiteX9-539" fmla="*/ 38109 w 352425"/>
              <a:gd name="connsiteY9-540" fmla="*/ 352425 h 352425"/>
              <a:gd name="connsiteX10-541" fmla="*/ 0 w 352425"/>
              <a:gd name="connsiteY10-542" fmla="*/ 314316 h 352425"/>
              <a:gd name="connsiteX11-543" fmla="*/ 0 w 352425"/>
              <a:gd name="connsiteY11-544" fmla="*/ 38113 h 352425"/>
              <a:gd name="connsiteX12-545" fmla="*/ 38113 w 352425"/>
              <a:gd name="connsiteY12-546" fmla="*/ 0 h 352425"/>
              <a:gd name="connsiteX0-547" fmla="*/ 38113 w 352425"/>
              <a:gd name="connsiteY0-548" fmla="*/ 0 h 352425"/>
              <a:gd name="connsiteX1-549" fmla="*/ 62232 w 352425"/>
              <a:gd name="connsiteY1-550" fmla="*/ 0 h 352425"/>
              <a:gd name="connsiteX2-551" fmla="*/ 100328 w 352425"/>
              <a:gd name="connsiteY2-552" fmla="*/ 38098 h 352425"/>
              <a:gd name="connsiteX3-553" fmla="*/ 100328 w 352425"/>
              <a:gd name="connsiteY3-554" fmla="*/ 209562 h 352425"/>
              <a:gd name="connsiteX4-555" fmla="*/ 138416 w 352425"/>
              <a:gd name="connsiteY4-556" fmla="*/ 247653 h 352425"/>
              <a:gd name="connsiteX5-557" fmla="*/ 314342 w 352425"/>
              <a:gd name="connsiteY5-558" fmla="*/ 247653 h 352425"/>
              <a:gd name="connsiteX6-559" fmla="*/ 352425 w 352425"/>
              <a:gd name="connsiteY6-560" fmla="*/ 285734 h 352425"/>
              <a:gd name="connsiteX7-561" fmla="*/ 352425 w 352425"/>
              <a:gd name="connsiteY7-562" fmla="*/ 314327 h 352425"/>
              <a:gd name="connsiteX8-563" fmla="*/ 314323 w 352425"/>
              <a:gd name="connsiteY8-564" fmla="*/ 352425 h 352425"/>
              <a:gd name="connsiteX9-565" fmla="*/ 38109 w 352425"/>
              <a:gd name="connsiteY9-566" fmla="*/ 352425 h 352425"/>
              <a:gd name="connsiteX10-567" fmla="*/ 0 w 352425"/>
              <a:gd name="connsiteY10-568" fmla="*/ 314316 h 352425"/>
              <a:gd name="connsiteX11-569" fmla="*/ 0 w 352425"/>
              <a:gd name="connsiteY11-570" fmla="*/ 38113 h 352425"/>
              <a:gd name="connsiteX12-571" fmla="*/ 38113 w 352425"/>
              <a:gd name="connsiteY12-572" fmla="*/ 0 h 352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52425" h="352425">
                <a:moveTo>
                  <a:pt x="38113" y="0"/>
                </a:moveTo>
                <a:cubicBezTo>
                  <a:pt x="38113" y="0"/>
                  <a:pt x="62233" y="1"/>
                  <a:pt x="62232" y="0"/>
                </a:cubicBezTo>
                <a:cubicBezTo>
                  <a:pt x="84551" y="1"/>
                  <a:pt x="100329" y="15781"/>
                  <a:pt x="100328" y="38098"/>
                </a:cubicBezTo>
                <a:cubicBezTo>
                  <a:pt x="100329" y="38099"/>
                  <a:pt x="100329" y="209563"/>
                  <a:pt x="100328" y="209562"/>
                </a:cubicBezTo>
                <a:cubicBezTo>
                  <a:pt x="100329" y="231876"/>
                  <a:pt x="116104" y="247654"/>
                  <a:pt x="138416" y="247653"/>
                </a:cubicBezTo>
                <a:cubicBezTo>
                  <a:pt x="138417" y="247654"/>
                  <a:pt x="314343" y="247654"/>
                  <a:pt x="314342" y="247653"/>
                </a:cubicBezTo>
                <a:cubicBezTo>
                  <a:pt x="336652" y="247654"/>
                  <a:pt x="352426" y="263426"/>
                  <a:pt x="352425" y="285734"/>
                </a:cubicBezTo>
                <a:cubicBezTo>
                  <a:pt x="352426" y="285735"/>
                  <a:pt x="352426" y="314328"/>
                  <a:pt x="352425" y="314327"/>
                </a:cubicBezTo>
                <a:cubicBezTo>
                  <a:pt x="352426" y="336646"/>
                  <a:pt x="336644" y="352426"/>
                  <a:pt x="314323" y="352425"/>
                </a:cubicBezTo>
                <a:cubicBezTo>
                  <a:pt x="314324" y="352426"/>
                  <a:pt x="38110" y="352426"/>
                  <a:pt x="38109" y="352425"/>
                </a:cubicBezTo>
                <a:cubicBezTo>
                  <a:pt x="15787" y="352426"/>
                  <a:pt x="1" y="336640"/>
                  <a:pt x="0" y="314316"/>
                </a:cubicBezTo>
                <a:cubicBezTo>
                  <a:pt x="1" y="314317"/>
                  <a:pt x="1" y="38114"/>
                  <a:pt x="0" y="38113"/>
                </a:cubicBezTo>
                <a:cubicBezTo>
                  <a:pt x="1" y="15790"/>
                  <a:pt x="15788" y="0"/>
                  <a:pt x="38113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</a:gsLst>
            <a:lin ang="8100000" scaled="1"/>
          </a:gradFill>
          <a:ln>
            <a:noFill/>
          </a:ln>
          <a:effectLst>
            <a:outerShdw blurRad="1016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14"/>
          <p:cNvSpPr/>
          <p:nvPr>
            <p:custDataLst>
              <p:tags r:id="rId4"/>
            </p:custDataLst>
          </p:nvPr>
        </p:nvSpPr>
        <p:spPr>
          <a:xfrm flipH="1">
            <a:off x="11196789" y="4814672"/>
            <a:ext cx="352425" cy="352425"/>
          </a:xfrm>
          <a:custGeom>
            <a:avLst/>
            <a:gdLst>
              <a:gd name="connsiteX0" fmla="*/ 38113 w 352425"/>
              <a:gd name="connsiteY0" fmla="*/ 0 h 352425"/>
              <a:gd name="connsiteX1" fmla="*/ 62232 w 352425"/>
              <a:gd name="connsiteY1" fmla="*/ 0 h 352425"/>
              <a:gd name="connsiteX2" fmla="*/ 100328 w 352425"/>
              <a:gd name="connsiteY2" fmla="*/ 38098 h 352425"/>
              <a:gd name="connsiteX3" fmla="*/ 100328 w 352425"/>
              <a:gd name="connsiteY3" fmla="*/ 209562 h 352425"/>
              <a:gd name="connsiteX4" fmla="*/ 138416 w 352425"/>
              <a:gd name="connsiteY4" fmla="*/ 247653 h 352425"/>
              <a:gd name="connsiteX5" fmla="*/ 314342 w 352425"/>
              <a:gd name="connsiteY5" fmla="*/ 247653 h 352425"/>
              <a:gd name="connsiteX6" fmla="*/ 352425 w 352425"/>
              <a:gd name="connsiteY6" fmla="*/ 285734 h 352425"/>
              <a:gd name="connsiteX7" fmla="*/ 352425 w 352425"/>
              <a:gd name="connsiteY7" fmla="*/ 314327 h 352425"/>
              <a:gd name="connsiteX8" fmla="*/ 314323 w 352425"/>
              <a:gd name="connsiteY8" fmla="*/ 352425 h 352425"/>
              <a:gd name="connsiteX9" fmla="*/ 38109 w 352425"/>
              <a:gd name="connsiteY9" fmla="*/ 352425 h 352425"/>
              <a:gd name="connsiteX10" fmla="*/ 0 w 352425"/>
              <a:gd name="connsiteY10" fmla="*/ 314316 h 352425"/>
              <a:gd name="connsiteX11" fmla="*/ 0 w 352425"/>
              <a:gd name="connsiteY11" fmla="*/ 38113 h 352425"/>
              <a:gd name="connsiteX12" fmla="*/ 38113 w 352425"/>
              <a:gd name="connsiteY12" fmla="*/ 0 h 352425"/>
              <a:gd name="connsiteX0-1" fmla="*/ 38113 w 352425"/>
              <a:gd name="connsiteY0-2" fmla="*/ 0 h 352425"/>
              <a:gd name="connsiteX1-3" fmla="*/ 62232 w 352425"/>
              <a:gd name="connsiteY1-4" fmla="*/ 0 h 352425"/>
              <a:gd name="connsiteX2-5" fmla="*/ 100328 w 352425"/>
              <a:gd name="connsiteY2-6" fmla="*/ 38098 h 352425"/>
              <a:gd name="connsiteX3-7" fmla="*/ 100328 w 352425"/>
              <a:gd name="connsiteY3-8" fmla="*/ 209562 h 352425"/>
              <a:gd name="connsiteX4-9" fmla="*/ 138416 w 352425"/>
              <a:gd name="connsiteY4-10" fmla="*/ 247653 h 352425"/>
              <a:gd name="connsiteX5-11" fmla="*/ 314342 w 352425"/>
              <a:gd name="connsiteY5-12" fmla="*/ 247653 h 352425"/>
              <a:gd name="connsiteX6-13" fmla="*/ 352425 w 352425"/>
              <a:gd name="connsiteY6-14" fmla="*/ 285734 h 352425"/>
              <a:gd name="connsiteX7-15" fmla="*/ 352425 w 352425"/>
              <a:gd name="connsiteY7-16" fmla="*/ 314327 h 352425"/>
              <a:gd name="connsiteX8-17" fmla="*/ 314323 w 352425"/>
              <a:gd name="connsiteY8-18" fmla="*/ 352425 h 352425"/>
              <a:gd name="connsiteX9-19" fmla="*/ 38109 w 352425"/>
              <a:gd name="connsiteY9-20" fmla="*/ 352425 h 352425"/>
              <a:gd name="connsiteX10-21" fmla="*/ 0 w 352425"/>
              <a:gd name="connsiteY10-22" fmla="*/ 314316 h 352425"/>
              <a:gd name="connsiteX11-23" fmla="*/ 0 w 352425"/>
              <a:gd name="connsiteY11-24" fmla="*/ 38113 h 352425"/>
              <a:gd name="connsiteX12-25" fmla="*/ 38113 w 352425"/>
              <a:gd name="connsiteY12-26" fmla="*/ 0 h 352425"/>
              <a:gd name="connsiteX0-27" fmla="*/ 38113 w 352425"/>
              <a:gd name="connsiteY0-28" fmla="*/ 0 h 352425"/>
              <a:gd name="connsiteX1-29" fmla="*/ 62232 w 352425"/>
              <a:gd name="connsiteY1-30" fmla="*/ 0 h 352425"/>
              <a:gd name="connsiteX2-31" fmla="*/ 100328 w 352425"/>
              <a:gd name="connsiteY2-32" fmla="*/ 38098 h 352425"/>
              <a:gd name="connsiteX3-33" fmla="*/ 100328 w 352425"/>
              <a:gd name="connsiteY3-34" fmla="*/ 209562 h 352425"/>
              <a:gd name="connsiteX4-35" fmla="*/ 138416 w 352425"/>
              <a:gd name="connsiteY4-36" fmla="*/ 247653 h 352425"/>
              <a:gd name="connsiteX5-37" fmla="*/ 314342 w 352425"/>
              <a:gd name="connsiteY5-38" fmla="*/ 247653 h 352425"/>
              <a:gd name="connsiteX6-39" fmla="*/ 352425 w 352425"/>
              <a:gd name="connsiteY6-40" fmla="*/ 285734 h 352425"/>
              <a:gd name="connsiteX7-41" fmla="*/ 352425 w 352425"/>
              <a:gd name="connsiteY7-42" fmla="*/ 314327 h 352425"/>
              <a:gd name="connsiteX8-43" fmla="*/ 314323 w 352425"/>
              <a:gd name="connsiteY8-44" fmla="*/ 352425 h 352425"/>
              <a:gd name="connsiteX9-45" fmla="*/ 38109 w 352425"/>
              <a:gd name="connsiteY9-46" fmla="*/ 352425 h 352425"/>
              <a:gd name="connsiteX10-47" fmla="*/ 0 w 352425"/>
              <a:gd name="connsiteY10-48" fmla="*/ 314316 h 352425"/>
              <a:gd name="connsiteX11-49" fmla="*/ 0 w 352425"/>
              <a:gd name="connsiteY11-50" fmla="*/ 38113 h 352425"/>
              <a:gd name="connsiteX12-51" fmla="*/ 38113 w 352425"/>
              <a:gd name="connsiteY12-52" fmla="*/ 0 h 352425"/>
              <a:gd name="connsiteX0-53" fmla="*/ 38113 w 352425"/>
              <a:gd name="connsiteY0-54" fmla="*/ 0 h 352425"/>
              <a:gd name="connsiteX1-55" fmla="*/ 62232 w 352425"/>
              <a:gd name="connsiteY1-56" fmla="*/ 0 h 352425"/>
              <a:gd name="connsiteX2-57" fmla="*/ 100328 w 352425"/>
              <a:gd name="connsiteY2-58" fmla="*/ 38098 h 352425"/>
              <a:gd name="connsiteX3-59" fmla="*/ 100328 w 352425"/>
              <a:gd name="connsiteY3-60" fmla="*/ 209562 h 352425"/>
              <a:gd name="connsiteX4-61" fmla="*/ 138416 w 352425"/>
              <a:gd name="connsiteY4-62" fmla="*/ 247653 h 352425"/>
              <a:gd name="connsiteX5-63" fmla="*/ 314342 w 352425"/>
              <a:gd name="connsiteY5-64" fmla="*/ 247653 h 352425"/>
              <a:gd name="connsiteX6-65" fmla="*/ 352425 w 352425"/>
              <a:gd name="connsiteY6-66" fmla="*/ 285734 h 352425"/>
              <a:gd name="connsiteX7-67" fmla="*/ 352425 w 352425"/>
              <a:gd name="connsiteY7-68" fmla="*/ 314327 h 352425"/>
              <a:gd name="connsiteX8-69" fmla="*/ 314323 w 352425"/>
              <a:gd name="connsiteY8-70" fmla="*/ 352425 h 352425"/>
              <a:gd name="connsiteX9-71" fmla="*/ 38109 w 352425"/>
              <a:gd name="connsiteY9-72" fmla="*/ 352425 h 352425"/>
              <a:gd name="connsiteX10-73" fmla="*/ 0 w 352425"/>
              <a:gd name="connsiteY10-74" fmla="*/ 314316 h 352425"/>
              <a:gd name="connsiteX11-75" fmla="*/ 0 w 352425"/>
              <a:gd name="connsiteY11-76" fmla="*/ 38113 h 352425"/>
              <a:gd name="connsiteX12-77" fmla="*/ 38113 w 352425"/>
              <a:gd name="connsiteY12-78" fmla="*/ 0 h 352425"/>
              <a:gd name="connsiteX0-79" fmla="*/ 38113 w 352425"/>
              <a:gd name="connsiteY0-80" fmla="*/ 0 h 352425"/>
              <a:gd name="connsiteX1-81" fmla="*/ 62232 w 352425"/>
              <a:gd name="connsiteY1-82" fmla="*/ 0 h 352425"/>
              <a:gd name="connsiteX2-83" fmla="*/ 100328 w 352425"/>
              <a:gd name="connsiteY2-84" fmla="*/ 38098 h 352425"/>
              <a:gd name="connsiteX3-85" fmla="*/ 100328 w 352425"/>
              <a:gd name="connsiteY3-86" fmla="*/ 209562 h 352425"/>
              <a:gd name="connsiteX4-87" fmla="*/ 138416 w 352425"/>
              <a:gd name="connsiteY4-88" fmla="*/ 247653 h 352425"/>
              <a:gd name="connsiteX5-89" fmla="*/ 314342 w 352425"/>
              <a:gd name="connsiteY5-90" fmla="*/ 247653 h 352425"/>
              <a:gd name="connsiteX6-91" fmla="*/ 352425 w 352425"/>
              <a:gd name="connsiteY6-92" fmla="*/ 285734 h 352425"/>
              <a:gd name="connsiteX7-93" fmla="*/ 352425 w 352425"/>
              <a:gd name="connsiteY7-94" fmla="*/ 314327 h 352425"/>
              <a:gd name="connsiteX8-95" fmla="*/ 314323 w 352425"/>
              <a:gd name="connsiteY8-96" fmla="*/ 352425 h 352425"/>
              <a:gd name="connsiteX9-97" fmla="*/ 38109 w 352425"/>
              <a:gd name="connsiteY9-98" fmla="*/ 352425 h 352425"/>
              <a:gd name="connsiteX10-99" fmla="*/ 0 w 352425"/>
              <a:gd name="connsiteY10-100" fmla="*/ 314316 h 352425"/>
              <a:gd name="connsiteX11-101" fmla="*/ 0 w 352425"/>
              <a:gd name="connsiteY11-102" fmla="*/ 38113 h 352425"/>
              <a:gd name="connsiteX12-103" fmla="*/ 38113 w 352425"/>
              <a:gd name="connsiteY12-104" fmla="*/ 0 h 352425"/>
              <a:gd name="connsiteX0-105" fmla="*/ 38113 w 352425"/>
              <a:gd name="connsiteY0-106" fmla="*/ 0 h 352425"/>
              <a:gd name="connsiteX1-107" fmla="*/ 62232 w 352425"/>
              <a:gd name="connsiteY1-108" fmla="*/ 0 h 352425"/>
              <a:gd name="connsiteX2-109" fmla="*/ 100328 w 352425"/>
              <a:gd name="connsiteY2-110" fmla="*/ 38098 h 352425"/>
              <a:gd name="connsiteX3-111" fmla="*/ 100328 w 352425"/>
              <a:gd name="connsiteY3-112" fmla="*/ 209562 h 352425"/>
              <a:gd name="connsiteX4-113" fmla="*/ 138416 w 352425"/>
              <a:gd name="connsiteY4-114" fmla="*/ 247653 h 352425"/>
              <a:gd name="connsiteX5-115" fmla="*/ 314342 w 352425"/>
              <a:gd name="connsiteY5-116" fmla="*/ 247653 h 352425"/>
              <a:gd name="connsiteX6-117" fmla="*/ 352425 w 352425"/>
              <a:gd name="connsiteY6-118" fmla="*/ 285734 h 352425"/>
              <a:gd name="connsiteX7-119" fmla="*/ 352425 w 352425"/>
              <a:gd name="connsiteY7-120" fmla="*/ 314327 h 352425"/>
              <a:gd name="connsiteX8-121" fmla="*/ 314323 w 352425"/>
              <a:gd name="connsiteY8-122" fmla="*/ 352425 h 352425"/>
              <a:gd name="connsiteX9-123" fmla="*/ 38109 w 352425"/>
              <a:gd name="connsiteY9-124" fmla="*/ 352425 h 352425"/>
              <a:gd name="connsiteX10-125" fmla="*/ 0 w 352425"/>
              <a:gd name="connsiteY10-126" fmla="*/ 314316 h 352425"/>
              <a:gd name="connsiteX11-127" fmla="*/ 0 w 352425"/>
              <a:gd name="connsiteY11-128" fmla="*/ 38113 h 352425"/>
              <a:gd name="connsiteX12-129" fmla="*/ 38113 w 352425"/>
              <a:gd name="connsiteY12-130" fmla="*/ 0 h 352425"/>
              <a:gd name="connsiteX0-131" fmla="*/ 38113 w 352425"/>
              <a:gd name="connsiteY0-132" fmla="*/ 0 h 352425"/>
              <a:gd name="connsiteX1-133" fmla="*/ 62232 w 352425"/>
              <a:gd name="connsiteY1-134" fmla="*/ 0 h 352425"/>
              <a:gd name="connsiteX2-135" fmla="*/ 100328 w 352425"/>
              <a:gd name="connsiteY2-136" fmla="*/ 38098 h 352425"/>
              <a:gd name="connsiteX3-137" fmla="*/ 100328 w 352425"/>
              <a:gd name="connsiteY3-138" fmla="*/ 209562 h 352425"/>
              <a:gd name="connsiteX4-139" fmla="*/ 138416 w 352425"/>
              <a:gd name="connsiteY4-140" fmla="*/ 247653 h 352425"/>
              <a:gd name="connsiteX5-141" fmla="*/ 314342 w 352425"/>
              <a:gd name="connsiteY5-142" fmla="*/ 247653 h 352425"/>
              <a:gd name="connsiteX6-143" fmla="*/ 352425 w 352425"/>
              <a:gd name="connsiteY6-144" fmla="*/ 285734 h 352425"/>
              <a:gd name="connsiteX7-145" fmla="*/ 352425 w 352425"/>
              <a:gd name="connsiteY7-146" fmla="*/ 314327 h 352425"/>
              <a:gd name="connsiteX8-147" fmla="*/ 314323 w 352425"/>
              <a:gd name="connsiteY8-148" fmla="*/ 352425 h 352425"/>
              <a:gd name="connsiteX9-149" fmla="*/ 38109 w 352425"/>
              <a:gd name="connsiteY9-150" fmla="*/ 352425 h 352425"/>
              <a:gd name="connsiteX10-151" fmla="*/ 0 w 352425"/>
              <a:gd name="connsiteY10-152" fmla="*/ 314316 h 352425"/>
              <a:gd name="connsiteX11-153" fmla="*/ 0 w 352425"/>
              <a:gd name="connsiteY11-154" fmla="*/ 38113 h 352425"/>
              <a:gd name="connsiteX12-155" fmla="*/ 38113 w 352425"/>
              <a:gd name="connsiteY12-156" fmla="*/ 0 h 352425"/>
              <a:gd name="connsiteX0-157" fmla="*/ 38113 w 352425"/>
              <a:gd name="connsiteY0-158" fmla="*/ 0 h 352425"/>
              <a:gd name="connsiteX1-159" fmla="*/ 62232 w 352425"/>
              <a:gd name="connsiteY1-160" fmla="*/ 0 h 352425"/>
              <a:gd name="connsiteX2-161" fmla="*/ 100328 w 352425"/>
              <a:gd name="connsiteY2-162" fmla="*/ 38098 h 352425"/>
              <a:gd name="connsiteX3-163" fmla="*/ 100328 w 352425"/>
              <a:gd name="connsiteY3-164" fmla="*/ 209562 h 352425"/>
              <a:gd name="connsiteX4-165" fmla="*/ 138416 w 352425"/>
              <a:gd name="connsiteY4-166" fmla="*/ 247653 h 352425"/>
              <a:gd name="connsiteX5-167" fmla="*/ 314342 w 352425"/>
              <a:gd name="connsiteY5-168" fmla="*/ 247653 h 352425"/>
              <a:gd name="connsiteX6-169" fmla="*/ 352425 w 352425"/>
              <a:gd name="connsiteY6-170" fmla="*/ 285734 h 352425"/>
              <a:gd name="connsiteX7-171" fmla="*/ 352425 w 352425"/>
              <a:gd name="connsiteY7-172" fmla="*/ 314327 h 352425"/>
              <a:gd name="connsiteX8-173" fmla="*/ 314323 w 352425"/>
              <a:gd name="connsiteY8-174" fmla="*/ 352425 h 352425"/>
              <a:gd name="connsiteX9-175" fmla="*/ 38109 w 352425"/>
              <a:gd name="connsiteY9-176" fmla="*/ 352425 h 352425"/>
              <a:gd name="connsiteX10-177" fmla="*/ 0 w 352425"/>
              <a:gd name="connsiteY10-178" fmla="*/ 314316 h 352425"/>
              <a:gd name="connsiteX11-179" fmla="*/ 0 w 352425"/>
              <a:gd name="connsiteY11-180" fmla="*/ 38113 h 352425"/>
              <a:gd name="connsiteX12-181" fmla="*/ 38113 w 352425"/>
              <a:gd name="connsiteY12-182" fmla="*/ 0 h 352425"/>
              <a:gd name="connsiteX0-183" fmla="*/ 38113 w 352425"/>
              <a:gd name="connsiteY0-184" fmla="*/ 0 h 352425"/>
              <a:gd name="connsiteX1-185" fmla="*/ 62232 w 352425"/>
              <a:gd name="connsiteY1-186" fmla="*/ 0 h 352425"/>
              <a:gd name="connsiteX2-187" fmla="*/ 100328 w 352425"/>
              <a:gd name="connsiteY2-188" fmla="*/ 38098 h 352425"/>
              <a:gd name="connsiteX3-189" fmla="*/ 100328 w 352425"/>
              <a:gd name="connsiteY3-190" fmla="*/ 209562 h 352425"/>
              <a:gd name="connsiteX4-191" fmla="*/ 138416 w 352425"/>
              <a:gd name="connsiteY4-192" fmla="*/ 247653 h 352425"/>
              <a:gd name="connsiteX5-193" fmla="*/ 314342 w 352425"/>
              <a:gd name="connsiteY5-194" fmla="*/ 247653 h 352425"/>
              <a:gd name="connsiteX6-195" fmla="*/ 352425 w 352425"/>
              <a:gd name="connsiteY6-196" fmla="*/ 285734 h 352425"/>
              <a:gd name="connsiteX7-197" fmla="*/ 352425 w 352425"/>
              <a:gd name="connsiteY7-198" fmla="*/ 314327 h 352425"/>
              <a:gd name="connsiteX8-199" fmla="*/ 314323 w 352425"/>
              <a:gd name="connsiteY8-200" fmla="*/ 352425 h 352425"/>
              <a:gd name="connsiteX9-201" fmla="*/ 38109 w 352425"/>
              <a:gd name="connsiteY9-202" fmla="*/ 352425 h 352425"/>
              <a:gd name="connsiteX10-203" fmla="*/ 0 w 352425"/>
              <a:gd name="connsiteY10-204" fmla="*/ 314316 h 352425"/>
              <a:gd name="connsiteX11-205" fmla="*/ 0 w 352425"/>
              <a:gd name="connsiteY11-206" fmla="*/ 38113 h 352425"/>
              <a:gd name="connsiteX12-207" fmla="*/ 38113 w 352425"/>
              <a:gd name="connsiteY12-208" fmla="*/ 0 h 352425"/>
              <a:gd name="connsiteX0-209" fmla="*/ 38113 w 352425"/>
              <a:gd name="connsiteY0-210" fmla="*/ 0 h 352425"/>
              <a:gd name="connsiteX1-211" fmla="*/ 62232 w 352425"/>
              <a:gd name="connsiteY1-212" fmla="*/ 0 h 352425"/>
              <a:gd name="connsiteX2-213" fmla="*/ 100328 w 352425"/>
              <a:gd name="connsiteY2-214" fmla="*/ 38098 h 352425"/>
              <a:gd name="connsiteX3-215" fmla="*/ 100328 w 352425"/>
              <a:gd name="connsiteY3-216" fmla="*/ 209562 h 352425"/>
              <a:gd name="connsiteX4-217" fmla="*/ 138416 w 352425"/>
              <a:gd name="connsiteY4-218" fmla="*/ 247653 h 352425"/>
              <a:gd name="connsiteX5-219" fmla="*/ 314342 w 352425"/>
              <a:gd name="connsiteY5-220" fmla="*/ 247653 h 352425"/>
              <a:gd name="connsiteX6-221" fmla="*/ 352425 w 352425"/>
              <a:gd name="connsiteY6-222" fmla="*/ 285734 h 352425"/>
              <a:gd name="connsiteX7-223" fmla="*/ 352425 w 352425"/>
              <a:gd name="connsiteY7-224" fmla="*/ 314327 h 352425"/>
              <a:gd name="connsiteX8-225" fmla="*/ 314323 w 352425"/>
              <a:gd name="connsiteY8-226" fmla="*/ 352425 h 352425"/>
              <a:gd name="connsiteX9-227" fmla="*/ 38109 w 352425"/>
              <a:gd name="connsiteY9-228" fmla="*/ 352425 h 352425"/>
              <a:gd name="connsiteX10-229" fmla="*/ 0 w 352425"/>
              <a:gd name="connsiteY10-230" fmla="*/ 314316 h 352425"/>
              <a:gd name="connsiteX11-231" fmla="*/ 0 w 352425"/>
              <a:gd name="connsiteY11-232" fmla="*/ 38113 h 352425"/>
              <a:gd name="connsiteX12-233" fmla="*/ 38113 w 352425"/>
              <a:gd name="connsiteY12-234" fmla="*/ 0 h 352425"/>
              <a:gd name="connsiteX0-235" fmla="*/ 38113 w 352425"/>
              <a:gd name="connsiteY0-236" fmla="*/ 0 h 352425"/>
              <a:gd name="connsiteX1-237" fmla="*/ 62232 w 352425"/>
              <a:gd name="connsiteY1-238" fmla="*/ 0 h 352425"/>
              <a:gd name="connsiteX2-239" fmla="*/ 100328 w 352425"/>
              <a:gd name="connsiteY2-240" fmla="*/ 38098 h 352425"/>
              <a:gd name="connsiteX3-241" fmla="*/ 100328 w 352425"/>
              <a:gd name="connsiteY3-242" fmla="*/ 209562 h 352425"/>
              <a:gd name="connsiteX4-243" fmla="*/ 138416 w 352425"/>
              <a:gd name="connsiteY4-244" fmla="*/ 247653 h 352425"/>
              <a:gd name="connsiteX5-245" fmla="*/ 314342 w 352425"/>
              <a:gd name="connsiteY5-246" fmla="*/ 247653 h 352425"/>
              <a:gd name="connsiteX6-247" fmla="*/ 352425 w 352425"/>
              <a:gd name="connsiteY6-248" fmla="*/ 285734 h 352425"/>
              <a:gd name="connsiteX7-249" fmla="*/ 352425 w 352425"/>
              <a:gd name="connsiteY7-250" fmla="*/ 314327 h 352425"/>
              <a:gd name="connsiteX8-251" fmla="*/ 314323 w 352425"/>
              <a:gd name="connsiteY8-252" fmla="*/ 352425 h 352425"/>
              <a:gd name="connsiteX9-253" fmla="*/ 38109 w 352425"/>
              <a:gd name="connsiteY9-254" fmla="*/ 352425 h 352425"/>
              <a:gd name="connsiteX10-255" fmla="*/ 0 w 352425"/>
              <a:gd name="connsiteY10-256" fmla="*/ 314316 h 352425"/>
              <a:gd name="connsiteX11-257" fmla="*/ 0 w 352425"/>
              <a:gd name="connsiteY11-258" fmla="*/ 38113 h 352425"/>
              <a:gd name="connsiteX12-259" fmla="*/ 38113 w 352425"/>
              <a:gd name="connsiteY12-260" fmla="*/ 0 h 352425"/>
              <a:gd name="connsiteX0-261" fmla="*/ 38113 w 352425"/>
              <a:gd name="connsiteY0-262" fmla="*/ 0 h 352425"/>
              <a:gd name="connsiteX1-263" fmla="*/ 62232 w 352425"/>
              <a:gd name="connsiteY1-264" fmla="*/ 0 h 352425"/>
              <a:gd name="connsiteX2-265" fmla="*/ 100328 w 352425"/>
              <a:gd name="connsiteY2-266" fmla="*/ 38098 h 352425"/>
              <a:gd name="connsiteX3-267" fmla="*/ 100328 w 352425"/>
              <a:gd name="connsiteY3-268" fmla="*/ 209562 h 352425"/>
              <a:gd name="connsiteX4-269" fmla="*/ 138416 w 352425"/>
              <a:gd name="connsiteY4-270" fmla="*/ 247653 h 352425"/>
              <a:gd name="connsiteX5-271" fmla="*/ 314342 w 352425"/>
              <a:gd name="connsiteY5-272" fmla="*/ 247653 h 352425"/>
              <a:gd name="connsiteX6-273" fmla="*/ 352425 w 352425"/>
              <a:gd name="connsiteY6-274" fmla="*/ 285734 h 352425"/>
              <a:gd name="connsiteX7-275" fmla="*/ 352425 w 352425"/>
              <a:gd name="connsiteY7-276" fmla="*/ 314327 h 352425"/>
              <a:gd name="connsiteX8-277" fmla="*/ 314323 w 352425"/>
              <a:gd name="connsiteY8-278" fmla="*/ 352425 h 352425"/>
              <a:gd name="connsiteX9-279" fmla="*/ 38109 w 352425"/>
              <a:gd name="connsiteY9-280" fmla="*/ 352425 h 352425"/>
              <a:gd name="connsiteX10-281" fmla="*/ 0 w 352425"/>
              <a:gd name="connsiteY10-282" fmla="*/ 314316 h 352425"/>
              <a:gd name="connsiteX11-283" fmla="*/ 0 w 352425"/>
              <a:gd name="connsiteY11-284" fmla="*/ 38113 h 352425"/>
              <a:gd name="connsiteX12-285" fmla="*/ 38113 w 352425"/>
              <a:gd name="connsiteY12-286" fmla="*/ 0 h 352425"/>
              <a:gd name="connsiteX0-287" fmla="*/ 38113 w 352425"/>
              <a:gd name="connsiteY0-288" fmla="*/ 0 h 352425"/>
              <a:gd name="connsiteX1-289" fmla="*/ 62232 w 352425"/>
              <a:gd name="connsiteY1-290" fmla="*/ 0 h 352425"/>
              <a:gd name="connsiteX2-291" fmla="*/ 100328 w 352425"/>
              <a:gd name="connsiteY2-292" fmla="*/ 38098 h 352425"/>
              <a:gd name="connsiteX3-293" fmla="*/ 100328 w 352425"/>
              <a:gd name="connsiteY3-294" fmla="*/ 209562 h 352425"/>
              <a:gd name="connsiteX4-295" fmla="*/ 138416 w 352425"/>
              <a:gd name="connsiteY4-296" fmla="*/ 247653 h 352425"/>
              <a:gd name="connsiteX5-297" fmla="*/ 314342 w 352425"/>
              <a:gd name="connsiteY5-298" fmla="*/ 247653 h 352425"/>
              <a:gd name="connsiteX6-299" fmla="*/ 352425 w 352425"/>
              <a:gd name="connsiteY6-300" fmla="*/ 285734 h 352425"/>
              <a:gd name="connsiteX7-301" fmla="*/ 352425 w 352425"/>
              <a:gd name="connsiteY7-302" fmla="*/ 314327 h 352425"/>
              <a:gd name="connsiteX8-303" fmla="*/ 314323 w 352425"/>
              <a:gd name="connsiteY8-304" fmla="*/ 352425 h 352425"/>
              <a:gd name="connsiteX9-305" fmla="*/ 38109 w 352425"/>
              <a:gd name="connsiteY9-306" fmla="*/ 352425 h 352425"/>
              <a:gd name="connsiteX10-307" fmla="*/ 0 w 352425"/>
              <a:gd name="connsiteY10-308" fmla="*/ 314316 h 352425"/>
              <a:gd name="connsiteX11-309" fmla="*/ 0 w 352425"/>
              <a:gd name="connsiteY11-310" fmla="*/ 38113 h 352425"/>
              <a:gd name="connsiteX12-311" fmla="*/ 38113 w 352425"/>
              <a:gd name="connsiteY12-312" fmla="*/ 0 h 352425"/>
              <a:gd name="connsiteX0-313" fmla="*/ 38113 w 352425"/>
              <a:gd name="connsiteY0-314" fmla="*/ 0 h 352425"/>
              <a:gd name="connsiteX1-315" fmla="*/ 62232 w 352425"/>
              <a:gd name="connsiteY1-316" fmla="*/ 0 h 352425"/>
              <a:gd name="connsiteX2-317" fmla="*/ 100328 w 352425"/>
              <a:gd name="connsiteY2-318" fmla="*/ 38098 h 352425"/>
              <a:gd name="connsiteX3-319" fmla="*/ 100328 w 352425"/>
              <a:gd name="connsiteY3-320" fmla="*/ 209562 h 352425"/>
              <a:gd name="connsiteX4-321" fmla="*/ 138416 w 352425"/>
              <a:gd name="connsiteY4-322" fmla="*/ 247653 h 352425"/>
              <a:gd name="connsiteX5-323" fmla="*/ 314342 w 352425"/>
              <a:gd name="connsiteY5-324" fmla="*/ 247653 h 352425"/>
              <a:gd name="connsiteX6-325" fmla="*/ 352425 w 352425"/>
              <a:gd name="connsiteY6-326" fmla="*/ 285734 h 352425"/>
              <a:gd name="connsiteX7-327" fmla="*/ 352425 w 352425"/>
              <a:gd name="connsiteY7-328" fmla="*/ 314327 h 352425"/>
              <a:gd name="connsiteX8-329" fmla="*/ 314323 w 352425"/>
              <a:gd name="connsiteY8-330" fmla="*/ 352425 h 352425"/>
              <a:gd name="connsiteX9-331" fmla="*/ 38109 w 352425"/>
              <a:gd name="connsiteY9-332" fmla="*/ 352425 h 352425"/>
              <a:gd name="connsiteX10-333" fmla="*/ 0 w 352425"/>
              <a:gd name="connsiteY10-334" fmla="*/ 314316 h 352425"/>
              <a:gd name="connsiteX11-335" fmla="*/ 0 w 352425"/>
              <a:gd name="connsiteY11-336" fmla="*/ 38113 h 352425"/>
              <a:gd name="connsiteX12-337" fmla="*/ 38113 w 352425"/>
              <a:gd name="connsiteY12-338" fmla="*/ 0 h 352425"/>
              <a:gd name="connsiteX0-339" fmla="*/ 38113 w 352425"/>
              <a:gd name="connsiteY0-340" fmla="*/ 0 h 352425"/>
              <a:gd name="connsiteX1-341" fmla="*/ 62232 w 352425"/>
              <a:gd name="connsiteY1-342" fmla="*/ 0 h 352425"/>
              <a:gd name="connsiteX2-343" fmla="*/ 100328 w 352425"/>
              <a:gd name="connsiteY2-344" fmla="*/ 38098 h 352425"/>
              <a:gd name="connsiteX3-345" fmla="*/ 100328 w 352425"/>
              <a:gd name="connsiteY3-346" fmla="*/ 209562 h 352425"/>
              <a:gd name="connsiteX4-347" fmla="*/ 138416 w 352425"/>
              <a:gd name="connsiteY4-348" fmla="*/ 247653 h 352425"/>
              <a:gd name="connsiteX5-349" fmla="*/ 314342 w 352425"/>
              <a:gd name="connsiteY5-350" fmla="*/ 247653 h 352425"/>
              <a:gd name="connsiteX6-351" fmla="*/ 352425 w 352425"/>
              <a:gd name="connsiteY6-352" fmla="*/ 285734 h 352425"/>
              <a:gd name="connsiteX7-353" fmla="*/ 352425 w 352425"/>
              <a:gd name="connsiteY7-354" fmla="*/ 314327 h 352425"/>
              <a:gd name="connsiteX8-355" fmla="*/ 314323 w 352425"/>
              <a:gd name="connsiteY8-356" fmla="*/ 352425 h 352425"/>
              <a:gd name="connsiteX9-357" fmla="*/ 38109 w 352425"/>
              <a:gd name="connsiteY9-358" fmla="*/ 352425 h 352425"/>
              <a:gd name="connsiteX10-359" fmla="*/ 0 w 352425"/>
              <a:gd name="connsiteY10-360" fmla="*/ 314316 h 352425"/>
              <a:gd name="connsiteX11-361" fmla="*/ 0 w 352425"/>
              <a:gd name="connsiteY11-362" fmla="*/ 38113 h 352425"/>
              <a:gd name="connsiteX12-363" fmla="*/ 38113 w 352425"/>
              <a:gd name="connsiteY12-364" fmla="*/ 0 h 352425"/>
              <a:gd name="connsiteX0-365" fmla="*/ 38113 w 352425"/>
              <a:gd name="connsiteY0-366" fmla="*/ 0 h 352425"/>
              <a:gd name="connsiteX1-367" fmla="*/ 62232 w 352425"/>
              <a:gd name="connsiteY1-368" fmla="*/ 0 h 352425"/>
              <a:gd name="connsiteX2-369" fmla="*/ 100328 w 352425"/>
              <a:gd name="connsiteY2-370" fmla="*/ 38098 h 352425"/>
              <a:gd name="connsiteX3-371" fmla="*/ 100328 w 352425"/>
              <a:gd name="connsiteY3-372" fmla="*/ 209562 h 352425"/>
              <a:gd name="connsiteX4-373" fmla="*/ 138416 w 352425"/>
              <a:gd name="connsiteY4-374" fmla="*/ 247653 h 352425"/>
              <a:gd name="connsiteX5-375" fmla="*/ 314342 w 352425"/>
              <a:gd name="connsiteY5-376" fmla="*/ 247653 h 352425"/>
              <a:gd name="connsiteX6-377" fmla="*/ 352425 w 352425"/>
              <a:gd name="connsiteY6-378" fmla="*/ 285734 h 352425"/>
              <a:gd name="connsiteX7-379" fmla="*/ 352425 w 352425"/>
              <a:gd name="connsiteY7-380" fmla="*/ 314327 h 352425"/>
              <a:gd name="connsiteX8-381" fmla="*/ 314323 w 352425"/>
              <a:gd name="connsiteY8-382" fmla="*/ 352425 h 352425"/>
              <a:gd name="connsiteX9-383" fmla="*/ 38109 w 352425"/>
              <a:gd name="connsiteY9-384" fmla="*/ 352425 h 352425"/>
              <a:gd name="connsiteX10-385" fmla="*/ 0 w 352425"/>
              <a:gd name="connsiteY10-386" fmla="*/ 314316 h 352425"/>
              <a:gd name="connsiteX11-387" fmla="*/ 0 w 352425"/>
              <a:gd name="connsiteY11-388" fmla="*/ 38113 h 352425"/>
              <a:gd name="connsiteX12-389" fmla="*/ 38113 w 352425"/>
              <a:gd name="connsiteY12-390" fmla="*/ 0 h 352425"/>
              <a:gd name="connsiteX0-391" fmla="*/ 38113 w 352425"/>
              <a:gd name="connsiteY0-392" fmla="*/ 0 h 352425"/>
              <a:gd name="connsiteX1-393" fmla="*/ 62232 w 352425"/>
              <a:gd name="connsiteY1-394" fmla="*/ 0 h 352425"/>
              <a:gd name="connsiteX2-395" fmla="*/ 100328 w 352425"/>
              <a:gd name="connsiteY2-396" fmla="*/ 38098 h 352425"/>
              <a:gd name="connsiteX3-397" fmla="*/ 100328 w 352425"/>
              <a:gd name="connsiteY3-398" fmla="*/ 209562 h 352425"/>
              <a:gd name="connsiteX4-399" fmla="*/ 138416 w 352425"/>
              <a:gd name="connsiteY4-400" fmla="*/ 247653 h 352425"/>
              <a:gd name="connsiteX5-401" fmla="*/ 314342 w 352425"/>
              <a:gd name="connsiteY5-402" fmla="*/ 247653 h 352425"/>
              <a:gd name="connsiteX6-403" fmla="*/ 352425 w 352425"/>
              <a:gd name="connsiteY6-404" fmla="*/ 285734 h 352425"/>
              <a:gd name="connsiteX7-405" fmla="*/ 352425 w 352425"/>
              <a:gd name="connsiteY7-406" fmla="*/ 314327 h 352425"/>
              <a:gd name="connsiteX8-407" fmla="*/ 314323 w 352425"/>
              <a:gd name="connsiteY8-408" fmla="*/ 352425 h 352425"/>
              <a:gd name="connsiteX9-409" fmla="*/ 38109 w 352425"/>
              <a:gd name="connsiteY9-410" fmla="*/ 352425 h 352425"/>
              <a:gd name="connsiteX10-411" fmla="*/ 0 w 352425"/>
              <a:gd name="connsiteY10-412" fmla="*/ 314316 h 352425"/>
              <a:gd name="connsiteX11-413" fmla="*/ 0 w 352425"/>
              <a:gd name="connsiteY11-414" fmla="*/ 38113 h 352425"/>
              <a:gd name="connsiteX12-415" fmla="*/ 38113 w 352425"/>
              <a:gd name="connsiteY12-416" fmla="*/ 0 h 352425"/>
              <a:gd name="connsiteX0-417" fmla="*/ 38113 w 352425"/>
              <a:gd name="connsiteY0-418" fmla="*/ 0 h 352425"/>
              <a:gd name="connsiteX1-419" fmla="*/ 62232 w 352425"/>
              <a:gd name="connsiteY1-420" fmla="*/ 0 h 352425"/>
              <a:gd name="connsiteX2-421" fmla="*/ 100328 w 352425"/>
              <a:gd name="connsiteY2-422" fmla="*/ 38098 h 352425"/>
              <a:gd name="connsiteX3-423" fmla="*/ 100328 w 352425"/>
              <a:gd name="connsiteY3-424" fmla="*/ 209562 h 352425"/>
              <a:gd name="connsiteX4-425" fmla="*/ 138416 w 352425"/>
              <a:gd name="connsiteY4-426" fmla="*/ 247653 h 352425"/>
              <a:gd name="connsiteX5-427" fmla="*/ 314342 w 352425"/>
              <a:gd name="connsiteY5-428" fmla="*/ 247653 h 352425"/>
              <a:gd name="connsiteX6-429" fmla="*/ 352425 w 352425"/>
              <a:gd name="connsiteY6-430" fmla="*/ 285734 h 352425"/>
              <a:gd name="connsiteX7-431" fmla="*/ 352425 w 352425"/>
              <a:gd name="connsiteY7-432" fmla="*/ 314327 h 352425"/>
              <a:gd name="connsiteX8-433" fmla="*/ 314323 w 352425"/>
              <a:gd name="connsiteY8-434" fmla="*/ 352425 h 352425"/>
              <a:gd name="connsiteX9-435" fmla="*/ 38109 w 352425"/>
              <a:gd name="connsiteY9-436" fmla="*/ 352425 h 352425"/>
              <a:gd name="connsiteX10-437" fmla="*/ 0 w 352425"/>
              <a:gd name="connsiteY10-438" fmla="*/ 314316 h 352425"/>
              <a:gd name="connsiteX11-439" fmla="*/ 0 w 352425"/>
              <a:gd name="connsiteY11-440" fmla="*/ 38113 h 352425"/>
              <a:gd name="connsiteX12-441" fmla="*/ 38113 w 352425"/>
              <a:gd name="connsiteY12-442" fmla="*/ 0 h 352425"/>
              <a:gd name="connsiteX0-443" fmla="*/ 38113 w 352425"/>
              <a:gd name="connsiteY0-444" fmla="*/ 0 h 352425"/>
              <a:gd name="connsiteX1-445" fmla="*/ 62232 w 352425"/>
              <a:gd name="connsiteY1-446" fmla="*/ 0 h 352425"/>
              <a:gd name="connsiteX2-447" fmla="*/ 100328 w 352425"/>
              <a:gd name="connsiteY2-448" fmla="*/ 38098 h 352425"/>
              <a:gd name="connsiteX3-449" fmla="*/ 100328 w 352425"/>
              <a:gd name="connsiteY3-450" fmla="*/ 209562 h 352425"/>
              <a:gd name="connsiteX4-451" fmla="*/ 138416 w 352425"/>
              <a:gd name="connsiteY4-452" fmla="*/ 247653 h 352425"/>
              <a:gd name="connsiteX5-453" fmla="*/ 314342 w 352425"/>
              <a:gd name="connsiteY5-454" fmla="*/ 247653 h 352425"/>
              <a:gd name="connsiteX6-455" fmla="*/ 352425 w 352425"/>
              <a:gd name="connsiteY6-456" fmla="*/ 285734 h 352425"/>
              <a:gd name="connsiteX7-457" fmla="*/ 352425 w 352425"/>
              <a:gd name="connsiteY7-458" fmla="*/ 314327 h 352425"/>
              <a:gd name="connsiteX8-459" fmla="*/ 314323 w 352425"/>
              <a:gd name="connsiteY8-460" fmla="*/ 352425 h 352425"/>
              <a:gd name="connsiteX9-461" fmla="*/ 38109 w 352425"/>
              <a:gd name="connsiteY9-462" fmla="*/ 352425 h 352425"/>
              <a:gd name="connsiteX10-463" fmla="*/ 0 w 352425"/>
              <a:gd name="connsiteY10-464" fmla="*/ 314316 h 352425"/>
              <a:gd name="connsiteX11-465" fmla="*/ 0 w 352425"/>
              <a:gd name="connsiteY11-466" fmla="*/ 38113 h 352425"/>
              <a:gd name="connsiteX12-467" fmla="*/ 38113 w 352425"/>
              <a:gd name="connsiteY12-468" fmla="*/ 0 h 352425"/>
              <a:gd name="connsiteX0-469" fmla="*/ 38113 w 352425"/>
              <a:gd name="connsiteY0-470" fmla="*/ 0 h 352425"/>
              <a:gd name="connsiteX1-471" fmla="*/ 62232 w 352425"/>
              <a:gd name="connsiteY1-472" fmla="*/ 0 h 352425"/>
              <a:gd name="connsiteX2-473" fmla="*/ 100328 w 352425"/>
              <a:gd name="connsiteY2-474" fmla="*/ 38098 h 352425"/>
              <a:gd name="connsiteX3-475" fmla="*/ 100328 w 352425"/>
              <a:gd name="connsiteY3-476" fmla="*/ 209562 h 352425"/>
              <a:gd name="connsiteX4-477" fmla="*/ 138416 w 352425"/>
              <a:gd name="connsiteY4-478" fmla="*/ 247653 h 352425"/>
              <a:gd name="connsiteX5-479" fmla="*/ 314342 w 352425"/>
              <a:gd name="connsiteY5-480" fmla="*/ 247653 h 352425"/>
              <a:gd name="connsiteX6-481" fmla="*/ 352425 w 352425"/>
              <a:gd name="connsiteY6-482" fmla="*/ 285734 h 352425"/>
              <a:gd name="connsiteX7-483" fmla="*/ 352425 w 352425"/>
              <a:gd name="connsiteY7-484" fmla="*/ 314327 h 352425"/>
              <a:gd name="connsiteX8-485" fmla="*/ 314323 w 352425"/>
              <a:gd name="connsiteY8-486" fmla="*/ 352425 h 352425"/>
              <a:gd name="connsiteX9-487" fmla="*/ 38109 w 352425"/>
              <a:gd name="connsiteY9-488" fmla="*/ 352425 h 352425"/>
              <a:gd name="connsiteX10-489" fmla="*/ 0 w 352425"/>
              <a:gd name="connsiteY10-490" fmla="*/ 314316 h 352425"/>
              <a:gd name="connsiteX11-491" fmla="*/ 0 w 352425"/>
              <a:gd name="connsiteY11-492" fmla="*/ 38113 h 352425"/>
              <a:gd name="connsiteX12-493" fmla="*/ 38113 w 352425"/>
              <a:gd name="connsiteY12-494" fmla="*/ 0 h 352425"/>
              <a:gd name="connsiteX0-495" fmla="*/ 38113 w 352425"/>
              <a:gd name="connsiteY0-496" fmla="*/ 0 h 352425"/>
              <a:gd name="connsiteX1-497" fmla="*/ 62232 w 352425"/>
              <a:gd name="connsiteY1-498" fmla="*/ 0 h 352425"/>
              <a:gd name="connsiteX2-499" fmla="*/ 100328 w 352425"/>
              <a:gd name="connsiteY2-500" fmla="*/ 38098 h 352425"/>
              <a:gd name="connsiteX3-501" fmla="*/ 100328 w 352425"/>
              <a:gd name="connsiteY3-502" fmla="*/ 209562 h 352425"/>
              <a:gd name="connsiteX4-503" fmla="*/ 138416 w 352425"/>
              <a:gd name="connsiteY4-504" fmla="*/ 247653 h 352425"/>
              <a:gd name="connsiteX5-505" fmla="*/ 314342 w 352425"/>
              <a:gd name="connsiteY5-506" fmla="*/ 247653 h 352425"/>
              <a:gd name="connsiteX6-507" fmla="*/ 352425 w 352425"/>
              <a:gd name="connsiteY6-508" fmla="*/ 285734 h 352425"/>
              <a:gd name="connsiteX7-509" fmla="*/ 352425 w 352425"/>
              <a:gd name="connsiteY7-510" fmla="*/ 314327 h 352425"/>
              <a:gd name="connsiteX8-511" fmla="*/ 314323 w 352425"/>
              <a:gd name="connsiteY8-512" fmla="*/ 352425 h 352425"/>
              <a:gd name="connsiteX9-513" fmla="*/ 38109 w 352425"/>
              <a:gd name="connsiteY9-514" fmla="*/ 352425 h 352425"/>
              <a:gd name="connsiteX10-515" fmla="*/ 0 w 352425"/>
              <a:gd name="connsiteY10-516" fmla="*/ 314316 h 352425"/>
              <a:gd name="connsiteX11-517" fmla="*/ 0 w 352425"/>
              <a:gd name="connsiteY11-518" fmla="*/ 38113 h 352425"/>
              <a:gd name="connsiteX12-519" fmla="*/ 38113 w 352425"/>
              <a:gd name="connsiteY12-520" fmla="*/ 0 h 352425"/>
              <a:gd name="connsiteX0-521" fmla="*/ 38113 w 352425"/>
              <a:gd name="connsiteY0-522" fmla="*/ 0 h 352425"/>
              <a:gd name="connsiteX1-523" fmla="*/ 62232 w 352425"/>
              <a:gd name="connsiteY1-524" fmla="*/ 0 h 352425"/>
              <a:gd name="connsiteX2-525" fmla="*/ 100328 w 352425"/>
              <a:gd name="connsiteY2-526" fmla="*/ 38098 h 352425"/>
              <a:gd name="connsiteX3-527" fmla="*/ 100328 w 352425"/>
              <a:gd name="connsiteY3-528" fmla="*/ 209562 h 352425"/>
              <a:gd name="connsiteX4-529" fmla="*/ 138416 w 352425"/>
              <a:gd name="connsiteY4-530" fmla="*/ 247653 h 352425"/>
              <a:gd name="connsiteX5-531" fmla="*/ 314342 w 352425"/>
              <a:gd name="connsiteY5-532" fmla="*/ 247653 h 352425"/>
              <a:gd name="connsiteX6-533" fmla="*/ 352425 w 352425"/>
              <a:gd name="connsiteY6-534" fmla="*/ 285734 h 352425"/>
              <a:gd name="connsiteX7-535" fmla="*/ 352425 w 352425"/>
              <a:gd name="connsiteY7-536" fmla="*/ 314327 h 352425"/>
              <a:gd name="connsiteX8-537" fmla="*/ 314323 w 352425"/>
              <a:gd name="connsiteY8-538" fmla="*/ 352425 h 352425"/>
              <a:gd name="connsiteX9-539" fmla="*/ 38109 w 352425"/>
              <a:gd name="connsiteY9-540" fmla="*/ 352425 h 352425"/>
              <a:gd name="connsiteX10-541" fmla="*/ 0 w 352425"/>
              <a:gd name="connsiteY10-542" fmla="*/ 314316 h 352425"/>
              <a:gd name="connsiteX11-543" fmla="*/ 0 w 352425"/>
              <a:gd name="connsiteY11-544" fmla="*/ 38113 h 352425"/>
              <a:gd name="connsiteX12-545" fmla="*/ 38113 w 352425"/>
              <a:gd name="connsiteY12-546" fmla="*/ 0 h 352425"/>
              <a:gd name="connsiteX0-547" fmla="*/ 38113 w 352425"/>
              <a:gd name="connsiteY0-548" fmla="*/ 0 h 352425"/>
              <a:gd name="connsiteX1-549" fmla="*/ 62232 w 352425"/>
              <a:gd name="connsiteY1-550" fmla="*/ 0 h 352425"/>
              <a:gd name="connsiteX2-551" fmla="*/ 100328 w 352425"/>
              <a:gd name="connsiteY2-552" fmla="*/ 38098 h 352425"/>
              <a:gd name="connsiteX3-553" fmla="*/ 100328 w 352425"/>
              <a:gd name="connsiteY3-554" fmla="*/ 209562 h 352425"/>
              <a:gd name="connsiteX4-555" fmla="*/ 138416 w 352425"/>
              <a:gd name="connsiteY4-556" fmla="*/ 247653 h 352425"/>
              <a:gd name="connsiteX5-557" fmla="*/ 314342 w 352425"/>
              <a:gd name="connsiteY5-558" fmla="*/ 247653 h 352425"/>
              <a:gd name="connsiteX6-559" fmla="*/ 352425 w 352425"/>
              <a:gd name="connsiteY6-560" fmla="*/ 285734 h 352425"/>
              <a:gd name="connsiteX7-561" fmla="*/ 352425 w 352425"/>
              <a:gd name="connsiteY7-562" fmla="*/ 314327 h 352425"/>
              <a:gd name="connsiteX8-563" fmla="*/ 314323 w 352425"/>
              <a:gd name="connsiteY8-564" fmla="*/ 352425 h 352425"/>
              <a:gd name="connsiteX9-565" fmla="*/ 38109 w 352425"/>
              <a:gd name="connsiteY9-566" fmla="*/ 352425 h 352425"/>
              <a:gd name="connsiteX10-567" fmla="*/ 0 w 352425"/>
              <a:gd name="connsiteY10-568" fmla="*/ 314316 h 352425"/>
              <a:gd name="connsiteX11-569" fmla="*/ 0 w 352425"/>
              <a:gd name="connsiteY11-570" fmla="*/ 38113 h 352425"/>
              <a:gd name="connsiteX12-571" fmla="*/ 38113 w 352425"/>
              <a:gd name="connsiteY12-572" fmla="*/ 0 h 352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52425" h="352425">
                <a:moveTo>
                  <a:pt x="38113" y="0"/>
                </a:moveTo>
                <a:cubicBezTo>
                  <a:pt x="38113" y="0"/>
                  <a:pt x="62233" y="1"/>
                  <a:pt x="62232" y="0"/>
                </a:cubicBezTo>
                <a:cubicBezTo>
                  <a:pt x="84551" y="1"/>
                  <a:pt x="100329" y="15781"/>
                  <a:pt x="100328" y="38098"/>
                </a:cubicBezTo>
                <a:cubicBezTo>
                  <a:pt x="100329" y="38099"/>
                  <a:pt x="100329" y="209563"/>
                  <a:pt x="100328" y="209562"/>
                </a:cubicBezTo>
                <a:cubicBezTo>
                  <a:pt x="100329" y="231876"/>
                  <a:pt x="116104" y="247654"/>
                  <a:pt x="138416" y="247653"/>
                </a:cubicBezTo>
                <a:cubicBezTo>
                  <a:pt x="138417" y="247654"/>
                  <a:pt x="314343" y="247654"/>
                  <a:pt x="314342" y="247653"/>
                </a:cubicBezTo>
                <a:cubicBezTo>
                  <a:pt x="336652" y="247654"/>
                  <a:pt x="352426" y="263426"/>
                  <a:pt x="352425" y="285734"/>
                </a:cubicBezTo>
                <a:cubicBezTo>
                  <a:pt x="352426" y="285735"/>
                  <a:pt x="352426" y="314328"/>
                  <a:pt x="352425" y="314327"/>
                </a:cubicBezTo>
                <a:cubicBezTo>
                  <a:pt x="352426" y="336646"/>
                  <a:pt x="336644" y="352426"/>
                  <a:pt x="314323" y="352425"/>
                </a:cubicBezTo>
                <a:cubicBezTo>
                  <a:pt x="314324" y="352426"/>
                  <a:pt x="38110" y="352426"/>
                  <a:pt x="38109" y="352425"/>
                </a:cubicBezTo>
                <a:cubicBezTo>
                  <a:pt x="15787" y="352426"/>
                  <a:pt x="1" y="336640"/>
                  <a:pt x="0" y="314316"/>
                </a:cubicBezTo>
                <a:cubicBezTo>
                  <a:pt x="1" y="314317"/>
                  <a:pt x="1" y="38114"/>
                  <a:pt x="0" y="38113"/>
                </a:cubicBezTo>
                <a:cubicBezTo>
                  <a:pt x="1" y="15790"/>
                  <a:pt x="15788" y="0"/>
                  <a:pt x="38113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</a:gsLst>
            <a:lin ang="8100000" scaled="1"/>
          </a:gradFill>
          <a:ln>
            <a:noFill/>
          </a:ln>
          <a:effectLst>
            <a:outerShdw blurRad="101600" dist="38100" dir="13500000" algn="b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14"/>
          <p:cNvSpPr/>
          <p:nvPr>
            <p:custDataLst>
              <p:tags r:id="rId5"/>
            </p:custDataLst>
          </p:nvPr>
        </p:nvSpPr>
        <p:spPr>
          <a:xfrm rot="16200000" flipH="1">
            <a:off x="11196789" y="1701267"/>
            <a:ext cx="352425" cy="352425"/>
          </a:xfrm>
          <a:custGeom>
            <a:avLst/>
            <a:gdLst>
              <a:gd name="connsiteX0" fmla="*/ 38113 w 352425"/>
              <a:gd name="connsiteY0" fmla="*/ 0 h 352425"/>
              <a:gd name="connsiteX1" fmla="*/ 62232 w 352425"/>
              <a:gd name="connsiteY1" fmla="*/ 0 h 352425"/>
              <a:gd name="connsiteX2" fmla="*/ 100328 w 352425"/>
              <a:gd name="connsiteY2" fmla="*/ 38098 h 352425"/>
              <a:gd name="connsiteX3" fmla="*/ 100328 w 352425"/>
              <a:gd name="connsiteY3" fmla="*/ 209562 h 352425"/>
              <a:gd name="connsiteX4" fmla="*/ 138416 w 352425"/>
              <a:gd name="connsiteY4" fmla="*/ 247653 h 352425"/>
              <a:gd name="connsiteX5" fmla="*/ 314342 w 352425"/>
              <a:gd name="connsiteY5" fmla="*/ 247653 h 352425"/>
              <a:gd name="connsiteX6" fmla="*/ 352425 w 352425"/>
              <a:gd name="connsiteY6" fmla="*/ 285734 h 352425"/>
              <a:gd name="connsiteX7" fmla="*/ 352425 w 352425"/>
              <a:gd name="connsiteY7" fmla="*/ 314327 h 352425"/>
              <a:gd name="connsiteX8" fmla="*/ 314323 w 352425"/>
              <a:gd name="connsiteY8" fmla="*/ 352425 h 352425"/>
              <a:gd name="connsiteX9" fmla="*/ 38109 w 352425"/>
              <a:gd name="connsiteY9" fmla="*/ 352425 h 352425"/>
              <a:gd name="connsiteX10" fmla="*/ 0 w 352425"/>
              <a:gd name="connsiteY10" fmla="*/ 314316 h 352425"/>
              <a:gd name="connsiteX11" fmla="*/ 0 w 352425"/>
              <a:gd name="connsiteY11" fmla="*/ 38113 h 352425"/>
              <a:gd name="connsiteX12" fmla="*/ 38113 w 352425"/>
              <a:gd name="connsiteY12" fmla="*/ 0 h 352425"/>
              <a:gd name="connsiteX0-1" fmla="*/ 38113 w 352425"/>
              <a:gd name="connsiteY0-2" fmla="*/ 0 h 352425"/>
              <a:gd name="connsiteX1-3" fmla="*/ 62232 w 352425"/>
              <a:gd name="connsiteY1-4" fmla="*/ 0 h 352425"/>
              <a:gd name="connsiteX2-5" fmla="*/ 100328 w 352425"/>
              <a:gd name="connsiteY2-6" fmla="*/ 38098 h 352425"/>
              <a:gd name="connsiteX3-7" fmla="*/ 100328 w 352425"/>
              <a:gd name="connsiteY3-8" fmla="*/ 209562 h 352425"/>
              <a:gd name="connsiteX4-9" fmla="*/ 138416 w 352425"/>
              <a:gd name="connsiteY4-10" fmla="*/ 247653 h 352425"/>
              <a:gd name="connsiteX5-11" fmla="*/ 314342 w 352425"/>
              <a:gd name="connsiteY5-12" fmla="*/ 247653 h 352425"/>
              <a:gd name="connsiteX6-13" fmla="*/ 352425 w 352425"/>
              <a:gd name="connsiteY6-14" fmla="*/ 285734 h 352425"/>
              <a:gd name="connsiteX7-15" fmla="*/ 352425 w 352425"/>
              <a:gd name="connsiteY7-16" fmla="*/ 314327 h 352425"/>
              <a:gd name="connsiteX8-17" fmla="*/ 314323 w 352425"/>
              <a:gd name="connsiteY8-18" fmla="*/ 352425 h 352425"/>
              <a:gd name="connsiteX9-19" fmla="*/ 38109 w 352425"/>
              <a:gd name="connsiteY9-20" fmla="*/ 352425 h 352425"/>
              <a:gd name="connsiteX10-21" fmla="*/ 0 w 352425"/>
              <a:gd name="connsiteY10-22" fmla="*/ 314316 h 352425"/>
              <a:gd name="connsiteX11-23" fmla="*/ 0 w 352425"/>
              <a:gd name="connsiteY11-24" fmla="*/ 38113 h 352425"/>
              <a:gd name="connsiteX12-25" fmla="*/ 38113 w 352425"/>
              <a:gd name="connsiteY12-26" fmla="*/ 0 h 352425"/>
              <a:gd name="connsiteX0-27" fmla="*/ 38113 w 352425"/>
              <a:gd name="connsiteY0-28" fmla="*/ 0 h 352425"/>
              <a:gd name="connsiteX1-29" fmla="*/ 62232 w 352425"/>
              <a:gd name="connsiteY1-30" fmla="*/ 0 h 352425"/>
              <a:gd name="connsiteX2-31" fmla="*/ 100328 w 352425"/>
              <a:gd name="connsiteY2-32" fmla="*/ 38098 h 352425"/>
              <a:gd name="connsiteX3-33" fmla="*/ 100328 w 352425"/>
              <a:gd name="connsiteY3-34" fmla="*/ 209562 h 352425"/>
              <a:gd name="connsiteX4-35" fmla="*/ 138416 w 352425"/>
              <a:gd name="connsiteY4-36" fmla="*/ 247653 h 352425"/>
              <a:gd name="connsiteX5-37" fmla="*/ 314342 w 352425"/>
              <a:gd name="connsiteY5-38" fmla="*/ 247653 h 352425"/>
              <a:gd name="connsiteX6-39" fmla="*/ 352425 w 352425"/>
              <a:gd name="connsiteY6-40" fmla="*/ 285734 h 352425"/>
              <a:gd name="connsiteX7-41" fmla="*/ 352425 w 352425"/>
              <a:gd name="connsiteY7-42" fmla="*/ 314327 h 352425"/>
              <a:gd name="connsiteX8-43" fmla="*/ 314323 w 352425"/>
              <a:gd name="connsiteY8-44" fmla="*/ 352425 h 352425"/>
              <a:gd name="connsiteX9-45" fmla="*/ 38109 w 352425"/>
              <a:gd name="connsiteY9-46" fmla="*/ 352425 h 352425"/>
              <a:gd name="connsiteX10-47" fmla="*/ 0 w 352425"/>
              <a:gd name="connsiteY10-48" fmla="*/ 314316 h 352425"/>
              <a:gd name="connsiteX11-49" fmla="*/ 0 w 352425"/>
              <a:gd name="connsiteY11-50" fmla="*/ 38113 h 352425"/>
              <a:gd name="connsiteX12-51" fmla="*/ 38113 w 352425"/>
              <a:gd name="connsiteY12-52" fmla="*/ 0 h 352425"/>
              <a:gd name="connsiteX0-53" fmla="*/ 38113 w 352425"/>
              <a:gd name="connsiteY0-54" fmla="*/ 0 h 352425"/>
              <a:gd name="connsiteX1-55" fmla="*/ 62232 w 352425"/>
              <a:gd name="connsiteY1-56" fmla="*/ 0 h 352425"/>
              <a:gd name="connsiteX2-57" fmla="*/ 100328 w 352425"/>
              <a:gd name="connsiteY2-58" fmla="*/ 38098 h 352425"/>
              <a:gd name="connsiteX3-59" fmla="*/ 100328 w 352425"/>
              <a:gd name="connsiteY3-60" fmla="*/ 209562 h 352425"/>
              <a:gd name="connsiteX4-61" fmla="*/ 138416 w 352425"/>
              <a:gd name="connsiteY4-62" fmla="*/ 247653 h 352425"/>
              <a:gd name="connsiteX5-63" fmla="*/ 314342 w 352425"/>
              <a:gd name="connsiteY5-64" fmla="*/ 247653 h 352425"/>
              <a:gd name="connsiteX6-65" fmla="*/ 352425 w 352425"/>
              <a:gd name="connsiteY6-66" fmla="*/ 285734 h 352425"/>
              <a:gd name="connsiteX7-67" fmla="*/ 352425 w 352425"/>
              <a:gd name="connsiteY7-68" fmla="*/ 314327 h 352425"/>
              <a:gd name="connsiteX8-69" fmla="*/ 314323 w 352425"/>
              <a:gd name="connsiteY8-70" fmla="*/ 352425 h 352425"/>
              <a:gd name="connsiteX9-71" fmla="*/ 38109 w 352425"/>
              <a:gd name="connsiteY9-72" fmla="*/ 352425 h 352425"/>
              <a:gd name="connsiteX10-73" fmla="*/ 0 w 352425"/>
              <a:gd name="connsiteY10-74" fmla="*/ 314316 h 352425"/>
              <a:gd name="connsiteX11-75" fmla="*/ 0 w 352425"/>
              <a:gd name="connsiteY11-76" fmla="*/ 38113 h 352425"/>
              <a:gd name="connsiteX12-77" fmla="*/ 38113 w 352425"/>
              <a:gd name="connsiteY12-78" fmla="*/ 0 h 352425"/>
              <a:gd name="connsiteX0-79" fmla="*/ 38113 w 352425"/>
              <a:gd name="connsiteY0-80" fmla="*/ 0 h 352425"/>
              <a:gd name="connsiteX1-81" fmla="*/ 62232 w 352425"/>
              <a:gd name="connsiteY1-82" fmla="*/ 0 h 352425"/>
              <a:gd name="connsiteX2-83" fmla="*/ 100328 w 352425"/>
              <a:gd name="connsiteY2-84" fmla="*/ 38098 h 352425"/>
              <a:gd name="connsiteX3-85" fmla="*/ 100328 w 352425"/>
              <a:gd name="connsiteY3-86" fmla="*/ 209562 h 352425"/>
              <a:gd name="connsiteX4-87" fmla="*/ 138416 w 352425"/>
              <a:gd name="connsiteY4-88" fmla="*/ 247653 h 352425"/>
              <a:gd name="connsiteX5-89" fmla="*/ 314342 w 352425"/>
              <a:gd name="connsiteY5-90" fmla="*/ 247653 h 352425"/>
              <a:gd name="connsiteX6-91" fmla="*/ 352425 w 352425"/>
              <a:gd name="connsiteY6-92" fmla="*/ 285734 h 352425"/>
              <a:gd name="connsiteX7-93" fmla="*/ 352425 w 352425"/>
              <a:gd name="connsiteY7-94" fmla="*/ 314327 h 352425"/>
              <a:gd name="connsiteX8-95" fmla="*/ 314323 w 352425"/>
              <a:gd name="connsiteY8-96" fmla="*/ 352425 h 352425"/>
              <a:gd name="connsiteX9-97" fmla="*/ 38109 w 352425"/>
              <a:gd name="connsiteY9-98" fmla="*/ 352425 h 352425"/>
              <a:gd name="connsiteX10-99" fmla="*/ 0 w 352425"/>
              <a:gd name="connsiteY10-100" fmla="*/ 314316 h 352425"/>
              <a:gd name="connsiteX11-101" fmla="*/ 0 w 352425"/>
              <a:gd name="connsiteY11-102" fmla="*/ 38113 h 352425"/>
              <a:gd name="connsiteX12-103" fmla="*/ 38113 w 352425"/>
              <a:gd name="connsiteY12-104" fmla="*/ 0 h 352425"/>
              <a:gd name="connsiteX0-105" fmla="*/ 38113 w 352425"/>
              <a:gd name="connsiteY0-106" fmla="*/ 0 h 352425"/>
              <a:gd name="connsiteX1-107" fmla="*/ 62232 w 352425"/>
              <a:gd name="connsiteY1-108" fmla="*/ 0 h 352425"/>
              <a:gd name="connsiteX2-109" fmla="*/ 100328 w 352425"/>
              <a:gd name="connsiteY2-110" fmla="*/ 38098 h 352425"/>
              <a:gd name="connsiteX3-111" fmla="*/ 100328 w 352425"/>
              <a:gd name="connsiteY3-112" fmla="*/ 209562 h 352425"/>
              <a:gd name="connsiteX4-113" fmla="*/ 138416 w 352425"/>
              <a:gd name="connsiteY4-114" fmla="*/ 247653 h 352425"/>
              <a:gd name="connsiteX5-115" fmla="*/ 314342 w 352425"/>
              <a:gd name="connsiteY5-116" fmla="*/ 247653 h 352425"/>
              <a:gd name="connsiteX6-117" fmla="*/ 352425 w 352425"/>
              <a:gd name="connsiteY6-118" fmla="*/ 285734 h 352425"/>
              <a:gd name="connsiteX7-119" fmla="*/ 352425 w 352425"/>
              <a:gd name="connsiteY7-120" fmla="*/ 314327 h 352425"/>
              <a:gd name="connsiteX8-121" fmla="*/ 314323 w 352425"/>
              <a:gd name="connsiteY8-122" fmla="*/ 352425 h 352425"/>
              <a:gd name="connsiteX9-123" fmla="*/ 38109 w 352425"/>
              <a:gd name="connsiteY9-124" fmla="*/ 352425 h 352425"/>
              <a:gd name="connsiteX10-125" fmla="*/ 0 w 352425"/>
              <a:gd name="connsiteY10-126" fmla="*/ 314316 h 352425"/>
              <a:gd name="connsiteX11-127" fmla="*/ 0 w 352425"/>
              <a:gd name="connsiteY11-128" fmla="*/ 38113 h 352425"/>
              <a:gd name="connsiteX12-129" fmla="*/ 38113 w 352425"/>
              <a:gd name="connsiteY12-130" fmla="*/ 0 h 352425"/>
              <a:gd name="connsiteX0-131" fmla="*/ 38113 w 352425"/>
              <a:gd name="connsiteY0-132" fmla="*/ 0 h 352425"/>
              <a:gd name="connsiteX1-133" fmla="*/ 62232 w 352425"/>
              <a:gd name="connsiteY1-134" fmla="*/ 0 h 352425"/>
              <a:gd name="connsiteX2-135" fmla="*/ 100328 w 352425"/>
              <a:gd name="connsiteY2-136" fmla="*/ 38098 h 352425"/>
              <a:gd name="connsiteX3-137" fmla="*/ 100328 w 352425"/>
              <a:gd name="connsiteY3-138" fmla="*/ 209562 h 352425"/>
              <a:gd name="connsiteX4-139" fmla="*/ 138416 w 352425"/>
              <a:gd name="connsiteY4-140" fmla="*/ 247653 h 352425"/>
              <a:gd name="connsiteX5-141" fmla="*/ 314342 w 352425"/>
              <a:gd name="connsiteY5-142" fmla="*/ 247653 h 352425"/>
              <a:gd name="connsiteX6-143" fmla="*/ 352425 w 352425"/>
              <a:gd name="connsiteY6-144" fmla="*/ 285734 h 352425"/>
              <a:gd name="connsiteX7-145" fmla="*/ 352425 w 352425"/>
              <a:gd name="connsiteY7-146" fmla="*/ 314327 h 352425"/>
              <a:gd name="connsiteX8-147" fmla="*/ 314323 w 352425"/>
              <a:gd name="connsiteY8-148" fmla="*/ 352425 h 352425"/>
              <a:gd name="connsiteX9-149" fmla="*/ 38109 w 352425"/>
              <a:gd name="connsiteY9-150" fmla="*/ 352425 h 352425"/>
              <a:gd name="connsiteX10-151" fmla="*/ 0 w 352425"/>
              <a:gd name="connsiteY10-152" fmla="*/ 314316 h 352425"/>
              <a:gd name="connsiteX11-153" fmla="*/ 0 w 352425"/>
              <a:gd name="connsiteY11-154" fmla="*/ 38113 h 352425"/>
              <a:gd name="connsiteX12-155" fmla="*/ 38113 w 352425"/>
              <a:gd name="connsiteY12-156" fmla="*/ 0 h 352425"/>
              <a:gd name="connsiteX0-157" fmla="*/ 38113 w 352425"/>
              <a:gd name="connsiteY0-158" fmla="*/ 0 h 352425"/>
              <a:gd name="connsiteX1-159" fmla="*/ 62232 w 352425"/>
              <a:gd name="connsiteY1-160" fmla="*/ 0 h 352425"/>
              <a:gd name="connsiteX2-161" fmla="*/ 100328 w 352425"/>
              <a:gd name="connsiteY2-162" fmla="*/ 38098 h 352425"/>
              <a:gd name="connsiteX3-163" fmla="*/ 100328 w 352425"/>
              <a:gd name="connsiteY3-164" fmla="*/ 209562 h 352425"/>
              <a:gd name="connsiteX4-165" fmla="*/ 138416 w 352425"/>
              <a:gd name="connsiteY4-166" fmla="*/ 247653 h 352425"/>
              <a:gd name="connsiteX5-167" fmla="*/ 314342 w 352425"/>
              <a:gd name="connsiteY5-168" fmla="*/ 247653 h 352425"/>
              <a:gd name="connsiteX6-169" fmla="*/ 352425 w 352425"/>
              <a:gd name="connsiteY6-170" fmla="*/ 285734 h 352425"/>
              <a:gd name="connsiteX7-171" fmla="*/ 352425 w 352425"/>
              <a:gd name="connsiteY7-172" fmla="*/ 314327 h 352425"/>
              <a:gd name="connsiteX8-173" fmla="*/ 314323 w 352425"/>
              <a:gd name="connsiteY8-174" fmla="*/ 352425 h 352425"/>
              <a:gd name="connsiteX9-175" fmla="*/ 38109 w 352425"/>
              <a:gd name="connsiteY9-176" fmla="*/ 352425 h 352425"/>
              <a:gd name="connsiteX10-177" fmla="*/ 0 w 352425"/>
              <a:gd name="connsiteY10-178" fmla="*/ 314316 h 352425"/>
              <a:gd name="connsiteX11-179" fmla="*/ 0 w 352425"/>
              <a:gd name="connsiteY11-180" fmla="*/ 38113 h 352425"/>
              <a:gd name="connsiteX12-181" fmla="*/ 38113 w 352425"/>
              <a:gd name="connsiteY12-182" fmla="*/ 0 h 352425"/>
              <a:gd name="connsiteX0-183" fmla="*/ 38113 w 352425"/>
              <a:gd name="connsiteY0-184" fmla="*/ 0 h 352425"/>
              <a:gd name="connsiteX1-185" fmla="*/ 62232 w 352425"/>
              <a:gd name="connsiteY1-186" fmla="*/ 0 h 352425"/>
              <a:gd name="connsiteX2-187" fmla="*/ 100328 w 352425"/>
              <a:gd name="connsiteY2-188" fmla="*/ 38098 h 352425"/>
              <a:gd name="connsiteX3-189" fmla="*/ 100328 w 352425"/>
              <a:gd name="connsiteY3-190" fmla="*/ 209562 h 352425"/>
              <a:gd name="connsiteX4-191" fmla="*/ 138416 w 352425"/>
              <a:gd name="connsiteY4-192" fmla="*/ 247653 h 352425"/>
              <a:gd name="connsiteX5-193" fmla="*/ 314342 w 352425"/>
              <a:gd name="connsiteY5-194" fmla="*/ 247653 h 352425"/>
              <a:gd name="connsiteX6-195" fmla="*/ 352425 w 352425"/>
              <a:gd name="connsiteY6-196" fmla="*/ 285734 h 352425"/>
              <a:gd name="connsiteX7-197" fmla="*/ 352425 w 352425"/>
              <a:gd name="connsiteY7-198" fmla="*/ 314327 h 352425"/>
              <a:gd name="connsiteX8-199" fmla="*/ 314323 w 352425"/>
              <a:gd name="connsiteY8-200" fmla="*/ 352425 h 352425"/>
              <a:gd name="connsiteX9-201" fmla="*/ 38109 w 352425"/>
              <a:gd name="connsiteY9-202" fmla="*/ 352425 h 352425"/>
              <a:gd name="connsiteX10-203" fmla="*/ 0 w 352425"/>
              <a:gd name="connsiteY10-204" fmla="*/ 314316 h 352425"/>
              <a:gd name="connsiteX11-205" fmla="*/ 0 w 352425"/>
              <a:gd name="connsiteY11-206" fmla="*/ 38113 h 352425"/>
              <a:gd name="connsiteX12-207" fmla="*/ 38113 w 352425"/>
              <a:gd name="connsiteY12-208" fmla="*/ 0 h 352425"/>
              <a:gd name="connsiteX0-209" fmla="*/ 38113 w 352425"/>
              <a:gd name="connsiteY0-210" fmla="*/ 0 h 352425"/>
              <a:gd name="connsiteX1-211" fmla="*/ 62232 w 352425"/>
              <a:gd name="connsiteY1-212" fmla="*/ 0 h 352425"/>
              <a:gd name="connsiteX2-213" fmla="*/ 100328 w 352425"/>
              <a:gd name="connsiteY2-214" fmla="*/ 38098 h 352425"/>
              <a:gd name="connsiteX3-215" fmla="*/ 100328 w 352425"/>
              <a:gd name="connsiteY3-216" fmla="*/ 209562 h 352425"/>
              <a:gd name="connsiteX4-217" fmla="*/ 138416 w 352425"/>
              <a:gd name="connsiteY4-218" fmla="*/ 247653 h 352425"/>
              <a:gd name="connsiteX5-219" fmla="*/ 314342 w 352425"/>
              <a:gd name="connsiteY5-220" fmla="*/ 247653 h 352425"/>
              <a:gd name="connsiteX6-221" fmla="*/ 352425 w 352425"/>
              <a:gd name="connsiteY6-222" fmla="*/ 285734 h 352425"/>
              <a:gd name="connsiteX7-223" fmla="*/ 352425 w 352425"/>
              <a:gd name="connsiteY7-224" fmla="*/ 314327 h 352425"/>
              <a:gd name="connsiteX8-225" fmla="*/ 314323 w 352425"/>
              <a:gd name="connsiteY8-226" fmla="*/ 352425 h 352425"/>
              <a:gd name="connsiteX9-227" fmla="*/ 38109 w 352425"/>
              <a:gd name="connsiteY9-228" fmla="*/ 352425 h 352425"/>
              <a:gd name="connsiteX10-229" fmla="*/ 0 w 352425"/>
              <a:gd name="connsiteY10-230" fmla="*/ 314316 h 352425"/>
              <a:gd name="connsiteX11-231" fmla="*/ 0 w 352425"/>
              <a:gd name="connsiteY11-232" fmla="*/ 38113 h 352425"/>
              <a:gd name="connsiteX12-233" fmla="*/ 38113 w 352425"/>
              <a:gd name="connsiteY12-234" fmla="*/ 0 h 352425"/>
              <a:gd name="connsiteX0-235" fmla="*/ 38113 w 352425"/>
              <a:gd name="connsiteY0-236" fmla="*/ 0 h 352425"/>
              <a:gd name="connsiteX1-237" fmla="*/ 62232 w 352425"/>
              <a:gd name="connsiteY1-238" fmla="*/ 0 h 352425"/>
              <a:gd name="connsiteX2-239" fmla="*/ 100328 w 352425"/>
              <a:gd name="connsiteY2-240" fmla="*/ 38098 h 352425"/>
              <a:gd name="connsiteX3-241" fmla="*/ 100328 w 352425"/>
              <a:gd name="connsiteY3-242" fmla="*/ 209562 h 352425"/>
              <a:gd name="connsiteX4-243" fmla="*/ 138416 w 352425"/>
              <a:gd name="connsiteY4-244" fmla="*/ 247653 h 352425"/>
              <a:gd name="connsiteX5-245" fmla="*/ 314342 w 352425"/>
              <a:gd name="connsiteY5-246" fmla="*/ 247653 h 352425"/>
              <a:gd name="connsiteX6-247" fmla="*/ 352425 w 352425"/>
              <a:gd name="connsiteY6-248" fmla="*/ 285734 h 352425"/>
              <a:gd name="connsiteX7-249" fmla="*/ 352425 w 352425"/>
              <a:gd name="connsiteY7-250" fmla="*/ 314327 h 352425"/>
              <a:gd name="connsiteX8-251" fmla="*/ 314323 w 352425"/>
              <a:gd name="connsiteY8-252" fmla="*/ 352425 h 352425"/>
              <a:gd name="connsiteX9-253" fmla="*/ 38109 w 352425"/>
              <a:gd name="connsiteY9-254" fmla="*/ 352425 h 352425"/>
              <a:gd name="connsiteX10-255" fmla="*/ 0 w 352425"/>
              <a:gd name="connsiteY10-256" fmla="*/ 314316 h 352425"/>
              <a:gd name="connsiteX11-257" fmla="*/ 0 w 352425"/>
              <a:gd name="connsiteY11-258" fmla="*/ 38113 h 352425"/>
              <a:gd name="connsiteX12-259" fmla="*/ 38113 w 352425"/>
              <a:gd name="connsiteY12-260" fmla="*/ 0 h 352425"/>
              <a:gd name="connsiteX0-261" fmla="*/ 38113 w 352425"/>
              <a:gd name="connsiteY0-262" fmla="*/ 0 h 352425"/>
              <a:gd name="connsiteX1-263" fmla="*/ 62232 w 352425"/>
              <a:gd name="connsiteY1-264" fmla="*/ 0 h 352425"/>
              <a:gd name="connsiteX2-265" fmla="*/ 100328 w 352425"/>
              <a:gd name="connsiteY2-266" fmla="*/ 38098 h 352425"/>
              <a:gd name="connsiteX3-267" fmla="*/ 100328 w 352425"/>
              <a:gd name="connsiteY3-268" fmla="*/ 209562 h 352425"/>
              <a:gd name="connsiteX4-269" fmla="*/ 138416 w 352425"/>
              <a:gd name="connsiteY4-270" fmla="*/ 247653 h 352425"/>
              <a:gd name="connsiteX5-271" fmla="*/ 314342 w 352425"/>
              <a:gd name="connsiteY5-272" fmla="*/ 247653 h 352425"/>
              <a:gd name="connsiteX6-273" fmla="*/ 352425 w 352425"/>
              <a:gd name="connsiteY6-274" fmla="*/ 285734 h 352425"/>
              <a:gd name="connsiteX7-275" fmla="*/ 352425 w 352425"/>
              <a:gd name="connsiteY7-276" fmla="*/ 314327 h 352425"/>
              <a:gd name="connsiteX8-277" fmla="*/ 314323 w 352425"/>
              <a:gd name="connsiteY8-278" fmla="*/ 352425 h 352425"/>
              <a:gd name="connsiteX9-279" fmla="*/ 38109 w 352425"/>
              <a:gd name="connsiteY9-280" fmla="*/ 352425 h 352425"/>
              <a:gd name="connsiteX10-281" fmla="*/ 0 w 352425"/>
              <a:gd name="connsiteY10-282" fmla="*/ 314316 h 352425"/>
              <a:gd name="connsiteX11-283" fmla="*/ 0 w 352425"/>
              <a:gd name="connsiteY11-284" fmla="*/ 38113 h 352425"/>
              <a:gd name="connsiteX12-285" fmla="*/ 38113 w 352425"/>
              <a:gd name="connsiteY12-286" fmla="*/ 0 h 352425"/>
              <a:gd name="connsiteX0-287" fmla="*/ 38113 w 352425"/>
              <a:gd name="connsiteY0-288" fmla="*/ 0 h 352425"/>
              <a:gd name="connsiteX1-289" fmla="*/ 62232 w 352425"/>
              <a:gd name="connsiteY1-290" fmla="*/ 0 h 352425"/>
              <a:gd name="connsiteX2-291" fmla="*/ 100328 w 352425"/>
              <a:gd name="connsiteY2-292" fmla="*/ 38098 h 352425"/>
              <a:gd name="connsiteX3-293" fmla="*/ 100328 w 352425"/>
              <a:gd name="connsiteY3-294" fmla="*/ 209562 h 352425"/>
              <a:gd name="connsiteX4-295" fmla="*/ 138416 w 352425"/>
              <a:gd name="connsiteY4-296" fmla="*/ 247653 h 352425"/>
              <a:gd name="connsiteX5-297" fmla="*/ 314342 w 352425"/>
              <a:gd name="connsiteY5-298" fmla="*/ 247653 h 352425"/>
              <a:gd name="connsiteX6-299" fmla="*/ 352425 w 352425"/>
              <a:gd name="connsiteY6-300" fmla="*/ 285734 h 352425"/>
              <a:gd name="connsiteX7-301" fmla="*/ 352425 w 352425"/>
              <a:gd name="connsiteY7-302" fmla="*/ 314327 h 352425"/>
              <a:gd name="connsiteX8-303" fmla="*/ 314323 w 352425"/>
              <a:gd name="connsiteY8-304" fmla="*/ 352425 h 352425"/>
              <a:gd name="connsiteX9-305" fmla="*/ 38109 w 352425"/>
              <a:gd name="connsiteY9-306" fmla="*/ 352425 h 352425"/>
              <a:gd name="connsiteX10-307" fmla="*/ 0 w 352425"/>
              <a:gd name="connsiteY10-308" fmla="*/ 314316 h 352425"/>
              <a:gd name="connsiteX11-309" fmla="*/ 0 w 352425"/>
              <a:gd name="connsiteY11-310" fmla="*/ 38113 h 352425"/>
              <a:gd name="connsiteX12-311" fmla="*/ 38113 w 352425"/>
              <a:gd name="connsiteY12-312" fmla="*/ 0 h 352425"/>
              <a:gd name="connsiteX0-313" fmla="*/ 38113 w 352425"/>
              <a:gd name="connsiteY0-314" fmla="*/ 0 h 352425"/>
              <a:gd name="connsiteX1-315" fmla="*/ 62232 w 352425"/>
              <a:gd name="connsiteY1-316" fmla="*/ 0 h 352425"/>
              <a:gd name="connsiteX2-317" fmla="*/ 100328 w 352425"/>
              <a:gd name="connsiteY2-318" fmla="*/ 38098 h 352425"/>
              <a:gd name="connsiteX3-319" fmla="*/ 100328 w 352425"/>
              <a:gd name="connsiteY3-320" fmla="*/ 209562 h 352425"/>
              <a:gd name="connsiteX4-321" fmla="*/ 138416 w 352425"/>
              <a:gd name="connsiteY4-322" fmla="*/ 247653 h 352425"/>
              <a:gd name="connsiteX5-323" fmla="*/ 314342 w 352425"/>
              <a:gd name="connsiteY5-324" fmla="*/ 247653 h 352425"/>
              <a:gd name="connsiteX6-325" fmla="*/ 352425 w 352425"/>
              <a:gd name="connsiteY6-326" fmla="*/ 285734 h 352425"/>
              <a:gd name="connsiteX7-327" fmla="*/ 352425 w 352425"/>
              <a:gd name="connsiteY7-328" fmla="*/ 314327 h 352425"/>
              <a:gd name="connsiteX8-329" fmla="*/ 314323 w 352425"/>
              <a:gd name="connsiteY8-330" fmla="*/ 352425 h 352425"/>
              <a:gd name="connsiteX9-331" fmla="*/ 38109 w 352425"/>
              <a:gd name="connsiteY9-332" fmla="*/ 352425 h 352425"/>
              <a:gd name="connsiteX10-333" fmla="*/ 0 w 352425"/>
              <a:gd name="connsiteY10-334" fmla="*/ 314316 h 352425"/>
              <a:gd name="connsiteX11-335" fmla="*/ 0 w 352425"/>
              <a:gd name="connsiteY11-336" fmla="*/ 38113 h 352425"/>
              <a:gd name="connsiteX12-337" fmla="*/ 38113 w 352425"/>
              <a:gd name="connsiteY12-338" fmla="*/ 0 h 352425"/>
              <a:gd name="connsiteX0-339" fmla="*/ 38113 w 352425"/>
              <a:gd name="connsiteY0-340" fmla="*/ 0 h 352425"/>
              <a:gd name="connsiteX1-341" fmla="*/ 62232 w 352425"/>
              <a:gd name="connsiteY1-342" fmla="*/ 0 h 352425"/>
              <a:gd name="connsiteX2-343" fmla="*/ 100328 w 352425"/>
              <a:gd name="connsiteY2-344" fmla="*/ 38098 h 352425"/>
              <a:gd name="connsiteX3-345" fmla="*/ 100328 w 352425"/>
              <a:gd name="connsiteY3-346" fmla="*/ 209562 h 352425"/>
              <a:gd name="connsiteX4-347" fmla="*/ 138416 w 352425"/>
              <a:gd name="connsiteY4-348" fmla="*/ 247653 h 352425"/>
              <a:gd name="connsiteX5-349" fmla="*/ 314342 w 352425"/>
              <a:gd name="connsiteY5-350" fmla="*/ 247653 h 352425"/>
              <a:gd name="connsiteX6-351" fmla="*/ 352425 w 352425"/>
              <a:gd name="connsiteY6-352" fmla="*/ 285734 h 352425"/>
              <a:gd name="connsiteX7-353" fmla="*/ 352425 w 352425"/>
              <a:gd name="connsiteY7-354" fmla="*/ 314327 h 352425"/>
              <a:gd name="connsiteX8-355" fmla="*/ 314323 w 352425"/>
              <a:gd name="connsiteY8-356" fmla="*/ 352425 h 352425"/>
              <a:gd name="connsiteX9-357" fmla="*/ 38109 w 352425"/>
              <a:gd name="connsiteY9-358" fmla="*/ 352425 h 352425"/>
              <a:gd name="connsiteX10-359" fmla="*/ 0 w 352425"/>
              <a:gd name="connsiteY10-360" fmla="*/ 314316 h 352425"/>
              <a:gd name="connsiteX11-361" fmla="*/ 0 w 352425"/>
              <a:gd name="connsiteY11-362" fmla="*/ 38113 h 352425"/>
              <a:gd name="connsiteX12-363" fmla="*/ 38113 w 352425"/>
              <a:gd name="connsiteY12-364" fmla="*/ 0 h 352425"/>
              <a:gd name="connsiteX0-365" fmla="*/ 38113 w 352425"/>
              <a:gd name="connsiteY0-366" fmla="*/ 0 h 352425"/>
              <a:gd name="connsiteX1-367" fmla="*/ 62232 w 352425"/>
              <a:gd name="connsiteY1-368" fmla="*/ 0 h 352425"/>
              <a:gd name="connsiteX2-369" fmla="*/ 100328 w 352425"/>
              <a:gd name="connsiteY2-370" fmla="*/ 38098 h 352425"/>
              <a:gd name="connsiteX3-371" fmla="*/ 100328 w 352425"/>
              <a:gd name="connsiteY3-372" fmla="*/ 209562 h 352425"/>
              <a:gd name="connsiteX4-373" fmla="*/ 138416 w 352425"/>
              <a:gd name="connsiteY4-374" fmla="*/ 247653 h 352425"/>
              <a:gd name="connsiteX5-375" fmla="*/ 314342 w 352425"/>
              <a:gd name="connsiteY5-376" fmla="*/ 247653 h 352425"/>
              <a:gd name="connsiteX6-377" fmla="*/ 352425 w 352425"/>
              <a:gd name="connsiteY6-378" fmla="*/ 285734 h 352425"/>
              <a:gd name="connsiteX7-379" fmla="*/ 352425 w 352425"/>
              <a:gd name="connsiteY7-380" fmla="*/ 314327 h 352425"/>
              <a:gd name="connsiteX8-381" fmla="*/ 314323 w 352425"/>
              <a:gd name="connsiteY8-382" fmla="*/ 352425 h 352425"/>
              <a:gd name="connsiteX9-383" fmla="*/ 38109 w 352425"/>
              <a:gd name="connsiteY9-384" fmla="*/ 352425 h 352425"/>
              <a:gd name="connsiteX10-385" fmla="*/ 0 w 352425"/>
              <a:gd name="connsiteY10-386" fmla="*/ 314316 h 352425"/>
              <a:gd name="connsiteX11-387" fmla="*/ 0 w 352425"/>
              <a:gd name="connsiteY11-388" fmla="*/ 38113 h 352425"/>
              <a:gd name="connsiteX12-389" fmla="*/ 38113 w 352425"/>
              <a:gd name="connsiteY12-390" fmla="*/ 0 h 352425"/>
              <a:gd name="connsiteX0-391" fmla="*/ 38113 w 352425"/>
              <a:gd name="connsiteY0-392" fmla="*/ 0 h 352425"/>
              <a:gd name="connsiteX1-393" fmla="*/ 62232 w 352425"/>
              <a:gd name="connsiteY1-394" fmla="*/ 0 h 352425"/>
              <a:gd name="connsiteX2-395" fmla="*/ 100328 w 352425"/>
              <a:gd name="connsiteY2-396" fmla="*/ 38098 h 352425"/>
              <a:gd name="connsiteX3-397" fmla="*/ 100328 w 352425"/>
              <a:gd name="connsiteY3-398" fmla="*/ 209562 h 352425"/>
              <a:gd name="connsiteX4-399" fmla="*/ 138416 w 352425"/>
              <a:gd name="connsiteY4-400" fmla="*/ 247653 h 352425"/>
              <a:gd name="connsiteX5-401" fmla="*/ 314342 w 352425"/>
              <a:gd name="connsiteY5-402" fmla="*/ 247653 h 352425"/>
              <a:gd name="connsiteX6-403" fmla="*/ 352425 w 352425"/>
              <a:gd name="connsiteY6-404" fmla="*/ 285734 h 352425"/>
              <a:gd name="connsiteX7-405" fmla="*/ 352425 w 352425"/>
              <a:gd name="connsiteY7-406" fmla="*/ 314327 h 352425"/>
              <a:gd name="connsiteX8-407" fmla="*/ 314323 w 352425"/>
              <a:gd name="connsiteY8-408" fmla="*/ 352425 h 352425"/>
              <a:gd name="connsiteX9-409" fmla="*/ 38109 w 352425"/>
              <a:gd name="connsiteY9-410" fmla="*/ 352425 h 352425"/>
              <a:gd name="connsiteX10-411" fmla="*/ 0 w 352425"/>
              <a:gd name="connsiteY10-412" fmla="*/ 314316 h 352425"/>
              <a:gd name="connsiteX11-413" fmla="*/ 0 w 352425"/>
              <a:gd name="connsiteY11-414" fmla="*/ 38113 h 352425"/>
              <a:gd name="connsiteX12-415" fmla="*/ 38113 w 352425"/>
              <a:gd name="connsiteY12-416" fmla="*/ 0 h 352425"/>
              <a:gd name="connsiteX0-417" fmla="*/ 38113 w 352425"/>
              <a:gd name="connsiteY0-418" fmla="*/ 0 h 352425"/>
              <a:gd name="connsiteX1-419" fmla="*/ 62232 w 352425"/>
              <a:gd name="connsiteY1-420" fmla="*/ 0 h 352425"/>
              <a:gd name="connsiteX2-421" fmla="*/ 100328 w 352425"/>
              <a:gd name="connsiteY2-422" fmla="*/ 38098 h 352425"/>
              <a:gd name="connsiteX3-423" fmla="*/ 100328 w 352425"/>
              <a:gd name="connsiteY3-424" fmla="*/ 209562 h 352425"/>
              <a:gd name="connsiteX4-425" fmla="*/ 138416 w 352425"/>
              <a:gd name="connsiteY4-426" fmla="*/ 247653 h 352425"/>
              <a:gd name="connsiteX5-427" fmla="*/ 314342 w 352425"/>
              <a:gd name="connsiteY5-428" fmla="*/ 247653 h 352425"/>
              <a:gd name="connsiteX6-429" fmla="*/ 352425 w 352425"/>
              <a:gd name="connsiteY6-430" fmla="*/ 285734 h 352425"/>
              <a:gd name="connsiteX7-431" fmla="*/ 352425 w 352425"/>
              <a:gd name="connsiteY7-432" fmla="*/ 314327 h 352425"/>
              <a:gd name="connsiteX8-433" fmla="*/ 314323 w 352425"/>
              <a:gd name="connsiteY8-434" fmla="*/ 352425 h 352425"/>
              <a:gd name="connsiteX9-435" fmla="*/ 38109 w 352425"/>
              <a:gd name="connsiteY9-436" fmla="*/ 352425 h 352425"/>
              <a:gd name="connsiteX10-437" fmla="*/ 0 w 352425"/>
              <a:gd name="connsiteY10-438" fmla="*/ 314316 h 352425"/>
              <a:gd name="connsiteX11-439" fmla="*/ 0 w 352425"/>
              <a:gd name="connsiteY11-440" fmla="*/ 38113 h 352425"/>
              <a:gd name="connsiteX12-441" fmla="*/ 38113 w 352425"/>
              <a:gd name="connsiteY12-442" fmla="*/ 0 h 352425"/>
              <a:gd name="connsiteX0-443" fmla="*/ 38113 w 352425"/>
              <a:gd name="connsiteY0-444" fmla="*/ 0 h 352425"/>
              <a:gd name="connsiteX1-445" fmla="*/ 62232 w 352425"/>
              <a:gd name="connsiteY1-446" fmla="*/ 0 h 352425"/>
              <a:gd name="connsiteX2-447" fmla="*/ 100328 w 352425"/>
              <a:gd name="connsiteY2-448" fmla="*/ 38098 h 352425"/>
              <a:gd name="connsiteX3-449" fmla="*/ 100328 w 352425"/>
              <a:gd name="connsiteY3-450" fmla="*/ 209562 h 352425"/>
              <a:gd name="connsiteX4-451" fmla="*/ 138416 w 352425"/>
              <a:gd name="connsiteY4-452" fmla="*/ 247653 h 352425"/>
              <a:gd name="connsiteX5-453" fmla="*/ 314342 w 352425"/>
              <a:gd name="connsiteY5-454" fmla="*/ 247653 h 352425"/>
              <a:gd name="connsiteX6-455" fmla="*/ 352425 w 352425"/>
              <a:gd name="connsiteY6-456" fmla="*/ 285734 h 352425"/>
              <a:gd name="connsiteX7-457" fmla="*/ 352425 w 352425"/>
              <a:gd name="connsiteY7-458" fmla="*/ 314327 h 352425"/>
              <a:gd name="connsiteX8-459" fmla="*/ 314323 w 352425"/>
              <a:gd name="connsiteY8-460" fmla="*/ 352425 h 352425"/>
              <a:gd name="connsiteX9-461" fmla="*/ 38109 w 352425"/>
              <a:gd name="connsiteY9-462" fmla="*/ 352425 h 352425"/>
              <a:gd name="connsiteX10-463" fmla="*/ 0 w 352425"/>
              <a:gd name="connsiteY10-464" fmla="*/ 314316 h 352425"/>
              <a:gd name="connsiteX11-465" fmla="*/ 0 w 352425"/>
              <a:gd name="connsiteY11-466" fmla="*/ 38113 h 352425"/>
              <a:gd name="connsiteX12-467" fmla="*/ 38113 w 352425"/>
              <a:gd name="connsiteY12-468" fmla="*/ 0 h 352425"/>
              <a:gd name="connsiteX0-469" fmla="*/ 38113 w 352425"/>
              <a:gd name="connsiteY0-470" fmla="*/ 0 h 352425"/>
              <a:gd name="connsiteX1-471" fmla="*/ 62232 w 352425"/>
              <a:gd name="connsiteY1-472" fmla="*/ 0 h 352425"/>
              <a:gd name="connsiteX2-473" fmla="*/ 100328 w 352425"/>
              <a:gd name="connsiteY2-474" fmla="*/ 38098 h 352425"/>
              <a:gd name="connsiteX3-475" fmla="*/ 100328 w 352425"/>
              <a:gd name="connsiteY3-476" fmla="*/ 209562 h 352425"/>
              <a:gd name="connsiteX4-477" fmla="*/ 138416 w 352425"/>
              <a:gd name="connsiteY4-478" fmla="*/ 247653 h 352425"/>
              <a:gd name="connsiteX5-479" fmla="*/ 314342 w 352425"/>
              <a:gd name="connsiteY5-480" fmla="*/ 247653 h 352425"/>
              <a:gd name="connsiteX6-481" fmla="*/ 352425 w 352425"/>
              <a:gd name="connsiteY6-482" fmla="*/ 285734 h 352425"/>
              <a:gd name="connsiteX7-483" fmla="*/ 352425 w 352425"/>
              <a:gd name="connsiteY7-484" fmla="*/ 314327 h 352425"/>
              <a:gd name="connsiteX8-485" fmla="*/ 314323 w 352425"/>
              <a:gd name="connsiteY8-486" fmla="*/ 352425 h 352425"/>
              <a:gd name="connsiteX9-487" fmla="*/ 38109 w 352425"/>
              <a:gd name="connsiteY9-488" fmla="*/ 352425 h 352425"/>
              <a:gd name="connsiteX10-489" fmla="*/ 0 w 352425"/>
              <a:gd name="connsiteY10-490" fmla="*/ 314316 h 352425"/>
              <a:gd name="connsiteX11-491" fmla="*/ 0 w 352425"/>
              <a:gd name="connsiteY11-492" fmla="*/ 38113 h 352425"/>
              <a:gd name="connsiteX12-493" fmla="*/ 38113 w 352425"/>
              <a:gd name="connsiteY12-494" fmla="*/ 0 h 352425"/>
              <a:gd name="connsiteX0-495" fmla="*/ 38113 w 352425"/>
              <a:gd name="connsiteY0-496" fmla="*/ 0 h 352425"/>
              <a:gd name="connsiteX1-497" fmla="*/ 62232 w 352425"/>
              <a:gd name="connsiteY1-498" fmla="*/ 0 h 352425"/>
              <a:gd name="connsiteX2-499" fmla="*/ 100328 w 352425"/>
              <a:gd name="connsiteY2-500" fmla="*/ 38098 h 352425"/>
              <a:gd name="connsiteX3-501" fmla="*/ 100328 w 352425"/>
              <a:gd name="connsiteY3-502" fmla="*/ 209562 h 352425"/>
              <a:gd name="connsiteX4-503" fmla="*/ 138416 w 352425"/>
              <a:gd name="connsiteY4-504" fmla="*/ 247653 h 352425"/>
              <a:gd name="connsiteX5-505" fmla="*/ 314342 w 352425"/>
              <a:gd name="connsiteY5-506" fmla="*/ 247653 h 352425"/>
              <a:gd name="connsiteX6-507" fmla="*/ 352425 w 352425"/>
              <a:gd name="connsiteY6-508" fmla="*/ 285734 h 352425"/>
              <a:gd name="connsiteX7-509" fmla="*/ 352425 w 352425"/>
              <a:gd name="connsiteY7-510" fmla="*/ 314327 h 352425"/>
              <a:gd name="connsiteX8-511" fmla="*/ 314323 w 352425"/>
              <a:gd name="connsiteY8-512" fmla="*/ 352425 h 352425"/>
              <a:gd name="connsiteX9-513" fmla="*/ 38109 w 352425"/>
              <a:gd name="connsiteY9-514" fmla="*/ 352425 h 352425"/>
              <a:gd name="connsiteX10-515" fmla="*/ 0 w 352425"/>
              <a:gd name="connsiteY10-516" fmla="*/ 314316 h 352425"/>
              <a:gd name="connsiteX11-517" fmla="*/ 0 w 352425"/>
              <a:gd name="connsiteY11-518" fmla="*/ 38113 h 352425"/>
              <a:gd name="connsiteX12-519" fmla="*/ 38113 w 352425"/>
              <a:gd name="connsiteY12-520" fmla="*/ 0 h 352425"/>
              <a:gd name="connsiteX0-521" fmla="*/ 38113 w 352425"/>
              <a:gd name="connsiteY0-522" fmla="*/ 0 h 352425"/>
              <a:gd name="connsiteX1-523" fmla="*/ 62232 w 352425"/>
              <a:gd name="connsiteY1-524" fmla="*/ 0 h 352425"/>
              <a:gd name="connsiteX2-525" fmla="*/ 100328 w 352425"/>
              <a:gd name="connsiteY2-526" fmla="*/ 38098 h 352425"/>
              <a:gd name="connsiteX3-527" fmla="*/ 100328 w 352425"/>
              <a:gd name="connsiteY3-528" fmla="*/ 209562 h 352425"/>
              <a:gd name="connsiteX4-529" fmla="*/ 138416 w 352425"/>
              <a:gd name="connsiteY4-530" fmla="*/ 247653 h 352425"/>
              <a:gd name="connsiteX5-531" fmla="*/ 314342 w 352425"/>
              <a:gd name="connsiteY5-532" fmla="*/ 247653 h 352425"/>
              <a:gd name="connsiteX6-533" fmla="*/ 352425 w 352425"/>
              <a:gd name="connsiteY6-534" fmla="*/ 285734 h 352425"/>
              <a:gd name="connsiteX7-535" fmla="*/ 352425 w 352425"/>
              <a:gd name="connsiteY7-536" fmla="*/ 314327 h 352425"/>
              <a:gd name="connsiteX8-537" fmla="*/ 314323 w 352425"/>
              <a:gd name="connsiteY8-538" fmla="*/ 352425 h 352425"/>
              <a:gd name="connsiteX9-539" fmla="*/ 38109 w 352425"/>
              <a:gd name="connsiteY9-540" fmla="*/ 352425 h 352425"/>
              <a:gd name="connsiteX10-541" fmla="*/ 0 w 352425"/>
              <a:gd name="connsiteY10-542" fmla="*/ 314316 h 352425"/>
              <a:gd name="connsiteX11-543" fmla="*/ 0 w 352425"/>
              <a:gd name="connsiteY11-544" fmla="*/ 38113 h 352425"/>
              <a:gd name="connsiteX12-545" fmla="*/ 38113 w 352425"/>
              <a:gd name="connsiteY12-546" fmla="*/ 0 h 352425"/>
              <a:gd name="connsiteX0-547" fmla="*/ 38113 w 352425"/>
              <a:gd name="connsiteY0-548" fmla="*/ 0 h 352425"/>
              <a:gd name="connsiteX1-549" fmla="*/ 62232 w 352425"/>
              <a:gd name="connsiteY1-550" fmla="*/ 0 h 352425"/>
              <a:gd name="connsiteX2-551" fmla="*/ 100328 w 352425"/>
              <a:gd name="connsiteY2-552" fmla="*/ 38098 h 352425"/>
              <a:gd name="connsiteX3-553" fmla="*/ 100328 w 352425"/>
              <a:gd name="connsiteY3-554" fmla="*/ 209562 h 352425"/>
              <a:gd name="connsiteX4-555" fmla="*/ 138416 w 352425"/>
              <a:gd name="connsiteY4-556" fmla="*/ 247653 h 352425"/>
              <a:gd name="connsiteX5-557" fmla="*/ 314342 w 352425"/>
              <a:gd name="connsiteY5-558" fmla="*/ 247653 h 352425"/>
              <a:gd name="connsiteX6-559" fmla="*/ 352425 w 352425"/>
              <a:gd name="connsiteY6-560" fmla="*/ 285734 h 352425"/>
              <a:gd name="connsiteX7-561" fmla="*/ 352425 w 352425"/>
              <a:gd name="connsiteY7-562" fmla="*/ 314327 h 352425"/>
              <a:gd name="connsiteX8-563" fmla="*/ 314323 w 352425"/>
              <a:gd name="connsiteY8-564" fmla="*/ 352425 h 352425"/>
              <a:gd name="connsiteX9-565" fmla="*/ 38109 w 352425"/>
              <a:gd name="connsiteY9-566" fmla="*/ 352425 h 352425"/>
              <a:gd name="connsiteX10-567" fmla="*/ 0 w 352425"/>
              <a:gd name="connsiteY10-568" fmla="*/ 314316 h 352425"/>
              <a:gd name="connsiteX11-569" fmla="*/ 0 w 352425"/>
              <a:gd name="connsiteY11-570" fmla="*/ 38113 h 352425"/>
              <a:gd name="connsiteX12-571" fmla="*/ 38113 w 352425"/>
              <a:gd name="connsiteY12-572" fmla="*/ 0 h 352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52425" h="352425">
                <a:moveTo>
                  <a:pt x="38113" y="0"/>
                </a:moveTo>
                <a:cubicBezTo>
                  <a:pt x="38113" y="0"/>
                  <a:pt x="62233" y="1"/>
                  <a:pt x="62232" y="0"/>
                </a:cubicBezTo>
                <a:cubicBezTo>
                  <a:pt x="84551" y="1"/>
                  <a:pt x="100329" y="15781"/>
                  <a:pt x="100328" y="38098"/>
                </a:cubicBezTo>
                <a:cubicBezTo>
                  <a:pt x="100329" y="38099"/>
                  <a:pt x="100329" y="209563"/>
                  <a:pt x="100328" y="209562"/>
                </a:cubicBezTo>
                <a:cubicBezTo>
                  <a:pt x="100329" y="231876"/>
                  <a:pt x="116104" y="247654"/>
                  <a:pt x="138416" y="247653"/>
                </a:cubicBezTo>
                <a:cubicBezTo>
                  <a:pt x="138417" y="247654"/>
                  <a:pt x="314343" y="247654"/>
                  <a:pt x="314342" y="247653"/>
                </a:cubicBezTo>
                <a:cubicBezTo>
                  <a:pt x="336652" y="247654"/>
                  <a:pt x="352426" y="263426"/>
                  <a:pt x="352425" y="285734"/>
                </a:cubicBezTo>
                <a:cubicBezTo>
                  <a:pt x="352426" y="285735"/>
                  <a:pt x="352426" y="314328"/>
                  <a:pt x="352425" y="314327"/>
                </a:cubicBezTo>
                <a:cubicBezTo>
                  <a:pt x="352426" y="336646"/>
                  <a:pt x="336644" y="352426"/>
                  <a:pt x="314323" y="352425"/>
                </a:cubicBezTo>
                <a:cubicBezTo>
                  <a:pt x="314324" y="352426"/>
                  <a:pt x="38110" y="352426"/>
                  <a:pt x="38109" y="352425"/>
                </a:cubicBezTo>
                <a:cubicBezTo>
                  <a:pt x="15787" y="352426"/>
                  <a:pt x="1" y="336640"/>
                  <a:pt x="0" y="314316"/>
                </a:cubicBezTo>
                <a:cubicBezTo>
                  <a:pt x="1" y="314317"/>
                  <a:pt x="1" y="38114"/>
                  <a:pt x="0" y="38113"/>
                </a:cubicBezTo>
                <a:cubicBezTo>
                  <a:pt x="1" y="15790"/>
                  <a:pt x="15788" y="0"/>
                  <a:pt x="38113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</a:gsLst>
            <a:lin ang="8100000" scaled="1"/>
          </a:gradFill>
          <a:ln>
            <a:noFill/>
          </a:ln>
          <a:effectLst>
            <a:outerShdw blurRad="1016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1002030" y="2040255"/>
          <a:ext cx="10194925" cy="293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060"/>
                <a:gridCol w="1570990"/>
                <a:gridCol w="2437765"/>
                <a:gridCol w="2186940"/>
                <a:gridCol w="3011170"/>
              </a:tblGrid>
              <a:tr h="1057910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CAN</a:t>
                      </a: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总线</a:t>
                      </a:r>
                      <a:endParaRPr lang="zh-CN" altLang="en-US" sz="1500" b="1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边缘层（单机）</a:t>
                      </a:r>
                      <a:endParaRPr lang="zh-CN" altLang="en-US" sz="15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高实时性（延迟</a:t>
                      </a:r>
                      <a:r>
                        <a:rPr lang="en-US" altLang="zh-CN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&lt;2ms</a:t>
                      </a: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500" b="1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带宽低（</a:t>
                      </a:r>
                      <a:r>
                        <a:rPr lang="en-US" altLang="zh-CN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≤1Mbps</a:t>
                      </a: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500" b="1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5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适合电源控制器间短距可靠通信</a:t>
                      </a:r>
                      <a:endParaRPr lang="zh-CN" altLang="en-US" sz="15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</a:tr>
              <a:tr h="93789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TSN</a:t>
                      </a:r>
                      <a:endParaRPr lang="en-US" altLang="zh-CN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区域层（子集群）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确定性延迟（</a:t>
                      </a: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μs</a:t>
                      </a: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级同步）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需专用交换机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保障</a:t>
                      </a: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</a:t>
                      </a: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台子集群的精确时序分析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</a:tr>
              <a:tr h="938530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MQTT</a:t>
                      </a:r>
                      <a:endParaRPr lang="en-US" altLang="zh-CN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中心层（全局）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高扩展性（支持</a:t>
                      </a: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300+</a:t>
                      </a: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节点）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依赖</a:t>
                      </a:r>
                      <a:r>
                        <a:rPr lang="en-US" altLang="zh-CN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TCP/IP</a:t>
                      </a: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（延迟波动）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3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实现跨区域数据聚合与云边协同</a:t>
                      </a:r>
                      <a:endParaRPr lang="zh-CN" altLang="en-US" sz="13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25400" marB="25400" anchor="ctr" anchorCtr="0"/>
                </a:tc>
              </a:tr>
            </a:tbl>
          </a:graphicData>
        </a:graphic>
      </p:graphicFrame>
      <p:sp>
        <p:nvSpPr>
          <p:cNvPr id="8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层级通信架构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文"/>
          <p:cNvSpPr txBox="1"/>
          <p:nvPr>
            <p:custDataLst>
              <p:tags r:id="rId1"/>
            </p:custDataLst>
          </p:nvPr>
        </p:nvSpPr>
        <p:spPr>
          <a:xfrm>
            <a:off x="1034733" y="1704975"/>
            <a:ext cx="4072890" cy="4085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marL="0" lvl="0" indent="0" algn="l" fontAlgn="auto"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评估方法</a:t>
            </a:r>
            <a:endParaRPr lang="zh-CN" altLang="en-US" sz="2000" b="1" spc="1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 fontAlgn="auto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图神经网络（GNN）建模：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节点特征包括健康评分、负载率、历史故障次数；边权重为电源间电气耦合强度。
</a:t>
            </a:r>
            <a:r>
              <a:rPr lang="zh-CN" altLang="en-US" sz="16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传播模拟：</a:t>
            </a:r>
            <a:r>
              <a:rPr lang="zh-CN" altLang="en-US" sz="16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虚拟注入故障，计算受影响节点概率，生成风险排名。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剪去单角的矩形 53"/>
          <p:cNvSpPr/>
          <p:nvPr>
            <p:custDataLst>
              <p:tags r:id="rId2"/>
            </p:custDataLst>
          </p:nvPr>
        </p:nvSpPr>
        <p:spPr>
          <a:xfrm flipV="1">
            <a:off x="695960" y="1407160"/>
            <a:ext cx="4750435" cy="4649470"/>
          </a:xfrm>
          <a:prstGeom prst="snip1Rect">
            <a:avLst>
              <a:gd name="adj" fmla="val 7456"/>
            </a:avLst>
          </a:prstGeom>
          <a:noFill/>
          <a:ln w="6350">
            <a:gradFill>
              <a:gsLst>
                <a:gs pos="5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1992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直角三角形 54"/>
          <p:cNvSpPr/>
          <p:nvPr>
            <p:custDataLst>
              <p:tags r:id="rId3"/>
            </p:custDataLst>
          </p:nvPr>
        </p:nvSpPr>
        <p:spPr>
          <a:xfrm rot="10800000" flipV="1">
            <a:off x="5269230" y="5883910"/>
            <a:ext cx="177165" cy="173355"/>
          </a:xfrm>
          <a:prstGeom prst="rtTriangle">
            <a:avLst/>
          </a:pr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3" name="单圆角矩形 5"/>
          <p:cNvSpPr/>
          <p:nvPr>
            <p:custDataLst>
              <p:tags r:id="rId4"/>
            </p:custDataLst>
          </p:nvPr>
        </p:nvSpPr>
        <p:spPr>
          <a:xfrm>
            <a:off x="5847715" y="3893857"/>
            <a:ext cx="5268595" cy="2161008"/>
          </a:xfrm>
          <a:prstGeom prst="round1Rect">
            <a:avLst>
              <a:gd name="adj" fmla="val 0"/>
            </a:avLst>
          </a:prstGeom>
          <a:ln>
            <a:solidFill>
              <a:schemeClr val="accent1">
                <a:alpha val="2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5" name="单圆角矩形 14"/>
          <p:cNvSpPr/>
          <p:nvPr>
            <p:custDataLst>
              <p:tags r:id="rId5"/>
            </p:custDataLst>
          </p:nvPr>
        </p:nvSpPr>
        <p:spPr>
          <a:xfrm>
            <a:off x="5847715" y="3893857"/>
            <a:ext cx="5268595" cy="2161008"/>
          </a:xfrm>
          <a:prstGeom prst="round1Rect">
            <a:avLst>
              <a:gd name="adj" fmla="val 0"/>
            </a:avLst>
          </a:prstGeom>
          <a:solidFill>
            <a:srgbClr val="F9FBFA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 useBgFill="1">
        <p:nvSpPr>
          <p:cNvPr id="14" name="单圆角矩形 5"/>
          <p:cNvSpPr/>
          <p:nvPr>
            <p:custDataLst>
              <p:tags r:id="rId6"/>
            </p:custDataLst>
          </p:nvPr>
        </p:nvSpPr>
        <p:spPr>
          <a:xfrm>
            <a:off x="5847715" y="1421842"/>
            <a:ext cx="5268595" cy="2161008"/>
          </a:xfrm>
          <a:prstGeom prst="round1Rect">
            <a:avLst>
              <a:gd name="adj" fmla="val 0"/>
            </a:avLst>
          </a:prstGeom>
          <a:ln>
            <a:solidFill>
              <a:schemeClr val="accent1">
                <a:alpha val="2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单圆角矩形 6"/>
          <p:cNvSpPr/>
          <p:nvPr>
            <p:custDataLst>
              <p:tags r:id="rId7"/>
            </p:custDataLst>
          </p:nvPr>
        </p:nvSpPr>
        <p:spPr>
          <a:xfrm>
            <a:off x="5847715" y="1421842"/>
            <a:ext cx="5268595" cy="2161008"/>
          </a:xfrm>
          <a:prstGeom prst="round1Rect">
            <a:avLst>
              <a:gd name="adj" fmla="val 0"/>
            </a:avLst>
          </a:prstGeom>
          <a:solidFill>
            <a:srgbClr val="F9FBFA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6422529" y="1471384"/>
            <a:ext cx="4457530" cy="6263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输入数据</a:t>
            </a:r>
            <a:endParaRPr lang="zh-CN" altLang="en-US" sz="2000" b="1" spc="1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422529" y="2248176"/>
            <a:ext cx="4457530" cy="12194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单电源健康评分（0- 100）。
拓扑连接权重（电流耦合度、物理距离）。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圆角矩形 19"/>
          <p:cNvSpPr/>
          <p:nvPr>
            <p:custDataLst>
              <p:tags r:id="rId10"/>
            </p:custDataLst>
          </p:nvPr>
        </p:nvSpPr>
        <p:spPr>
          <a:xfrm rot="5400000">
            <a:off x="5847715" y="1778798"/>
            <a:ext cx="342082" cy="3414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燕尾形 20"/>
          <p:cNvSpPr/>
          <p:nvPr>
            <p:custDataLst>
              <p:tags r:id="rId11"/>
            </p:custDataLst>
          </p:nvPr>
        </p:nvSpPr>
        <p:spPr>
          <a:xfrm>
            <a:off x="5974111" y="1877882"/>
            <a:ext cx="88463" cy="131459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422529" y="3943399"/>
            <a:ext cx="4457530" cy="6263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输出决策</a:t>
            </a:r>
            <a:endParaRPr lang="zh-CN" altLang="en-US" sz="2000" b="1" spc="1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>
          <a:xfrm>
            <a:off x="6422529" y="4720192"/>
            <a:ext cx="4457530" cy="12194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输出高危节点清单（Top 10风险电源）。
推荐隔离/降载策略，降低系统风险。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圆角矩形 19"/>
          <p:cNvSpPr/>
          <p:nvPr>
            <p:custDataLst>
              <p:tags r:id="rId14"/>
            </p:custDataLst>
          </p:nvPr>
        </p:nvSpPr>
        <p:spPr>
          <a:xfrm rot="5400000">
            <a:off x="5847715" y="4250814"/>
            <a:ext cx="342082" cy="3414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燕尾形 20"/>
          <p:cNvSpPr/>
          <p:nvPr>
            <p:custDataLst>
              <p:tags r:id="rId15"/>
            </p:custDataLst>
          </p:nvPr>
        </p:nvSpPr>
        <p:spPr>
          <a:xfrm>
            <a:off x="5974111" y="4349897"/>
            <a:ext cx="88463" cy="131459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风险评估核心逻辑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风险评估核心逻辑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752465" y="1011555"/>
            <a:ext cx="5341620" cy="2068195"/>
            <a:chOff x="5139" y="1513"/>
            <a:chExt cx="8412" cy="325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39" y="1946"/>
              <a:ext cx="8412" cy="282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054" y="1513"/>
              <a:ext cx="6198" cy="4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>
                <a:spcAft>
                  <a:spcPct val="60000"/>
                </a:spcAft>
              </a:pPr>
              <a:r>
                <a:rPr lang="zh-CN" altLang="en-US" sz="1200" b="1" i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表</a:t>
              </a:r>
              <a:r>
                <a:rPr lang="en-US" altLang="zh-CN" sz="1200" b="1" i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 </a:t>
              </a:r>
              <a:r>
                <a:rPr lang="zh-CN" altLang="en-US" sz="1200" b="1" i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数字孪生技术对现有嵌入式</a:t>
              </a:r>
              <a:r>
                <a:rPr lang="en-US" altLang="zh-CN" sz="1200" b="1" i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PHM</a:t>
              </a:r>
              <a:r>
                <a:rPr lang="zh-CN" altLang="en-US" sz="1200" b="1" i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系统的增强价值</a:t>
              </a:r>
              <a:endParaRPr lang="zh-CN" altLang="en-US" sz="1200" b="1" i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1263650" y="1256030"/>
            <a:ext cx="3510915" cy="1812925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22860" tIns="22860" rIns="22860" bIns="22860" rtlCol="0" anchor="ctr"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3"/>
            </p:custDataLst>
          </p:nvPr>
        </p:nvSpPr>
        <p:spPr>
          <a:xfrm>
            <a:off x="1397000" y="1906270"/>
            <a:ext cx="3246755" cy="1238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2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通过对物理实体（如加速器电源）的多维度建模，结合实时传感器数据与仿真技术，构建与物理设备完全映射的虚拟镜像。其本质是物理世界与数字世界的动态双向交互系统。</a:t>
            </a:r>
            <a:endParaRPr kumimoji="1" lang="zh-CN" altLang="en-US" sz="12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4"/>
            </p:custDataLst>
          </p:nvPr>
        </p:nvSpPr>
        <p:spPr>
          <a:xfrm>
            <a:off x="1396714" y="1693473"/>
            <a:ext cx="3246998" cy="2991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kumimoji="1" lang="zh-CN" altLang="en-US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数字孪生技术（</a:t>
            </a: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digital twins</a:t>
            </a:r>
            <a:r>
              <a:rPr kumimoji="1" lang="zh-CN" altLang="en-US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kumimoji="1" lang="zh-CN" altLang="en-US" sz="16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5"/>
            </p:custDataLst>
          </p:nvPr>
        </p:nvSpPr>
        <p:spPr>
          <a:xfrm flipH="1">
            <a:off x="4232739" y="1272940"/>
            <a:ext cx="531498" cy="553123"/>
          </a:xfrm>
          <a:custGeom>
            <a:avLst/>
            <a:gdLst>
              <a:gd name="connsiteX0" fmla="*/ 1680770 w 2728039"/>
              <a:gd name="connsiteY0" fmla="*/ 0 h 2640315"/>
              <a:gd name="connsiteX1" fmla="*/ 2647480 w 2728039"/>
              <a:gd name="connsiteY1" fmla="*/ 0 h 2640315"/>
              <a:gd name="connsiteX2" fmla="*/ 2685923 w 2728039"/>
              <a:gd name="connsiteY2" fmla="*/ 149512 h 2640315"/>
              <a:gd name="connsiteX3" fmla="*/ 2728039 w 2728039"/>
              <a:gd name="connsiteY3" fmla="*/ 567297 h 2640315"/>
              <a:gd name="connsiteX4" fmla="*/ 655021 w 2728039"/>
              <a:gd name="connsiteY4" fmla="*/ 2640315 h 2640315"/>
              <a:gd name="connsiteX5" fmla="*/ 38569 w 2728039"/>
              <a:gd name="connsiteY5" fmla="*/ 2547116 h 2640315"/>
              <a:gd name="connsiteX6" fmla="*/ 0 w 2728039"/>
              <a:gd name="connsiteY6" fmla="*/ 2533000 h 2640315"/>
              <a:gd name="connsiteX7" fmla="*/ 0 w 2728039"/>
              <a:gd name="connsiteY7" fmla="*/ 1545644 h 2640315"/>
              <a:gd name="connsiteX8" fmla="*/ 93787 w 2728039"/>
              <a:gd name="connsiteY8" fmla="*/ 1602620 h 2640315"/>
              <a:gd name="connsiteX9" fmla="*/ 655021 w 2728039"/>
              <a:gd name="connsiteY9" fmla="*/ 1744730 h 2640315"/>
              <a:gd name="connsiteX10" fmla="*/ 1832454 w 2728039"/>
              <a:gd name="connsiteY10" fmla="*/ 567297 h 2640315"/>
              <a:gd name="connsiteX11" fmla="*/ 1739926 w 2728039"/>
              <a:gd name="connsiteY11" fmla="*/ 108987 h 2640315"/>
            </a:gdLst>
            <a:ahLst/>
            <a:cxnLst/>
            <a:rect l="l" t="t" r="r" b="b"/>
            <a:pathLst>
              <a:path w="2728039" h="2640315">
                <a:moveTo>
                  <a:pt x="1680770" y="0"/>
                </a:moveTo>
                <a:lnTo>
                  <a:pt x="2647480" y="0"/>
                </a:lnTo>
                <a:lnTo>
                  <a:pt x="2685923" y="149512"/>
                </a:lnTo>
                <a:cubicBezTo>
                  <a:pt x="2713537" y="284460"/>
                  <a:pt x="2728039" y="424185"/>
                  <a:pt x="2728039" y="567297"/>
                </a:cubicBezTo>
                <a:cubicBezTo>
                  <a:pt x="2728039" y="1712193"/>
                  <a:pt x="1799917" y="2640315"/>
                  <a:pt x="655021" y="2640315"/>
                </a:cubicBezTo>
                <a:cubicBezTo>
                  <a:pt x="440353" y="2640315"/>
                  <a:pt x="233306" y="2607686"/>
                  <a:pt x="38569" y="2547116"/>
                </a:cubicBezTo>
                <a:lnTo>
                  <a:pt x="0" y="2533000"/>
                </a:lnTo>
                <a:lnTo>
                  <a:pt x="0" y="1545644"/>
                </a:lnTo>
                <a:lnTo>
                  <a:pt x="93787" y="1602620"/>
                </a:lnTo>
                <a:cubicBezTo>
                  <a:pt x="260621" y="1693250"/>
                  <a:pt x="451809" y="1744730"/>
                  <a:pt x="655021" y="1744730"/>
                </a:cubicBezTo>
                <a:cubicBezTo>
                  <a:pt x="1305299" y="1744730"/>
                  <a:pt x="1832454" y="1217575"/>
                  <a:pt x="1832454" y="567297"/>
                </a:cubicBezTo>
                <a:cubicBezTo>
                  <a:pt x="1832454" y="404728"/>
                  <a:pt x="1799507" y="249853"/>
                  <a:pt x="1739926" y="10898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6"/>
            </p:custDataLst>
          </p:nvPr>
        </p:nvSpPr>
        <p:spPr>
          <a:xfrm flipV="1">
            <a:off x="1345327" y="997585"/>
            <a:ext cx="568004" cy="597347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63500" dir="2700000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7"/>
            </p:custDataLst>
          </p:nvPr>
        </p:nvSpPr>
        <p:spPr>
          <a:xfrm>
            <a:off x="1420878" y="1100228"/>
            <a:ext cx="401953" cy="38898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" y="3188970"/>
            <a:ext cx="10076815" cy="37668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05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745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预期成果与挑战 (Expected Outcomes &amp; Challenges)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初步目标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3" name="图片 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685" y="3357880"/>
            <a:ext cx="3373755" cy="2638425"/>
          </a:xfrm>
          <a:prstGeom prst="rect">
            <a:avLst/>
          </a:prstGeom>
        </p:spPr>
      </p:pic>
      <p:pic>
        <p:nvPicPr>
          <p:cNvPr id="46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" y="1201420"/>
            <a:ext cx="3248025" cy="207835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278505" y="6162040"/>
            <a:ext cx="4793615" cy="476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实现主磁铁电源子系统关键功率器件参数实时监测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44900" y="1330960"/>
            <a:ext cx="6122670" cy="4514850"/>
            <a:chOff x="6013" y="2306"/>
            <a:chExt cx="9642" cy="711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3" y="2516"/>
              <a:ext cx="7497" cy="651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659" y="2306"/>
              <a:ext cx="5882" cy="56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304800" algn="ctr" defTabSz="266700">
                <a:lnSpc>
                  <a:spcPct val="12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sz="1400">
                  <a:latin typeface="Times New Roman" panose="02020603050405020304"/>
                  <a:ea typeface="宋体" panose="02010600030101010101" pitchFamily="2" charset="-122"/>
                </a:rPr>
                <a:t>表</a:t>
              </a:r>
              <a:r>
                <a:rPr lang="en-US" sz="1400">
                  <a:ea typeface="宋体" panose="02010600030101010101" pitchFamily="2" charset="-122"/>
                </a:rPr>
                <a:t>1 </a:t>
              </a:r>
              <a:r>
                <a:rPr lang="zh-CN" sz="1400">
                  <a:latin typeface="Times New Roman" panose="02020603050405020304"/>
                  <a:ea typeface="宋体" panose="02010600030101010101" pitchFamily="2" charset="-122"/>
                </a:rPr>
                <a:t>单电源功率柜状态监控信号统计表</a:t>
              </a:r>
              <a:endParaRPr lang="zh-CN" altLang="en-US" sz="1400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55" y="9030"/>
              <a:ext cx="9600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/>
                <a:t>注：（</a:t>
              </a:r>
              <a:r>
                <a:rPr lang="en-US" altLang="zh-CN" sz="1000"/>
                <a:t>20ms</a:t>
              </a:r>
              <a:r>
                <a:rPr lang="zh-CN" altLang="en-US" sz="1000"/>
                <a:t>周期内采样</a:t>
              </a:r>
              <a:r>
                <a:rPr lang="en-US" altLang="zh-CN" sz="1000"/>
                <a:t>40~200</a:t>
              </a:r>
              <a:r>
                <a:rPr lang="zh-CN" altLang="en-US" sz="1000"/>
                <a:t>个点，每个点数据</a:t>
              </a:r>
              <a:r>
                <a:rPr lang="en-US" altLang="zh-CN" sz="1000"/>
                <a:t>4</a:t>
              </a:r>
              <a:r>
                <a:rPr lang="zh-CN" altLang="en-US" sz="1000"/>
                <a:t>字节）</a:t>
              </a:r>
              <a:endParaRPr lang="zh-CN" altLang="en-US" sz="1000"/>
            </a:p>
          </p:txBody>
        </p:sp>
      </p:grpSp>
      <p:pic>
        <p:nvPicPr>
          <p:cNvPr id="82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605" y="4211955"/>
            <a:ext cx="3891915" cy="1410335"/>
          </a:xfrm>
          <a:prstGeom prst="rect">
            <a:avLst/>
          </a:prstGeom>
        </p:spPr>
      </p:pic>
      <p:pic>
        <p:nvPicPr>
          <p:cNvPr id="44" name="picture" descr="descrip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9938" y="1432878"/>
            <a:ext cx="3590925" cy="25584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330539" y="2271562"/>
            <a:ext cx="2930319" cy="2721277"/>
            <a:chOff x="1330539" y="2271562"/>
            <a:chExt cx="2930319" cy="2721277"/>
          </a:xfrm>
        </p:grpSpPr>
        <p:grpSp>
          <p:nvGrpSpPr>
            <p:cNvPr id="4" name="组合 3"/>
            <p:cNvGrpSpPr/>
            <p:nvPr/>
          </p:nvGrpSpPr>
          <p:grpSpPr>
            <a:xfrm>
              <a:off x="1330539" y="2271562"/>
              <a:ext cx="2930319" cy="2721277"/>
              <a:chOff x="1330539" y="2271562"/>
              <a:chExt cx="2930319" cy="2721277"/>
            </a:xfrm>
          </p:grpSpPr>
          <p:sp>
            <p:nvSpPr>
              <p:cNvPr id="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330539" y="2271562"/>
                <a:ext cx="2930319" cy="272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sq">
                <a:noFill/>
                <a:miter/>
              </a:ln>
              <a:effectLst>
                <a:outerShdw blurRad="203200" dist="101600" dir="10800000" algn="r" rotWithShape="0">
                  <a:schemeClr val="bg1"/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6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30539" y="2271562"/>
                <a:ext cx="2930319" cy="2721277"/>
              </a:xfrm>
              <a:prstGeom prst="round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  <a:effectLst>
                <a:outerShdw blurRad="203200" dist="101600" algn="l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sp>
          <p:nvSpPr>
            <p:cNvPr id="7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1450448" y="2383251"/>
              <a:ext cx="2690502" cy="249789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1189869" y="2271562"/>
            <a:ext cx="2380112" cy="475724"/>
            <a:chOff x="1189869" y="2271562"/>
            <a:chExt cx="2380112" cy="475724"/>
          </a:xfrm>
        </p:grpSpPr>
        <p:sp>
          <p:nvSpPr>
            <p:cNvPr id="9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1189869" y="2271562"/>
              <a:ext cx="2380112" cy="4757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sq">
              <a:noFill/>
              <a:miter/>
            </a:ln>
            <a:effectLst>
              <a:outerShdw blurRad="203200" dist="101600" dir="10800000" algn="r" rotWithShape="0">
                <a:schemeClr val="bg1"/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>
              <p:custDataLst>
                <p:tags r:id="rId7"/>
              </p:custDataLst>
            </p:nvPr>
          </p:nvSpPr>
          <p:spPr>
            <a:xfrm>
              <a:off x="1189869" y="2271562"/>
              <a:ext cx="2380112" cy="475724"/>
            </a:xfrm>
            <a:prstGeom prst="roundRect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blurRad="203200" dist="101600" algn="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1605642" y="2324758"/>
            <a:ext cx="20701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电容ESR预测精度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1605642" y="2914550"/>
            <a:ext cx="2380112" cy="1754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电容ESR预测误差控制在10%以内，IGBT故障检出率高于80%。
系统扩展性支持超过500节点动态接入，满足大规模应用需求。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1330539" y="2366495"/>
            <a:ext cx="382699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4694825" y="2271562"/>
            <a:ext cx="2930319" cy="2721277"/>
            <a:chOff x="4694825" y="2271562"/>
            <a:chExt cx="2930319" cy="2721277"/>
          </a:xfrm>
        </p:grpSpPr>
        <p:grpSp>
          <p:nvGrpSpPr>
            <p:cNvPr id="15" name="组合 14"/>
            <p:cNvGrpSpPr/>
            <p:nvPr/>
          </p:nvGrpSpPr>
          <p:grpSpPr>
            <a:xfrm>
              <a:off x="4694825" y="2271562"/>
              <a:ext cx="2930319" cy="2721277"/>
              <a:chOff x="4694825" y="2271562"/>
              <a:chExt cx="2930319" cy="2721277"/>
            </a:xfrm>
          </p:grpSpPr>
          <p:sp>
            <p:nvSpPr>
              <p:cNvPr id="16" name="标题 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694825" y="2271562"/>
                <a:ext cx="2930319" cy="272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sq">
                <a:noFill/>
                <a:miter/>
              </a:ln>
              <a:effectLst>
                <a:outerShdw blurRad="203200" dist="101600" dir="10800000" algn="r" rotWithShape="0">
                  <a:schemeClr val="bg1"/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7" name="标题 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694825" y="2271562"/>
                <a:ext cx="2930319" cy="2721277"/>
              </a:xfrm>
              <a:prstGeom prst="round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  <a:effectLst>
                <a:outerShdw blurRad="203200" dist="101600" algn="l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sp>
          <p:nvSpPr>
            <p:cNvPr id="18" name="标题 1"/>
            <p:cNvSpPr txBox="1"/>
            <p:nvPr>
              <p:custDataLst>
                <p:tags r:id="rId14"/>
              </p:custDataLst>
            </p:nvPr>
          </p:nvSpPr>
          <p:spPr>
            <a:xfrm>
              <a:off x="4814734" y="2383251"/>
              <a:ext cx="2690502" cy="249789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9" name="组合 18"/>
          <p:cNvGrpSpPr/>
          <p:nvPr>
            <p:custDataLst>
              <p:tags r:id="rId15"/>
            </p:custDataLst>
          </p:nvPr>
        </p:nvGrpSpPr>
        <p:grpSpPr>
          <a:xfrm>
            <a:off x="4554155" y="2271562"/>
            <a:ext cx="2380112" cy="475724"/>
            <a:chOff x="4554155" y="2271562"/>
            <a:chExt cx="2380112" cy="475724"/>
          </a:xfrm>
        </p:grpSpPr>
        <p:sp>
          <p:nvSpPr>
            <p:cNvPr id="20" name="标题 1"/>
            <p:cNvSpPr txBox="1"/>
            <p:nvPr>
              <p:custDataLst>
                <p:tags r:id="rId16"/>
              </p:custDataLst>
            </p:nvPr>
          </p:nvSpPr>
          <p:spPr>
            <a:xfrm>
              <a:off x="4554155" y="2271562"/>
              <a:ext cx="2380112" cy="4757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sq">
              <a:noFill/>
              <a:miter/>
            </a:ln>
            <a:effectLst>
              <a:outerShdw blurRad="203200" dist="101600" dir="10800000" algn="r" rotWithShape="0">
                <a:schemeClr val="bg1"/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>
              <p:custDataLst>
                <p:tags r:id="rId17"/>
              </p:custDataLst>
            </p:nvPr>
          </p:nvSpPr>
          <p:spPr>
            <a:xfrm>
              <a:off x="4554155" y="2271562"/>
              <a:ext cx="2380112" cy="475724"/>
            </a:xfrm>
            <a:prstGeom prst="roundRect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blurRad="203200" dist="101600" algn="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5019356" y="2324758"/>
            <a:ext cx="20701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技术挑战应对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4969928" y="2914550"/>
            <a:ext cx="2380112" cy="1754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在有限资源下平衡模型精度与效率，提升系统性能。
解决多源异构数据的时间同步与融合问题，提高数据质量。</a:t>
            </a:r>
            <a:endParaRPr kumimoji="1" lang="en-US" altLang="zh-CN" sz="1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0"/>
            </p:custDataLst>
          </p:nvPr>
        </p:nvSpPr>
        <p:spPr>
          <a:xfrm>
            <a:off x="4694825" y="2366495"/>
            <a:ext cx="382699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grpSp>
        <p:nvGrpSpPr>
          <p:cNvPr id="25" name="组合 24"/>
          <p:cNvGrpSpPr/>
          <p:nvPr>
            <p:custDataLst>
              <p:tags r:id="rId21"/>
            </p:custDataLst>
          </p:nvPr>
        </p:nvGrpSpPr>
        <p:grpSpPr>
          <a:xfrm>
            <a:off x="8059113" y="2271562"/>
            <a:ext cx="2930319" cy="2721277"/>
            <a:chOff x="8059113" y="2271562"/>
            <a:chExt cx="2930319" cy="2721277"/>
          </a:xfrm>
        </p:grpSpPr>
        <p:grpSp>
          <p:nvGrpSpPr>
            <p:cNvPr id="26" name="组合 25"/>
            <p:cNvGrpSpPr/>
            <p:nvPr/>
          </p:nvGrpSpPr>
          <p:grpSpPr>
            <a:xfrm>
              <a:off x="8059113" y="2271562"/>
              <a:ext cx="2930319" cy="2721277"/>
              <a:chOff x="8059113" y="2271562"/>
              <a:chExt cx="2930319" cy="2721277"/>
            </a:xfrm>
          </p:grpSpPr>
          <p:sp>
            <p:nvSpPr>
              <p:cNvPr id="27" name="标题 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8059113" y="2271562"/>
                <a:ext cx="2930319" cy="27212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sq">
                <a:noFill/>
                <a:miter/>
              </a:ln>
              <a:effectLst>
                <a:outerShdw blurRad="203200" dist="101600" dir="10800000" algn="r" rotWithShape="0">
                  <a:schemeClr val="bg1"/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8" name="标题 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059113" y="2271562"/>
                <a:ext cx="2930319" cy="2721277"/>
              </a:xfrm>
              <a:prstGeom prst="round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  <a:effectLst>
                <a:outerShdw blurRad="203200" dist="101600" algn="l" rotWithShape="0">
                  <a:schemeClr val="accent1">
                    <a:lumMod val="75000"/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sp>
          <p:nvSpPr>
            <p:cNvPr id="29" name="标题 1"/>
            <p:cNvSpPr txBox="1"/>
            <p:nvPr>
              <p:custDataLst>
                <p:tags r:id="rId24"/>
              </p:custDataLst>
            </p:nvPr>
          </p:nvSpPr>
          <p:spPr>
            <a:xfrm>
              <a:off x="8179022" y="2383251"/>
              <a:ext cx="2690502" cy="249789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30" name="组合 29"/>
          <p:cNvGrpSpPr/>
          <p:nvPr>
            <p:custDataLst>
              <p:tags r:id="rId25"/>
            </p:custDataLst>
          </p:nvPr>
        </p:nvGrpSpPr>
        <p:grpSpPr>
          <a:xfrm>
            <a:off x="7918450" y="2271395"/>
            <a:ext cx="2586990" cy="475615"/>
            <a:chOff x="7918442" y="2271562"/>
            <a:chExt cx="2380112" cy="475724"/>
          </a:xfrm>
        </p:grpSpPr>
        <p:sp>
          <p:nvSpPr>
            <p:cNvPr id="31" name="标题 1"/>
            <p:cNvSpPr txBox="1"/>
            <p:nvPr>
              <p:custDataLst>
                <p:tags r:id="rId26"/>
              </p:custDataLst>
            </p:nvPr>
          </p:nvSpPr>
          <p:spPr>
            <a:xfrm>
              <a:off x="7918442" y="2271562"/>
              <a:ext cx="2380112" cy="4757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sq">
              <a:noFill/>
              <a:miter/>
            </a:ln>
            <a:effectLst>
              <a:outerShdw blurRad="203200" dist="101600" dir="10800000" algn="r" rotWithShape="0">
                <a:schemeClr val="bg1"/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2" name="标题 1"/>
            <p:cNvSpPr txBox="1"/>
            <p:nvPr>
              <p:custDataLst>
                <p:tags r:id="rId27"/>
              </p:custDataLst>
            </p:nvPr>
          </p:nvSpPr>
          <p:spPr>
            <a:xfrm>
              <a:off x="7918442" y="2271562"/>
              <a:ext cx="2380112" cy="475724"/>
            </a:xfrm>
            <a:prstGeom prst="roundRect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blurRad="203200" dist="101600" algn="l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3" name="标题 1"/>
          <p:cNvSpPr txBox="1"/>
          <p:nvPr>
            <p:custDataLst>
              <p:tags r:id="rId28"/>
            </p:custDataLst>
          </p:nvPr>
        </p:nvSpPr>
        <p:spPr>
          <a:xfrm>
            <a:off x="8383643" y="2324758"/>
            <a:ext cx="2070100" cy="29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148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专家经验与AI决策融合</a:t>
            </a:r>
            <a:endParaRPr kumimoji="1" lang="zh-CN" altLang="en-US"/>
          </a:p>
        </p:txBody>
      </p:sp>
      <p:sp>
        <p:nvSpPr>
          <p:cNvPr id="34" name="标题 1"/>
          <p:cNvSpPr txBox="1"/>
          <p:nvPr>
            <p:custDataLst>
              <p:tags r:id="rId29"/>
            </p:custDataLst>
          </p:nvPr>
        </p:nvSpPr>
        <p:spPr>
          <a:xfrm>
            <a:off x="8334216" y="2914550"/>
            <a:ext cx="2380112" cy="1754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3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结合专家经验优化AI模型，提升决策的准确性和可靠性。
探索AI与专家协同工作的模式，实现优势互补。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标题 1"/>
          <p:cNvSpPr txBox="1"/>
          <p:nvPr>
            <p:custDataLst>
              <p:tags r:id="rId30"/>
            </p:custDataLst>
          </p:nvPr>
        </p:nvSpPr>
        <p:spPr>
          <a:xfrm>
            <a:off x="8059113" y="2366495"/>
            <a:ext cx="382699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关键指标目标设定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2941" y="2970629"/>
            <a:ext cx="5979396" cy="3694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6211020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336778" y="769043"/>
            <a:ext cx="95415" cy="9773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207046" y="769041"/>
            <a:ext cx="1011797" cy="97732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6628932" y="1879343"/>
            <a:ext cx="4946794" cy="3436571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1465819" y="2135684"/>
            <a:ext cx="5404875" cy="17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谢谢大家</a:t>
            </a:r>
            <a:r>
              <a:rPr kumimoji="1" lang="zh-CN" altLang="en-US" sz="4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！</a:t>
            </a:r>
            <a:endParaRPr kumimoji="1" lang="zh-CN" altLang="en-US" sz="4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10615739" y="5427199"/>
            <a:ext cx="730215" cy="117748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46046" y="5186928"/>
            <a:ext cx="1704085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660400" y="51866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57165" y="5260813"/>
            <a:ext cx="773667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主讲人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1838960" y="5239103"/>
            <a:ext cx="427990" cy="2298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李然</a:t>
            </a:r>
            <a:endParaRPr kumimoji="1" lang="en-US" altLang="zh-CN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32" name="标题 1"/>
          <p:cNvSpPr txBox="1"/>
          <p:nvPr/>
        </p:nvSpPr>
        <p:spPr>
          <a:xfrm>
            <a:off x="3578009" y="5186928"/>
            <a:ext cx="1817381" cy="3212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24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392365" y="5186602"/>
            <a:ext cx="939730" cy="321242"/>
          </a:xfrm>
          <a:custGeom>
            <a:avLst/>
            <a:gdLst>
              <a:gd name="connsiteX0" fmla="*/ 31296 w 752566"/>
              <a:gd name="connsiteY0" fmla="*/ 0 h 257261"/>
              <a:gd name="connsiteX1" fmla="*/ 669042 w 752566"/>
              <a:gd name="connsiteY1" fmla="*/ 0 h 257261"/>
              <a:gd name="connsiteX2" fmla="*/ 700338 w 752566"/>
              <a:gd name="connsiteY2" fmla="*/ 31296 h 257261"/>
              <a:gd name="connsiteX3" fmla="*/ 700338 w 752566"/>
              <a:gd name="connsiteY3" fmla="*/ 93420 h 257261"/>
              <a:gd name="connsiteX4" fmla="*/ 752566 w 752566"/>
              <a:gd name="connsiteY4" fmla="*/ 128631 h 257261"/>
              <a:gd name="connsiteX5" fmla="*/ 700338 w 752566"/>
              <a:gd name="connsiteY5" fmla="*/ 163841 h 257261"/>
              <a:gd name="connsiteX6" fmla="*/ 700338 w 752566"/>
              <a:gd name="connsiteY6" fmla="*/ 225965 h 257261"/>
              <a:gd name="connsiteX7" fmla="*/ 669042 w 752566"/>
              <a:gd name="connsiteY7" fmla="*/ 257261 h 257261"/>
              <a:gd name="connsiteX8" fmla="*/ 31296 w 752566"/>
              <a:gd name="connsiteY8" fmla="*/ 257261 h 257261"/>
              <a:gd name="connsiteX9" fmla="*/ 0 w 752566"/>
              <a:gd name="connsiteY9" fmla="*/ 225965 h 257261"/>
              <a:gd name="connsiteX10" fmla="*/ 0 w 752566"/>
              <a:gd name="connsiteY10" fmla="*/ 31296 h 257261"/>
              <a:gd name="connsiteX11" fmla="*/ 31296 w 752566"/>
              <a:gd name="connsiteY11" fmla="*/ 0 h 257261"/>
            </a:gdLst>
            <a:ahLst/>
            <a:cxnLst/>
            <a:rect l="l" t="t" r="r" b="b"/>
            <a:pathLst>
              <a:path w="752566" h="257261">
                <a:moveTo>
                  <a:pt x="31296" y="0"/>
                </a:moveTo>
                <a:lnTo>
                  <a:pt x="669042" y="0"/>
                </a:lnTo>
                <a:cubicBezTo>
                  <a:pt x="686326" y="0"/>
                  <a:pt x="700338" y="14012"/>
                  <a:pt x="700338" y="31296"/>
                </a:cubicBezTo>
                <a:lnTo>
                  <a:pt x="700338" y="93420"/>
                </a:lnTo>
                <a:lnTo>
                  <a:pt x="752566" y="128631"/>
                </a:lnTo>
                <a:lnTo>
                  <a:pt x="700338" y="163841"/>
                </a:lnTo>
                <a:lnTo>
                  <a:pt x="700338" y="225965"/>
                </a:lnTo>
                <a:cubicBezTo>
                  <a:pt x="700338" y="243249"/>
                  <a:pt x="686326" y="257261"/>
                  <a:pt x="669042" y="257261"/>
                </a:cubicBezTo>
                <a:lnTo>
                  <a:pt x="31296" y="257261"/>
                </a:lnTo>
                <a:cubicBezTo>
                  <a:pt x="14012" y="257261"/>
                  <a:pt x="0" y="243249"/>
                  <a:pt x="0" y="225965"/>
                </a:cubicBezTo>
                <a:lnTo>
                  <a:pt x="0" y="31296"/>
                </a:lnTo>
                <a:cubicBezTo>
                  <a:pt x="0" y="14012"/>
                  <a:pt x="14012" y="0"/>
                  <a:pt x="31296" y="0"/>
                </a:cubicBez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3781167" y="5260813"/>
            <a:ext cx="773667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时间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4435698" y="5238949"/>
            <a:ext cx="846396" cy="230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14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2025.02</a:t>
            </a:r>
            <a:endParaRPr kumimoji="1" lang="en-US" altLang="zh-CN" sz="14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</p:txBody>
      </p:sp>
      <p:sp>
        <p:nvSpPr>
          <p:cNvPr id="36" name="标题 1"/>
          <p:cNvSpPr txBox="1"/>
          <p:nvPr/>
        </p:nvSpPr>
        <p:spPr>
          <a:xfrm>
            <a:off x="3533514" y="5272130"/>
            <a:ext cx="162352" cy="15018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751949" y="5272130"/>
            <a:ext cx="138646" cy="15018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8" name="图片 37" descr="中国散裂中子源+LOGO文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875" y="79375"/>
            <a:ext cx="882015" cy="4756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5" y="83185"/>
            <a:ext cx="3197225" cy="5238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06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3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问题</a:t>
            </a:r>
            <a:r>
              <a:rPr kumimoji="1" lang="en-US" altLang="zh-CN" sz="3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  <a:sym typeface="+mn-ea"/>
              </a:rPr>
              <a:t>讨论</a:t>
            </a:r>
            <a:r>
              <a:rPr kumimoji="1" lang="en-US" altLang="zh-CN" sz="3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 </a:t>
            </a:r>
            <a:endParaRPr kumimoji="1" lang="en-US" altLang="zh-CN" sz="3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3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(Call for </a:t>
            </a:r>
            <a:r>
              <a:rPr kumimoji="1" lang="en-US" altLang="zh-CN" sz="3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Discussion</a:t>
            </a:r>
            <a:r>
              <a:rPr kumimoji="1" lang="en-US" altLang="zh-CN" sz="3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)</a:t>
            </a:r>
            <a:endParaRPr kumimoji="1" lang="en-US" altLang="zh-CN" sz="3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/>
          <p:nvPr/>
        </p:nvSpPr>
        <p:spPr>
          <a:xfrm>
            <a:off x="0" y="1028700"/>
            <a:ext cx="6857046" cy="6346768"/>
          </a:xfrm>
          <a:custGeom>
            <a:avLst/>
            <a:gdLst>
              <a:gd name="connsiteX0" fmla="*/ 0 w 4515728"/>
              <a:gd name="connsiteY0" fmla="*/ 0 h 4179685"/>
              <a:gd name="connsiteX1" fmla="*/ 2932042 w 4515728"/>
              <a:gd name="connsiteY1" fmla="*/ 0 h 4179685"/>
              <a:gd name="connsiteX2" fmla="*/ 4515728 w 4515728"/>
              <a:gd name="connsiteY2" fmla="*/ 3167372 h 4179685"/>
              <a:gd name="connsiteX3" fmla="*/ 4009572 w 4515728"/>
              <a:gd name="connsiteY3" fmla="*/ 4179685 h 4179685"/>
              <a:gd name="connsiteX4" fmla="*/ 0 w 4515728"/>
              <a:gd name="connsiteY4" fmla="*/ 4179685 h 4179685"/>
            </a:gdLst>
            <a:ahLst/>
            <a:cxnLst/>
            <a:rect l="l" t="t" r="r" b="b"/>
            <a:pathLst>
              <a:path w="4515728" h="4179685">
                <a:moveTo>
                  <a:pt x="0" y="0"/>
                </a:moveTo>
                <a:lnTo>
                  <a:pt x="2932042" y="0"/>
                </a:lnTo>
                <a:lnTo>
                  <a:pt x="4515728" y="3167372"/>
                </a:lnTo>
                <a:lnTo>
                  <a:pt x="4009572" y="4179685"/>
                </a:lnTo>
                <a:lnTo>
                  <a:pt x="0" y="4179685"/>
                </a:lnTo>
                <a:close/>
              </a:path>
            </a:pathLst>
          </a:custGeom>
          <a:solidFill>
            <a:schemeClr val="bg1">
              <a:lumMod val="95000"/>
              <a:alpha val="3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0" y="2852212"/>
            <a:ext cx="4327852" cy="4005788"/>
          </a:xfrm>
          <a:custGeom>
            <a:avLst/>
            <a:gdLst>
              <a:gd name="connsiteX0" fmla="*/ 0 w 4515728"/>
              <a:gd name="connsiteY0" fmla="*/ 0 h 4179685"/>
              <a:gd name="connsiteX1" fmla="*/ 2932042 w 4515728"/>
              <a:gd name="connsiteY1" fmla="*/ 0 h 4179685"/>
              <a:gd name="connsiteX2" fmla="*/ 4515728 w 4515728"/>
              <a:gd name="connsiteY2" fmla="*/ 3167372 h 4179685"/>
              <a:gd name="connsiteX3" fmla="*/ 4009572 w 4515728"/>
              <a:gd name="connsiteY3" fmla="*/ 4179685 h 4179685"/>
              <a:gd name="connsiteX4" fmla="*/ 0 w 4515728"/>
              <a:gd name="connsiteY4" fmla="*/ 4179685 h 4179685"/>
            </a:gdLst>
            <a:ahLst/>
            <a:cxnLst/>
            <a:rect l="l" t="t" r="r" b="b"/>
            <a:pathLst>
              <a:path w="4515728" h="4179685">
                <a:moveTo>
                  <a:pt x="0" y="0"/>
                </a:moveTo>
                <a:lnTo>
                  <a:pt x="2932042" y="0"/>
                </a:lnTo>
                <a:lnTo>
                  <a:pt x="4515728" y="3167372"/>
                </a:lnTo>
                <a:lnTo>
                  <a:pt x="4009572" y="4179685"/>
                </a:lnTo>
                <a:lnTo>
                  <a:pt x="0" y="4179685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0" y="6268814"/>
            <a:ext cx="493466" cy="589186"/>
          </a:xfrm>
          <a:custGeom>
            <a:avLst/>
            <a:gdLst>
              <a:gd name="connsiteX0" fmla="*/ 0 w 797754"/>
              <a:gd name="connsiteY0" fmla="*/ 0 h 952500"/>
              <a:gd name="connsiteX1" fmla="*/ 490667 w 797754"/>
              <a:gd name="connsiteY1" fmla="*/ 0 h 952500"/>
              <a:gd name="connsiteX2" fmla="*/ 797754 w 797754"/>
              <a:gd name="connsiteY2" fmla="*/ 614175 h 952500"/>
              <a:gd name="connsiteX3" fmla="*/ 628592 w 797754"/>
              <a:gd name="connsiteY3" fmla="*/ 952500 h 952500"/>
              <a:gd name="connsiteX4" fmla="*/ 0 w 797754"/>
              <a:gd name="connsiteY4" fmla="*/ 952500 h 952500"/>
            </a:gdLst>
            <a:ahLst/>
            <a:cxnLst/>
            <a:rect l="l" t="t" r="r" b="b"/>
            <a:pathLst>
              <a:path w="797754" h="952500">
                <a:moveTo>
                  <a:pt x="0" y="0"/>
                </a:moveTo>
                <a:lnTo>
                  <a:pt x="490667" y="0"/>
                </a:lnTo>
                <a:lnTo>
                  <a:pt x="797754" y="614175"/>
                </a:lnTo>
                <a:lnTo>
                  <a:pt x="628592" y="952500"/>
                </a:lnTo>
                <a:lnTo>
                  <a:pt x="0" y="95250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期待讨论方向</a:t>
            </a:r>
            <a:endParaRPr kumimoji="1"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48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545465" y="935355"/>
            <a:ext cx="11646535" cy="6416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6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模型架构选择</a:t>
            </a:r>
            <a:endParaRPr lang="en-US" altLang="zh-CN" sz="16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时序预测是否应转向轻量化Transformer变体（如Autoformer）而非LSTM？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是否需要为电容ESR预测和IGBT故障分类设计独立模型，还是采用多任务学习？</a:t>
            </a:r>
            <a:endParaRPr lang="en-US" altLang="zh-CN" sz="16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6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可解释性挑战</a:t>
            </a:r>
            <a:endParaRPr lang="en-US" altLang="zh-CN" sz="16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如何在不增加计算负载的前提下，为嵌入式AI模型提供可解释性输出（如特征重要性热力图）？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是否需结合物理模型（如电容退化方程）约束神经网络训练？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多源数据融合</a:t>
            </a:r>
            <a:endParaRPr lang="en-US" altLang="zh-CN" sz="1400"/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如何统一电信号（高频）、热像（低频）、振动（异步）数据的时间对齐？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是否需为不同电源类型（交流/直流）设计差异化的数据采集策略？</a:t>
            </a:r>
            <a:endParaRPr lang="en-US" altLang="zh-CN" sz="14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4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小样本学习</a:t>
            </a:r>
            <a:endParaRPr lang="en-US" altLang="zh-CN" sz="1400"/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在缺乏历史故障数据时，如何利用数字孪生生成可信的故障模拟数据？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联邦学习能否在保护数据隐私的前提下，解决跨机构数据不足问题？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14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模型保真度与</a:t>
            </a:r>
            <a:r>
              <a:rPr kumimoji="1" lang="zh-CN" altLang="en-US" sz="1400" b="1">
                <a:ln w="12700">
                  <a:noFill/>
                </a:ln>
                <a:solidFill>
                  <a:srgbClr val="F86B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工程落地挑战</a:t>
            </a:r>
            <a:endParaRPr lang="en-US" altLang="zh-CN" sz="1400"/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数字孪生应聚焦单体电源精细化建模（如电磁场仿真），还是系统级交互抽象建模？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如何验证数字孪生的预测准确性（缺乏真实故障数据时）？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FPGA资源如何分配：优先保障实时控制，还是预留孪生仿真算力？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是否需为边缘-云端数字孪生设计差异化的功能分割（如边缘轻量化孪生+云端高精度孪生）？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" y="3773826"/>
            <a:ext cx="7338013" cy="3084174"/>
          </a:xfrm>
          <a:custGeom>
            <a:avLst/>
            <a:gdLst>
              <a:gd name="connsiteX0" fmla="*/ 1870127 w 7338013"/>
              <a:gd name="connsiteY0" fmla="*/ 77 h 3084174"/>
              <a:gd name="connsiteX1" fmla="*/ 1987690 w 7338013"/>
              <a:gd name="connsiteY1" fmla="*/ 9287 h 3084174"/>
              <a:gd name="connsiteX2" fmla="*/ 3873345 w 7338013"/>
              <a:gd name="connsiteY2" fmla="*/ 1812510 h 3084174"/>
              <a:gd name="connsiteX3" fmla="*/ 5913562 w 7338013"/>
              <a:gd name="connsiteY3" fmla="*/ 1575515 h 3084174"/>
              <a:gd name="connsiteX4" fmla="*/ 7338013 w 7338013"/>
              <a:gd name="connsiteY4" fmla="*/ 3082020 h 3084174"/>
              <a:gd name="connsiteX5" fmla="*/ 7337956 w 7338013"/>
              <a:gd name="connsiteY5" fmla="*/ 3084174 h 3084174"/>
              <a:gd name="connsiteX6" fmla="*/ 0 w 7338013"/>
              <a:gd name="connsiteY6" fmla="*/ 3084174 h 3084174"/>
              <a:gd name="connsiteX7" fmla="*/ 0 w 7338013"/>
              <a:gd name="connsiteY7" fmla="*/ 1234245 h 3084174"/>
              <a:gd name="connsiteX8" fmla="*/ 132948 w 7338013"/>
              <a:gd name="connsiteY8" fmla="*/ 1153045 h 3084174"/>
              <a:gd name="connsiteX9" fmla="*/ 1870127 w 7338013"/>
              <a:gd name="connsiteY9" fmla="*/ 77 h 3084174"/>
            </a:gdLst>
            <a:ahLst/>
            <a:cxnLst/>
            <a:rect l="l" t="t" r="r" b="b"/>
            <a:pathLst>
              <a:path w="7338013" h="3084174">
                <a:moveTo>
                  <a:pt x="1870127" y="77"/>
                </a:moveTo>
                <a:cubicBezTo>
                  <a:pt x="1909523" y="-527"/>
                  <a:pt x="1948727" y="2419"/>
                  <a:pt x="1987690" y="9287"/>
                </a:cubicBezTo>
                <a:cubicBezTo>
                  <a:pt x="2611090" y="119199"/>
                  <a:pt x="3219033" y="1551472"/>
                  <a:pt x="3873345" y="1812510"/>
                </a:cubicBezTo>
                <a:cubicBezTo>
                  <a:pt x="4527658" y="2073547"/>
                  <a:pt x="5355421" y="1307608"/>
                  <a:pt x="5913562" y="1575515"/>
                </a:cubicBezTo>
                <a:cubicBezTo>
                  <a:pt x="6367051" y="1793190"/>
                  <a:pt x="7283098" y="2535778"/>
                  <a:pt x="7338013" y="3082020"/>
                </a:cubicBezTo>
                <a:lnTo>
                  <a:pt x="7337956" y="3084174"/>
                </a:lnTo>
                <a:lnTo>
                  <a:pt x="0" y="3084174"/>
                </a:lnTo>
                <a:lnTo>
                  <a:pt x="0" y="1234245"/>
                </a:lnTo>
                <a:lnTo>
                  <a:pt x="132948" y="1153045"/>
                </a:lnTo>
                <a:cubicBezTo>
                  <a:pt x="644933" y="816553"/>
                  <a:pt x="1279181" y="9126"/>
                  <a:pt x="1870127" y="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322926"/>
            <a:ext cx="4801048" cy="1535074"/>
          </a:xfrm>
          <a:custGeom>
            <a:avLst/>
            <a:gdLst>
              <a:gd name="connsiteX0" fmla="*/ 1104495 w 4801048"/>
              <a:gd name="connsiteY0" fmla="*/ 56 h 1535074"/>
              <a:gd name="connsiteX1" fmla="*/ 1195119 w 4801048"/>
              <a:gd name="connsiteY1" fmla="*/ 6764 h 1535074"/>
              <a:gd name="connsiteX2" fmla="*/ 2648684 w 4801048"/>
              <a:gd name="connsiteY2" fmla="*/ 1320092 h 1535074"/>
              <a:gd name="connsiteX3" fmla="*/ 4221393 w 4801048"/>
              <a:gd name="connsiteY3" fmla="*/ 1147484 h 1535074"/>
              <a:gd name="connsiteX4" fmla="*/ 4711280 w 4801048"/>
              <a:gd name="connsiteY4" fmla="*/ 1459422 h 1535074"/>
              <a:gd name="connsiteX5" fmla="*/ 4801048 w 4801048"/>
              <a:gd name="connsiteY5" fmla="*/ 1535074 h 1535074"/>
              <a:gd name="connsiteX6" fmla="*/ 0 w 4801048"/>
              <a:gd name="connsiteY6" fmla="*/ 1535074 h 1535074"/>
              <a:gd name="connsiteX7" fmla="*/ 0 w 4801048"/>
              <a:gd name="connsiteY7" fmla="*/ 667712 h 1535074"/>
              <a:gd name="connsiteX8" fmla="*/ 77060 w 4801048"/>
              <a:gd name="connsiteY8" fmla="*/ 606117 h 1535074"/>
              <a:gd name="connsiteX9" fmla="*/ 1104495 w 4801048"/>
              <a:gd name="connsiteY9" fmla="*/ 56 h 1535074"/>
            </a:gdLst>
            <a:ahLst/>
            <a:cxnLst/>
            <a:rect l="l" t="t" r="r" b="b"/>
            <a:pathLst>
              <a:path w="4801048" h="1535074">
                <a:moveTo>
                  <a:pt x="1104495" y="56"/>
                </a:moveTo>
                <a:cubicBezTo>
                  <a:pt x="1134864" y="-384"/>
                  <a:pt x="1165084" y="1762"/>
                  <a:pt x="1195119" y="6764"/>
                </a:cubicBezTo>
                <a:cubicBezTo>
                  <a:pt x="1675669" y="86816"/>
                  <a:pt x="2144305" y="1129972"/>
                  <a:pt x="2648684" y="1320092"/>
                </a:cubicBezTo>
                <a:cubicBezTo>
                  <a:pt x="3153063" y="1510212"/>
                  <a:pt x="3791148" y="952361"/>
                  <a:pt x="4221393" y="1147484"/>
                </a:cubicBezTo>
                <a:cubicBezTo>
                  <a:pt x="4352483" y="1206935"/>
                  <a:pt x="4533715" y="1320149"/>
                  <a:pt x="4711280" y="1459422"/>
                </a:cubicBezTo>
                <a:lnTo>
                  <a:pt x="4801048" y="1535074"/>
                </a:lnTo>
                <a:lnTo>
                  <a:pt x="0" y="1535074"/>
                </a:lnTo>
                <a:lnTo>
                  <a:pt x="0" y="667712"/>
                </a:lnTo>
                <a:lnTo>
                  <a:pt x="77060" y="606117"/>
                </a:lnTo>
                <a:cubicBezTo>
                  <a:pt x="402419" y="337023"/>
                  <a:pt x="762845" y="4999"/>
                  <a:pt x="1104495" y="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813029" y="2679580"/>
            <a:ext cx="855978" cy="136479"/>
          </a:xfrm>
          <a:custGeom>
            <a:avLst/>
            <a:gdLst>
              <a:gd name="connsiteX0" fmla="*/ 0 w 5772150"/>
              <a:gd name="connsiteY0" fmla="*/ 24300 h 738823"/>
              <a:gd name="connsiteX1" fmla="*/ 962025 w 5772150"/>
              <a:gd name="connsiteY1" fmla="*/ 538650 h 738823"/>
              <a:gd name="connsiteX2" fmla="*/ 2066925 w 5772150"/>
              <a:gd name="connsiteY2" fmla="*/ 100500 h 738823"/>
              <a:gd name="connsiteX3" fmla="*/ 3371850 w 5772150"/>
              <a:gd name="connsiteY3" fmla="*/ 738675 h 738823"/>
              <a:gd name="connsiteX4" fmla="*/ 4705350 w 5772150"/>
              <a:gd name="connsiteY4" fmla="*/ 33825 h 738823"/>
              <a:gd name="connsiteX5" fmla="*/ 5772150 w 5772150"/>
              <a:gd name="connsiteY5" fmla="*/ 176700 h 738823"/>
            </a:gdLst>
            <a:ahLst/>
            <a:cxnLst/>
            <a:rect l="l" t="t" r="r" b="b"/>
            <a:pathLst>
              <a:path w="5772150" h="738823">
                <a:moveTo>
                  <a:pt x="0" y="24300"/>
                </a:moveTo>
                <a:cubicBezTo>
                  <a:pt x="308769" y="275125"/>
                  <a:pt x="617538" y="525950"/>
                  <a:pt x="962025" y="538650"/>
                </a:cubicBezTo>
                <a:cubicBezTo>
                  <a:pt x="1306512" y="551350"/>
                  <a:pt x="1665288" y="67163"/>
                  <a:pt x="2066925" y="100500"/>
                </a:cubicBezTo>
                <a:cubicBezTo>
                  <a:pt x="2468562" y="133837"/>
                  <a:pt x="2932113" y="749787"/>
                  <a:pt x="3371850" y="738675"/>
                </a:cubicBezTo>
                <a:cubicBezTo>
                  <a:pt x="3811587" y="727563"/>
                  <a:pt x="4305300" y="127488"/>
                  <a:pt x="4705350" y="33825"/>
                </a:cubicBezTo>
                <a:cubicBezTo>
                  <a:pt x="5105400" y="-59838"/>
                  <a:pt x="5438775" y="58431"/>
                  <a:pt x="5772150" y="176700"/>
                </a:cubicBezTo>
              </a:path>
            </a:pathLst>
          </a:cu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03235" y="5863590"/>
            <a:ext cx="3315970" cy="2209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基于嵌入式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的加速器电源实时</a:t>
            </a:r>
            <a:r>
              <a:rPr kumimoji="1" lang="en-US" altLang="zh-CN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PHM</a:t>
            </a:r>
            <a:r>
              <a:rPr kumimoji="1" lang="zh-CN" altLang="en-US" sz="1100" dirty="0">
                <a:ln w="12700">
                  <a:noFill/>
                </a:ln>
                <a:solidFill>
                  <a:srgbClr val="80808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系统设计与实现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4981391" y="4578862"/>
            <a:ext cx="673496" cy="210288"/>
          </a:xfrm>
          <a:custGeom>
            <a:avLst/>
            <a:gdLst>
              <a:gd name="connsiteX0" fmla="*/ 530777 w 673496"/>
              <a:gd name="connsiteY0" fmla="*/ 0 h 210288"/>
              <a:gd name="connsiteX1" fmla="*/ 539799 w 673496"/>
              <a:gd name="connsiteY1" fmla="*/ 35246 h 210288"/>
              <a:gd name="connsiteX2" fmla="*/ 673496 w 673496"/>
              <a:gd name="connsiteY2" fmla="*/ 105144 h 210288"/>
              <a:gd name="connsiteX3" fmla="*/ 539799 w 673496"/>
              <a:gd name="connsiteY3" fmla="*/ 175043 h 210288"/>
              <a:gd name="connsiteX4" fmla="*/ 530777 w 673496"/>
              <a:gd name="connsiteY4" fmla="*/ 210288 h 210288"/>
              <a:gd name="connsiteX5" fmla="*/ 265389 w 673496"/>
              <a:gd name="connsiteY5" fmla="*/ 0 h 210288"/>
              <a:gd name="connsiteX6" fmla="*/ 274411 w 673496"/>
              <a:gd name="connsiteY6" fmla="*/ 35246 h 210288"/>
              <a:gd name="connsiteX7" fmla="*/ 408108 w 673496"/>
              <a:gd name="connsiteY7" fmla="*/ 105144 h 210288"/>
              <a:gd name="connsiteX8" fmla="*/ 274411 w 673496"/>
              <a:gd name="connsiteY8" fmla="*/ 175043 h 210288"/>
              <a:gd name="connsiteX9" fmla="*/ 265389 w 673496"/>
              <a:gd name="connsiteY9" fmla="*/ 210288 h 210288"/>
              <a:gd name="connsiteX10" fmla="*/ 0 w 673496"/>
              <a:gd name="connsiteY10" fmla="*/ 0 h 210288"/>
              <a:gd name="connsiteX11" fmla="*/ 9022 w 673496"/>
              <a:gd name="connsiteY11" fmla="*/ 35246 h 210288"/>
              <a:gd name="connsiteX12" fmla="*/ 142719 w 673496"/>
              <a:gd name="connsiteY12" fmla="*/ 105144 h 210288"/>
              <a:gd name="connsiteX13" fmla="*/ 9022 w 673496"/>
              <a:gd name="connsiteY13" fmla="*/ 175043 h 210288"/>
              <a:gd name="connsiteX14" fmla="*/ 0 w 673496"/>
              <a:gd name="connsiteY14" fmla="*/ 210288 h 210288"/>
            </a:gdLst>
            <a:ahLst/>
            <a:cxnLst/>
            <a:rect l="l" t="t" r="r" b="b"/>
            <a:pathLst>
              <a:path w="673496" h="210288">
                <a:moveTo>
                  <a:pt x="530777" y="0"/>
                </a:moveTo>
                <a:lnTo>
                  <a:pt x="539799" y="35246"/>
                </a:lnTo>
                <a:cubicBezTo>
                  <a:pt x="561826" y="76322"/>
                  <a:pt x="613393" y="105144"/>
                  <a:pt x="673496" y="105144"/>
                </a:cubicBezTo>
                <a:cubicBezTo>
                  <a:pt x="613393" y="105144"/>
                  <a:pt x="561826" y="133966"/>
                  <a:pt x="539799" y="175043"/>
                </a:cubicBezTo>
                <a:lnTo>
                  <a:pt x="530777" y="210288"/>
                </a:lnTo>
                <a:close/>
                <a:moveTo>
                  <a:pt x="265389" y="0"/>
                </a:moveTo>
                <a:lnTo>
                  <a:pt x="274411" y="35246"/>
                </a:lnTo>
                <a:cubicBezTo>
                  <a:pt x="296438" y="76322"/>
                  <a:pt x="348005" y="105144"/>
                  <a:pt x="408108" y="105144"/>
                </a:cubicBezTo>
                <a:cubicBezTo>
                  <a:pt x="348005" y="105144"/>
                  <a:pt x="296438" y="133966"/>
                  <a:pt x="274411" y="175043"/>
                </a:cubicBezTo>
                <a:lnTo>
                  <a:pt x="265389" y="210288"/>
                </a:lnTo>
                <a:close/>
                <a:moveTo>
                  <a:pt x="0" y="0"/>
                </a:moveTo>
                <a:lnTo>
                  <a:pt x="9022" y="35246"/>
                </a:lnTo>
                <a:cubicBezTo>
                  <a:pt x="31049" y="76322"/>
                  <a:pt x="82616" y="105144"/>
                  <a:pt x="142719" y="105144"/>
                </a:cubicBezTo>
                <a:cubicBezTo>
                  <a:pt x="82616" y="105144"/>
                  <a:pt x="31049" y="133966"/>
                  <a:pt x="9022" y="175043"/>
                </a:cubicBezTo>
                <a:lnTo>
                  <a:pt x="0" y="210288"/>
                </a:lnTo>
                <a:close/>
              </a:path>
            </a:pathLst>
          </a:cu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4855846" cy="1430820"/>
          </a:xfrm>
          <a:custGeom>
            <a:avLst/>
            <a:gdLst>
              <a:gd name="connsiteX0" fmla="*/ 0 w 3769579"/>
              <a:gd name="connsiteY0" fmla="*/ 0 h 1430820"/>
              <a:gd name="connsiteX1" fmla="*/ 3769579 w 3769579"/>
              <a:gd name="connsiteY1" fmla="*/ 0 h 1430820"/>
              <a:gd name="connsiteX2" fmla="*/ 3744206 w 3769579"/>
              <a:gd name="connsiteY2" fmla="*/ 73345 h 1430820"/>
              <a:gd name="connsiteX3" fmla="*/ 3700842 w 3769579"/>
              <a:gd name="connsiteY3" fmla="*/ 171485 h 1430820"/>
              <a:gd name="connsiteX4" fmla="*/ 2898202 w 3769579"/>
              <a:gd name="connsiteY4" fmla="*/ 412785 h 1430820"/>
              <a:gd name="connsiteX5" fmla="*/ 2598482 w 3769579"/>
              <a:gd name="connsiteY5" fmla="*/ 996985 h 1430820"/>
              <a:gd name="connsiteX6" fmla="*/ 1760282 w 3769579"/>
              <a:gd name="connsiteY6" fmla="*/ 908085 h 1430820"/>
              <a:gd name="connsiteX7" fmla="*/ 1099882 w 3769579"/>
              <a:gd name="connsiteY7" fmla="*/ 1428785 h 1430820"/>
              <a:gd name="connsiteX8" fmla="*/ 89029 w 3769579"/>
              <a:gd name="connsiteY8" fmla="*/ 1232890 h 1430820"/>
              <a:gd name="connsiteX9" fmla="*/ 0 w 3769579"/>
              <a:gd name="connsiteY9" fmla="*/ 1204456 h 1430820"/>
            </a:gdLst>
            <a:ahLst/>
            <a:cxnLst/>
            <a:rect l="l" t="t" r="r" b="b"/>
            <a:pathLst>
              <a:path w="3769579" h="1430820">
                <a:moveTo>
                  <a:pt x="0" y="0"/>
                </a:moveTo>
                <a:lnTo>
                  <a:pt x="3769579" y="0"/>
                </a:lnTo>
                <a:lnTo>
                  <a:pt x="3744206" y="73345"/>
                </a:lnTo>
                <a:cubicBezTo>
                  <a:pt x="3729106" y="111491"/>
                  <a:pt x="3714124" y="144762"/>
                  <a:pt x="3700842" y="171485"/>
                </a:cubicBezTo>
                <a:cubicBezTo>
                  <a:pt x="3594585" y="385268"/>
                  <a:pt x="3081929" y="275202"/>
                  <a:pt x="2898202" y="412785"/>
                </a:cubicBezTo>
                <a:cubicBezTo>
                  <a:pt x="2714475" y="550368"/>
                  <a:pt x="2788135" y="914435"/>
                  <a:pt x="2598482" y="996985"/>
                </a:cubicBezTo>
                <a:cubicBezTo>
                  <a:pt x="2408829" y="1079535"/>
                  <a:pt x="2010049" y="836118"/>
                  <a:pt x="1760282" y="908085"/>
                </a:cubicBezTo>
                <a:cubicBezTo>
                  <a:pt x="1510515" y="980052"/>
                  <a:pt x="1447015" y="1399152"/>
                  <a:pt x="1099882" y="1428785"/>
                </a:cubicBezTo>
                <a:cubicBezTo>
                  <a:pt x="882924" y="1447306"/>
                  <a:pt x="428667" y="1336015"/>
                  <a:pt x="89029" y="1232890"/>
                </a:cubicBezTo>
                <a:lnTo>
                  <a:pt x="0" y="12044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1" y="0"/>
            <a:ext cx="2817491" cy="791901"/>
          </a:xfrm>
          <a:custGeom>
            <a:avLst/>
            <a:gdLst>
              <a:gd name="connsiteX0" fmla="*/ 0 w 2187210"/>
              <a:gd name="connsiteY0" fmla="*/ 0 h 791901"/>
              <a:gd name="connsiteX1" fmla="*/ 2187210 w 2187210"/>
              <a:gd name="connsiteY1" fmla="*/ 0 h 791901"/>
              <a:gd name="connsiteX2" fmla="*/ 2164840 w 2187210"/>
              <a:gd name="connsiteY2" fmla="*/ 25736 h 791901"/>
              <a:gd name="connsiteX3" fmla="*/ 1686364 w 2187210"/>
              <a:gd name="connsiteY3" fmla="*/ 138228 h 791901"/>
              <a:gd name="connsiteX4" fmla="*/ 1493916 w 2187210"/>
              <a:gd name="connsiteY4" fmla="*/ 513339 h 791901"/>
              <a:gd name="connsiteX5" fmla="*/ 955712 w 2187210"/>
              <a:gd name="connsiteY5" fmla="*/ 456257 h 791901"/>
              <a:gd name="connsiteX6" fmla="*/ 531673 w 2187210"/>
              <a:gd name="connsiteY6" fmla="*/ 790595 h 791901"/>
              <a:gd name="connsiteX7" fmla="*/ 56439 w 2187210"/>
              <a:gd name="connsiteY7" fmla="*/ 714073 h 791901"/>
              <a:gd name="connsiteX8" fmla="*/ 0 w 2187210"/>
              <a:gd name="connsiteY8" fmla="*/ 698079 h 791901"/>
            </a:gdLst>
            <a:ahLst/>
            <a:cxnLst/>
            <a:rect l="l" t="t" r="r" b="b"/>
            <a:pathLst>
              <a:path w="2187210" h="791901">
                <a:moveTo>
                  <a:pt x="0" y="0"/>
                </a:moveTo>
                <a:lnTo>
                  <a:pt x="2187210" y="0"/>
                </a:lnTo>
                <a:lnTo>
                  <a:pt x="2164840" y="25736"/>
                </a:lnTo>
                <a:cubicBezTo>
                  <a:pt x="2054514" y="105376"/>
                  <a:pt x="1789588" y="60929"/>
                  <a:pt x="1686364" y="138228"/>
                </a:cubicBezTo>
                <a:cubicBezTo>
                  <a:pt x="1568394" y="226569"/>
                  <a:pt x="1615691" y="460334"/>
                  <a:pt x="1493916" y="513339"/>
                </a:cubicBezTo>
                <a:cubicBezTo>
                  <a:pt x="1372141" y="566344"/>
                  <a:pt x="1116086" y="410047"/>
                  <a:pt x="955712" y="456257"/>
                </a:cubicBezTo>
                <a:cubicBezTo>
                  <a:pt x="795338" y="502467"/>
                  <a:pt x="754565" y="771568"/>
                  <a:pt x="531673" y="790595"/>
                </a:cubicBezTo>
                <a:cubicBezTo>
                  <a:pt x="427193" y="799515"/>
                  <a:pt x="237005" y="761549"/>
                  <a:pt x="56439" y="714073"/>
                </a:cubicBezTo>
                <a:lnTo>
                  <a:pt x="0" y="6980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937790" y="6158198"/>
            <a:ext cx="1471653" cy="242602"/>
          </a:xfrm>
          <a:custGeom>
            <a:avLst/>
            <a:gdLst>
              <a:gd name="connsiteX0" fmla="*/ 0 w 1471653"/>
              <a:gd name="connsiteY0" fmla="*/ 0 h 242602"/>
              <a:gd name="connsiteX1" fmla="*/ 0 w 1471653"/>
              <a:gd name="connsiteY1" fmla="*/ 242602 h 242602"/>
              <a:gd name="connsiteX2" fmla="*/ 10408 w 1471653"/>
              <a:gd name="connsiteY2" fmla="*/ 201941 h 242602"/>
              <a:gd name="connsiteX3" fmla="*/ 164650 w 1471653"/>
              <a:gd name="connsiteY3" fmla="*/ 121301 h 242602"/>
              <a:gd name="connsiteX4" fmla="*/ 10408 w 1471653"/>
              <a:gd name="connsiteY4" fmla="*/ 40662 h 242602"/>
              <a:gd name="connsiteX5" fmla="*/ 326752 w 1471653"/>
              <a:gd name="connsiteY5" fmla="*/ 0 h 242602"/>
              <a:gd name="connsiteX6" fmla="*/ 326752 w 1471653"/>
              <a:gd name="connsiteY6" fmla="*/ 242602 h 242602"/>
              <a:gd name="connsiteX7" fmla="*/ 337160 w 1471653"/>
              <a:gd name="connsiteY7" fmla="*/ 201941 h 242602"/>
              <a:gd name="connsiteX8" fmla="*/ 491402 w 1471653"/>
              <a:gd name="connsiteY8" fmla="*/ 121301 h 242602"/>
              <a:gd name="connsiteX9" fmla="*/ 337160 w 1471653"/>
              <a:gd name="connsiteY9" fmla="*/ 40662 h 242602"/>
              <a:gd name="connsiteX10" fmla="*/ 653502 w 1471653"/>
              <a:gd name="connsiteY10" fmla="*/ 0 h 242602"/>
              <a:gd name="connsiteX11" fmla="*/ 653502 w 1471653"/>
              <a:gd name="connsiteY11" fmla="*/ 242602 h 242602"/>
              <a:gd name="connsiteX12" fmla="*/ 663910 w 1471653"/>
              <a:gd name="connsiteY12" fmla="*/ 201941 h 242602"/>
              <a:gd name="connsiteX13" fmla="*/ 818152 w 1471653"/>
              <a:gd name="connsiteY13" fmla="*/ 121301 h 242602"/>
              <a:gd name="connsiteX14" fmla="*/ 663910 w 1471653"/>
              <a:gd name="connsiteY14" fmla="*/ 40662 h 242602"/>
              <a:gd name="connsiteX15" fmla="*/ 980253 w 1471653"/>
              <a:gd name="connsiteY15" fmla="*/ 0 h 242602"/>
              <a:gd name="connsiteX16" fmla="*/ 980253 w 1471653"/>
              <a:gd name="connsiteY16" fmla="*/ 242602 h 242602"/>
              <a:gd name="connsiteX17" fmla="*/ 990661 w 1471653"/>
              <a:gd name="connsiteY17" fmla="*/ 201941 h 242602"/>
              <a:gd name="connsiteX18" fmla="*/ 1144903 w 1471653"/>
              <a:gd name="connsiteY18" fmla="*/ 121301 h 242602"/>
              <a:gd name="connsiteX19" fmla="*/ 990661 w 1471653"/>
              <a:gd name="connsiteY19" fmla="*/ 40662 h 242602"/>
              <a:gd name="connsiteX20" fmla="*/ 1307003 w 1471653"/>
              <a:gd name="connsiteY20" fmla="*/ 0 h 242602"/>
              <a:gd name="connsiteX21" fmla="*/ 1307003 w 1471653"/>
              <a:gd name="connsiteY21" fmla="*/ 242602 h 242602"/>
              <a:gd name="connsiteX22" fmla="*/ 1317411 w 1471653"/>
              <a:gd name="connsiteY22" fmla="*/ 201941 h 242602"/>
              <a:gd name="connsiteX23" fmla="*/ 1471653 w 1471653"/>
              <a:gd name="connsiteY23" fmla="*/ 121301 h 242602"/>
              <a:gd name="connsiteX24" fmla="*/ 1317411 w 1471653"/>
              <a:gd name="connsiteY24" fmla="*/ 40662 h 242602"/>
            </a:gdLst>
            <a:ahLst/>
            <a:cxnLst/>
            <a:rect l="l" t="t" r="r" b="b"/>
            <a:pathLst>
              <a:path w="1471653" h="242602">
                <a:moveTo>
                  <a:pt x="0" y="0"/>
                </a:moveTo>
                <a:lnTo>
                  <a:pt x="0" y="242602"/>
                </a:lnTo>
                <a:lnTo>
                  <a:pt x="10408" y="201941"/>
                </a:lnTo>
                <a:cubicBezTo>
                  <a:pt x="35820" y="154552"/>
                  <a:pt x="95311" y="121301"/>
                  <a:pt x="164650" y="121301"/>
                </a:cubicBezTo>
                <a:cubicBezTo>
                  <a:pt x="95311" y="121301"/>
                  <a:pt x="35820" y="88050"/>
                  <a:pt x="10408" y="40662"/>
                </a:cubicBezTo>
                <a:close/>
                <a:moveTo>
                  <a:pt x="326752" y="0"/>
                </a:moveTo>
                <a:lnTo>
                  <a:pt x="326752" y="242602"/>
                </a:lnTo>
                <a:lnTo>
                  <a:pt x="337160" y="201941"/>
                </a:lnTo>
                <a:cubicBezTo>
                  <a:pt x="362572" y="154552"/>
                  <a:pt x="422063" y="121301"/>
                  <a:pt x="491402" y="121301"/>
                </a:cubicBezTo>
                <a:cubicBezTo>
                  <a:pt x="422063" y="121301"/>
                  <a:pt x="362572" y="88050"/>
                  <a:pt x="337160" y="40662"/>
                </a:cubicBezTo>
                <a:close/>
                <a:moveTo>
                  <a:pt x="653502" y="0"/>
                </a:moveTo>
                <a:lnTo>
                  <a:pt x="653502" y="242602"/>
                </a:lnTo>
                <a:lnTo>
                  <a:pt x="663910" y="201941"/>
                </a:lnTo>
                <a:cubicBezTo>
                  <a:pt x="689322" y="154552"/>
                  <a:pt x="748813" y="121301"/>
                  <a:pt x="818152" y="121301"/>
                </a:cubicBezTo>
                <a:cubicBezTo>
                  <a:pt x="748813" y="121301"/>
                  <a:pt x="689322" y="88050"/>
                  <a:pt x="663910" y="40662"/>
                </a:cubicBezTo>
                <a:close/>
                <a:moveTo>
                  <a:pt x="980253" y="0"/>
                </a:moveTo>
                <a:lnTo>
                  <a:pt x="980253" y="242602"/>
                </a:lnTo>
                <a:lnTo>
                  <a:pt x="990661" y="201941"/>
                </a:lnTo>
                <a:cubicBezTo>
                  <a:pt x="1016073" y="154552"/>
                  <a:pt x="1075564" y="121301"/>
                  <a:pt x="1144903" y="121301"/>
                </a:cubicBezTo>
                <a:cubicBezTo>
                  <a:pt x="1075564" y="121301"/>
                  <a:pt x="1016073" y="88050"/>
                  <a:pt x="990661" y="40662"/>
                </a:cubicBezTo>
                <a:close/>
                <a:moveTo>
                  <a:pt x="1307003" y="0"/>
                </a:moveTo>
                <a:lnTo>
                  <a:pt x="1307003" y="242602"/>
                </a:lnTo>
                <a:lnTo>
                  <a:pt x="1317411" y="201941"/>
                </a:lnTo>
                <a:cubicBezTo>
                  <a:pt x="1342823" y="154552"/>
                  <a:pt x="1402314" y="121301"/>
                  <a:pt x="1471653" y="121301"/>
                </a:cubicBezTo>
                <a:cubicBezTo>
                  <a:pt x="1402314" y="121301"/>
                  <a:pt x="1342823" y="88050"/>
                  <a:pt x="1317411" y="40662"/>
                </a:cubicBezTo>
                <a:close/>
              </a:path>
            </a:pathLst>
          </a:custGeom>
          <a:gradFill>
            <a:gsLst>
              <a:gs pos="6000">
                <a:schemeClr val="accent2">
                  <a:lumMod val="60000"/>
                  <a:lumOff val="40000"/>
                </a:schemeClr>
              </a:gs>
              <a:gs pos="94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001" y="4639078"/>
            <a:ext cx="90000" cy="898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algn="c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27618" y="4650113"/>
            <a:ext cx="3746665" cy="67787"/>
          </a:xfrm>
          <a:prstGeom prst="roundRect">
            <a:avLst>
              <a:gd name="adj" fmla="val 50000"/>
            </a:avLst>
          </a:prstGeom>
          <a:gradFill>
            <a:gsLst>
              <a:gs pos="6000">
                <a:schemeClr val="accent1">
                  <a:lumMod val="60000"/>
                  <a:lumOff val="40000"/>
                </a:schemeClr>
              </a:gs>
              <a:gs pos="94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76200" dist="127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8714" y="1885192"/>
            <a:ext cx="2082530" cy="87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2876" r="33"/>
          <a:stretch>
            <a:fillRect/>
          </a:stretch>
        </p:blipFill>
        <p:spPr>
          <a:xfrm>
            <a:off x="5886096" y="1393000"/>
            <a:ext cx="5769891" cy="4008382"/>
          </a:xfrm>
          <a:custGeom>
            <a:avLst/>
            <a:gdLst>
              <a:gd name="connsiteX0" fmla="*/ 0 w 4946794"/>
              <a:gd name="connsiteY0" fmla="*/ 0 h 3436571"/>
              <a:gd name="connsiteX1" fmla="*/ 4946794 w 4946794"/>
              <a:gd name="connsiteY1" fmla="*/ 0 h 3436571"/>
              <a:gd name="connsiteX2" fmla="*/ 4946794 w 4946794"/>
              <a:gd name="connsiteY2" fmla="*/ 3436571 h 3436571"/>
              <a:gd name="connsiteX3" fmla="*/ 0 w 4946794"/>
              <a:gd name="connsiteY3" fmla="*/ 3436571 h 3436571"/>
            </a:gdLst>
            <a:ahLst/>
            <a:cxnLst/>
            <a:rect l="l" t="t" r="r" b="b"/>
            <a:pathLst>
              <a:path w="4946794" h="3436571">
                <a:moveTo>
                  <a:pt x="0" y="0"/>
                </a:moveTo>
                <a:lnTo>
                  <a:pt x="4946794" y="0"/>
                </a:lnTo>
                <a:lnTo>
                  <a:pt x="4946794" y="3436571"/>
                </a:lnTo>
                <a:lnTo>
                  <a:pt x="0" y="34365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2811245" y="932617"/>
            <a:ext cx="1572866" cy="18239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8713" y="2896936"/>
            <a:ext cx="4926174" cy="16819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745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研究背景与动机 </a:t>
            </a:r>
            <a:endParaRPr kumimoji="1" lang="en-US" altLang="zh-CN" sz="2745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2745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</a:rPr>
              <a:t>(Context &amp; Motivation)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/>
          <p:nvPr/>
        </p:nvSpPr>
        <p:spPr>
          <a:xfrm>
            <a:off x="0" y="1028700"/>
            <a:ext cx="6857046" cy="6346768"/>
          </a:xfrm>
          <a:custGeom>
            <a:avLst/>
            <a:gdLst>
              <a:gd name="connsiteX0" fmla="*/ 0 w 4515728"/>
              <a:gd name="connsiteY0" fmla="*/ 0 h 4179685"/>
              <a:gd name="connsiteX1" fmla="*/ 2932042 w 4515728"/>
              <a:gd name="connsiteY1" fmla="*/ 0 h 4179685"/>
              <a:gd name="connsiteX2" fmla="*/ 4515728 w 4515728"/>
              <a:gd name="connsiteY2" fmla="*/ 3167372 h 4179685"/>
              <a:gd name="connsiteX3" fmla="*/ 4009572 w 4515728"/>
              <a:gd name="connsiteY3" fmla="*/ 4179685 h 4179685"/>
              <a:gd name="connsiteX4" fmla="*/ 0 w 4515728"/>
              <a:gd name="connsiteY4" fmla="*/ 4179685 h 4179685"/>
            </a:gdLst>
            <a:ahLst/>
            <a:cxnLst/>
            <a:rect l="l" t="t" r="r" b="b"/>
            <a:pathLst>
              <a:path w="4515728" h="4179685">
                <a:moveTo>
                  <a:pt x="0" y="0"/>
                </a:moveTo>
                <a:lnTo>
                  <a:pt x="2932042" y="0"/>
                </a:lnTo>
                <a:lnTo>
                  <a:pt x="4515728" y="3167372"/>
                </a:lnTo>
                <a:lnTo>
                  <a:pt x="4009572" y="4179685"/>
                </a:lnTo>
                <a:lnTo>
                  <a:pt x="0" y="4179685"/>
                </a:lnTo>
                <a:close/>
              </a:path>
            </a:pathLst>
          </a:custGeom>
          <a:solidFill>
            <a:schemeClr val="bg1">
              <a:lumMod val="95000"/>
              <a:alpha val="3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0" y="2852212"/>
            <a:ext cx="4327852" cy="4005788"/>
          </a:xfrm>
          <a:custGeom>
            <a:avLst/>
            <a:gdLst>
              <a:gd name="connsiteX0" fmla="*/ 0 w 4515728"/>
              <a:gd name="connsiteY0" fmla="*/ 0 h 4179685"/>
              <a:gd name="connsiteX1" fmla="*/ 2932042 w 4515728"/>
              <a:gd name="connsiteY1" fmla="*/ 0 h 4179685"/>
              <a:gd name="connsiteX2" fmla="*/ 4515728 w 4515728"/>
              <a:gd name="connsiteY2" fmla="*/ 3167372 h 4179685"/>
              <a:gd name="connsiteX3" fmla="*/ 4009572 w 4515728"/>
              <a:gd name="connsiteY3" fmla="*/ 4179685 h 4179685"/>
              <a:gd name="connsiteX4" fmla="*/ 0 w 4515728"/>
              <a:gd name="connsiteY4" fmla="*/ 4179685 h 4179685"/>
            </a:gdLst>
            <a:ahLst/>
            <a:cxnLst/>
            <a:rect l="l" t="t" r="r" b="b"/>
            <a:pathLst>
              <a:path w="4515728" h="4179685">
                <a:moveTo>
                  <a:pt x="0" y="0"/>
                </a:moveTo>
                <a:lnTo>
                  <a:pt x="2932042" y="0"/>
                </a:lnTo>
                <a:lnTo>
                  <a:pt x="4515728" y="3167372"/>
                </a:lnTo>
                <a:lnTo>
                  <a:pt x="4009572" y="4179685"/>
                </a:lnTo>
                <a:lnTo>
                  <a:pt x="0" y="4179685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0" y="6268814"/>
            <a:ext cx="493466" cy="589186"/>
          </a:xfrm>
          <a:custGeom>
            <a:avLst/>
            <a:gdLst>
              <a:gd name="connsiteX0" fmla="*/ 0 w 797754"/>
              <a:gd name="connsiteY0" fmla="*/ 0 h 952500"/>
              <a:gd name="connsiteX1" fmla="*/ 490667 w 797754"/>
              <a:gd name="connsiteY1" fmla="*/ 0 h 952500"/>
              <a:gd name="connsiteX2" fmla="*/ 797754 w 797754"/>
              <a:gd name="connsiteY2" fmla="*/ 614175 h 952500"/>
              <a:gd name="connsiteX3" fmla="*/ 628592 w 797754"/>
              <a:gd name="connsiteY3" fmla="*/ 952500 h 952500"/>
              <a:gd name="connsiteX4" fmla="*/ 0 w 797754"/>
              <a:gd name="connsiteY4" fmla="*/ 952500 h 952500"/>
            </a:gdLst>
            <a:ahLst/>
            <a:cxnLst/>
            <a:rect l="l" t="t" r="r" b="b"/>
            <a:pathLst>
              <a:path w="797754" h="952500">
                <a:moveTo>
                  <a:pt x="0" y="0"/>
                </a:moveTo>
                <a:lnTo>
                  <a:pt x="490667" y="0"/>
                </a:lnTo>
                <a:lnTo>
                  <a:pt x="797754" y="614175"/>
                </a:lnTo>
                <a:lnTo>
                  <a:pt x="628592" y="952500"/>
                </a:lnTo>
                <a:lnTo>
                  <a:pt x="0" y="95250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期待讨论方向</a:t>
            </a:r>
            <a:endParaRPr kumimoji="1"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48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87020" y="1109980"/>
            <a:ext cx="60293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一、</a:t>
            </a:r>
            <a:r>
              <a:rPr lang="en-US" altLang="zh-CN" sz="1000"/>
              <a:t>AI</a:t>
            </a:r>
            <a:r>
              <a:rPr lang="zh-CN" altLang="en-US" sz="1000"/>
              <a:t>算法与模型</a:t>
            </a:r>
            <a:endParaRPr lang="zh-CN" altLang="en-US" sz="1000"/>
          </a:p>
          <a:p>
            <a:r>
              <a:rPr lang="zh-CN" altLang="en-US" sz="1000"/>
              <a:t>模型架构选择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时序预测是否应转向轻量化</a:t>
            </a:r>
            <a:r>
              <a:rPr lang="en-US" altLang="zh-CN" sz="1000"/>
              <a:t>Transformer</a:t>
            </a:r>
            <a:r>
              <a:rPr lang="zh-CN" altLang="en-US" sz="1000"/>
              <a:t>变体（如</a:t>
            </a:r>
            <a:r>
              <a:rPr lang="en-US" altLang="zh-CN" sz="1000"/>
              <a:t>Autoformer</a:t>
            </a:r>
            <a:r>
              <a:rPr lang="zh-CN" altLang="en-US" sz="1000"/>
              <a:t>）而非</a:t>
            </a:r>
            <a:r>
              <a:rPr lang="en-US" altLang="zh-CN" sz="1000"/>
              <a:t>LSTM</a:t>
            </a:r>
            <a:r>
              <a:rPr lang="zh-CN" altLang="en-US" sz="1000"/>
              <a:t>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是否需要为电容</a:t>
            </a:r>
            <a:r>
              <a:rPr lang="en-US" altLang="zh-CN" sz="1000"/>
              <a:t>ESR</a:t>
            </a:r>
            <a:r>
              <a:rPr lang="zh-CN" altLang="en-US" sz="1000"/>
              <a:t>预测和</a:t>
            </a:r>
            <a:r>
              <a:rPr lang="en-US" altLang="zh-CN" sz="1000"/>
              <a:t>IGBT</a:t>
            </a:r>
            <a:r>
              <a:rPr lang="zh-CN" altLang="en-US" sz="1000"/>
              <a:t>故障分类设计独立模型，还是采用多任务学习？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可解释性挑战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如何在不增加计算负载的前提下，为嵌入式</a:t>
            </a:r>
            <a:r>
              <a:rPr lang="en-US" altLang="zh-CN" sz="1000"/>
              <a:t>AI</a:t>
            </a:r>
            <a:r>
              <a:rPr lang="zh-CN" altLang="en-US" sz="1000"/>
              <a:t>模型提供可解释性输出（如特征重要性热力图）？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是否需结合物理模型（如电容退化方程）约束神经网络训练？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二、通信架构</a:t>
            </a:r>
            <a:endParaRPr lang="zh-CN" altLang="en-US" sz="1000"/>
          </a:p>
          <a:p>
            <a:r>
              <a:rPr lang="zh-CN" altLang="en-US" sz="1000"/>
              <a:t>协议选型争议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区域层通信采用</a:t>
            </a:r>
            <a:r>
              <a:rPr lang="en-US" altLang="zh-CN" sz="1000"/>
              <a:t>TSN</a:t>
            </a:r>
            <a:r>
              <a:rPr lang="zh-CN" altLang="en-US" sz="1000"/>
              <a:t>还是</a:t>
            </a:r>
            <a:r>
              <a:rPr lang="en-US" altLang="zh-CN" sz="1000"/>
              <a:t>5G</a:t>
            </a:r>
            <a:r>
              <a:rPr lang="zh-CN" altLang="en-US" sz="1000"/>
              <a:t>工业物联网？如何权衡确定性延迟与部署成本？</a:t>
            </a:r>
            <a:endParaRPr lang="zh-CN" altLang="en-US" sz="1000"/>
          </a:p>
          <a:p>
            <a:endParaRPr lang="en-US" altLang="zh-CN" sz="1000"/>
          </a:p>
          <a:p>
            <a:r>
              <a:rPr lang="en-US" altLang="zh-CN" sz="1000"/>
              <a:t>CAN</a:t>
            </a:r>
            <a:r>
              <a:rPr lang="zh-CN" altLang="en-US" sz="1000"/>
              <a:t>总线在强电磁干扰下的误码率控制是否需要引入冗余通信？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系统扩展性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当电源节点数从</a:t>
            </a:r>
            <a:r>
              <a:rPr lang="en-US" altLang="zh-CN" sz="1000"/>
              <a:t>300</a:t>
            </a:r>
            <a:r>
              <a:rPr lang="zh-CN" altLang="en-US" sz="1000"/>
              <a:t>扩展至</a:t>
            </a:r>
            <a:r>
              <a:rPr lang="en-US" altLang="zh-CN" sz="1000"/>
              <a:t>1000</a:t>
            </a:r>
            <a:r>
              <a:rPr lang="zh-CN" altLang="en-US" sz="1000"/>
              <a:t>时，现有</a:t>
            </a:r>
            <a:r>
              <a:rPr lang="en-US" altLang="zh-CN" sz="1000"/>
              <a:t>MQTT</a:t>
            </a:r>
            <a:r>
              <a:rPr lang="zh-CN" altLang="en-US" sz="1000"/>
              <a:t>架构是否会出现性能瓶颈？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/>
              <a:t>是否需引入边缘计算网关分担中心服务器压力？</a:t>
            </a:r>
            <a:endParaRPr lang="zh-CN" altLang="en-US" sz="1000"/>
          </a:p>
          <a:p>
            <a:endParaRPr lang="en-US" altLang="zh-CN" sz="1000"/>
          </a:p>
          <a:p>
            <a:endParaRPr lang="zh-CN" altLang="en-US" sz="1000"/>
          </a:p>
        </p:txBody>
      </p:sp>
      <p:sp>
        <p:nvSpPr>
          <p:cNvPr id="5" name="文本框 4"/>
          <p:cNvSpPr txBox="1"/>
          <p:nvPr/>
        </p:nvSpPr>
        <p:spPr>
          <a:xfrm>
            <a:off x="6096000" y="329565"/>
            <a:ext cx="609600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ym typeface="+mn-ea"/>
              </a:rPr>
              <a:t>三、数据与系统集成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多源数据融合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如何统一电信号（高频）、热像（低频）、振动（异步）数据的时间对齐？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是否需为不同电源类型（交流</a:t>
            </a:r>
            <a:r>
              <a:rPr lang="en-US" altLang="zh-CN" sz="1000">
                <a:sym typeface="+mn-ea"/>
              </a:rPr>
              <a:t>/</a:t>
            </a:r>
            <a:r>
              <a:rPr lang="zh-CN" altLang="en-US" sz="1000">
                <a:sym typeface="+mn-ea"/>
              </a:rPr>
              <a:t>直流）设计差异化的数据采集策略？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小样本学习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在缺乏历史故障数据时，如何利用数字孪生生成可信的故障模拟数据？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联邦学习能否在保护数据隐私的前提下，解决跨机构数据不足问题？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四、风险评估与维护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风险量化方法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如何定义电源间</a:t>
            </a:r>
            <a:r>
              <a:rPr lang="en-US" altLang="zh-CN" sz="1000">
                <a:sym typeface="+mn-ea"/>
              </a:rPr>
              <a:t>“</a:t>
            </a:r>
            <a:r>
              <a:rPr lang="zh-CN" altLang="en-US" sz="1000">
                <a:sym typeface="+mn-ea"/>
              </a:rPr>
              <a:t>耦合权重</a:t>
            </a:r>
            <a:r>
              <a:rPr lang="en-US" altLang="zh-CN" sz="1000">
                <a:sym typeface="+mn-ea"/>
              </a:rPr>
              <a:t>”</a:t>
            </a:r>
            <a:r>
              <a:rPr lang="zh-CN" altLang="en-US" sz="1000">
                <a:sym typeface="+mn-ea"/>
              </a:rPr>
              <a:t>？基于电气参数（如电流耦合度）还是物理拓扑？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图神经网络（</a:t>
            </a:r>
            <a:r>
              <a:rPr lang="en-US" altLang="zh-CN" sz="1000">
                <a:sym typeface="+mn-ea"/>
              </a:rPr>
              <a:t>GNN</a:t>
            </a:r>
            <a:r>
              <a:rPr lang="zh-CN" altLang="en-US" sz="1000">
                <a:sym typeface="+mn-ea"/>
              </a:rPr>
              <a:t>）是否需要预训练电路仿真数据以提高传播预测精度？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维护策略优化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如何平衡预测性维护的经济性（更换成本）与可靠性（风险容忍度）？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健康评分（</a:t>
            </a:r>
            <a:r>
              <a:rPr lang="en-US" altLang="zh-CN" sz="1000">
                <a:sym typeface="+mn-ea"/>
              </a:rPr>
              <a:t>HIS</a:t>
            </a:r>
            <a:r>
              <a:rPr lang="zh-CN" altLang="en-US" sz="1000">
                <a:sym typeface="+mn-ea"/>
              </a:rPr>
              <a:t>）的阈值是否应动态调整？依据设备批次还是运行环境？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五、数字孪生与验证</a:t>
            </a:r>
            <a:endParaRPr lang="zh-CN" altLang="en-US" sz="1000"/>
          </a:p>
          <a:p>
            <a:r>
              <a:rPr lang="zh-CN" altLang="en-US" sz="1000">
                <a:sym typeface="+mn-ea"/>
              </a:rPr>
              <a:t>模型保真度争议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数字孪生应聚焦单体电源精细化建模（如电磁场仿真），还是系统级交互抽象建模？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如何验证数字孪生的预测准确性（缺乏真实故障数据时）？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工程落地挑战</a:t>
            </a:r>
            <a:endParaRPr lang="zh-CN" altLang="en-US" sz="1000"/>
          </a:p>
          <a:p>
            <a:endParaRPr lang="en-US" altLang="zh-CN" sz="1000"/>
          </a:p>
          <a:p>
            <a:r>
              <a:rPr lang="en-US" altLang="zh-CN" sz="1000">
                <a:sym typeface="+mn-ea"/>
              </a:rPr>
              <a:t>FPGA</a:t>
            </a:r>
            <a:r>
              <a:rPr lang="zh-CN" altLang="en-US" sz="1000">
                <a:sym typeface="+mn-ea"/>
              </a:rPr>
              <a:t>资源如何分配：优先保障实时控制，还是预留孪生仿真算力？</a:t>
            </a:r>
            <a:endParaRPr lang="zh-CN" altLang="en-US" sz="1000"/>
          </a:p>
          <a:p>
            <a:endParaRPr lang="en-US" altLang="zh-CN" sz="1000"/>
          </a:p>
          <a:p>
            <a:r>
              <a:rPr lang="zh-CN" altLang="en-US" sz="1000">
                <a:sym typeface="+mn-ea"/>
              </a:rPr>
              <a:t>是否需为边缘</a:t>
            </a:r>
            <a:r>
              <a:rPr lang="en-US" altLang="zh-CN" sz="1000">
                <a:sym typeface="+mn-ea"/>
              </a:rPr>
              <a:t>-</a:t>
            </a:r>
            <a:r>
              <a:rPr lang="zh-CN" altLang="en-US" sz="1000">
                <a:sym typeface="+mn-ea"/>
              </a:rPr>
              <a:t>云端数字孪生设计差异化的功能分割（如边缘轻量化孪生</a:t>
            </a:r>
            <a:r>
              <a:rPr lang="en-US" altLang="zh-CN" sz="1000">
                <a:sym typeface="+mn-ea"/>
              </a:rPr>
              <a:t>+</a:t>
            </a:r>
            <a:r>
              <a:rPr lang="zh-CN" altLang="en-US" sz="1000">
                <a:sym typeface="+mn-ea"/>
              </a:rPr>
              <a:t>云端高精度孪生）？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电源系统介绍</a:t>
            </a:r>
            <a:endParaRPr kumimoji="1" 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12115" y="1205230"/>
            <a:ext cx="10981690" cy="1424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为各类磁铁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(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二极、四极、校正磁铁等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)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提供精确的励磁电流，用于控制粒子运动轨道和束团约束。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旗黑X1-55W" panose="00020600040101010101" pitchFamily="18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目前采用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Altera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数字控制器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DPSCM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作为电源系统控制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旗黑X1-55W" panose="00020600040101010101" pitchFamily="18" charset="-122"/>
              </a:rPr>
              <a:t>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旗黑X1-55W" panose="00020600040101010101" pitchFamily="18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377"/>
          <a:stretch>
            <a:fillRect/>
          </a:stretch>
        </p:blipFill>
        <p:spPr>
          <a:xfrm>
            <a:off x="94615" y="2341880"/>
            <a:ext cx="4774565" cy="275463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360170" y="5379720"/>
            <a:ext cx="20821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CSNS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电源系统分布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99130" y="4124325"/>
            <a:ext cx="95377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3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CSNS-Ⅱ</a:t>
            </a:r>
            <a:endParaRPr lang="en-US" altLang="zh-CN" sz="13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10890" y="3314065"/>
            <a:ext cx="42672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3067685" y="3314065"/>
            <a:ext cx="91249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1.6GeV RCS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25315" y="5379720"/>
            <a:ext cx="3404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CSNS电源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系统规模不断扩大，超过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300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台（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HEPS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电源近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3000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台，光源规模远大于质子加速器）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pic>
        <p:nvPicPr>
          <p:cNvPr id="37" name="图片 36" descr="未命名文件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70" y="2144395"/>
            <a:ext cx="3637915" cy="32353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316" t="1141" r="1098" b="2816"/>
          <a:stretch>
            <a:fillRect/>
          </a:stretch>
        </p:blipFill>
        <p:spPr>
          <a:xfrm>
            <a:off x="7928610" y="2421890"/>
            <a:ext cx="4078605" cy="2674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36915" y="5379720"/>
            <a:ext cx="34048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电源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系统常规电源故障时间统计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7"/>
          <p:cNvPicPr>
            <a:picLocks noChangeAspect="1"/>
          </p:cNvPicPr>
          <p:nvPr/>
        </p:nvPicPr>
        <p:blipFill>
          <a:blip r:embed="rId1"/>
          <a:srcRect r="5725"/>
          <a:stretch>
            <a:fillRect/>
          </a:stretch>
        </p:blipFill>
        <p:spPr>
          <a:xfrm>
            <a:off x="6603365" y="2101850"/>
            <a:ext cx="2509520" cy="1734820"/>
          </a:xfrm>
          <a:prstGeom prst="rect">
            <a:avLst/>
          </a:prstGeom>
        </p:spPr>
      </p:pic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电源系统介绍</a:t>
            </a:r>
            <a:endParaRPr kumimoji="1" 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38200" y="3991610"/>
            <a:ext cx="5156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AC</a:t>
            </a:r>
            <a:endParaRPr kumimoji="1" 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182370" y="1197610"/>
            <a:ext cx="4893945" cy="47625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易失效元器件：二极管、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MOSFET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IGBT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等开关管；另外，母线电容是关键功率器件，需关注老化过程。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形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620" y="1981200"/>
            <a:ext cx="5728335" cy="15862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42310" y="3991610"/>
            <a:ext cx="5156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DC</a:t>
            </a:r>
            <a:endParaRPr kumimoji="1" 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73015" y="3991610"/>
            <a:ext cx="5156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AC</a:t>
            </a:r>
            <a:endParaRPr kumimoji="1" 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4540" y="4447540"/>
            <a:ext cx="36112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PFC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（整流、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BOOST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+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滤波电路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49445" y="4447540"/>
            <a:ext cx="17475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母线电容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+</a:t>
            </a:r>
            <a:r>
              <a:rPr kumimoji="1" 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H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桥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27075" y="3982720"/>
            <a:ext cx="3413760" cy="84899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91260" y="4903470"/>
            <a:ext cx="22580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一般直流电源拓扑结构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42620" y="3874770"/>
            <a:ext cx="5691505" cy="1392555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94175" y="5367655"/>
            <a:ext cx="22580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动态电源拓扑结构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9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60" y="3945255"/>
            <a:ext cx="2961005" cy="2047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52235" y="1185545"/>
            <a:ext cx="4893945" cy="47625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600">
                <a:solidFill>
                  <a:schemeClr val="tx1"/>
                </a:solidFill>
                <a:sym typeface="+mn-ea"/>
              </a:rPr>
              <a:t>直流母线电容为电解电容，在加速器电源中主要起到平衡功率，连接两级变流器，平滑电压波动等作用。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68" name="图片 68" descr="C:\Users\liuyt-PC\Documents\WeChat Files\wxid_zzuo6tiopnjn22\FileStorage\Temp\96e9b26d67bb6ed5b4be85f525889b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740" y="2140585"/>
            <a:ext cx="2144395" cy="173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010" y="3945255"/>
            <a:ext cx="2220595" cy="2047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电源系统介绍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3" name="图片 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685" y="3357880"/>
            <a:ext cx="3373755" cy="2638425"/>
          </a:xfrm>
          <a:prstGeom prst="rect">
            <a:avLst/>
          </a:prstGeom>
        </p:spPr>
      </p:pic>
      <p:pic>
        <p:nvPicPr>
          <p:cNvPr id="46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" y="1201420"/>
            <a:ext cx="3248025" cy="207835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734310" y="6155055"/>
            <a:ext cx="6244590" cy="476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台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RCS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主磁铁电源电解电容、功率开关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IGBT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、主接触器和滤波电感等关键元器件多达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780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路状态和环境参数等数据。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44900" y="1330960"/>
            <a:ext cx="6122670" cy="4514850"/>
            <a:chOff x="6013" y="2306"/>
            <a:chExt cx="9642" cy="711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3" y="2516"/>
              <a:ext cx="7497" cy="651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659" y="2306"/>
              <a:ext cx="5882" cy="56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304800" algn="ctr" defTabSz="266700">
                <a:lnSpc>
                  <a:spcPct val="125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sz="1400">
                  <a:latin typeface="Times New Roman" panose="02020603050405020304"/>
                  <a:ea typeface="宋体" panose="02010600030101010101" pitchFamily="2" charset="-122"/>
                </a:rPr>
                <a:t>表</a:t>
              </a:r>
              <a:r>
                <a:rPr lang="en-US" sz="1400">
                  <a:ea typeface="宋体" panose="02010600030101010101" pitchFamily="2" charset="-122"/>
                </a:rPr>
                <a:t>1 </a:t>
              </a:r>
              <a:r>
                <a:rPr lang="zh-CN" sz="1400">
                  <a:latin typeface="Times New Roman" panose="02020603050405020304"/>
                  <a:ea typeface="宋体" panose="02010600030101010101" pitchFamily="2" charset="-122"/>
                </a:rPr>
                <a:t>单电源功率柜状态监控信号统计表</a:t>
              </a:r>
              <a:endParaRPr lang="zh-CN" altLang="en-US" sz="1400">
                <a:latin typeface="Times New Roman" panose="02020603050405020304"/>
                <a:ea typeface="宋体" panose="02010600030101010101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55" y="9030"/>
              <a:ext cx="9600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/>
                <a:t>注：（</a:t>
              </a:r>
              <a:r>
                <a:rPr lang="en-US" altLang="zh-CN" sz="1000"/>
                <a:t>20ms</a:t>
              </a:r>
              <a:r>
                <a:rPr lang="zh-CN" altLang="en-US" sz="1000"/>
                <a:t>周期内采样</a:t>
              </a:r>
              <a:r>
                <a:rPr lang="en-US" altLang="zh-CN" sz="1000"/>
                <a:t>40~200</a:t>
              </a:r>
              <a:r>
                <a:rPr lang="zh-CN" altLang="en-US" sz="1000"/>
                <a:t>个点，每个点数据</a:t>
              </a:r>
              <a:r>
                <a:rPr lang="en-US" altLang="zh-CN" sz="1000"/>
                <a:t>4</a:t>
              </a:r>
              <a:r>
                <a:rPr lang="zh-CN" altLang="en-US" sz="1000"/>
                <a:t>字节）</a:t>
              </a:r>
              <a:endParaRPr lang="zh-CN" altLang="en-US" sz="1000"/>
            </a:p>
          </p:txBody>
        </p:sp>
      </p:grpSp>
      <p:pic>
        <p:nvPicPr>
          <p:cNvPr id="82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605" y="4211955"/>
            <a:ext cx="3891915" cy="1410335"/>
          </a:xfrm>
          <a:prstGeom prst="rect">
            <a:avLst/>
          </a:prstGeom>
        </p:spPr>
      </p:pic>
      <p:pic>
        <p:nvPicPr>
          <p:cNvPr id="44" name="picture" descr="descrip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9938" y="1432878"/>
            <a:ext cx="3590925" cy="25584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研究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现状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1" name="图片 30" descr="/data/temp/704463da-e6bb-11ef-9b69-322b1234aaaa.jpg704463da-e6bb-11ef-9b69-322b1234aaaa"/>
          <p:cNvPicPr/>
          <p:nvPr>
            <p:custDataLst>
              <p:tags r:id="rId1"/>
            </p:custDataLst>
          </p:nvPr>
        </p:nvPicPr>
        <p:blipFill rotWithShape="1">
          <a:blip r:embed="rId2"/>
          <a:srcRect t="4747" b="4747"/>
          <a:stretch>
            <a:fillRect/>
          </a:stretch>
        </p:blipFill>
        <p:spPr>
          <a:xfrm>
            <a:off x="6110607" y="1309255"/>
            <a:ext cx="1425813" cy="1290435"/>
          </a:xfrm>
          <a:custGeom>
            <a:avLst/>
            <a:gdLst>
              <a:gd name="connsiteX0" fmla="*/ 462793 w 1425600"/>
              <a:gd name="connsiteY0" fmla="*/ 0 h 1290241"/>
              <a:gd name="connsiteX1" fmla="*/ 962791 w 1425600"/>
              <a:gd name="connsiteY1" fmla="*/ 0 h 1290241"/>
              <a:gd name="connsiteX2" fmla="*/ 1146479 w 1425600"/>
              <a:gd name="connsiteY2" fmla="*/ 106041 h 1290241"/>
              <a:gd name="connsiteX3" fmla="*/ 1396481 w 1425600"/>
              <a:gd name="connsiteY3" fmla="*/ 539051 h 1290241"/>
              <a:gd name="connsiteX4" fmla="*/ 1396498 w 1425600"/>
              <a:gd name="connsiteY4" fmla="*/ 751162 h 1290241"/>
              <a:gd name="connsiteX5" fmla="*/ 1146496 w 1425600"/>
              <a:gd name="connsiteY5" fmla="*/ 1184171 h 1290241"/>
              <a:gd name="connsiteX6" fmla="*/ 962809 w 1425600"/>
              <a:gd name="connsiteY6" fmla="*/ 1290241 h 1290241"/>
              <a:gd name="connsiteX7" fmla="*/ 462811 w 1425600"/>
              <a:gd name="connsiteY7" fmla="*/ 1290241 h 1290241"/>
              <a:gd name="connsiteX8" fmla="*/ 279123 w 1425600"/>
              <a:gd name="connsiteY8" fmla="*/ 1184201 h 1290241"/>
              <a:gd name="connsiteX9" fmla="*/ 29120 w 1425600"/>
              <a:gd name="connsiteY9" fmla="*/ 751191 h 1290241"/>
              <a:gd name="connsiteX10" fmla="*/ 29104 w 1425600"/>
              <a:gd name="connsiteY10" fmla="*/ 539080 h 1290241"/>
              <a:gd name="connsiteX11" fmla="*/ 279106 w 1425600"/>
              <a:gd name="connsiteY11" fmla="*/ 106070 h 1290241"/>
              <a:gd name="connsiteX12" fmla="*/ 462793 w 1425600"/>
              <a:gd name="connsiteY12" fmla="*/ 0 h 12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600" h="1290241">
                <a:moveTo>
                  <a:pt x="462793" y="0"/>
                </a:moveTo>
                <a:cubicBezTo>
                  <a:pt x="540422" y="1"/>
                  <a:pt x="885162" y="1"/>
                  <a:pt x="962791" y="0"/>
                </a:cubicBezTo>
                <a:cubicBezTo>
                  <a:pt x="1040421" y="1"/>
                  <a:pt x="1107663" y="38813"/>
                  <a:pt x="1146479" y="106041"/>
                </a:cubicBezTo>
                <a:cubicBezTo>
                  <a:pt x="1185294" y="173270"/>
                  <a:pt x="1357666" y="471822"/>
                  <a:pt x="1396481" y="539051"/>
                </a:cubicBezTo>
                <a:cubicBezTo>
                  <a:pt x="1435296" y="606280"/>
                  <a:pt x="1435313" y="683934"/>
                  <a:pt x="1396498" y="751162"/>
                </a:cubicBezTo>
                <a:cubicBezTo>
                  <a:pt x="1357683" y="818391"/>
                  <a:pt x="1185310" y="1116943"/>
                  <a:pt x="1146496" y="1184171"/>
                </a:cubicBezTo>
                <a:cubicBezTo>
                  <a:pt x="1107681" y="1251401"/>
                  <a:pt x="1040438" y="1290242"/>
                  <a:pt x="962809" y="1290241"/>
                </a:cubicBezTo>
                <a:cubicBezTo>
                  <a:pt x="885180" y="1290242"/>
                  <a:pt x="540440" y="1290242"/>
                  <a:pt x="462811" y="1290241"/>
                </a:cubicBezTo>
                <a:cubicBezTo>
                  <a:pt x="385181" y="1290242"/>
                  <a:pt x="317938" y="1251430"/>
                  <a:pt x="279123" y="1184201"/>
                </a:cubicBezTo>
                <a:cubicBezTo>
                  <a:pt x="240308" y="1116972"/>
                  <a:pt x="67936" y="818420"/>
                  <a:pt x="29120" y="751191"/>
                </a:cubicBezTo>
                <a:cubicBezTo>
                  <a:pt x="-9695" y="683963"/>
                  <a:pt x="-9711" y="606309"/>
                  <a:pt x="29104" y="539080"/>
                </a:cubicBezTo>
                <a:cubicBezTo>
                  <a:pt x="67919" y="471851"/>
                  <a:pt x="240291" y="173300"/>
                  <a:pt x="279106" y="106070"/>
                </a:cubicBezTo>
                <a:cubicBezTo>
                  <a:pt x="317921" y="38843"/>
                  <a:pt x="385163" y="1"/>
                  <a:pt x="462793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32" name="图片 31" descr="/data/temp/704463cd-e6bb-11ef-9b69-322b1234aaaa.jpg704463cd-e6bb-11ef-9b69-322b1234aaaa"/>
          <p:cNvPicPr/>
          <p:nvPr>
            <p:custDataLst>
              <p:tags r:id="rId3"/>
            </p:custDataLst>
          </p:nvPr>
        </p:nvPicPr>
        <p:blipFill rotWithShape="1">
          <a:blip r:embed="rId4"/>
          <a:srcRect t="4747" b="4747"/>
          <a:stretch>
            <a:fillRect/>
          </a:stretch>
        </p:blipFill>
        <p:spPr>
          <a:xfrm>
            <a:off x="4730545" y="2106299"/>
            <a:ext cx="1425813" cy="1290435"/>
          </a:xfrm>
          <a:custGeom>
            <a:avLst/>
            <a:gdLst>
              <a:gd name="connsiteX0" fmla="*/ 462793 w 1425600"/>
              <a:gd name="connsiteY0" fmla="*/ 0 h 1290241"/>
              <a:gd name="connsiteX1" fmla="*/ 962791 w 1425600"/>
              <a:gd name="connsiteY1" fmla="*/ 0 h 1290241"/>
              <a:gd name="connsiteX2" fmla="*/ 1146479 w 1425600"/>
              <a:gd name="connsiteY2" fmla="*/ 106041 h 1290241"/>
              <a:gd name="connsiteX3" fmla="*/ 1396481 w 1425600"/>
              <a:gd name="connsiteY3" fmla="*/ 539051 h 1290241"/>
              <a:gd name="connsiteX4" fmla="*/ 1396498 w 1425600"/>
              <a:gd name="connsiteY4" fmla="*/ 751162 h 1290241"/>
              <a:gd name="connsiteX5" fmla="*/ 1146496 w 1425600"/>
              <a:gd name="connsiteY5" fmla="*/ 1184171 h 1290241"/>
              <a:gd name="connsiteX6" fmla="*/ 962809 w 1425600"/>
              <a:gd name="connsiteY6" fmla="*/ 1290241 h 1290241"/>
              <a:gd name="connsiteX7" fmla="*/ 462811 w 1425600"/>
              <a:gd name="connsiteY7" fmla="*/ 1290241 h 1290241"/>
              <a:gd name="connsiteX8" fmla="*/ 279123 w 1425600"/>
              <a:gd name="connsiteY8" fmla="*/ 1184201 h 1290241"/>
              <a:gd name="connsiteX9" fmla="*/ 29120 w 1425600"/>
              <a:gd name="connsiteY9" fmla="*/ 751191 h 1290241"/>
              <a:gd name="connsiteX10" fmla="*/ 29104 w 1425600"/>
              <a:gd name="connsiteY10" fmla="*/ 539081 h 1290241"/>
              <a:gd name="connsiteX11" fmla="*/ 279106 w 1425600"/>
              <a:gd name="connsiteY11" fmla="*/ 106070 h 1290241"/>
              <a:gd name="connsiteX12" fmla="*/ 462793 w 1425600"/>
              <a:gd name="connsiteY12" fmla="*/ 0 h 12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600" h="1290241">
                <a:moveTo>
                  <a:pt x="462793" y="0"/>
                </a:moveTo>
                <a:cubicBezTo>
                  <a:pt x="540422" y="1"/>
                  <a:pt x="885162" y="1"/>
                  <a:pt x="962791" y="0"/>
                </a:cubicBezTo>
                <a:cubicBezTo>
                  <a:pt x="1040421" y="1"/>
                  <a:pt x="1107663" y="38813"/>
                  <a:pt x="1146479" y="106041"/>
                </a:cubicBezTo>
                <a:cubicBezTo>
                  <a:pt x="1185294" y="173271"/>
                  <a:pt x="1357666" y="471822"/>
                  <a:pt x="1396481" y="539051"/>
                </a:cubicBezTo>
                <a:cubicBezTo>
                  <a:pt x="1435296" y="606280"/>
                  <a:pt x="1435313" y="683934"/>
                  <a:pt x="1396498" y="751162"/>
                </a:cubicBezTo>
                <a:cubicBezTo>
                  <a:pt x="1357683" y="818391"/>
                  <a:pt x="1185310" y="1116943"/>
                  <a:pt x="1146496" y="1184171"/>
                </a:cubicBezTo>
                <a:cubicBezTo>
                  <a:pt x="1107681" y="1251401"/>
                  <a:pt x="1040438" y="1290242"/>
                  <a:pt x="962809" y="1290241"/>
                </a:cubicBezTo>
                <a:cubicBezTo>
                  <a:pt x="885180" y="1290242"/>
                  <a:pt x="540440" y="1290242"/>
                  <a:pt x="462811" y="1290241"/>
                </a:cubicBezTo>
                <a:cubicBezTo>
                  <a:pt x="385181" y="1290242"/>
                  <a:pt x="317938" y="1251430"/>
                  <a:pt x="279123" y="1184201"/>
                </a:cubicBezTo>
                <a:cubicBezTo>
                  <a:pt x="240308" y="1116972"/>
                  <a:pt x="67936" y="818420"/>
                  <a:pt x="29120" y="751191"/>
                </a:cubicBezTo>
                <a:cubicBezTo>
                  <a:pt x="-9695" y="683963"/>
                  <a:pt x="-9711" y="606309"/>
                  <a:pt x="29104" y="539081"/>
                </a:cubicBezTo>
                <a:cubicBezTo>
                  <a:pt x="67919" y="471851"/>
                  <a:pt x="240291" y="173300"/>
                  <a:pt x="279106" y="106070"/>
                </a:cubicBezTo>
                <a:cubicBezTo>
                  <a:pt x="317921" y="38843"/>
                  <a:pt x="385163" y="1"/>
                  <a:pt x="462793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33" name="图片 32" descr="/data/temp/7044655c-e6bb-11ef-9b69-322b1234aaaa.jpg7044655c-e6bb-11ef-9b69-322b1234aaaa"/>
          <p:cNvPicPr/>
          <p:nvPr>
            <p:custDataLst>
              <p:tags r:id="rId5"/>
            </p:custDataLst>
          </p:nvPr>
        </p:nvPicPr>
        <p:blipFill rotWithShape="1">
          <a:blip r:embed="rId6"/>
          <a:srcRect l="13181" r="13181"/>
          <a:stretch>
            <a:fillRect/>
          </a:stretch>
        </p:blipFill>
        <p:spPr>
          <a:xfrm>
            <a:off x="6110607" y="2903344"/>
            <a:ext cx="1425813" cy="1290435"/>
          </a:xfrm>
          <a:custGeom>
            <a:avLst/>
            <a:gdLst>
              <a:gd name="connsiteX0" fmla="*/ 462793 w 1425600"/>
              <a:gd name="connsiteY0" fmla="*/ 0 h 1290241"/>
              <a:gd name="connsiteX1" fmla="*/ 962791 w 1425600"/>
              <a:gd name="connsiteY1" fmla="*/ 0 h 1290241"/>
              <a:gd name="connsiteX2" fmla="*/ 1146479 w 1425600"/>
              <a:gd name="connsiteY2" fmla="*/ 106041 h 1290241"/>
              <a:gd name="connsiteX3" fmla="*/ 1396481 w 1425600"/>
              <a:gd name="connsiteY3" fmla="*/ 539051 h 1290241"/>
              <a:gd name="connsiteX4" fmla="*/ 1396498 w 1425600"/>
              <a:gd name="connsiteY4" fmla="*/ 751162 h 1290241"/>
              <a:gd name="connsiteX5" fmla="*/ 1146496 w 1425600"/>
              <a:gd name="connsiteY5" fmla="*/ 1184171 h 1290241"/>
              <a:gd name="connsiteX6" fmla="*/ 962809 w 1425600"/>
              <a:gd name="connsiteY6" fmla="*/ 1290241 h 1290241"/>
              <a:gd name="connsiteX7" fmla="*/ 462811 w 1425600"/>
              <a:gd name="connsiteY7" fmla="*/ 1290241 h 1290241"/>
              <a:gd name="connsiteX8" fmla="*/ 279123 w 1425600"/>
              <a:gd name="connsiteY8" fmla="*/ 1184201 h 1290241"/>
              <a:gd name="connsiteX9" fmla="*/ 29120 w 1425600"/>
              <a:gd name="connsiteY9" fmla="*/ 751191 h 1290241"/>
              <a:gd name="connsiteX10" fmla="*/ 29104 w 1425600"/>
              <a:gd name="connsiteY10" fmla="*/ 539081 h 1290241"/>
              <a:gd name="connsiteX11" fmla="*/ 279106 w 1425600"/>
              <a:gd name="connsiteY11" fmla="*/ 106070 h 1290241"/>
              <a:gd name="connsiteX12" fmla="*/ 462793 w 1425600"/>
              <a:gd name="connsiteY12" fmla="*/ 0 h 12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600" h="1290241">
                <a:moveTo>
                  <a:pt x="462793" y="0"/>
                </a:moveTo>
                <a:cubicBezTo>
                  <a:pt x="540422" y="1"/>
                  <a:pt x="885162" y="1"/>
                  <a:pt x="962791" y="0"/>
                </a:cubicBezTo>
                <a:cubicBezTo>
                  <a:pt x="1040421" y="1"/>
                  <a:pt x="1107663" y="38813"/>
                  <a:pt x="1146479" y="106041"/>
                </a:cubicBezTo>
                <a:cubicBezTo>
                  <a:pt x="1185294" y="173271"/>
                  <a:pt x="1357666" y="471822"/>
                  <a:pt x="1396481" y="539051"/>
                </a:cubicBezTo>
                <a:cubicBezTo>
                  <a:pt x="1435296" y="606280"/>
                  <a:pt x="1435313" y="683934"/>
                  <a:pt x="1396498" y="751162"/>
                </a:cubicBezTo>
                <a:cubicBezTo>
                  <a:pt x="1357683" y="818391"/>
                  <a:pt x="1185310" y="1116943"/>
                  <a:pt x="1146496" y="1184171"/>
                </a:cubicBezTo>
                <a:cubicBezTo>
                  <a:pt x="1107681" y="1251401"/>
                  <a:pt x="1040438" y="1290242"/>
                  <a:pt x="962809" y="1290241"/>
                </a:cubicBezTo>
                <a:cubicBezTo>
                  <a:pt x="885180" y="1290242"/>
                  <a:pt x="540440" y="1290242"/>
                  <a:pt x="462811" y="1290241"/>
                </a:cubicBezTo>
                <a:cubicBezTo>
                  <a:pt x="385181" y="1290242"/>
                  <a:pt x="317938" y="1251430"/>
                  <a:pt x="279123" y="1184201"/>
                </a:cubicBezTo>
                <a:cubicBezTo>
                  <a:pt x="240308" y="1116972"/>
                  <a:pt x="67936" y="818420"/>
                  <a:pt x="29120" y="751191"/>
                </a:cubicBezTo>
                <a:cubicBezTo>
                  <a:pt x="-9695" y="683963"/>
                  <a:pt x="-9711" y="606309"/>
                  <a:pt x="29104" y="539081"/>
                </a:cubicBezTo>
                <a:cubicBezTo>
                  <a:pt x="67919" y="471851"/>
                  <a:pt x="240291" y="173300"/>
                  <a:pt x="279106" y="106070"/>
                </a:cubicBezTo>
                <a:cubicBezTo>
                  <a:pt x="317921" y="38843"/>
                  <a:pt x="385163" y="1"/>
                  <a:pt x="462793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34" name="图片 33" descr="/data/temp/70446692-e6bb-11ef-9b69-322b1234aaaa.jpg70446692-e6bb-11ef-9b69-322b1234aaaa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13181" r="13181"/>
          <a:stretch>
            <a:fillRect/>
          </a:stretch>
        </p:blipFill>
        <p:spPr>
          <a:xfrm>
            <a:off x="4731180" y="3699754"/>
            <a:ext cx="1425813" cy="1290435"/>
          </a:xfrm>
          <a:custGeom>
            <a:avLst/>
            <a:gdLst>
              <a:gd name="connsiteX0" fmla="*/ 462793 w 1425600"/>
              <a:gd name="connsiteY0" fmla="*/ 0 h 1290241"/>
              <a:gd name="connsiteX1" fmla="*/ 962791 w 1425600"/>
              <a:gd name="connsiteY1" fmla="*/ 0 h 1290241"/>
              <a:gd name="connsiteX2" fmla="*/ 1146479 w 1425600"/>
              <a:gd name="connsiteY2" fmla="*/ 106041 h 1290241"/>
              <a:gd name="connsiteX3" fmla="*/ 1396481 w 1425600"/>
              <a:gd name="connsiteY3" fmla="*/ 539051 h 1290241"/>
              <a:gd name="connsiteX4" fmla="*/ 1396498 w 1425600"/>
              <a:gd name="connsiteY4" fmla="*/ 751162 h 1290241"/>
              <a:gd name="connsiteX5" fmla="*/ 1146496 w 1425600"/>
              <a:gd name="connsiteY5" fmla="*/ 1184171 h 1290241"/>
              <a:gd name="connsiteX6" fmla="*/ 962809 w 1425600"/>
              <a:gd name="connsiteY6" fmla="*/ 1290241 h 1290241"/>
              <a:gd name="connsiteX7" fmla="*/ 462811 w 1425600"/>
              <a:gd name="connsiteY7" fmla="*/ 1290241 h 1290241"/>
              <a:gd name="connsiteX8" fmla="*/ 279123 w 1425600"/>
              <a:gd name="connsiteY8" fmla="*/ 1184201 h 1290241"/>
              <a:gd name="connsiteX9" fmla="*/ 29120 w 1425600"/>
              <a:gd name="connsiteY9" fmla="*/ 751191 h 1290241"/>
              <a:gd name="connsiteX10" fmla="*/ 29104 w 1425600"/>
              <a:gd name="connsiteY10" fmla="*/ 539081 h 1290241"/>
              <a:gd name="connsiteX11" fmla="*/ 279106 w 1425600"/>
              <a:gd name="connsiteY11" fmla="*/ 106070 h 1290241"/>
              <a:gd name="connsiteX12" fmla="*/ 462793 w 1425600"/>
              <a:gd name="connsiteY12" fmla="*/ 0 h 12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600" h="1290241">
                <a:moveTo>
                  <a:pt x="462793" y="0"/>
                </a:moveTo>
                <a:cubicBezTo>
                  <a:pt x="540422" y="1"/>
                  <a:pt x="885162" y="1"/>
                  <a:pt x="962791" y="0"/>
                </a:cubicBezTo>
                <a:cubicBezTo>
                  <a:pt x="1040421" y="1"/>
                  <a:pt x="1107663" y="38813"/>
                  <a:pt x="1146479" y="106041"/>
                </a:cubicBezTo>
                <a:cubicBezTo>
                  <a:pt x="1185294" y="173271"/>
                  <a:pt x="1357666" y="471822"/>
                  <a:pt x="1396481" y="539051"/>
                </a:cubicBezTo>
                <a:cubicBezTo>
                  <a:pt x="1435296" y="606280"/>
                  <a:pt x="1435313" y="683934"/>
                  <a:pt x="1396498" y="751162"/>
                </a:cubicBezTo>
                <a:cubicBezTo>
                  <a:pt x="1357683" y="818391"/>
                  <a:pt x="1185310" y="1116943"/>
                  <a:pt x="1146496" y="1184171"/>
                </a:cubicBezTo>
                <a:cubicBezTo>
                  <a:pt x="1107681" y="1251401"/>
                  <a:pt x="1040438" y="1290242"/>
                  <a:pt x="962809" y="1290241"/>
                </a:cubicBezTo>
                <a:cubicBezTo>
                  <a:pt x="885180" y="1290242"/>
                  <a:pt x="540440" y="1290242"/>
                  <a:pt x="462811" y="1290241"/>
                </a:cubicBezTo>
                <a:cubicBezTo>
                  <a:pt x="385181" y="1290242"/>
                  <a:pt x="317938" y="1251430"/>
                  <a:pt x="279123" y="1184201"/>
                </a:cubicBezTo>
                <a:cubicBezTo>
                  <a:pt x="240308" y="1116972"/>
                  <a:pt x="67936" y="818421"/>
                  <a:pt x="29120" y="751191"/>
                </a:cubicBezTo>
                <a:cubicBezTo>
                  <a:pt x="-9695" y="683963"/>
                  <a:pt x="-9711" y="606309"/>
                  <a:pt x="29104" y="539081"/>
                </a:cubicBezTo>
                <a:cubicBezTo>
                  <a:pt x="67919" y="471851"/>
                  <a:pt x="240291" y="173300"/>
                  <a:pt x="279106" y="106070"/>
                </a:cubicBezTo>
                <a:cubicBezTo>
                  <a:pt x="317921" y="38843"/>
                  <a:pt x="385163" y="1"/>
                  <a:pt x="462793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35" name="图片 34" descr="/data/temp/704467db-e6bb-11ef-9b69-322b1234aaaa.jpg704467db-e6bb-11ef-9b69-322b1234aaaa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4747" b="4747"/>
          <a:stretch>
            <a:fillRect/>
          </a:stretch>
        </p:blipFill>
        <p:spPr>
          <a:xfrm>
            <a:off x="6109972" y="4495528"/>
            <a:ext cx="1425813" cy="1290435"/>
          </a:xfrm>
          <a:custGeom>
            <a:avLst/>
            <a:gdLst>
              <a:gd name="connsiteX0" fmla="*/ 462793 w 1425600"/>
              <a:gd name="connsiteY0" fmla="*/ 0 h 1290241"/>
              <a:gd name="connsiteX1" fmla="*/ 962791 w 1425600"/>
              <a:gd name="connsiteY1" fmla="*/ 0 h 1290241"/>
              <a:gd name="connsiteX2" fmla="*/ 1146479 w 1425600"/>
              <a:gd name="connsiteY2" fmla="*/ 106041 h 1290241"/>
              <a:gd name="connsiteX3" fmla="*/ 1396481 w 1425600"/>
              <a:gd name="connsiteY3" fmla="*/ 539051 h 1290241"/>
              <a:gd name="connsiteX4" fmla="*/ 1396498 w 1425600"/>
              <a:gd name="connsiteY4" fmla="*/ 751162 h 1290241"/>
              <a:gd name="connsiteX5" fmla="*/ 1146496 w 1425600"/>
              <a:gd name="connsiteY5" fmla="*/ 1184171 h 1290241"/>
              <a:gd name="connsiteX6" fmla="*/ 962809 w 1425600"/>
              <a:gd name="connsiteY6" fmla="*/ 1290241 h 1290241"/>
              <a:gd name="connsiteX7" fmla="*/ 462811 w 1425600"/>
              <a:gd name="connsiteY7" fmla="*/ 1290241 h 1290241"/>
              <a:gd name="connsiteX8" fmla="*/ 279123 w 1425600"/>
              <a:gd name="connsiteY8" fmla="*/ 1184201 h 1290241"/>
              <a:gd name="connsiteX9" fmla="*/ 29120 w 1425600"/>
              <a:gd name="connsiteY9" fmla="*/ 751191 h 1290241"/>
              <a:gd name="connsiteX10" fmla="*/ 29104 w 1425600"/>
              <a:gd name="connsiteY10" fmla="*/ 539081 h 1290241"/>
              <a:gd name="connsiteX11" fmla="*/ 279106 w 1425600"/>
              <a:gd name="connsiteY11" fmla="*/ 106071 h 1290241"/>
              <a:gd name="connsiteX12" fmla="*/ 462793 w 1425600"/>
              <a:gd name="connsiteY12" fmla="*/ 0 h 12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600" h="1290241">
                <a:moveTo>
                  <a:pt x="462793" y="0"/>
                </a:moveTo>
                <a:cubicBezTo>
                  <a:pt x="540422" y="1"/>
                  <a:pt x="885162" y="1"/>
                  <a:pt x="962791" y="0"/>
                </a:cubicBezTo>
                <a:cubicBezTo>
                  <a:pt x="1040421" y="1"/>
                  <a:pt x="1107663" y="38813"/>
                  <a:pt x="1146479" y="106041"/>
                </a:cubicBezTo>
                <a:cubicBezTo>
                  <a:pt x="1185294" y="173271"/>
                  <a:pt x="1357666" y="471822"/>
                  <a:pt x="1396481" y="539051"/>
                </a:cubicBezTo>
                <a:cubicBezTo>
                  <a:pt x="1435296" y="606280"/>
                  <a:pt x="1435313" y="683934"/>
                  <a:pt x="1396498" y="751162"/>
                </a:cubicBezTo>
                <a:cubicBezTo>
                  <a:pt x="1357683" y="818391"/>
                  <a:pt x="1185310" y="1116943"/>
                  <a:pt x="1146496" y="1184171"/>
                </a:cubicBezTo>
                <a:cubicBezTo>
                  <a:pt x="1107681" y="1251401"/>
                  <a:pt x="1040438" y="1290242"/>
                  <a:pt x="962809" y="1290241"/>
                </a:cubicBezTo>
                <a:cubicBezTo>
                  <a:pt x="885180" y="1290242"/>
                  <a:pt x="540440" y="1290242"/>
                  <a:pt x="462811" y="1290241"/>
                </a:cubicBezTo>
                <a:cubicBezTo>
                  <a:pt x="385181" y="1290242"/>
                  <a:pt x="317938" y="1251430"/>
                  <a:pt x="279123" y="1184201"/>
                </a:cubicBezTo>
                <a:cubicBezTo>
                  <a:pt x="240308" y="1116972"/>
                  <a:pt x="67936" y="818421"/>
                  <a:pt x="29120" y="751191"/>
                </a:cubicBezTo>
                <a:cubicBezTo>
                  <a:pt x="-9695" y="683963"/>
                  <a:pt x="-9711" y="606309"/>
                  <a:pt x="29104" y="539081"/>
                </a:cubicBezTo>
                <a:cubicBezTo>
                  <a:pt x="67919" y="471851"/>
                  <a:pt x="240291" y="173300"/>
                  <a:pt x="279106" y="106071"/>
                </a:cubicBezTo>
                <a:cubicBezTo>
                  <a:pt x="317921" y="38843"/>
                  <a:pt x="385163" y="1"/>
                  <a:pt x="462793" y="0"/>
                </a:cubicBezTo>
                <a:close/>
              </a:path>
            </a:pathLst>
          </a:custGeom>
          <a:noFill/>
          <a:ln w="76200">
            <a:solidFill>
              <a:srgbClr val="111F9F">
                <a:alpha val="65000"/>
              </a:srgbClr>
            </a:solidFill>
          </a:ln>
        </p:spPr>
      </p:pic>
      <p:sp>
        <p:nvSpPr>
          <p:cNvPr id="36" name="矩形 35"/>
          <p:cNvSpPr/>
          <p:nvPr>
            <p:custDataLst>
              <p:tags r:id="rId11"/>
            </p:custDataLst>
          </p:nvPr>
        </p:nvSpPr>
        <p:spPr>
          <a:xfrm>
            <a:off x="1324528" y="2111380"/>
            <a:ext cx="2689604" cy="4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阈值报警的不足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2"/>
            </p:custDataLst>
          </p:nvPr>
        </p:nvSpPr>
        <p:spPr>
          <a:xfrm>
            <a:off x="1323893" y="2600404"/>
            <a:ext cx="2689604" cy="11665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单一参数阈值报警机制，例如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IGBT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仅当结温超过150℃时触发报警，无法捕捉到设备早期的渐变故障，存在较大的漏检风险。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矩形 37"/>
          <p:cNvSpPr/>
          <p:nvPr>
            <p:custDataLst>
              <p:tags r:id="rId13"/>
            </p:custDataLst>
          </p:nvPr>
        </p:nvSpPr>
        <p:spPr>
          <a:xfrm>
            <a:off x="1324528" y="3878851"/>
            <a:ext cx="2689604" cy="4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协同性缺失的现状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1323893" y="4360253"/>
            <a:ext cx="2689604" cy="11665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在拥有300多个电源独立监控的环境中，缺乏系统级的风险评估机制，导致无法有效协同各个监控点，进行整体的风险管理。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0" name="直接连接符 39"/>
          <p:cNvCxnSpPr/>
          <p:nvPr>
            <p:custDataLst>
              <p:tags r:id="rId15"/>
            </p:custDataLst>
          </p:nvPr>
        </p:nvCxnSpPr>
        <p:spPr>
          <a:xfrm>
            <a:off x="1316272" y="2556582"/>
            <a:ext cx="3451744" cy="0"/>
          </a:xfrm>
          <a:prstGeom prst="line">
            <a:avLst/>
          </a:prstGeom>
          <a:ln w="6350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16"/>
            </p:custDataLst>
          </p:nvPr>
        </p:nvCxnSpPr>
        <p:spPr>
          <a:xfrm>
            <a:off x="1316272" y="4324688"/>
            <a:ext cx="3414139" cy="0"/>
          </a:xfrm>
          <a:prstGeom prst="line">
            <a:avLst/>
          </a:prstGeom>
          <a:ln w="6350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矩形 41"/>
          <p:cNvSpPr/>
          <p:nvPr>
            <p:custDataLst>
              <p:tags r:id="rId17"/>
            </p:custDataLst>
          </p:nvPr>
        </p:nvSpPr>
        <p:spPr>
          <a:xfrm>
            <a:off x="8186099" y="1264163"/>
            <a:ext cx="2689604" cy="4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定期维护的局限性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8"/>
            </p:custDataLst>
          </p:nvPr>
        </p:nvSpPr>
        <p:spPr>
          <a:xfrm>
            <a:off x="8186099" y="1745565"/>
            <a:ext cx="2689604" cy="11665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传统基于固定周期的定期维护方法无法动态适配器件老化，无法有效应对设备状态的实时变化。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9"/>
            </p:custDataLst>
          </p:nvPr>
        </p:nvSpPr>
        <p:spPr>
          <a:xfrm>
            <a:off x="8186099" y="2879846"/>
            <a:ext cx="2689604" cy="4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实时性不足的问题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20"/>
            </p:custDataLst>
          </p:nvPr>
        </p:nvSpPr>
        <p:spPr>
          <a:xfrm>
            <a:off x="8186099" y="3368234"/>
            <a:ext cx="2689604" cy="11665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由于依赖人工巡检，周期较长，导致故障发现和处理的实时性不足，难以及时响应设备的突发状况。</a:t>
            </a:r>
            <a:endParaRPr lang="zh-CN" altLang="en-US" sz="12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6" name="矩形 45"/>
          <p:cNvSpPr/>
          <p:nvPr>
            <p:custDataLst>
              <p:tags r:id="rId21"/>
            </p:custDataLst>
          </p:nvPr>
        </p:nvSpPr>
        <p:spPr>
          <a:xfrm>
            <a:off x="8186734" y="4588887"/>
            <a:ext cx="2689604" cy="43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误报率高的原因</a:t>
            </a:r>
            <a:endParaRPr lang="zh-CN" altLang="en-US" sz="1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22"/>
            </p:custDataLst>
          </p:nvPr>
        </p:nvSpPr>
        <p:spPr>
          <a:xfrm>
            <a:off x="8186099" y="5070290"/>
            <a:ext cx="2689604" cy="11665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现有维护方法受环境干扰影响较大，如电网波动等瞬态异常容易引发误触发报警，从而导致误报率高，增加了维护工作的复杂度。</a:t>
            </a:r>
            <a:endParaRPr lang="zh-CN" altLang="en-US" sz="12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23"/>
            </p:custDataLst>
          </p:nvPr>
        </p:nvCxnSpPr>
        <p:spPr>
          <a:xfrm>
            <a:off x="7425255" y="1710000"/>
            <a:ext cx="3450677" cy="0"/>
          </a:xfrm>
          <a:prstGeom prst="line">
            <a:avLst/>
          </a:prstGeom>
          <a:ln w="6350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24"/>
            </p:custDataLst>
          </p:nvPr>
        </p:nvCxnSpPr>
        <p:spPr>
          <a:xfrm>
            <a:off x="7493845" y="3320602"/>
            <a:ext cx="3381655" cy="0"/>
          </a:xfrm>
          <a:prstGeom prst="line">
            <a:avLst/>
          </a:prstGeom>
          <a:ln w="6350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5"/>
            </p:custDataLst>
          </p:nvPr>
        </p:nvCxnSpPr>
        <p:spPr>
          <a:xfrm>
            <a:off x="7577043" y="5034724"/>
            <a:ext cx="3299003" cy="0"/>
          </a:xfrm>
          <a:prstGeom prst="line">
            <a:avLst/>
          </a:prstGeom>
          <a:ln w="6350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13249910" y="62560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482600" y="1028700"/>
            <a:ext cx="28740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kumimoji="1" lang="zh-CN" altLang="en-US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传统运行维护方法：</a:t>
            </a:r>
            <a:endParaRPr kumimoji="1" lang="en-US" altLang="zh-CN" sz="20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研究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现状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13249910" y="62560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482600" y="1028700"/>
            <a:ext cx="28740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 </a:t>
            </a:r>
            <a:r>
              <a:rPr kumimoji="1" lang="zh-CN" altLang="en-US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现有</a:t>
            </a:r>
            <a:r>
              <a:rPr kumimoji="1" lang="en-US" altLang="zh-CN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AI-PHM</a:t>
            </a:r>
            <a:r>
              <a:rPr kumimoji="1" lang="zh-CN" altLang="en-US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技术瓶颈</a:t>
            </a:r>
            <a:r>
              <a:rPr kumimoji="1" lang="zh-CN" altLang="en-US" sz="20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  <a:sym typeface="+mn-ea"/>
              </a:rPr>
              <a:t>：</a:t>
            </a:r>
            <a:endParaRPr kumimoji="1" lang="en-US" altLang="zh-CN" sz="20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077898" y="4107461"/>
            <a:ext cx="702430" cy="606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517525" y="4091940"/>
            <a:ext cx="5336540" cy="222377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4723568" y="1738778"/>
            <a:ext cx="702430" cy="606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255848" y="1701801"/>
            <a:ext cx="5228313" cy="2223684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 rot="7820635">
            <a:off x="-617350" y="2088811"/>
            <a:ext cx="1717658" cy="1449663"/>
          </a:xfrm>
          <a:prstGeom prst="diagStripe">
            <a:avLst>
              <a:gd name="adj" fmla="val 88423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670600" y="1793575"/>
            <a:ext cx="1081605" cy="5087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4400" b="1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01</a:t>
            </a:r>
            <a:endParaRPr kumimoji="1" lang="en-US" altLang="zh-CN" sz="4400" b="1">
              <a:ln w="15875">
                <a:solidFill>
                  <a:srgbClr val="0068BF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B" panose="00020600040101010101" charset="-122"/>
            </a:endParaRPr>
          </a:p>
        </p:txBody>
      </p:sp>
      <p:sp>
        <p:nvSpPr>
          <p:cNvPr id="30" name="标题 1"/>
          <p:cNvSpPr txBox="1"/>
          <p:nvPr/>
        </p:nvSpPr>
        <p:spPr>
          <a:xfrm>
            <a:off x="670560" y="2924175"/>
            <a:ext cx="4596130" cy="857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云端PHM依赖服务器，延迟高，不适应实时控制需求。
无法满足加速器电源系统对实时性的严格要求。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标题 1"/>
          <p:cNvSpPr txBox="1"/>
          <p:nvPr/>
        </p:nvSpPr>
        <p:spPr>
          <a:xfrm>
            <a:off x="10320849" y="1738778"/>
            <a:ext cx="702430" cy="606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标题 1"/>
          <p:cNvSpPr txBox="1"/>
          <p:nvPr/>
        </p:nvSpPr>
        <p:spPr>
          <a:xfrm>
            <a:off x="5853129" y="1701801"/>
            <a:ext cx="5228313" cy="2223684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标题 1"/>
          <p:cNvSpPr txBox="1"/>
          <p:nvPr/>
        </p:nvSpPr>
        <p:spPr>
          <a:xfrm>
            <a:off x="6267881" y="1793575"/>
            <a:ext cx="1081605" cy="5087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4400" b="1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02</a:t>
            </a:r>
            <a:endParaRPr kumimoji="1" lang="en-US" altLang="zh-CN" sz="4400" b="1">
              <a:ln w="15875">
                <a:solidFill>
                  <a:srgbClr val="0068BF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B" panose="00020600040101010101" charset="-122"/>
            </a:endParaRPr>
          </a:p>
        </p:txBody>
      </p:sp>
      <p:sp>
        <p:nvSpPr>
          <p:cNvPr id="56" name="标题 1"/>
          <p:cNvSpPr txBox="1"/>
          <p:nvPr/>
        </p:nvSpPr>
        <p:spPr>
          <a:xfrm>
            <a:off x="6268085" y="2924175"/>
            <a:ext cx="4755515" cy="857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ResNet/Transformer参数量大（&gt;1M），无法嵌入式部署。
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调研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方案功耗&gt;15W，不适用于资源受限的嵌入式环境。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标题 1"/>
          <p:cNvSpPr txBox="1"/>
          <p:nvPr/>
        </p:nvSpPr>
        <p:spPr>
          <a:xfrm>
            <a:off x="670595" y="2317909"/>
            <a:ext cx="4564910" cy="6064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云端PHM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标题 1"/>
          <p:cNvSpPr txBox="1"/>
          <p:nvPr/>
        </p:nvSpPr>
        <p:spPr>
          <a:xfrm>
            <a:off x="6267876" y="2317909"/>
            <a:ext cx="4564910" cy="6064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复杂模型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59" name="标题 1"/>
          <p:cNvSpPr txBox="1"/>
          <p:nvPr/>
        </p:nvSpPr>
        <p:spPr>
          <a:xfrm rot="7820635">
            <a:off x="4983529" y="2088811"/>
            <a:ext cx="1717658" cy="1449663"/>
          </a:xfrm>
          <a:prstGeom prst="diagStripe">
            <a:avLst>
              <a:gd name="adj" fmla="val 88423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标题 1"/>
          <p:cNvSpPr txBox="1"/>
          <p:nvPr/>
        </p:nvSpPr>
        <p:spPr>
          <a:xfrm rot="7820635">
            <a:off x="-355730" y="4479084"/>
            <a:ext cx="1717658" cy="1449663"/>
          </a:xfrm>
          <a:prstGeom prst="diagStripe">
            <a:avLst>
              <a:gd name="adj" fmla="val 88423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标题 1"/>
          <p:cNvSpPr txBox="1"/>
          <p:nvPr/>
        </p:nvSpPr>
        <p:spPr>
          <a:xfrm>
            <a:off x="932216" y="5314600"/>
            <a:ext cx="9556012" cy="8445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边缘侧轻量化：需平衡模型精度与资源消耗。
多源数据融合：电 - 热 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等物理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参数的跨模态关联分析。
可解释性缺失：黑箱模型阻碍工业领域信任。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标题 1"/>
          <p:cNvSpPr txBox="1"/>
          <p:nvPr/>
        </p:nvSpPr>
        <p:spPr>
          <a:xfrm>
            <a:off x="932215" y="4708182"/>
            <a:ext cx="9551000" cy="6064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待突破问题</a:t>
            </a:r>
            <a:endParaRPr kumimoji="1" lang="en-US" altLang="zh-CN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63" name="标题 1"/>
          <p:cNvSpPr txBox="1"/>
          <p:nvPr/>
        </p:nvSpPr>
        <p:spPr>
          <a:xfrm>
            <a:off x="932220" y="4183848"/>
            <a:ext cx="1081605" cy="5087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4400" b="1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03</a:t>
            </a:r>
            <a:endParaRPr kumimoji="1" lang="en-US" altLang="zh-CN" sz="4400" b="1">
              <a:ln w="15875">
                <a:solidFill>
                  <a:srgbClr val="0068BF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B" panose="00020600040101010101" charset="-122"/>
            </a:endParaRPr>
          </a:p>
        </p:txBody>
      </p:sp>
      <p:sp>
        <p:nvSpPr>
          <p:cNvPr id="70" name="标题 1"/>
          <p:cNvSpPr txBox="1"/>
          <p:nvPr/>
        </p:nvSpPr>
        <p:spPr>
          <a:xfrm>
            <a:off x="10845603" y="4147466"/>
            <a:ext cx="702430" cy="606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标题 1"/>
          <p:cNvSpPr txBox="1"/>
          <p:nvPr/>
        </p:nvSpPr>
        <p:spPr>
          <a:xfrm>
            <a:off x="6095365" y="4091940"/>
            <a:ext cx="5501005" cy="222377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标题 1"/>
          <p:cNvSpPr txBox="1"/>
          <p:nvPr/>
        </p:nvSpPr>
        <p:spPr>
          <a:xfrm rot="7820635">
            <a:off x="5222110" y="4479084"/>
            <a:ext cx="1717658" cy="1449663"/>
          </a:xfrm>
          <a:prstGeom prst="diagStripe">
            <a:avLst>
              <a:gd name="adj" fmla="val 88423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5710" y="4975225"/>
            <a:ext cx="5028565" cy="129032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6510060" y="4183848"/>
            <a:ext cx="1081605" cy="5087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en-US" altLang="zh-CN" sz="4400" b="1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04</a:t>
            </a:r>
            <a:endParaRPr kumimoji="1" lang="en-US" altLang="zh-CN" sz="4400" b="1">
              <a:ln w="15875">
                <a:solidFill>
                  <a:srgbClr val="0068BF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B" panose="00020600040101010101" charset="-122"/>
            </a:endParaRPr>
          </a:p>
        </p:txBody>
      </p:sp>
      <p:sp>
        <p:nvSpPr>
          <p:cNvPr id="74" name="标题 1"/>
          <p:cNvSpPr txBox="1"/>
          <p:nvPr/>
        </p:nvSpPr>
        <p:spPr>
          <a:xfrm>
            <a:off x="6320790" y="4581525"/>
            <a:ext cx="2492375" cy="6064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现有</a:t>
            </a:r>
            <a:r>
              <a:rPr kumimoji="1" lang="en-US" altLang="zh-CN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AI-PHM</a:t>
            </a:r>
            <a:r>
              <a:rPr kumimoji="1" lang="zh-CN" altLang="en-US" sz="1600" b="1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的典型矛盾</a:t>
            </a:r>
            <a:endParaRPr kumimoji="1" lang="zh-CN" altLang="en-US" sz="1600" b="1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7469856" y="2003771"/>
            <a:ext cx="3560818" cy="3560818"/>
          </a:xfrm>
          <a:prstGeom prst="ellipse">
            <a:avLst/>
          </a:prstGeom>
          <a:solidFill>
            <a:schemeClr val="accent2">
              <a:alpha val="12000"/>
            </a:schemeClr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17561" y="2551476"/>
            <a:ext cx="2465408" cy="246540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7076312" y="1610232"/>
            <a:ext cx="4347906" cy="4347896"/>
          </a:xfrm>
          <a:prstGeom prst="ellipse">
            <a:avLst/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6991105" y="4247649"/>
            <a:ext cx="347246" cy="3472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9398639" y="1492875"/>
            <a:ext cx="347246" cy="34724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8079464">
            <a:off x="6655441" y="2986011"/>
            <a:ext cx="949125" cy="949124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6873307">
            <a:off x="8692586" y="5451419"/>
            <a:ext cx="949125" cy="949124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724330">
            <a:off x="10255168" y="1678072"/>
            <a:ext cx="949125" cy="949124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660400" y="1758967"/>
            <a:ext cx="5532056" cy="1369060"/>
          </a:xfrm>
          <a:prstGeom prst="roundRect">
            <a:avLst>
              <a:gd name="adj" fmla="val 6783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2"/>
            </p:custDataLst>
          </p:nvPr>
        </p:nvSpPr>
        <p:spPr>
          <a:xfrm>
            <a:off x="660400" y="3312804"/>
            <a:ext cx="5532056" cy="1369060"/>
          </a:xfrm>
          <a:prstGeom prst="roundRect">
            <a:avLst>
              <a:gd name="adj" fmla="val 6783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517314" y="1900678"/>
            <a:ext cx="422632" cy="48266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960092" y="5723260"/>
            <a:ext cx="431164" cy="43116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905739" y="3292864"/>
            <a:ext cx="431164" cy="37748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3"/>
            </p:custDataLst>
          </p:nvPr>
        </p:nvSpPr>
        <p:spPr>
          <a:xfrm>
            <a:off x="660400" y="4866641"/>
            <a:ext cx="5532056" cy="1369060"/>
          </a:xfrm>
          <a:prstGeom prst="roundRect">
            <a:avLst>
              <a:gd name="adj" fmla="val 6783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4"/>
            </p:custDataLst>
          </p:nvPr>
        </p:nvSpPr>
        <p:spPr>
          <a:xfrm>
            <a:off x="814796" y="1952867"/>
            <a:ext cx="51592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大规模电源系统运维难题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5"/>
            </p:custDataLst>
          </p:nvPr>
        </p:nvSpPr>
        <p:spPr>
          <a:xfrm>
            <a:off x="814796" y="2330052"/>
            <a:ext cx="5159283" cy="6299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大型加速器电源系统超300台设备，人工巡检耗时费力，成本高昂。
传统运维难以精准预判故障，级联故障风险高，影响系统稳定运行。</a:t>
            </a:r>
            <a:endParaRPr kumimoji="1" lang="en-US" altLang="zh-CN" sz="12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500000000000000" charset="-122"/>
              <a:ea typeface="Source Han Sans" panose="020B0500000000000000" charset="-122"/>
              <a:cs typeface="Source Han Sans" panose="020B05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6"/>
            </p:custDataLst>
          </p:nvPr>
        </p:nvSpPr>
        <p:spPr>
          <a:xfrm>
            <a:off x="855436" y="3554736"/>
            <a:ext cx="51592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关键器件失效模式剖析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7"/>
            </p:custDataLst>
          </p:nvPr>
        </p:nvSpPr>
        <p:spPr>
          <a:xfrm>
            <a:off x="855436" y="3931921"/>
            <a:ext cx="5159283" cy="6299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电解电容ESR退化，导致纹波电流异常，影响电源输出稳定性。
IGBT热失效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出现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，开关损耗增加，威胁系统安全，需提前预警。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8"/>
            </p:custDataLst>
          </p:nvPr>
        </p:nvSpPr>
        <p:spPr>
          <a:xfrm>
            <a:off x="855436" y="5048256"/>
            <a:ext cx="51592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愿景目标展望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9"/>
            </p:custDataLst>
          </p:nvPr>
        </p:nvSpPr>
        <p:spPr>
          <a:xfrm>
            <a:off x="855436" y="5425441"/>
            <a:ext cx="5159283" cy="6299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嵌入式AI赋能PHM，实现从被动响应到预测性维护的转变。
实时监测设备健康，早期预警故障，构建系统级健康管理架构。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现状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 CN Bold" panose="020B0800000000000000" charset="-122"/>
              </a:rPr>
              <a:t>总结与目标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24765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870" y="441095"/>
            <a:ext cx="177530" cy="519890"/>
          </a:xfrm>
          <a:prstGeom prst="roundRect">
            <a:avLst>
              <a:gd name="adj" fmla="val 4842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85340" y="5017135"/>
            <a:ext cx="32772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kumimoji="1" lang="en-US" altLang="zh-CN" sz="1400">
                <a:ln w="12700">
                  <a:noFill/>
                </a:ln>
                <a:solidFill>
                  <a:srgbClr val="111F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实时监测→早期预警→系统级健康管理</a:t>
            </a:r>
            <a:endParaRPr kumimoji="1" lang="en-US" altLang="zh-CN" sz="1400">
              <a:ln w="12700">
                <a:noFill/>
              </a:ln>
              <a:solidFill>
                <a:srgbClr val="111F9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3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  <p:tag name="KSO_WM_UNIT_LINE_FORE_SCHEMECOLOR_INDEX" val="5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f*1_3_1"/>
  <p:tag name="KSO_WM_TEMPLATE_CATEGORY" val="diagram"/>
  <p:tag name="KSO_WM_TEMPLATE_INDEX" val="20231861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VALUE" val="96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3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4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5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6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7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8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09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10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1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2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3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4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5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6.xml><?xml version="1.0" encoding="utf-8"?>
<p:tagLst xmlns:p="http://schemas.openxmlformats.org/presentationml/2006/main">
  <p:tag name="KSO_WM_DIAGRAM_VIRTUALLY_FRAME" val="{&quot;height&quot;:272.8746456692914,&quot;left&quot;:52,&quot;top&quot;:149.56267716535433,&quot;width&quot;:855}"/>
</p:tagLst>
</file>

<file path=ppt/tags/tag1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5029_1*i*1"/>
  <p:tag name="KSO_WM_TEMPLATE_CATEGORY" val="custom"/>
  <p:tag name="KSO_WM_TEMPLATE_INDEX" val="20235029"/>
  <p:tag name="KSO_WM_UNIT_LAYERLEVEL" val="1"/>
  <p:tag name="KSO_WM_TAG_VERSION" val="3.0"/>
  <p:tag name="KSO_WM_UNIT_TYPE" val="i"/>
  <p:tag name="KSO_WM_UNIT_INDEX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5029_1*i*2"/>
  <p:tag name="KSO_WM_TEMPLATE_CATEGORY" val="custom"/>
  <p:tag name="KSO_WM_TEMPLATE_INDEX" val="20235029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5029_1*i*3"/>
  <p:tag name="KSO_WM_TEMPLATE_CATEGORY" val="custom"/>
  <p:tag name="KSO_WM_TEMPLATE_INDEX" val="20235029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5029_1*i*4"/>
  <p:tag name="KSO_WM_TEMPLATE_CATEGORY" val="custom"/>
  <p:tag name="KSO_WM_TEMPLATE_INDEX" val="20235029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5029_1*i*5"/>
  <p:tag name="KSO_WM_TEMPLATE_CATEGORY" val="custom"/>
  <p:tag name="KSO_WM_TEMPLATE_INDEX" val="20235029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TABLE_ENDDRAG_ORIGIN_RECT" val="802*266"/>
  <p:tag name="TABLE_ENDDRAG_RECT" val="78*136*802*266"/>
</p:tagLst>
</file>

<file path=ppt/tags/tag123.xml><?xml version="1.0" encoding="utf-8"?>
<p:tagLst xmlns:p="http://schemas.openxmlformats.org/presentationml/2006/main">
  <p:tag name="KSO_WM_SLIDE_ID" val="custom20235029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029"/>
  <p:tag name="KSO_WM_SLIDE_LAYOUT" val="a_β"/>
  <p:tag name="KSO_WM_SLIDE_LAYOUT_CNT" val="1_1"/>
  <p:tag name="KSO_WM_SLIDE_SIZE" val="857*477"/>
  <p:tag name="KSO_WM_SLIDE_POSITION" val="51*28"/>
</p:tagLst>
</file>

<file path=ppt/tags/tag1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5086_1*f*1"/>
  <p:tag name="KSO_WM_TEMPLATE_CATEGORY" val="custom"/>
  <p:tag name="KSO_WM_TEMPLATE_INDEX" val="20235086"/>
  <p:tag name="KSO_WM_UNIT_LAYERLEVEL" val="1"/>
  <p:tag name="KSO_WM_TAG_VERSION" val="3.0"/>
  <p:tag name="KSO_WM_BEAUTIFY_FLAG" val="#wm#"/>
  <p:tag name="KSO_WM_UNIT_TEXT_LAYER_COUNT" val="1"/>
  <p:tag name="KSO_WM_DIAGRAM_GROUP_CODE" val="l1-1"/>
  <p:tag name="KSO_WM_UNIT_PRESET_TEXT" val="单击此处输入你的项正文&#10;文字是思想的提炼，请尽量言简意赅的阐述观点单击此处输入你的项正文请尽量&#10;言简意赅的阐述观点单击此处输入你的项正文文字是您思想的提炼，请尽量言简意赅的阐述观点单击此处输入&#10;言简意赅的阐述观点单击此处输入你的项正文文字是您思想的提炼，请尽量言简意赅的阐述观点单击此处输入&#10;言简意赅的阐述观点单击此处输入你的项正文文字是您思想的提炼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5086_1*i*1"/>
  <p:tag name="KSO_WM_TEMPLATE_CATEGORY" val="custom"/>
  <p:tag name="KSO_WM_TEMPLATE_INDEX" val="20235086"/>
  <p:tag name="KSO_WM_UNIT_LAYERLEVEL" val="1"/>
  <p:tag name="KSO_WM_TAG_VERSION" val="3.0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5086_1*i*2"/>
  <p:tag name="KSO_WM_TEMPLATE_CATEGORY" val="custom"/>
  <p:tag name="KSO_WM_TEMPLATE_INDEX" val="20235086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097_2*l_h_i*1_2_1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BEAUTIFY_FLAG" val="#wm#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097_2*l_h_i*1_2_2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solid&quot;:{&quot;brightness&quot;:0,&quot;colorType&quot;:2,&quot;rgb&quot;:&quot;#f9fbfa&quot;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097_2*l_h_i*1_1_1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BEAUTIFY_FLAG" val="#wm#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097_2*l_h_i*1_1_2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solid&quot;:{&quot;brightness&quot;:0,&quot;colorType&quot;:2,&quot;rgb&quot;:&quot;#f9fbfa&quot;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097_2*l_h_a*1_1_1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BEAUTIFY_FLAG" val="#wm#"/>
  <p:tag name="KSO_WM_UNIT_USESOURCEFORMAT_APPLY" val="1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097_2*l_h_f*1_1_1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添加文本具体内容，简明扼要地阐述您的观点，根据需要可酌情增减文字，单击此处添加文本具体内容。"/>
  <p:tag name="KSO_WM_UNIT_TEXT_TYPE" val="1"/>
  <p:tag name="KSO_WM_BEAUTIFY_FLAG" val="#wm#"/>
  <p:tag name="KSO_WM_UNIT_USESOURCEFORMAT_APPLY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3097_2*l_h_i*1_1_3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BEAUTIFY_FLAG" val="#wm#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097_2*l_h_i*1_1_4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UNIT_USESOURCEFORMAT_APPLY" val="1"/>
</p:tagLst>
</file>

<file path=ppt/tags/tag1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097_2*l_h_a*1_2_1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添加项标题"/>
  <p:tag name="KSO_WM_UNIT_TEXT_FILL_FORE_SCHEMECOLOR_INDEX" val="1"/>
  <p:tag name="KSO_WM_UNIT_TEXT_FILL_TYPE" val="1"/>
  <p:tag name="KSO_WM_UNIT_TEXT_TYPE" val="1"/>
  <p:tag name="KSO_WM_BEAUTIFY_FLAG" val="#wm#"/>
  <p:tag name="KSO_WM_UNIT_USESOURCEFORMAT_APPLY" val="1"/>
</p:tagLst>
</file>

<file path=ppt/tags/tag1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097_2*l_h_f*1_2_1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添加文本具体内容，简明扼要地阐述您的观点，根据需要可酌情增减文字，单击此处添加文本具体内容。"/>
  <p:tag name="KSO_WM_UNIT_TEXT_TYPE" val="1"/>
  <p:tag name="KSO_WM_BEAUTIFY_FLAG" val="#wm#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3097_2*l_h_i*1_2_3"/>
  <p:tag name="KSO_WM_TEMPLATE_CATEGORY" val="diagram"/>
  <p:tag name="KSO_WM_TEMPLATE_INDEX" val="20233097"/>
  <p:tag name="KSO_WM_UNIT_LAYERLEVEL" val="1_1_1"/>
  <p:tag name="KSO_WM_TAG_VERSION" val="3.0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BEAUTIFY_FLAG" val="#wm#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097_2*l_h_i*1_2_4"/>
  <p:tag name="KSO_WM_TEMPLATE_CATEGORY" val="diagram"/>
  <p:tag name="KSO_WM_TEMPLATE_INDEX" val="20233097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MAX_ITEMCNT" val="3"/>
  <p:tag name="KSO_WM_DIAGRAM_MIN_ITEMCNT" val="1"/>
  <p:tag name="KSO_WM_DIAGRAM_VIRTUALLY_FRAME" val="{&quot;height&quot;:366.1000061035156,&quot;left&quot;:460.45,&quot;top&quot;:111.30854025532881,&quot;width&quot;:414.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UNIT_USESOURCEFORMAT_APPLY" val="1"/>
</p:tagLst>
</file>

<file path=ppt/tags/tag139.xml><?xml version="1.0" encoding="utf-8"?>
<p:tagLst xmlns:p="http://schemas.openxmlformats.org/presentationml/2006/main">
  <p:tag name="KSO_WM_SLIDE_ID" val="custom20235086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086"/>
  <p:tag name="KSO_WM_SLIDE_TYPE" val="text"/>
  <p:tag name="KSO_WM_SLIDE_SUBTYPE" val="picTxt"/>
  <p:tag name="KSO_WM_SLIDE_SIZE" val="414.8*366.1"/>
  <p:tag name="KSO_WM_SLIDE_POSITION" val="460.45*111.3"/>
  <p:tag name="KSO_WM_SLIDE_LAYOUT" val="a_f_l"/>
  <p:tag name="KSO_WM_SLIDE_LAYOUT_CNT" val="1_1_1"/>
  <p:tag name="KSO_WM_SPECIAL_SOURCE" val="bdnull"/>
  <p:tag name="KSO_WM_DIAGRAM_GROUP_CODE" val="l1-1"/>
  <p:tag name="KSO_WM_SLIDE_DIAGTYPE" val="l"/>
</p:tagLst>
</file>

<file path=ppt/tags/tag14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40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1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2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3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4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5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146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47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48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49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50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1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2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3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4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5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6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7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8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59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160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1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2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3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4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5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6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7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8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69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.xml><?xml version="1.0" encoding="utf-8"?>
<p:tagLst xmlns:p="http://schemas.openxmlformats.org/presentationml/2006/main">
  <p:tag name="KSO_WM_DIAGRAM_VIRTUALLY_FRAME" val="{&quot;height&quot;:454.95,&quot;left&quot;:58.3,&quot;top&quot;:84.8,&quot;width&quot;:968.9}"/>
</p:tagLst>
</file>

<file path=ppt/tags/tag170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1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2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3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4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5.xml><?xml version="1.0" encoding="utf-8"?>
<p:tagLst xmlns:p="http://schemas.openxmlformats.org/presentationml/2006/main">
  <p:tag name="KSO_WM_DIAGRAM_VIRTUALLY_FRAME" val="{&quot;height&quot;:214.28692913385825,&quot;left&quot;:93.69047244094489,&quot;top&quot;:178.85,&quot;width&quot;:771.6191338582678}"/>
</p:tagLst>
</file>

<file path=ppt/tags/tag176.xml><?xml version="1.0" encoding="utf-8"?>
<p:tagLst xmlns:p="http://schemas.openxmlformats.org/presentationml/2006/main">
  <p:tag name="resource_record_key" val="{&quot;29&quot;:[50000076]}"/>
</p:tagLst>
</file>

<file path=ppt/tags/tag18.xml><?xml version="1.0" encoding="utf-8"?>
<p:tagLst xmlns:p="http://schemas.openxmlformats.org/presentationml/2006/main">
  <p:tag name="KSO_WM_UNIT_VALUE" val="358*3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3_4*l_h_d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UNIT_LINE_FORE_SCHEMECOLOR_INDEX" val="5"/>
  <p:tag name="KSO_WM_UNIT_PICTURE_SUBTYPE" val="b"/>
  <p:tag name="MH_PIC_SOURCE_TYPE" val="generate_slide_ai*{&quot;ai_type&quot;:&quot;generate_single_page&quot;,&quot;id&quot;:&quot;VCG41N1394414476&quot;}*gallery_gallery_ai_v2.0.6_ONLINE*4bbb0c8862c5c28ea5c3f423f64e7ff3-slide-0"/>
  <p:tag name="KSO_WM_UNIT_LINE_FILL_TYPE" val="2"/>
  <p:tag name="KSO_WM_UNIT_USESOURCEFORMAT_APPLY" val="1"/>
</p:tagLst>
</file>

<file path=ppt/tags/tag19.xml><?xml version="1.0" encoding="utf-8"?>
<p:tagLst xmlns:p="http://schemas.openxmlformats.org/presentationml/2006/main">
  <p:tag name="KSO_WM_UNIT_VALUE" val="358*3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143_4*l_h_d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UNIT_LINE_FORE_SCHEMECOLOR_INDEX" val="5"/>
  <p:tag name="KSO_WM_UNIT_PICTURE_SUBTYPE" val="b"/>
  <p:tag name="MH_PIC_SOURCE_TYPE" val="generate_slide_ai*{&quot;ai_type&quot;:&quot;generate_single_page&quot;,&quot;id&quot;:&quot;VCG41N1226247532&quot;}*gallery_gallery_ai_v2.0.6_ONLINE*4bbb0c8862c5c28ea5c3f423f64e7ff3-slide-0"/>
  <p:tag name="KSO_WM_UNIT_LINE_FILL_TYPE" val="2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VALUE" val="358*3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143_4*l_h_d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UNIT_LINE_FORE_SCHEMECOLOR_INDEX" val="5"/>
  <p:tag name="KSO_WM_UNIT_PICTURE_SUBTYPE" val="b"/>
  <p:tag name="MH_PIC_SOURCE_TYPE" val="generate_slide_ai*{&quot;ai_type&quot;:&quot;generate_single_page&quot;,&quot;id&quot;:&quot;VCG41N1625321856&quot;}*gallery_gallery_ai_v2.0.6_ONLINE*4bbb0c8862c5c28ea5c3f423f64e7ff3-slide-0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UNIT_VALUE" val="358*3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3143_4*l_h_d*1_4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UNIT_LINE_FORE_SCHEMECOLOR_INDEX" val="5"/>
  <p:tag name="KSO_WM_UNIT_PICTURE_SUBTYPE" val="b"/>
  <p:tag name="MH_PIC_SOURCE_TYPE" val="generate_slide_ai*{&quot;ai_type&quot;:&quot;generate_single_page&quot;,&quot;id&quot;:&quot;VCG41N665507642&quot;}*gallery_gallery_ai_v2.0.6_ONLINE*4bbb0c8862c5c28ea5c3f423f64e7ff3-slide-0"/>
  <p:tag name="KSO_WM_UNIT_LINE_FILL_TYPE" val="2"/>
  <p:tag name="KSO_WM_UNIT_USESOURCEFORMAT_APPLY" val="1"/>
</p:tagLst>
</file>

<file path=ppt/tags/tag22.xml><?xml version="1.0" encoding="utf-8"?>
<p:tagLst xmlns:p="http://schemas.openxmlformats.org/presentationml/2006/main">
  <p:tag name="KSO_WM_UNIT_VALUE" val="358*396"/>
  <p:tag name="KSO_WM_UNIT_HIGHLIGHT" val="0"/>
  <p:tag name="KSO_WM_UNIT_COMPATIBLE" val="0"/>
  <p:tag name="KSO_WM_UNIT_DIAGRAM_ISNUMVISUAL" val="0"/>
  <p:tag name="KSO_WM_UNIT_DIAGRAM_ISREFERUNIT" val="0"/>
  <p:tag name="KSO_WM_UNIT_TYPE" val="l_h_d"/>
  <p:tag name="KSO_WM_UNIT_INDEX" val="1_5_1"/>
  <p:tag name="KSO_WM_UNIT_ID" val="diagram20233143_4*l_h_d*1_5_1"/>
  <p:tag name="KSO_WM_TEMPLATE_CATEGORY" val="diagram"/>
  <p:tag name="KSO_WM_TEMPLATE_INDEX" val="2023314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UNIT_LINE_FORE_SCHEMECOLOR_INDEX" val="5"/>
  <p:tag name="KSO_WM_UNIT_PICTURE_SUBTYPE" val="b"/>
  <p:tag name="MH_PIC_SOURCE_TYPE" val="generate_slide_ai*{&quot;ai_type&quot;:&quot;generate_single_page&quot;,&quot;id&quot;:&quot;VCG41N1738550804&quot;}*gallery_gallery_ai_v2.0.6_ONLINE*4bbb0c8862c5c28ea5c3f423f64e7ff3-slide-0"/>
  <p:tag name="KSO_WM_UNIT_LINE_FILL_TYPE" val="2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43_4*l_h_a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43_4*l_h_f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68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143_4*l_h_a*1_4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143_4*l_h_f*1_4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68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4*l_h_i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l_h_i"/>
  <p:tag name="KSO_WM_UNIT_INDEX" val="1_2_1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4*l_h_i*1_4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l_h_i"/>
  <p:tag name="KSO_WM_UNIT_INDEX" val="1_4_1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43_4*l_h_a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43_4*l_h_f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143_4*l_h_a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143_4*l_h_f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68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3143_4*l_h_a*1_5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3143_4*l_h_f*1_5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UNIT_VALUE" val="68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4*l_h_i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l_h_i"/>
  <p:tag name="KSO_WM_UNIT_INDEX" val="1_1_1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4*l_h_i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l_h_i"/>
  <p:tag name="KSO_WM_UNIT_INDEX" val="1_3_1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4*l_h_i*1_5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l_h_i"/>
  <p:tag name="KSO_WM_UNIT_INDEX" val="1_5_1"/>
  <p:tag name="KSO_WM_DIAGRAM_MAX_ITEMCNT" val="5"/>
  <p:tag name="KSO_WM_DIAGRAM_MIN_ITEMCNT" val="2"/>
  <p:tag name="KSO_WM_DIAGRAM_VIRTUALLY_FRAME" val="{&quot;height&quot;:391.5513385826772,&quot;left&quot;:79.81905969334403,&quot;top&quot;:99.5403937007874,&quot;width&quot;:800.40991210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38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39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1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2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3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4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5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6.xml><?xml version="1.0" encoding="utf-8"?>
<p:tagLst xmlns:p="http://schemas.openxmlformats.org/presentationml/2006/main">
  <p:tag name="KSO_WM_DIAGRAM_VIRTUALLY_FRAME" val="{&quot;height&quot;:352.49874015748026,&quot;left&quot;:52,&quot;top&quot;:138.50133858267716,&quot;width&quot;:435.5949606299213}"/>
</p:tagLst>
</file>

<file path=ppt/tags/tag47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48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49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50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1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2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3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4.xml><?xml version="1.0" encoding="utf-8"?>
<p:tagLst xmlns:p="http://schemas.openxmlformats.org/presentationml/2006/main">
  <p:tag name="KSO_WM_DIAGRAM_VIRTUALLY_FRAME" val="{&quot;height&quot;:129.9,&quot;left&quot;:83.19653543307086,&quot;top&quot;:379.55,&quot;width&quot;:661.2885039370079}"/>
</p:tagLst>
</file>

<file path=ppt/tags/tag55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56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57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58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59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6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60.xml><?xml version="1.0" encoding="utf-8"?>
<p:tagLst xmlns:p="http://schemas.openxmlformats.org/presentationml/2006/main">
  <p:tag name="KSO_WM_DIAGRAM_VIRTUALLY_FRAME" val="{&quot;height&quot;:312.4374803149606,&quot;left&quot;:51.99984251968503,&quot;top&quot;:127.81047244094489,&quot;width&quot;:855.0001574803149}"/>
</p:tagLst>
</file>

<file path=ppt/tags/tag61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2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3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4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5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6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7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8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69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70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1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2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3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4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5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6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7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8.xml><?xml version="1.0" encoding="utf-8"?>
<p:tagLst xmlns:p="http://schemas.openxmlformats.org/presentationml/2006/main">
  <p:tag name="KSO_WM_DIAGRAM_VIRTUALLY_FRAME" val="{&quot;height&quot;:331.7567716535433,&quot;left&quot;:52,&quot;top&quot;:109,&quot;width&quot;:855}"/>
</p:tagLst>
</file>

<file path=ppt/tags/tag79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80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1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2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3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4.xml><?xml version="1.0" encoding="utf-8"?>
<p:tagLst xmlns:p="http://schemas.openxmlformats.org/presentationml/2006/main">
  <p:tag name="KSO_WM_DIAGRAM_VIRTUALLY_FRAME" val="{&quot;height&quot;:352.34952755905505,&quot;left&quot;:75.20708661417322,&quot;top&quot;:127.9168503937008,&quot;width&quot;:808.5858267716534}"/>
</p:tagLst>
</file>

<file path=ppt/tags/tag85.xml><?xml version="1.0" encoding="utf-8"?>
<p:tagLst xmlns:p="http://schemas.openxmlformats.org/presentationml/2006/main">
  <p:tag name="TABLE_ENDDRAG_ORIGIN_RECT" val="659*135"/>
  <p:tag name="TABLE_ENDDRAG_RECT" val="153*141*659*135"/>
</p:tagLst>
</file>

<file path=ppt/tags/tag86.xml><?xml version="1.0" encoding="utf-8"?>
<p:tagLst xmlns:p="http://schemas.openxmlformats.org/presentationml/2006/main">
  <p:tag name="TABLE_ENDDRAG_ORIGIN_RECT" val="659*161"/>
  <p:tag name="TABLE_ENDDRAG_RECT" val="153*316*659*16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1_2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.4000000059604645,&quot;colorType&quot;:1,&quot;foreColorIndex&quot;:5,&quot;pos&quot;:1,&quot;transparency&quot;:0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FILL_TYPE" val="3"/>
  <p:tag name="KSO_WM_UNIT_LINE_FORE_SCHEMECOLOR_INDEX" val="5"/>
  <p:tag name="KSO_WM_UNIT_SHADOW_SCHEMECOLOR_INDEX" val="5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a*1_1_1"/>
  <p:tag name="KSO_WM_TEMPLATE_CATEGORY" val="diagram"/>
  <p:tag name="KSO_WM_TEMPLATE_INDEX" val="2023186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VALUE" val="10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PRESET_TEXT" val="添加标题内容"/>
  <p:tag name="KSO_WM_UNIT_TEXT_FILL_FORE_SCHEMECOLOR_INDEX" val="1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  <p:tag name="KSO_WM_UNIT_LINE_FORE_SCHEMECOLOR_INDEX" val="5"/>
  <p:tag name="KSO_WM_UNIT_USESOURCEFORMAT_APPLY" val="1"/>
</p:tagLst>
</file>

<file path=ppt/tags/tag9.xml><?xml version="1.0" encoding="utf-8"?>
<p:tagLst xmlns:p="http://schemas.openxmlformats.org/presentationml/2006/main">
  <p:tag name="KSO_WM_DIAGRAM_VIRTUALLY_FRAME" val="{&quot;height&quot;:273.6200787401575,&quot;left&quot;:78.92858267716535,&quot;top&quot;:148.05818897637795,&quot;width&quot;:805.5714173228346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f*1_1_1"/>
  <p:tag name="KSO_WM_TEMPLATE_CATEGORY" val="diagram"/>
  <p:tag name="KSO_WM_TEMPLATE_INDEX" val="20231861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VALUE" val="96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2_2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.4000000059604645,&quot;colorType&quot;:1,&quot;foreColorIndex&quot;:5,&quot;pos&quot;:1,&quot;transparency&quot;:0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FILL_TYPE" val="3"/>
  <p:tag name="KSO_WM_UNIT_LINE_FORE_SCHEMECOLOR_INDEX" val="5"/>
  <p:tag name="KSO_WM_UNIT_SHADOW_SCHEMECOLOR_INDEX" val="5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3_2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.4000000059604645,&quot;colorType&quot;:1,&quot;foreColorIndex&quot;:5,&quot;pos&quot;:1,&quot;transparency&quot;:0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FILL_TYPE" val="3"/>
  <p:tag name="KSO_WM_UNIT_LINE_FORE_SCHEMECOLOR_INDEX" val="5"/>
  <p:tag name="KSO_WM_UNIT_SHADOW_SCHEMECOLOR_INDEX" val="5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a*1_2_1"/>
  <p:tag name="KSO_WM_TEMPLATE_CATEGORY" val="diagram"/>
  <p:tag name="KSO_WM_TEMPLATE_INDEX" val="2023186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VALUE" val="10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PRESET_TEXT" val="添加标题内容"/>
  <p:tag name="KSO_WM_UNIT_TEXT_FILL_FORE_SCHEMECOLOR_INDEX" val="1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  <p:tag name="KSO_WM_UNIT_LINE_FORE_SCHEMECOLOR_INDEX" val="5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f*1_2_1"/>
  <p:tag name="KSO_WM_TEMPLATE_CATEGORY" val="diagram"/>
  <p:tag name="KSO_WM_TEMPLATE_INDEX" val="20231861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VALUE" val="96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a*1_3_1"/>
  <p:tag name="KSO_WM_TEMPLATE_CATEGORY" val="diagram"/>
  <p:tag name="KSO_WM_TEMPLATE_INDEX" val="2023186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UNIT_VALUE" val="10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PRESET_TEXT" val="添加标题内容"/>
  <p:tag name="KSO_WM_UNIT_TEXT_FILL_FORE_SCHEMECOLOR_INDEX" val="1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i*1_3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  <p:tag name="KSO_WM_UNIT_LINE_FORE_SCHEMECOLOR_INDEX" val="5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f*1_3_1"/>
  <p:tag name="KSO_WM_TEMPLATE_CATEGORY" val="diagram"/>
  <p:tag name="KSO_WM_TEMPLATE_INDEX" val="20231861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VALUE" val="96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TEXT_LAYER_COUNT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861_2*l_h_a*1_1_1"/>
  <p:tag name="KSO_WM_TEMPLATE_CATEGORY" val="diagram"/>
  <p:tag name="KSO_WM_TEMPLATE_INDEX" val="2023186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VALUE" val="10"/>
  <p:tag name="KSO_WM_UNIT_TEXT_TYPE" val="1"/>
  <p:tag name="KSO_WM_DIAGRAM_MAX_ITEMCNT" val="3"/>
  <p:tag name="KSO_WM_DIAGRAM_MIN_ITEMCNT" val="2"/>
  <p:tag name="KSO_WM_DIAGRAM_VIRTUALLY_FRAME" val="{&quot;height&quot;:429.95,&quot;left&quot;:59.7,&quot;top&quot;:106.55,&quot;width&quot;:84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  <p:tag name="KSO_WM_UNIT_PRESET_TEXT" val="添加标题内容"/>
  <p:tag name="KSO_WM_UNIT_TEXT_FILL_FORE_SCHEMECOLOR_INDEX" val="1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11F9F"/>
      </a:accent1>
      <a:accent2>
        <a:srgbClr val="F86B64"/>
      </a:accent2>
      <a:accent3>
        <a:srgbClr val="4959E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6480</Words>
  <Application>WPS 演示</Application>
  <PresentationFormat>宽屏</PresentationFormat>
  <Paragraphs>625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30</vt:i4>
      </vt:variant>
    </vt:vector>
  </HeadingPairs>
  <TitlesOfParts>
    <vt:vector size="77" baseType="lpstr">
      <vt:lpstr>Arial</vt:lpstr>
      <vt:lpstr>宋体</vt:lpstr>
      <vt:lpstr>Wingdings</vt:lpstr>
      <vt:lpstr>Source Han Sans</vt:lpstr>
      <vt:lpstr>微软雅黑</vt:lpstr>
      <vt:lpstr>微软雅黑 Light</vt:lpstr>
      <vt:lpstr>Source Han Serif SC Regular</vt:lpstr>
      <vt:lpstr>OPPOSans H</vt:lpstr>
      <vt:lpstr>Times New Roman</vt:lpstr>
      <vt:lpstr>OPPOSans R</vt:lpstr>
      <vt:lpstr>Source Han Sans CN Bold</vt:lpstr>
      <vt:lpstr>Wingdings</vt:lpstr>
      <vt:lpstr>汉仪旗黑X1-55W</vt:lpstr>
      <vt:lpstr>黑体</vt:lpstr>
      <vt:lpstr>Times New Roman</vt:lpstr>
      <vt:lpstr>OPPOSans B</vt:lpstr>
      <vt:lpstr>等线</vt:lpstr>
      <vt:lpstr>Arial Unicode MS</vt:lpstr>
      <vt:lpstr>Calibri</vt:lpstr>
      <vt:lpstr>MiSans</vt:lpstr>
      <vt:lpstr>等线 Light</vt:lpstr>
      <vt:lpstr>Ubuntu</vt:lpstr>
      <vt:lpstr>AMGDT</vt:lpstr>
      <vt:lpstr>汉仪综艺体简</vt:lpstr>
      <vt:lpstr>仓耳渔阳体 W05</vt:lpstr>
      <vt:lpstr>仓耳渔阳体 W03</vt:lpstr>
      <vt:lpstr>汉仪晴空体简</vt:lpstr>
      <vt:lpstr>Calibri</vt:lpstr>
      <vt:lpstr>Arial</vt:lpstr>
      <vt:lpstr>-apple-system</vt:lpstr>
      <vt:lpstr>Segoe UI</vt:lpstr>
      <vt:lpstr>MiSans Normal</vt:lpstr>
      <vt:lpstr>Office 主题​​</vt:lpstr>
      <vt:lpstr>1_Office 主题​​</vt:lpstr>
      <vt:lpstr>2_Office 主题​​</vt:lpstr>
      <vt:lpstr>3_Office 主题​​</vt:lpstr>
      <vt:lpstr>6_Office 主题​​</vt:lpstr>
      <vt:lpstr>5_Office 主题​​</vt:lpstr>
      <vt:lpstr>8_Office 主题​​</vt:lpstr>
      <vt:lpstr>9_Office 主题​​</vt:lpstr>
      <vt:lpstr>10_Office 主题​​</vt:lpstr>
      <vt:lpstr>11_Office 主题​​</vt:lpstr>
      <vt:lpstr>13_Office 主题​​</vt:lpstr>
      <vt:lpstr>15_Office 主题​​</vt:lpstr>
      <vt:lpstr>17_Office 主题​​</vt:lpstr>
      <vt:lpstr>18_Office 主题​​</vt:lpstr>
      <vt:lpstr>16_Office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Phenom</cp:lastModifiedBy>
  <cp:revision>112</cp:revision>
  <dcterms:created xsi:type="dcterms:W3CDTF">2025-02-09T03:14:00Z</dcterms:created>
  <dcterms:modified xsi:type="dcterms:W3CDTF">2025-02-10T13:20:53Z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9656101F490A41CD85E5EF99EAF8B648_13</vt:lpwstr>
  </property>
  <property fmtid="{D5CDD505-2E9C-101B-9397-08002B2CF9AE}" pid="3" name="KSOProductBuildVer">
    <vt:lpwstr>2052-12.1.0.19770</vt:lpwstr>
  </property>
</Properties>
</file>