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4"/>
  </p:notesMasterIdLst>
  <p:handoutMasterIdLst>
    <p:handoutMasterId r:id="rId25"/>
  </p:handoutMasterIdLst>
  <p:sldIdLst>
    <p:sldId id="648" r:id="rId2"/>
    <p:sldId id="757" r:id="rId3"/>
    <p:sldId id="1858" r:id="rId4"/>
    <p:sldId id="1872" r:id="rId5"/>
    <p:sldId id="1859" r:id="rId6"/>
    <p:sldId id="1860" r:id="rId7"/>
    <p:sldId id="1844" r:id="rId8"/>
    <p:sldId id="1853" r:id="rId9"/>
    <p:sldId id="1854" r:id="rId10"/>
    <p:sldId id="1874" r:id="rId11"/>
    <p:sldId id="1856" r:id="rId12"/>
    <p:sldId id="1871" r:id="rId13"/>
    <p:sldId id="1846" r:id="rId14"/>
    <p:sldId id="1862" r:id="rId15"/>
    <p:sldId id="1873" r:id="rId16"/>
    <p:sldId id="1863" r:id="rId17"/>
    <p:sldId id="1865" r:id="rId18"/>
    <p:sldId id="1861" r:id="rId19"/>
    <p:sldId id="1851" r:id="rId20"/>
    <p:sldId id="1852" r:id="rId21"/>
    <p:sldId id="1868" r:id="rId22"/>
    <p:sldId id="1826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2">
          <p15:clr>
            <a:srgbClr val="A4A3A4"/>
          </p15:clr>
        </p15:guide>
        <p15:guide id="2" pos="36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3D1FF"/>
    <a:srgbClr val="449AC8"/>
    <a:srgbClr val="4CA0CC"/>
    <a:srgbClr val="62ACD4"/>
    <a:srgbClr val="BED8FF"/>
    <a:srgbClr val="BCD7FF"/>
    <a:srgbClr val="ABCDFF"/>
    <a:srgbClr val="53A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1" autoAdjust="0"/>
    <p:restoredTop sz="90191" autoAdjust="0"/>
  </p:normalViewPr>
  <p:slideViewPr>
    <p:cSldViewPr>
      <p:cViewPr varScale="1">
        <p:scale>
          <a:sx n="74" d="100"/>
          <a:sy n="74" d="100"/>
        </p:scale>
        <p:origin x="850" y="77"/>
      </p:cViewPr>
      <p:guideLst>
        <p:guide orient="horz" pos="2202"/>
        <p:guide pos="3695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7EA48D4-C588-E53B-984E-C541F0F136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495091-05D6-7419-D25E-0D8F7866EE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AD75-8638-468D-A51B-CDDF4B527A3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780146-D96B-33C8-5325-E9B7397B2D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0B108A-5609-4229-F3EC-63205E82EA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A707F-6F66-4124-BF48-E6FEF8565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3588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4A9DE8A-1511-4CFC-B9F8-1A54E95AF0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9288607-FFB9-4324-AAC3-A20E600316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9A23B24-2340-4948-BE4E-D4A282CDD243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9146B0B-EA1F-4A67-A2ED-82D3D2395E42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05E741D-66C4-49C3-AD75-C06FA59CB3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805F667-19FF-4612-898F-573284327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D3939B8C-D2A5-4404-B9A1-9DEC75650B01}" type="slidenum">
              <a:rPr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6454B5E3-C5B9-4B99-BDB0-36FA8816B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BC2B5C3E-B179-4D43-983E-73ED08ACC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7713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3241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C61D4-416E-85B0-F2AA-A33DE6D9E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1483CB-D2A5-9986-8D7F-216472CF4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D71B177-2E31-71EA-E9D9-F1FDBC08D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302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605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2AAB3-067D-4B9C-B0F6-A5975499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BE50F-C46D-4C99-A26D-BAD5C96E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922C5-5C17-4E9D-807F-0DAA838C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6FD62-291B-4827-9CC7-FEFBFD465D69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404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F1573-BAE0-4A96-B7A2-C8BB8709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E3E7-79BD-49E2-8BB7-9E877532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C85E0-D912-443C-96AB-E1402DD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E5981-129F-457D-B104-A558707FC13A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37774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B296F-1ED5-4A3A-B1DC-355C348D8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401A-8681-4CF6-B294-11569E3FF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CF60F-CECE-4CC0-B928-7C76B8E2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EB724-712F-403A-BF89-69BA61CBFFE5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69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E1B005D-AE01-47E0-B25B-74476269A2C3}"/>
              </a:ext>
            </a:extLst>
          </p:cNvPr>
          <p:cNvSpPr/>
          <p:nvPr userDrawn="1"/>
        </p:nvSpPr>
        <p:spPr>
          <a:xfrm>
            <a:off x="0" y="0"/>
            <a:ext cx="12192000" cy="836613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68D82B7B-2BC6-47CD-9ACD-9648EF6D0A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13" y="160338"/>
            <a:ext cx="1282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00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6D562F4-E62D-4CFF-B75E-7492979ACA92}"/>
              </a:ext>
            </a:extLst>
          </p:cNvPr>
          <p:cNvSpPr/>
          <p:nvPr userDrawn="1"/>
        </p:nvSpPr>
        <p:spPr>
          <a:xfrm>
            <a:off x="0" y="0"/>
            <a:ext cx="12192000" cy="836613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FC3CF1EB-EB9E-4A2C-BBBD-C1471CCD9C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13" y="160338"/>
            <a:ext cx="1282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6922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EEA32-1955-41B7-BF5B-65F63BA6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C5670-3A11-438C-BA37-AA513A33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C0E18-EA78-4B8D-BD29-9DF2E44F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3E261-F5FC-47D3-901B-1EB0197F7EA5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4693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B4A9C-67D0-4526-8BB6-111D0D17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30624-93F4-42A4-B11A-83CE331C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4F149-B2D1-4EC1-8086-8395A15A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81509-A7DF-4534-B516-1F985C5103C4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81927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14EBF9-1CAB-498C-8202-A3417003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DCD77D-FBF8-43F6-8419-36FEC007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4189AC-D312-418A-A2FE-00916DC2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68D39-1A93-4F0B-BE37-8073C85E205B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7858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B1258B-B42A-47D9-B6DA-84D6D05B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9C5A5F-99BA-4B95-8538-611E4160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43D936-9FF7-4674-8FD4-B2E1C277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89D18-5C5B-4F17-9213-F4B72857EF54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1911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D31772-DEFF-4B93-A552-DBC21A28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75BD79-AE9E-4F57-85C9-8731DEE9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E31988-95CD-4048-BBD6-04327EFF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F8260-8342-41FE-9018-A6CBB37A5BC4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59916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613439-D231-4533-9ECC-C98990C3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CF50E6-B19B-4031-9DD8-593DC2AB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C167BE-F077-4144-A63E-EA5E71BE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F20E-0275-4B24-9871-A1EF3E317DD2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8159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F7BD51-7DD3-4F5C-B8A7-16F7BD9B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06636B-7F38-4CB5-892C-487B41E8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847042-CCE5-4E96-8786-0E58C905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E7807-B38D-49A8-9F26-48601A05E8B2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0479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70B599-7B80-411E-81B8-FC1E112D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F520C2-8A0A-4945-8927-6517E9E2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8B8725-A5AF-40F7-9D5B-1E5B5025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FB849-B877-4125-BF67-F3FE92C3A925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3872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EE7846-7088-4B04-9F9B-81DA8A1347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B4E5E9F-3D4F-44A9-BAE9-BB1740A26D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0D99B-CD43-4473-A4EF-E0B29081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87DF8-9416-4304-9E7C-3E1E22A8D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69F29-B820-49B3-AE67-8F745ADCC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692A433-51D0-4074-AD1E-E40E10A2F620}" type="slidenum">
              <a:rPr lang="en-US" altLang="zh-CN"/>
              <a:pPr/>
              <a:t>‹#›</a:t>
            </a:fld>
            <a:endParaRPr lang="zh-CN" altLang="en-US"/>
          </a:p>
        </p:txBody>
      </p:sp>
      <p:pic>
        <p:nvPicPr>
          <p:cNvPr id="1031" name="Picture 9" descr="未标题-2">
            <a:extLst>
              <a:ext uri="{FF2B5EF4-FFF2-40B4-BE49-F238E27FC236}">
                <a16:creationId xmlns:a16="http://schemas.microsoft.com/office/drawing/2014/main" id="{D33697E4-BD02-46A0-8F56-7EE42C19DC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</p:sldLayoutIdLst>
  <p:transition>
    <p:fade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>
            <a:extLst>
              <a:ext uri="{FF2B5EF4-FFF2-40B4-BE49-F238E27FC236}">
                <a16:creationId xmlns:a16="http://schemas.microsoft.com/office/drawing/2014/main" id="{E3622631-8642-4D6D-BD84-E50FD2FF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72C1D09-A8AD-4E6B-A8C6-C3DE7025AA40}"/>
              </a:ext>
            </a:extLst>
          </p:cNvPr>
          <p:cNvSpPr/>
          <p:nvPr/>
        </p:nvSpPr>
        <p:spPr>
          <a:xfrm>
            <a:off x="0" y="1833563"/>
            <a:ext cx="12192000" cy="2363787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F6D265"/>
              </a:solidFill>
            </a:endParaRPr>
          </a:p>
        </p:txBody>
      </p:sp>
      <p:sp>
        <p:nvSpPr>
          <p:cNvPr id="5125" name="标题 3">
            <a:extLst>
              <a:ext uri="{FF2B5EF4-FFF2-40B4-BE49-F238E27FC236}">
                <a16:creationId xmlns:a16="http://schemas.microsoft.com/office/drawing/2014/main" id="{E21657C9-FF81-433D-B446-F7C7420B6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116138"/>
            <a:ext cx="11233150" cy="14208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CSNS</a:t>
            </a:r>
            <a:r>
              <a:rPr lang="zh-CN" alt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加速器机器学习服务样机设计及应用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图片 9">
            <a:extLst>
              <a:ext uri="{FF2B5EF4-FFF2-40B4-BE49-F238E27FC236}">
                <a16:creationId xmlns:a16="http://schemas.microsoft.com/office/drawing/2014/main" id="{569EED8A-58A4-4EED-B809-B2FB78CA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8263"/>
            <a:ext cx="11334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DCCA7EF-85E8-4962-B504-73A8D6BD9BE9}"/>
              </a:ext>
            </a:extLst>
          </p:cNvPr>
          <p:cNvSpPr/>
          <p:nvPr/>
        </p:nvSpPr>
        <p:spPr>
          <a:xfrm>
            <a:off x="2647950" y="4514850"/>
            <a:ext cx="6858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800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37CC7A9-4EBB-9C49-B90B-2747017F77CC}"/>
              </a:ext>
            </a:extLst>
          </p:cNvPr>
          <p:cNvSpPr/>
          <p:nvPr/>
        </p:nvSpPr>
        <p:spPr>
          <a:xfrm>
            <a:off x="8763000" y="5229200"/>
            <a:ext cx="25895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：梅昊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指导老师：张玉亮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49D95-A267-E88B-B067-D91143927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EEBD1557-5EFD-2156-F56C-56E01A0E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系统结构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系统类图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D4C0D6-97BA-8BBA-0636-11DE2D7CC1A3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B7F0DBB-570B-21C1-39E6-D90ACFED0838}"/>
              </a:ext>
            </a:extLst>
          </p:cNvPr>
          <p:cNvSpPr txBox="1"/>
          <p:nvPr/>
        </p:nvSpPr>
        <p:spPr>
          <a:xfrm>
            <a:off x="893267" y="5152700"/>
            <a:ext cx="100091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+mn-ea"/>
              </a:rPr>
              <a:t>后端使用算法管理，任务管理，数据管理，模型管理，预处理管理等服务提供不同的功能。</a:t>
            </a:r>
            <a:endParaRPr lang="en-US" altLang="zh-CN" sz="1800" dirty="0"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+mn-ea"/>
              </a:rPr>
              <a:t>管理员可以根据需要添加算法，并使用</a:t>
            </a:r>
            <a:r>
              <a:rPr lang="en-US" altLang="zh-CN" sz="1800" dirty="0" err="1">
                <a:latin typeface="+mn-ea"/>
              </a:rPr>
              <a:t>mlflow</a:t>
            </a:r>
            <a:r>
              <a:rPr lang="zh-CN" altLang="en-US" sz="1800" dirty="0">
                <a:latin typeface="+mn-ea"/>
              </a:rPr>
              <a:t>记录想要记录的相关信息。之后训练的模型可以看到相关的信息。</a:t>
            </a:r>
            <a:endParaRPr lang="en-US" altLang="zh-CN" sz="1800" b="0" i="0" dirty="0">
              <a:effectLst/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1800" b="0" i="0" dirty="0">
                <a:effectLst/>
                <a:latin typeface="+mn-ea"/>
              </a:rPr>
              <a:t>使用共享数据库，共享文件的方式进行数据的分享，减少服务之间相互依赖。</a:t>
            </a:r>
            <a:endParaRPr lang="en-US" altLang="zh-CN" sz="1800" b="0" i="0" dirty="0">
              <a:effectLst/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1800" dirty="0"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1800" dirty="0"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1800" dirty="0">
              <a:latin typeface="+mn-ea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59A3F06-4701-BAE4-8005-17F8EE11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7" y="856294"/>
            <a:ext cx="9678317" cy="429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149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C7354-3D6B-43BF-8E91-3EC4C124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FAB2A4E0-B404-1ABA-B1D5-90D748F4A699}"/>
              </a:ext>
            </a:extLst>
          </p:cNvPr>
          <p:cNvSpPr txBox="1">
            <a:spLocks/>
          </p:cNvSpPr>
          <p:nvPr/>
        </p:nvSpPr>
        <p:spPr bwMode="auto">
          <a:xfrm>
            <a:off x="263352" y="188640"/>
            <a:ext cx="104790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网页界面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算法管理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862456-AD76-4215-0C9D-11C884232083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452A737-A7CE-D4D6-A23A-CB78A4032C8B}"/>
              </a:ext>
            </a:extLst>
          </p:cNvPr>
          <p:cNvSpPr txBox="1"/>
          <p:nvPr/>
        </p:nvSpPr>
        <p:spPr>
          <a:xfrm>
            <a:off x="255712" y="869811"/>
            <a:ext cx="10009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管理员可以进行机器学习</a:t>
            </a:r>
            <a:r>
              <a:rPr lang="zh-CN" altLang="en-US" sz="2400" b="0" i="0" dirty="0">
                <a:effectLst/>
                <a:latin typeface="+mn-ea"/>
              </a:rPr>
              <a:t>算法的添加，更新，删除。</a:t>
            </a:r>
            <a:endParaRPr lang="en-US" altLang="zh-CN" sz="2400" b="0" i="0" dirty="0">
              <a:effectLst/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b="0" i="0" dirty="0">
                <a:effectLst/>
                <a:latin typeface="+mn-ea"/>
              </a:rPr>
              <a:t>用户可以查询使用所需要的算法。</a:t>
            </a:r>
            <a:endParaRPr lang="en-US" altLang="zh-CN" sz="2400" b="0" i="0" dirty="0">
              <a:effectLst/>
              <a:latin typeface="+mn-ea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9A5F946-FFBC-7186-F0BB-43BC87FD1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295" y="1700808"/>
            <a:ext cx="4941353" cy="40702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DA0DD0C-5BF7-2918-8A09-CE01791ED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622061"/>
            <a:ext cx="6544074" cy="503600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6644258-4C4E-A376-CF2C-A04FB8F55948}"/>
              </a:ext>
            </a:extLst>
          </p:cNvPr>
          <p:cNvSpPr/>
          <p:nvPr/>
        </p:nvSpPr>
        <p:spPr>
          <a:xfrm>
            <a:off x="335360" y="1632044"/>
            <a:ext cx="6544074" cy="49990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B2737A1-4654-B190-F084-BE0A187E4C5C}"/>
              </a:ext>
            </a:extLst>
          </p:cNvPr>
          <p:cNvSpPr/>
          <p:nvPr/>
        </p:nvSpPr>
        <p:spPr>
          <a:xfrm>
            <a:off x="6987295" y="1659004"/>
            <a:ext cx="4509305" cy="49990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58598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DEF03-8599-4702-CBF2-0B7C49FA4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71E414B0-5820-228F-8AA5-E54B386A88AD}"/>
              </a:ext>
            </a:extLst>
          </p:cNvPr>
          <p:cNvSpPr txBox="1">
            <a:spLocks/>
          </p:cNvSpPr>
          <p:nvPr/>
        </p:nvSpPr>
        <p:spPr bwMode="auto">
          <a:xfrm>
            <a:off x="263352" y="188640"/>
            <a:ext cx="104790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网页界面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任务管理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353650F-1D6E-F1B0-DC9E-C1EE31E96252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53B8E36-AB75-C7FD-BC0A-6EF144D52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639396"/>
            <a:ext cx="9409996" cy="499906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9B2D129-E822-EBFD-1627-1E35E20110C2}"/>
              </a:ext>
            </a:extLst>
          </p:cNvPr>
          <p:cNvSpPr txBox="1"/>
          <p:nvPr/>
        </p:nvSpPr>
        <p:spPr>
          <a:xfrm>
            <a:off x="263352" y="869810"/>
            <a:ext cx="10009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用户可以管理，共享自己的机器学习任务</a:t>
            </a:r>
            <a:endParaRPr lang="en-US" altLang="zh-CN" sz="2400" dirty="0"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b="0" i="0" dirty="0">
              <a:effectLst/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E20F9E5-7B8F-4A7D-CEDE-9A361A817639}"/>
              </a:ext>
            </a:extLst>
          </p:cNvPr>
          <p:cNvSpPr/>
          <p:nvPr/>
        </p:nvSpPr>
        <p:spPr>
          <a:xfrm>
            <a:off x="335360" y="1632044"/>
            <a:ext cx="9409996" cy="49990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2047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4E4CAD60-AA07-DA1A-1707-30625555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网页界面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任务数据管理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6B7C1B7-8E05-C9B1-1AFF-21B560009B28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13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9254FE-E153-1EE6-312E-2469EA26C386}"/>
              </a:ext>
            </a:extLst>
          </p:cNvPr>
          <p:cNvSpPr txBox="1"/>
          <p:nvPr/>
        </p:nvSpPr>
        <p:spPr>
          <a:xfrm>
            <a:off x="1026982" y="1443841"/>
            <a:ext cx="8951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C977F7-B337-9C0E-2F15-3ECC078E7F7A}"/>
              </a:ext>
            </a:extLst>
          </p:cNvPr>
          <p:cNvSpPr txBox="1"/>
          <p:nvPr/>
        </p:nvSpPr>
        <p:spPr>
          <a:xfrm>
            <a:off x="263352" y="869809"/>
            <a:ext cx="10009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模型数据的导入，导出，处理</a:t>
            </a:r>
            <a:endParaRPr lang="en-US" altLang="zh-CN" sz="2400" dirty="0"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ea"/>
              </a:rPr>
              <a:t>PV</a:t>
            </a:r>
            <a:r>
              <a:rPr lang="zh-CN" altLang="en-US" sz="2400" dirty="0">
                <a:latin typeface="+mn-ea"/>
              </a:rPr>
              <a:t>数据的</a:t>
            </a:r>
            <a:r>
              <a:rPr lang="zh-CN" altLang="en-US" sz="2400" b="0" i="0" dirty="0">
                <a:effectLst/>
                <a:latin typeface="+mn-ea"/>
              </a:rPr>
              <a:t>查询</a:t>
            </a:r>
            <a:endParaRPr lang="en-US" altLang="zh-CN" sz="2400" b="0" i="0" dirty="0">
              <a:effectLst/>
              <a:latin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471925-C7EE-9A33-40C0-EA9366C8E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59" y="1641826"/>
            <a:ext cx="9409997" cy="499906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60DC65F-B8A8-DC45-7831-B5A186069335}"/>
              </a:ext>
            </a:extLst>
          </p:cNvPr>
          <p:cNvSpPr/>
          <p:nvPr/>
        </p:nvSpPr>
        <p:spPr>
          <a:xfrm>
            <a:off x="335360" y="1632044"/>
            <a:ext cx="9409996" cy="49990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7948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C7354-3D6B-43BF-8E91-3EC4C124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FAB2A4E0-B404-1ABA-B1D5-90D748F4A699}"/>
              </a:ext>
            </a:extLst>
          </p:cNvPr>
          <p:cNvSpPr txBox="1">
            <a:spLocks/>
          </p:cNvSpPr>
          <p:nvPr/>
        </p:nvSpPr>
        <p:spPr bwMode="auto">
          <a:xfrm>
            <a:off x="263352" y="188640"/>
            <a:ext cx="104790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网页界面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模型管理与训练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862456-AD76-4215-0C9D-11C884232083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14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24BC9E-0877-C932-DDB4-AB7A350A48B4}"/>
              </a:ext>
            </a:extLst>
          </p:cNvPr>
          <p:cNvSpPr txBox="1"/>
          <p:nvPr/>
        </p:nvSpPr>
        <p:spPr>
          <a:xfrm>
            <a:off x="263352" y="869808"/>
            <a:ext cx="10009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对模型的训练进行管理</a:t>
            </a:r>
            <a:endParaRPr lang="en-US" altLang="zh-CN" sz="2400" dirty="0"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b="0" i="0" dirty="0">
                <a:effectLst/>
                <a:latin typeface="+mn-ea"/>
              </a:rPr>
              <a:t>记录模型使用的参数和模型训练中的相关数据</a:t>
            </a:r>
            <a:endParaRPr lang="en-US" altLang="zh-CN" sz="2400" b="0" i="0" dirty="0">
              <a:effectLst/>
              <a:latin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869B266-CD19-E149-6097-E68B99AD4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1" y="1632045"/>
            <a:ext cx="9409994" cy="499905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A7C52A1-9FBA-E8B3-D497-A9DAA8242429}"/>
              </a:ext>
            </a:extLst>
          </p:cNvPr>
          <p:cNvSpPr/>
          <p:nvPr/>
        </p:nvSpPr>
        <p:spPr>
          <a:xfrm>
            <a:off x="335360" y="1632044"/>
            <a:ext cx="9409996" cy="49990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11323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61CF8-B013-3D75-47D4-8760004A9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BEF39F8-BFBF-CC5A-1BD2-05900BA7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632044"/>
            <a:ext cx="9409996" cy="4999061"/>
          </a:xfrm>
          <a:prstGeom prst="rect">
            <a:avLst/>
          </a:prstGeom>
        </p:spPr>
      </p:pic>
      <p:sp>
        <p:nvSpPr>
          <p:cNvPr id="3" name="标题 4">
            <a:extLst>
              <a:ext uri="{FF2B5EF4-FFF2-40B4-BE49-F238E27FC236}">
                <a16:creationId xmlns:a16="http://schemas.microsoft.com/office/drawing/2014/main" id="{F2C8CF60-1522-EA8D-E0B7-64B79B5A3C5F}"/>
              </a:ext>
            </a:extLst>
          </p:cNvPr>
          <p:cNvSpPr txBox="1">
            <a:spLocks/>
          </p:cNvSpPr>
          <p:nvPr/>
        </p:nvSpPr>
        <p:spPr bwMode="auto">
          <a:xfrm>
            <a:off x="263352" y="188640"/>
            <a:ext cx="104790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网页界面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模型查询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1E3D5C1-D620-7FA1-57BB-4937F1D86437}"/>
              </a:ext>
            </a:extLst>
          </p:cNvPr>
          <p:cNvSpPr txBox="1"/>
          <p:nvPr/>
        </p:nvSpPr>
        <p:spPr>
          <a:xfrm>
            <a:off x="11496600" y="638132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15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0B8D5A4-3BD0-FDA8-1EE1-36B877C674A5}"/>
              </a:ext>
            </a:extLst>
          </p:cNvPr>
          <p:cNvSpPr txBox="1"/>
          <p:nvPr/>
        </p:nvSpPr>
        <p:spPr>
          <a:xfrm>
            <a:off x="263352" y="869806"/>
            <a:ext cx="10009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b="0" i="0" dirty="0">
                <a:effectLst/>
                <a:latin typeface="+mn-ea"/>
              </a:rPr>
              <a:t>查看已经训练的模型使用的参数，训练中的相关信息，训练结果等</a:t>
            </a:r>
            <a:endParaRPr lang="en-US" altLang="zh-CN" sz="2400" b="0" i="0" dirty="0">
              <a:effectLst/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添加算法时可以在算法中用</a:t>
            </a:r>
            <a:r>
              <a:rPr lang="en-US" altLang="zh-CN" sz="2400" dirty="0" err="1">
                <a:latin typeface="+mn-ea"/>
              </a:rPr>
              <a:t>mlflow</a:t>
            </a:r>
            <a:r>
              <a:rPr lang="zh-CN" altLang="en-US" sz="2400" dirty="0">
                <a:latin typeface="+mn-ea"/>
              </a:rPr>
              <a:t>记录下未来想要查看的参数。</a:t>
            </a:r>
            <a:endParaRPr lang="en-US" altLang="zh-CN" sz="2400" b="0" i="0" dirty="0">
              <a:effectLst/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b="0" i="0" dirty="0">
              <a:effectLst/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C2C9940-651D-14A9-823B-85D35C24D5DF}"/>
              </a:ext>
            </a:extLst>
          </p:cNvPr>
          <p:cNvSpPr/>
          <p:nvPr/>
        </p:nvSpPr>
        <p:spPr>
          <a:xfrm>
            <a:off x="335360" y="1632044"/>
            <a:ext cx="9409996" cy="49990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48338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C7354-3D6B-43BF-8E91-3EC4C124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FAB2A4E0-B404-1ABA-B1D5-90D748F4A699}"/>
              </a:ext>
            </a:extLst>
          </p:cNvPr>
          <p:cNvSpPr txBox="1">
            <a:spLocks/>
          </p:cNvSpPr>
          <p:nvPr/>
        </p:nvSpPr>
        <p:spPr bwMode="auto">
          <a:xfrm>
            <a:off x="263352" y="188640"/>
            <a:ext cx="104790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网页界面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用户管理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862456-AD76-4215-0C9D-11C884232083}"/>
              </a:ext>
            </a:extLst>
          </p:cNvPr>
          <p:cNvSpPr txBox="1"/>
          <p:nvPr/>
        </p:nvSpPr>
        <p:spPr>
          <a:xfrm>
            <a:off x="11496600" y="638132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16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A43D79-1C00-97A3-BF66-75758D4C7D77}"/>
              </a:ext>
            </a:extLst>
          </p:cNvPr>
          <p:cNvSpPr txBox="1"/>
          <p:nvPr/>
        </p:nvSpPr>
        <p:spPr>
          <a:xfrm>
            <a:off x="263352" y="869807"/>
            <a:ext cx="10009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用户的信息，权限被用户管理服务管理。</a:t>
            </a:r>
            <a:endParaRPr lang="en-US" altLang="zh-CN" sz="2400" dirty="0"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b="0" i="0" dirty="0">
                <a:effectLst/>
                <a:latin typeface="+mn-ea"/>
              </a:rPr>
              <a:t>管理员可以查询用户相关信息</a:t>
            </a:r>
            <a:endParaRPr lang="en-US" altLang="zh-CN" sz="2400" b="0" i="0" dirty="0">
              <a:effectLst/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2E01EA-E6AC-3C70-CB10-5356D9EF2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632044"/>
            <a:ext cx="9409996" cy="499906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A2D3F7F-AABD-AD6F-89A3-B8E6CE2E2995}"/>
              </a:ext>
            </a:extLst>
          </p:cNvPr>
          <p:cNvSpPr/>
          <p:nvPr/>
        </p:nvSpPr>
        <p:spPr>
          <a:xfrm>
            <a:off x="335360" y="1632044"/>
            <a:ext cx="9409996" cy="49990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22310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C7354-3D6B-43BF-8E91-3EC4C124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FAB2A4E0-B404-1ABA-B1D5-90D748F4A699}"/>
              </a:ext>
            </a:extLst>
          </p:cNvPr>
          <p:cNvSpPr txBox="1">
            <a:spLocks/>
          </p:cNvSpPr>
          <p:nvPr/>
        </p:nvSpPr>
        <p:spPr bwMode="auto">
          <a:xfrm>
            <a:off x="263352" y="188640"/>
            <a:ext cx="104790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案例测试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模型训练流程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862456-AD76-4215-0C9D-11C884232083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17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96E83A-CF0D-1AFA-FC26-479C21D7E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9" y="1059710"/>
            <a:ext cx="4848225" cy="53435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E1A4DD9-B80D-ED23-98F3-C96C3B1B46F1}"/>
              </a:ext>
            </a:extLst>
          </p:cNvPr>
          <p:cNvSpPr txBox="1"/>
          <p:nvPr/>
        </p:nvSpPr>
        <p:spPr>
          <a:xfrm>
            <a:off x="6668829" y="1484703"/>
            <a:ext cx="52598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选择算法</a:t>
            </a:r>
            <a:endParaRPr lang="en-US" altLang="zh-CN" sz="2800" i="0" dirty="0">
              <a:solidFill>
                <a:srgbClr val="333333"/>
              </a:solidFill>
              <a:effectLst/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调整读取数据的方式</a:t>
            </a:r>
            <a:endParaRPr lang="en-US" altLang="zh-CN" sz="2800" i="0" dirty="0">
              <a:solidFill>
                <a:srgbClr val="333333"/>
              </a:solidFill>
              <a:effectLst/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i="0" dirty="0">
                <a:effectLst/>
                <a:latin typeface="+mn-ea"/>
                <a:ea typeface="+mn-ea"/>
              </a:rPr>
              <a:t>选择数据和时间读取</a:t>
            </a:r>
            <a:endParaRPr lang="en-US" altLang="zh-CN" sz="2800" i="0" dirty="0">
              <a:effectLst/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+mn-ea"/>
                <a:ea typeface="+mn-ea"/>
              </a:rPr>
              <a:t>预处理</a:t>
            </a:r>
            <a:endParaRPr lang="en-US" altLang="zh-CN" sz="2800" dirty="0"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i="0" dirty="0">
                <a:effectLst/>
                <a:latin typeface="+mn-ea"/>
                <a:ea typeface="+mn-ea"/>
              </a:rPr>
              <a:t>填写参数进行模型的训练</a:t>
            </a:r>
            <a:endParaRPr lang="en-US" altLang="zh-CN" sz="2800" i="0" dirty="0">
              <a:effectLst/>
              <a:latin typeface="+mn-ea"/>
              <a:ea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A077050-479A-E963-275D-44B76A5A919C}"/>
              </a:ext>
            </a:extLst>
          </p:cNvPr>
          <p:cNvSpPr/>
          <p:nvPr/>
        </p:nvSpPr>
        <p:spPr>
          <a:xfrm>
            <a:off x="1127448" y="980728"/>
            <a:ext cx="5112568" cy="55446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20596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C7354-3D6B-43BF-8E91-3EC4C124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FAB2A4E0-B404-1ABA-B1D5-90D748F4A699}"/>
              </a:ext>
            </a:extLst>
          </p:cNvPr>
          <p:cNvSpPr txBox="1">
            <a:spLocks/>
          </p:cNvSpPr>
          <p:nvPr/>
        </p:nvSpPr>
        <p:spPr bwMode="auto">
          <a:xfrm>
            <a:off x="263352" y="188640"/>
            <a:ext cx="104790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案例测试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温度异常检测案例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862456-AD76-4215-0C9D-11C884232083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18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DE9E3D1-2C45-3AE7-B59C-A16B5E5EC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614425"/>
            <a:ext cx="6269877" cy="48691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BD7305E-B77E-E899-4F6C-6FCB41958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1631796"/>
            <a:ext cx="4869463" cy="338087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9EC791F-CE71-B25A-2F89-05FD0643E36B}"/>
              </a:ext>
            </a:extLst>
          </p:cNvPr>
          <p:cNvSpPr/>
          <p:nvPr/>
        </p:nvSpPr>
        <p:spPr>
          <a:xfrm>
            <a:off x="335360" y="1632044"/>
            <a:ext cx="6269877" cy="49990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744109D-9D99-2328-650A-9A09C0E959C5}"/>
              </a:ext>
            </a:extLst>
          </p:cNvPr>
          <p:cNvSpPr/>
          <p:nvPr/>
        </p:nvSpPr>
        <p:spPr>
          <a:xfrm flipH="1">
            <a:off x="6744072" y="1614425"/>
            <a:ext cx="5315027" cy="49990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47BFC62-3E5E-1E9D-7880-B21F35377268}"/>
              </a:ext>
            </a:extLst>
          </p:cNvPr>
          <p:cNvSpPr txBox="1"/>
          <p:nvPr/>
        </p:nvSpPr>
        <p:spPr>
          <a:xfrm>
            <a:off x="263352" y="869807"/>
            <a:ext cx="10009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选择算法</a:t>
            </a:r>
            <a:endParaRPr lang="en-US" altLang="zh-CN" sz="2400" dirty="0"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b="0" i="0" dirty="0">
                <a:effectLst/>
                <a:latin typeface="+mn-ea"/>
              </a:rPr>
              <a:t>设置任务基本信息</a:t>
            </a:r>
            <a:endParaRPr lang="en-US" altLang="zh-CN" sz="2400" b="0" i="0" dirty="0"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571359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C7354-3D6B-43BF-8E91-3EC4C124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60821BA8-C267-2FD4-583A-3F095F014D6B}"/>
              </a:ext>
            </a:extLst>
          </p:cNvPr>
          <p:cNvSpPr txBox="1">
            <a:spLocks/>
          </p:cNvSpPr>
          <p:nvPr/>
        </p:nvSpPr>
        <p:spPr bwMode="auto">
          <a:xfrm>
            <a:off x="263352" y="188640"/>
            <a:ext cx="104790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案例测试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温度异常检测案例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862456-AD76-4215-0C9D-11C884232083}"/>
              </a:ext>
            </a:extLst>
          </p:cNvPr>
          <p:cNvSpPr txBox="1"/>
          <p:nvPr/>
        </p:nvSpPr>
        <p:spPr>
          <a:xfrm>
            <a:off x="11496600" y="638132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85E360-D434-9528-B2C7-BEF9105A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8" y="1631796"/>
            <a:ext cx="9552384" cy="427753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37330D0-5FB4-A7F5-BDE9-7D72F38D5DA8}"/>
              </a:ext>
            </a:extLst>
          </p:cNvPr>
          <p:cNvSpPr txBox="1"/>
          <p:nvPr/>
        </p:nvSpPr>
        <p:spPr>
          <a:xfrm>
            <a:off x="263352" y="869807"/>
            <a:ext cx="10009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选择并导入训练数据</a:t>
            </a:r>
            <a:endParaRPr lang="en-US" altLang="zh-CN" sz="2400" b="0" i="0" dirty="0">
              <a:effectLst/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2531A5-5B3C-CBA4-FFE2-8D9003278D51}"/>
              </a:ext>
            </a:extLst>
          </p:cNvPr>
          <p:cNvSpPr/>
          <p:nvPr/>
        </p:nvSpPr>
        <p:spPr>
          <a:xfrm>
            <a:off x="335360" y="1632044"/>
            <a:ext cx="9409996" cy="49990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5833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4">
            <a:extLst>
              <a:ext uri="{FF2B5EF4-FFF2-40B4-BE49-F238E27FC236}">
                <a16:creationId xmlns:a16="http://schemas.microsoft.com/office/drawing/2014/main" id="{907EE480-1A7C-4476-AF3B-8E31F805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主要内容</a:t>
            </a:r>
          </a:p>
        </p:txBody>
      </p:sp>
      <p:sp>
        <p:nvSpPr>
          <p:cNvPr id="7171" name="文本框 1">
            <a:extLst>
              <a:ext uri="{FF2B5EF4-FFF2-40B4-BE49-F238E27FC236}">
                <a16:creationId xmlns:a16="http://schemas.microsoft.com/office/drawing/2014/main" id="{3277291D-A52B-4589-9315-0333DC32B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1484784"/>
            <a:ext cx="8713787" cy="325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latin typeface="+mn-ea"/>
                <a:ea typeface="+mn-ea"/>
              </a:rPr>
              <a:t>背景</a:t>
            </a:r>
            <a:endParaRPr lang="en-US" altLang="zh-CN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latin typeface="+mn-ea"/>
                <a:ea typeface="+mn-ea"/>
              </a:rPr>
              <a:t>用户需求</a:t>
            </a:r>
            <a:endParaRPr lang="en-US" altLang="zh-CN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latin typeface="+mn-ea"/>
                <a:ea typeface="+mn-ea"/>
              </a:rPr>
              <a:t>系统结构</a:t>
            </a:r>
            <a:endParaRPr lang="en-US" altLang="zh-CN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latin typeface="+mn-ea"/>
                <a:ea typeface="+mn-ea"/>
              </a:rPr>
              <a:t>网页界面</a:t>
            </a:r>
            <a:endParaRPr lang="en-US" altLang="zh-CN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latin typeface="+mn-ea"/>
                <a:ea typeface="+mn-ea"/>
              </a:rPr>
              <a:t>案例测试</a:t>
            </a:r>
            <a:endParaRPr lang="en-US" altLang="zh-CN" dirty="0">
              <a:latin typeface="+mn-ea"/>
              <a:ea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03DDC60-658D-63CD-E51B-54E7F392D5FD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C7354-3D6B-43BF-8E91-3EC4C124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3233FEC6-DDFE-7C48-76A3-0D1E8315DE33}"/>
              </a:ext>
            </a:extLst>
          </p:cNvPr>
          <p:cNvSpPr txBox="1">
            <a:spLocks/>
          </p:cNvSpPr>
          <p:nvPr/>
        </p:nvSpPr>
        <p:spPr bwMode="auto">
          <a:xfrm>
            <a:off x="263352" y="188640"/>
            <a:ext cx="104790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案例测试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温度异常检测案例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862456-AD76-4215-0C9D-11C884232083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585D46-F313-F9D6-D102-196D32F29B8B}"/>
              </a:ext>
            </a:extLst>
          </p:cNvPr>
          <p:cNvSpPr txBox="1"/>
          <p:nvPr/>
        </p:nvSpPr>
        <p:spPr>
          <a:xfrm>
            <a:off x="263352" y="869807"/>
            <a:ext cx="10009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b="0" i="0" dirty="0">
                <a:effectLst/>
                <a:latin typeface="+mn-ea"/>
              </a:rPr>
              <a:t>进行数据预处理</a:t>
            </a:r>
            <a:endParaRPr lang="en-US" altLang="zh-CN" sz="2400" b="0" i="0" dirty="0">
              <a:effectLst/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填写模型参数并进行训练</a:t>
            </a:r>
            <a:endParaRPr lang="en-US" altLang="zh-CN" sz="2400" b="0" i="0" dirty="0">
              <a:effectLst/>
              <a:latin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D253CD5-313A-2589-EC0A-F41675AD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629" y="1606244"/>
            <a:ext cx="4347811" cy="487870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50468BC-4CAC-2F5A-C97D-6B14A6B8B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03" y="1632044"/>
            <a:ext cx="5273817" cy="494326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7779CDB-4891-474A-7E5A-62288847C3DC}"/>
              </a:ext>
            </a:extLst>
          </p:cNvPr>
          <p:cNvSpPr/>
          <p:nvPr/>
        </p:nvSpPr>
        <p:spPr>
          <a:xfrm>
            <a:off x="335360" y="1632044"/>
            <a:ext cx="5472608" cy="49990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515BE20-A226-6676-A165-279DCE3671E0}"/>
              </a:ext>
            </a:extLst>
          </p:cNvPr>
          <p:cNvSpPr/>
          <p:nvPr/>
        </p:nvSpPr>
        <p:spPr>
          <a:xfrm>
            <a:off x="6288507" y="1606244"/>
            <a:ext cx="4560021" cy="502485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62947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C7354-3D6B-43BF-8E91-3EC4C124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3233FEC6-DDFE-7C48-76A3-0D1E8315DE33}"/>
              </a:ext>
            </a:extLst>
          </p:cNvPr>
          <p:cNvSpPr txBox="1">
            <a:spLocks/>
          </p:cNvSpPr>
          <p:nvPr/>
        </p:nvSpPr>
        <p:spPr bwMode="auto">
          <a:xfrm>
            <a:off x="263352" y="188640"/>
            <a:ext cx="104790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案例测试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温度异常检测案例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862456-AD76-4215-0C9D-11C884232083}"/>
              </a:ext>
            </a:extLst>
          </p:cNvPr>
          <p:cNvSpPr txBox="1"/>
          <p:nvPr/>
        </p:nvSpPr>
        <p:spPr>
          <a:xfrm>
            <a:off x="11496600" y="638132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21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B940BEB-A8B8-74C7-69FD-8DC1688B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556792"/>
            <a:ext cx="6048672" cy="331800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93373AE-8512-8CB3-44F2-62FD23348842}"/>
              </a:ext>
            </a:extLst>
          </p:cNvPr>
          <p:cNvSpPr txBox="1"/>
          <p:nvPr/>
        </p:nvSpPr>
        <p:spPr>
          <a:xfrm>
            <a:off x="263352" y="869807"/>
            <a:ext cx="10009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b="0" i="0" dirty="0">
                <a:effectLst/>
                <a:latin typeface="+mn-ea"/>
              </a:rPr>
              <a:t>模型训练结果</a:t>
            </a:r>
            <a:endParaRPr lang="en-US" altLang="zh-CN" sz="2400" b="0" i="0" dirty="0">
              <a:effectLst/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56AEF3-82D5-4E02-A16D-80819E2B2D33}"/>
              </a:ext>
            </a:extLst>
          </p:cNvPr>
          <p:cNvSpPr/>
          <p:nvPr/>
        </p:nvSpPr>
        <p:spPr>
          <a:xfrm>
            <a:off x="335360" y="1632044"/>
            <a:ext cx="5472608" cy="30931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032DF3D-871C-20F0-51A7-E4AC6D3E525C}"/>
              </a:ext>
            </a:extLst>
          </p:cNvPr>
          <p:cNvSpPr/>
          <p:nvPr/>
        </p:nvSpPr>
        <p:spPr>
          <a:xfrm>
            <a:off x="6096000" y="1617588"/>
            <a:ext cx="5472608" cy="310755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6599EAF-4C1A-D22F-4291-17B1ED235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4" y="1702022"/>
            <a:ext cx="5291988" cy="29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0589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D:\文件\PPT\2017-12首次打靶出中子束for陈和生9.1\DJI_0030_副本BEST.jpg">
            <a:extLst>
              <a:ext uri="{FF2B5EF4-FFF2-40B4-BE49-F238E27FC236}">
                <a16:creationId xmlns:a16="http://schemas.microsoft.com/office/drawing/2014/main" id="{9F9052EE-A0FC-428B-BC2C-0EFDCFA2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t="-233"/>
          <a:stretch>
            <a:fillRect/>
          </a:stretch>
        </p:blipFill>
        <p:spPr bwMode="auto">
          <a:xfrm>
            <a:off x="-17463" y="727075"/>
            <a:ext cx="12209463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4">
            <a:extLst>
              <a:ext uri="{FF2B5EF4-FFF2-40B4-BE49-F238E27FC236}">
                <a16:creationId xmlns:a16="http://schemas.microsoft.com/office/drawing/2014/main" id="{734CD67B-4230-4899-BCEA-D3BC21FC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0" y="7938"/>
            <a:ext cx="34179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谢谢各位老师</a:t>
            </a:r>
            <a:r>
              <a:rPr kumimoji="1"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!</a:t>
            </a:r>
            <a:endParaRPr kumimoji="1"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9745CE13-C2CE-195D-D8BA-EE9BE9AD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机器学习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A624E2-07CF-800E-27C6-58E7FFB3D655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F0E94592-476D-7939-A735-9149F42C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052736"/>
            <a:ext cx="10801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2400" dirty="0">
                <a:latin typeface="+mn-ea"/>
                <a:ea typeface="+mn-ea"/>
              </a:rPr>
              <a:t>机器学习</a:t>
            </a:r>
            <a:endParaRPr lang="en-US" altLang="zh-CN" sz="2400" dirty="0">
              <a:latin typeface="+mn-ea"/>
              <a:ea typeface="+mn-ea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dirty="0">
                <a:latin typeface="+mn-ea"/>
                <a:ea typeface="+mn-ea"/>
              </a:rPr>
              <a:t>1959</a:t>
            </a:r>
            <a:r>
              <a:rPr lang="zh-CN" altLang="en-US" sz="2000" dirty="0">
                <a:latin typeface="+mn-ea"/>
                <a:ea typeface="+mn-ea"/>
              </a:rPr>
              <a:t>年，</a:t>
            </a:r>
            <a:r>
              <a:rPr lang="en-US" altLang="zh-CN" sz="2000" dirty="0">
                <a:latin typeface="+mn-ea"/>
                <a:ea typeface="+mn-ea"/>
              </a:rPr>
              <a:t>Arthur Samuel</a:t>
            </a:r>
            <a:r>
              <a:rPr lang="zh-CN" altLang="en-US" sz="2000" dirty="0">
                <a:latin typeface="+mn-ea"/>
                <a:ea typeface="+mn-ea"/>
              </a:rPr>
              <a:t> 编写了西洋跳棋程序，是机器学习在历史上的第一个应用。</a:t>
            </a:r>
            <a:endParaRPr lang="en-US" altLang="zh-CN" sz="2000" dirty="0">
              <a:latin typeface="+mn-ea"/>
              <a:ea typeface="+mn-ea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dirty="0">
                <a:latin typeface="+mn-ea"/>
                <a:ea typeface="+mn-ea"/>
              </a:rPr>
              <a:t>回归分析，决策树，支持向量机等一系列机器学习方法被提出，被应用于经济学，工程学，生物学等诸多领域。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2400" dirty="0">
                <a:latin typeface="+mn-ea"/>
                <a:ea typeface="+mn-ea"/>
              </a:rPr>
              <a:t>深度学习</a:t>
            </a:r>
            <a:endParaRPr lang="en-US" altLang="zh-CN" sz="2400" dirty="0">
              <a:latin typeface="+mn-ea"/>
              <a:ea typeface="+mn-ea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dirty="0">
                <a:latin typeface="+mn-ea"/>
                <a:ea typeface="+mn-ea"/>
              </a:rPr>
              <a:t>20</a:t>
            </a:r>
            <a:r>
              <a:rPr lang="zh-CN" altLang="en-US" sz="2000" dirty="0">
                <a:latin typeface="+mn-ea"/>
                <a:ea typeface="+mn-ea"/>
              </a:rPr>
              <a:t>世纪</a:t>
            </a:r>
            <a:r>
              <a:rPr lang="en-US" altLang="zh-CN" sz="2000" dirty="0">
                <a:latin typeface="+mn-ea"/>
                <a:ea typeface="+mn-ea"/>
              </a:rPr>
              <a:t>50</a:t>
            </a:r>
            <a:r>
              <a:rPr lang="zh-CN" altLang="en-US" sz="2000" dirty="0">
                <a:latin typeface="+mn-ea"/>
                <a:ea typeface="+mn-ea"/>
              </a:rPr>
              <a:t>年代末，</a:t>
            </a:r>
            <a:r>
              <a:rPr lang="en-US" altLang="zh-CN" sz="2000" dirty="0">
                <a:latin typeface="+mn-ea"/>
                <a:ea typeface="+mn-ea"/>
              </a:rPr>
              <a:t>Frank Rosenblatt </a:t>
            </a:r>
            <a:r>
              <a:rPr lang="zh-CN" altLang="en-US" sz="2000" dirty="0">
                <a:latin typeface="+mn-ea"/>
                <a:ea typeface="+mn-ea"/>
              </a:rPr>
              <a:t>基于关于人类神经系统工作的想法，制造了一台“感知机”。这一事件也被认为是现代意义上的深度学习的起源。</a:t>
            </a:r>
            <a:endParaRPr lang="en-US" altLang="zh-CN" sz="2000" dirty="0">
              <a:latin typeface="+mn-ea"/>
              <a:ea typeface="+mn-ea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dirty="0">
                <a:latin typeface="+mn-ea"/>
                <a:ea typeface="+mn-ea"/>
              </a:rPr>
              <a:t>因算法算力等原因陷入沉寂一段时间。</a:t>
            </a:r>
            <a:endParaRPr lang="en-US" altLang="zh-CN" sz="2000" dirty="0">
              <a:latin typeface="+mn-ea"/>
              <a:ea typeface="+mn-ea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dirty="0">
                <a:latin typeface="+mn-ea"/>
                <a:ea typeface="+mn-ea"/>
              </a:rPr>
              <a:t>2012</a:t>
            </a:r>
            <a:r>
              <a:rPr lang="zh-CN" altLang="en-US" sz="2000" dirty="0">
                <a:latin typeface="+mn-ea"/>
                <a:ea typeface="+mn-ea"/>
              </a:rPr>
              <a:t>年，在</a:t>
            </a:r>
            <a:r>
              <a:rPr lang="en-US" altLang="zh-CN" sz="2000" dirty="0">
                <a:latin typeface="+mn-ea"/>
                <a:ea typeface="+mn-ea"/>
              </a:rPr>
              <a:t>ImageNet </a:t>
            </a:r>
            <a:r>
              <a:rPr lang="zh-CN" altLang="en-US" sz="2000" dirty="0">
                <a:latin typeface="+mn-ea"/>
                <a:ea typeface="+mn-ea"/>
              </a:rPr>
              <a:t>大规模视觉识别挑战赛 </a:t>
            </a:r>
            <a:r>
              <a:rPr lang="en-US" altLang="zh-CN" sz="2000" dirty="0">
                <a:latin typeface="+mn-ea"/>
                <a:ea typeface="+mn-ea"/>
              </a:rPr>
              <a:t>(ILSVRC)</a:t>
            </a:r>
            <a:r>
              <a:rPr lang="zh-CN" altLang="en-US" sz="2000" dirty="0">
                <a:latin typeface="+mn-ea"/>
                <a:ea typeface="+mn-ea"/>
              </a:rPr>
              <a:t>中，</a:t>
            </a:r>
            <a:r>
              <a:rPr lang="en-US" altLang="zh-CN" sz="2000" dirty="0">
                <a:latin typeface="+mn-ea"/>
                <a:ea typeface="+mn-ea"/>
              </a:rPr>
              <a:t>Hinton</a:t>
            </a:r>
            <a:r>
              <a:rPr lang="zh-CN" altLang="en-US" sz="2000" dirty="0">
                <a:latin typeface="+mn-ea"/>
                <a:ea typeface="+mn-ea"/>
              </a:rPr>
              <a:t>的团队使用卷积神经网络以超出以往很多的成绩获得比赛的第一名。让深度学习回到大家视野。</a:t>
            </a:r>
            <a:endParaRPr lang="en-US" altLang="zh-CN" sz="2000" dirty="0">
              <a:latin typeface="+mn-ea"/>
              <a:ea typeface="+mn-ea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dirty="0">
                <a:latin typeface="+mn-ea"/>
                <a:ea typeface="+mn-ea"/>
              </a:rPr>
              <a:t>近十年深度学习迅速发展。</a:t>
            </a:r>
            <a:endParaRPr lang="en-US" altLang="zh-CN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0925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CC778-9041-2A14-5AB5-7FE218895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A0B6B97F-644B-92A2-E633-A298109A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机器学习一般流程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4968505-515D-5BA0-701D-F0C5FE22EC7C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555125-BDCD-B881-42B2-B7589BC6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7" y="1092853"/>
            <a:ext cx="512380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6BF68AF-DE87-70B2-5BA4-F3C807C1FFEA}"/>
              </a:ext>
            </a:extLst>
          </p:cNvPr>
          <p:cNvSpPr txBox="1"/>
          <p:nvPr/>
        </p:nvSpPr>
        <p:spPr>
          <a:xfrm>
            <a:off x="6082478" y="1407934"/>
            <a:ext cx="5259819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</a:pPr>
            <a:endParaRPr lang="zh-CN" altLang="en-US" sz="2000" i="0" dirty="0">
              <a:solidFill>
                <a:srgbClr val="333333"/>
              </a:solidFill>
              <a:effectLst/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i="0" dirty="0">
                <a:effectLst/>
                <a:latin typeface="+mn-ea"/>
                <a:ea typeface="+mn-ea"/>
              </a:rPr>
              <a:t>训练步骤较多，每一步都需要编写相关的代码进行操作</a:t>
            </a:r>
            <a:r>
              <a:rPr lang="zh-CN" altLang="en-US" sz="2000" dirty="0">
                <a:latin typeface="+mn-ea"/>
                <a:ea typeface="+mn-ea"/>
              </a:rPr>
              <a:t>。</a:t>
            </a:r>
            <a:endParaRPr lang="en-US" altLang="zh-CN" sz="2000" dirty="0"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i="0" dirty="0">
                <a:effectLst/>
                <a:latin typeface="+mn-ea"/>
                <a:ea typeface="+mn-ea"/>
              </a:rPr>
              <a:t>复用性差，不同的任务可能需要重新编写代码。</a:t>
            </a:r>
            <a:endParaRPr lang="en-US" altLang="zh-CN" sz="2000" i="0" dirty="0">
              <a:effectLst/>
              <a:latin typeface="+mn-ea"/>
              <a:ea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DF2B530-1F1E-1E0D-DFE9-22D1052D8249}"/>
              </a:ext>
            </a:extLst>
          </p:cNvPr>
          <p:cNvSpPr/>
          <p:nvPr/>
        </p:nvSpPr>
        <p:spPr>
          <a:xfrm>
            <a:off x="601619" y="980728"/>
            <a:ext cx="4774301" cy="57140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07234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>
            <a:extLst>
              <a:ext uri="{FF2B5EF4-FFF2-40B4-BE49-F238E27FC236}">
                <a16:creationId xmlns:a16="http://schemas.microsoft.com/office/drawing/2014/main" id="{6FD5C1A5-C947-A002-6FC4-F2B0D7FA1DF0}"/>
              </a:ext>
            </a:extLst>
          </p:cNvPr>
          <p:cNvSpPr txBox="1">
            <a:spLocks/>
          </p:cNvSpPr>
          <p:nvPr/>
        </p:nvSpPr>
        <p:spPr bwMode="auto">
          <a:xfrm>
            <a:off x="263352" y="188640"/>
            <a:ext cx="104790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ervice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A624E2-07CF-800E-27C6-58E7FFB3D655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173EC95-4974-807D-49EE-7BD1744CF743}"/>
              </a:ext>
            </a:extLst>
          </p:cNvPr>
          <p:cNvSpPr txBox="1"/>
          <p:nvPr/>
        </p:nvSpPr>
        <p:spPr>
          <a:xfrm>
            <a:off x="6668829" y="1149191"/>
            <a:ext cx="5259819" cy="4042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</a:pPr>
            <a:endParaRPr lang="zh-CN" altLang="en-US" sz="2000" i="0" dirty="0">
              <a:solidFill>
                <a:srgbClr val="333333"/>
              </a:solidFill>
              <a:effectLst/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IaaS</a:t>
            </a:r>
            <a:r>
              <a:rPr lang="zh-CN" altLang="en-US" sz="200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（基础设施即服务）‌：用户通过网络获得虚拟化的计算、存储和网络等基础设施资源，可以根据需求租用这些资源。‌</a:t>
            </a:r>
            <a:endParaRPr lang="en-US" altLang="zh-CN" sz="2000" dirty="0">
              <a:solidFill>
                <a:srgbClr val="333333"/>
              </a:solidFill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‌PaaS</a:t>
            </a:r>
            <a:r>
              <a:rPr lang="zh-CN" altLang="en-US" sz="200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（平台即服务）‌：在</a:t>
            </a:r>
            <a:r>
              <a:rPr lang="en-US" altLang="zh-CN" sz="200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IaaS</a:t>
            </a:r>
            <a:r>
              <a:rPr lang="zh-CN" altLang="en-US" sz="200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的基础上，进一步提供了开发和部署应用程序的平台和环境。</a:t>
            </a:r>
            <a:endParaRPr lang="en-US" altLang="zh-CN" sz="2000" i="0" dirty="0">
              <a:solidFill>
                <a:srgbClr val="333333"/>
              </a:solidFill>
              <a:effectLst/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SaaS</a:t>
            </a:r>
            <a:r>
              <a:rPr lang="zh-CN" altLang="en-US" sz="200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（软件即服务）‌：用户通过网络访问供应商提供的软件服务，无需购买和安装软件。</a:t>
            </a:r>
            <a:endParaRPr lang="en-US" altLang="zh-CN" sz="2000" dirty="0">
              <a:latin typeface="+mn-ea"/>
              <a:ea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ea"/>
                <a:ea typeface="+mn-ea"/>
              </a:rPr>
              <a:t>从</a:t>
            </a:r>
            <a:r>
              <a:rPr lang="en-US" altLang="zh-CN" sz="2000" dirty="0">
                <a:latin typeface="+mn-ea"/>
                <a:ea typeface="+mn-ea"/>
              </a:rPr>
              <a:t>IaaS</a:t>
            </a:r>
            <a:r>
              <a:rPr lang="zh-CN" altLang="en-US" sz="2000" dirty="0">
                <a:latin typeface="+mn-ea"/>
                <a:ea typeface="+mn-ea"/>
              </a:rPr>
              <a:t>，</a:t>
            </a:r>
            <a:r>
              <a:rPr lang="en-US" altLang="zh-CN" sz="2000" dirty="0">
                <a:latin typeface="+mn-ea"/>
                <a:ea typeface="+mn-ea"/>
              </a:rPr>
              <a:t>PaaS</a:t>
            </a:r>
            <a:r>
              <a:rPr lang="zh-CN" altLang="en-US" sz="2000" dirty="0">
                <a:latin typeface="+mn-ea"/>
                <a:ea typeface="+mn-ea"/>
              </a:rPr>
              <a:t>到</a:t>
            </a:r>
            <a:r>
              <a:rPr lang="en-US" altLang="zh-CN" sz="2000" dirty="0">
                <a:latin typeface="+mn-ea"/>
                <a:ea typeface="+mn-ea"/>
              </a:rPr>
              <a:t>SaaS</a:t>
            </a:r>
            <a:r>
              <a:rPr lang="zh-CN" altLang="en-US" sz="2000" dirty="0">
                <a:latin typeface="+mn-ea"/>
                <a:ea typeface="+mn-ea"/>
              </a:rPr>
              <a:t>提供更完备的服务。</a:t>
            </a:r>
            <a:endParaRPr lang="en-US" altLang="zh-CN" sz="2000" dirty="0">
              <a:latin typeface="+mn-ea"/>
              <a:ea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000" i="0" dirty="0">
                <a:effectLst/>
                <a:latin typeface="+mn-ea"/>
                <a:ea typeface="+mn-ea"/>
              </a:rPr>
              <a:t>用户使用服务屏蔽技术细节，专注于自己的任务。</a:t>
            </a:r>
            <a:endParaRPr lang="en-US" altLang="zh-CN" sz="2000" i="0" dirty="0">
              <a:effectLst/>
              <a:latin typeface="+mn-ea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D36EF-1168-8736-9586-C5E54CAD4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412776"/>
            <a:ext cx="5973100" cy="442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9551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1A624E2-07CF-800E-27C6-58E7FFB3D655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B0526525-294D-A93F-2FEA-3CDB25023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1484784"/>
            <a:ext cx="10441160" cy="280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latin typeface="+mn-ea"/>
                <a:ea typeface="+mn-ea"/>
              </a:rPr>
              <a:t>在加速器和高能物理当中，机器学习与深度学习也开始了应用。例如进行参数调整，异常监测等工作，都有着一定的表现。</a:t>
            </a:r>
            <a:endParaRPr lang="en-US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latin typeface="+mn-ea"/>
                <a:ea typeface="+mn-ea"/>
              </a:rPr>
              <a:t>深度学习迅速发展有着巨大的潜力。</a:t>
            </a:r>
            <a:endParaRPr lang="en-US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要求所有工作者都学习机器学习全部流程会消耗大量时间和资源，包装为服务可以节省成本。</a:t>
            </a:r>
            <a:endParaRPr lang="en-US" altLang="zh-CN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标题 4">
            <a:extLst>
              <a:ext uri="{FF2B5EF4-FFF2-40B4-BE49-F238E27FC236}">
                <a16:creationId xmlns:a16="http://schemas.microsoft.com/office/drawing/2014/main" id="{4AA20E45-F44B-FCC9-6EE7-BB9D4ED9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加速器中的机器学习即服务</a:t>
            </a:r>
          </a:p>
        </p:txBody>
      </p:sp>
    </p:spTree>
    <p:extLst>
      <p:ext uri="{BB962C8B-B14F-4D97-AF65-F5344CB8AC3E}">
        <p14:creationId xmlns:p14="http://schemas.microsoft.com/office/powerpoint/2010/main" val="35033995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F33C15FF-32EE-BDD2-D1CD-8DC3C1AD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用户需求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8D724B-C40D-6C23-6DC8-AF085E1EC577}"/>
              </a:ext>
            </a:extLst>
          </p:cNvPr>
          <p:cNvSpPr txBox="1"/>
          <p:nvPr/>
        </p:nvSpPr>
        <p:spPr>
          <a:xfrm>
            <a:off x="659396" y="5301208"/>
            <a:ext cx="100091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/>
              <a:t>普通用户即数据工作者，需要通过平台进行数据处理，模型训练，模型管理的任务。</a:t>
            </a:r>
            <a:endParaRPr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/>
              <a:t>管理员可以进行机器学习算法的管理，数据处理方法的管理，模型工程部署，以及进行其他功能的添加。</a:t>
            </a:r>
            <a:endParaRPr lang="en-US" altLang="zh-CN" sz="2400" b="0" i="0" dirty="0">
              <a:effectLst/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6329FF-8E51-57D0-9480-6DBD812B7B5D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A71466-AB60-6DD8-F8CC-7D7953F9E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956768"/>
            <a:ext cx="5010150" cy="420052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903E20E-2F6E-77A3-7E60-ACF6CA64CB65}"/>
              </a:ext>
            </a:extLst>
          </p:cNvPr>
          <p:cNvSpPr/>
          <p:nvPr/>
        </p:nvSpPr>
        <p:spPr>
          <a:xfrm>
            <a:off x="3287688" y="908720"/>
            <a:ext cx="5256584" cy="44023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7074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F33C15FF-32EE-BDD2-D1CD-8DC3C1AD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系统结构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整体结构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8D724B-C40D-6C23-6DC8-AF085E1EC577}"/>
              </a:ext>
            </a:extLst>
          </p:cNvPr>
          <p:cNvSpPr txBox="1"/>
          <p:nvPr/>
        </p:nvSpPr>
        <p:spPr>
          <a:xfrm>
            <a:off x="711895" y="5699124"/>
            <a:ext cx="10009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以不同服务为核心的系统。前端请求服务完成机器学习模型的训练，部署等工作。</a:t>
            </a:r>
            <a:endParaRPr lang="en-US" altLang="zh-CN" sz="2400" dirty="0"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6329FF-8E51-57D0-9480-6DBD812B7B5D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C4DAE23-6CE4-527D-9FDC-94E1E46A4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1" y="928043"/>
            <a:ext cx="10064486" cy="47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7157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F33C15FF-32EE-BDD2-D1CD-8DC3C1AD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系统结构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系统类图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6329FF-8E51-57D0-9480-6DBD812B7B5D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37EF5C-0FC2-6C3B-6DF0-9A1215F25171}"/>
              </a:ext>
            </a:extLst>
          </p:cNvPr>
          <p:cNvSpPr txBox="1"/>
          <p:nvPr/>
        </p:nvSpPr>
        <p:spPr>
          <a:xfrm>
            <a:off x="893267" y="5152700"/>
            <a:ext cx="10009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+mn-ea"/>
              </a:rPr>
              <a:t>前端使用</a:t>
            </a:r>
            <a:r>
              <a:rPr lang="en-US" altLang="zh-CN" sz="1800" dirty="0" err="1">
                <a:latin typeface="+mn-ea"/>
              </a:rPr>
              <a:t>vue+elementplus</a:t>
            </a:r>
            <a:r>
              <a:rPr lang="zh-CN" altLang="en-US" sz="1800" dirty="0">
                <a:latin typeface="+mn-ea"/>
              </a:rPr>
              <a:t>框架，</a:t>
            </a:r>
            <a:r>
              <a:rPr lang="en-US" altLang="zh-CN" sz="1800" dirty="0" err="1">
                <a:latin typeface="+mn-ea"/>
              </a:rPr>
              <a:t>echarts</a:t>
            </a:r>
            <a:r>
              <a:rPr lang="zh-CN" altLang="en-US" sz="1800" dirty="0">
                <a:latin typeface="+mn-ea"/>
              </a:rPr>
              <a:t>进行图表的展示。</a:t>
            </a:r>
            <a:r>
              <a:rPr lang="zh-CN" altLang="en-US" sz="1800" b="0" i="0" dirty="0">
                <a:effectLst/>
                <a:latin typeface="+mn-ea"/>
              </a:rPr>
              <a:t>后端使用</a:t>
            </a:r>
            <a:r>
              <a:rPr lang="en-US" altLang="zh-CN" sz="1800" b="0" i="0" dirty="0" err="1">
                <a:effectLst/>
                <a:latin typeface="+mn-ea"/>
              </a:rPr>
              <a:t>python+flask</a:t>
            </a:r>
            <a:r>
              <a:rPr lang="zh-CN" altLang="en-US" sz="1800" b="0" i="0" dirty="0">
                <a:effectLst/>
                <a:latin typeface="+mn-ea"/>
              </a:rPr>
              <a:t>框架。通过</a:t>
            </a:r>
            <a:r>
              <a:rPr lang="en-US" altLang="zh-CN" sz="1800" b="0" i="0" dirty="0">
                <a:effectLst/>
                <a:latin typeface="+mn-ea"/>
              </a:rPr>
              <a:t>http</a:t>
            </a:r>
            <a:r>
              <a:rPr lang="zh-CN" altLang="en-US" sz="1800" b="0" i="0" dirty="0">
                <a:effectLst/>
                <a:latin typeface="+mn-ea"/>
              </a:rPr>
              <a:t>的方式进行网络链接。</a:t>
            </a:r>
            <a:endParaRPr lang="en-US" altLang="zh-CN" sz="1800" b="0" i="0" dirty="0">
              <a:effectLst/>
              <a:latin typeface="+mn-e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+mn-ea"/>
              </a:rPr>
              <a:t>前端有算法信息管理，任务管理，模型管理，数据展示和预处理等模块，后端相应模块执行任务。</a:t>
            </a:r>
            <a:endParaRPr lang="en-US" altLang="zh-CN" sz="1800" b="0" i="0" dirty="0">
              <a:effectLst/>
              <a:latin typeface="+mn-ea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547CABC-65AB-C052-D022-75562C302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7" y="856294"/>
            <a:ext cx="9678317" cy="429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078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CSNS讲演稿母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CSNS模板</Template>
  <TotalTime>19545</TotalTime>
  <Pages>0</Pages>
  <Words>843</Words>
  <Characters>0</Characters>
  <Application>Microsoft Office PowerPoint</Application>
  <DocSecurity>0</DocSecurity>
  <PresentationFormat>宽屏</PresentationFormat>
  <Lines>0</Lines>
  <Paragraphs>101</Paragraphs>
  <Slides>22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微软雅黑</vt:lpstr>
      <vt:lpstr>Arial</vt:lpstr>
      <vt:lpstr>Arial Black</vt:lpstr>
      <vt:lpstr>Calibri</vt:lpstr>
      <vt:lpstr>Calibri Light</vt:lpstr>
      <vt:lpstr>Roboto</vt:lpstr>
      <vt:lpstr>Times New Roman</vt:lpstr>
      <vt:lpstr>1_CSNS讲演稿母板</vt:lpstr>
      <vt:lpstr>CSNS加速器机器学习服务样机设计及应用</vt:lpstr>
      <vt:lpstr>主要内容</vt:lpstr>
      <vt:lpstr>背景-机器学习</vt:lpstr>
      <vt:lpstr>背景-机器学习一般流程</vt:lpstr>
      <vt:lpstr>PowerPoint 演示文稿</vt:lpstr>
      <vt:lpstr>背景-加速器中的机器学习即服务</vt:lpstr>
      <vt:lpstr>用户需求</vt:lpstr>
      <vt:lpstr>系统结构-整体结构</vt:lpstr>
      <vt:lpstr>系统结构-系统类图</vt:lpstr>
      <vt:lpstr>系统结构-系统类图</vt:lpstr>
      <vt:lpstr>PowerPoint 演示文稿</vt:lpstr>
      <vt:lpstr>PowerPoint 演示文稿</vt:lpstr>
      <vt:lpstr>网页界面-任务数据管理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MC SYSTEM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CSNS Status 中国散裂中子源  Jie WEI  for the CSNS Project Team Institute of High Energy Physics Institute of Physics</dc:title>
  <dc:subject/>
  <dc:creator>MC SYSTEM</dc:creator>
  <cp:keywords/>
  <dc:description/>
  <cp:lastModifiedBy>hao mei</cp:lastModifiedBy>
  <cp:revision>878</cp:revision>
  <dcterms:created xsi:type="dcterms:W3CDTF">2010-01-08T00:24:23Z</dcterms:created>
  <dcterms:modified xsi:type="dcterms:W3CDTF">2025-02-10T03:02:10Z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2052-10.1.0.5740</vt:lpwstr>
  </property>
</Properties>
</file>