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78" r:id="rId4"/>
    <p:sldId id="279" r:id="rId5"/>
    <p:sldId id="281" r:id="rId6"/>
    <p:sldId id="280" r:id="rId7"/>
    <p:sldId id="282" r:id="rId8"/>
    <p:sldId id="283" r:id="rId9"/>
    <p:sldId id="284" r:id="rId10"/>
    <p:sldId id="277" r:id="rId11"/>
    <p:sldId id="285" r:id="rId12"/>
    <p:sldId id="286" r:id="rId13"/>
    <p:sldId id="287" r:id="rId14"/>
    <p:sldId id="288" r:id="rId15"/>
    <p:sldId id="2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249" y="7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ACB8C43-6D07-46DC-A725-92927F66B7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C3DFF9-9324-4A74-9373-EAE262E528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9D333-CA21-480B-B2C8-D1D027F39B1D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8C14D7-DDF1-4DE8-827B-6BB052A846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735143-0EB6-45FD-9C6E-D7BEC1D033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3957B-63ED-4A17-B56E-7BC900428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97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AFA4-46F4-4194-A606-543B609869A5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50385-822D-4BE6-ACA5-2C5AC2F96A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35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hep.jpg">
            <a:extLst>
              <a:ext uri="{FF2B5EF4-FFF2-40B4-BE49-F238E27FC236}">
                <a16:creationId xmlns:a16="http://schemas.microsoft.com/office/drawing/2014/main" id="{99E9E805-A311-4182-B9A2-877A57D4C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r="3805"/>
          <a:stretch/>
        </p:blipFill>
        <p:spPr>
          <a:xfrm>
            <a:off x="87042" y="72008"/>
            <a:ext cx="2321894" cy="1233506"/>
          </a:xfrm>
          <a:prstGeom prst="rect">
            <a:avLst/>
          </a:prstGeom>
        </p:spPr>
      </p:pic>
      <p:pic>
        <p:nvPicPr>
          <p:cNvPr id="8" name="Picture 4" descr="http://english.ihep.cas.cn/template/csns/lib/images/csns_logo.png">
            <a:extLst>
              <a:ext uri="{FF2B5EF4-FFF2-40B4-BE49-F238E27FC236}">
                <a16:creationId xmlns:a16="http://schemas.microsoft.com/office/drawing/2014/main" id="{0EFADF7C-5950-4952-B437-C4B76A412A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52" y="243423"/>
            <a:ext cx="4568096" cy="8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wns-logo102_透明.png">
            <a:extLst>
              <a:ext uri="{FF2B5EF4-FFF2-40B4-BE49-F238E27FC236}">
                <a16:creationId xmlns:a16="http://schemas.microsoft.com/office/drawing/2014/main" id="{69E400F0-7A59-4614-9CD1-89A8E7C3A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8"/>
          <a:stretch/>
        </p:blipFill>
        <p:spPr>
          <a:xfrm>
            <a:off x="9783064" y="72008"/>
            <a:ext cx="2408936" cy="10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7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7AA93-DAA9-4213-82C0-2436A3B2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41BD1B-7AA7-4F7E-953A-033A4463B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6A7468-C6FB-48CC-917F-CE067BD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506094-265B-4CB9-B568-9259D8ED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CE587F-7BA6-41DC-A5D8-C130049A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FACC7DE-FED0-41B9-87CB-2A3BF4C8D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46ECEC-0526-427A-AA9E-E50ABE00B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7D08D-7652-4BF3-BB83-349A6DE9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07B72F-365D-4B45-B40F-0C0BB6A2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333B9-AB2A-4B5A-B57E-B46369A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89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06EB6E2-DDAB-4659-AAC3-75F932F617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9309" y="0"/>
            <a:ext cx="11214327" cy="1014747"/>
            <a:chOff x="0" y="1536"/>
            <a:chExt cx="6070" cy="663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CA3A0990-073A-46C7-A624-8A23ED23B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339747F4-397C-4685-BFB1-DA026E979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991C1B98-C0CA-41F2-A40D-8D7EAE54C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solidFill>
                <a:srgbClr val="FF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248B57F0-2F87-47CC-9F92-AEE5E757E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599858A8-AE24-4F43-B429-75206FFA3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5C7190AD-FD14-49A6-BCA2-DEE0FF77F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C2F9B6-7804-46B9-8269-E54C9235A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F14E9E-A480-4DE3-A69A-DAA484C8F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B27B5C-B791-4BBF-8F1B-CB1D93F73D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275" y="2050"/>
              <a:ext cx="5795" cy="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7" name="图片 16" descr="中国散裂中子源+LOGO文件.png">
            <a:extLst>
              <a:ext uri="{FF2B5EF4-FFF2-40B4-BE49-F238E27FC236}">
                <a16:creationId xmlns:a16="http://schemas.microsoft.com/office/drawing/2014/main" id="{1A1F7295-36BE-4533-B5A8-88F155981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42" y="52153"/>
            <a:ext cx="1354099" cy="729605"/>
          </a:xfrm>
          <a:prstGeom prst="rect">
            <a:avLst/>
          </a:prstGeom>
        </p:spPr>
      </p:pic>
      <p:pic>
        <p:nvPicPr>
          <p:cNvPr id="18" name="图片 17" descr="高能所图标.tif">
            <a:extLst>
              <a:ext uri="{FF2B5EF4-FFF2-40B4-BE49-F238E27FC236}">
                <a16:creationId xmlns:a16="http://schemas.microsoft.com/office/drawing/2014/main" id="{4A6A20A3-DA2D-4E24-B4BB-8014FD90E4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3570"/>
            <a:ext cx="1219200" cy="809360"/>
          </a:xfrm>
          <a:prstGeom prst="rect">
            <a:avLst/>
          </a:prstGeom>
        </p:spPr>
      </p:pic>
      <p:pic>
        <p:nvPicPr>
          <p:cNvPr id="19" name="图片 18" descr="wns-logo102_透明.png">
            <a:extLst>
              <a:ext uri="{FF2B5EF4-FFF2-40B4-BE49-F238E27FC236}">
                <a16:creationId xmlns:a16="http://schemas.microsoft.com/office/drawing/2014/main" id="{90E7AC8D-7B3D-4305-8FD6-3141D4658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2"/>
          <a:stretch/>
        </p:blipFill>
        <p:spPr>
          <a:xfrm>
            <a:off x="10906738" y="6037189"/>
            <a:ext cx="1219200" cy="7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A2FAB-30BD-4811-B0CD-2C881EE0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9649F6-D3C7-4D06-BE89-2CA05468E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4F4466-B61A-4356-8600-C8B6106D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0D672-F27A-481F-B26C-D0C03802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E29963-71A3-4655-B881-1E880A11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1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06D7D-04CD-4AB6-8E17-2717D61E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4D0E37-3249-4A0F-B12F-E7B03C66B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4EE508-1ABF-4D1F-B011-76ECAF14A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EE401C-A481-4215-9C7C-549B83F7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FB3E4F-C017-4AC9-BE99-BD5A8DDE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1D389D-8F8D-442D-8454-8432D8D5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42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8FCFC-8B8F-4172-B5B3-0AF9DD2D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95E939-EBC2-42DC-AEEC-638C8D39F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B2D2AF-C36E-426B-8894-E9607C218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F33010-028B-44FA-9CDA-AF0719165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27A1BA7-C35F-491C-A934-F8DF4B955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7A30AD-D8F2-4566-A1DB-6DA92003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3BFBEA-9074-4623-869F-08A8EA8A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7149BF-FFAF-4E37-B436-36FCD777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25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4335D4-A926-4C4E-AC94-A5F5E01E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57C7F06-881F-448A-88EF-8367CB60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93CD93-882D-4359-AAB4-8B4F0119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F9601B-72D5-4AF1-887D-1BACFB40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22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1FC387-2E29-4C45-A89F-9416DE95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FE5DFB-65B7-4CF4-818C-8E0A7740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2855F7-0B22-4AF2-84BA-0AEAEA78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2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B4F8E-3117-4A05-BCE4-181824A7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089746-C0AB-42E8-AE40-0E155B2DF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E31C4D-42EC-4FAA-B7D8-AE76710EB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ADE992-67B9-4B39-96DA-1E2C5BF2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626ADE-7BF6-4260-B6A1-5EA1D69A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C9C874-19EC-440C-B009-E88E8BAD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61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CF789F-8F89-485B-9024-A9B751C8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841B4D-5327-4375-99B8-1C61EC645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4602AF-3B41-40B9-A2A6-BB6DC378C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41F84C-FC2E-4B18-AABE-4C4A1275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BAD78F-A9D5-4727-A7FF-26E7EA59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B178E7-4A5B-493F-81BB-1310C8A1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79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B1400D-963D-4156-A627-D1398173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90416C-0A75-4F32-B4FD-D79D31D85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679E22-1495-404A-8C38-612FDC6FE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91D6-8058-44A9-95A2-94E060DC2B94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16DDC-F4B6-41FC-8DF3-54BB8330F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62DF60-2C50-40D9-87BB-52095A881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4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58F32A2-9262-61B0-D821-2B9C0C59B2B5}"/>
              </a:ext>
            </a:extLst>
          </p:cNvPr>
          <p:cNvSpPr txBox="1"/>
          <p:nvPr/>
        </p:nvSpPr>
        <p:spPr>
          <a:xfrm>
            <a:off x="4758936" y="3039761"/>
            <a:ext cx="267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唐生达</a:t>
            </a:r>
            <a:r>
              <a:rPr lang="en-US" altLang="zh-CN" sz="2000" b="1" baseline="30000" dirty="0"/>
              <a:t>1,2,3</a:t>
            </a:r>
            <a:r>
              <a:rPr lang="zh-CN" altLang="en-US" sz="2000" b="1" dirty="0"/>
              <a:t>，陈永浩</a:t>
            </a:r>
            <a:r>
              <a:rPr lang="en-US" altLang="zh-CN" sz="2000" b="1" baseline="30000" dirty="0"/>
              <a:t>1,2</a:t>
            </a:r>
            <a:endParaRPr lang="zh-CN" altLang="en-US" sz="2000" b="1" baseline="30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C5D5CC5-2A11-0574-B8F8-2A3B4E773F7E}"/>
              </a:ext>
            </a:extLst>
          </p:cNvPr>
          <p:cNvSpPr txBox="1"/>
          <p:nvPr/>
        </p:nvSpPr>
        <p:spPr>
          <a:xfrm>
            <a:off x="3303359" y="3934766"/>
            <a:ext cx="558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中国科学院高能物理研究所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北京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 100049</a:t>
            </a:r>
          </a:p>
          <a:p>
            <a:pPr algn="just"/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散裂中子源科学中心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东莞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 523803</a:t>
            </a:r>
          </a:p>
          <a:p>
            <a:pPr algn="just"/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中山大学中法核工程与技术学院，珠海，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519082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43616F5-C4B3-D92A-7A74-0036CCD21EBA}"/>
              </a:ext>
            </a:extLst>
          </p:cNvPr>
          <p:cNvSpPr txBox="1"/>
          <p:nvPr/>
        </p:nvSpPr>
        <p:spPr>
          <a:xfrm>
            <a:off x="3680505" y="5709505"/>
            <a:ext cx="483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2025.2.11</a:t>
            </a:r>
            <a:r>
              <a:rPr lang="zh-CN" altLang="en-US" sz="16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，   </a:t>
            </a:r>
            <a:r>
              <a:rPr lang="en-US" altLang="zh-CN" sz="16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CSNS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加速器技术部机器学习研讨会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9265C1-FC94-6C5D-2574-722F2BF82614}"/>
              </a:ext>
            </a:extLst>
          </p:cNvPr>
          <p:cNvSpPr txBox="1"/>
          <p:nvPr/>
        </p:nvSpPr>
        <p:spPr>
          <a:xfrm>
            <a:off x="1885466" y="2307397"/>
            <a:ext cx="842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机器学习驱动的中子共振透射定量分析方法研究</a:t>
            </a:r>
          </a:p>
        </p:txBody>
      </p:sp>
    </p:spTree>
    <p:extLst>
      <p:ext uri="{BB962C8B-B14F-4D97-AF65-F5344CB8AC3E}">
        <p14:creationId xmlns:p14="http://schemas.microsoft.com/office/powerpoint/2010/main" val="347077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C6DA023-9BE9-58E2-57C5-B3230ADFC710}"/>
              </a:ext>
            </a:extLst>
          </p:cNvPr>
          <p:cNvSpPr txBox="1"/>
          <p:nvPr/>
        </p:nvSpPr>
        <p:spPr>
          <a:xfrm>
            <a:off x="3727260" y="255090"/>
            <a:ext cx="47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机器学习与</a:t>
            </a:r>
            <a:r>
              <a:rPr lang="en-US" altLang="zh-CN" sz="2400" b="1" dirty="0"/>
              <a:t>NRTA</a:t>
            </a:r>
            <a:r>
              <a:rPr lang="zh-CN" altLang="en-US" sz="2400" b="1" dirty="0"/>
              <a:t>定量分析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29E945C-0D4D-F1AF-9C87-CB3A29970B31}"/>
              </a:ext>
            </a:extLst>
          </p:cNvPr>
          <p:cNvSpPr txBox="1"/>
          <p:nvPr/>
        </p:nvSpPr>
        <p:spPr>
          <a:xfrm>
            <a:off x="160867" y="109023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随机森林算法模型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D651D6-0161-CE59-0AB4-0C8C517E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240788"/>
            <a:ext cx="10414000" cy="35136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310E19A-C6B8-ED84-08A0-8FDF46B62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387" y="1078454"/>
            <a:ext cx="2686425" cy="9621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E1A2785-3D4F-9C69-DA24-E48D5375E2BA}"/>
              </a:ext>
            </a:extLst>
          </p:cNvPr>
          <p:cNvSpPr txBox="1"/>
          <p:nvPr/>
        </p:nvSpPr>
        <p:spPr>
          <a:xfrm>
            <a:off x="2037974" y="1559534"/>
            <a:ext cx="517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采用五折交叉检验来评估模型的学习与泛化能力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425C22-6334-A230-2171-BC428DC3E8BB}"/>
              </a:ext>
            </a:extLst>
          </p:cNvPr>
          <p:cNvSpPr txBox="1"/>
          <p:nvPr/>
        </p:nvSpPr>
        <p:spPr>
          <a:xfrm>
            <a:off x="4377228" y="5754403"/>
            <a:ext cx="343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基于随机森林算法模型，在学习集上的预测表现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5FA14BA-96B5-1B0A-03E5-701B6136B609}"/>
              </a:ext>
            </a:extLst>
          </p:cNvPr>
          <p:cNvSpPr txBox="1"/>
          <p:nvPr/>
        </p:nvSpPr>
        <p:spPr>
          <a:xfrm>
            <a:off x="5795433" y="6459891"/>
            <a:ext cx="60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-8-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7015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638806-31ED-DC44-E748-572F466C9FD6}"/>
              </a:ext>
            </a:extLst>
          </p:cNvPr>
          <p:cNvSpPr txBox="1"/>
          <p:nvPr/>
        </p:nvSpPr>
        <p:spPr>
          <a:xfrm>
            <a:off x="160867" y="109023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随机森林算法模型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985178-6D83-CB4D-50A3-9A265BA91E40}"/>
              </a:ext>
            </a:extLst>
          </p:cNvPr>
          <p:cNvSpPr txBox="1"/>
          <p:nvPr/>
        </p:nvSpPr>
        <p:spPr>
          <a:xfrm>
            <a:off x="3727260" y="255090"/>
            <a:ext cx="47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机器学习与</a:t>
            </a:r>
            <a:r>
              <a:rPr lang="en-US" altLang="zh-CN" sz="2400" b="1" dirty="0"/>
              <a:t>NRTA</a:t>
            </a:r>
            <a:r>
              <a:rPr lang="zh-CN" altLang="en-US" sz="2400" b="1" dirty="0"/>
              <a:t>定量分析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882350-C1A5-C704-B35F-6F26A4974B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" y="2385212"/>
            <a:ext cx="11658600" cy="36612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AD56891-C31F-5DA8-7E62-3A2EA10505D1}"/>
              </a:ext>
            </a:extLst>
          </p:cNvPr>
          <p:cNvSpPr txBox="1"/>
          <p:nvPr/>
        </p:nvSpPr>
        <p:spPr>
          <a:xfrm>
            <a:off x="4241762" y="6055920"/>
            <a:ext cx="343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基于随机森林算法模型，在测试集上的预测表现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3890BE1-92BE-2661-FD2D-D868B582F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01112"/>
              </p:ext>
            </p:extLst>
          </p:nvPr>
        </p:nvGraphicFramePr>
        <p:xfrm>
          <a:off x="2575808" y="1274898"/>
          <a:ext cx="6565940" cy="1041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1485">
                  <a:extLst>
                    <a:ext uri="{9D8B030D-6E8A-4147-A177-3AD203B41FA5}">
                      <a16:colId xmlns:a16="http://schemas.microsoft.com/office/drawing/2014/main" val="2431476262"/>
                    </a:ext>
                  </a:extLst>
                </a:gridCol>
                <a:gridCol w="1641485">
                  <a:extLst>
                    <a:ext uri="{9D8B030D-6E8A-4147-A177-3AD203B41FA5}">
                      <a16:colId xmlns:a16="http://schemas.microsoft.com/office/drawing/2014/main" val="1625238082"/>
                    </a:ext>
                  </a:extLst>
                </a:gridCol>
                <a:gridCol w="1641485">
                  <a:extLst>
                    <a:ext uri="{9D8B030D-6E8A-4147-A177-3AD203B41FA5}">
                      <a16:colId xmlns:a16="http://schemas.microsoft.com/office/drawing/2014/main" val="138335704"/>
                    </a:ext>
                  </a:extLst>
                </a:gridCol>
                <a:gridCol w="1641485">
                  <a:extLst>
                    <a:ext uri="{9D8B030D-6E8A-4147-A177-3AD203B41FA5}">
                      <a16:colId xmlns:a16="http://schemas.microsoft.com/office/drawing/2014/main" val="1117450394"/>
                    </a:ext>
                  </a:extLst>
                </a:gridCol>
              </a:tblGrid>
              <a:tr h="347134">
                <a:tc>
                  <a:txBody>
                    <a:bodyPr/>
                    <a:lstStyle/>
                    <a:p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A1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A2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altLang="zh-CN" sz="1400" b="1" dirty="0"/>
                        <a:t>Ρ</a:t>
                      </a:r>
                      <a:r>
                        <a:rPr lang="en-US" altLang="zh-CN" sz="1400" b="1" dirty="0"/>
                        <a:t>d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11331"/>
                  </a:ext>
                </a:extLst>
              </a:tr>
              <a:tr h="347134"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True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0.5184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0.4816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0.317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1521642"/>
                  </a:ext>
                </a:extLst>
              </a:tr>
              <a:tr h="347134"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Predict</a:t>
                      </a:r>
                      <a:endParaRPr lang="zh-CN" altLang="en-US" sz="1400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0.504</a:t>
                      </a:r>
                      <a:endParaRPr lang="zh-CN" altLang="en-US" sz="1400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0.495</a:t>
                      </a:r>
                      <a:endParaRPr lang="zh-CN" altLang="en-US" sz="1400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0.285</a:t>
                      </a:r>
                      <a:endParaRPr lang="zh-CN" altLang="en-US" sz="1400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84879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B41207FB-603A-C54C-1E5F-CAB16F3BBD31}"/>
              </a:ext>
            </a:extLst>
          </p:cNvPr>
          <p:cNvSpPr txBox="1"/>
          <p:nvPr/>
        </p:nvSpPr>
        <p:spPr>
          <a:xfrm>
            <a:off x="4377228" y="963443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随机森林算法模型预测值与真实值对比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E86C92-9E9C-07A7-EB09-2E335C9C4D75}"/>
              </a:ext>
            </a:extLst>
          </p:cNvPr>
          <p:cNvSpPr txBox="1"/>
          <p:nvPr/>
        </p:nvSpPr>
        <p:spPr>
          <a:xfrm>
            <a:off x="5795433" y="6459891"/>
            <a:ext cx="60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-9-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8385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A51EDC-7EFB-274C-EDF8-9A84D9F82F15}"/>
              </a:ext>
            </a:extLst>
          </p:cNvPr>
          <p:cNvSpPr txBox="1"/>
          <p:nvPr/>
        </p:nvSpPr>
        <p:spPr>
          <a:xfrm>
            <a:off x="3727260" y="255090"/>
            <a:ext cx="47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机器学习与</a:t>
            </a:r>
            <a:r>
              <a:rPr lang="en-US" altLang="zh-CN" sz="2400" b="1" dirty="0"/>
              <a:t>NRTA</a:t>
            </a:r>
            <a:r>
              <a:rPr lang="zh-CN" altLang="en-US" sz="2400" b="1" dirty="0"/>
              <a:t>定量分析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49F461-1739-A08A-6759-7F71DA649337}"/>
              </a:ext>
            </a:extLst>
          </p:cNvPr>
          <p:cNvSpPr txBox="1"/>
          <p:nvPr/>
        </p:nvSpPr>
        <p:spPr>
          <a:xfrm>
            <a:off x="160867" y="109023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梯度提升算法模型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744E32-B7DC-C4D9-1A10-E69C0382E900}"/>
              </a:ext>
            </a:extLst>
          </p:cNvPr>
          <p:cNvSpPr txBox="1"/>
          <p:nvPr/>
        </p:nvSpPr>
        <p:spPr>
          <a:xfrm>
            <a:off x="5795432" y="6459891"/>
            <a:ext cx="70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-10-</a:t>
            </a:r>
            <a:endParaRPr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7A05EA-1844-266F-6599-DC244B48B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156028"/>
            <a:ext cx="11684000" cy="36817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BCD8DD-BB8A-A1A1-927A-FEBBBFCEA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870" y="1090232"/>
            <a:ext cx="2638793" cy="9716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8D2578F-6A14-7AE7-1599-28C124DBB3B5}"/>
              </a:ext>
            </a:extLst>
          </p:cNvPr>
          <p:cNvSpPr txBox="1"/>
          <p:nvPr/>
        </p:nvSpPr>
        <p:spPr>
          <a:xfrm>
            <a:off x="2037974" y="1559534"/>
            <a:ext cx="517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同样采用五折交叉检验来评估模型的学习与泛化能力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9F3805-F034-CD2F-E095-22985E6349A2}"/>
              </a:ext>
            </a:extLst>
          </p:cNvPr>
          <p:cNvSpPr txBox="1"/>
          <p:nvPr/>
        </p:nvSpPr>
        <p:spPr>
          <a:xfrm>
            <a:off x="4377228" y="5754403"/>
            <a:ext cx="343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基于梯度提示算法模型，在学习集上的预测表现</a:t>
            </a:r>
          </a:p>
        </p:txBody>
      </p:sp>
    </p:spTree>
    <p:extLst>
      <p:ext uri="{BB962C8B-B14F-4D97-AF65-F5344CB8AC3E}">
        <p14:creationId xmlns:p14="http://schemas.microsoft.com/office/powerpoint/2010/main" val="55789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7253639-173C-60E4-B952-26E36A52A009}"/>
              </a:ext>
            </a:extLst>
          </p:cNvPr>
          <p:cNvSpPr txBox="1"/>
          <p:nvPr/>
        </p:nvSpPr>
        <p:spPr>
          <a:xfrm>
            <a:off x="3727260" y="255090"/>
            <a:ext cx="47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机器学习与</a:t>
            </a:r>
            <a:r>
              <a:rPr lang="en-US" altLang="zh-CN" sz="2400" b="1" dirty="0"/>
              <a:t>NRTA</a:t>
            </a:r>
            <a:r>
              <a:rPr lang="zh-CN" altLang="en-US" sz="2400" b="1" dirty="0"/>
              <a:t>定量分析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4E8B4F5-B9AF-C9A6-2ABB-89DDA90B34E9}"/>
              </a:ext>
            </a:extLst>
          </p:cNvPr>
          <p:cNvSpPr txBox="1"/>
          <p:nvPr/>
        </p:nvSpPr>
        <p:spPr>
          <a:xfrm>
            <a:off x="5795432" y="6459891"/>
            <a:ext cx="75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-11-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FB6547-4A54-3ACC-3609-6E5E90EE76A6}"/>
              </a:ext>
            </a:extLst>
          </p:cNvPr>
          <p:cNvSpPr txBox="1"/>
          <p:nvPr/>
        </p:nvSpPr>
        <p:spPr>
          <a:xfrm>
            <a:off x="160867" y="109023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梯度提升算法模型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BD62CDA-E8D3-1FD9-450E-0352E96B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8" y="2325546"/>
            <a:ext cx="11515259" cy="377301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BB34BB4-B281-0C01-D3E1-AE1D465CCCC1}"/>
              </a:ext>
            </a:extLst>
          </p:cNvPr>
          <p:cNvSpPr txBox="1"/>
          <p:nvPr/>
        </p:nvSpPr>
        <p:spPr>
          <a:xfrm>
            <a:off x="4333846" y="6098557"/>
            <a:ext cx="343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基于梯度提升算法模型，在测试集上的预测表现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2F0FB09-4361-15C0-FD3A-055CA9659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8486"/>
              </p:ext>
            </p:extLst>
          </p:nvPr>
        </p:nvGraphicFramePr>
        <p:xfrm>
          <a:off x="2559030" y="1217021"/>
          <a:ext cx="6565940" cy="1041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1485">
                  <a:extLst>
                    <a:ext uri="{9D8B030D-6E8A-4147-A177-3AD203B41FA5}">
                      <a16:colId xmlns:a16="http://schemas.microsoft.com/office/drawing/2014/main" val="2431476262"/>
                    </a:ext>
                  </a:extLst>
                </a:gridCol>
                <a:gridCol w="1641485">
                  <a:extLst>
                    <a:ext uri="{9D8B030D-6E8A-4147-A177-3AD203B41FA5}">
                      <a16:colId xmlns:a16="http://schemas.microsoft.com/office/drawing/2014/main" val="1625238082"/>
                    </a:ext>
                  </a:extLst>
                </a:gridCol>
                <a:gridCol w="1641485">
                  <a:extLst>
                    <a:ext uri="{9D8B030D-6E8A-4147-A177-3AD203B41FA5}">
                      <a16:colId xmlns:a16="http://schemas.microsoft.com/office/drawing/2014/main" val="138335704"/>
                    </a:ext>
                  </a:extLst>
                </a:gridCol>
                <a:gridCol w="1641485">
                  <a:extLst>
                    <a:ext uri="{9D8B030D-6E8A-4147-A177-3AD203B41FA5}">
                      <a16:colId xmlns:a16="http://schemas.microsoft.com/office/drawing/2014/main" val="1117450394"/>
                    </a:ext>
                  </a:extLst>
                </a:gridCol>
              </a:tblGrid>
              <a:tr h="347134">
                <a:tc>
                  <a:txBody>
                    <a:bodyPr/>
                    <a:lstStyle/>
                    <a:p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A1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A2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altLang="zh-CN" sz="1400" b="1" dirty="0"/>
                        <a:t>Ρ</a:t>
                      </a:r>
                      <a:r>
                        <a:rPr lang="en-US" altLang="zh-CN" sz="1400" b="1" dirty="0"/>
                        <a:t>d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11331"/>
                  </a:ext>
                </a:extLst>
              </a:tr>
              <a:tr h="347134"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True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0.5184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0.4816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0.317</a:t>
                      </a:r>
                      <a:endParaRPr lang="zh-CN" altLang="en-US" sz="14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1521642"/>
                  </a:ext>
                </a:extLst>
              </a:tr>
              <a:tr h="347134"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Predict</a:t>
                      </a:r>
                      <a:endParaRPr lang="zh-CN" altLang="en-US" sz="1400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0.51378</a:t>
                      </a:r>
                      <a:endParaRPr lang="zh-CN" altLang="en-US" sz="1400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0.4867</a:t>
                      </a:r>
                      <a:endParaRPr lang="zh-CN" altLang="en-US" sz="1400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0.287</a:t>
                      </a:r>
                      <a:endParaRPr lang="zh-CN" altLang="en-US" sz="1400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848794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876EB7B8-2AAF-8712-DA89-74A3B70D6152}"/>
              </a:ext>
            </a:extLst>
          </p:cNvPr>
          <p:cNvSpPr txBox="1"/>
          <p:nvPr/>
        </p:nvSpPr>
        <p:spPr>
          <a:xfrm>
            <a:off x="4333846" y="940022"/>
            <a:ext cx="343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随机森林算法模型预测值与真实值对比</a:t>
            </a:r>
          </a:p>
        </p:txBody>
      </p:sp>
    </p:spTree>
    <p:extLst>
      <p:ext uri="{BB962C8B-B14F-4D97-AF65-F5344CB8AC3E}">
        <p14:creationId xmlns:p14="http://schemas.microsoft.com/office/powerpoint/2010/main" val="210127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0AB9BF-A06F-A9B4-F324-2F4B7E3C5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160467"/>
            <a:ext cx="5765800" cy="383764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93B9274-3FA0-E8AC-D650-40DD71BCB03D}"/>
              </a:ext>
            </a:extLst>
          </p:cNvPr>
          <p:cNvSpPr txBox="1"/>
          <p:nvPr/>
        </p:nvSpPr>
        <p:spPr>
          <a:xfrm>
            <a:off x="5816600" y="6392158"/>
            <a:ext cx="102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-12-</a:t>
            </a:r>
            <a:endParaRPr lang="zh-CN" altLang="en-US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CDABD8-1CDD-0E32-8D03-DF5F1AB74AF6}"/>
              </a:ext>
            </a:extLst>
          </p:cNvPr>
          <p:cNvSpPr txBox="1"/>
          <p:nvPr/>
        </p:nvSpPr>
        <p:spPr>
          <a:xfrm>
            <a:off x="3727260" y="255090"/>
            <a:ext cx="47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机器学习与</a:t>
            </a:r>
            <a:r>
              <a:rPr lang="en-US" altLang="zh-CN" sz="2400" b="1" dirty="0"/>
              <a:t>NRTA</a:t>
            </a:r>
            <a:r>
              <a:rPr lang="zh-CN" altLang="en-US" sz="2400" b="1" dirty="0"/>
              <a:t>定量分析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A89B24-31C0-4E57-8415-677EAA290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326" y="1063868"/>
            <a:ext cx="5516854" cy="383763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0EEA6EB-8D89-B2C7-F2BA-F1D433213620}"/>
              </a:ext>
            </a:extLst>
          </p:cNvPr>
          <p:cNvSpPr txBox="1"/>
          <p:nvPr/>
        </p:nvSpPr>
        <p:spPr>
          <a:xfrm>
            <a:off x="1751513" y="4998106"/>
            <a:ext cx="2803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基于随机森林方法的</a:t>
            </a:r>
            <a:r>
              <a:rPr lang="en-US" altLang="zh-CN" sz="1200" b="1" dirty="0"/>
              <a:t>shape</a:t>
            </a:r>
            <a:r>
              <a:rPr lang="zh-CN" altLang="en-US" sz="1200" b="1" dirty="0"/>
              <a:t>可解释分析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D46ED7-7E53-B507-B2FB-2023848E170D}"/>
              </a:ext>
            </a:extLst>
          </p:cNvPr>
          <p:cNvSpPr txBox="1"/>
          <p:nvPr/>
        </p:nvSpPr>
        <p:spPr>
          <a:xfrm>
            <a:off x="7940647" y="4998107"/>
            <a:ext cx="2803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基于梯度提升算法的</a:t>
            </a:r>
            <a:r>
              <a:rPr lang="en-US" altLang="zh-CN" sz="1200" b="1" dirty="0"/>
              <a:t>shape</a:t>
            </a:r>
            <a:r>
              <a:rPr lang="zh-CN" altLang="en-US" sz="1200" b="1" dirty="0"/>
              <a:t>可解释分析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FCFA19-22A6-B41D-BE95-0EB1B35C3A14}"/>
              </a:ext>
            </a:extLst>
          </p:cNvPr>
          <p:cNvSpPr txBox="1"/>
          <p:nvPr/>
        </p:nvSpPr>
        <p:spPr>
          <a:xfrm>
            <a:off x="787400" y="5317055"/>
            <a:ext cx="10568517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SHAP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分析，能量特征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(res1_energy, res2_energy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res3_energy)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对预测准确性有显著影响，透射率均值的标准差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std_trans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透射率深度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(res3_depth...)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等特征的重要性较高，对模型预测贡献较大。</a:t>
            </a:r>
          </a:p>
        </p:txBody>
      </p:sp>
    </p:spTree>
    <p:extLst>
      <p:ext uri="{BB962C8B-B14F-4D97-AF65-F5344CB8AC3E}">
        <p14:creationId xmlns:p14="http://schemas.microsoft.com/office/powerpoint/2010/main" val="1635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52A7AEC-A51E-8674-46B2-8B1F073D131B}"/>
              </a:ext>
            </a:extLst>
          </p:cNvPr>
          <p:cNvSpPr txBox="1"/>
          <p:nvPr/>
        </p:nvSpPr>
        <p:spPr>
          <a:xfrm>
            <a:off x="4803761" y="251592"/>
            <a:ext cx="317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小结与未来计划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A3B508F-7103-D735-AF5A-60AA71A57A4C}"/>
              </a:ext>
            </a:extLst>
          </p:cNvPr>
          <p:cNvSpPr txBox="1"/>
          <p:nvPr/>
        </p:nvSpPr>
        <p:spPr>
          <a:xfrm>
            <a:off x="1232307" y="949266"/>
            <a:ext cx="81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小结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0A5C302-85E8-F391-A186-4AA346EC4E47}"/>
              </a:ext>
            </a:extLst>
          </p:cNvPr>
          <p:cNvSpPr txBox="1"/>
          <p:nvPr/>
        </p:nvSpPr>
        <p:spPr>
          <a:xfrm>
            <a:off x="1232307" y="3742530"/>
            <a:ext cx="1482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下一步计划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C57FD01-CE15-C54F-06F1-9DAE29486D23}"/>
              </a:ext>
            </a:extLst>
          </p:cNvPr>
          <p:cNvSpPr txBox="1"/>
          <p:nvPr/>
        </p:nvSpPr>
        <p:spPr>
          <a:xfrm>
            <a:off x="1041400" y="1512357"/>
            <a:ext cx="98552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针对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Back-n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开展了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NRTA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实验测量，并对能量分辨率函数、本底等影响素进行研究，将其添加到理论数据中，与简单样品实验数据符合良好。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基于理论数据集，结合随机森林、梯度提升算法模型对数据进行训练和预测，应用到实验数据预测中，预测值与实验值相差最大在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10%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水平，面密度训练效果要优于丰度。梯度提升算法学习效果略好于随机森林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算法模型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初步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验证了方法的可行性。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7ED7D6-8AFB-11E7-89C7-9B9B795A8238}"/>
              </a:ext>
            </a:extLst>
          </p:cNvPr>
          <p:cNvSpPr txBox="1"/>
          <p:nvPr/>
        </p:nvSpPr>
        <p:spPr>
          <a:xfrm>
            <a:off x="1041400" y="4090401"/>
            <a:ext cx="98552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实验数据存在明显的统计涨落，目前在数据集中通过添加“泊松分布”噪声，与实验情形仍有差异，需要对实验的统计涨落分布进行进一步分析。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模型预测的结果与数据集质量、特征工程密切相关，现有“网格化”划分制作数据集、选取特征方面也需要进一步优化。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8CCD6F-3F0B-CC86-58FC-6C8FE5592FE5}"/>
              </a:ext>
            </a:extLst>
          </p:cNvPr>
          <p:cNvSpPr/>
          <p:nvPr/>
        </p:nvSpPr>
        <p:spPr>
          <a:xfrm>
            <a:off x="3251311" y="6031712"/>
            <a:ext cx="5689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谢谢大家，请各位老师批评指正</a:t>
            </a:r>
            <a:r>
              <a:rPr lang="zh-CN" alt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！</a:t>
            </a:r>
            <a:endParaRPr lang="en-US" altLang="zh-CN" sz="2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9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DCC7F89-481A-87B9-ACB3-5F6D97E7308E}"/>
              </a:ext>
            </a:extLst>
          </p:cNvPr>
          <p:cNvSpPr txBox="1"/>
          <p:nvPr/>
        </p:nvSpPr>
        <p:spPr>
          <a:xfrm>
            <a:off x="5503606" y="323850"/>
            <a:ext cx="118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目  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73E4D9-8EDC-6919-BC68-D259AD443080}"/>
              </a:ext>
            </a:extLst>
          </p:cNvPr>
          <p:cNvSpPr txBox="1"/>
          <p:nvPr/>
        </p:nvSpPr>
        <p:spPr>
          <a:xfrm>
            <a:off x="3867915" y="2035662"/>
            <a:ext cx="4715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85000"/>
              <a:buFont typeface="Wingdings" panose="05000000000000000000" pitchFamily="2" charset="2"/>
              <a:buChar char="u"/>
            </a:pPr>
            <a:r>
              <a:rPr lang="zh-CN" altLang="en-US" sz="2400" b="1" dirty="0"/>
              <a:t>中子共振透射分析方法（</a:t>
            </a:r>
            <a:r>
              <a:rPr lang="en-US" altLang="zh-CN" sz="2400" b="1" dirty="0"/>
              <a:t>NRTA)</a:t>
            </a:r>
          </a:p>
          <a:p>
            <a:pPr marL="342900" indent="-342900" algn="just">
              <a:buSzPct val="85000"/>
              <a:buFont typeface="Wingdings" panose="05000000000000000000" pitchFamily="2" charset="2"/>
              <a:buChar char="u"/>
            </a:pPr>
            <a:endParaRPr lang="en-US" altLang="zh-CN" sz="2400" b="1" dirty="0"/>
          </a:p>
          <a:p>
            <a:pPr marL="342900" indent="-342900" algn="just">
              <a:buSzPct val="85000"/>
              <a:buFont typeface="Wingdings" panose="05000000000000000000" pitchFamily="2" charset="2"/>
              <a:buChar char="u"/>
            </a:pPr>
            <a:r>
              <a:rPr lang="en-US" altLang="zh-CN" sz="2400" b="1" dirty="0"/>
              <a:t>Back-n</a:t>
            </a:r>
            <a:r>
              <a:rPr lang="zh-CN" altLang="en-US" sz="2400" b="1" dirty="0"/>
              <a:t>开展的</a:t>
            </a:r>
            <a:r>
              <a:rPr lang="en-US" altLang="zh-CN" sz="2400" b="1" dirty="0"/>
              <a:t>NRTA</a:t>
            </a:r>
            <a:r>
              <a:rPr lang="zh-CN" altLang="en-US" sz="2400" b="1" dirty="0"/>
              <a:t>实验</a:t>
            </a:r>
            <a:endParaRPr lang="en-US" altLang="zh-CN" sz="2400" b="1" dirty="0"/>
          </a:p>
          <a:p>
            <a:pPr marL="342900" indent="-342900" algn="just">
              <a:buSzPct val="85000"/>
              <a:buFont typeface="Wingdings" panose="05000000000000000000" pitchFamily="2" charset="2"/>
              <a:buChar char="u"/>
            </a:pPr>
            <a:endParaRPr lang="en-US" altLang="zh-CN" sz="2400" b="1" dirty="0"/>
          </a:p>
          <a:p>
            <a:pPr marL="342900" indent="-342900" algn="just">
              <a:buSzPct val="85000"/>
              <a:buFont typeface="Wingdings" panose="05000000000000000000" pitchFamily="2" charset="2"/>
              <a:buChar char="u"/>
            </a:pPr>
            <a:r>
              <a:rPr lang="en-US" altLang="zh-CN" sz="2400" b="1" dirty="0"/>
              <a:t>NRTA</a:t>
            </a:r>
            <a:r>
              <a:rPr lang="zh-CN" altLang="en-US" sz="2400" b="1" dirty="0"/>
              <a:t>定量分析中的关键问题</a:t>
            </a:r>
            <a:endParaRPr lang="en-US" altLang="zh-CN" sz="2400" b="1" dirty="0"/>
          </a:p>
          <a:p>
            <a:pPr marL="342900" indent="-342900" algn="just">
              <a:buSzPct val="85000"/>
              <a:buFont typeface="Wingdings" panose="05000000000000000000" pitchFamily="2" charset="2"/>
              <a:buChar char="u"/>
            </a:pPr>
            <a:endParaRPr lang="en-US" altLang="zh-CN" sz="2400" b="1" dirty="0"/>
          </a:p>
          <a:p>
            <a:pPr marL="342900" indent="-342900" algn="just">
              <a:buSzPct val="85000"/>
              <a:buFont typeface="Wingdings" panose="05000000000000000000" pitchFamily="2" charset="2"/>
              <a:buChar char="u"/>
            </a:pPr>
            <a:r>
              <a:rPr lang="zh-CN" altLang="en-US" sz="2400" b="1" dirty="0"/>
              <a:t>机器学习方法与</a:t>
            </a:r>
            <a:r>
              <a:rPr lang="en-US" altLang="zh-CN" sz="2400" b="1" dirty="0"/>
              <a:t>NRTA</a:t>
            </a:r>
            <a:r>
              <a:rPr lang="zh-CN" altLang="en-US" sz="2400" b="1" dirty="0"/>
              <a:t>定量分析</a:t>
            </a:r>
            <a:endParaRPr lang="en-US" altLang="zh-CN" sz="2400" b="1" dirty="0"/>
          </a:p>
          <a:p>
            <a:pPr marL="342900" indent="-342900" algn="just">
              <a:buSzPct val="85000"/>
              <a:buFont typeface="Wingdings" panose="05000000000000000000" pitchFamily="2" charset="2"/>
              <a:buChar char="u"/>
            </a:pPr>
            <a:endParaRPr lang="en-US" altLang="zh-CN" sz="2400" b="1" dirty="0"/>
          </a:p>
          <a:p>
            <a:pPr marL="342900" indent="-342900" algn="just">
              <a:buSzPct val="85000"/>
              <a:buFont typeface="Wingdings" panose="05000000000000000000" pitchFamily="2" charset="2"/>
              <a:buChar char="u"/>
            </a:pPr>
            <a:r>
              <a:rPr lang="zh-CN" altLang="en-US" sz="2400" b="1" dirty="0"/>
              <a:t>小结与未来计划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39853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403D1E2-A2CB-39A6-CBB2-683FD15204E7}"/>
              </a:ext>
            </a:extLst>
          </p:cNvPr>
          <p:cNvSpPr txBox="1"/>
          <p:nvPr/>
        </p:nvSpPr>
        <p:spPr>
          <a:xfrm>
            <a:off x="952991" y="1046788"/>
            <a:ext cx="10286019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中子共振透射分析（</a:t>
            </a:r>
            <a:r>
              <a:rPr lang="en-US" altLang="zh-CN" b="1" dirty="0"/>
              <a:t>Neutron resonance transmission analysis</a:t>
            </a:r>
            <a:r>
              <a:rPr lang="zh-CN" altLang="en-US" b="1" dirty="0"/>
              <a:t>，</a:t>
            </a:r>
            <a:r>
              <a:rPr lang="en-US" altLang="zh-CN" b="1" dirty="0"/>
              <a:t>NRTA</a:t>
            </a:r>
            <a:r>
              <a:rPr lang="zh-CN" altLang="en-US" b="1" dirty="0"/>
              <a:t>）</a:t>
            </a:r>
            <a:r>
              <a:rPr lang="zh-CN" altLang="en-US" dirty="0"/>
              <a:t>方法是一种基于穿过样品的透射中子，结合不同元素</a:t>
            </a:r>
            <a:r>
              <a:rPr lang="en-US" altLang="zh-CN" dirty="0"/>
              <a:t>/</a:t>
            </a:r>
            <a:r>
              <a:rPr lang="zh-CN" altLang="en-US" dirty="0"/>
              <a:t>核素独有的特征，对样品进行定性</a:t>
            </a:r>
            <a:r>
              <a:rPr lang="en-US" altLang="zh-CN" dirty="0"/>
              <a:t>/</a:t>
            </a:r>
            <a:r>
              <a:rPr lang="zh-CN" altLang="en-US" dirty="0"/>
              <a:t>定量分析的无损分析技术。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37A524-F94D-2831-9D03-BD8E11F9BEF9}"/>
              </a:ext>
            </a:extLst>
          </p:cNvPr>
          <p:cNvSpPr txBox="1"/>
          <p:nvPr/>
        </p:nvSpPr>
        <p:spPr>
          <a:xfrm>
            <a:off x="1004009" y="2153227"/>
            <a:ext cx="331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理想条件下的透射率可表示为：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428BFA9-0B1F-AA23-7AE3-5A16EAB17476}"/>
                  </a:ext>
                </a:extLst>
              </p:cNvPr>
              <p:cNvSpPr txBox="1"/>
              <p:nvPr/>
            </p:nvSpPr>
            <p:spPr>
              <a:xfrm>
                <a:off x="1416079" y="2604894"/>
                <a:ext cx="3972113" cy="565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zh-CN" altLang="zh-CN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σ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−[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zh-CN" altLang="zh-CN" i="1" dirty="0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428BFA9-0B1F-AA23-7AE3-5A16EAB17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79" y="2604894"/>
                <a:ext cx="3972113" cy="565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5B1E520-761C-8827-6125-AD2054404A00}"/>
              </a:ext>
            </a:extLst>
          </p:cNvPr>
          <p:cNvSpPr txBox="1"/>
          <p:nvPr/>
        </p:nvSpPr>
        <p:spPr>
          <a:xfrm>
            <a:off x="1181563" y="3396724"/>
            <a:ext cx="6140246" cy="116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透射率    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有样反应率    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无样反应率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单位体积的靶核数  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分别表示第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种元素和对应第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种同位素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靶厚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全截面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同位素丰度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2A8722-12E3-6A82-090F-C47E6A8B8B28}"/>
              </a:ext>
            </a:extLst>
          </p:cNvPr>
          <p:cNvSpPr/>
          <p:nvPr/>
        </p:nvSpPr>
        <p:spPr>
          <a:xfrm>
            <a:off x="8927980" y="3148898"/>
            <a:ext cx="137643" cy="1431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A930887-6F96-BCF6-BE8E-2BD29F072011}"/>
              </a:ext>
            </a:extLst>
          </p:cNvPr>
          <p:cNvCxnSpPr/>
          <p:nvPr/>
        </p:nvCxnSpPr>
        <p:spPr>
          <a:xfrm>
            <a:off x="7689344" y="3613884"/>
            <a:ext cx="11849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0A6B12F-868C-51D8-1F83-E5F5CF524F73}"/>
              </a:ext>
            </a:extLst>
          </p:cNvPr>
          <p:cNvCxnSpPr/>
          <p:nvPr/>
        </p:nvCxnSpPr>
        <p:spPr>
          <a:xfrm>
            <a:off x="7689344" y="3998140"/>
            <a:ext cx="11849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6CC20C9-DAE0-F2F6-E052-93814A44E2F9}"/>
              </a:ext>
            </a:extLst>
          </p:cNvPr>
          <p:cNvCxnSpPr/>
          <p:nvPr/>
        </p:nvCxnSpPr>
        <p:spPr>
          <a:xfrm>
            <a:off x="7689344" y="3818838"/>
            <a:ext cx="11849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3D41B91-E962-418D-8BCE-38819B12DA7B}"/>
              </a:ext>
            </a:extLst>
          </p:cNvPr>
          <p:cNvCxnSpPr>
            <a:cxnSpLocks/>
          </p:cNvCxnSpPr>
          <p:nvPr/>
        </p:nvCxnSpPr>
        <p:spPr>
          <a:xfrm>
            <a:off x="9065623" y="3901873"/>
            <a:ext cx="13456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601A3C6-B6CC-ADE3-C30E-3B49CE8D95A9}"/>
              </a:ext>
            </a:extLst>
          </p:cNvPr>
          <p:cNvCxnSpPr>
            <a:cxnSpLocks/>
          </p:cNvCxnSpPr>
          <p:nvPr/>
        </p:nvCxnSpPr>
        <p:spPr>
          <a:xfrm>
            <a:off x="9065623" y="3722571"/>
            <a:ext cx="13456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89B4FD9-8B01-EF2D-E193-E001E439B77E}"/>
              </a:ext>
            </a:extLst>
          </p:cNvPr>
          <p:cNvCxnSpPr/>
          <p:nvPr/>
        </p:nvCxnSpPr>
        <p:spPr>
          <a:xfrm>
            <a:off x="7689344" y="4167505"/>
            <a:ext cx="11849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56E2773-2F9B-472E-7F21-2C47A5C532C1}"/>
                  </a:ext>
                </a:extLst>
              </p:cNvPr>
              <p:cNvSpPr txBox="1"/>
              <p:nvPr/>
            </p:nvSpPr>
            <p:spPr>
              <a:xfrm>
                <a:off x="8129554" y="3251769"/>
                <a:ext cx="2348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56E2773-2F9B-472E-7F21-2C47A5C53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554" y="3251769"/>
                <a:ext cx="234871" cy="276999"/>
              </a:xfrm>
              <a:prstGeom prst="rect">
                <a:avLst/>
              </a:prstGeom>
              <a:blipFill>
                <a:blip r:embed="rId3"/>
                <a:stretch>
                  <a:fillRect l="-26316" r="-7895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78AF203-8C4F-8FE6-2A8B-70CDEAA687CF}"/>
                  </a:ext>
                </a:extLst>
              </p:cNvPr>
              <p:cNvSpPr txBox="1"/>
              <p:nvPr/>
            </p:nvSpPr>
            <p:spPr>
              <a:xfrm>
                <a:off x="9744615" y="3396724"/>
                <a:ext cx="148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78AF203-8C4F-8FE6-2A8B-70CDEAA68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615" y="3396724"/>
                <a:ext cx="148374" cy="276999"/>
              </a:xfrm>
              <a:prstGeom prst="rect">
                <a:avLst/>
              </a:prstGeom>
              <a:blipFill>
                <a:blip r:embed="rId4"/>
                <a:stretch>
                  <a:fillRect l="-41667" r="-29167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1236274-64D0-2749-31F5-31624B2A9118}"/>
                  </a:ext>
                </a:extLst>
              </p:cNvPr>
              <p:cNvSpPr/>
              <p:nvPr/>
            </p:nvSpPr>
            <p:spPr>
              <a:xfrm>
                <a:off x="8608006" y="2779566"/>
                <a:ext cx="926920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1236274-64D0-2749-31F5-31624B2A9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006" y="2779566"/>
                <a:ext cx="926920" cy="374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8839A8E-1CFD-140C-0C44-972DDE97A5D6}"/>
              </a:ext>
            </a:extLst>
          </p:cNvPr>
          <p:cNvCxnSpPr>
            <a:cxnSpLocks/>
          </p:cNvCxnSpPr>
          <p:nvPr/>
        </p:nvCxnSpPr>
        <p:spPr>
          <a:xfrm>
            <a:off x="8677991" y="4463576"/>
            <a:ext cx="2243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DE22EE6-EC99-E714-0B83-2BEC975DD054}"/>
              </a:ext>
            </a:extLst>
          </p:cNvPr>
          <p:cNvCxnSpPr>
            <a:cxnSpLocks/>
          </p:cNvCxnSpPr>
          <p:nvPr/>
        </p:nvCxnSpPr>
        <p:spPr>
          <a:xfrm flipH="1">
            <a:off x="9070266" y="4463576"/>
            <a:ext cx="272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2A53130-C22E-8113-E8C4-3E07534A8B82}"/>
                  </a:ext>
                </a:extLst>
              </p:cNvPr>
              <p:cNvSpPr txBox="1"/>
              <p:nvPr/>
            </p:nvSpPr>
            <p:spPr>
              <a:xfrm>
                <a:off x="8900172" y="4653075"/>
                <a:ext cx="1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2A53130-C22E-8113-E8C4-3E07534A8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72" y="4653075"/>
                <a:ext cx="193258" cy="276999"/>
              </a:xfrm>
              <a:prstGeom prst="rect">
                <a:avLst/>
              </a:prstGeom>
              <a:blipFill>
                <a:blip r:embed="rId6"/>
                <a:stretch>
                  <a:fillRect l="-31250" r="-25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01034AF5-53A1-2D2A-56A9-C1C618386C08}"/>
              </a:ext>
            </a:extLst>
          </p:cNvPr>
          <p:cNvSpPr txBox="1"/>
          <p:nvPr/>
        </p:nvSpPr>
        <p:spPr>
          <a:xfrm>
            <a:off x="7518759" y="2223484"/>
            <a:ext cx="3490452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平行入射到均匀介质，穿过样品的透射中子全被探测到且不包括散射中子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5C03A51-C2FE-C8C3-ADB8-E8BC3D07F19B}"/>
              </a:ext>
            </a:extLst>
          </p:cNvPr>
          <p:cNvCxnSpPr>
            <a:cxnSpLocks/>
          </p:cNvCxnSpPr>
          <p:nvPr/>
        </p:nvCxnSpPr>
        <p:spPr>
          <a:xfrm>
            <a:off x="9065623" y="4072436"/>
            <a:ext cx="134875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E644E5D5-7E53-2558-7E03-D1C95A56A0BC}"/>
              </a:ext>
            </a:extLst>
          </p:cNvPr>
          <p:cNvSpPr/>
          <p:nvPr/>
        </p:nvSpPr>
        <p:spPr>
          <a:xfrm>
            <a:off x="10421128" y="3503894"/>
            <a:ext cx="696238" cy="8111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22FA340-1988-4197-E8D8-52005E5ED2DA}"/>
                  </a:ext>
                </a:extLst>
              </p:cNvPr>
              <p:cNvSpPr txBox="1"/>
              <p:nvPr/>
            </p:nvSpPr>
            <p:spPr>
              <a:xfrm>
                <a:off x="10323696" y="4320644"/>
                <a:ext cx="9153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Detector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22FA340-1988-4197-E8D8-52005E5ED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696" y="4320644"/>
                <a:ext cx="915314" cy="276999"/>
              </a:xfrm>
              <a:prstGeom prst="rect">
                <a:avLst/>
              </a:prstGeom>
              <a:blipFill>
                <a:blip r:embed="rId7"/>
                <a:stretch>
                  <a:fillRect l="-5333" r="-5333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FFBAEC6F-16F7-48F1-A51B-42CE9F4E1F23}"/>
              </a:ext>
            </a:extLst>
          </p:cNvPr>
          <p:cNvSpPr txBox="1"/>
          <p:nvPr/>
        </p:nvSpPr>
        <p:spPr>
          <a:xfrm>
            <a:off x="1067455" y="4838508"/>
            <a:ext cx="99831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核素的共振特征具有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“指纹”效应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，可根据此特性分析不同核素的组成和含量。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NRTA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具有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无损、对样品要求相对较低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等特点，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在成像、核数据测量、材料成分分析、测温等领域有广泛应用</a:t>
            </a:r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0131FC1-C0F2-1718-4072-0538B2F9CAB5}"/>
              </a:ext>
            </a:extLst>
          </p:cNvPr>
          <p:cNvSpPr txBox="1"/>
          <p:nvPr/>
        </p:nvSpPr>
        <p:spPr>
          <a:xfrm>
            <a:off x="4427189" y="295487"/>
            <a:ext cx="333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中子共振透射分析方法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A80BEAE-E4DB-5DF3-CCF2-C49B88F89EBD}"/>
              </a:ext>
            </a:extLst>
          </p:cNvPr>
          <p:cNvSpPr txBox="1"/>
          <p:nvPr/>
        </p:nvSpPr>
        <p:spPr>
          <a:xfrm>
            <a:off x="5758486" y="6510534"/>
            <a:ext cx="60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-1-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1063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1328310-BDD5-03E2-E7C5-377D45D05F0D}"/>
              </a:ext>
            </a:extLst>
          </p:cNvPr>
          <p:cNvSpPr txBox="1"/>
          <p:nvPr/>
        </p:nvSpPr>
        <p:spPr>
          <a:xfrm>
            <a:off x="547963" y="1122447"/>
            <a:ext cx="5329727" cy="3748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NRTA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方法早期应用于反应堆核燃料中的铀、钚同位素及其他共振产物（例如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Tc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6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133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Cs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6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145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Nd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6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152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Sm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）的定量分析中，取得了重要成果。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早期以欧盟联合研究中心（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JRC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Geel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）为代表的白光中子装置（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GELINA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），基于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NRTA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方法，在核工业、核安全，考古等领域开展了深入研究。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Back-n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作为我国的第一台高性能白光中子源，其通量高、中子能量范围宽、能量分辨优等特点为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NRTA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技术的研究提供了良好的平台，基于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Back-n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NRTA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技术正在逐步开展和研究。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C3AB44-4AD2-5A69-B7F9-4294ADDC5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33" y="2566069"/>
            <a:ext cx="2941503" cy="23303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74016F6-2AF0-63F9-30B2-69685DBB7F9D}"/>
              </a:ext>
            </a:extLst>
          </p:cNvPr>
          <p:cNvSpPr/>
          <p:nvPr/>
        </p:nvSpPr>
        <p:spPr>
          <a:xfrm>
            <a:off x="1607533" y="6131366"/>
            <a:ext cx="8976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Both"/>
            </a:pP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-James W. Behrens, Ronald G. Johnson &amp; Roald A. </a:t>
            </a:r>
            <a:r>
              <a:rPr lang="en-US" altLang="zh-CN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Schrack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(1984) Neutron Resonance Transmission Analysis of Reactor Fuel Samples, Nuclear Technology, 67:1, 162-168</a:t>
            </a:r>
          </a:p>
          <a:p>
            <a:pPr marL="228600" indent="-228600">
              <a:buFontTx/>
              <a:buAutoNum type="alphaLcParenBoth"/>
            </a:pP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-Engel, E.M., </a:t>
            </a:r>
            <a:r>
              <a:rPr lang="en-US" altLang="zh-CN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Danagoulian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 physically cryptographic warhead verification system using neutron induced nuclear resonances. Nat </a:t>
            </a:r>
            <a:r>
              <a:rPr lang="en-US" altLang="zh-CN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 4433 (2019).</a:t>
            </a:r>
          </a:p>
          <a:p>
            <a:pPr marL="228600" indent="-228600">
              <a:buFontTx/>
              <a:buAutoNum type="alphaLcParenBoth"/>
            </a:pPr>
            <a:r>
              <a:rPr lang="en-US" altLang="zh-CN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-Tang, SD., Chen, YH., Tang, JY. </a:t>
            </a:r>
            <a:r>
              <a:rPr lang="en-US" altLang="zh-CN" sz="9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altLang="zh-CN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Nondestructive technique for identifying nuclides using neutron resonance transmission analysis at CSNS Back-n. </a:t>
            </a:r>
            <a:r>
              <a:rPr lang="en-US" altLang="zh-CN" sz="9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 SCI TECH</a:t>
            </a:r>
            <a:r>
              <a:rPr lang="en-US" altLang="zh-CN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9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zh-CN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17 (2024).</a:t>
            </a:r>
            <a:endParaRPr lang="en-US" altLang="zh-C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13AE30-9C4B-E2CE-D9A1-9D7AF0EE7D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8660" y="829215"/>
            <a:ext cx="5659433" cy="16294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CBB3348-47E3-BB8B-7325-B5B8635A3A60}"/>
              </a:ext>
            </a:extLst>
          </p:cNvPr>
          <p:cNvSpPr txBox="1"/>
          <p:nvPr/>
        </p:nvSpPr>
        <p:spPr>
          <a:xfrm>
            <a:off x="6707048" y="4870589"/>
            <a:ext cx="1785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NRTA</a:t>
            </a:r>
            <a:r>
              <a:rPr lang="zh-CN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在国防中的应用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CB2DFFD-E57C-EC10-1F1C-8A145B6FB119}"/>
              </a:ext>
            </a:extLst>
          </p:cNvPr>
          <p:cNvSpPr txBox="1"/>
          <p:nvPr/>
        </p:nvSpPr>
        <p:spPr>
          <a:xfrm>
            <a:off x="7969931" y="2419132"/>
            <a:ext cx="333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NRTA</a:t>
            </a:r>
            <a:r>
              <a:rPr lang="zh-CN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在反应堆核燃料中的应用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7ECE969-8073-B196-3496-2064D1C6B9B4}"/>
              </a:ext>
            </a:extLst>
          </p:cNvPr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911"/>
          <a:stretch/>
        </p:blipFill>
        <p:spPr bwMode="auto">
          <a:xfrm>
            <a:off x="8929079" y="2612158"/>
            <a:ext cx="3195971" cy="2238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1B6C2C2-DFF9-0FB6-048A-D6CF9D266925}"/>
              </a:ext>
            </a:extLst>
          </p:cNvPr>
          <p:cNvSpPr txBox="1"/>
          <p:nvPr/>
        </p:nvSpPr>
        <p:spPr>
          <a:xfrm>
            <a:off x="9434309" y="4850435"/>
            <a:ext cx="2588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NRTA</a:t>
            </a:r>
            <a:r>
              <a:rPr lang="zh-CN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在科技考古中的应用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ACF6325-B20F-5DE8-95F0-DFFCF6D5D10D}"/>
              </a:ext>
            </a:extLst>
          </p:cNvPr>
          <p:cNvSpPr txBox="1"/>
          <p:nvPr/>
        </p:nvSpPr>
        <p:spPr>
          <a:xfrm>
            <a:off x="935318" y="5082212"/>
            <a:ext cx="10414302" cy="1029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目前，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NRTA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定量主要依赖于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REFIT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SAMMY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等主流软件，但上述软件在多成分复杂样品及多峰数据场景中的适应性有限。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机器学习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作为当前主流的一种数据分析方法，可通过学习不同特征、训练模型来实现样品的含量分析，具有良好的“自主性”，或能为样品成分甚至是复杂场景的定量分析提供新参考。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05BA739-0FBA-C0E0-F77D-5D4011A0768D}"/>
              </a:ext>
            </a:extLst>
          </p:cNvPr>
          <p:cNvSpPr txBox="1"/>
          <p:nvPr/>
        </p:nvSpPr>
        <p:spPr>
          <a:xfrm>
            <a:off x="4427189" y="295487"/>
            <a:ext cx="333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中子共振透射分析方法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D7745D0-39EF-1F9C-8E03-08B1BD23441C}"/>
              </a:ext>
            </a:extLst>
          </p:cNvPr>
          <p:cNvSpPr txBox="1"/>
          <p:nvPr/>
        </p:nvSpPr>
        <p:spPr>
          <a:xfrm>
            <a:off x="5795433" y="6520719"/>
            <a:ext cx="60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-2-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219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6CA16C5-D6D9-D7F0-A820-0EBE498166D9}"/>
              </a:ext>
            </a:extLst>
          </p:cNvPr>
          <p:cNvSpPr txBox="1"/>
          <p:nvPr/>
        </p:nvSpPr>
        <p:spPr>
          <a:xfrm>
            <a:off x="244102" y="1053345"/>
            <a:ext cx="7152076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基于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Back-n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开展了一系列的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NRTA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测试实验，样品包括模拟月壤、南海文物、天然银等。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样品放置在实验厅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，探测器放置在实验厅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，结合多层裂变电离室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FIXM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Li-Si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束流监视器开展实验测量。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DBF16D-C9BA-6784-FCB5-20F1433F4A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36" y="1053345"/>
            <a:ext cx="1957839" cy="15133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ACBF5C0-C111-2090-001F-EFC8800576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102" y="2886284"/>
            <a:ext cx="6693857" cy="30271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FC2A0E-3021-6853-04BF-0E01AD810F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30" y="1079046"/>
            <a:ext cx="1957840" cy="1497538"/>
          </a:xfrm>
          <a:prstGeom prst="rect">
            <a:avLst/>
          </a:prstGeom>
          <a:noFill/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E28156-DDD0-8BFA-4CD2-C361C1E06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086" y="2716428"/>
            <a:ext cx="2392114" cy="1479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63307D-FD58-AAE8-B240-D5C1A60163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6177" y="2800686"/>
            <a:ext cx="2257953" cy="14527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E50AEC-2F64-B868-4B36-6D6F70AB2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7930" y="4537344"/>
            <a:ext cx="1939577" cy="168565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1BE7828-7E93-21AC-F3F3-122079EE0644}"/>
              </a:ext>
            </a:extLst>
          </p:cNvPr>
          <p:cNvSpPr txBox="1"/>
          <p:nvPr/>
        </p:nvSpPr>
        <p:spPr>
          <a:xfrm>
            <a:off x="8410457" y="4170082"/>
            <a:ext cx="2588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模拟月壤与南海文物局部透射率谱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23155A-2D0B-1776-977F-06B985C89CBB}"/>
              </a:ext>
            </a:extLst>
          </p:cNvPr>
          <p:cNvSpPr txBox="1"/>
          <p:nvPr/>
        </p:nvSpPr>
        <p:spPr>
          <a:xfrm>
            <a:off x="8586850" y="2599265"/>
            <a:ext cx="2588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模拟月壤与南海文物样品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75DA398-0CA0-4DF9-4F67-CF8BD5B5546D}"/>
              </a:ext>
            </a:extLst>
          </p:cNvPr>
          <p:cNvSpPr txBox="1"/>
          <p:nvPr/>
        </p:nvSpPr>
        <p:spPr>
          <a:xfrm>
            <a:off x="8684341" y="6296996"/>
            <a:ext cx="19395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天然银样品及典型透射率谱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A3CCD02-A9A7-6D97-AE67-9AD922ADD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255" y="4555580"/>
            <a:ext cx="2148315" cy="176186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D05B7EB-2C45-5497-04B0-3D8CE6159ACC}"/>
              </a:ext>
            </a:extLst>
          </p:cNvPr>
          <p:cNvSpPr txBox="1"/>
          <p:nvPr/>
        </p:nvSpPr>
        <p:spPr>
          <a:xfrm>
            <a:off x="2682612" y="6020888"/>
            <a:ext cx="1694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实验整体布局示意图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16B50EB-AF30-5D10-FC4B-A9A5DCB5F3BA}"/>
              </a:ext>
            </a:extLst>
          </p:cNvPr>
          <p:cNvSpPr txBox="1"/>
          <p:nvPr/>
        </p:nvSpPr>
        <p:spPr>
          <a:xfrm>
            <a:off x="4293010" y="295487"/>
            <a:ext cx="360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Back-n</a:t>
            </a:r>
            <a:r>
              <a:rPr lang="zh-CN" altLang="en-US" sz="2400" b="1" dirty="0"/>
              <a:t>开展的</a:t>
            </a:r>
            <a:r>
              <a:rPr lang="en-US" altLang="zh-CN" sz="2400" b="1" dirty="0"/>
              <a:t>NRTA</a:t>
            </a:r>
            <a:r>
              <a:rPr lang="zh-CN" altLang="en-US" sz="2400" b="1" dirty="0"/>
              <a:t>实验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6277C1B-4658-5867-4385-9CD00BCC57A7}"/>
              </a:ext>
            </a:extLst>
          </p:cNvPr>
          <p:cNvSpPr txBox="1"/>
          <p:nvPr/>
        </p:nvSpPr>
        <p:spPr>
          <a:xfrm>
            <a:off x="5795433" y="6520719"/>
            <a:ext cx="60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-3-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7084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622D1D3-36D6-A449-27CC-2D2167D7CEE0}"/>
              </a:ext>
            </a:extLst>
          </p:cNvPr>
          <p:cNvSpPr txBox="1"/>
          <p:nvPr/>
        </p:nvSpPr>
        <p:spPr>
          <a:xfrm>
            <a:off x="898229" y="973746"/>
            <a:ext cx="10395543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NRTA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是一种基于透射率谱形状来实现样品成分分析的技术，因此首先需要对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实验条件（包括温度、散射中子本底）、能量分辨率函数、样品性质等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引起透射谱形状变化的重要因素开展深入研究。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17B65A-A361-FAC0-9C86-7DD75C85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24" y="1877317"/>
            <a:ext cx="4681836" cy="37488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AF53906-3F0D-CCD0-5D55-1B405185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39" y="1877317"/>
            <a:ext cx="5458121" cy="386547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16F46F-E659-D241-FC68-FD126AD83554}"/>
              </a:ext>
            </a:extLst>
          </p:cNvPr>
          <p:cNvSpPr txBox="1"/>
          <p:nvPr/>
        </p:nvSpPr>
        <p:spPr>
          <a:xfrm>
            <a:off x="2287206" y="5691889"/>
            <a:ext cx="2385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能量分辨以及多普勒展宽的影响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3D5546-1D8F-2228-42F3-1172BDC5C179}"/>
              </a:ext>
            </a:extLst>
          </p:cNvPr>
          <p:cNvSpPr txBox="1"/>
          <p:nvPr/>
        </p:nvSpPr>
        <p:spPr>
          <a:xfrm>
            <a:off x="7933819" y="5714301"/>
            <a:ext cx="2145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本底函数对透射率的印象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6A12F0-3D65-7100-90A9-52606770426F}"/>
              </a:ext>
            </a:extLst>
          </p:cNvPr>
          <p:cNvSpPr txBox="1"/>
          <p:nvPr/>
        </p:nvSpPr>
        <p:spPr>
          <a:xfrm>
            <a:off x="3994356" y="295487"/>
            <a:ext cx="420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NRTA</a:t>
            </a:r>
            <a:r>
              <a:rPr lang="zh-CN" altLang="en-US" sz="2400" b="1" dirty="0"/>
              <a:t>定量分析中的关键问题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03C10FB-67F4-5F97-9663-0BD44E42A74F}"/>
              </a:ext>
            </a:extLst>
          </p:cNvPr>
          <p:cNvSpPr txBox="1"/>
          <p:nvPr/>
        </p:nvSpPr>
        <p:spPr>
          <a:xfrm>
            <a:off x="6533787" y="5991300"/>
            <a:ext cx="494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Lino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Salamon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Transmission and Capture Cross Section Measurements by the Time-of-Flight Technique for Validation of Pile-Oscillation Experiments in the MINERVE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Reactor.Aix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-Marseille Université (AMU), 2018.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CBAF78-6D1D-515E-FAD2-9D29E4BED419}"/>
              </a:ext>
            </a:extLst>
          </p:cNvPr>
          <p:cNvSpPr txBox="1"/>
          <p:nvPr/>
        </p:nvSpPr>
        <p:spPr>
          <a:xfrm>
            <a:off x="5795433" y="6520719"/>
            <a:ext cx="60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-4-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4226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2760C4A-5B24-25C6-FED8-A96A5E0D2AF4}"/>
              </a:ext>
            </a:extLst>
          </p:cNvPr>
          <p:cNvSpPr txBox="1"/>
          <p:nvPr/>
        </p:nvSpPr>
        <p:spPr>
          <a:xfrm>
            <a:off x="3994356" y="295487"/>
            <a:ext cx="420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NRTA</a:t>
            </a:r>
            <a:r>
              <a:rPr lang="zh-CN" altLang="en-US" sz="2400" b="1" dirty="0"/>
              <a:t>定量分析中的关键问题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FF6B2E6-F9BB-00B8-B6CF-3467300C2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0" y="2263426"/>
            <a:ext cx="5110171" cy="36911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25983C-8989-8DF0-2548-F245A0202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996" y="2236660"/>
            <a:ext cx="5590502" cy="393632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37E57C4-D001-BAE1-0056-5497115A4AC1}"/>
              </a:ext>
            </a:extLst>
          </p:cNvPr>
          <p:cNvSpPr txBox="1"/>
          <p:nvPr/>
        </p:nvSpPr>
        <p:spPr>
          <a:xfrm>
            <a:off x="1350629" y="6034487"/>
            <a:ext cx="399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能量分辨率展宽效果验证（结合</a:t>
            </a:r>
            <a:r>
              <a:rPr lang="en-US" altLang="zh-CN" sz="1200" b="1" baseline="30000" dirty="0"/>
              <a:t>197</a:t>
            </a:r>
            <a:r>
              <a:rPr lang="en-US" altLang="zh-CN" sz="1200" b="1" dirty="0"/>
              <a:t>Au</a:t>
            </a:r>
            <a:r>
              <a:rPr lang="zh-CN" altLang="en-US" sz="1200" b="1" dirty="0"/>
              <a:t>俘获测量进行验证）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F3B2323-0DD6-F0C6-8183-530ABC39FDAC}"/>
              </a:ext>
            </a:extLst>
          </p:cNvPr>
          <p:cNvSpPr txBox="1"/>
          <p:nvPr/>
        </p:nvSpPr>
        <p:spPr>
          <a:xfrm>
            <a:off x="8004391" y="6034487"/>
            <a:ext cx="2836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基于“黑共振”法开展中子本底研究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EB7468-9B98-887D-1DB9-394E0E43A508}"/>
              </a:ext>
            </a:extLst>
          </p:cNvPr>
          <p:cNvSpPr txBox="1"/>
          <p:nvPr/>
        </p:nvSpPr>
        <p:spPr>
          <a:xfrm>
            <a:off x="1073791" y="940023"/>
            <a:ext cx="10201013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采用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Geant4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模拟，建立“散裂靶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慢化体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反射体”系统模型对能量分辨率函数开展了研究，结合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197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实验测量数据进行展宽验证，目前在低能区结果符合较好。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选择“金、钴、锰”样品对覆盖能区的中子本底进行了实验测量，得到了中子本底分布。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B73FA7-09DB-3AF8-6D20-BA171721F60E}"/>
              </a:ext>
            </a:extLst>
          </p:cNvPr>
          <p:cNvSpPr txBox="1"/>
          <p:nvPr/>
        </p:nvSpPr>
        <p:spPr>
          <a:xfrm>
            <a:off x="5795433" y="6520719"/>
            <a:ext cx="60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-5-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672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534BB20-9D0F-3604-41DA-DD8987445126}"/>
              </a:ext>
            </a:extLst>
          </p:cNvPr>
          <p:cNvSpPr txBox="1"/>
          <p:nvPr/>
        </p:nvSpPr>
        <p:spPr>
          <a:xfrm>
            <a:off x="3727260" y="255090"/>
            <a:ext cx="47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机器学习与</a:t>
            </a:r>
            <a:r>
              <a:rPr lang="en-US" altLang="zh-CN" sz="2400" b="1" dirty="0"/>
              <a:t>NRTA</a:t>
            </a:r>
            <a:r>
              <a:rPr lang="zh-CN" altLang="en-US" sz="2400" b="1" dirty="0"/>
              <a:t>定量分析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84F2F15-9ED5-401A-E993-179C8AF93AC7}"/>
              </a:ext>
            </a:extLst>
          </p:cNvPr>
          <p:cNvSpPr txBox="1"/>
          <p:nvPr/>
        </p:nvSpPr>
        <p:spPr>
          <a:xfrm>
            <a:off x="1608589" y="849896"/>
            <a:ext cx="9127222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基于能量分辨率、本底函数的研究进展，尝试将上述影响因素加入到理论评价数据中。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结合简单样品（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0.3 mm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的天然银样品）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NRTA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实验数据对比效果。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4866407-22E7-3228-96E6-DDB1DACAD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28" y="1731036"/>
            <a:ext cx="5365273" cy="39901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DAB5ECB-A9A8-BA76-CBFA-6902B18BB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1035"/>
            <a:ext cx="5173134" cy="399019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2590617-0679-0377-81A0-0604B77E92A6}"/>
              </a:ext>
            </a:extLst>
          </p:cNvPr>
          <p:cNvSpPr txBox="1"/>
          <p:nvPr/>
        </p:nvSpPr>
        <p:spPr>
          <a:xfrm>
            <a:off x="1659390" y="5721228"/>
            <a:ext cx="4127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考虑展宽修正前后理论透射率与实验数据一致性（</a:t>
            </a:r>
            <a:r>
              <a:rPr lang="en-US" altLang="zh-CN" sz="1200" b="1" dirty="0"/>
              <a:t>&lt;50 eV</a:t>
            </a:r>
            <a:r>
              <a:rPr lang="zh-CN" altLang="en-US" sz="1200" b="1" dirty="0"/>
              <a:t>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3EA0324-7D61-E3E7-EB23-6F6AFAD7525D}"/>
              </a:ext>
            </a:extLst>
          </p:cNvPr>
          <p:cNvSpPr txBox="1"/>
          <p:nvPr/>
        </p:nvSpPr>
        <p:spPr>
          <a:xfrm>
            <a:off x="6955564" y="5721227"/>
            <a:ext cx="4127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考虑展宽修正前后理论透射率与实验数据一致性（</a:t>
            </a:r>
            <a:r>
              <a:rPr lang="en-US" altLang="zh-CN" sz="1200" b="1" dirty="0"/>
              <a:t>&gt;50 eV</a:t>
            </a:r>
            <a:r>
              <a:rPr lang="zh-CN" altLang="en-US" sz="1200" b="1" dirty="0"/>
              <a:t>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45B03DE-1B52-8BCF-2525-AFE0263F36A1}"/>
              </a:ext>
            </a:extLst>
          </p:cNvPr>
          <p:cNvSpPr txBox="1"/>
          <p:nvPr/>
        </p:nvSpPr>
        <p:spPr>
          <a:xfrm>
            <a:off x="1329268" y="5998226"/>
            <a:ext cx="1015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经过能量分辨率函数的校正，实验与理论值符合较好，进一步尝试结合机器学习方法开展定量分析。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B15E118-CA56-B027-DB20-1400FEB2B854}"/>
              </a:ext>
            </a:extLst>
          </p:cNvPr>
          <p:cNvSpPr txBox="1"/>
          <p:nvPr/>
        </p:nvSpPr>
        <p:spPr>
          <a:xfrm>
            <a:off x="5795433" y="6459891"/>
            <a:ext cx="60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-6-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0042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52E575A5-8902-948B-C63B-D70DF01CF34E}"/>
              </a:ext>
            </a:extLst>
          </p:cNvPr>
          <p:cNvSpPr txBox="1"/>
          <p:nvPr/>
        </p:nvSpPr>
        <p:spPr>
          <a:xfrm>
            <a:off x="3727260" y="255090"/>
            <a:ext cx="47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机器学习与</a:t>
            </a:r>
            <a:r>
              <a:rPr lang="en-US" altLang="zh-CN" sz="2400" b="1" dirty="0"/>
              <a:t>NRTA</a:t>
            </a:r>
            <a:r>
              <a:rPr lang="zh-CN" altLang="en-US" sz="2400" b="1" dirty="0"/>
              <a:t>定量分析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7DF2425-CA99-59E3-0CA9-9EA7D20FA611}"/>
              </a:ext>
            </a:extLst>
          </p:cNvPr>
          <p:cNvSpPr txBox="1"/>
          <p:nvPr/>
        </p:nvSpPr>
        <p:spPr>
          <a:xfrm>
            <a:off x="871440" y="1073893"/>
            <a:ext cx="10768734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相较于“深度学习”方法，传统机器学习模型涵盖了多种简单模型，适合对小样本数据进行学习和预测。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应用场景属于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“回归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”问题，拟结合“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集成学习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”算法模型开展研究。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对于简单样品分析，可以结合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Lambert-Beer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定律生成数据集，并对数据集的特征进行预处理。</a:t>
            </a:r>
          </a:p>
        </p:txBody>
      </p:sp>
      <p:sp>
        <p:nvSpPr>
          <p:cNvPr id="30" name="左大括号 29">
            <a:extLst>
              <a:ext uri="{FF2B5EF4-FFF2-40B4-BE49-F238E27FC236}">
                <a16:creationId xmlns:a16="http://schemas.microsoft.com/office/drawing/2014/main" id="{A8DD9FF4-79FC-9C07-EAB4-4CD977864A48}"/>
              </a:ext>
            </a:extLst>
          </p:cNvPr>
          <p:cNvSpPr/>
          <p:nvPr/>
        </p:nvSpPr>
        <p:spPr>
          <a:xfrm rot="5400000">
            <a:off x="2984905" y="1796691"/>
            <a:ext cx="307779" cy="2758022"/>
          </a:xfrm>
          <a:prstGeom prst="leftBrace">
            <a:avLst>
              <a:gd name="adj1" fmla="val 20148"/>
              <a:gd name="adj2" fmla="val 523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977D580-DC35-38F9-5A1A-15D00CA928DB}"/>
              </a:ext>
            </a:extLst>
          </p:cNvPr>
          <p:cNvSpPr txBox="1"/>
          <p:nvPr/>
        </p:nvSpPr>
        <p:spPr>
          <a:xfrm>
            <a:off x="2338645" y="2585252"/>
            <a:ext cx="1600298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机器学习模型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943629A-4377-CAD0-FB8A-0C153B0F077C}"/>
              </a:ext>
            </a:extLst>
          </p:cNvPr>
          <p:cNvSpPr txBox="1"/>
          <p:nvPr/>
        </p:nvSpPr>
        <p:spPr>
          <a:xfrm>
            <a:off x="3990670" y="3425675"/>
            <a:ext cx="938066" cy="307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监督学习</a:t>
            </a:r>
          </a:p>
        </p:txBody>
      </p: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3CC6934B-F1DA-A615-B620-03DEABC2CE8B}"/>
              </a:ext>
            </a:extLst>
          </p:cNvPr>
          <p:cNvSpPr/>
          <p:nvPr/>
        </p:nvSpPr>
        <p:spPr>
          <a:xfrm rot="5400000">
            <a:off x="4374766" y="3187163"/>
            <a:ext cx="307779" cy="1515726"/>
          </a:xfrm>
          <a:prstGeom prst="leftBrace">
            <a:avLst>
              <a:gd name="adj1" fmla="val 20148"/>
              <a:gd name="adj2" fmla="val 523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703D88E-E489-F5A4-7EAA-B157341731AF}"/>
              </a:ext>
            </a:extLst>
          </p:cNvPr>
          <p:cNvSpPr txBox="1"/>
          <p:nvPr/>
        </p:nvSpPr>
        <p:spPr>
          <a:xfrm>
            <a:off x="4942754" y="4170989"/>
            <a:ext cx="762195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单模型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94C76D3-E172-ABE8-7AC3-D57F97A0D0AD}"/>
              </a:ext>
            </a:extLst>
          </p:cNvPr>
          <p:cNvSpPr txBox="1"/>
          <p:nvPr/>
        </p:nvSpPr>
        <p:spPr>
          <a:xfrm>
            <a:off x="3392738" y="4181948"/>
            <a:ext cx="959622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集成模型</a:t>
            </a:r>
          </a:p>
        </p:txBody>
      </p:sp>
      <p:sp>
        <p:nvSpPr>
          <p:cNvPr id="39" name="左大括号 38">
            <a:extLst>
              <a:ext uri="{FF2B5EF4-FFF2-40B4-BE49-F238E27FC236}">
                <a16:creationId xmlns:a16="http://schemas.microsoft.com/office/drawing/2014/main" id="{41A64D65-D4B7-7E1C-174B-9C2C41D1063C}"/>
              </a:ext>
            </a:extLst>
          </p:cNvPr>
          <p:cNvSpPr/>
          <p:nvPr/>
        </p:nvSpPr>
        <p:spPr>
          <a:xfrm rot="5400000">
            <a:off x="5172352" y="4016881"/>
            <a:ext cx="303000" cy="1244795"/>
          </a:xfrm>
          <a:prstGeom prst="leftBrace">
            <a:avLst>
              <a:gd name="adj1" fmla="val 20148"/>
              <a:gd name="adj2" fmla="val 523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F3D3509-31CA-200E-7095-6FA152DF81A3}"/>
              </a:ext>
            </a:extLst>
          </p:cNvPr>
          <p:cNvSpPr txBox="1"/>
          <p:nvPr/>
        </p:nvSpPr>
        <p:spPr>
          <a:xfrm>
            <a:off x="4611394" y="4777531"/>
            <a:ext cx="15157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线性模型</a:t>
            </a:r>
            <a:endParaRPr lang="en-US" altLang="zh-CN" sz="1600" dirty="0"/>
          </a:p>
          <a:p>
            <a:pPr algn="ctr"/>
            <a:r>
              <a:rPr lang="en-US" altLang="zh-CN" sz="1600" dirty="0"/>
              <a:t>K</a:t>
            </a:r>
            <a:r>
              <a:rPr lang="zh-CN" altLang="en-US" sz="1600" dirty="0"/>
              <a:t>邻近</a:t>
            </a:r>
            <a:endParaRPr lang="en-US" altLang="zh-CN" sz="1600" dirty="0"/>
          </a:p>
          <a:p>
            <a:pPr algn="ctr"/>
            <a:r>
              <a:rPr lang="zh-CN" altLang="en-US" sz="1600" dirty="0"/>
              <a:t>决策树</a:t>
            </a:r>
            <a:endParaRPr lang="en-US" altLang="zh-CN" sz="1600" dirty="0"/>
          </a:p>
          <a:p>
            <a:pPr algn="ctr"/>
            <a:r>
              <a:rPr lang="zh-CN" altLang="en-US" sz="1600" dirty="0"/>
              <a:t>神经网络</a:t>
            </a:r>
            <a:endParaRPr lang="en-US" altLang="zh-CN" sz="1600" dirty="0"/>
          </a:p>
          <a:p>
            <a:pPr algn="ctr"/>
            <a:r>
              <a:rPr lang="zh-CN" altLang="en-US" sz="1600" dirty="0"/>
              <a:t>支持向量机</a:t>
            </a:r>
            <a:endParaRPr lang="en-US" altLang="zh-CN" sz="1600" dirty="0"/>
          </a:p>
          <a:p>
            <a:pPr algn="ctr"/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41" name="左大括号 40">
            <a:extLst>
              <a:ext uri="{FF2B5EF4-FFF2-40B4-BE49-F238E27FC236}">
                <a16:creationId xmlns:a16="http://schemas.microsoft.com/office/drawing/2014/main" id="{07DB914B-2EA3-F6B2-E714-E27A02035CD2}"/>
              </a:ext>
            </a:extLst>
          </p:cNvPr>
          <p:cNvSpPr/>
          <p:nvPr/>
        </p:nvSpPr>
        <p:spPr>
          <a:xfrm rot="5400000">
            <a:off x="3590576" y="4122793"/>
            <a:ext cx="312633" cy="1030821"/>
          </a:xfrm>
          <a:prstGeom prst="leftBrace">
            <a:avLst>
              <a:gd name="adj1" fmla="val 20148"/>
              <a:gd name="adj2" fmla="val 523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699A5DC-F685-E2A0-3D01-AF8B55EBE2ED}"/>
              </a:ext>
            </a:extLst>
          </p:cNvPr>
          <p:cNvSpPr txBox="1"/>
          <p:nvPr/>
        </p:nvSpPr>
        <p:spPr>
          <a:xfrm>
            <a:off x="3141425" y="4771244"/>
            <a:ext cx="12447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Boosting</a:t>
            </a:r>
          </a:p>
          <a:p>
            <a:pPr algn="ctr"/>
            <a:r>
              <a:rPr lang="en-US" altLang="zh-CN" sz="1600" dirty="0"/>
              <a:t>Bagging</a:t>
            </a:r>
          </a:p>
          <a:p>
            <a:pPr algn="ctr"/>
            <a:r>
              <a:rPr lang="en-US" altLang="zh-CN" dirty="0"/>
              <a:t>Stacking</a:t>
            </a:r>
          </a:p>
          <a:p>
            <a:pPr algn="ctr"/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04A3297-009B-15E1-759F-B9E48CE28289}"/>
              </a:ext>
            </a:extLst>
          </p:cNvPr>
          <p:cNvSpPr txBox="1"/>
          <p:nvPr/>
        </p:nvSpPr>
        <p:spPr>
          <a:xfrm>
            <a:off x="7942722" y="2545110"/>
            <a:ext cx="1988924" cy="33855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NRTA</a:t>
            </a:r>
            <a:r>
              <a:rPr lang="zh-CN" altLang="en-US" sz="1600" b="1" dirty="0"/>
              <a:t>定量研究路线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66BE56D-4122-4830-553D-45B8B021EEFE}"/>
              </a:ext>
            </a:extLst>
          </p:cNvPr>
          <p:cNvSpPr txBox="1"/>
          <p:nvPr/>
        </p:nvSpPr>
        <p:spPr>
          <a:xfrm>
            <a:off x="7046656" y="2933770"/>
            <a:ext cx="401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将能量分辨率函数应用到评价库数据截面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AE70430-0EF2-F44C-8EF4-C94ADF161865}"/>
              </a:ext>
            </a:extLst>
          </p:cNvPr>
          <p:cNvSpPr txBox="1"/>
          <p:nvPr/>
        </p:nvSpPr>
        <p:spPr>
          <a:xfrm>
            <a:off x="6905482" y="3624099"/>
            <a:ext cx="4165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结合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Lambert-Beer</a:t>
            </a:r>
            <a:r>
              <a:rPr lang="zh-CN" altLang="en-US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定律，对不同面密度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6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ρd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、同位素丰度信息计算得到不同“标签”下的透射率特征。</a:t>
            </a:r>
          </a:p>
        </p:txBody>
      </p:sp>
      <p:sp>
        <p:nvSpPr>
          <p:cNvPr id="57" name="箭头: 下 56">
            <a:extLst>
              <a:ext uri="{FF2B5EF4-FFF2-40B4-BE49-F238E27FC236}">
                <a16:creationId xmlns:a16="http://schemas.microsoft.com/office/drawing/2014/main" id="{BD5982CC-1171-BAC8-B880-A85F9BB86BFF}"/>
              </a:ext>
            </a:extLst>
          </p:cNvPr>
          <p:cNvSpPr/>
          <p:nvPr/>
        </p:nvSpPr>
        <p:spPr>
          <a:xfrm>
            <a:off x="8792304" y="3272324"/>
            <a:ext cx="262467" cy="30777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下 57">
            <a:extLst>
              <a:ext uri="{FF2B5EF4-FFF2-40B4-BE49-F238E27FC236}">
                <a16:creationId xmlns:a16="http://schemas.microsoft.com/office/drawing/2014/main" id="{7ACBA63C-A29F-69BA-2D56-ECFF3B4FE797}"/>
              </a:ext>
            </a:extLst>
          </p:cNvPr>
          <p:cNvSpPr/>
          <p:nvPr/>
        </p:nvSpPr>
        <p:spPr>
          <a:xfrm>
            <a:off x="8805951" y="4261320"/>
            <a:ext cx="235172" cy="30778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8A0B78B2-1199-6E7D-D8F9-3A3A7539A175}"/>
              </a:ext>
            </a:extLst>
          </p:cNvPr>
          <p:cNvSpPr txBox="1"/>
          <p:nvPr/>
        </p:nvSpPr>
        <p:spPr>
          <a:xfrm>
            <a:off x="6836935" y="4619205"/>
            <a:ext cx="4173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选取合适的算法模型，数据预处理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划分学习集与测试集，对效果进行检验。</a:t>
            </a:r>
          </a:p>
        </p:txBody>
      </p:sp>
      <p:sp>
        <p:nvSpPr>
          <p:cNvPr id="60" name="箭头: 下 59">
            <a:extLst>
              <a:ext uri="{FF2B5EF4-FFF2-40B4-BE49-F238E27FC236}">
                <a16:creationId xmlns:a16="http://schemas.microsoft.com/office/drawing/2014/main" id="{D180E5F0-D063-F389-BD77-CB70B96F9760}"/>
              </a:ext>
            </a:extLst>
          </p:cNvPr>
          <p:cNvSpPr/>
          <p:nvPr/>
        </p:nvSpPr>
        <p:spPr>
          <a:xfrm>
            <a:off x="8805951" y="5254085"/>
            <a:ext cx="262467" cy="3385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BB3574B-4D07-BC57-A433-8D3FF59970E0}"/>
              </a:ext>
            </a:extLst>
          </p:cNvPr>
          <p:cNvSpPr txBox="1"/>
          <p:nvPr/>
        </p:nvSpPr>
        <p:spPr>
          <a:xfrm>
            <a:off x="8264803" y="5592640"/>
            <a:ext cx="144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预测实验结果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2C17C19-ABF5-0569-E72A-288E2C992D1F}"/>
              </a:ext>
            </a:extLst>
          </p:cNvPr>
          <p:cNvSpPr txBox="1"/>
          <p:nvPr/>
        </p:nvSpPr>
        <p:spPr>
          <a:xfrm>
            <a:off x="1073318" y="3426816"/>
            <a:ext cx="1134534" cy="30777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无监督学习</a:t>
            </a:r>
          </a:p>
        </p:txBody>
      </p:sp>
      <p:sp>
        <p:nvSpPr>
          <p:cNvPr id="63" name="左大括号 62">
            <a:extLst>
              <a:ext uri="{FF2B5EF4-FFF2-40B4-BE49-F238E27FC236}">
                <a16:creationId xmlns:a16="http://schemas.microsoft.com/office/drawing/2014/main" id="{4325E1B9-B52B-B330-4061-052AC8FFFCB3}"/>
              </a:ext>
            </a:extLst>
          </p:cNvPr>
          <p:cNvSpPr/>
          <p:nvPr/>
        </p:nvSpPr>
        <p:spPr>
          <a:xfrm rot="5400000">
            <a:off x="1462782" y="3323544"/>
            <a:ext cx="307779" cy="1319059"/>
          </a:xfrm>
          <a:prstGeom prst="leftBrace">
            <a:avLst>
              <a:gd name="adj1" fmla="val 20148"/>
              <a:gd name="adj2" fmla="val 523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0CCADD0-89D2-9B48-040E-19957D1A096D}"/>
              </a:ext>
            </a:extLst>
          </p:cNvPr>
          <p:cNvSpPr txBox="1"/>
          <p:nvPr/>
        </p:nvSpPr>
        <p:spPr>
          <a:xfrm>
            <a:off x="2008522" y="4189285"/>
            <a:ext cx="762195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聚类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6F9DEF9-56D5-EEA1-4007-36A6E2FEBBF7}"/>
              </a:ext>
            </a:extLst>
          </p:cNvPr>
          <p:cNvSpPr txBox="1"/>
          <p:nvPr/>
        </p:nvSpPr>
        <p:spPr>
          <a:xfrm>
            <a:off x="628937" y="4184584"/>
            <a:ext cx="833395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降维</a:t>
            </a:r>
          </a:p>
        </p:txBody>
      </p:sp>
      <p:sp>
        <p:nvSpPr>
          <p:cNvPr id="66" name="左大括号 65">
            <a:extLst>
              <a:ext uri="{FF2B5EF4-FFF2-40B4-BE49-F238E27FC236}">
                <a16:creationId xmlns:a16="http://schemas.microsoft.com/office/drawing/2014/main" id="{514C9048-1233-7AFB-8F8B-9CF8C785D4E8}"/>
              </a:ext>
            </a:extLst>
          </p:cNvPr>
          <p:cNvSpPr/>
          <p:nvPr/>
        </p:nvSpPr>
        <p:spPr>
          <a:xfrm rot="5400000">
            <a:off x="2119125" y="4111843"/>
            <a:ext cx="307779" cy="1154737"/>
          </a:xfrm>
          <a:prstGeom prst="leftBrace">
            <a:avLst>
              <a:gd name="adj1" fmla="val 20148"/>
              <a:gd name="adj2" fmla="val 523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C047EE0-07E7-C9DD-682C-E3A2E8B975A6}"/>
              </a:ext>
            </a:extLst>
          </p:cNvPr>
          <p:cNvSpPr txBox="1"/>
          <p:nvPr/>
        </p:nvSpPr>
        <p:spPr>
          <a:xfrm>
            <a:off x="1608668" y="4832590"/>
            <a:ext cx="1244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K</a:t>
            </a:r>
            <a:r>
              <a:rPr lang="zh-CN" altLang="en-US" sz="1600" dirty="0"/>
              <a:t>均值聚类</a:t>
            </a:r>
            <a:endParaRPr lang="en-US" altLang="zh-CN" sz="1600" dirty="0"/>
          </a:p>
          <a:p>
            <a:pPr algn="ctr"/>
            <a:r>
              <a:rPr lang="zh-CN" altLang="en-US" sz="1600" dirty="0"/>
              <a:t>层次聚类</a:t>
            </a:r>
            <a:endParaRPr lang="en-US" altLang="zh-CN" sz="1600" dirty="0"/>
          </a:p>
          <a:p>
            <a:pPr algn="ctr"/>
            <a:r>
              <a:rPr lang="zh-CN" altLang="en-US" sz="1600" dirty="0"/>
              <a:t>谱聚类</a:t>
            </a:r>
            <a:endParaRPr lang="en-US" altLang="zh-CN" sz="1600" dirty="0"/>
          </a:p>
          <a:p>
            <a:pPr algn="ctr"/>
            <a:r>
              <a:rPr lang="en-US" altLang="zh-CN" sz="1600" dirty="0"/>
              <a:t>…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0C4D125-5418-B9BC-BE61-0AF29CBD01B6}"/>
              </a:ext>
            </a:extLst>
          </p:cNvPr>
          <p:cNvSpPr txBox="1"/>
          <p:nvPr/>
        </p:nvSpPr>
        <p:spPr>
          <a:xfrm>
            <a:off x="303945" y="4857164"/>
            <a:ext cx="1244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主成分分析</a:t>
            </a:r>
            <a:endParaRPr lang="en-US" altLang="zh-CN" sz="1600" dirty="0"/>
          </a:p>
          <a:p>
            <a:pPr algn="ctr"/>
            <a:r>
              <a:rPr lang="zh-CN" altLang="en-US" sz="1600" dirty="0"/>
              <a:t>（</a:t>
            </a:r>
            <a:r>
              <a:rPr lang="en-US" altLang="zh-CN" sz="1600" dirty="0"/>
              <a:t>PCA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algn="ctr"/>
            <a:r>
              <a:rPr lang="zh-CN" altLang="en-US" sz="1600" dirty="0"/>
              <a:t>奇异值分解</a:t>
            </a:r>
            <a:endParaRPr lang="en-US" altLang="zh-CN" sz="1600" dirty="0"/>
          </a:p>
          <a:p>
            <a:pPr algn="ctr"/>
            <a:r>
              <a:rPr lang="zh-CN" altLang="en-US" sz="1600" dirty="0"/>
              <a:t>（</a:t>
            </a:r>
            <a:r>
              <a:rPr lang="en-US" altLang="zh-CN" sz="1600" dirty="0"/>
              <a:t>SVD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algn="ctr"/>
            <a:r>
              <a:rPr lang="en-US" altLang="zh-CN" sz="1600" dirty="0"/>
              <a:t>…</a:t>
            </a:r>
          </a:p>
        </p:txBody>
      </p:sp>
      <p:sp>
        <p:nvSpPr>
          <p:cNvPr id="69" name="左大括号 68">
            <a:extLst>
              <a:ext uri="{FF2B5EF4-FFF2-40B4-BE49-F238E27FC236}">
                <a16:creationId xmlns:a16="http://schemas.microsoft.com/office/drawing/2014/main" id="{2C52E402-E31D-6D9F-BE52-E70FFA630AC6}"/>
              </a:ext>
            </a:extLst>
          </p:cNvPr>
          <p:cNvSpPr/>
          <p:nvPr/>
        </p:nvSpPr>
        <p:spPr>
          <a:xfrm rot="5400000">
            <a:off x="891746" y="4125907"/>
            <a:ext cx="307779" cy="1154737"/>
          </a:xfrm>
          <a:prstGeom prst="leftBrace">
            <a:avLst>
              <a:gd name="adj1" fmla="val 20148"/>
              <a:gd name="adj2" fmla="val 523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F208DBD1-FAC9-B3BF-4676-A5D93B41C431}"/>
              </a:ext>
            </a:extLst>
          </p:cNvPr>
          <p:cNvSpPr txBox="1"/>
          <p:nvPr/>
        </p:nvSpPr>
        <p:spPr>
          <a:xfrm>
            <a:off x="5795433" y="6459891"/>
            <a:ext cx="60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-7-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7543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1572</Words>
  <Application>Microsoft Office PowerPoint</Application>
  <PresentationFormat>宽屏</PresentationFormat>
  <Paragraphs>163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宋体</vt:lpstr>
      <vt:lpstr>微软雅黑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生达</dc:creator>
  <cp:lastModifiedBy>生达 唐</cp:lastModifiedBy>
  <cp:revision>127</cp:revision>
  <dcterms:created xsi:type="dcterms:W3CDTF">2021-03-31T01:47:58Z</dcterms:created>
  <dcterms:modified xsi:type="dcterms:W3CDTF">2025-02-10T03:22:12Z</dcterms:modified>
</cp:coreProperties>
</file>