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14"/>
  </p:notesMasterIdLst>
  <p:handoutMasterIdLst>
    <p:handoutMasterId r:id="rId15"/>
  </p:handoutMasterIdLst>
  <p:sldIdLst>
    <p:sldId id="347" r:id="rId2"/>
    <p:sldId id="397" r:id="rId3"/>
    <p:sldId id="350" r:id="rId4"/>
    <p:sldId id="402" r:id="rId5"/>
    <p:sldId id="498" r:id="rId6"/>
    <p:sldId id="499" r:id="rId7"/>
    <p:sldId id="417" r:id="rId8"/>
    <p:sldId id="503" r:id="rId9"/>
    <p:sldId id="504" r:id="rId10"/>
    <p:sldId id="502" r:id="rId11"/>
    <p:sldId id="501" r:id="rId12"/>
    <p:sldId id="500" r:id="rId13"/>
  </p:sldIdLst>
  <p:sldSz cx="12192000" cy="6858000"/>
  <p:notesSz cx="6858000" cy="9144000"/>
  <p:defaultTextStyle>
    <a:defPPr>
      <a:defRPr lang="en-US"/>
    </a:defPPr>
    <a:lvl1pPr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1pPr>
    <a:lvl2pPr marL="4572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2pPr>
    <a:lvl3pPr marL="9144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3pPr>
    <a:lvl4pPr marL="13716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4pPr>
    <a:lvl5pPr marL="1828800" algn="ctr" rtl="0" fontAlgn="base">
      <a:spcBef>
        <a:spcPct val="0"/>
      </a:spcBef>
      <a:spcAft>
        <a:spcPct val="0"/>
      </a:spcAft>
      <a:defRPr sz="3600" b="1" kern="1200">
        <a:solidFill>
          <a:schemeClr val="bg1"/>
        </a:solidFill>
        <a:latin typeface="Times New Roman" pitchFamily="18" charset="0"/>
        <a:ea typeface="华文中宋" pitchFamily="2" charset="-122"/>
        <a:cs typeface="+mn-cs"/>
      </a:defRPr>
    </a:lvl5pPr>
    <a:lvl6pPr marL="2286000" algn="l" defTabSz="914400" rtl="0" eaLnBrk="1" latinLnBrk="0" hangingPunct="1">
      <a:defRPr sz="3600" b="1" kern="1200">
        <a:solidFill>
          <a:schemeClr val="bg1"/>
        </a:solidFill>
        <a:latin typeface="Times New Roman" pitchFamily="18" charset="0"/>
        <a:ea typeface="华文中宋" pitchFamily="2" charset="-122"/>
        <a:cs typeface="+mn-cs"/>
      </a:defRPr>
    </a:lvl6pPr>
    <a:lvl7pPr marL="2743200" algn="l" defTabSz="914400" rtl="0" eaLnBrk="1" latinLnBrk="0" hangingPunct="1">
      <a:defRPr sz="3600" b="1" kern="1200">
        <a:solidFill>
          <a:schemeClr val="bg1"/>
        </a:solidFill>
        <a:latin typeface="Times New Roman" pitchFamily="18" charset="0"/>
        <a:ea typeface="华文中宋" pitchFamily="2" charset="-122"/>
        <a:cs typeface="+mn-cs"/>
      </a:defRPr>
    </a:lvl7pPr>
    <a:lvl8pPr marL="3200400" algn="l" defTabSz="914400" rtl="0" eaLnBrk="1" latinLnBrk="0" hangingPunct="1">
      <a:defRPr sz="3600" b="1" kern="1200">
        <a:solidFill>
          <a:schemeClr val="bg1"/>
        </a:solidFill>
        <a:latin typeface="Times New Roman" pitchFamily="18" charset="0"/>
        <a:ea typeface="华文中宋" pitchFamily="2" charset="-122"/>
        <a:cs typeface="+mn-cs"/>
      </a:defRPr>
    </a:lvl8pPr>
    <a:lvl9pPr marL="3657600" algn="l" defTabSz="914400" rtl="0" eaLnBrk="1" latinLnBrk="0" hangingPunct="1">
      <a:defRPr sz="3600" b="1" kern="1200">
        <a:solidFill>
          <a:schemeClr val="bg1"/>
        </a:solidFill>
        <a:latin typeface="Times New Roman" pitchFamily="18" charset="0"/>
        <a:ea typeface="华文中宋" pitchFamily="2" charset="-122"/>
        <a:cs typeface="+mn-cs"/>
      </a:defRPr>
    </a:lvl9pPr>
  </p:defaultTextStyle>
  <p:extLst>
    <p:ext uri="{EFAFB233-063F-42B5-8137-9DF3F51BA10A}">
      <p15:sldGuideLst xmlns:p15="http://schemas.microsoft.com/office/powerpoint/2012/main">
        <p15:guide id="1" orient="horz"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3EB"/>
    <a:srgbClr val="FFFFCC"/>
    <a:srgbClr val="FF0066"/>
    <a:srgbClr val="FF33CC"/>
    <a:srgbClr val="CCFF99"/>
    <a:srgbClr val="FFCC00"/>
    <a:srgbClr val="FF9966"/>
    <a:srgbClr val="CCECFF"/>
    <a:srgbClr val="FFFF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97" autoAdjust="0"/>
    <p:restoredTop sz="96327" autoAdjust="0"/>
  </p:normalViewPr>
  <p:slideViewPr>
    <p:cSldViewPr>
      <p:cViewPr varScale="1">
        <p:scale>
          <a:sx n="97" d="100"/>
          <a:sy n="97" d="100"/>
        </p:scale>
        <p:origin x="245" y="86"/>
      </p:cViewPr>
      <p:guideLst>
        <p:guide orient="horz"/>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02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b="0">
                <a:solidFill>
                  <a:schemeClr val="tx1"/>
                </a:solidFill>
                <a:effectLst/>
                <a:latin typeface="Tahoma" pitchFamily="34" charset="0"/>
                <a:ea typeface="宋体" pitchFamily="2" charset="-122"/>
              </a:defRPr>
            </a:lvl1pPr>
          </a:lstStyle>
          <a:p>
            <a:pPr>
              <a:defRPr/>
            </a:pPr>
            <a:endParaRPr lang="zh-CN" altLang="en-US"/>
          </a:p>
        </p:txBody>
      </p:sp>
      <p:sp>
        <p:nvSpPr>
          <p:cNvPr id="10035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0">
                <a:solidFill>
                  <a:schemeClr val="tx1"/>
                </a:solidFill>
                <a:effectLst/>
                <a:latin typeface="Tahoma" pitchFamily="34" charset="0"/>
                <a:ea typeface="宋体" pitchFamily="2" charset="-122"/>
              </a:defRPr>
            </a:lvl1pPr>
          </a:lstStyle>
          <a:p>
            <a:pPr>
              <a:defRPr/>
            </a:pPr>
            <a:fld id="{913DB623-E4F1-4968-96A3-99CF94D33F45}" type="datetimeFigureOut">
              <a:rPr lang="zh-CN" altLang="en-US"/>
              <a:pPr>
                <a:defRPr/>
              </a:pPr>
              <a:t>2025/2/10</a:t>
            </a:fld>
            <a:endParaRPr lang="en-US" altLang="zh-CN"/>
          </a:p>
        </p:txBody>
      </p:sp>
      <p:sp>
        <p:nvSpPr>
          <p:cNvPr id="10035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b="0">
                <a:solidFill>
                  <a:schemeClr val="tx1"/>
                </a:solidFill>
                <a:effectLst/>
                <a:latin typeface="Tahoma" pitchFamily="34" charset="0"/>
                <a:ea typeface="宋体" pitchFamily="2" charset="-122"/>
              </a:defRPr>
            </a:lvl1pPr>
          </a:lstStyle>
          <a:p>
            <a:pPr>
              <a:defRPr/>
            </a:pPr>
            <a:endParaRPr lang="en-US" altLang="zh-CN"/>
          </a:p>
        </p:txBody>
      </p:sp>
      <p:sp>
        <p:nvSpPr>
          <p:cNvPr id="10035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b="0">
                <a:solidFill>
                  <a:schemeClr val="tx1"/>
                </a:solidFill>
                <a:effectLst/>
                <a:latin typeface="Tahoma" pitchFamily="34" charset="0"/>
                <a:ea typeface="宋体" pitchFamily="2" charset="-122"/>
              </a:defRPr>
            </a:lvl1pPr>
          </a:lstStyle>
          <a:p>
            <a:pPr>
              <a:defRPr/>
            </a:pPr>
            <a:fld id="{524E0D12-1631-4688-BDBA-B625EE6F83CF}" type="slidenum">
              <a:rPr lang="zh-CN" altLang="en-US"/>
              <a:pPr>
                <a:defRPr/>
              </a:pPr>
              <a:t>‹#›</a:t>
            </a:fld>
            <a:endParaRPr lang="en-US" altLang="zh-CN"/>
          </a:p>
        </p:txBody>
      </p:sp>
    </p:spTree>
    <p:extLst>
      <p:ext uri="{BB962C8B-B14F-4D97-AF65-F5344CB8AC3E}">
        <p14:creationId xmlns:p14="http://schemas.microsoft.com/office/powerpoint/2010/main" val="397979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a:solidFill>
                  <a:schemeClr val="tx1"/>
                </a:solidFill>
                <a:effectLst/>
                <a:latin typeface="Tahoma" pitchFamily="34" charset="0"/>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a:solidFill>
                  <a:schemeClr val="tx1"/>
                </a:solidFill>
                <a:effectLst/>
                <a:latin typeface="Tahoma" pitchFamily="34" charset="0"/>
                <a:ea typeface="+mn-ea"/>
              </a:defRPr>
            </a:lvl1pPr>
          </a:lstStyle>
          <a:p>
            <a:pPr>
              <a:defRPr/>
            </a:pPr>
            <a:fld id="{61FFC5FB-8FAD-4A82-A31A-6D07400DB7BC}" type="datetimeFigureOut">
              <a:rPr lang="zh-CN" altLang="en-US"/>
              <a:pPr>
                <a:defRPr/>
              </a:pPr>
              <a:t>2025/2/10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a:solidFill>
                  <a:schemeClr val="tx1"/>
                </a:solidFill>
                <a:effectLst/>
                <a:latin typeface="Tahoma" pitchFamily="34" charset="0"/>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a:solidFill>
                  <a:schemeClr val="tx1"/>
                </a:solidFill>
                <a:effectLst/>
                <a:latin typeface="Tahoma" pitchFamily="34" charset="0"/>
                <a:ea typeface="+mn-ea"/>
              </a:defRPr>
            </a:lvl1pPr>
          </a:lstStyle>
          <a:p>
            <a:pPr>
              <a:defRPr/>
            </a:pPr>
            <a:fld id="{9EBC002A-B0FF-4AB1-B1B7-F9D4F0861090}" type="slidenum">
              <a:rPr lang="zh-CN" altLang="en-US"/>
              <a:pPr>
                <a:defRPr/>
              </a:pPr>
              <a:t>‹#›</a:t>
            </a:fld>
            <a:endParaRPr lang="zh-CN" altLang="en-US"/>
          </a:p>
        </p:txBody>
      </p:sp>
    </p:spTree>
    <p:extLst>
      <p:ext uri="{BB962C8B-B14F-4D97-AF65-F5344CB8AC3E}">
        <p14:creationId xmlns:p14="http://schemas.microsoft.com/office/powerpoint/2010/main" val="21460914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mn-lt"/>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mn-lt"/>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mn-lt"/>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mn-lt"/>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图片 6" descr="高能所.jpg"/>
          <p:cNvPicPr>
            <a:picLocks noChangeAspect="1"/>
          </p:cNvPicPr>
          <p:nvPr userDrawn="1"/>
        </p:nvPicPr>
        <p:blipFill>
          <a:blip r:embed="rId2" cstate="print"/>
          <a:stretch>
            <a:fillRect/>
          </a:stretch>
        </p:blipFill>
        <p:spPr>
          <a:xfrm>
            <a:off x="0" y="0"/>
            <a:ext cx="12192000" cy="6858000"/>
          </a:xfrm>
          <a:prstGeom prst="rect">
            <a:avLst/>
          </a:prstGeom>
        </p:spPr>
      </p:pic>
      <p:sp>
        <p:nvSpPr>
          <p:cNvPr id="155650" name="Rectangle 2"/>
          <p:cNvSpPr>
            <a:spLocks noGrp="1" noChangeArrowheads="1"/>
          </p:cNvSpPr>
          <p:nvPr>
            <p:ph type="ctrTitle"/>
          </p:nvPr>
        </p:nvSpPr>
        <p:spPr>
          <a:xfrm>
            <a:off x="914400" y="2130426"/>
            <a:ext cx="10363200" cy="1470025"/>
          </a:xfrm>
        </p:spPr>
        <p:txBody>
          <a:bodyPr/>
          <a:lstStyle>
            <a:lvl1pPr algn="ctr">
              <a:defRPr sz="6000" b="1">
                <a:solidFill>
                  <a:srgbClr val="FF0000"/>
                </a:solidFill>
              </a:defRPr>
            </a:lvl1pPr>
          </a:lstStyle>
          <a:p>
            <a:r>
              <a:rPr lang="zh-CN" altLang="en-US" dirty="0"/>
              <a:t>单击此处编辑母版标题样式</a:t>
            </a:r>
          </a:p>
        </p:txBody>
      </p:sp>
      <p:sp>
        <p:nvSpPr>
          <p:cNvPr id="4" name="Rectangle 4"/>
          <p:cNvSpPr>
            <a:spLocks noGrp="1" noChangeArrowheads="1"/>
          </p:cNvSpPr>
          <p:nvPr>
            <p:ph type="dt" sz="half" idx="10"/>
          </p:nvPr>
        </p:nvSpPr>
        <p:spPr/>
        <p:txBody>
          <a:bodyPr/>
          <a:lstStyle>
            <a:lvl1pPr>
              <a:defRPr/>
            </a:lvl1pPr>
          </a:lstStyle>
          <a:p>
            <a:pPr>
              <a:defRPr/>
            </a:pPr>
            <a:fld id="{6636E63E-8F84-4652-8FB1-FF44450FEA66}" type="datetime1">
              <a:rPr lang="zh-CN" altLang="en-US"/>
              <a:pPr>
                <a:defRPr/>
              </a:pPr>
              <a:t>2025/2/10</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
        <p:nvSpPr>
          <p:cNvPr id="19" name="文本占位符 18"/>
          <p:cNvSpPr>
            <a:spLocks noGrp="1"/>
          </p:cNvSpPr>
          <p:nvPr>
            <p:ph type="body" sz="quarter" idx="12"/>
          </p:nvPr>
        </p:nvSpPr>
        <p:spPr>
          <a:xfrm>
            <a:off x="2639616" y="4581526"/>
            <a:ext cx="6624736" cy="792163"/>
          </a:xfrm>
        </p:spPr>
        <p:txBody>
          <a:bodyPr/>
          <a:lstStyle>
            <a:lvl1pPr algn="ctr">
              <a:buNone/>
              <a:defRPr/>
            </a:lvl1pPr>
          </a:lstStyle>
          <a:p>
            <a:pPr lvl="0"/>
            <a:r>
              <a:rPr lang="zh-CN" altLang="en-US" dirty="0"/>
              <a:t>单击此处编辑母版文本样式</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22EB8559-02A1-4B24-86EC-BE3DB242B9D9}" type="datetime1">
              <a:rPr lang="zh-CN" altLang="en-US"/>
              <a:pPr>
                <a:defRPr/>
              </a:pPr>
              <a:t>2025/2/10</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ltLang="zh-CN"/>
              <a:t>Click to edit Master title style</a:t>
            </a:r>
            <a:endParaRPr lang="zh-CN" alt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fld id="{034A0C16-74D8-4C89-8613-5E45EB8B4208}" type="datetime1">
              <a:rPr lang="zh-CN" altLang="en-US"/>
              <a:pPr>
                <a:defRPr/>
              </a:pPr>
              <a:t>2025/2/10</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idx="1"/>
          </p:nvPr>
        </p:nvSpPr>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endParaRPr lang="zh-CN" altLang="en-US" dirty="0"/>
          </a:p>
        </p:txBody>
      </p:sp>
      <p:sp>
        <p:nvSpPr>
          <p:cNvPr id="4" name="Rectangle 4"/>
          <p:cNvSpPr>
            <a:spLocks noGrp="1" noChangeArrowheads="1"/>
          </p:cNvSpPr>
          <p:nvPr>
            <p:ph type="dt" sz="half" idx="10"/>
          </p:nvPr>
        </p:nvSpPr>
        <p:spPr/>
        <p:txBody>
          <a:bodyPr/>
          <a:lstStyle>
            <a:lvl1pPr>
              <a:defRPr/>
            </a:lvl1pPr>
          </a:lstStyle>
          <a:p>
            <a:pPr>
              <a:defRPr/>
            </a:pPr>
            <a:fld id="{02FD1267-7E2F-4700-9C61-E44B3548C528}" type="datetime1">
              <a:rPr lang="zh-CN" altLang="en-US"/>
              <a:pPr>
                <a:defRPr/>
              </a:pPr>
              <a:t>2025/2/10</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ltLang="zh-CN"/>
              <a:t>Click to edit Master title style</a:t>
            </a:r>
            <a:endParaRPr lang="zh-CN" alt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ltLang="zh-CN"/>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390A3148-A2A2-499D-8AD4-A42AA392E762}" type="datetime1">
              <a:rPr lang="zh-CN" altLang="en-US"/>
              <a:pPr>
                <a:defRPr/>
              </a:pPr>
              <a:t>2025/2/10</a:t>
            </a:fld>
            <a:endParaRPr lang="en-US" altLang="zh-CN"/>
          </a:p>
        </p:txBody>
      </p:sp>
      <p:sp>
        <p:nvSpPr>
          <p:cNvPr id="5"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fld id="{7103C93E-36B2-40C1-B7AC-83420700120D}" type="datetime1">
              <a:rPr lang="zh-CN" altLang="en-US"/>
              <a:pPr>
                <a:defRPr/>
              </a:pPr>
              <a:t>2025/2/10</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ltLang="zh-CN"/>
              <a:t>Click to edit Master title style</a:t>
            </a:r>
            <a:endParaRPr lang="zh-CN" alt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fld id="{844F64D9-8DB8-45C9-BE2D-5E39827271F5}" type="datetime1">
              <a:rPr lang="zh-CN" altLang="en-US"/>
              <a:pPr>
                <a:defRPr/>
              </a:pPr>
              <a:t>2025/2/10</a:t>
            </a:fld>
            <a:endParaRPr lang="en-US" altLang="zh-CN"/>
          </a:p>
        </p:txBody>
      </p:sp>
      <p:sp>
        <p:nvSpPr>
          <p:cNvPr id="8"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fld id="{E315AF6A-52DC-4802-83F2-94AEEBC406E5}" type="datetime1">
              <a:rPr lang="zh-CN" altLang="en-US"/>
              <a:pPr>
                <a:defRPr/>
              </a:pPr>
              <a:t>2025/2/10</a:t>
            </a:fld>
            <a:endParaRPr lang="en-US" altLang="zh-CN"/>
          </a:p>
        </p:txBody>
      </p:sp>
      <p:sp>
        <p:nvSpPr>
          <p:cNvPr id="4"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56316514-12AA-447E-822F-DD9EDA71C173}" type="datetime1">
              <a:rPr lang="zh-CN" altLang="en-US"/>
              <a:pPr>
                <a:defRPr/>
              </a:pPr>
              <a:t>2025/2/10</a:t>
            </a:fld>
            <a:endParaRPr lang="en-US" altLang="zh-CN"/>
          </a:p>
        </p:txBody>
      </p:sp>
      <p:sp>
        <p:nvSpPr>
          <p:cNvPr id="3"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ltLang="zh-CN"/>
              <a:t>Click to edit Master title style</a:t>
            </a:r>
            <a:endParaRPr lang="zh-CN" alt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A2E35B66-8F1E-468F-A06B-AB51DFF38B68}" type="datetime1">
              <a:rPr lang="zh-CN" altLang="en-US"/>
              <a:pPr>
                <a:defRPr/>
              </a:pPr>
              <a:t>2025/2/10</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ltLang="zh-CN"/>
              <a:t>Click to edit Master title style</a:t>
            </a:r>
            <a:endParaRPr lang="zh-CN" alt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0FC2FB9D-30A9-4BE6-B289-DEFC83ECD8DC}" type="datetime1">
              <a:rPr lang="zh-CN" altLang="en-US"/>
              <a:pPr>
                <a:defRPr/>
              </a:pPr>
              <a:t>2025/2/10</a:t>
            </a:fld>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1871531" y="53752"/>
            <a:ext cx="951884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8"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endParaRPr lang="zh-CN" altLang="en-US" dirty="0"/>
          </a:p>
        </p:txBody>
      </p:sp>
      <p:sp>
        <p:nvSpPr>
          <p:cNvPr id="15360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vl1pPr>
          </a:lstStyle>
          <a:p>
            <a:pPr>
              <a:defRPr/>
            </a:pPr>
            <a:fld id="{1DFA9564-8B1D-46BF-A8FC-7DF2AC969463}" type="datetime1">
              <a:rPr lang="zh-CN" altLang="en-US"/>
              <a:pPr>
                <a:defRPr/>
              </a:pPr>
              <a:t>2025/2/10</a:t>
            </a:fld>
            <a:endParaRPr lang="en-US" altLang="zh-CN"/>
          </a:p>
        </p:txBody>
      </p:sp>
      <p:sp>
        <p:nvSpPr>
          <p:cNvPr id="15360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altLang="zh-CN"/>
          </a:p>
        </p:txBody>
      </p:sp>
      <p:sp>
        <p:nvSpPr>
          <p:cNvPr id="10" name="矩形 9"/>
          <p:cNvSpPr/>
          <p:nvPr userDrawn="1"/>
        </p:nvSpPr>
        <p:spPr bwMode="auto">
          <a:xfrm>
            <a:off x="0" y="6669361"/>
            <a:ext cx="12192000" cy="646331"/>
          </a:xfrm>
          <a:prstGeom prst="rect">
            <a:avLst/>
          </a:prstGeom>
          <a:solidFill>
            <a:srgbClr val="C3C3E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1" i="0" u="none" strike="noStrike" cap="none" normalizeH="0" baseline="0">
              <a:ln>
                <a:noFill/>
              </a:ln>
              <a:solidFill>
                <a:schemeClr val="bg1"/>
              </a:solidFill>
              <a:effectLst/>
              <a:latin typeface="Times New Roman" pitchFamily="18" charset="0"/>
              <a:ea typeface="华文中宋" pitchFamily="2" charset="-122"/>
            </a:endParaRPr>
          </a:p>
        </p:txBody>
      </p:sp>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167664"/>
            <a:ext cx="1871069" cy="1029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ransition>
    <p:split orient="vert"/>
  </p:transition>
  <p:txStyles>
    <p:titleStyle>
      <a:lvl1pPr algn="ctr" rtl="0" eaLnBrk="0" fontAlgn="base" hangingPunct="0">
        <a:spcBef>
          <a:spcPct val="0"/>
        </a:spcBef>
        <a:spcAft>
          <a:spcPct val="0"/>
        </a:spcAft>
        <a:defRPr sz="4000" b="1" cap="none" spc="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latin typeface="微软雅黑" pitchFamily="34" charset="-122"/>
          <a:ea typeface="微软雅黑" pitchFamily="34" charset="-122"/>
          <a:cs typeface="+mj-cs"/>
        </a:defRPr>
      </a:lvl1pPr>
      <a:lvl2pPr algn="l" rtl="0" eaLnBrk="0" fontAlgn="base" hangingPunct="0">
        <a:spcBef>
          <a:spcPct val="0"/>
        </a:spcBef>
        <a:spcAft>
          <a:spcPct val="0"/>
        </a:spcAft>
        <a:defRPr sz="4000" b="1">
          <a:solidFill>
            <a:schemeClr val="bg1"/>
          </a:solidFill>
          <a:latin typeface="Arial" charset="0"/>
          <a:ea typeface="黑体" pitchFamily="2" charset="-122"/>
        </a:defRPr>
      </a:lvl2pPr>
      <a:lvl3pPr algn="l" rtl="0" eaLnBrk="0" fontAlgn="base" hangingPunct="0">
        <a:spcBef>
          <a:spcPct val="0"/>
        </a:spcBef>
        <a:spcAft>
          <a:spcPct val="0"/>
        </a:spcAft>
        <a:defRPr sz="4000" b="1">
          <a:solidFill>
            <a:schemeClr val="bg1"/>
          </a:solidFill>
          <a:latin typeface="Arial" charset="0"/>
          <a:ea typeface="黑体" pitchFamily="2" charset="-122"/>
        </a:defRPr>
      </a:lvl3pPr>
      <a:lvl4pPr algn="l" rtl="0" eaLnBrk="0" fontAlgn="base" hangingPunct="0">
        <a:spcBef>
          <a:spcPct val="0"/>
        </a:spcBef>
        <a:spcAft>
          <a:spcPct val="0"/>
        </a:spcAft>
        <a:defRPr sz="4000" b="1">
          <a:solidFill>
            <a:schemeClr val="bg1"/>
          </a:solidFill>
          <a:latin typeface="Arial" charset="0"/>
          <a:ea typeface="黑体" pitchFamily="2" charset="-122"/>
        </a:defRPr>
      </a:lvl4pPr>
      <a:lvl5pPr algn="l" rtl="0" eaLnBrk="0" fontAlgn="base" hangingPunct="0">
        <a:spcBef>
          <a:spcPct val="0"/>
        </a:spcBef>
        <a:spcAft>
          <a:spcPct val="0"/>
        </a:spcAft>
        <a:defRPr sz="4000" b="1">
          <a:solidFill>
            <a:schemeClr val="bg1"/>
          </a:solidFill>
          <a:latin typeface="Arial" charset="0"/>
          <a:ea typeface="黑体" pitchFamily="2" charset="-122"/>
        </a:defRPr>
      </a:lvl5pPr>
      <a:lvl6pPr marL="457200" algn="l" rtl="0" fontAlgn="base">
        <a:spcBef>
          <a:spcPct val="0"/>
        </a:spcBef>
        <a:spcAft>
          <a:spcPct val="0"/>
        </a:spcAft>
        <a:defRPr sz="4000" b="1">
          <a:solidFill>
            <a:srgbClr val="0090F2"/>
          </a:solidFill>
          <a:latin typeface="Arial" charset="0"/>
          <a:ea typeface="黑体" pitchFamily="2" charset="-122"/>
        </a:defRPr>
      </a:lvl6pPr>
      <a:lvl7pPr marL="914400" algn="l" rtl="0" fontAlgn="base">
        <a:spcBef>
          <a:spcPct val="0"/>
        </a:spcBef>
        <a:spcAft>
          <a:spcPct val="0"/>
        </a:spcAft>
        <a:defRPr sz="4000" b="1">
          <a:solidFill>
            <a:srgbClr val="0090F2"/>
          </a:solidFill>
          <a:latin typeface="Arial" charset="0"/>
          <a:ea typeface="黑体" pitchFamily="2" charset="-122"/>
        </a:defRPr>
      </a:lvl7pPr>
      <a:lvl8pPr marL="1371600" algn="l" rtl="0" fontAlgn="base">
        <a:spcBef>
          <a:spcPct val="0"/>
        </a:spcBef>
        <a:spcAft>
          <a:spcPct val="0"/>
        </a:spcAft>
        <a:defRPr sz="4000" b="1">
          <a:solidFill>
            <a:srgbClr val="0090F2"/>
          </a:solidFill>
          <a:latin typeface="Arial" charset="0"/>
          <a:ea typeface="黑体" pitchFamily="2" charset="-122"/>
        </a:defRPr>
      </a:lvl8pPr>
      <a:lvl9pPr marL="1828800" algn="l" rtl="0" fontAlgn="base">
        <a:spcBef>
          <a:spcPct val="0"/>
        </a:spcBef>
        <a:spcAft>
          <a:spcPct val="0"/>
        </a:spcAft>
        <a:defRPr sz="4000" b="1">
          <a:solidFill>
            <a:srgbClr val="0090F2"/>
          </a:solidFill>
          <a:latin typeface="Arial" charset="0"/>
          <a:ea typeface="黑体" pitchFamily="2" charset="-122"/>
        </a:defRPr>
      </a:lvl9pPr>
    </p:titleStyle>
    <p:bodyStyle>
      <a:lvl1pPr marL="342900" indent="-342900" algn="l" rtl="0" eaLnBrk="0" fontAlgn="base" hangingPunct="0">
        <a:spcBef>
          <a:spcPct val="20000"/>
        </a:spcBef>
        <a:spcAft>
          <a:spcPct val="0"/>
        </a:spcAft>
        <a:buClr>
          <a:srgbClr val="00B0F0"/>
        </a:buClr>
        <a:buSzPct val="90000"/>
        <a:buFont typeface="Wingdings" pitchFamily="2" charset="2"/>
        <a:buChar char="n"/>
        <a:defRPr sz="2800">
          <a:solidFill>
            <a:srgbClr val="003399"/>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rgbClr val="00B050"/>
        </a:buClr>
        <a:buSzPct val="75000"/>
        <a:buFont typeface="Wingdings" pitchFamily="2" charset="2"/>
        <a:buChar char="l"/>
        <a:defRPr sz="2400">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har char="•"/>
        <a:defRPr sz="2400">
          <a:solidFill>
            <a:srgbClr val="003399"/>
          </a:solidFill>
          <a:latin typeface="+mn-lt"/>
          <a:ea typeface="+mn-ea"/>
        </a:defRPr>
      </a:lvl3pPr>
      <a:lvl4pPr marL="1600200" indent="-228600" algn="l" rtl="0" eaLnBrk="0" fontAlgn="base" hangingPunct="0">
        <a:spcBef>
          <a:spcPct val="20000"/>
        </a:spcBef>
        <a:spcAft>
          <a:spcPct val="0"/>
        </a:spcAft>
        <a:buChar char="–"/>
        <a:defRPr sz="2800">
          <a:solidFill>
            <a:srgbClr val="003399"/>
          </a:solidFill>
          <a:latin typeface="+mn-lt"/>
          <a:ea typeface="+mn-ea"/>
        </a:defRPr>
      </a:lvl4pPr>
      <a:lvl5pPr marL="2057400" indent="-228600" algn="l" rtl="0" eaLnBrk="0" fontAlgn="base" hangingPunct="0">
        <a:spcBef>
          <a:spcPct val="20000"/>
        </a:spcBef>
        <a:spcAft>
          <a:spcPct val="0"/>
        </a:spcAft>
        <a:buChar char="»"/>
        <a:defRPr sz="2800">
          <a:solidFill>
            <a:srgbClr val="003399"/>
          </a:solidFill>
          <a:latin typeface="+mn-lt"/>
          <a:ea typeface="+mn-ea"/>
        </a:defRPr>
      </a:lvl5pPr>
      <a:lvl6pPr marL="2514600" indent="-228600" algn="l" rtl="0" fontAlgn="base">
        <a:spcBef>
          <a:spcPct val="20000"/>
        </a:spcBef>
        <a:spcAft>
          <a:spcPct val="0"/>
        </a:spcAft>
        <a:buChar char="»"/>
        <a:defRPr sz="2800">
          <a:solidFill>
            <a:srgbClr val="003399"/>
          </a:solidFill>
          <a:latin typeface="+mn-lt"/>
          <a:ea typeface="+mn-ea"/>
        </a:defRPr>
      </a:lvl6pPr>
      <a:lvl7pPr marL="2971800" indent="-228600" algn="l" rtl="0" fontAlgn="base">
        <a:spcBef>
          <a:spcPct val="20000"/>
        </a:spcBef>
        <a:spcAft>
          <a:spcPct val="0"/>
        </a:spcAft>
        <a:buChar char="»"/>
        <a:defRPr sz="2800">
          <a:solidFill>
            <a:srgbClr val="003399"/>
          </a:solidFill>
          <a:latin typeface="+mn-lt"/>
          <a:ea typeface="+mn-ea"/>
        </a:defRPr>
      </a:lvl7pPr>
      <a:lvl8pPr marL="3429000" indent="-228600" algn="l" rtl="0" fontAlgn="base">
        <a:spcBef>
          <a:spcPct val="20000"/>
        </a:spcBef>
        <a:spcAft>
          <a:spcPct val="0"/>
        </a:spcAft>
        <a:buChar char="»"/>
        <a:defRPr sz="2800">
          <a:solidFill>
            <a:srgbClr val="003399"/>
          </a:solidFill>
          <a:latin typeface="+mn-lt"/>
          <a:ea typeface="+mn-ea"/>
        </a:defRPr>
      </a:lvl8pPr>
      <a:lvl9pPr marL="3886200" indent="-228600" algn="l" rtl="0" fontAlgn="base">
        <a:spcBef>
          <a:spcPct val="20000"/>
        </a:spcBef>
        <a:spcAft>
          <a:spcPct val="0"/>
        </a:spcAft>
        <a:buChar char="»"/>
        <a:defRPr sz="2800">
          <a:solidFill>
            <a:srgbClr val="003399"/>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914400" y="1916832"/>
            <a:ext cx="10363200" cy="4104456"/>
          </a:xfrm>
        </p:spPr>
        <p:txBody>
          <a:bodyPr/>
          <a:lstStyle/>
          <a:p>
            <a:r>
              <a:rPr lang="zh-CN" altLang="en-US" dirty="0"/>
              <a:t>机器学习算法在</a:t>
            </a:r>
            <a:r>
              <a:rPr lang="en-US" altLang="zh-CN" dirty="0"/>
              <a:t>IPM</a:t>
            </a:r>
            <a:r>
              <a:rPr lang="zh-CN" altLang="en-US" dirty="0"/>
              <a:t>剖面测量</a:t>
            </a:r>
            <a:br>
              <a:rPr lang="en-US" altLang="zh-CN" dirty="0"/>
            </a:br>
            <a:r>
              <a:rPr lang="zh-CN" altLang="en-US" dirty="0"/>
              <a:t>畸变校正中的应用</a:t>
            </a:r>
            <a:br>
              <a:rPr lang="en-US" altLang="zh-CN" dirty="0"/>
            </a:br>
            <a:br>
              <a:rPr lang="en-US" altLang="zh-CN" dirty="0"/>
            </a:br>
            <a:r>
              <a:rPr lang="zh-CN" altLang="en-US" sz="4000" dirty="0"/>
              <a:t>束测组 刘孟宇</a:t>
            </a:r>
            <a:br>
              <a:rPr lang="en-US" altLang="zh-CN" sz="4000" dirty="0"/>
            </a:br>
            <a:r>
              <a:rPr lang="en-US" altLang="zh-CN" sz="4000" dirty="0"/>
              <a:t>2025-02-11</a:t>
            </a:r>
            <a:endParaRPr lang="zh-CN"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2DD3DAB-5F19-A01E-82FA-DC1D9F62D173}"/>
              </a:ext>
            </a:extLst>
          </p:cNvPr>
          <p:cNvPicPr>
            <a:picLocks noChangeAspect="1"/>
          </p:cNvPicPr>
          <p:nvPr/>
        </p:nvPicPr>
        <p:blipFill>
          <a:blip r:embed="rId2"/>
          <a:stretch>
            <a:fillRect/>
          </a:stretch>
        </p:blipFill>
        <p:spPr>
          <a:xfrm>
            <a:off x="6888410" y="2299341"/>
            <a:ext cx="4248150" cy="2476500"/>
          </a:xfrm>
          <a:prstGeom prst="rect">
            <a:avLst/>
          </a:prstGeom>
        </p:spPr>
      </p:pic>
      <p:sp>
        <p:nvSpPr>
          <p:cNvPr id="4" name="文本框 3">
            <a:extLst>
              <a:ext uri="{FF2B5EF4-FFF2-40B4-BE49-F238E27FC236}">
                <a16:creationId xmlns:a16="http://schemas.microsoft.com/office/drawing/2014/main" id="{388DA66B-A672-6558-AA40-A962AA66231C}"/>
              </a:ext>
            </a:extLst>
          </p:cNvPr>
          <p:cNvSpPr txBox="1"/>
          <p:nvPr/>
        </p:nvSpPr>
        <p:spPr>
          <a:xfrm>
            <a:off x="1055440" y="1196752"/>
            <a:ext cx="7056784" cy="2123658"/>
          </a:xfrm>
          <a:prstGeom prst="rect">
            <a:avLst/>
          </a:prstGeom>
          <a:noFill/>
        </p:spPr>
        <p:txBody>
          <a:bodyPr wrap="square" rtlCol="0">
            <a:spAutoFit/>
          </a:bodyPr>
          <a:lstStyle/>
          <a:p>
            <a:pPr algn="l"/>
            <a:r>
              <a:rPr lang="en-US" altLang="zh-CN" sz="1600" dirty="0">
                <a:solidFill>
                  <a:schemeClr val="accent2"/>
                </a:solidFill>
                <a:ea typeface="等线 Light" panose="02010600030101010101" pitchFamily="2" charset="-122"/>
              </a:rPr>
              <a:t>DIP</a:t>
            </a:r>
            <a:r>
              <a:rPr lang="zh-CN" altLang="en-US" sz="1600" dirty="0">
                <a:solidFill>
                  <a:schemeClr val="accent2"/>
                </a:solidFill>
                <a:ea typeface="等线 Light" panose="02010600030101010101" pitchFamily="2" charset="-122"/>
              </a:rPr>
              <a:t>模型</a:t>
            </a:r>
            <a:endParaRPr lang="en-US" altLang="zh-CN" sz="1600" dirty="0">
              <a:solidFill>
                <a:schemeClr val="accent2"/>
              </a:solidFill>
              <a:ea typeface="等线 Light" panose="02010600030101010101" pitchFamily="2" charset="-122"/>
            </a:endParaRPr>
          </a:p>
          <a:p>
            <a:pPr marL="742939" lvl="1" indent="-285750" algn="l">
              <a:buFont typeface="Arial" panose="020B0604020202020204" pitchFamily="34" charset="0"/>
              <a:buChar char="•"/>
            </a:pPr>
            <a:r>
              <a:rPr lang="en-US" altLang="zh-CN" sz="1600" dirty="0">
                <a:solidFill>
                  <a:schemeClr val="accent2"/>
                </a:solidFill>
                <a:ea typeface="等线 Light" panose="02010600030101010101" pitchFamily="2" charset="-122"/>
              </a:rPr>
              <a:t>Deep Image Prior</a:t>
            </a:r>
            <a:r>
              <a:rPr lang="zh-CN" altLang="en-US" sz="1600" dirty="0">
                <a:solidFill>
                  <a:schemeClr val="accent2"/>
                </a:solidFill>
                <a:ea typeface="等线 Light" panose="02010600030101010101" pitchFamily="2" charset="-122"/>
              </a:rPr>
              <a:t>无监督学习算法</a:t>
            </a:r>
            <a:endParaRPr lang="en-US" altLang="zh-CN" sz="1600" dirty="0">
              <a:solidFill>
                <a:schemeClr val="accent2"/>
              </a:solidFill>
              <a:ea typeface="等线 Light" panose="02010600030101010101" pitchFamily="2" charset="-122"/>
            </a:endParaRPr>
          </a:p>
          <a:p>
            <a:pPr marL="742939" lvl="1" indent="-285750" algn="l">
              <a:buFont typeface="Arial" panose="020B0604020202020204" pitchFamily="34" charset="0"/>
              <a:buChar char="•"/>
            </a:pPr>
            <a:r>
              <a:rPr lang="en-US" altLang="zh-CN" sz="1600" dirty="0" err="1">
                <a:solidFill>
                  <a:schemeClr val="accent2"/>
                </a:solidFill>
                <a:ea typeface="等线 Light" panose="02010600030101010101" pitchFamily="2" charset="-122"/>
              </a:rPr>
              <a:t>Unet</a:t>
            </a:r>
            <a:r>
              <a:rPr lang="en-US" altLang="zh-CN" sz="1600" dirty="0">
                <a:solidFill>
                  <a:schemeClr val="accent2"/>
                </a:solidFill>
                <a:ea typeface="等线 Light" panose="02010600030101010101" pitchFamily="2" charset="-122"/>
              </a:rPr>
              <a:t> or Resnet</a:t>
            </a:r>
            <a:r>
              <a:rPr lang="zh-CN" altLang="en-US" sz="1600" dirty="0">
                <a:solidFill>
                  <a:schemeClr val="accent2"/>
                </a:solidFill>
                <a:ea typeface="等线 Light" panose="02010600030101010101" pitchFamily="2" charset="-122"/>
              </a:rPr>
              <a:t>实现编码</a:t>
            </a:r>
            <a:r>
              <a:rPr lang="en-US" altLang="zh-CN" sz="1600" dirty="0">
                <a:solidFill>
                  <a:schemeClr val="accent2"/>
                </a:solidFill>
                <a:ea typeface="等线 Light" panose="02010600030101010101" pitchFamily="2" charset="-122"/>
              </a:rPr>
              <a:t>-</a:t>
            </a:r>
            <a:r>
              <a:rPr lang="zh-CN" altLang="en-US" sz="1600" dirty="0">
                <a:solidFill>
                  <a:schemeClr val="accent2"/>
                </a:solidFill>
                <a:ea typeface="等线 Light" panose="02010600030101010101" pitchFamily="2" charset="-122"/>
              </a:rPr>
              <a:t>解码</a:t>
            </a:r>
            <a:endParaRPr lang="en-US" altLang="zh-CN" sz="1600" dirty="0">
              <a:solidFill>
                <a:schemeClr val="accent2"/>
              </a:solidFill>
              <a:ea typeface="等线 Light" panose="02010600030101010101" pitchFamily="2" charset="-122"/>
            </a:endParaRPr>
          </a:p>
          <a:p>
            <a:pPr marL="742939" lvl="1"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优点：</a:t>
            </a:r>
            <a:endParaRPr lang="en-US" altLang="zh-CN" sz="1600" dirty="0">
              <a:solidFill>
                <a:schemeClr val="accent2"/>
              </a:solidFill>
              <a:ea typeface="等线 Light" panose="02010600030101010101" pitchFamily="2" charset="-122"/>
            </a:endParaRPr>
          </a:p>
          <a:p>
            <a:pPr marL="1200127" lvl="2"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无预训练，无需自备训练集，适用于小数据样本需求</a:t>
            </a:r>
            <a:endParaRPr lang="en-US" altLang="zh-CN" sz="1600" dirty="0">
              <a:solidFill>
                <a:schemeClr val="accent2"/>
              </a:solidFill>
              <a:ea typeface="等线 Light" panose="02010600030101010101" pitchFamily="2" charset="-122"/>
            </a:endParaRPr>
          </a:p>
          <a:p>
            <a:pPr marL="1200127" lvl="2"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训练网络先验解决，图像修复、去噪</a:t>
            </a:r>
            <a:endParaRPr lang="en-US" altLang="zh-CN" sz="1600" dirty="0">
              <a:solidFill>
                <a:schemeClr val="accent2"/>
              </a:solidFill>
              <a:ea typeface="等线 Light" panose="02010600030101010101" pitchFamily="2" charset="-122"/>
            </a:endParaRPr>
          </a:p>
          <a:p>
            <a:pPr marL="742939" lvl="1" indent="-285750">
              <a:buFont typeface="Arial" panose="020B0604020202020204" pitchFamily="34" charset="0"/>
              <a:buChar char="•"/>
            </a:pPr>
            <a:endParaRPr lang="en-US" altLang="zh-CN" dirty="0">
              <a:solidFill>
                <a:srgbClr val="121212"/>
              </a:solidFill>
              <a:latin typeface="-apple-system"/>
            </a:endParaRPr>
          </a:p>
        </p:txBody>
      </p:sp>
      <p:sp>
        <p:nvSpPr>
          <p:cNvPr id="5" name="文本框 4">
            <a:extLst>
              <a:ext uri="{FF2B5EF4-FFF2-40B4-BE49-F238E27FC236}">
                <a16:creationId xmlns:a16="http://schemas.microsoft.com/office/drawing/2014/main" id="{C6DCDDF0-2439-9CC0-7A4C-6272543E6B6A}"/>
              </a:ext>
            </a:extLst>
          </p:cNvPr>
          <p:cNvSpPr txBox="1"/>
          <p:nvPr/>
        </p:nvSpPr>
        <p:spPr>
          <a:xfrm>
            <a:off x="1044527" y="2819341"/>
            <a:ext cx="5790079" cy="2062103"/>
          </a:xfrm>
          <a:prstGeom prst="rect">
            <a:avLst/>
          </a:prstGeom>
          <a:noFill/>
        </p:spPr>
        <p:txBody>
          <a:bodyPr wrap="square" rtlCol="0">
            <a:spAutoFit/>
          </a:bodyPr>
          <a:lstStyle/>
          <a:p>
            <a:pPr marL="742939" lvl="1"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无训练网络先验方法 </a:t>
            </a:r>
            <a:r>
              <a:rPr lang="en-US" altLang="zh-CN" sz="1600" dirty="0">
                <a:solidFill>
                  <a:schemeClr val="accent2"/>
                </a:solidFill>
                <a:ea typeface="等线 Light" panose="02010600030101010101" pitchFamily="2" charset="-122"/>
              </a:rPr>
              <a:t>UNNP </a:t>
            </a:r>
            <a:r>
              <a:rPr lang="zh-CN" altLang="en-US" sz="1600" dirty="0">
                <a:solidFill>
                  <a:schemeClr val="accent2"/>
                </a:solidFill>
                <a:ea typeface="等线 Light" panose="02010600030101010101" pitchFamily="2" charset="-122"/>
              </a:rPr>
              <a:t>可以解决逆图像问题的原因是网络学习低频比高频快，即谱偏移</a:t>
            </a:r>
            <a:endParaRPr lang="en-US" altLang="zh-CN" sz="1600" dirty="0">
              <a:solidFill>
                <a:schemeClr val="accent2"/>
              </a:solidFill>
              <a:ea typeface="等线 Light" panose="02010600030101010101" pitchFamily="2" charset="-122"/>
            </a:endParaRPr>
          </a:p>
          <a:p>
            <a:pPr marL="742939" lvl="1"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高频分量分为结构高频分量与噪声高频分量，当网络开始学习噪声高频分量时，性能开始下降</a:t>
            </a:r>
            <a:endParaRPr lang="en-US" altLang="zh-CN" sz="1600" dirty="0">
              <a:solidFill>
                <a:schemeClr val="accent2"/>
              </a:solidFill>
              <a:ea typeface="等线 Light" panose="02010600030101010101" pitchFamily="2" charset="-122"/>
            </a:endParaRPr>
          </a:p>
          <a:p>
            <a:pPr marL="742939" lvl="1" indent="-285750" algn="l">
              <a:buFont typeface="Arial" panose="020B0604020202020204" pitchFamily="34" charset="0"/>
              <a:buChar char="•"/>
            </a:pPr>
            <a:r>
              <a:rPr lang="en-US" altLang="zh-CN" sz="1600" dirty="0">
                <a:solidFill>
                  <a:schemeClr val="accent2"/>
                </a:solidFill>
                <a:ea typeface="等线 Light" panose="02010600030101010101" pitchFamily="2" charset="-122"/>
              </a:rPr>
              <a:t>DIP</a:t>
            </a:r>
            <a:r>
              <a:rPr lang="zh-CN" altLang="en-US" sz="1600" dirty="0">
                <a:solidFill>
                  <a:schemeClr val="accent2"/>
                </a:solidFill>
                <a:ea typeface="等线 Light" panose="02010600030101010101" pitchFamily="2" charset="-122"/>
              </a:rPr>
              <a:t>图像修复利用谱偏移特性，即图像学习首先集中于低频，随后像高频迁移</a:t>
            </a:r>
            <a:endParaRPr lang="en-US" altLang="zh-CN" sz="1600" dirty="0">
              <a:solidFill>
                <a:schemeClr val="accent2"/>
              </a:solidFill>
              <a:ea typeface="等线 Light" panose="02010600030101010101" pitchFamily="2" charset="-122"/>
            </a:endParaRPr>
          </a:p>
          <a:p>
            <a:pPr marL="742939" lvl="1"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如果控制</a:t>
            </a:r>
            <a:r>
              <a:rPr lang="en-US" altLang="zh-CN" sz="1600" dirty="0">
                <a:solidFill>
                  <a:schemeClr val="accent2"/>
                </a:solidFill>
                <a:ea typeface="等线 Light" panose="02010600030101010101" pitchFamily="2" charset="-122"/>
              </a:rPr>
              <a:t>iteration</a:t>
            </a:r>
            <a:r>
              <a:rPr lang="zh-CN" altLang="en-US" sz="1600" dirty="0">
                <a:solidFill>
                  <a:schemeClr val="accent2"/>
                </a:solidFill>
                <a:ea typeface="等线 Light" panose="02010600030101010101" pitchFamily="2" charset="-122"/>
              </a:rPr>
              <a:t>数量，当其较少时，图像会首先回复除边缘等高频信息以外的数据点</a:t>
            </a:r>
            <a:endParaRPr lang="en-US" altLang="zh-CN" sz="1600" dirty="0">
              <a:solidFill>
                <a:schemeClr val="accent2"/>
              </a:solidFill>
              <a:ea typeface="等线 Light" panose="02010600030101010101" pitchFamily="2" charset="-122"/>
            </a:endParaRPr>
          </a:p>
        </p:txBody>
      </p:sp>
      <p:pic>
        <p:nvPicPr>
          <p:cNvPr id="7" name="图片 6">
            <a:extLst>
              <a:ext uri="{FF2B5EF4-FFF2-40B4-BE49-F238E27FC236}">
                <a16:creationId xmlns:a16="http://schemas.microsoft.com/office/drawing/2014/main" id="{8BC13366-B856-D4C0-6172-8D946462CB4C}"/>
              </a:ext>
            </a:extLst>
          </p:cNvPr>
          <p:cNvPicPr>
            <a:picLocks noChangeAspect="1"/>
          </p:cNvPicPr>
          <p:nvPr/>
        </p:nvPicPr>
        <p:blipFill rotWithShape="1">
          <a:blip r:embed="rId3"/>
          <a:srcRect b="21443"/>
          <a:stretch/>
        </p:blipFill>
        <p:spPr>
          <a:xfrm>
            <a:off x="1991544" y="4942999"/>
            <a:ext cx="7549662" cy="1636660"/>
          </a:xfrm>
          <a:prstGeom prst="rect">
            <a:avLst/>
          </a:prstGeom>
        </p:spPr>
      </p:pic>
    </p:spTree>
    <p:extLst>
      <p:ext uri="{BB962C8B-B14F-4D97-AF65-F5344CB8AC3E}">
        <p14:creationId xmlns:p14="http://schemas.microsoft.com/office/powerpoint/2010/main" val="376282375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FC224D0D-AF3F-11EF-7F94-34E8DF9283B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373" r="10743" b="8654"/>
          <a:stretch/>
        </p:blipFill>
        <p:spPr bwMode="auto">
          <a:xfrm>
            <a:off x="592589" y="2788372"/>
            <a:ext cx="6282642" cy="3522591"/>
          </a:xfrm>
          <a:prstGeom prst="rect">
            <a:avLst/>
          </a:prstGeom>
          <a:ln>
            <a:noFill/>
          </a:ln>
          <a:extLst>
            <a:ext uri="{53640926-AAD7-44D8-BBD7-CCE9431645EC}">
              <a14:shadowObscured xmlns:a14="http://schemas.microsoft.com/office/drawing/2010/main"/>
            </a:ext>
          </a:extLst>
        </p:spPr>
      </p:pic>
      <p:pic>
        <p:nvPicPr>
          <p:cNvPr id="5" name="图片 4">
            <a:extLst>
              <a:ext uri="{FF2B5EF4-FFF2-40B4-BE49-F238E27FC236}">
                <a16:creationId xmlns:a16="http://schemas.microsoft.com/office/drawing/2014/main" id="{90FB8B9E-B900-2BC9-A2E4-BA2CF950637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477" t="16949" r="6131" b="26977"/>
          <a:stretch/>
        </p:blipFill>
        <p:spPr bwMode="auto">
          <a:xfrm>
            <a:off x="7248128" y="3441135"/>
            <a:ext cx="3590123" cy="2670896"/>
          </a:xfrm>
          <a:prstGeom prst="rect">
            <a:avLst/>
          </a:prstGeom>
          <a:ln>
            <a:noFill/>
          </a:ln>
          <a:extLst>
            <a:ext uri="{53640926-AAD7-44D8-BBD7-CCE9431645EC}">
              <a14:shadowObscured xmlns:a14="http://schemas.microsoft.com/office/drawing/2010/main"/>
            </a:ext>
          </a:extLst>
        </p:spPr>
      </p:pic>
      <p:cxnSp>
        <p:nvCxnSpPr>
          <p:cNvPr id="6" name="直线箭头连接符 5">
            <a:extLst>
              <a:ext uri="{FF2B5EF4-FFF2-40B4-BE49-F238E27FC236}">
                <a16:creationId xmlns:a16="http://schemas.microsoft.com/office/drawing/2014/main" id="{B3B9B0D5-DA9F-C2E4-CD9D-4500DD503B00}"/>
              </a:ext>
            </a:extLst>
          </p:cNvPr>
          <p:cNvCxnSpPr/>
          <p:nvPr/>
        </p:nvCxnSpPr>
        <p:spPr bwMode="auto">
          <a:xfrm>
            <a:off x="6502820" y="5589240"/>
            <a:ext cx="432048" cy="0"/>
          </a:xfrm>
          <a:prstGeom prst="straightConnector1">
            <a:avLst/>
          </a:prstGeom>
          <a:ln w="12700">
            <a:solidFill>
              <a:schemeClr val="accent6"/>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7" name="文本框 6">
            <a:extLst>
              <a:ext uri="{FF2B5EF4-FFF2-40B4-BE49-F238E27FC236}">
                <a16:creationId xmlns:a16="http://schemas.microsoft.com/office/drawing/2014/main" id="{0B90C05A-C525-56CC-F563-ECA7C51E70F9}"/>
              </a:ext>
            </a:extLst>
          </p:cNvPr>
          <p:cNvSpPr txBox="1"/>
          <p:nvPr/>
        </p:nvSpPr>
        <p:spPr>
          <a:xfrm>
            <a:off x="4439816" y="4942329"/>
            <a:ext cx="2417204" cy="430887"/>
          </a:xfrm>
          <a:prstGeom prst="rect">
            <a:avLst/>
          </a:prstGeom>
          <a:noFill/>
        </p:spPr>
        <p:txBody>
          <a:bodyPr wrap="square" rtlCol="0">
            <a:spAutoFit/>
          </a:bodyPr>
          <a:lstStyle/>
          <a:p>
            <a:r>
              <a:rPr kumimoji="1" lang="en-US" altLang="zh-CN" sz="1100" b="0" dirty="0">
                <a:solidFill>
                  <a:schemeClr val="accent6"/>
                </a:solidFill>
              </a:rPr>
              <a:t>MAD(Median Absolute Deviation)</a:t>
            </a:r>
          </a:p>
          <a:p>
            <a:r>
              <a:rPr kumimoji="1" lang="en" altLang="zh-CN" sz="1100" b="0" dirty="0">
                <a:solidFill>
                  <a:schemeClr val="accent6"/>
                </a:solidFill>
              </a:rPr>
              <a:t>Extracting the mask</a:t>
            </a:r>
            <a:endParaRPr kumimoji="1" lang="zh-CN" altLang="en-US" sz="1100" b="0" dirty="0">
              <a:solidFill>
                <a:schemeClr val="accent6"/>
              </a:solidFill>
            </a:endParaRPr>
          </a:p>
        </p:txBody>
      </p:sp>
      <p:sp>
        <p:nvSpPr>
          <p:cNvPr id="9" name="文本框 8">
            <a:extLst>
              <a:ext uri="{FF2B5EF4-FFF2-40B4-BE49-F238E27FC236}">
                <a16:creationId xmlns:a16="http://schemas.microsoft.com/office/drawing/2014/main" id="{7236607A-DD9A-F280-E347-9DB39BA48E9B}"/>
              </a:ext>
            </a:extLst>
          </p:cNvPr>
          <p:cNvSpPr txBox="1"/>
          <p:nvPr/>
        </p:nvSpPr>
        <p:spPr>
          <a:xfrm>
            <a:off x="1666345" y="519033"/>
            <a:ext cx="9470215" cy="2269339"/>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zh-CN" altLang="en-US" sz="1600" dirty="0">
                <a:solidFill>
                  <a:schemeClr val="accent2"/>
                </a:solidFill>
                <a:ea typeface="等线 Light" panose="02010600030101010101" pitchFamily="2" charset="-122"/>
              </a:rPr>
              <a:t>基于</a:t>
            </a:r>
            <a:r>
              <a:rPr lang="en-US" altLang="zh-CN" sz="1600" dirty="0">
                <a:solidFill>
                  <a:schemeClr val="accent2"/>
                </a:solidFill>
                <a:ea typeface="等线 Light" panose="02010600030101010101" pitchFamily="2" charset="-122"/>
              </a:rPr>
              <a:t>DIP</a:t>
            </a:r>
            <a:r>
              <a:rPr lang="zh-CN" altLang="en-US" sz="1600" dirty="0">
                <a:solidFill>
                  <a:schemeClr val="accent2"/>
                </a:solidFill>
                <a:ea typeface="等线 Light" panose="02010600030101010101" pitchFamily="2" charset="-122"/>
              </a:rPr>
              <a:t>算法的图像 修复</a:t>
            </a:r>
            <a:endParaRPr lang="en-US" altLang="zh-CN" sz="1600" dirty="0">
              <a:solidFill>
                <a:schemeClr val="accent2"/>
              </a:solidFill>
              <a:ea typeface="等线 Light" panose="02010600030101010101" pitchFamily="2" charset="-122"/>
            </a:endParaRPr>
          </a:p>
          <a:p>
            <a:pPr marL="742950" lvl="1" indent="-285750" algn="l">
              <a:lnSpc>
                <a:spcPct val="150000"/>
              </a:lnSpc>
              <a:buFont typeface="Arial" panose="020B0604020202020204" pitchFamily="34" charset="0"/>
              <a:buChar char="•"/>
            </a:pPr>
            <a:r>
              <a:rPr lang="zh-CN" altLang="en-US" sz="1600" dirty="0">
                <a:solidFill>
                  <a:schemeClr val="accent2"/>
                </a:solidFill>
                <a:ea typeface="等线 Light" panose="02010600030101010101" pitchFamily="2" charset="-122"/>
              </a:rPr>
              <a:t>中位数算法提取蜂窝边缘</a:t>
            </a:r>
            <a:r>
              <a:rPr lang="en-US" altLang="zh-CN" sz="1600" dirty="0">
                <a:solidFill>
                  <a:schemeClr val="accent2"/>
                </a:solidFill>
                <a:ea typeface="等线 Light" panose="02010600030101010101" pitchFamily="2" charset="-122"/>
              </a:rPr>
              <a:t>mask</a:t>
            </a:r>
          </a:p>
          <a:p>
            <a:pPr marL="742950" lvl="1" indent="-285750" algn="l">
              <a:lnSpc>
                <a:spcPct val="150000"/>
              </a:lnSpc>
              <a:buFont typeface="Arial" panose="020B0604020202020204" pitchFamily="34" charset="0"/>
              <a:buChar char="•"/>
            </a:pPr>
            <a:r>
              <a:rPr lang="en-US" altLang="zh-CN" sz="1600" dirty="0">
                <a:solidFill>
                  <a:schemeClr val="accent2"/>
                </a:solidFill>
                <a:ea typeface="等线 Light" panose="02010600030101010101" pitchFamily="2" charset="-122"/>
              </a:rPr>
              <a:t>Mask</a:t>
            </a:r>
            <a:r>
              <a:rPr lang="zh-CN" altLang="en-US" sz="1600" dirty="0">
                <a:solidFill>
                  <a:schemeClr val="accent2"/>
                </a:solidFill>
                <a:ea typeface="等线 Light" panose="02010600030101010101" pitchFamily="2" charset="-122"/>
              </a:rPr>
              <a:t>及原始图片作为输入进行训练，迭代次数需要手动选取</a:t>
            </a:r>
            <a:endParaRPr lang="en-US" altLang="zh-CN" sz="1600" dirty="0">
              <a:solidFill>
                <a:schemeClr val="accent2"/>
              </a:solidFill>
              <a:ea typeface="等线 Light" panose="02010600030101010101" pitchFamily="2" charset="-122"/>
            </a:endParaRPr>
          </a:p>
          <a:p>
            <a:pPr marL="285750" indent="-285750" algn="l">
              <a:lnSpc>
                <a:spcPct val="150000"/>
              </a:lnSpc>
              <a:buFont typeface="Arial" panose="020B0604020202020204" pitchFamily="34" charset="0"/>
              <a:buChar char="•"/>
            </a:pPr>
            <a:r>
              <a:rPr lang="zh-CN" altLang="en-US" sz="1600" dirty="0">
                <a:solidFill>
                  <a:schemeClr val="accent2"/>
                </a:solidFill>
                <a:ea typeface="等线 Light" panose="02010600030101010101" pitchFamily="2" charset="-122"/>
              </a:rPr>
              <a:t>对比</a:t>
            </a:r>
            <a:r>
              <a:rPr lang="en-US" altLang="zh-CN" sz="1600" dirty="0">
                <a:solidFill>
                  <a:schemeClr val="accent2"/>
                </a:solidFill>
                <a:ea typeface="等线 Light" panose="02010600030101010101" pitchFamily="2" charset="-122"/>
              </a:rPr>
              <a:t>PDE</a:t>
            </a:r>
            <a:r>
              <a:rPr lang="zh-CN" altLang="en-US" sz="1600" dirty="0">
                <a:solidFill>
                  <a:schemeClr val="accent2"/>
                </a:solidFill>
                <a:ea typeface="等线 Light" panose="02010600030101010101" pitchFamily="2" charset="-122"/>
              </a:rPr>
              <a:t>、模糊算法以及无监督学习</a:t>
            </a:r>
            <a:r>
              <a:rPr lang="en-US" altLang="zh-CN" sz="1600" dirty="0">
                <a:solidFill>
                  <a:schemeClr val="accent2"/>
                </a:solidFill>
                <a:ea typeface="等线 Light" panose="02010600030101010101" pitchFamily="2" charset="-122"/>
              </a:rPr>
              <a:t>DIP</a:t>
            </a:r>
            <a:r>
              <a:rPr lang="zh-CN" altLang="en-US" sz="1600" dirty="0">
                <a:solidFill>
                  <a:schemeClr val="accent2"/>
                </a:solidFill>
                <a:ea typeface="等线 Light" panose="02010600030101010101" pitchFamily="2" charset="-122"/>
              </a:rPr>
              <a:t>：</a:t>
            </a:r>
            <a:endParaRPr lang="en-US" altLang="zh-CN" sz="1600" dirty="0">
              <a:solidFill>
                <a:schemeClr val="accent2"/>
              </a:solidFill>
              <a:ea typeface="等线 Light" panose="02010600030101010101" pitchFamily="2" charset="-122"/>
            </a:endParaRPr>
          </a:p>
          <a:p>
            <a:pPr marL="742950" lvl="1" indent="-285750" algn="l">
              <a:lnSpc>
                <a:spcPct val="150000"/>
              </a:lnSpc>
              <a:buFont typeface="Arial" panose="020B0604020202020204" pitchFamily="34" charset="0"/>
              <a:buChar char="•"/>
            </a:pPr>
            <a:r>
              <a:rPr lang="en-US" altLang="zh-CN" sz="1600" dirty="0">
                <a:solidFill>
                  <a:schemeClr val="accent2"/>
                </a:solidFill>
                <a:ea typeface="等线 Light" panose="02010600030101010101" pitchFamily="2" charset="-122"/>
              </a:rPr>
              <a:t>DIP</a:t>
            </a:r>
            <a:r>
              <a:rPr lang="zh-CN" altLang="en-US" sz="1600" dirty="0">
                <a:solidFill>
                  <a:schemeClr val="accent2"/>
                </a:solidFill>
                <a:ea typeface="等线 Light" panose="02010600030101010101" pitchFamily="2" charset="-122"/>
              </a:rPr>
              <a:t>及</a:t>
            </a:r>
            <a:r>
              <a:rPr lang="en-US" altLang="zh-CN" sz="1600" dirty="0">
                <a:solidFill>
                  <a:schemeClr val="accent2"/>
                </a:solidFill>
                <a:ea typeface="等线 Light" panose="02010600030101010101" pitchFamily="2" charset="-122"/>
              </a:rPr>
              <a:t>PDE</a:t>
            </a:r>
            <a:r>
              <a:rPr lang="zh-CN" altLang="en-US" sz="1600" dirty="0">
                <a:solidFill>
                  <a:schemeClr val="accent2"/>
                </a:solidFill>
                <a:ea typeface="等线 Light" panose="02010600030101010101" pitchFamily="2" charset="-122"/>
              </a:rPr>
              <a:t>峰值信噪比较高，</a:t>
            </a:r>
            <a:r>
              <a:rPr lang="en-US" altLang="zh-CN" sz="1600" dirty="0">
                <a:solidFill>
                  <a:schemeClr val="accent2"/>
                </a:solidFill>
                <a:ea typeface="等线 Light" panose="02010600030101010101" pitchFamily="2" charset="-122"/>
              </a:rPr>
              <a:t>DIP</a:t>
            </a:r>
            <a:r>
              <a:rPr lang="zh-CN" altLang="en-US" sz="1600" dirty="0">
                <a:solidFill>
                  <a:schemeClr val="accent2"/>
                </a:solidFill>
                <a:ea typeface="等线 Light" panose="02010600030101010101" pitchFamily="2" charset="-122"/>
              </a:rPr>
              <a:t>修复结果更接近理论值（</a:t>
            </a:r>
            <a:r>
              <a:rPr lang="en-US" altLang="zh-CN" sz="1600" dirty="0">
                <a:solidFill>
                  <a:schemeClr val="accent2"/>
                </a:solidFill>
                <a:ea typeface="等线 Light" panose="02010600030101010101" pitchFamily="2" charset="-122"/>
              </a:rPr>
              <a:t>WS</a:t>
            </a:r>
            <a:r>
              <a:rPr lang="zh-CN" altLang="en-US" sz="1600" dirty="0">
                <a:solidFill>
                  <a:schemeClr val="accent2"/>
                </a:solidFill>
                <a:ea typeface="等线 Light" panose="02010600030101010101" pitchFamily="2" charset="-122"/>
              </a:rPr>
              <a:t>计算得到）</a:t>
            </a:r>
            <a:endParaRPr lang="en-US" altLang="zh-CN" sz="1600" dirty="0">
              <a:solidFill>
                <a:schemeClr val="accent2"/>
              </a:solidFill>
              <a:ea typeface="等线 Light" panose="02010600030101010101" pitchFamily="2" charset="-122"/>
            </a:endParaRPr>
          </a:p>
          <a:p>
            <a:pPr marL="742950" lvl="1" indent="-285750" algn="l">
              <a:lnSpc>
                <a:spcPct val="150000"/>
              </a:lnSpc>
              <a:buFont typeface="Arial" panose="020B0604020202020204" pitchFamily="34" charset="0"/>
              <a:buChar char="•"/>
            </a:pPr>
            <a:r>
              <a:rPr lang="zh-CN" altLang="en-US" sz="1600" dirty="0">
                <a:solidFill>
                  <a:schemeClr val="accent2"/>
                </a:solidFill>
                <a:ea typeface="等线 Light" panose="02010600030101010101" pitchFamily="2" charset="-122"/>
              </a:rPr>
              <a:t>利用机器学习</a:t>
            </a:r>
            <a:r>
              <a:rPr lang="en-US" altLang="zh-CN" sz="1600" dirty="0">
                <a:solidFill>
                  <a:schemeClr val="accent2"/>
                </a:solidFill>
                <a:ea typeface="等线 Light" panose="02010600030101010101" pitchFamily="2" charset="-122"/>
              </a:rPr>
              <a:t>DIP</a:t>
            </a:r>
            <a:r>
              <a:rPr lang="zh-CN" altLang="en-US" sz="1600" dirty="0">
                <a:solidFill>
                  <a:schemeClr val="accent2"/>
                </a:solidFill>
                <a:ea typeface="等线 Light" panose="02010600030101010101" pitchFamily="2" charset="-122"/>
              </a:rPr>
              <a:t>方法进行图像修复，最终</a:t>
            </a:r>
            <a:r>
              <a:rPr lang="zh-CN" altLang="en-US" sz="1600" dirty="0">
                <a:solidFill>
                  <a:srgbClr val="FF0000"/>
                </a:solidFill>
                <a:ea typeface="等线 Light" panose="02010600030101010101" pitchFamily="2" charset="-122"/>
              </a:rPr>
              <a:t>剖面尺寸测量误差为</a:t>
            </a:r>
            <a:r>
              <a:rPr lang="en-US" altLang="zh-CN" sz="1600" dirty="0">
                <a:solidFill>
                  <a:srgbClr val="FF0000"/>
                </a:solidFill>
                <a:ea typeface="等线 Light" panose="02010600030101010101" pitchFamily="2" charset="-122"/>
              </a:rPr>
              <a:t>8.3</a:t>
            </a:r>
            <a:r>
              <a:rPr lang="zh-CN" altLang="en-US" sz="1600" dirty="0">
                <a:solidFill>
                  <a:srgbClr val="FF0000"/>
                </a:solidFill>
                <a:ea typeface="等线 Light" panose="02010600030101010101" pitchFamily="2" charset="-122"/>
              </a:rPr>
              <a:t> </a:t>
            </a:r>
            <a:r>
              <a:rPr lang="en-US" altLang="zh-CN" sz="1600" dirty="0">
                <a:solidFill>
                  <a:srgbClr val="FF0000"/>
                </a:solidFill>
                <a:ea typeface="等线 Light" panose="02010600030101010101" pitchFamily="2" charset="-122"/>
              </a:rPr>
              <a:t>%</a:t>
            </a:r>
            <a:r>
              <a:rPr lang="zh-CN" altLang="en-US" sz="1600" dirty="0">
                <a:solidFill>
                  <a:srgbClr val="FF0000"/>
                </a:solidFill>
                <a:ea typeface="等线 Light" panose="02010600030101010101" pitchFamily="2" charset="-122"/>
              </a:rPr>
              <a:t>，符合</a:t>
            </a:r>
            <a:r>
              <a:rPr lang="en-US" altLang="zh-CN" sz="1600" dirty="0">
                <a:solidFill>
                  <a:srgbClr val="FF0000"/>
                </a:solidFill>
                <a:ea typeface="等线 Light" panose="02010600030101010101" pitchFamily="2" charset="-122"/>
              </a:rPr>
              <a:t>&lt;10%</a:t>
            </a:r>
            <a:r>
              <a:rPr lang="zh-CN" altLang="en-US" sz="1600" dirty="0">
                <a:solidFill>
                  <a:srgbClr val="FF0000"/>
                </a:solidFill>
                <a:ea typeface="等线 Light" panose="02010600030101010101" pitchFamily="2" charset="-122"/>
              </a:rPr>
              <a:t>的测量需求</a:t>
            </a:r>
            <a:endParaRPr lang="en" altLang="zh-CN" sz="1600" dirty="0">
              <a:solidFill>
                <a:srgbClr val="FF0000"/>
              </a:solidFill>
              <a:ea typeface="等线 Light" panose="02010600030101010101" pitchFamily="2" charset="-122"/>
            </a:endParaRPr>
          </a:p>
        </p:txBody>
      </p:sp>
    </p:spTree>
    <p:extLst>
      <p:ext uri="{BB962C8B-B14F-4D97-AF65-F5344CB8AC3E}">
        <p14:creationId xmlns:p14="http://schemas.microsoft.com/office/powerpoint/2010/main" val="146693327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A5A387-81DE-3FCF-2095-B4CC3C3EBF33}"/>
            </a:ext>
          </a:extLst>
        </p:cNvPr>
        <p:cNvGrpSpPr/>
        <p:nvPr/>
      </p:nvGrpSpPr>
      <p:grpSpPr>
        <a:xfrm>
          <a:off x="0" y="0"/>
          <a:ext cx="0" cy="0"/>
          <a:chOff x="0" y="0"/>
          <a:chExt cx="0" cy="0"/>
        </a:xfrm>
      </p:grpSpPr>
      <p:sp>
        <p:nvSpPr>
          <p:cNvPr id="4" name="标题 3">
            <a:extLst>
              <a:ext uri="{FF2B5EF4-FFF2-40B4-BE49-F238E27FC236}">
                <a16:creationId xmlns:a16="http://schemas.microsoft.com/office/drawing/2014/main" id="{5F0DD930-E19F-578A-BA00-45A6CF54B770}"/>
              </a:ext>
            </a:extLst>
          </p:cNvPr>
          <p:cNvSpPr>
            <a:spLocks noGrp="1"/>
          </p:cNvSpPr>
          <p:nvPr>
            <p:ph type="ctrTitle"/>
          </p:nvPr>
        </p:nvSpPr>
        <p:spPr/>
        <p:txBody>
          <a:bodyPr/>
          <a:lstStyle/>
          <a:p>
            <a:r>
              <a:rPr lang="zh-CN" altLang="en-US" dirty="0"/>
              <a:t>谢  谢  各  位  老  师</a:t>
            </a:r>
          </a:p>
        </p:txBody>
      </p:sp>
    </p:spTree>
    <p:extLst>
      <p:ext uri="{BB962C8B-B14F-4D97-AF65-F5344CB8AC3E}">
        <p14:creationId xmlns:p14="http://schemas.microsoft.com/office/powerpoint/2010/main" val="40707257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B2C4FD8C-5583-A5A2-267B-C38BDDF897B5}"/>
                  </a:ext>
                </a:extLst>
              </p:cNvPr>
              <p:cNvSpPr>
                <a:spLocks noGrp="1"/>
              </p:cNvSpPr>
              <p:nvPr>
                <p:ph idx="1"/>
              </p:nvPr>
            </p:nvSpPr>
            <p:spPr>
              <a:xfrm>
                <a:off x="609600" y="1268761"/>
                <a:ext cx="10972800" cy="5400600"/>
              </a:xfrm>
            </p:spPr>
            <p:txBody>
              <a:bodyPr/>
              <a:lstStyle/>
              <a:p>
                <a:pPr>
                  <a:lnSpc>
                    <a:spcPct val="150000"/>
                  </a:lnSpc>
                  <a:spcBef>
                    <a:spcPct val="0"/>
                  </a:spcBef>
                </a:pPr>
                <a:r>
                  <a:rPr lang="zh-CN" altLang="en-US" sz="1600" b="1" kern="1200" dirty="0">
                    <a:solidFill>
                      <a:schemeClr val="accent2"/>
                    </a:solidFill>
                    <a:latin typeface="Times New Roman" pitchFamily="18" charset="0"/>
                    <a:ea typeface="等线 Light" panose="02010600030101010101" pitchFamily="2" charset="-122"/>
                  </a:rPr>
                  <a:t>束流横向剖面是加速器束流的重要参数之一，代表着粒子束在水平（</a:t>
                </a:r>
                <a:r>
                  <a:rPr lang="en-US" altLang="zh-CN" sz="1600" b="1" kern="1200" dirty="0">
                    <a:solidFill>
                      <a:schemeClr val="accent2"/>
                    </a:solidFill>
                    <a:latin typeface="Times New Roman" pitchFamily="18" charset="0"/>
                    <a:ea typeface="等线 Light" panose="02010600030101010101" pitchFamily="2" charset="-122"/>
                  </a:rPr>
                  <a:t>x</a:t>
                </a:r>
                <a:r>
                  <a:rPr lang="zh-CN" altLang="en-US" sz="1600" b="1" kern="1200" dirty="0">
                    <a:solidFill>
                      <a:schemeClr val="accent2"/>
                    </a:solidFill>
                    <a:latin typeface="Times New Roman" pitchFamily="18" charset="0"/>
                    <a:ea typeface="等线 Light" panose="02010600030101010101" pitchFamily="2" charset="-122"/>
                  </a:rPr>
                  <a:t>）和垂直（</a:t>
                </a:r>
                <a:r>
                  <a:rPr lang="en-US" altLang="zh-CN" sz="1600" b="1" kern="1200" dirty="0">
                    <a:solidFill>
                      <a:schemeClr val="accent2"/>
                    </a:solidFill>
                    <a:latin typeface="Times New Roman" pitchFamily="18" charset="0"/>
                    <a:ea typeface="等线 Light" panose="02010600030101010101" pitchFamily="2" charset="-122"/>
                  </a:rPr>
                  <a:t>y</a:t>
                </a:r>
                <a:r>
                  <a:rPr lang="zh-CN" altLang="en-US" sz="1600" b="1" kern="1200" dirty="0">
                    <a:solidFill>
                      <a:schemeClr val="accent2"/>
                    </a:solidFill>
                    <a:latin typeface="Times New Roman" pitchFamily="18" charset="0"/>
                    <a:ea typeface="等线 Light" panose="02010600030101010101" pitchFamily="2" charset="-122"/>
                  </a:rPr>
                  <a:t>）两个方向上的密度分布</a:t>
                </a:r>
                <a:endParaRPr lang="en-US" altLang="zh-CN" sz="1600" b="1" kern="1200" dirty="0">
                  <a:solidFill>
                    <a:schemeClr val="accent2"/>
                  </a:solidFill>
                  <a:latin typeface="Times New Roman" pitchFamily="18" charset="0"/>
                  <a:ea typeface="等线 Light" panose="02010600030101010101" pitchFamily="2" charset="-122"/>
                </a:endParaRPr>
              </a:p>
              <a:p>
                <a:pPr>
                  <a:lnSpc>
                    <a:spcPct val="150000"/>
                  </a:lnSpc>
                  <a:spcBef>
                    <a:spcPct val="0"/>
                  </a:spcBef>
                </a:pPr>
                <a:r>
                  <a:rPr lang="zh-CN" altLang="en-US" sz="1600" b="1" kern="1200" dirty="0">
                    <a:solidFill>
                      <a:schemeClr val="accent2"/>
                    </a:solidFill>
                    <a:latin typeface="Times New Roman" pitchFamily="18" charset="0"/>
                    <a:ea typeface="等线 Light" panose="02010600030101010101" pitchFamily="2" charset="-122"/>
                  </a:rPr>
                  <a:t>测量束流截面的目的是为了控制束流尺寸，实现不同加速段之间的匹配</a:t>
                </a:r>
                <a:endParaRPr lang="en-US" altLang="zh-CN" sz="1600" b="1" kern="1200" dirty="0">
                  <a:solidFill>
                    <a:schemeClr val="accent2"/>
                  </a:solidFill>
                  <a:latin typeface="Times New Roman" pitchFamily="18" charset="0"/>
                  <a:ea typeface="等线 Light" panose="02010600030101010101" pitchFamily="2" charset="-122"/>
                </a:endParaRPr>
              </a:p>
              <a:p>
                <a:pPr>
                  <a:lnSpc>
                    <a:spcPct val="150000"/>
                  </a:lnSpc>
                  <a:spcBef>
                    <a:spcPct val="0"/>
                  </a:spcBef>
                </a:pPr>
                <a:endParaRPr lang="en-US" altLang="zh-CN" sz="1600" b="1" kern="1200" dirty="0">
                  <a:solidFill>
                    <a:schemeClr val="accent2"/>
                  </a:solidFill>
                  <a:latin typeface="Times New Roman" pitchFamily="18" charset="0"/>
                  <a:ea typeface="等线 Light" panose="02010600030101010101" pitchFamily="2" charset="-122"/>
                </a:endParaRPr>
              </a:p>
              <a:p>
                <a:pPr>
                  <a:lnSpc>
                    <a:spcPct val="150000"/>
                  </a:lnSpc>
                  <a:spcBef>
                    <a:spcPct val="0"/>
                  </a:spcBef>
                </a:pPr>
                <a:endParaRPr lang="en-US" altLang="zh-CN" sz="1600" b="1" kern="1200" dirty="0">
                  <a:solidFill>
                    <a:schemeClr val="accent2"/>
                  </a:solidFill>
                  <a:latin typeface="Times New Roman" pitchFamily="18" charset="0"/>
                  <a:ea typeface="等线 Light" panose="02010600030101010101" pitchFamily="2" charset="-122"/>
                </a:endParaRPr>
              </a:p>
              <a:p>
                <a:pPr>
                  <a:lnSpc>
                    <a:spcPct val="150000"/>
                  </a:lnSpc>
                  <a:spcBef>
                    <a:spcPct val="0"/>
                  </a:spcBef>
                </a:pPr>
                <a:endParaRPr lang="en-US" altLang="zh-CN" sz="1600" b="1" kern="1200" dirty="0">
                  <a:solidFill>
                    <a:schemeClr val="accent2"/>
                  </a:solidFill>
                  <a:latin typeface="Times New Roman" pitchFamily="18" charset="0"/>
                  <a:ea typeface="等线 Light" panose="02010600030101010101" pitchFamily="2" charset="-122"/>
                </a:endParaRPr>
              </a:p>
              <a:p>
                <a:pPr>
                  <a:lnSpc>
                    <a:spcPct val="150000"/>
                  </a:lnSpc>
                  <a:spcBef>
                    <a:spcPct val="0"/>
                  </a:spcBef>
                </a:pPr>
                <a:endParaRPr lang="en-US" altLang="zh-CN" sz="1600" b="1" kern="1200" dirty="0">
                  <a:solidFill>
                    <a:schemeClr val="accent2"/>
                  </a:solidFill>
                  <a:latin typeface="Times New Roman" pitchFamily="18" charset="0"/>
                  <a:ea typeface="等线 Light" panose="02010600030101010101" pitchFamily="2" charset="-122"/>
                </a:endParaRPr>
              </a:p>
              <a:p>
                <a:pPr>
                  <a:lnSpc>
                    <a:spcPct val="150000"/>
                  </a:lnSpc>
                  <a:spcBef>
                    <a:spcPct val="0"/>
                  </a:spcBef>
                </a:pPr>
                <a:endParaRPr lang="en-US" altLang="zh-CN" sz="1600" b="1" kern="1200" dirty="0">
                  <a:solidFill>
                    <a:schemeClr val="accent2"/>
                  </a:solidFill>
                  <a:latin typeface="Times New Roman" pitchFamily="18" charset="0"/>
                  <a:ea typeface="等线 Light" panose="02010600030101010101" pitchFamily="2" charset="-122"/>
                </a:endParaRPr>
              </a:p>
              <a:p>
                <a:pPr>
                  <a:lnSpc>
                    <a:spcPct val="150000"/>
                  </a:lnSpc>
                  <a:spcBef>
                    <a:spcPct val="0"/>
                  </a:spcBef>
                </a:pPr>
                <a:endParaRPr lang="en-US" altLang="zh-CN" sz="1600" b="1" kern="1200" dirty="0">
                  <a:solidFill>
                    <a:schemeClr val="accent2"/>
                  </a:solidFill>
                  <a:latin typeface="Times New Roman" pitchFamily="18" charset="0"/>
                  <a:ea typeface="等线 Light" panose="02010600030101010101" pitchFamily="2" charset="-122"/>
                </a:endParaRPr>
              </a:p>
              <a:p>
                <a:pPr>
                  <a:lnSpc>
                    <a:spcPct val="150000"/>
                  </a:lnSpc>
                  <a:spcBef>
                    <a:spcPct val="0"/>
                  </a:spcBef>
                </a:pPr>
                <a:endParaRPr lang="en-US" altLang="zh-CN" sz="1600" b="1" kern="1200" dirty="0">
                  <a:solidFill>
                    <a:schemeClr val="accent2"/>
                  </a:solidFill>
                  <a:latin typeface="Times New Roman" pitchFamily="18" charset="0"/>
                  <a:ea typeface="等线 Light" panose="02010600030101010101" pitchFamily="2" charset="-122"/>
                </a:endParaRPr>
              </a:p>
              <a:p>
                <a:pPr>
                  <a:lnSpc>
                    <a:spcPct val="150000"/>
                  </a:lnSpc>
                  <a:spcBef>
                    <a:spcPct val="0"/>
                  </a:spcBef>
                </a:pPr>
                <a:endParaRPr lang="en-US" altLang="zh-CN" sz="1600" b="1" kern="1200" dirty="0">
                  <a:solidFill>
                    <a:schemeClr val="accent2"/>
                  </a:solidFill>
                  <a:latin typeface="Times New Roman" pitchFamily="18" charset="0"/>
                  <a:ea typeface="等线 Light" panose="02010600030101010101" pitchFamily="2" charset="-122"/>
                </a:endParaRPr>
              </a:p>
              <a:p>
                <a:pPr>
                  <a:lnSpc>
                    <a:spcPct val="150000"/>
                  </a:lnSpc>
                  <a:spcBef>
                    <a:spcPct val="0"/>
                  </a:spcBef>
                </a:pPr>
                <a:endParaRPr lang="en-US" altLang="zh-CN" sz="1600" b="1" kern="1200" dirty="0">
                  <a:solidFill>
                    <a:schemeClr val="accent2"/>
                  </a:solidFill>
                  <a:latin typeface="Times New Roman" pitchFamily="18" charset="0"/>
                  <a:ea typeface="等线 Light" panose="02010600030101010101" pitchFamily="2" charset="-122"/>
                </a:endParaRPr>
              </a:p>
              <a:p>
                <a:pPr>
                  <a:lnSpc>
                    <a:spcPct val="150000"/>
                  </a:lnSpc>
                  <a:spcBef>
                    <a:spcPct val="0"/>
                  </a:spcBef>
                </a:pPr>
                <a:endParaRPr lang="en-US" altLang="zh-CN" sz="1600" b="1" kern="1200" dirty="0">
                  <a:solidFill>
                    <a:schemeClr val="accent2"/>
                  </a:solidFill>
                  <a:latin typeface="Times New Roman" pitchFamily="18" charset="0"/>
                  <a:ea typeface="等线 Light" panose="02010600030101010101" pitchFamily="2" charset="-122"/>
                </a:endParaRPr>
              </a:p>
              <a:p>
                <a:pPr>
                  <a:lnSpc>
                    <a:spcPct val="150000"/>
                  </a:lnSpc>
                  <a:spcBef>
                    <a:spcPct val="0"/>
                  </a:spcBef>
                </a:pPr>
                <a:r>
                  <a:rPr lang="zh-CN" altLang="en-US" sz="1600" b="1" kern="1200" dirty="0">
                    <a:solidFill>
                      <a:schemeClr val="accent2"/>
                    </a:solidFill>
                    <a:latin typeface="Times New Roman" pitchFamily="18" charset="0"/>
                    <a:ea typeface="等线 Light" panose="02010600030101010101" pitchFamily="2" charset="-122"/>
                  </a:rPr>
                  <a:t>束流的尺寸主要由聚焦铁的强度和发射度决定，在不考虑色散的情况下束团剖面尺寸和发射度的关系可以表示为：</a:t>
                </a:r>
                <a14:m>
                  <m:oMath xmlns:m="http://schemas.openxmlformats.org/officeDocument/2006/math">
                    <m:sSub>
                      <m:sSubPr>
                        <m:ctrlPr>
                          <a:rPr lang="en-US" altLang="zh-CN" sz="1600" b="1" i="1" kern="1200">
                            <a:solidFill>
                              <a:schemeClr val="accent2"/>
                            </a:solidFill>
                            <a:latin typeface="Cambria Math" panose="02040503050406030204" pitchFamily="18" charset="0"/>
                          </a:rPr>
                        </m:ctrlPr>
                      </m:sSubPr>
                      <m:e>
                        <m:r>
                          <a:rPr lang="zh-CN" altLang="en-US" sz="1600" b="1" i="1" kern="1200" smtClean="0">
                            <a:solidFill>
                              <a:schemeClr val="accent2"/>
                            </a:solidFill>
                            <a:latin typeface="Cambria Math" panose="02040503050406030204" pitchFamily="18" charset="0"/>
                          </a:rPr>
                          <m:t>𝝈</m:t>
                        </m:r>
                      </m:e>
                      <m:sub>
                        <m:r>
                          <a:rPr lang="en-US" altLang="zh-CN" sz="1600" b="1" kern="1200">
                            <a:solidFill>
                              <a:schemeClr val="accent2"/>
                            </a:solidFill>
                            <a:latin typeface="Cambria Math" panose="02040503050406030204" pitchFamily="18" charset="0"/>
                          </a:rPr>
                          <m:t>𝑦</m:t>
                        </m:r>
                      </m:sub>
                    </m:sSub>
                    <m:r>
                      <a:rPr lang="en-US" altLang="zh-CN" sz="1600" b="1" kern="1200">
                        <a:solidFill>
                          <a:schemeClr val="accent2"/>
                        </a:solidFill>
                        <a:latin typeface="Cambria Math" panose="02040503050406030204" pitchFamily="18" charset="0"/>
                      </a:rPr>
                      <m:t>=</m:t>
                    </m:r>
                    <m:rad>
                      <m:radPr>
                        <m:degHide m:val="on"/>
                        <m:ctrlPr>
                          <a:rPr lang="en-US" altLang="zh-CN" sz="1600" b="1" i="1" kern="1200">
                            <a:solidFill>
                              <a:schemeClr val="accent2"/>
                            </a:solidFill>
                            <a:latin typeface="Cambria Math" panose="02040503050406030204" pitchFamily="18" charset="0"/>
                          </a:rPr>
                        </m:ctrlPr>
                      </m:radPr>
                      <m:deg/>
                      <m:e>
                        <m:sSub>
                          <m:sSubPr>
                            <m:ctrlPr>
                              <a:rPr lang="en-US" altLang="zh-CN" sz="1600" b="1" i="1" kern="1200">
                                <a:solidFill>
                                  <a:schemeClr val="accent2"/>
                                </a:solidFill>
                                <a:latin typeface="Cambria Math" panose="02040503050406030204" pitchFamily="18" charset="0"/>
                              </a:rPr>
                            </m:ctrlPr>
                          </m:sSubPr>
                          <m:e>
                            <m:r>
                              <a:rPr lang="en-US" altLang="zh-CN" sz="1600" b="1" kern="1200">
                                <a:solidFill>
                                  <a:schemeClr val="accent2"/>
                                </a:solidFill>
                                <a:latin typeface="Cambria Math" panose="02040503050406030204" pitchFamily="18" charset="0"/>
                              </a:rPr>
                              <m:t>𝜀</m:t>
                            </m:r>
                          </m:e>
                          <m:sub>
                            <m:r>
                              <a:rPr lang="en-US" altLang="zh-CN" sz="1600" b="1" kern="1200">
                                <a:solidFill>
                                  <a:schemeClr val="accent2"/>
                                </a:solidFill>
                                <a:latin typeface="Cambria Math" panose="02040503050406030204" pitchFamily="18" charset="0"/>
                              </a:rPr>
                              <m:t>𝑦</m:t>
                            </m:r>
                          </m:sub>
                        </m:sSub>
                        <m:sSub>
                          <m:sSubPr>
                            <m:ctrlPr>
                              <a:rPr lang="en-US" altLang="zh-CN" sz="1600" b="1" i="1" kern="1200">
                                <a:solidFill>
                                  <a:schemeClr val="accent2"/>
                                </a:solidFill>
                                <a:latin typeface="Cambria Math" panose="02040503050406030204" pitchFamily="18" charset="0"/>
                              </a:rPr>
                            </m:ctrlPr>
                          </m:sSubPr>
                          <m:e>
                            <m:r>
                              <a:rPr lang="en-US" altLang="zh-CN" sz="1600" b="1" kern="1200">
                                <a:solidFill>
                                  <a:schemeClr val="accent2"/>
                                </a:solidFill>
                                <a:latin typeface="Cambria Math" panose="02040503050406030204" pitchFamily="18" charset="0"/>
                              </a:rPr>
                              <m:t>𝛽</m:t>
                            </m:r>
                          </m:e>
                          <m:sub>
                            <m:r>
                              <a:rPr lang="en-US" altLang="zh-CN" sz="1600" b="1" kern="1200">
                                <a:solidFill>
                                  <a:schemeClr val="accent2"/>
                                </a:solidFill>
                                <a:latin typeface="Cambria Math" panose="02040503050406030204" pitchFamily="18" charset="0"/>
                              </a:rPr>
                              <m:t>𝑦</m:t>
                            </m:r>
                          </m:sub>
                        </m:sSub>
                        <m:r>
                          <a:rPr lang="en-US" altLang="zh-CN" sz="1600" b="1" kern="1200">
                            <a:solidFill>
                              <a:schemeClr val="accent2"/>
                            </a:solidFill>
                            <a:latin typeface="Cambria Math" panose="02040503050406030204" pitchFamily="18" charset="0"/>
                          </a:rPr>
                          <m:t>(</m:t>
                        </m:r>
                        <m:r>
                          <a:rPr lang="en-US" altLang="zh-CN" sz="1600" b="1" kern="1200">
                            <a:solidFill>
                              <a:schemeClr val="accent2"/>
                            </a:solidFill>
                            <a:latin typeface="Cambria Math" panose="02040503050406030204" pitchFamily="18" charset="0"/>
                          </a:rPr>
                          <m:t>𝑠</m:t>
                        </m:r>
                        <m:r>
                          <a:rPr lang="en-US" altLang="zh-CN" sz="1600" b="1" kern="1200">
                            <a:solidFill>
                              <a:schemeClr val="accent2"/>
                            </a:solidFill>
                            <a:latin typeface="Cambria Math" panose="02040503050406030204" pitchFamily="18" charset="0"/>
                          </a:rPr>
                          <m:t>)</m:t>
                        </m:r>
                      </m:e>
                    </m:rad>
                  </m:oMath>
                </a14:m>
                <a:endParaRPr lang="zh-CN" altLang="en-US" sz="1600" b="1" kern="1200" dirty="0">
                  <a:solidFill>
                    <a:schemeClr val="accent2"/>
                  </a:solidFill>
                  <a:latin typeface="Times New Roman" pitchFamily="18" charset="0"/>
                  <a:ea typeface="等线 Light" panose="02010600030101010101" pitchFamily="2" charset="-122"/>
                </a:endParaRPr>
              </a:p>
              <a:p>
                <a:pPr>
                  <a:lnSpc>
                    <a:spcPct val="150000"/>
                  </a:lnSpc>
                </a:pPr>
                <a:endParaRPr kumimoji="1" lang="zh-CN" altLang="en-US" dirty="0"/>
              </a:p>
            </p:txBody>
          </p:sp>
        </mc:Choice>
        <mc:Fallback>
          <p:sp>
            <p:nvSpPr>
              <p:cNvPr id="3" name="内容占位符 2">
                <a:extLst>
                  <a:ext uri="{FF2B5EF4-FFF2-40B4-BE49-F238E27FC236}">
                    <a16:creationId xmlns:a16="http://schemas.microsoft.com/office/drawing/2014/main" id="{B2C4FD8C-5583-A5A2-267B-C38BDDF897B5}"/>
                  </a:ext>
                </a:extLst>
              </p:cNvPr>
              <p:cNvSpPr>
                <a:spLocks noGrp="1" noRot="1" noChangeAspect="1" noMove="1" noResize="1" noEditPoints="1" noAdjustHandles="1" noChangeArrowheads="1" noChangeShapeType="1" noTextEdit="1"/>
              </p:cNvSpPr>
              <p:nvPr>
                <p:ph idx="1"/>
              </p:nvPr>
            </p:nvSpPr>
            <p:spPr>
              <a:xfrm>
                <a:off x="609600" y="1268761"/>
                <a:ext cx="10972800" cy="5400600"/>
              </a:xfrm>
              <a:blipFill>
                <a:blip r:embed="rId2"/>
                <a:stretch>
                  <a:fillRect l="-111"/>
                </a:stretch>
              </a:blipFill>
            </p:spPr>
            <p:txBody>
              <a:bodyPr/>
              <a:lstStyle/>
              <a:p>
                <a:r>
                  <a:rPr lang="zh-CN" altLang="en-US">
                    <a:noFill/>
                  </a:rPr>
                  <a:t> </a:t>
                </a:r>
              </a:p>
            </p:txBody>
          </p:sp>
        </mc:Fallback>
      </mc:AlternateContent>
      <p:pic>
        <p:nvPicPr>
          <p:cNvPr id="5" name="图片 4">
            <a:extLst>
              <a:ext uri="{FF2B5EF4-FFF2-40B4-BE49-F238E27FC236}">
                <a16:creationId xmlns:a16="http://schemas.microsoft.com/office/drawing/2014/main" id="{CA62929D-36E7-B7B0-FBA2-CA5CD3E6A22E}"/>
              </a:ext>
            </a:extLst>
          </p:cNvPr>
          <p:cNvPicPr>
            <a:picLocks noChangeAspect="1"/>
          </p:cNvPicPr>
          <p:nvPr/>
        </p:nvPicPr>
        <p:blipFill>
          <a:blip r:embed="rId3"/>
          <a:stretch>
            <a:fillRect/>
          </a:stretch>
        </p:blipFill>
        <p:spPr>
          <a:xfrm>
            <a:off x="2639616" y="2134958"/>
            <a:ext cx="6331287" cy="3663205"/>
          </a:xfrm>
          <a:prstGeom prst="rect">
            <a:avLst/>
          </a:prstGeom>
        </p:spPr>
      </p:pic>
    </p:spTree>
    <p:extLst>
      <p:ext uri="{BB962C8B-B14F-4D97-AF65-F5344CB8AC3E}">
        <p14:creationId xmlns:p14="http://schemas.microsoft.com/office/powerpoint/2010/main" val="396554169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a:extLst>
              <a:ext uri="{FF2B5EF4-FFF2-40B4-BE49-F238E27FC236}">
                <a16:creationId xmlns:a16="http://schemas.microsoft.com/office/drawing/2014/main" id="{89D9FB22-E7FF-F3ED-0679-26CA61CE6F60}"/>
              </a:ext>
            </a:extLst>
          </p:cNvPr>
          <p:cNvGraphicFramePr>
            <a:graphicFrameLocks noGrp="1"/>
          </p:cNvGraphicFramePr>
          <p:nvPr/>
        </p:nvGraphicFramePr>
        <p:xfrm>
          <a:off x="2258888" y="4062162"/>
          <a:ext cx="8085585" cy="957704"/>
        </p:xfrm>
        <a:graphic>
          <a:graphicData uri="http://schemas.openxmlformats.org/drawingml/2006/table">
            <a:tbl>
              <a:tblPr firstRow="1" bandRow="1">
                <a:tableStyleId>{912C8C85-51F0-491E-9774-3900AFEF0FD7}</a:tableStyleId>
              </a:tblPr>
              <a:tblGrid>
                <a:gridCol w="736625">
                  <a:extLst>
                    <a:ext uri="{9D8B030D-6E8A-4147-A177-3AD203B41FA5}">
                      <a16:colId xmlns:a16="http://schemas.microsoft.com/office/drawing/2014/main" val="1953325500"/>
                    </a:ext>
                  </a:extLst>
                </a:gridCol>
                <a:gridCol w="1721991">
                  <a:extLst>
                    <a:ext uri="{9D8B030D-6E8A-4147-A177-3AD203B41FA5}">
                      <a16:colId xmlns:a16="http://schemas.microsoft.com/office/drawing/2014/main" val="1083186185"/>
                    </a:ext>
                  </a:extLst>
                </a:gridCol>
                <a:gridCol w="648072">
                  <a:extLst>
                    <a:ext uri="{9D8B030D-6E8A-4147-A177-3AD203B41FA5}">
                      <a16:colId xmlns:a16="http://schemas.microsoft.com/office/drawing/2014/main" val="2990088625"/>
                    </a:ext>
                  </a:extLst>
                </a:gridCol>
                <a:gridCol w="1329695">
                  <a:extLst>
                    <a:ext uri="{9D8B030D-6E8A-4147-A177-3AD203B41FA5}">
                      <a16:colId xmlns:a16="http://schemas.microsoft.com/office/drawing/2014/main" val="5846649"/>
                    </a:ext>
                  </a:extLst>
                </a:gridCol>
                <a:gridCol w="617107">
                  <a:extLst>
                    <a:ext uri="{9D8B030D-6E8A-4147-A177-3AD203B41FA5}">
                      <a16:colId xmlns:a16="http://schemas.microsoft.com/office/drawing/2014/main" val="2645494828"/>
                    </a:ext>
                  </a:extLst>
                </a:gridCol>
                <a:gridCol w="933518">
                  <a:extLst>
                    <a:ext uri="{9D8B030D-6E8A-4147-A177-3AD203B41FA5}">
                      <a16:colId xmlns:a16="http://schemas.microsoft.com/office/drawing/2014/main" val="3675337998"/>
                    </a:ext>
                  </a:extLst>
                </a:gridCol>
                <a:gridCol w="1224136">
                  <a:extLst>
                    <a:ext uri="{9D8B030D-6E8A-4147-A177-3AD203B41FA5}">
                      <a16:colId xmlns:a16="http://schemas.microsoft.com/office/drawing/2014/main" val="2099270006"/>
                    </a:ext>
                  </a:extLst>
                </a:gridCol>
                <a:gridCol w="874441">
                  <a:extLst>
                    <a:ext uri="{9D8B030D-6E8A-4147-A177-3AD203B41FA5}">
                      <a16:colId xmlns:a16="http://schemas.microsoft.com/office/drawing/2014/main" val="268646250"/>
                    </a:ext>
                  </a:extLst>
                </a:gridCol>
              </a:tblGrid>
              <a:tr h="478852">
                <a:tc grid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400" b="1" kern="1200" dirty="0">
                          <a:solidFill>
                            <a:schemeClr val="bg1"/>
                          </a:solidFill>
                          <a:effectLst/>
                          <a:latin typeface="Times New Roman" panose="02020603050405020304" pitchFamily="18" charset="0"/>
                          <a:ea typeface="+mn-ea"/>
                          <a:cs typeface="Times New Roman" panose="02020603050405020304" pitchFamily="18" charset="0"/>
                        </a:rPr>
                        <a:t>Intercepting Measurements </a:t>
                      </a:r>
                      <a:endParaRPr lang="en" altLang="zh-CN" sz="1100" dirty="0">
                        <a:latin typeface="Times New Roman" panose="02020603050405020304" pitchFamily="18" charset="0"/>
                        <a:cs typeface="Times New Roman" panose="02020603050405020304" pitchFamily="18" charset="0"/>
                      </a:endParaRPr>
                    </a:p>
                  </a:txBody>
                  <a:tcPr anchor="ctr"/>
                </a:tc>
                <a:tc hMerge="1">
                  <a:txBody>
                    <a:bodyPr/>
                    <a:lstStyle/>
                    <a:p>
                      <a:pPr algn="ctr"/>
                      <a:endParaRPr lang="zh-CN" altLang="en-US" sz="1400" dirty="0">
                        <a:latin typeface="Times New Roman" panose="02020603050405020304" pitchFamily="18" charset="0"/>
                        <a:cs typeface="Times New Roman" panose="02020603050405020304" pitchFamily="18" charset="0"/>
                      </a:endParaRPr>
                    </a:p>
                  </a:txBody>
                  <a:tcPr/>
                </a:tc>
                <a:tc hMerge="1">
                  <a:txBody>
                    <a:bodyPr/>
                    <a:lstStyle/>
                    <a:p>
                      <a:pPr algn="ctr"/>
                      <a:endParaRPr lang="zh-CN" altLang="en-US" sz="1400" dirty="0">
                        <a:latin typeface="Times New Roman" panose="02020603050405020304" pitchFamily="18" charset="0"/>
                        <a:cs typeface="Times New Roman" panose="02020603050405020304" pitchFamily="18" charset="0"/>
                      </a:endParaRPr>
                    </a:p>
                  </a:txBody>
                  <a:tcPr/>
                </a:tc>
                <a:tc hMerge="1">
                  <a:txBody>
                    <a:bodyPr/>
                    <a:lstStyle/>
                    <a:p>
                      <a:pPr algn="ctr"/>
                      <a:endParaRPr lang="zh-CN" altLang="en-US" sz="1400" dirty="0">
                        <a:latin typeface="Times New Roman" panose="02020603050405020304" pitchFamily="18" charset="0"/>
                        <a:cs typeface="Times New Roman" panose="02020603050405020304" pitchFamily="18" charset="0"/>
                      </a:endParaRPr>
                    </a:p>
                  </a:txBody>
                  <a:tcPr/>
                </a:tc>
                <a:tc hMerge="1">
                  <a:txBody>
                    <a:bodyPr/>
                    <a:lstStyle/>
                    <a:p>
                      <a:pPr algn="ctr"/>
                      <a:endParaRPr lang="zh-CN" altLang="en-US" sz="1400" dirty="0">
                        <a:latin typeface="Times New Roman" panose="02020603050405020304" pitchFamily="18" charset="0"/>
                        <a:cs typeface="Times New Roman" panose="02020603050405020304" pitchFamily="18" charset="0"/>
                      </a:endParaRPr>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 altLang="zh-CN" sz="1400" b="1" kern="1200" dirty="0">
                          <a:solidFill>
                            <a:schemeClr val="bg1"/>
                          </a:solidFill>
                          <a:effectLst/>
                          <a:latin typeface="Times New Roman" panose="02020603050405020304" pitchFamily="18" charset="0"/>
                          <a:ea typeface="+mn-ea"/>
                          <a:cs typeface="Times New Roman" panose="02020603050405020304" pitchFamily="18" charset="0"/>
                        </a:rPr>
                        <a:t>Non-intercepting measurements </a:t>
                      </a:r>
                    </a:p>
                  </a:txBody>
                  <a:tcPr anchor="ctr"/>
                </a:tc>
                <a:tc hMerge="1">
                  <a:txBody>
                    <a:bodyPr/>
                    <a:lstStyle/>
                    <a:p>
                      <a:pPr algn="ctr"/>
                      <a:endParaRPr lang="zh-CN" altLang="en-US" sz="1400" dirty="0">
                        <a:latin typeface="Times New Roman" panose="02020603050405020304" pitchFamily="18" charset="0"/>
                        <a:cs typeface="Times New Roman" panose="02020603050405020304" pitchFamily="18" charset="0"/>
                      </a:endParaRPr>
                    </a:p>
                  </a:txBody>
                  <a:tcPr/>
                </a:tc>
                <a:tc hMerge="1">
                  <a:txBody>
                    <a:bodyPr/>
                    <a:lstStyle/>
                    <a:p>
                      <a:pPr algn="ctr"/>
                      <a:endParaRPr lang="zh-CN" alt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4437374"/>
                  </a:ext>
                </a:extLst>
              </a:tr>
              <a:tr h="478852">
                <a:tc>
                  <a:txBody>
                    <a:bodyPr/>
                    <a:lstStyle/>
                    <a:p>
                      <a:pPr algn="ctr"/>
                      <a:r>
                        <a:rPr lang="en-US" altLang="zh-CN" sz="1400" dirty="0">
                          <a:latin typeface="Times New Roman" panose="02020603050405020304" pitchFamily="18" charset="0"/>
                          <a:cs typeface="Times New Roman" panose="02020603050405020304" pitchFamily="18" charset="0"/>
                        </a:rPr>
                        <a:t>SEM</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a:latin typeface="Times New Roman" panose="02020603050405020304" pitchFamily="18" charset="0"/>
                          <a:cs typeface="Times New Roman" panose="02020603050405020304" pitchFamily="18" charset="0"/>
                        </a:rPr>
                        <a:t>Scintillation</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Screen</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a:latin typeface="Times New Roman" panose="02020603050405020304" pitchFamily="18" charset="0"/>
                          <a:cs typeface="Times New Roman" panose="02020603050405020304" pitchFamily="18" charset="0"/>
                        </a:rPr>
                        <a:t>WS</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a:latin typeface="Times New Roman" panose="02020603050405020304" pitchFamily="18" charset="0"/>
                          <a:cs typeface="Times New Roman" panose="02020603050405020304" pitchFamily="18" charset="0"/>
                        </a:rPr>
                        <a:t>MWPC</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a:latin typeface="Times New Roman" panose="02020603050405020304" pitchFamily="18" charset="0"/>
                          <a:cs typeface="Times New Roman" panose="02020603050405020304" pitchFamily="18" charset="0"/>
                        </a:rPr>
                        <a:t>OTR</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a:latin typeface="Times New Roman" panose="02020603050405020304" pitchFamily="18" charset="0"/>
                          <a:cs typeface="Times New Roman" panose="02020603050405020304" pitchFamily="18" charset="0"/>
                        </a:rPr>
                        <a:t>IPM</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a:latin typeface="Times New Roman" panose="02020603050405020304" pitchFamily="18" charset="0"/>
                          <a:cs typeface="Times New Roman" panose="02020603050405020304" pitchFamily="18" charset="0"/>
                        </a:rPr>
                        <a:t>BIF</a:t>
                      </a:r>
                      <a:endParaRPr lang="zh-CN" altLang="en-US" sz="1400" dirty="0">
                        <a:latin typeface="Times New Roman" panose="02020603050405020304" pitchFamily="18" charset="0"/>
                        <a:cs typeface="Times New Roman" panose="02020603050405020304" pitchFamily="18" charset="0"/>
                      </a:endParaRPr>
                    </a:p>
                  </a:txBody>
                  <a:tcPr anchor="ctr"/>
                </a:tc>
                <a:tc>
                  <a:txBody>
                    <a:bodyPr/>
                    <a:lstStyle/>
                    <a:p>
                      <a:pPr algn="ctr"/>
                      <a:r>
                        <a:rPr lang="en-US" altLang="zh-CN" sz="1400" dirty="0">
                          <a:latin typeface="Times New Roman" panose="02020603050405020304" pitchFamily="18" charset="0"/>
                          <a:cs typeface="Times New Roman" panose="02020603050405020304" pitchFamily="18" charset="0"/>
                        </a:rPr>
                        <a:t>SR</a:t>
                      </a:r>
                      <a:endParaRPr lang="zh-CN" altLang="en-US" sz="14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831239318"/>
                  </a:ext>
                </a:extLst>
              </a:tr>
            </a:tbl>
          </a:graphicData>
        </a:graphic>
      </p:graphicFrame>
      <p:pic>
        <p:nvPicPr>
          <p:cNvPr id="21" name="图片 20">
            <a:extLst>
              <a:ext uri="{FF2B5EF4-FFF2-40B4-BE49-F238E27FC236}">
                <a16:creationId xmlns:a16="http://schemas.microsoft.com/office/drawing/2014/main" id="{961B23E5-F69B-F600-7897-AB045BBDACF8}"/>
              </a:ext>
            </a:extLst>
          </p:cNvPr>
          <p:cNvPicPr>
            <a:picLocks noChangeAspect="1"/>
          </p:cNvPicPr>
          <p:nvPr/>
        </p:nvPicPr>
        <p:blipFill>
          <a:blip r:embed="rId2"/>
          <a:stretch>
            <a:fillRect/>
          </a:stretch>
        </p:blipFill>
        <p:spPr>
          <a:xfrm>
            <a:off x="3853409" y="2591949"/>
            <a:ext cx="1584175" cy="1434530"/>
          </a:xfrm>
          <a:prstGeom prst="rect">
            <a:avLst/>
          </a:prstGeom>
        </p:spPr>
      </p:pic>
      <p:pic>
        <p:nvPicPr>
          <p:cNvPr id="12" name="图片 11">
            <a:extLst>
              <a:ext uri="{FF2B5EF4-FFF2-40B4-BE49-F238E27FC236}">
                <a16:creationId xmlns:a16="http://schemas.microsoft.com/office/drawing/2014/main" id="{F2FE7ECD-8E0D-5EF1-C190-162CF886A038}"/>
              </a:ext>
            </a:extLst>
          </p:cNvPr>
          <p:cNvPicPr>
            <a:picLocks noChangeAspect="1"/>
          </p:cNvPicPr>
          <p:nvPr/>
        </p:nvPicPr>
        <p:blipFill>
          <a:blip r:embed="rId3"/>
          <a:stretch>
            <a:fillRect/>
          </a:stretch>
        </p:blipFill>
        <p:spPr>
          <a:xfrm>
            <a:off x="2258888" y="2751728"/>
            <a:ext cx="1481063" cy="1310434"/>
          </a:xfrm>
          <a:prstGeom prst="rect">
            <a:avLst/>
          </a:prstGeom>
        </p:spPr>
      </p:pic>
      <p:sp>
        <p:nvSpPr>
          <p:cNvPr id="3" name="内容占位符 2">
            <a:extLst>
              <a:ext uri="{FF2B5EF4-FFF2-40B4-BE49-F238E27FC236}">
                <a16:creationId xmlns:a16="http://schemas.microsoft.com/office/drawing/2014/main" id="{B2C4FD8C-5583-A5A2-267B-C38BDDF897B5}"/>
              </a:ext>
            </a:extLst>
          </p:cNvPr>
          <p:cNvSpPr>
            <a:spLocks noGrp="1"/>
          </p:cNvSpPr>
          <p:nvPr>
            <p:ph idx="1"/>
          </p:nvPr>
        </p:nvSpPr>
        <p:spPr>
          <a:xfrm>
            <a:off x="609600" y="1268761"/>
            <a:ext cx="10972800" cy="4857404"/>
          </a:xfrm>
        </p:spPr>
        <p:txBody>
          <a:bodyPr/>
          <a:lstStyle/>
          <a:p>
            <a:pPr>
              <a:lnSpc>
                <a:spcPct val="150000"/>
              </a:lnSpc>
              <a:spcBef>
                <a:spcPct val="0"/>
              </a:spcBef>
            </a:pPr>
            <a:r>
              <a:rPr lang="zh-CN" altLang="en-US" sz="1600" b="1" kern="1200" dirty="0">
                <a:solidFill>
                  <a:schemeClr val="accent2"/>
                </a:solidFill>
                <a:latin typeface="Times New Roman" pitchFamily="18" charset="0"/>
                <a:ea typeface="等线 Light" panose="02010600030101010101" pitchFamily="2" charset="-122"/>
              </a:rPr>
              <a:t>束流剖面测量方式</a:t>
            </a:r>
            <a:endParaRPr lang="en-US" altLang="zh-CN" sz="1600" b="1" kern="1200" dirty="0">
              <a:solidFill>
                <a:schemeClr val="accent2"/>
              </a:solidFill>
              <a:latin typeface="Times New Roman" pitchFamily="18" charset="0"/>
              <a:ea typeface="等线 Light" panose="02010600030101010101" pitchFamily="2" charset="-122"/>
            </a:endParaRPr>
          </a:p>
          <a:p>
            <a:pPr marL="742950" lvl="2" indent="-342900">
              <a:lnSpc>
                <a:spcPct val="150000"/>
              </a:lnSpc>
              <a:spcBef>
                <a:spcPct val="0"/>
              </a:spcBef>
              <a:buClr>
                <a:srgbClr val="00B0F0"/>
              </a:buClr>
              <a:buSzPct val="90000"/>
              <a:buFont typeface="Wingdings" pitchFamily="2" charset="2"/>
              <a:buChar char="n"/>
            </a:pPr>
            <a:r>
              <a:rPr lang="zh-CN" altLang="en-US" sz="1600" b="1" kern="1200" dirty="0">
                <a:solidFill>
                  <a:schemeClr val="accent2"/>
                </a:solidFill>
                <a:latin typeface="Times New Roman" pitchFamily="18" charset="0"/>
                <a:ea typeface="等线 Light" panose="02010600030101010101" pitchFamily="2" charset="-122"/>
                <a:cs typeface="+mn-cs"/>
              </a:rPr>
              <a:t>以对束流的影响分为拦截式</a:t>
            </a:r>
            <a:r>
              <a:rPr lang="en-US" altLang="zh-CN" sz="1600" b="1" kern="1200" dirty="0">
                <a:solidFill>
                  <a:schemeClr val="accent2"/>
                </a:solidFill>
                <a:latin typeface="Times New Roman" pitchFamily="18" charset="0"/>
                <a:ea typeface="等线 Light" panose="02010600030101010101" pitchFamily="2" charset="-122"/>
                <a:cs typeface="+mn-cs"/>
              </a:rPr>
              <a:t>(</a:t>
            </a:r>
            <a:r>
              <a:rPr lang="zh-CN" altLang="en-US" sz="1600" b="1" kern="1200" dirty="0">
                <a:solidFill>
                  <a:schemeClr val="accent2"/>
                </a:solidFill>
                <a:latin typeface="Times New Roman" pitchFamily="18" charset="0"/>
                <a:ea typeface="等线 Light" panose="02010600030101010101" pitchFamily="2" charset="-122"/>
                <a:cs typeface="+mn-cs"/>
              </a:rPr>
              <a:t>二次电子发射栅网</a:t>
            </a:r>
            <a:r>
              <a:rPr lang="en-US" altLang="zh-CN" sz="1600" b="1" kern="1200" dirty="0">
                <a:solidFill>
                  <a:schemeClr val="accent2"/>
                </a:solidFill>
                <a:latin typeface="Times New Roman" pitchFamily="18" charset="0"/>
                <a:ea typeface="等线 Light" panose="02010600030101010101" pitchFamily="2" charset="-122"/>
                <a:cs typeface="+mn-cs"/>
              </a:rPr>
              <a:t>SEM</a:t>
            </a:r>
            <a:r>
              <a:rPr lang="zh-CN" altLang="en-US" sz="1600" b="1" kern="1200" dirty="0">
                <a:solidFill>
                  <a:schemeClr val="accent2"/>
                </a:solidFill>
                <a:latin typeface="Times New Roman" pitchFamily="18" charset="0"/>
                <a:ea typeface="等线 Light" panose="02010600030101010101" pitchFamily="2" charset="-122"/>
                <a:cs typeface="+mn-cs"/>
              </a:rPr>
              <a:t>、荧光靶、丝靶</a:t>
            </a:r>
            <a:r>
              <a:rPr lang="en-US" altLang="zh-CN" sz="1600" b="1" kern="1200" dirty="0">
                <a:solidFill>
                  <a:schemeClr val="accent2"/>
                </a:solidFill>
                <a:latin typeface="Times New Roman" pitchFamily="18" charset="0"/>
                <a:ea typeface="等线 Light" panose="02010600030101010101" pitchFamily="2" charset="-122"/>
                <a:cs typeface="+mn-cs"/>
              </a:rPr>
              <a:t>WS</a:t>
            </a:r>
            <a:r>
              <a:rPr lang="zh-CN" altLang="en-US" sz="1600" b="1" kern="1200" dirty="0">
                <a:solidFill>
                  <a:schemeClr val="accent2"/>
                </a:solidFill>
                <a:latin typeface="Times New Roman" pitchFamily="18" charset="0"/>
                <a:ea typeface="等线 Light" panose="02010600030101010101" pitchFamily="2" charset="-122"/>
                <a:cs typeface="+mn-cs"/>
              </a:rPr>
              <a:t>、多丝正比室</a:t>
            </a:r>
            <a:r>
              <a:rPr lang="en-US" altLang="zh-CN" sz="1600" b="1" kern="1200" dirty="0">
                <a:solidFill>
                  <a:schemeClr val="accent2"/>
                </a:solidFill>
                <a:latin typeface="Times New Roman" pitchFamily="18" charset="0"/>
                <a:ea typeface="等线 Light" panose="02010600030101010101" pitchFamily="2" charset="-122"/>
                <a:cs typeface="+mn-cs"/>
              </a:rPr>
              <a:t>MWPC</a:t>
            </a:r>
            <a:r>
              <a:rPr lang="zh-CN" altLang="en-US" sz="1600" b="1" kern="1200" dirty="0">
                <a:solidFill>
                  <a:schemeClr val="accent2"/>
                </a:solidFill>
                <a:latin typeface="Times New Roman" pitchFamily="18" charset="0"/>
                <a:ea typeface="等线 Light" panose="02010600030101010101" pitchFamily="2" charset="-122"/>
                <a:cs typeface="+mn-cs"/>
              </a:rPr>
              <a:t>、光学渡越辐射等</a:t>
            </a:r>
            <a:r>
              <a:rPr lang="en-US" altLang="zh-CN" sz="1600" b="1" kern="1200" dirty="0">
                <a:solidFill>
                  <a:schemeClr val="accent2"/>
                </a:solidFill>
                <a:latin typeface="Times New Roman" pitchFamily="18" charset="0"/>
                <a:ea typeface="等线 Light" panose="02010600030101010101" pitchFamily="2" charset="-122"/>
                <a:cs typeface="+mn-cs"/>
              </a:rPr>
              <a:t>)</a:t>
            </a:r>
            <a:r>
              <a:rPr lang="zh-CN" altLang="en-US" sz="1600" b="1" kern="1200" dirty="0">
                <a:solidFill>
                  <a:schemeClr val="accent2"/>
                </a:solidFill>
                <a:latin typeface="Times New Roman" pitchFamily="18" charset="0"/>
                <a:ea typeface="等线 Light" panose="02010600030101010101" pitchFamily="2" charset="-122"/>
                <a:cs typeface="+mn-cs"/>
              </a:rPr>
              <a:t>与非拦截式</a:t>
            </a:r>
            <a:r>
              <a:rPr lang="en-US" altLang="zh-CN" sz="1600" b="1" kern="1200" dirty="0">
                <a:solidFill>
                  <a:schemeClr val="accent2"/>
                </a:solidFill>
                <a:latin typeface="Times New Roman" pitchFamily="18" charset="0"/>
                <a:ea typeface="等线 Light" panose="02010600030101010101" pitchFamily="2" charset="-122"/>
                <a:cs typeface="+mn-cs"/>
              </a:rPr>
              <a:t>(</a:t>
            </a:r>
            <a:r>
              <a:rPr lang="zh-CN" altLang="en-US" sz="1600" b="1" kern="1200" dirty="0">
                <a:solidFill>
                  <a:schemeClr val="accent2"/>
                </a:solidFill>
                <a:latin typeface="Times New Roman" pitchFamily="18" charset="0"/>
                <a:ea typeface="等线 Light" panose="02010600030101010101" pitchFamily="2" charset="-122"/>
                <a:cs typeface="+mn-cs"/>
              </a:rPr>
              <a:t>剩余气体荧光探测器</a:t>
            </a:r>
            <a:r>
              <a:rPr lang="en-US" altLang="zh-CN" sz="1600" b="1" kern="1200" dirty="0">
                <a:solidFill>
                  <a:schemeClr val="accent2"/>
                </a:solidFill>
                <a:latin typeface="Times New Roman" pitchFamily="18" charset="0"/>
                <a:ea typeface="等线 Light" panose="02010600030101010101" pitchFamily="2" charset="-122"/>
                <a:cs typeface="+mn-cs"/>
              </a:rPr>
              <a:t>BIF</a:t>
            </a:r>
            <a:r>
              <a:rPr lang="zh-CN" altLang="en-US" sz="1600" b="1" kern="1200" dirty="0">
                <a:solidFill>
                  <a:schemeClr val="accent2"/>
                </a:solidFill>
                <a:latin typeface="Times New Roman" pitchFamily="18" charset="0"/>
                <a:ea typeface="等线 Light" panose="02010600030101010101" pitchFamily="2" charset="-122"/>
                <a:cs typeface="+mn-cs"/>
              </a:rPr>
              <a:t>、同步辐射探测器</a:t>
            </a:r>
            <a:r>
              <a:rPr lang="en-US" altLang="zh-CN" sz="1600" b="1" kern="1200" dirty="0">
                <a:solidFill>
                  <a:schemeClr val="accent2"/>
                </a:solidFill>
                <a:latin typeface="Times New Roman" pitchFamily="18" charset="0"/>
                <a:ea typeface="等线 Light" panose="02010600030101010101" pitchFamily="2" charset="-122"/>
                <a:cs typeface="+mn-cs"/>
              </a:rPr>
              <a:t>SR</a:t>
            </a:r>
            <a:r>
              <a:rPr lang="zh-CN" altLang="en-US" sz="1600" b="1" kern="1200" dirty="0">
                <a:solidFill>
                  <a:schemeClr val="accent2"/>
                </a:solidFill>
                <a:latin typeface="Times New Roman" pitchFamily="18" charset="0"/>
                <a:ea typeface="等线 Light" panose="02010600030101010101" pitchFamily="2" charset="-122"/>
                <a:cs typeface="+mn-cs"/>
              </a:rPr>
              <a:t>、电离型探测器</a:t>
            </a:r>
            <a:r>
              <a:rPr lang="en-US" altLang="zh-CN" sz="1600" b="1" kern="1200" dirty="0">
                <a:solidFill>
                  <a:schemeClr val="accent2"/>
                </a:solidFill>
                <a:latin typeface="Times New Roman" pitchFamily="18" charset="0"/>
                <a:ea typeface="等线 Light" panose="02010600030101010101" pitchFamily="2" charset="-122"/>
                <a:cs typeface="+mn-cs"/>
              </a:rPr>
              <a:t>IPM</a:t>
            </a:r>
            <a:r>
              <a:rPr lang="zh-CN" altLang="en-US" sz="1600" b="1" kern="1200" dirty="0">
                <a:solidFill>
                  <a:schemeClr val="accent2"/>
                </a:solidFill>
                <a:latin typeface="Times New Roman" pitchFamily="18" charset="0"/>
                <a:ea typeface="等线 Light" panose="02010600030101010101" pitchFamily="2" charset="-122"/>
                <a:cs typeface="+mn-cs"/>
              </a:rPr>
              <a:t>等</a:t>
            </a:r>
            <a:r>
              <a:rPr lang="en-US" altLang="zh-CN" sz="1600" b="1" kern="1200" dirty="0">
                <a:solidFill>
                  <a:schemeClr val="accent2"/>
                </a:solidFill>
                <a:latin typeface="Times New Roman" pitchFamily="18" charset="0"/>
                <a:ea typeface="等线 Light" panose="02010600030101010101" pitchFamily="2" charset="-122"/>
                <a:cs typeface="+mn-cs"/>
              </a:rPr>
              <a:t>)</a:t>
            </a:r>
            <a:endParaRPr lang="zh-CN" altLang="en-US" sz="1600" b="1" kern="1200" dirty="0">
              <a:solidFill>
                <a:schemeClr val="accent2"/>
              </a:solidFill>
              <a:latin typeface="Times New Roman" pitchFamily="18" charset="0"/>
              <a:ea typeface="等线 Light" panose="02010600030101010101" pitchFamily="2" charset="-122"/>
              <a:cs typeface="+mn-cs"/>
            </a:endParaRPr>
          </a:p>
          <a:p>
            <a:pPr marL="0" indent="0">
              <a:lnSpc>
                <a:spcPct val="150000"/>
              </a:lnSpc>
              <a:buNone/>
            </a:pPr>
            <a:endParaRPr kumimoji="1" lang="zh-CN" altLang="en-US" dirty="0"/>
          </a:p>
        </p:txBody>
      </p:sp>
      <p:sp>
        <p:nvSpPr>
          <p:cNvPr id="20" name="文本框 19">
            <a:extLst>
              <a:ext uri="{FF2B5EF4-FFF2-40B4-BE49-F238E27FC236}">
                <a16:creationId xmlns:a16="http://schemas.microsoft.com/office/drawing/2014/main" id="{C01CA0AB-FE9A-3F6E-53C6-09325845824F}"/>
              </a:ext>
            </a:extLst>
          </p:cNvPr>
          <p:cNvSpPr txBox="1"/>
          <p:nvPr/>
        </p:nvSpPr>
        <p:spPr>
          <a:xfrm>
            <a:off x="2978784" y="3579707"/>
            <a:ext cx="981359" cy="461665"/>
          </a:xfrm>
          <a:prstGeom prst="rect">
            <a:avLst/>
          </a:prstGeom>
          <a:noFill/>
        </p:spPr>
        <p:txBody>
          <a:bodyPr wrap="none" rtlCol="0">
            <a:spAutoFit/>
          </a:bodyPr>
          <a:lstStyle/>
          <a:p>
            <a:r>
              <a:rPr kumimoji="1" lang="en-US" altLang="zh-CN" sz="1200" dirty="0">
                <a:solidFill>
                  <a:srgbClr val="FFC000"/>
                </a:solidFill>
              </a:rPr>
              <a:t>Scintillation</a:t>
            </a:r>
          </a:p>
          <a:p>
            <a:r>
              <a:rPr kumimoji="1" lang="en-US" altLang="zh-CN" sz="1200" dirty="0">
                <a:solidFill>
                  <a:srgbClr val="FFC000"/>
                </a:solidFill>
              </a:rPr>
              <a:t>Screen</a:t>
            </a:r>
            <a:endParaRPr kumimoji="1" lang="zh-CN" altLang="en-US" sz="1200" dirty="0">
              <a:solidFill>
                <a:srgbClr val="FFC000"/>
              </a:solidFill>
            </a:endParaRPr>
          </a:p>
        </p:txBody>
      </p:sp>
      <p:sp>
        <p:nvSpPr>
          <p:cNvPr id="22" name="文本框 21">
            <a:extLst>
              <a:ext uri="{FF2B5EF4-FFF2-40B4-BE49-F238E27FC236}">
                <a16:creationId xmlns:a16="http://schemas.microsoft.com/office/drawing/2014/main" id="{C4B63E9C-006F-00CE-7201-12B09A4CA460}"/>
              </a:ext>
            </a:extLst>
          </p:cNvPr>
          <p:cNvSpPr txBox="1"/>
          <p:nvPr/>
        </p:nvSpPr>
        <p:spPr>
          <a:xfrm>
            <a:off x="3943169" y="3341117"/>
            <a:ext cx="518091" cy="276999"/>
          </a:xfrm>
          <a:prstGeom prst="rect">
            <a:avLst/>
          </a:prstGeom>
          <a:noFill/>
        </p:spPr>
        <p:txBody>
          <a:bodyPr wrap="none" rtlCol="0">
            <a:spAutoFit/>
          </a:bodyPr>
          <a:lstStyle/>
          <a:p>
            <a:r>
              <a:rPr kumimoji="1" lang="en-US" altLang="zh-CN" sz="1200" dirty="0">
                <a:solidFill>
                  <a:srgbClr val="FFC000"/>
                </a:solidFill>
              </a:rPr>
              <a:t>SEM</a:t>
            </a:r>
            <a:endParaRPr kumimoji="1" lang="zh-CN" altLang="en-US" sz="1200" dirty="0">
              <a:solidFill>
                <a:srgbClr val="FFC000"/>
              </a:solidFill>
            </a:endParaRPr>
          </a:p>
        </p:txBody>
      </p:sp>
      <p:pic>
        <p:nvPicPr>
          <p:cNvPr id="23" name="图片 22">
            <a:extLst>
              <a:ext uri="{FF2B5EF4-FFF2-40B4-BE49-F238E27FC236}">
                <a16:creationId xmlns:a16="http://schemas.microsoft.com/office/drawing/2014/main" id="{B04F28CD-7615-E7C5-DE77-6DAF29F151F0}"/>
              </a:ext>
            </a:extLst>
          </p:cNvPr>
          <p:cNvPicPr>
            <a:picLocks noChangeAspect="1"/>
          </p:cNvPicPr>
          <p:nvPr/>
        </p:nvPicPr>
        <p:blipFill>
          <a:blip r:embed="rId4"/>
          <a:stretch>
            <a:fillRect/>
          </a:stretch>
        </p:blipFill>
        <p:spPr>
          <a:xfrm>
            <a:off x="5509593" y="2703561"/>
            <a:ext cx="2470787" cy="1211305"/>
          </a:xfrm>
          <a:prstGeom prst="rect">
            <a:avLst/>
          </a:prstGeom>
        </p:spPr>
      </p:pic>
      <p:sp>
        <p:nvSpPr>
          <p:cNvPr id="24" name="文本框 23">
            <a:extLst>
              <a:ext uri="{FF2B5EF4-FFF2-40B4-BE49-F238E27FC236}">
                <a16:creationId xmlns:a16="http://schemas.microsoft.com/office/drawing/2014/main" id="{A3AA00AD-02AD-9A0C-6FD9-AFC5EA431B98}"/>
              </a:ext>
            </a:extLst>
          </p:cNvPr>
          <p:cNvSpPr txBox="1"/>
          <p:nvPr/>
        </p:nvSpPr>
        <p:spPr>
          <a:xfrm>
            <a:off x="6423821" y="3785164"/>
            <a:ext cx="423514" cy="276999"/>
          </a:xfrm>
          <a:prstGeom prst="rect">
            <a:avLst/>
          </a:prstGeom>
          <a:noFill/>
        </p:spPr>
        <p:txBody>
          <a:bodyPr wrap="none" rtlCol="0">
            <a:spAutoFit/>
          </a:bodyPr>
          <a:lstStyle/>
          <a:p>
            <a:r>
              <a:rPr kumimoji="1" lang="en-US" altLang="zh-CN" sz="1200" dirty="0">
                <a:solidFill>
                  <a:srgbClr val="FFC000"/>
                </a:solidFill>
              </a:rPr>
              <a:t>WS</a:t>
            </a:r>
            <a:endParaRPr kumimoji="1" lang="zh-CN" altLang="en-US" sz="1200" dirty="0">
              <a:solidFill>
                <a:srgbClr val="FFC000"/>
              </a:solidFill>
            </a:endParaRPr>
          </a:p>
        </p:txBody>
      </p:sp>
      <p:pic>
        <p:nvPicPr>
          <p:cNvPr id="25" name="图片 24">
            <a:extLst>
              <a:ext uri="{FF2B5EF4-FFF2-40B4-BE49-F238E27FC236}">
                <a16:creationId xmlns:a16="http://schemas.microsoft.com/office/drawing/2014/main" id="{680D2FEC-567A-B182-FB92-8D2963917EFC}"/>
              </a:ext>
            </a:extLst>
          </p:cNvPr>
          <p:cNvPicPr>
            <a:picLocks noChangeAspect="1"/>
          </p:cNvPicPr>
          <p:nvPr/>
        </p:nvPicPr>
        <p:blipFill>
          <a:blip r:embed="rId5"/>
          <a:stretch>
            <a:fillRect/>
          </a:stretch>
        </p:blipFill>
        <p:spPr>
          <a:xfrm>
            <a:off x="8057865" y="2564905"/>
            <a:ext cx="1719856" cy="1488615"/>
          </a:xfrm>
          <a:prstGeom prst="rect">
            <a:avLst/>
          </a:prstGeom>
        </p:spPr>
      </p:pic>
      <p:sp>
        <p:nvSpPr>
          <p:cNvPr id="26" name="文本框 25">
            <a:extLst>
              <a:ext uri="{FF2B5EF4-FFF2-40B4-BE49-F238E27FC236}">
                <a16:creationId xmlns:a16="http://schemas.microsoft.com/office/drawing/2014/main" id="{8EA4E7CA-2BAF-920C-11F6-55AE9D83499D}"/>
              </a:ext>
            </a:extLst>
          </p:cNvPr>
          <p:cNvSpPr txBox="1"/>
          <p:nvPr/>
        </p:nvSpPr>
        <p:spPr>
          <a:xfrm>
            <a:off x="9588914" y="3720117"/>
            <a:ext cx="484428" cy="276999"/>
          </a:xfrm>
          <a:prstGeom prst="rect">
            <a:avLst/>
          </a:prstGeom>
          <a:noFill/>
        </p:spPr>
        <p:txBody>
          <a:bodyPr wrap="none" rtlCol="0">
            <a:spAutoFit/>
          </a:bodyPr>
          <a:lstStyle/>
          <a:p>
            <a:r>
              <a:rPr kumimoji="1" lang="en-US" altLang="zh-CN" sz="1200" dirty="0">
                <a:solidFill>
                  <a:srgbClr val="FFC000"/>
                </a:solidFill>
              </a:rPr>
              <a:t>IPM</a:t>
            </a:r>
            <a:endParaRPr kumimoji="1" lang="zh-CN" altLang="en-US" sz="1200" dirty="0">
              <a:solidFill>
                <a:srgbClr val="FFC000"/>
              </a:solidFill>
            </a:endParaRPr>
          </a:p>
        </p:txBody>
      </p:sp>
      <p:pic>
        <p:nvPicPr>
          <p:cNvPr id="27" name="图片 26">
            <a:extLst>
              <a:ext uri="{FF2B5EF4-FFF2-40B4-BE49-F238E27FC236}">
                <a16:creationId xmlns:a16="http://schemas.microsoft.com/office/drawing/2014/main" id="{2A145ECC-F1FE-5CC2-ED41-893D6E84D549}"/>
              </a:ext>
            </a:extLst>
          </p:cNvPr>
          <p:cNvPicPr>
            <a:picLocks noChangeAspect="1"/>
          </p:cNvPicPr>
          <p:nvPr/>
        </p:nvPicPr>
        <p:blipFill>
          <a:blip r:embed="rId6"/>
          <a:stretch>
            <a:fillRect/>
          </a:stretch>
        </p:blipFill>
        <p:spPr>
          <a:xfrm>
            <a:off x="8173888" y="5037086"/>
            <a:ext cx="1508446" cy="1258772"/>
          </a:xfrm>
          <a:prstGeom prst="rect">
            <a:avLst/>
          </a:prstGeom>
        </p:spPr>
      </p:pic>
      <p:sp>
        <p:nvSpPr>
          <p:cNvPr id="28" name="文本框 27">
            <a:extLst>
              <a:ext uri="{FF2B5EF4-FFF2-40B4-BE49-F238E27FC236}">
                <a16:creationId xmlns:a16="http://schemas.microsoft.com/office/drawing/2014/main" id="{582FEF39-FF43-C3B2-2A82-F8AF2E3331C0}"/>
              </a:ext>
            </a:extLst>
          </p:cNvPr>
          <p:cNvSpPr txBox="1"/>
          <p:nvPr/>
        </p:nvSpPr>
        <p:spPr>
          <a:xfrm>
            <a:off x="9429224" y="5920110"/>
            <a:ext cx="441146" cy="276999"/>
          </a:xfrm>
          <a:prstGeom prst="rect">
            <a:avLst/>
          </a:prstGeom>
          <a:noFill/>
        </p:spPr>
        <p:txBody>
          <a:bodyPr wrap="none" rtlCol="0">
            <a:spAutoFit/>
          </a:bodyPr>
          <a:lstStyle/>
          <a:p>
            <a:r>
              <a:rPr kumimoji="1" lang="en-US" altLang="zh-CN" sz="1200" dirty="0">
                <a:solidFill>
                  <a:srgbClr val="FFC000"/>
                </a:solidFill>
              </a:rPr>
              <a:t>BIF</a:t>
            </a:r>
            <a:endParaRPr kumimoji="1" lang="zh-CN" altLang="en-US" sz="1200" dirty="0">
              <a:solidFill>
                <a:srgbClr val="FFC000"/>
              </a:solidFill>
            </a:endParaRPr>
          </a:p>
        </p:txBody>
      </p:sp>
      <p:pic>
        <p:nvPicPr>
          <p:cNvPr id="29" name="图片 28">
            <a:extLst>
              <a:ext uri="{FF2B5EF4-FFF2-40B4-BE49-F238E27FC236}">
                <a16:creationId xmlns:a16="http://schemas.microsoft.com/office/drawing/2014/main" id="{12915233-F0EA-9E1C-3285-C8F56121D36E}"/>
              </a:ext>
            </a:extLst>
          </p:cNvPr>
          <p:cNvPicPr>
            <a:picLocks noChangeAspect="1"/>
          </p:cNvPicPr>
          <p:nvPr/>
        </p:nvPicPr>
        <p:blipFill>
          <a:blip r:embed="rId7"/>
          <a:stretch>
            <a:fillRect/>
          </a:stretch>
        </p:blipFill>
        <p:spPr>
          <a:xfrm>
            <a:off x="2253614" y="5040657"/>
            <a:ext cx="1800621" cy="1220186"/>
          </a:xfrm>
          <a:prstGeom prst="rect">
            <a:avLst/>
          </a:prstGeom>
        </p:spPr>
      </p:pic>
      <p:sp>
        <p:nvSpPr>
          <p:cNvPr id="30" name="文本框 29">
            <a:extLst>
              <a:ext uri="{FF2B5EF4-FFF2-40B4-BE49-F238E27FC236}">
                <a16:creationId xmlns:a16="http://schemas.microsoft.com/office/drawing/2014/main" id="{4BA33826-AA19-0443-C8AB-F037F492241E}"/>
              </a:ext>
            </a:extLst>
          </p:cNvPr>
          <p:cNvSpPr txBox="1"/>
          <p:nvPr/>
        </p:nvSpPr>
        <p:spPr>
          <a:xfrm>
            <a:off x="3706394" y="5920111"/>
            <a:ext cx="518092" cy="276999"/>
          </a:xfrm>
          <a:prstGeom prst="rect">
            <a:avLst/>
          </a:prstGeom>
          <a:noFill/>
        </p:spPr>
        <p:txBody>
          <a:bodyPr wrap="none" rtlCol="0">
            <a:spAutoFit/>
          </a:bodyPr>
          <a:lstStyle/>
          <a:p>
            <a:r>
              <a:rPr kumimoji="1" lang="en-US" altLang="zh-CN" sz="1200" dirty="0">
                <a:solidFill>
                  <a:srgbClr val="FFC000"/>
                </a:solidFill>
              </a:rPr>
              <a:t>OTR</a:t>
            </a:r>
            <a:endParaRPr kumimoji="1" lang="zh-CN" altLang="en-US" sz="1200" dirty="0">
              <a:solidFill>
                <a:srgbClr val="FFC000"/>
              </a:solidFill>
            </a:endParaRPr>
          </a:p>
        </p:txBody>
      </p:sp>
      <p:grpSp>
        <p:nvGrpSpPr>
          <p:cNvPr id="33" name="组合 32">
            <a:extLst>
              <a:ext uri="{FF2B5EF4-FFF2-40B4-BE49-F238E27FC236}">
                <a16:creationId xmlns:a16="http://schemas.microsoft.com/office/drawing/2014/main" id="{5A5F0A36-04DA-4F26-A2B6-73CF4C67DFC6}"/>
              </a:ext>
            </a:extLst>
          </p:cNvPr>
          <p:cNvGrpSpPr/>
          <p:nvPr/>
        </p:nvGrpSpPr>
        <p:grpSpPr>
          <a:xfrm>
            <a:off x="4521636" y="5049858"/>
            <a:ext cx="3474426" cy="1201785"/>
            <a:chOff x="2791956" y="5403207"/>
            <a:chExt cx="3474426" cy="1201785"/>
          </a:xfrm>
        </p:grpSpPr>
        <p:pic>
          <p:nvPicPr>
            <p:cNvPr id="31" name="图片 30">
              <a:extLst>
                <a:ext uri="{FF2B5EF4-FFF2-40B4-BE49-F238E27FC236}">
                  <a16:creationId xmlns:a16="http://schemas.microsoft.com/office/drawing/2014/main" id="{D32344DC-7E12-1666-983E-D21144F3DE9C}"/>
                </a:ext>
              </a:extLst>
            </p:cNvPr>
            <p:cNvPicPr>
              <a:picLocks noChangeAspect="1"/>
            </p:cNvPicPr>
            <p:nvPr/>
          </p:nvPicPr>
          <p:blipFill>
            <a:blip r:embed="rId8"/>
            <a:stretch>
              <a:fillRect/>
            </a:stretch>
          </p:blipFill>
          <p:spPr>
            <a:xfrm>
              <a:off x="3788693" y="5478719"/>
              <a:ext cx="2477689" cy="1023918"/>
            </a:xfrm>
            <a:prstGeom prst="rect">
              <a:avLst/>
            </a:prstGeom>
          </p:spPr>
        </p:pic>
        <p:pic>
          <p:nvPicPr>
            <p:cNvPr id="32" name="图片 31">
              <a:extLst>
                <a:ext uri="{FF2B5EF4-FFF2-40B4-BE49-F238E27FC236}">
                  <a16:creationId xmlns:a16="http://schemas.microsoft.com/office/drawing/2014/main" id="{451ED179-A492-FAF7-4D74-4B33E970E57D}"/>
                </a:ext>
              </a:extLst>
            </p:cNvPr>
            <p:cNvPicPr>
              <a:picLocks noChangeAspect="1"/>
            </p:cNvPicPr>
            <p:nvPr/>
          </p:nvPicPr>
          <p:blipFill>
            <a:blip r:embed="rId9"/>
            <a:stretch>
              <a:fillRect/>
            </a:stretch>
          </p:blipFill>
          <p:spPr>
            <a:xfrm>
              <a:off x="2791956" y="5403207"/>
              <a:ext cx="1004866" cy="1201785"/>
            </a:xfrm>
            <a:prstGeom prst="rect">
              <a:avLst/>
            </a:prstGeom>
          </p:spPr>
        </p:pic>
      </p:grpSp>
      <p:sp>
        <p:nvSpPr>
          <p:cNvPr id="35" name="文本框 34">
            <a:extLst>
              <a:ext uri="{FF2B5EF4-FFF2-40B4-BE49-F238E27FC236}">
                <a16:creationId xmlns:a16="http://schemas.microsoft.com/office/drawing/2014/main" id="{159F7CF4-0BA0-B5A7-3517-9A093E438609}"/>
              </a:ext>
            </a:extLst>
          </p:cNvPr>
          <p:cNvSpPr txBox="1"/>
          <p:nvPr/>
        </p:nvSpPr>
        <p:spPr>
          <a:xfrm>
            <a:off x="6356815" y="5920110"/>
            <a:ext cx="689612" cy="276999"/>
          </a:xfrm>
          <a:prstGeom prst="rect">
            <a:avLst/>
          </a:prstGeom>
          <a:noFill/>
        </p:spPr>
        <p:txBody>
          <a:bodyPr wrap="none" rtlCol="0">
            <a:spAutoFit/>
          </a:bodyPr>
          <a:lstStyle/>
          <a:p>
            <a:r>
              <a:rPr kumimoji="1" lang="en-US" altLang="zh-CN" sz="1200" dirty="0">
                <a:solidFill>
                  <a:srgbClr val="FFC000"/>
                </a:solidFill>
              </a:rPr>
              <a:t>MWPC</a:t>
            </a:r>
            <a:endParaRPr kumimoji="1" lang="zh-CN" altLang="en-US" sz="1200" dirty="0">
              <a:solidFill>
                <a:srgbClr val="FFC000"/>
              </a:solidFill>
            </a:endParaRPr>
          </a:p>
        </p:txBody>
      </p:sp>
    </p:spTree>
    <p:extLst>
      <p:ext uri="{BB962C8B-B14F-4D97-AF65-F5344CB8AC3E}">
        <p14:creationId xmlns:p14="http://schemas.microsoft.com/office/powerpoint/2010/main" val="65691089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28EBAC57-5573-45D5-AA6C-57072E24F0D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42" t="24236"/>
          <a:stretch/>
        </p:blipFill>
        <p:spPr>
          <a:xfrm>
            <a:off x="2711625" y="3312561"/>
            <a:ext cx="7063275" cy="3234734"/>
          </a:xfrm>
          <a:prstGeom prst="rect">
            <a:avLst/>
          </a:prstGeom>
        </p:spPr>
      </p:pic>
      <p:graphicFrame>
        <p:nvGraphicFramePr>
          <p:cNvPr id="17" name="表格 16">
            <a:extLst>
              <a:ext uri="{FF2B5EF4-FFF2-40B4-BE49-F238E27FC236}">
                <a16:creationId xmlns:a16="http://schemas.microsoft.com/office/drawing/2014/main" id="{3457485D-4CCF-0D7E-06BE-8376C04F459B}"/>
              </a:ext>
            </a:extLst>
          </p:cNvPr>
          <p:cNvGraphicFramePr>
            <a:graphicFrameLocks noGrp="1"/>
          </p:cNvGraphicFramePr>
          <p:nvPr>
            <p:extLst>
              <p:ext uri="{D42A27DB-BD31-4B8C-83A1-F6EECF244321}">
                <p14:modId xmlns:p14="http://schemas.microsoft.com/office/powerpoint/2010/main" val="3448494869"/>
              </p:ext>
            </p:extLst>
          </p:nvPr>
        </p:nvGraphicFramePr>
        <p:xfrm>
          <a:off x="2063552" y="5060895"/>
          <a:ext cx="5760640" cy="741680"/>
        </p:xfrm>
        <a:graphic>
          <a:graphicData uri="http://schemas.openxmlformats.org/drawingml/2006/table">
            <a:tbl>
              <a:tblPr firstRow="1" bandRow="1">
                <a:tableStyleId>{912C8C85-51F0-491E-9774-3900AFEF0FD7}</a:tableStyleId>
              </a:tblPr>
              <a:tblGrid>
                <a:gridCol w="1016000">
                  <a:extLst>
                    <a:ext uri="{9D8B030D-6E8A-4147-A177-3AD203B41FA5}">
                      <a16:colId xmlns:a16="http://schemas.microsoft.com/office/drawing/2014/main" val="1953325500"/>
                    </a:ext>
                  </a:extLst>
                </a:gridCol>
                <a:gridCol w="1016000">
                  <a:extLst>
                    <a:ext uri="{9D8B030D-6E8A-4147-A177-3AD203B41FA5}">
                      <a16:colId xmlns:a16="http://schemas.microsoft.com/office/drawing/2014/main" val="1083186185"/>
                    </a:ext>
                  </a:extLst>
                </a:gridCol>
                <a:gridCol w="1280368">
                  <a:extLst>
                    <a:ext uri="{9D8B030D-6E8A-4147-A177-3AD203B41FA5}">
                      <a16:colId xmlns:a16="http://schemas.microsoft.com/office/drawing/2014/main" val="1069190288"/>
                    </a:ext>
                  </a:extLst>
                </a:gridCol>
                <a:gridCol w="1368152">
                  <a:extLst>
                    <a:ext uri="{9D8B030D-6E8A-4147-A177-3AD203B41FA5}">
                      <a16:colId xmlns:a16="http://schemas.microsoft.com/office/drawing/2014/main" val="3478078411"/>
                    </a:ext>
                  </a:extLst>
                </a:gridCol>
                <a:gridCol w="1080120">
                  <a:extLst>
                    <a:ext uri="{9D8B030D-6E8A-4147-A177-3AD203B41FA5}">
                      <a16:colId xmlns:a16="http://schemas.microsoft.com/office/drawing/2014/main" val="3391232749"/>
                    </a:ext>
                  </a:extLst>
                </a:gridCol>
              </a:tblGrid>
              <a:tr h="370840">
                <a:tc>
                  <a:txBody>
                    <a:bodyPr/>
                    <a:lstStyle/>
                    <a:p>
                      <a:pPr algn="ctr"/>
                      <a:r>
                        <a:rPr lang="en-US" altLang="zh-CN" sz="1400" dirty="0">
                          <a:latin typeface="Times New Roman" panose="02020603050405020304" pitchFamily="18" charset="0"/>
                          <a:cs typeface="Times New Roman" panose="02020603050405020304" pitchFamily="18" charset="0"/>
                        </a:rPr>
                        <a:t>Position</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a:latin typeface="Times New Roman" panose="02020603050405020304" pitchFamily="18" charset="0"/>
                          <a:cs typeface="Times New Roman" panose="02020603050405020304" pitchFamily="18" charset="0"/>
                        </a:rPr>
                        <a:t>Energy</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 altLang="zh-CN" sz="1400" b="0" i="0" kern="1200" dirty="0">
                          <a:solidFill>
                            <a:schemeClr val="bg1"/>
                          </a:solidFill>
                          <a:effectLst/>
                          <a:latin typeface="Times New Roman" panose="02020603050405020304" pitchFamily="18" charset="0"/>
                          <a:ea typeface="+mn-ea"/>
                          <a:cs typeface="Times New Roman" panose="02020603050405020304" pitchFamily="18" charset="0"/>
                        </a:rPr>
                        <a:t>Repetition rate</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a:latin typeface="Times New Roman" panose="02020603050405020304" pitchFamily="18" charset="0"/>
                          <a:cs typeface="Times New Roman" panose="02020603050405020304" pitchFamily="18" charset="0"/>
                        </a:rPr>
                        <a:t>Vacuum</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a:latin typeface="Times New Roman" panose="02020603050405020304" pitchFamily="18" charset="0"/>
                          <a:cs typeface="Times New Roman" panose="02020603050405020304" pitchFamily="18" charset="0"/>
                        </a:rPr>
                        <a:t>Gas</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type</a:t>
                      </a:r>
                      <a:endParaRPr lang="zh-CN" alt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04437374"/>
                  </a:ext>
                </a:extLst>
              </a:tr>
              <a:tr h="370840">
                <a:tc>
                  <a:txBody>
                    <a:bodyPr/>
                    <a:lstStyle/>
                    <a:p>
                      <a:pPr algn="ctr"/>
                      <a:r>
                        <a:rPr lang="en-US" altLang="zh-CN" sz="1400" dirty="0">
                          <a:latin typeface="Times New Roman" panose="02020603050405020304" pitchFamily="18" charset="0"/>
                          <a:cs typeface="Times New Roman" panose="02020603050405020304" pitchFamily="18" charset="0"/>
                        </a:rPr>
                        <a:t>LRBT</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a:latin typeface="Times New Roman" panose="02020603050405020304" pitchFamily="18" charset="0"/>
                          <a:cs typeface="Times New Roman" panose="02020603050405020304" pitchFamily="18" charset="0"/>
                        </a:rPr>
                        <a:t>80</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MeV</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a:latin typeface="Times New Roman" panose="02020603050405020304" pitchFamily="18" charset="0"/>
                          <a:cs typeface="Times New Roman" panose="02020603050405020304" pitchFamily="18" charset="0"/>
                        </a:rPr>
                        <a:t>25</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Hz</a:t>
                      </a:r>
                      <a:endParaRPr lang="zh-CN" altLang="en-US" sz="1400" dirty="0">
                        <a:latin typeface="Times New Roman" panose="02020603050405020304" pitchFamily="18" charset="0"/>
                        <a:cs typeface="Times New Roman" panose="02020603050405020304" pitchFamily="18" charset="0"/>
                      </a:endParaRPr>
                    </a:p>
                  </a:txBody>
                  <a:tcPr/>
                </a:tc>
                <a:tc>
                  <a:txBody>
                    <a:bodyPr/>
                    <a:lstStyle/>
                    <a:p>
                      <a:pPr algn="ctr"/>
                      <a:r>
                        <a:rPr lang="en-US" altLang="zh-CN" sz="1400" dirty="0">
                          <a:latin typeface="Times New Roman" panose="02020603050405020304" pitchFamily="18" charset="0"/>
                          <a:cs typeface="Times New Roman" panose="02020603050405020304" pitchFamily="18" charset="0"/>
                        </a:rPr>
                        <a:t>10</a:t>
                      </a:r>
                      <a:r>
                        <a:rPr lang="en-US" altLang="zh-CN" sz="1400" baseline="30000" dirty="0">
                          <a:latin typeface="Times New Roman" panose="02020603050405020304" pitchFamily="18" charset="0"/>
                          <a:cs typeface="Times New Roman" panose="02020603050405020304" pitchFamily="18" charset="0"/>
                        </a:rPr>
                        <a:t>-7</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Pa</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10</a:t>
                      </a:r>
                      <a:r>
                        <a:rPr lang="en-US" altLang="zh-CN" sz="1400" baseline="30000" dirty="0">
                          <a:latin typeface="Times New Roman" panose="02020603050405020304" pitchFamily="18" charset="0"/>
                          <a:cs typeface="Times New Roman" panose="02020603050405020304" pitchFamily="18" charset="0"/>
                        </a:rPr>
                        <a:t>-6</a:t>
                      </a:r>
                      <a:r>
                        <a:rPr lang="zh-CN" altLang="en-US" sz="1400" dirty="0">
                          <a:latin typeface="Times New Roman" panose="02020603050405020304" pitchFamily="18" charset="0"/>
                          <a:cs typeface="Times New Roman" panose="02020603050405020304" pitchFamily="18" charset="0"/>
                        </a:rPr>
                        <a:t> </a:t>
                      </a:r>
                      <a:r>
                        <a:rPr lang="en-US" altLang="zh-CN" sz="1400" dirty="0">
                          <a:latin typeface="Times New Roman" panose="02020603050405020304" pitchFamily="18" charset="0"/>
                          <a:cs typeface="Times New Roman" panose="02020603050405020304" pitchFamily="18" charset="0"/>
                        </a:rPr>
                        <a:t>Pa</a:t>
                      </a:r>
                      <a:r>
                        <a:rPr lang="zh-CN" altLang="en-US" sz="1400" dirty="0">
                          <a:latin typeface="Times New Roman" panose="02020603050405020304" pitchFamily="18" charset="0"/>
                          <a:cs typeface="Times New Roman" panose="02020603050405020304" pitchFamily="18" charset="0"/>
                        </a:rPr>
                        <a:t> </a:t>
                      </a:r>
                    </a:p>
                  </a:txBody>
                  <a:tcPr/>
                </a:tc>
                <a:tc>
                  <a:txBody>
                    <a:bodyPr/>
                    <a:lstStyle/>
                    <a:p>
                      <a:pPr algn="ctr"/>
                      <a:r>
                        <a:rPr lang="en-US" altLang="zh-CN" sz="1400" dirty="0">
                          <a:latin typeface="Times New Roman" panose="02020603050405020304" pitchFamily="18" charset="0"/>
                          <a:cs typeface="Times New Roman" panose="02020603050405020304" pitchFamily="18" charset="0"/>
                        </a:rPr>
                        <a:t>H</a:t>
                      </a:r>
                      <a:r>
                        <a:rPr lang="en-US" altLang="zh-CN" sz="1400" baseline="-25000" dirty="0">
                          <a:latin typeface="Times New Roman" panose="02020603050405020304" pitchFamily="18" charset="0"/>
                          <a:cs typeface="Times New Roman" panose="02020603050405020304" pitchFamily="18" charset="0"/>
                        </a:rPr>
                        <a:t>2</a:t>
                      </a:r>
                      <a:r>
                        <a:rPr lang="en-US" altLang="zh-CN" sz="1400" dirty="0">
                          <a:latin typeface="Times New Roman" panose="02020603050405020304" pitchFamily="18" charset="0"/>
                          <a:cs typeface="Times New Roman" panose="02020603050405020304" pitchFamily="18" charset="0"/>
                        </a:rPr>
                        <a:t>, He, etc.</a:t>
                      </a:r>
                      <a:endParaRPr lang="zh-CN" altLang="en-US" sz="14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31239318"/>
                  </a:ext>
                </a:extLst>
              </a:tr>
            </a:tbl>
          </a:graphicData>
        </a:graphic>
      </p:graphicFrame>
      <p:pic>
        <p:nvPicPr>
          <p:cNvPr id="22" name="图片 21">
            <a:extLst>
              <a:ext uri="{FF2B5EF4-FFF2-40B4-BE49-F238E27FC236}">
                <a16:creationId xmlns:a16="http://schemas.microsoft.com/office/drawing/2014/main" id="{F85D05C9-9698-517E-7C16-19A9D2E092F5}"/>
              </a:ext>
            </a:extLst>
          </p:cNvPr>
          <p:cNvPicPr>
            <a:picLocks noChangeAspect="1"/>
          </p:cNvPicPr>
          <p:nvPr/>
        </p:nvPicPr>
        <p:blipFill>
          <a:blip r:embed="rId3" cstate="print">
            <a:extLst>
              <a:ext uri="{28A0092B-C50C-407E-A947-70E740481C1C}">
                <a14:useLocalDpi xmlns:a14="http://schemas.microsoft.com/office/drawing/2010/main" val="0"/>
              </a:ext>
            </a:extLst>
          </a:blip>
          <a:srcRect t="17144" b="9179"/>
          <a:stretch/>
        </p:blipFill>
        <p:spPr>
          <a:xfrm>
            <a:off x="1991544" y="1124745"/>
            <a:ext cx="2520280" cy="2475849"/>
          </a:xfrm>
          <a:prstGeom prst="rect">
            <a:avLst/>
          </a:prstGeom>
        </p:spPr>
      </p:pic>
      <p:cxnSp>
        <p:nvCxnSpPr>
          <p:cNvPr id="24" name="直线箭头连接符 23">
            <a:extLst>
              <a:ext uri="{FF2B5EF4-FFF2-40B4-BE49-F238E27FC236}">
                <a16:creationId xmlns:a16="http://schemas.microsoft.com/office/drawing/2014/main" id="{DB875101-1642-7CFC-411D-33901580AD1A}"/>
              </a:ext>
            </a:extLst>
          </p:cNvPr>
          <p:cNvCxnSpPr>
            <a:cxnSpLocks/>
          </p:cNvCxnSpPr>
          <p:nvPr/>
        </p:nvCxnSpPr>
        <p:spPr bwMode="auto">
          <a:xfrm flipH="1" flipV="1">
            <a:off x="4511824" y="3269909"/>
            <a:ext cx="1800200" cy="697078"/>
          </a:xfrm>
          <a:prstGeom prst="straightConnector1">
            <a:avLst/>
          </a:prstGeom>
          <a:solidFill>
            <a:srgbClr val="FF0000"/>
          </a:solidFill>
          <a:ln w="9525" cap="flat" cmpd="sng" algn="ctr">
            <a:solidFill>
              <a:srgbClr val="5F5F5F"/>
            </a:solidFill>
            <a:prstDash val="solid"/>
            <a:round/>
            <a:headEnd type="none" w="med" len="med"/>
            <a:tailEnd type="triangle"/>
          </a:ln>
          <a:effectLst>
            <a:outerShdw dist="53882" dir="2700000" algn="ctr" rotWithShape="0">
              <a:srgbClr val="CCECFF"/>
            </a:outerShdw>
          </a:effectLst>
        </p:spPr>
      </p:cxnSp>
      <p:sp>
        <p:nvSpPr>
          <p:cNvPr id="26" name="文本框 25">
            <a:extLst>
              <a:ext uri="{FF2B5EF4-FFF2-40B4-BE49-F238E27FC236}">
                <a16:creationId xmlns:a16="http://schemas.microsoft.com/office/drawing/2014/main" id="{8729DCCE-20C2-1690-4175-45D7432CA5E2}"/>
              </a:ext>
            </a:extLst>
          </p:cNvPr>
          <p:cNvSpPr txBox="1"/>
          <p:nvPr/>
        </p:nvSpPr>
        <p:spPr>
          <a:xfrm>
            <a:off x="4511824" y="980728"/>
            <a:ext cx="3456384" cy="2633413"/>
          </a:xfrm>
          <a:prstGeom prst="rect">
            <a:avLst/>
          </a:prstGeom>
          <a:noFill/>
        </p:spPr>
        <p:txBody>
          <a:bodyPr wrap="square">
            <a:spAutoFit/>
          </a:bodyPr>
          <a:lstStyle/>
          <a:p>
            <a:pPr marL="285750" indent="-285750" algn="l">
              <a:lnSpc>
                <a:spcPct val="150000"/>
              </a:lnSpc>
              <a:buFont typeface="Arial" panose="020B0604020202020204" pitchFamily="34" charset="0"/>
              <a:buChar char="•"/>
            </a:pPr>
            <a:endParaRPr lang="en" altLang="zh-CN" sz="1600" dirty="0">
              <a:solidFill>
                <a:schemeClr val="accent2"/>
              </a:solidFill>
              <a:ea typeface="等线 Light" panose="02010600030101010101" pitchFamily="2" charset="-122"/>
            </a:endParaRPr>
          </a:p>
          <a:p>
            <a:pPr marL="180000" indent="-357750" algn="l">
              <a:lnSpc>
                <a:spcPct val="150000"/>
              </a:lnSpc>
              <a:buFont typeface="Arial" panose="020B0604020202020204" pitchFamily="34" charset="0"/>
              <a:buChar char="•"/>
            </a:pPr>
            <a:r>
              <a:rPr lang="zh-CN" altLang="en" sz="1600" dirty="0">
                <a:solidFill>
                  <a:schemeClr val="accent2"/>
                </a:solidFill>
                <a:ea typeface="等线 Light" panose="02010600030101010101" pitchFamily="2" charset="-122"/>
              </a:rPr>
              <a:t>注入</a:t>
            </a:r>
            <a:r>
              <a:rPr lang="zh-CN" altLang="en-US" sz="1600" dirty="0">
                <a:solidFill>
                  <a:schemeClr val="accent2"/>
                </a:solidFill>
                <a:ea typeface="等线 Light" panose="02010600030101010101" pitchFamily="2" charset="-122"/>
              </a:rPr>
              <a:t>前</a:t>
            </a:r>
            <a:r>
              <a:rPr lang="en-US" altLang="zh-CN" sz="1600" dirty="0">
                <a:solidFill>
                  <a:schemeClr val="accent2"/>
                </a:solidFill>
                <a:ea typeface="等线 Light" panose="02010600030101010101" pitchFamily="2" charset="-122"/>
              </a:rPr>
              <a:t>/LRBT (after</a:t>
            </a:r>
            <a:r>
              <a:rPr lang="zh-CN" altLang="en-US" sz="1600" dirty="0">
                <a:solidFill>
                  <a:schemeClr val="accent2"/>
                </a:solidFill>
                <a:ea typeface="等线 Light" panose="02010600030101010101" pitchFamily="2" charset="-122"/>
              </a:rPr>
              <a:t> </a:t>
            </a:r>
            <a:r>
              <a:rPr lang="en-US" altLang="zh-CN" sz="1600" dirty="0">
                <a:solidFill>
                  <a:schemeClr val="accent2"/>
                </a:solidFill>
                <a:ea typeface="等线 Light" panose="02010600030101010101" pitchFamily="2" charset="-122"/>
              </a:rPr>
              <a:t>DTL)</a:t>
            </a:r>
            <a:endParaRPr lang="en" altLang="zh-CN" sz="1600" dirty="0">
              <a:solidFill>
                <a:schemeClr val="accent2"/>
              </a:solidFill>
              <a:ea typeface="等线 Light" panose="02010600030101010101" pitchFamily="2" charset="-122"/>
            </a:endParaRPr>
          </a:p>
          <a:p>
            <a:pPr marL="180000" lvl="1" indent="-357750" algn="l">
              <a:lnSpc>
                <a:spcPct val="150000"/>
              </a:lnSpc>
              <a:buFont typeface="Arial" panose="020B0604020202020204" pitchFamily="34" charset="0"/>
              <a:buChar char="•"/>
            </a:pPr>
            <a:r>
              <a:rPr lang="en-US" altLang="zh-CN" sz="1600" dirty="0">
                <a:solidFill>
                  <a:schemeClr val="accent2"/>
                </a:solidFill>
                <a:ea typeface="等线 Light" panose="02010600030101010101" pitchFamily="2" charset="-122"/>
              </a:rPr>
              <a:t>IPM</a:t>
            </a:r>
            <a:r>
              <a:rPr lang="zh-CN" altLang="en-US" sz="1600" dirty="0">
                <a:solidFill>
                  <a:schemeClr val="accent2"/>
                </a:solidFill>
                <a:ea typeface="等线 Light" panose="02010600030101010101" pitchFamily="2" charset="-122"/>
              </a:rPr>
              <a:t>与下游最近丝靶</a:t>
            </a:r>
            <a:r>
              <a:rPr lang="en-US" altLang="zh-CN" sz="1600" dirty="0">
                <a:solidFill>
                  <a:schemeClr val="accent2"/>
                </a:solidFill>
                <a:ea typeface="等线 Light" panose="02010600030101010101" pitchFamily="2" charset="-122"/>
              </a:rPr>
              <a:t>(LRWS05)</a:t>
            </a:r>
          </a:p>
          <a:p>
            <a:pPr marL="0" lvl="1" algn="l">
              <a:lnSpc>
                <a:spcPct val="150000"/>
              </a:lnSpc>
            </a:pPr>
            <a:r>
              <a:rPr lang="zh-CN" altLang="en-US" sz="1600" dirty="0">
                <a:solidFill>
                  <a:schemeClr val="accent2"/>
                </a:solidFill>
                <a:ea typeface="等线 Light" panose="02010600030101010101" pitchFamily="2" charset="-122"/>
              </a:rPr>
              <a:t>间有多个四极铁及二极铁</a:t>
            </a:r>
            <a:r>
              <a:rPr lang="zh-CN" altLang="en" sz="1600" dirty="0">
                <a:solidFill>
                  <a:schemeClr val="accent2"/>
                </a:solidFill>
                <a:ea typeface="等线 Light" panose="02010600030101010101" pitchFamily="2" charset="-122"/>
              </a:rPr>
              <a:t>束流</a:t>
            </a:r>
            <a:r>
              <a:rPr lang="zh-CN" altLang="en-US" sz="1600" dirty="0">
                <a:solidFill>
                  <a:schemeClr val="accent2"/>
                </a:solidFill>
                <a:ea typeface="等线 Light" panose="02010600030101010101" pitchFamily="2" charset="-122"/>
              </a:rPr>
              <a:t>真空</a:t>
            </a:r>
            <a:r>
              <a:rPr lang="zh-CN" altLang="en" sz="1600" dirty="0">
                <a:solidFill>
                  <a:schemeClr val="accent2"/>
                </a:solidFill>
                <a:ea typeface="等线 Light" panose="02010600030101010101" pitchFamily="2" charset="-122"/>
              </a:rPr>
              <a:t>管道</a:t>
            </a:r>
            <a:r>
              <a:rPr lang="zh-CN" altLang="en-US" sz="1600" dirty="0">
                <a:solidFill>
                  <a:schemeClr val="accent2"/>
                </a:solidFill>
                <a:ea typeface="等线 Light" panose="02010600030101010101" pitchFamily="2" charset="-122"/>
              </a:rPr>
              <a:t>内径</a:t>
            </a:r>
            <a:r>
              <a:rPr lang="en" altLang="zh-CN" sz="1600" dirty="0">
                <a:solidFill>
                  <a:schemeClr val="accent2"/>
                </a:solidFill>
                <a:ea typeface="等线 Light" panose="02010600030101010101" pitchFamily="2" charset="-122"/>
              </a:rPr>
              <a:t>70mm (</a:t>
            </a:r>
            <a:r>
              <a:rPr lang="zh-CN" altLang="en" sz="1600" dirty="0">
                <a:solidFill>
                  <a:schemeClr val="accent2"/>
                </a:solidFill>
                <a:ea typeface="等线 Light" panose="02010600030101010101" pitchFamily="2" charset="-122"/>
              </a:rPr>
              <a:t>极板</a:t>
            </a:r>
            <a:r>
              <a:rPr lang="zh-CN" altLang="en-US" sz="1600" dirty="0">
                <a:solidFill>
                  <a:schemeClr val="accent2"/>
                </a:solidFill>
                <a:ea typeface="等线 Light" panose="02010600030101010101" pitchFamily="2" charset="-122"/>
              </a:rPr>
              <a:t>间距与真空管道内径一致</a:t>
            </a:r>
            <a:r>
              <a:rPr lang="en" altLang="zh-CN" sz="1600" dirty="0">
                <a:solidFill>
                  <a:schemeClr val="accent2"/>
                </a:solidFill>
                <a:ea typeface="等线 Light" panose="02010600030101010101" pitchFamily="2" charset="-122"/>
              </a:rPr>
              <a:t>)</a:t>
            </a:r>
          </a:p>
          <a:p>
            <a:pPr marL="285750" indent="-285750" algn="l">
              <a:lnSpc>
                <a:spcPct val="150000"/>
              </a:lnSpc>
              <a:buFont typeface="Arial" panose="020B0604020202020204" pitchFamily="34" charset="0"/>
              <a:buChar char="•"/>
            </a:pPr>
            <a:endParaRPr lang="zh-CN" altLang="en-US" sz="1600" dirty="0">
              <a:solidFill>
                <a:schemeClr val="accent2"/>
              </a:solidFill>
              <a:ea typeface="等线 Light" panose="02010600030101010101" pitchFamily="2" charset="-122"/>
            </a:endParaRPr>
          </a:p>
        </p:txBody>
      </p:sp>
      <p:pic>
        <p:nvPicPr>
          <p:cNvPr id="2" name="图片 1">
            <a:extLst>
              <a:ext uri="{FF2B5EF4-FFF2-40B4-BE49-F238E27FC236}">
                <a16:creationId xmlns:a16="http://schemas.microsoft.com/office/drawing/2014/main" id="{D751125A-4DF3-A8C0-B18A-E0A187704D27}"/>
              </a:ext>
            </a:extLst>
          </p:cNvPr>
          <p:cNvPicPr>
            <a:picLocks noChangeAspect="1"/>
          </p:cNvPicPr>
          <p:nvPr/>
        </p:nvPicPr>
        <p:blipFill>
          <a:blip r:embed="rId4"/>
          <a:stretch>
            <a:fillRect/>
          </a:stretch>
        </p:blipFill>
        <p:spPr>
          <a:xfrm>
            <a:off x="7878589" y="1327896"/>
            <a:ext cx="2759393" cy="2069545"/>
          </a:xfrm>
          <a:prstGeom prst="rect">
            <a:avLst/>
          </a:prstGeom>
        </p:spPr>
      </p:pic>
      <p:sp>
        <p:nvSpPr>
          <p:cNvPr id="4" name="矩形 3">
            <a:extLst>
              <a:ext uri="{FF2B5EF4-FFF2-40B4-BE49-F238E27FC236}">
                <a16:creationId xmlns:a16="http://schemas.microsoft.com/office/drawing/2014/main" id="{CA2E9320-6158-0C16-0716-8AB13A587618}"/>
              </a:ext>
            </a:extLst>
          </p:cNvPr>
          <p:cNvSpPr/>
          <p:nvPr/>
        </p:nvSpPr>
        <p:spPr bwMode="auto">
          <a:xfrm>
            <a:off x="10118713" y="1700809"/>
            <a:ext cx="504056" cy="646331"/>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1588"/>
            <a:endParaRPr lang="zh-CN" altLang="en-US">
              <a:latin typeface="Times New Roman" pitchFamily="18" charset="0"/>
              <a:ea typeface="华文中宋" pitchFamily="2" charset="-122"/>
            </a:endParaRPr>
          </a:p>
        </p:txBody>
      </p:sp>
      <p:sp>
        <p:nvSpPr>
          <p:cNvPr id="5" name="文本框 4">
            <a:extLst>
              <a:ext uri="{FF2B5EF4-FFF2-40B4-BE49-F238E27FC236}">
                <a16:creationId xmlns:a16="http://schemas.microsoft.com/office/drawing/2014/main" id="{60964865-429F-C6B5-05B4-1974AE94D77B}"/>
              </a:ext>
            </a:extLst>
          </p:cNvPr>
          <p:cNvSpPr txBox="1"/>
          <p:nvPr/>
        </p:nvSpPr>
        <p:spPr>
          <a:xfrm>
            <a:off x="9999486" y="1439198"/>
            <a:ext cx="742511" cy="261610"/>
          </a:xfrm>
          <a:prstGeom prst="rect">
            <a:avLst/>
          </a:prstGeom>
          <a:noFill/>
        </p:spPr>
        <p:txBody>
          <a:bodyPr wrap="none" rtlCol="0">
            <a:spAutoFit/>
          </a:bodyPr>
          <a:lstStyle/>
          <a:p>
            <a:r>
              <a:rPr kumimoji="1" lang="en-US" altLang="zh-CN" sz="1100" dirty="0">
                <a:solidFill>
                  <a:srgbClr val="FF0000"/>
                </a:solidFill>
              </a:rPr>
              <a:t>LRWS05</a:t>
            </a:r>
            <a:endParaRPr kumimoji="1" lang="zh-CN" altLang="en-US" sz="1100" dirty="0">
              <a:solidFill>
                <a:srgbClr val="FF0000"/>
              </a:solidFill>
            </a:endParaRPr>
          </a:p>
        </p:txBody>
      </p:sp>
      <p:sp>
        <p:nvSpPr>
          <p:cNvPr id="6" name="矩形 5">
            <a:extLst>
              <a:ext uri="{FF2B5EF4-FFF2-40B4-BE49-F238E27FC236}">
                <a16:creationId xmlns:a16="http://schemas.microsoft.com/office/drawing/2014/main" id="{B25F6E9E-71E7-A3A4-32A7-786D19420C74}"/>
              </a:ext>
            </a:extLst>
          </p:cNvPr>
          <p:cNvSpPr/>
          <p:nvPr/>
        </p:nvSpPr>
        <p:spPr bwMode="auto">
          <a:xfrm>
            <a:off x="8062041" y="2204865"/>
            <a:ext cx="504056" cy="646331"/>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1588"/>
            <a:endParaRPr lang="zh-CN" altLang="en-US">
              <a:latin typeface="Times New Roman" pitchFamily="18" charset="0"/>
              <a:ea typeface="华文中宋" pitchFamily="2" charset="-122"/>
            </a:endParaRPr>
          </a:p>
        </p:txBody>
      </p:sp>
      <p:sp>
        <p:nvSpPr>
          <p:cNvPr id="7" name="文本框 6">
            <a:extLst>
              <a:ext uri="{FF2B5EF4-FFF2-40B4-BE49-F238E27FC236}">
                <a16:creationId xmlns:a16="http://schemas.microsoft.com/office/drawing/2014/main" id="{C178A52E-7DD2-F9AD-5386-704AF2196DB5}"/>
              </a:ext>
            </a:extLst>
          </p:cNvPr>
          <p:cNvSpPr txBox="1"/>
          <p:nvPr/>
        </p:nvSpPr>
        <p:spPr>
          <a:xfrm>
            <a:off x="7986095" y="1943254"/>
            <a:ext cx="655949" cy="261610"/>
          </a:xfrm>
          <a:prstGeom prst="rect">
            <a:avLst/>
          </a:prstGeom>
          <a:noFill/>
        </p:spPr>
        <p:txBody>
          <a:bodyPr wrap="none" rtlCol="0">
            <a:spAutoFit/>
          </a:bodyPr>
          <a:lstStyle/>
          <a:p>
            <a:r>
              <a:rPr kumimoji="1" lang="en-US" altLang="zh-CN" sz="1100" dirty="0">
                <a:solidFill>
                  <a:srgbClr val="FF0000"/>
                </a:solidFill>
              </a:rPr>
              <a:t>LRIPM</a:t>
            </a:r>
            <a:endParaRPr kumimoji="1" lang="zh-CN" altLang="en-US" sz="1100" dirty="0">
              <a:solidFill>
                <a:srgbClr val="FF0000"/>
              </a:solidFill>
            </a:endParaRPr>
          </a:p>
        </p:txBody>
      </p:sp>
      <p:sp>
        <p:nvSpPr>
          <p:cNvPr id="3" name="矩形 2">
            <a:extLst>
              <a:ext uri="{FF2B5EF4-FFF2-40B4-BE49-F238E27FC236}">
                <a16:creationId xmlns:a16="http://schemas.microsoft.com/office/drawing/2014/main" id="{3200ED56-1BE7-1317-BB5E-E8EBFE1A23EC}"/>
              </a:ext>
            </a:extLst>
          </p:cNvPr>
          <p:cNvSpPr/>
          <p:nvPr/>
        </p:nvSpPr>
        <p:spPr bwMode="auto">
          <a:xfrm>
            <a:off x="10334415" y="2052106"/>
            <a:ext cx="364612" cy="432000"/>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1588" marR="0" indent="0" algn="ctr" defTabSz="914400" rtl="0" eaLnBrk="1" fontAlgn="base" latinLnBrk="0" hangingPunct="1">
              <a:lnSpc>
                <a:spcPct val="100000"/>
              </a:lnSpc>
              <a:spcBef>
                <a:spcPct val="0"/>
              </a:spcBef>
              <a:spcAft>
                <a:spcPct val="0"/>
              </a:spcAft>
              <a:buClrTx/>
              <a:buSzTx/>
              <a:buFontTx/>
              <a:buNone/>
              <a:tabLst/>
            </a:pPr>
            <a:endParaRPr kumimoji="0" lang="zh-CN" altLang="en-US" sz="3600" b="0" i="0" u="none" strike="noStrike" normalizeH="0" baseline="0">
              <a:ln w="0"/>
              <a:solidFill>
                <a:schemeClr val="tx1"/>
              </a:solidFill>
              <a:effectLst>
                <a:outerShdw blurRad="38100" dist="19050" dir="2700000" algn="tl" rotWithShape="0">
                  <a:schemeClr val="dk1">
                    <a:alpha val="40000"/>
                  </a:schemeClr>
                </a:outerShdw>
              </a:effectLst>
              <a:latin typeface="Times New Roman" pitchFamily="18" charset="0"/>
              <a:ea typeface="华文中宋" pitchFamily="2" charset="-122"/>
            </a:endParaRPr>
          </a:p>
        </p:txBody>
      </p:sp>
      <p:sp>
        <p:nvSpPr>
          <p:cNvPr id="8" name="文本框 7">
            <a:extLst>
              <a:ext uri="{FF2B5EF4-FFF2-40B4-BE49-F238E27FC236}">
                <a16:creationId xmlns:a16="http://schemas.microsoft.com/office/drawing/2014/main" id="{251F5D5A-8177-4B63-3AE5-C124B86DD1B3}"/>
              </a:ext>
            </a:extLst>
          </p:cNvPr>
          <p:cNvSpPr txBox="1"/>
          <p:nvPr/>
        </p:nvSpPr>
        <p:spPr>
          <a:xfrm>
            <a:off x="10059583" y="1833543"/>
            <a:ext cx="917031" cy="261610"/>
          </a:xfrm>
          <a:prstGeom prst="rect">
            <a:avLst/>
          </a:prstGeom>
          <a:noFill/>
        </p:spPr>
        <p:txBody>
          <a:bodyPr wrap="square" rtlCol="0">
            <a:spAutoFit/>
          </a:bodyPr>
          <a:lstStyle/>
          <a:p>
            <a:r>
              <a:rPr kumimoji="1" lang="zh-CN" altLang="en-US" sz="1100" dirty="0">
                <a:solidFill>
                  <a:srgbClr val="FF0000"/>
                </a:solidFill>
              </a:rPr>
              <a:t>剥离三叉铁</a:t>
            </a:r>
          </a:p>
        </p:txBody>
      </p:sp>
      <p:sp>
        <p:nvSpPr>
          <p:cNvPr id="9" name="矩形 8">
            <a:extLst>
              <a:ext uri="{FF2B5EF4-FFF2-40B4-BE49-F238E27FC236}">
                <a16:creationId xmlns:a16="http://schemas.microsoft.com/office/drawing/2014/main" id="{FFE47658-738A-9231-9B6C-78CC7A36B505}"/>
              </a:ext>
            </a:extLst>
          </p:cNvPr>
          <p:cNvSpPr/>
          <p:nvPr/>
        </p:nvSpPr>
        <p:spPr bwMode="auto">
          <a:xfrm>
            <a:off x="4583832" y="3933440"/>
            <a:ext cx="1872208" cy="646331"/>
          </a:xfrm>
          <a:prstGeom prst="rect">
            <a:avLst/>
          </a:prstGeom>
          <a:noFill/>
          <a:ln>
            <a:solidFill>
              <a:srgbClr val="FF000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1588"/>
            <a:endParaRPr lang="zh-CN" altLang="en-US">
              <a:latin typeface="Times New Roman" pitchFamily="18" charset="0"/>
              <a:ea typeface="华文中宋" pitchFamily="2" charset="-122"/>
            </a:endParaRPr>
          </a:p>
        </p:txBody>
      </p:sp>
      <p:sp>
        <p:nvSpPr>
          <p:cNvPr id="10" name="文本框 9">
            <a:extLst>
              <a:ext uri="{FF2B5EF4-FFF2-40B4-BE49-F238E27FC236}">
                <a16:creationId xmlns:a16="http://schemas.microsoft.com/office/drawing/2014/main" id="{E14EA840-E8C5-094D-1FD3-496C893E7110}"/>
              </a:ext>
            </a:extLst>
          </p:cNvPr>
          <p:cNvSpPr txBox="1"/>
          <p:nvPr/>
        </p:nvSpPr>
        <p:spPr>
          <a:xfrm>
            <a:off x="5086628" y="4319814"/>
            <a:ext cx="1441420" cy="307777"/>
          </a:xfrm>
          <a:prstGeom prst="rect">
            <a:avLst/>
          </a:prstGeom>
          <a:noFill/>
        </p:spPr>
        <p:txBody>
          <a:bodyPr wrap="none" rtlCol="0">
            <a:spAutoFit/>
          </a:bodyPr>
          <a:lstStyle/>
          <a:p>
            <a:pPr algn="l"/>
            <a:r>
              <a:rPr kumimoji="1" lang="zh-CN" altLang="en-US" sz="1400" b="0" dirty="0">
                <a:solidFill>
                  <a:srgbClr val="FF0000"/>
                </a:solidFill>
              </a:rPr>
              <a:t>二期预留升级段</a:t>
            </a:r>
            <a:endParaRPr kumimoji="1" lang="zh-CN" altLang="en-US" sz="1400" b="0" baseline="-25000" dirty="0">
              <a:solidFill>
                <a:srgbClr val="FF0000"/>
              </a:solidFill>
            </a:endParaRPr>
          </a:p>
        </p:txBody>
      </p:sp>
      <p:pic>
        <p:nvPicPr>
          <p:cNvPr id="11" name="图片 10">
            <a:extLst>
              <a:ext uri="{FF2B5EF4-FFF2-40B4-BE49-F238E27FC236}">
                <a16:creationId xmlns:a16="http://schemas.microsoft.com/office/drawing/2014/main" id="{47EA95E2-D2EA-B387-D89D-AE5623641A79}"/>
              </a:ext>
            </a:extLst>
          </p:cNvPr>
          <p:cNvPicPr>
            <a:picLocks noChangeAspect="1"/>
          </p:cNvPicPr>
          <p:nvPr/>
        </p:nvPicPr>
        <p:blipFill>
          <a:blip r:embed="rId5"/>
          <a:stretch>
            <a:fillRect/>
          </a:stretch>
        </p:blipFill>
        <p:spPr>
          <a:xfrm>
            <a:off x="4530260" y="626034"/>
            <a:ext cx="6299835" cy="613410"/>
          </a:xfrm>
          <a:prstGeom prst="rect">
            <a:avLst/>
          </a:prstGeom>
        </p:spPr>
      </p:pic>
    </p:spTree>
    <p:extLst>
      <p:ext uri="{BB962C8B-B14F-4D97-AF65-F5344CB8AC3E}">
        <p14:creationId xmlns:p14="http://schemas.microsoft.com/office/powerpoint/2010/main" val="288183053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98F1F8D-ACB9-D963-B8B8-1B896437230E}"/>
              </a:ext>
            </a:extLst>
          </p:cNvPr>
          <p:cNvSpPr>
            <a:spLocks noGrp="1"/>
          </p:cNvSpPr>
          <p:nvPr>
            <p:ph idx="1"/>
          </p:nvPr>
        </p:nvSpPr>
        <p:spPr>
          <a:xfrm>
            <a:off x="609600" y="1272956"/>
            <a:ext cx="10526956" cy="744262"/>
          </a:xfrm>
        </p:spPr>
        <p:txBody>
          <a:bodyPr/>
          <a:lstStyle/>
          <a:p>
            <a:pPr>
              <a:lnSpc>
                <a:spcPct val="150000"/>
              </a:lnSpc>
              <a:spcBef>
                <a:spcPct val="0"/>
              </a:spcBef>
            </a:pPr>
            <a:r>
              <a:rPr lang="zh-CN" altLang="en-US" sz="1600" b="1" kern="1200" dirty="0">
                <a:solidFill>
                  <a:schemeClr val="accent2"/>
                </a:solidFill>
                <a:latin typeface="Times New Roman" pitchFamily="18" charset="0"/>
                <a:ea typeface="等线 Light" panose="02010600030101010101" pitchFamily="2" charset="-122"/>
              </a:rPr>
              <a:t>束团在真空管道中运动时与残余气体发生电离作用，电离粒子信号强度的位置分布反映了束团粒子数的位置分布即束团截面信息</a:t>
            </a:r>
          </a:p>
        </p:txBody>
      </p:sp>
      <p:sp>
        <p:nvSpPr>
          <p:cNvPr id="4" name="灯片编号占位符 3">
            <a:extLst>
              <a:ext uri="{FF2B5EF4-FFF2-40B4-BE49-F238E27FC236}">
                <a16:creationId xmlns:a16="http://schemas.microsoft.com/office/drawing/2014/main" id="{03BF3E66-8CBE-21B7-8981-FC6994AC0EAF}"/>
              </a:ext>
            </a:extLst>
          </p:cNvPr>
          <p:cNvSpPr>
            <a:spLocks noGrp="1"/>
          </p:cNvSpPr>
          <p:nvPr>
            <p:ph type="sldNum" sz="quarter" idx="10"/>
          </p:nvPr>
        </p:nvSpPr>
        <p:spPr/>
        <p:txBody>
          <a:bodyPr/>
          <a:lstStyle/>
          <a:p>
            <a:pPr>
              <a:defRPr/>
            </a:pPr>
            <a:fld id="{4C2D956E-B6C7-431E-8D85-BC53C38A588B}" type="slidenum">
              <a:rPr lang="zh-CN" altLang="en-US" smtClean="0"/>
              <a:pPr>
                <a:defRPr/>
              </a:pPr>
              <a:t>5</a:t>
            </a:fld>
            <a:endParaRPr lang="zh-CN" altLang="en-US">
              <a:latin typeface="Arial" panose="020B0604020202020204" pitchFamily="34" charset="0"/>
            </a:endParaRPr>
          </a:p>
        </p:txBody>
      </p:sp>
      <p:pic>
        <p:nvPicPr>
          <p:cNvPr id="7" name="内容占位符 5">
            <a:extLst>
              <a:ext uri="{FF2B5EF4-FFF2-40B4-BE49-F238E27FC236}">
                <a16:creationId xmlns:a16="http://schemas.microsoft.com/office/drawing/2014/main" id="{FF9E8796-4F60-1620-AADC-2111EC859E3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603" r="6222"/>
          <a:stretch/>
        </p:blipFill>
        <p:spPr bwMode="auto">
          <a:xfrm>
            <a:off x="804023" y="2147238"/>
            <a:ext cx="5045276" cy="39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图片 13">
            <a:extLst>
              <a:ext uri="{FF2B5EF4-FFF2-40B4-BE49-F238E27FC236}">
                <a16:creationId xmlns:a16="http://schemas.microsoft.com/office/drawing/2014/main" id="{9CDCED14-4957-C702-C977-070106C5D9AE}"/>
              </a:ext>
            </a:extLst>
          </p:cNvPr>
          <p:cNvPicPr>
            <a:picLocks noChangeAspect="1"/>
          </p:cNvPicPr>
          <p:nvPr/>
        </p:nvPicPr>
        <p:blipFill rotWithShape="1">
          <a:blip r:embed="rId3">
            <a:extLst>
              <a:ext uri="{28A0092B-C50C-407E-A947-70E740481C1C}">
                <a14:useLocalDpi xmlns:a14="http://schemas.microsoft.com/office/drawing/2010/main" val="0"/>
              </a:ext>
            </a:extLst>
          </a:blip>
          <a:srcRect l="7115" t="17313" r="11379" b="18900"/>
          <a:stretch/>
        </p:blipFill>
        <p:spPr>
          <a:xfrm>
            <a:off x="6786814" y="3954815"/>
            <a:ext cx="3504110" cy="2056760"/>
          </a:xfrm>
          <a:prstGeom prst="rect">
            <a:avLst/>
          </a:prstGeom>
        </p:spPr>
      </p:pic>
      <p:pic>
        <p:nvPicPr>
          <p:cNvPr id="16" name="图片 15">
            <a:extLst>
              <a:ext uri="{FF2B5EF4-FFF2-40B4-BE49-F238E27FC236}">
                <a16:creationId xmlns:a16="http://schemas.microsoft.com/office/drawing/2014/main" id="{72FD64E0-7C19-2865-9FBE-FF9B73A893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3410" y="1878912"/>
            <a:ext cx="3204637" cy="2017734"/>
          </a:xfrm>
          <a:prstGeom prst="rect">
            <a:avLst/>
          </a:prstGeom>
        </p:spPr>
      </p:pic>
      <p:sp>
        <p:nvSpPr>
          <p:cNvPr id="17" name="文本框 16">
            <a:extLst>
              <a:ext uri="{FF2B5EF4-FFF2-40B4-BE49-F238E27FC236}">
                <a16:creationId xmlns:a16="http://schemas.microsoft.com/office/drawing/2014/main" id="{FCA60965-65DF-FB5C-FA5C-5E87BC1B14C8}"/>
              </a:ext>
            </a:extLst>
          </p:cNvPr>
          <p:cNvSpPr txBox="1"/>
          <p:nvPr/>
        </p:nvSpPr>
        <p:spPr>
          <a:xfrm>
            <a:off x="9984432" y="4559090"/>
            <a:ext cx="504056" cy="307777"/>
          </a:xfrm>
          <a:prstGeom prst="rect">
            <a:avLst/>
          </a:prstGeom>
          <a:noFill/>
        </p:spPr>
        <p:txBody>
          <a:bodyPr wrap="square" rtlCol="0">
            <a:spAutoFit/>
          </a:bodyPr>
          <a:lstStyle/>
          <a:p>
            <a:r>
              <a:rPr kumimoji="1" lang="en-US" altLang="zh-CN" dirty="0"/>
              <a:t>e-</a:t>
            </a:r>
            <a:endParaRPr kumimoji="1" lang="zh-CN" altLang="en-US" dirty="0"/>
          </a:p>
        </p:txBody>
      </p:sp>
      <p:sp>
        <p:nvSpPr>
          <p:cNvPr id="18" name="文本框 17">
            <a:extLst>
              <a:ext uri="{FF2B5EF4-FFF2-40B4-BE49-F238E27FC236}">
                <a16:creationId xmlns:a16="http://schemas.microsoft.com/office/drawing/2014/main" id="{802560D9-66D5-D4E7-53FD-47C0A4DC85EE}"/>
              </a:ext>
            </a:extLst>
          </p:cNvPr>
          <p:cNvSpPr txBox="1"/>
          <p:nvPr/>
        </p:nvSpPr>
        <p:spPr>
          <a:xfrm>
            <a:off x="10051729" y="5455254"/>
            <a:ext cx="418704" cy="307777"/>
          </a:xfrm>
          <a:prstGeom prst="rect">
            <a:avLst/>
          </a:prstGeom>
          <a:noFill/>
        </p:spPr>
        <p:txBody>
          <a:bodyPr wrap="none" rtlCol="0">
            <a:spAutoFit/>
          </a:bodyPr>
          <a:lstStyle/>
          <a:p>
            <a:r>
              <a:rPr kumimoji="1" lang="en-US" altLang="zh-CN" dirty="0"/>
              <a:t>H+</a:t>
            </a:r>
            <a:endParaRPr kumimoji="1" lang="zh-CN" altLang="en-US" dirty="0"/>
          </a:p>
        </p:txBody>
      </p:sp>
      <p:cxnSp>
        <p:nvCxnSpPr>
          <p:cNvPr id="20" name="直线箭头连接符 19">
            <a:extLst>
              <a:ext uri="{FF2B5EF4-FFF2-40B4-BE49-F238E27FC236}">
                <a16:creationId xmlns:a16="http://schemas.microsoft.com/office/drawing/2014/main" id="{F5B0A075-1453-2AAC-88C2-A1AE2E7D83A4}"/>
              </a:ext>
            </a:extLst>
          </p:cNvPr>
          <p:cNvCxnSpPr/>
          <p:nvPr/>
        </p:nvCxnSpPr>
        <p:spPr>
          <a:xfrm flipH="1">
            <a:off x="6600056" y="4991138"/>
            <a:ext cx="3384376"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文本框 20">
            <a:extLst>
              <a:ext uri="{FF2B5EF4-FFF2-40B4-BE49-F238E27FC236}">
                <a16:creationId xmlns:a16="http://schemas.microsoft.com/office/drawing/2014/main" id="{59EB48EE-CFED-5D5C-3C1C-FC11CE72567C}"/>
              </a:ext>
            </a:extLst>
          </p:cNvPr>
          <p:cNvSpPr txBox="1"/>
          <p:nvPr/>
        </p:nvSpPr>
        <p:spPr>
          <a:xfrm>
            <a:off x="6589250" y="5049308"/>
            <a:ext cx="1440160" cy="307777"/>
          </a:xfrm>
          <a:prstGeom prst="rect">
            <a:avLst/>
          </a:prstGeom>
          <a:noFill/>
        </p:spPr>
        <p:txBody>
          <a:bodyPr wrap="square" rtlCol="0">
            <a:spAutoFit/>
          </a:bodyPr>
          <a:lstStyle/>
          <a:p>
            <a:r>
              <a:rPr kumimoji="1" lang="en-US" altLang="zh-CN" sz="1400" dirty="0">
                <a:solidFill>
                  <a:srgbClr val="C00000"/>
                </a:solidFill>
                <a:cs typeface="Times New Roman" panose="02020603050405020304" pitchFamily="18" charset="0"/>
              </a:rPr>
              <a:t>Beam</a:t>
            </a:r>
            <a:r>
              <a:rPr kumimoji="1" lang="zh-CN" altLang="en-US" sz="1400" dirty="0">
                <a:solidFill>
                  <a:srgbClr val="C00000"/>
                </a:solidFill>
                <a:cs typeface="Times New Roman" panose="02020603050405020304" pitchFamily="18" charset="0"/>
              </a:rPr>
              <a:t> </a:t>
            </a:r>
            <a:r>
              <a:rPr kumimoji="1" lang="en-US" altLang="zh-CN" sz="1400" dirty="0">
                <a:solidFill>
                  <a:srgbClr val="C00000"/>
                </a:solidFill>
                <a:cs typeface="Times New Roman" panose="02020603050405020304" pitchFamily="18" charset="0"/>
              </a:rPr>
              <a:t>direction</a:t>
            </a:r>
            <a:endParaRPr kumimoji="1" lang="zh-CN" altLang="en-US" sz="1400" dirty="0">
              <a:solidFill>
                <a:srgbClr val="C00000"/>
              </a:solidFill>
              <a:cs typeface="Times New Roman" panose="02020603050405020304" pitchFamily="18" charset="0"/>
            </a:endParaRPr>
          </a:p>
        </p:txBody>
      </p:sp>
      <p:sp>
        <p:nvSpPr>
          <p:cNvPr id="22" name="文本框 21">
            <a:extLst>
              <a:ext uri="{FF2B5EF4-FFF2-40B4-BE49-F238E27FC236}">
                <a16:creationId xmlns:a16="http://schemas.microsoft.com/office/drawing/2014/main" id="{F89F3C09-1652-514F-7F10-44CAB1456BC1}"/>
              </a:ext>
            </a:extLst>
          </p:cNvPr>
          <p:cNvSpPr txBox="1"/>
          <p:nvPr/>
        </p:nvSpPr>
        <p:spPr>
          <a:xfrm>
            <a:off x="7949700" y="5761967"/>
            <a:ext cx="1178335" cy="307777"/>
          </a:xfrm>
          <a:prstGeom prst="rect">
            <a:avLst/>
          </a:prstGeom>
          <a:noFill/>
        </p:spPr>
        <p:txBody>
          <a:bodyPr wrap="square" rtlCol="0">
            <a:spAutoFit/>
          </a:bodyPr>
          <a:lstStyle/>
          <a:p>
            <a:r>
              <a:rPr kumimoji="1" lang="en-US" altLang="zh-CN" sz="1400" dirty="0">
                <a:solidFill>
                  <a:srgbClr val="C00000"/>
                </a:solidFill>
                <a:cs typeface="Times New Roman" panose="02020603050405020304" pitchFamily="18" charset="0"/>
              </a:rPr>
              <a:t>MCP</a:t>
            </a:r>
            <a:r>
              <a:rPr kumimoji="1" lang="zh-CN" altLang="en-US" sz="1400" dirty="0">
                <a:solidFill>
                  <a:srgbClr val="C00000"/>
                </a:solidFill>
                <a:cs typeface="Times New Roman" panose="02020603050405020304" pitchFamily="18" charset="0"/>
              </a:rPr>
              <a:t> 荧光屏</a:t>
            </a:r>
          </a:p>
        </p:txBody>
      </p:sp>
      <p:sp>
        <p:nvSpPr>
          <p:cNvPr id="23" name="矩形 22">
            <a:extLst>
              <a:ext uri="{FF2B5EF4-FFF2-40B4-BE49-F238E27FC236}">
                <a16:creationId xmlns:a16="http://schemas.microsoft.com/office/drawing/2014/main" id="{7C552C20-7FB7-DAA7-BCCF-D406834C7FD0}"/>
              </a:ext>
            </a:extLst>
          </p:cNvPr>
          <p:cNvSpPr/>
          <p:nvPr/>
        </p:nvSpPr>
        <p:spPr>
          <a:xfrm>
            <a:off x="8158025" y="4343066"/>
            <a:ext cx="761687" cy="369912"/>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id="{42137F3E-60BB-E61E-BD09-8D3A7E76D8E3}"/>
              </a:ext>
            </a:extLst>
          </p:cNvPr>
          <p:cNvSpPr txBox="1"/>
          <p:nvPr/>
        </p:nvSpPr>
        <p:spPr>
          <a:xfrm>
            <a:off x="8919712" y="4199050"/>
            <a:ext cx="632672" cy="523220"/>
          </a:xfrm>
          <a:prstGeom prst="rect">
            <a:avLst/>
          </a:prstGeom>
          <a:noFill/>
        </p:spPr>
        <p:txBody>
          <a:bodyPr wrap="square" rtlCol="0">
            <a:spAutoFit/>
          </a:bodyPr>
          <a:lstStyle/>
          <a:p>
            <a:r>
              <a:rPr kumimoji="1" lang="en-US" altLang="zh-CN" sz="1400" dirty="0">
                <a:solidFill>
                  <a:srgbClr val="C00000"/>
                </a:solidFill>
                <a:cs typeface="Times New Roman" panose="02020603050405020304" pitchFamily="18" charset="0"/>
              </a:rPr>
              <a:t>Ion</a:t>
            </a:r>
            <a:r>
              <a:rPr kumimoji="1" lang="zh-CN" altLang="en-US" sz="1400" dirty="0">
                <a:solidFill>
                  <a:srgbClr val="C00000"/>
                </a:solidFill>
                <a:cs typeface="Times New Roman" panose="02020603050405020304" pitchFamily="18" charset="0"/>
              </a:rPr>
              <a:t> </a:t>
            </a:r>
            <a:r>
              <a:rPr kumimoji="1" lang="en-US" altLang="zh-CN" sz="1400" dirty="0">
                <a:solidFill>
                  <a:srgbClr val="C00000"/>
                </a:solidFill>
                <a:cs typeface="Times New Roman" panose="02020603050405020304" pitchFamily="18" charset="0"/>
              </a:rPr>
              <a:t>Trap</a:t>
            </a:r>
            <a:endParaRPr kumimoji="1" lang="zh-CN" altLang="en-US" sz="1400" dirty="0">
              <a:solidFill>
                <a:srgbClr val="C00000"/>
              </a:solidFill>
              <a:cs typeface="Times New Roman" panose="02020603050405020304" pitchFamily="18" charset="0"/>
            </a:endParaRPr>
          </a:p>
        </p:txBody>
      </p:sp>
      <p:cxnSp>
        <p:nvCxnSpPr>
          <p:cNvPr id="26" name="直线箭头连接符 25">
            <a:extLst>
              <a:ext uri="{FF2B5EF4-FFF2-40B4-BE49-F238E27FC236}">
                <a16:creationId xmlns:a16="http://schemas.microsoft.com/office/drawing/2014/main" id="{73A7395C-D28D-EF4A-67EA-8D3B504FF549}"/>
              </a:ext>
            </a:extLst>
          </p:cNvPr>
          <p:cNvCxnSpPr/>
          <p:nvPr/>
        </p:nvCxnSpPr>
        <p:spPr>
          <a:xfrm>
            <a:off x="8328248" y="3622986"/>
            <a:ext cx="0" cy="720080"/>
          </a:xfrm>
          <a:prstGeom prst="straightConnector1">
            <a:avLst/>
          </a:prstGeom>
          <a:ln w="2857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8" name="直线箭头连接符 27">
            <a:extLst>
              <a:ext uri="{FF2B5EF4-FFF2-40B4-BE49-F238E27FC236}">
                <a16:creationId xmlns:a16="http://schemas.microsoft.com/office/drawing/2014/main" id="{867DD7B7-8411-7F16-34BA-0D3AD0C47C6E}"/>
              </a:ext>
            </a:extLst>
          </p:cNvPr>
          <p:cNvCxnSpPr/>
          <p:nvPr/>
        </p:nvCxnSpPr>
        <p:spPr>
          <a:xfrm>
            <a:off x="8832304" y="2542866"/>
            <a:ext cx="0" cy="3179139"/>
          </a:xfrm>
          <a:prstGeom prst="straightConnector1">
            <a:avLst/>
          </a:prstGeom>
          <a:ln w="2857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9" name="矩形 28">
            <a:extLst>
              <a:ext uri="{FF2B5EF4-FFF2-40B4-BE49-F238E27FC236}">
                <a16:creationId xmlns:a16="http://schemas.microsoft.com/office/drawing/2014/main" id="{A0C2C4B8-0414-7930-4902-685FDA7D006F}"/>
              </a:ext>
            </a:extLst>
          </p:cNvPr>
          <p:cNvSpPr/>
          <p:nvPr/>
        </p:nvSpPr>
        <p:spPr>
          <a:xfrm>
            <a:off x="6600056" y="1876538"/>
            <a:ext cx="3888432" cy="4368687"/>
          </a:xfrm>
          <a:prstGeom prst="rect">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9" name="文本框 18">
            <a:extLst>
              <a:ext uri="{FF2B5EF4-FFF2-40B4-BE49-F238E27FC236}">
                <a16:creationId xmlns:a16="http://schemas.microsoft.com/office/drawing/2014/main" id="{53F527B1-78FC-42DB-B7F3-09AE0046C884}"/>
              </a:ext>
            </a:extLst>
          </p:cNvPr>
          <p:cNvSpPr txBox="1"/>
          <p:nvPr/>
        </p:nvSpPr>
        <p:spPr>
          <a:xfrm>
            <a:off x="491936" y="749736"/>
            <a:ext cx="6097314" cy="523220"/>
          </a:xfrm>
          <a:prstGeom prst="rect">
            <a:avLst/>
          </a:prstGeom>
          <a:noFill/>
        </p:spPr>
        <p:txBody>
          <a:bodyPr wrap="square">
            <a:spAutoFit/>
          </a:bodyPr>
          <a:lstStyle/>
          <a:p>
            <a:r>
              <a:rPr lang="zh-CN" altLang="en-US" sz="2800" b="1" kern="1200" dirty="0">
                <a:solidFill>
                  <a:schemeClr val="accent2"/>
                </a:solidFill>
                <a:latin typeface="Times New Roman" pitchFamily="18" charset="0"/>
                <a:ea typeface="等线 Light" panose="02010600030101010101" pitchFamily="2" charset="-122"/>
                <a:cs typeface="+mn-cs"/>
              </a:rPr>
              <a:t>电离型探测器（</a:t>
            </a:r>
            <a:r>
              <a:rPr lang="en-US" altLang="zh-CN" sz="2800" dirty="0">
                <a:solidFill>
                  <a:schemeClr val="accent2"/>
                </a:solidFill>
                <a:ea typeface="等线 Light" panose="02010600030101010101" pitchFamily="2" charset="-122"/>
              </a:rPr>
              <a:t>IPM</a:t>
            </a:r>
            <a:r>
              <a:rPr lang="zh-CN" altLang="en-US" sz="2800" b="1" kern="1200" dirty="0">
                <a:solidFill>
                  <a:schemeClr val="accent2"/>
                </a:solidFill>
                <a:latin typeface="Times New Roman" pitchFamily="18" charset="0"/>
                <a:ea typeface="等线 Light" panose="02010600030101010101" pitchFamily="2" charset="-122"/>
                <a:cs typeface="+mn-cs"/>
              </a:rPr>
              <a:t>）工作原理</a:t>
            </a:r>
            <a:endParaRPr lang="zh-CN" altLang="en-US" sz="2800" dirty="0"/>
          </a:p>
        </p:txBody>
      </p:sp>
    </p:spTree>
    <p:extLst>
      <p:ext uri="{BB962C8B-B14F-4D97-AF65-F5344CB8AC3E}">
        <p14:creationId xmlns:p14="http://schemas.microsoft.com/office/powerpoint/2010/main" val="39805531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212FB-777D-8B0B-C971-1C2B78528E6F}"/>
            </a:ext>
          </a:extLst>
        </p:cNvPr>
        <p:cNvGrpSpPr/>
        <p:nvPr/>
      </p:nvGrpSpPr>
      <p:grpSpPr>
        <a:xfrm>
          <a:off x="0" y="0"/>
          <a:ext cx="0" cy="0"/>
          <a:chOff x="0" y="0"/>
          <a:chExt cx="0" cy="0"/>
        </a:xfrm>
      </p:grpSpPr>
      <p:pic>
        <p:nvPicPr>
          <p:cNvPr id="22" name="图片 21">
            <a:extLst>
              <a:ext uri="{FF2B5EF4-FFF2-40B4-BE49-F238E27FC236}">
                <a16:creationId xmlns:a16="http://schemas.microsoft.com/office/drawing/2014/main" id="{A49D0E9B-FC90-7BD3-B00D-861BDF15A616}"/>
              </a:ext>
            </a:extLst>
          </p:cNvPr>
          <p:cNvPicPr>
            <a:picLocks noChangeAspect="1"/>
          </p:cNvPicPr>
          <p:nvPr/>
        </p:nvPicPr>
        <p:blipFill>
          <a:blip r:embed="rId2" cstate="print">
            <a:extLst>
              <a:ext uri="{28A0092B-C50C-407E-A947-70E740481C1C}">
                <a14:useLocalDpi xmlns:a14="http://schemas.microsoft.com/office/drawing/2010/main" val="0"/>
              </a:ext>
            </a:extLst>
          </a:blip>
          <a:srcRect t="7870" r="7903"/>
          <a:stretch/>
        </p:blipFill>
        <p:spPr>
          <a:xfrm>
            <a:off x="2012583" y="1737262"/>
            <a:ext cx="2952328" cy="2213317"/>
          </a:xfrm>
          <a:prstGeom prst="rect">
            <a:avLst/>
          </a:prstGeom>
        </p:spPr>
      </p:pic>
      <p:sp>
        <p:nvSpPr>
          <p:cNvPr id="24" name="文本框 23">
            <a:extLst>
              <a:ext uri="{FF2B5EF4-FFF2-40B4-BE49-F238E27FC236}">
                <a16:creationId xmlns:a16="http://schemas.microsoft.com/office/drawing/2014/main" id="{D6DFCED6-87AF-6548-74D7-6CF3BDB30F7C}"/>
              </a:ext>
            </a:extLst>
          </p:cNvPr>
          <p:cNvSpPr txBox="1"/>
          <p:nvPr/>
        </p:nvSpPr>
        <p:spPr>
          <a:xfrm>
            <a:off x="2012583" y="621418"/>
            <a:ext cx="7877319" cy="1161344"/>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zh-CN" altLang="en-US" sz="1600" dirty="0">
                <a:solidFill>
                  <a:schemeClr val="accent2"/>
                </a:solidFill>
                <a:ea typeface="等线 Light" panose="02010600030101010101" pitchFamily="2" charset="-122"/>
              </a:rPr>
              <a:t>利用</a:t>
            </a:r>
            <a:r>
              <a:rPr lang="en-US" altLang="zh-CN" sz="1600" dirty="0">
                <a:solidFill>
                  <a:schemeClr val="accent2"/>
                </a:solidFill>
                <a:ea typeface="等线 Light" panose="02010600030101010101" pitchFamily="2" charset="-122"/>
              </a:rPr>
              <a:t>COMSOL</a:t>
            </a:r>
            <a:r>
              <a:rPr lang="zh-CN" altLang="en-US" sz="1600" dirty="0">
                <a:solidFill>
                  <a:schemeClr val="accent2"/>
                </a:solidFill>
                <a:ea typeface="等线 Light" panose="02010600030101010101" pitchFamily="2" charset="-122"/>
              </a:rPr>
              <a:t>仿真，扫描</a:t>
            </a:r>
            <a:r>
              <a:rPr lang="en-US" altLang="zh-CN" sz="1600" dirty="0">
                <a:solidFill>
                  <a:schemeClr val="accent2"/>
                </a:solidFill>
                <a:ea typeface="等线 Light" panose="02010600030101010101" pitchFamily="2" charset="-122"/>
              </a:rPr>
              <a:t>2</a:t>
            </a:r>
            <a:r>
              <a:rPr lang="zh-CN" altLang="en-US" sz="1600" dirty="0">
                <a:solidFill>
                  <a:schemeClr val="accent2"/>
                </a:solidFill>
                <a:ea typeface="等线 Light" panose="02010600030101010101" pitchFamily="2" charset="-122"/>
              </a:rPr>
              <a:t> </a:t>
            </a:r>
            <a:r>
              <a:rPr lang="en-US" altLang="zh-CN" sz="1600" dirty="0">
                <a:solidFill>
                  <a:schemeClr val="accent2"/>
                </a:solidFill>
                <a:ea typeface="等线 Light" panose="02010600030101010101" pitchFamily="2" charset="-122"/>
              </a:rPr>
              <a:t>–</a:t>
            </a:r>
            <a:r>
              <a:rPr lang="zh-CN" altLang="en-US" sz="1600" dirty="0">
                <a:solidFill>
                  <a:schemeClr val="accent2"/>
                </a:solidFill>
                <a:ea typeface="等线 Light" panose="02010600030101010101" pitchFamily="2" charset="-122"/>
              </a:rPr>
              <a:t> </a:t>
            </a:r>
            <a:r>
              <a:rPr lang="en-US" altLang="zh-CN" sz="1600" dirty="0">
                <a:solidFill>
                  <a:schemeClr val="accent2"/>
                </a:solidFill>
                <a:ea typeface="等线 Light" panose="02010600030101010101" pitchFamily="2" charset="-122"/>
              </a:rPr>
              <a:t>10</a:t>
            </a:r>
            <a:r>
              <a:rPr lang="zh-CN" altLang="en-US" sz="1600" dirty="0">
                <a:solidFill>
                  <a:schemeClr val="accent2"/>
                </a:solidFill>
                <a:ea typeface="等线 Light" panose="02010600030101010101" pitchFamily="2" charset="-122"/>
              </a:rPr>
              <a:t> </a:t>
            </a:r>
            <a:r>
              <a:rPr lang="en-US" altLang="zh-CN" sz="1600" dirty="0">
                <a:solidFill>
                  <a:schemeClr val="accent2"/>
                </a:solidFill>
                <a:ea typeface="等线 Light" panose="02010600030101010101" pitchFamily="2" charset="-122"/>
              </a:rPr>
              <a:t>mm</a:t>
            </a:r>
            <a:r>
              <a:rPr lang="zh-CN" altLang="en-US" sz="1600" dirty="0">
                <a:solidFill>
                  <a:schemeClr val="accent2"/>
                </a:solidFill>
                <a:ea typeface="等线 Light" panose="02010600030101010101" pitchFamily="2" charset="-122"/>
              </a:rPr>
              <a:t>范围内先有电场结构造成的偏差</a:t>
            </a:r>
            <a:endParaRPr lang="en-US" altLang="zh-CN" sz="1600" dirty="0">
              <a:solidFill>
                <a:schemeClr val="accent2"/>
              </a:solidFill>
              <a:ea typeface="等线 Light" panose="02010600030101010101" pitchFamily="2" charset="-122"/>
            </a:endParaRPr>
          </a:p>
          <a:p>
            <a:pPr marL="742950" lvl="1" indent="-285750" algn="l">
              <a:lnSpc>
                <a:spcPct val="150000"/>
              </a:lnSpc>
              <a:buFont typeface="Arial" panose="020B0604020202020204" pitchFamily="34" charset="0"/>
              <a:buChar char="•"/>
            </a:pPr>
            <a:r>
              <a:rPr lang="en-US" altLang="zh-CN" sz="1600" dirty="0">
                <a:solidFill>
                  <a:schemeClr val="accent2"/>
                </a:solidFill>
                <a:ea typeface="等线 Light" panose="02010600030101010101" pitchFamily="2" charset="-122"/>
              </a:rPr>
              <a:t>12</a:t>
            </a:r>
            <a:r>
              <a:rPr lang="zh-CN" altLang="en-US" sz="1600" dirty="0">
                <a:solidFill>
                  <a:schemeClr val="accent2"/>
                </a:solidFill>
                <a:ea typeface="等线 Light" panose="02010600030101010101" pitchFamily="2" charset="-122"/>
              </a:rPr>
              <a:t> </a:t>
            </a:r>
            <a:r>
              <a:rPr lang="en-US" altLang="zh-CN" sz="1600" dirty="0">
                <a:solidFill>
                  <a:schemeClr val="accent2"/>
                </a:solidFill>
                <a:ea typeface="等线 Light" panose="02010600030101010101" pitchFamily="2" charset="-122"/>
              </a:rPr>
              <a:t>%</a:t>
            </a:r>
            <a:r>
              <a:rPr lang="zh-CN" altLang="en-US" sz="1600" dirty="0">
                <a:solidFill>
                  <a:schemeClr val="accent2"/>
                </a:solidFill>
                <a:ea typeface="等线 Light" panose="02010600030101010101" pitchFamily="2" charset="-122"/>
              </a:rPr>
              <a:t>左右，仿真时未引入空间电场，为电场本身均匀性造成的误差</a:t>
            </a:r>
            <a:endParaRPr lang="en-US" altLang="zh-CN" sz="1600" dirty="0">
              <a:solidFill>
                <a:schemeClr val="accent2"/>
              </a:solidFill>
              <a:ea typeface="等线 Light" panose="02010600030101010101" pitchFamily="2" charset="-122"/>
            </a:endParaRPr>
          </a:p>
          <a:p>
            <a:pPr marL="742950" lvl="1" indent="-285750" algn="l">
              <a:lnSpc>
                <a:spcPct val="150000"/>
              </a:lnSpc>
              <a:buFont typeface="Arial" panose="020B0604020202020204" pitchFamily="34" charset="0"/>
              <a:buChar char="•"/>
            </a:pPr>
            <a:r>
              <a:rPr lang="zh-CN" altLang="en-US" sz="1600" dirty="0">
                <a:solidFill>
                  <a:schemeClr val="accent2"/>
                </a:solidFill>
                <a:ea typeface="等线 Light" panose="02010600030101010101" pitchFamily="2" charset="-122"/>
              </a:rPr>
              <a:t>考虑在阴极板通孔处设置栅网改善电场均匀性</a:t>
            </a:r>
            <a:endParaRPr lang="en-US" altLang="zh-CN" sz="1600" dirty="0">
              <a:solidFill>
                <a:schemeClr val="accent2"/>
              </a:solidFill>
              <a:ea typeface="等线 Light" panose="02010600030101010101" pitchFamily="2" charset="-122"/>
            </a:endParaRPr>
          </a:p>
        </p:txBody>
      </p:sp>
      <p:sp>
        <p:nvSpPr>
          <p:cNvPr id="25" name="文本框 24">
            <a:extLst>
              <a:ext uri="{FF2B5EF4-FFF2-40B4-BE49-F238E27FC236}">
                <a16:creationId xmlns:a16="http://schemas.microsoft.com/office/drawing/2014/main" id="{AF77CCB9-5CC9-AB77-679B-7415568B9DB5}"/>
              </a:ext>
            </a:extLst>
          </p:cNvPr>
          <p:cNvSpPr txBox="1"/>
          <p:nvPr/>
        </p:nvSpPr>
        <p:spPr>
          <a:xfrm>
            <a:off x="5036992" y="3988585"/>
            <a:ext cx="5729255" cy="2633413"/>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zh-CN" altLang="en-US" sz="1600" dirty="0">
                <a:solidFill>
                  <a:schemeClr val="accent2"/>
                </a:solidFill>
                <a:ea typeface="等线 Light" panose="02010600030101010101" pitchFamily="2" charset="-122"/>
              </a:rPr>
              <a:t>栅网可以改善两块极板之间的电场，减小其横向分量，尤其是当束流轨道偏移较大或者</a:t>
            </a:r>
            <a:r>
              <a:rPr lang="en-US" altLang="zh-CN" sz="1600" dirty="0">
                <a:solidFill>
                  <a:schemeClr val="accent2"/>
                </a:solidFill>
                <a:ea typeface="等线 Light" panose="02010600030101010101" pitchFamily="2" charset="-122"/>
              </a:rPr>
              <a:t>beam</a:t>
            </a:r>
            <a:r>
              <a:rPr lang="zh-CN" altLang="en-US" sz="1600" dirty="0">
                <a:solidFill>
                  <a:schemeClr val="accent2"/>
                </a:solidFill>
                <a:ea typeface="等线 Light" panose="02010600030101010101" pitchFamily="2" charset="-122"/>
              </a:rPr>
              <a:t> </a:t>
            </a:r>
            <a:r>
              <a:rPr lang="en-US" altLang="zh-CN" sz="1600" dirty="0">
                <a:solidFill>
                  <a:schemeClr val="accent2"/>
                </a:solidFill>
                <a:ea typeface="等线 Light" panose="02010600030101010101" pitchFamily="2" charset="-122"/>
              </a:rPr>
              <a:t>size</a:t>
            </a:r>
            <a:r>
              <a:rPr lang="zh-CN" altLang="en-US" sz="1600" dirty="0">
                <a:solidFill>
                  <a:schemeClr val="accent2"/>
                </a:solidFill>
                <a:ea typeface="等线 Light" panose="02010600030101010101" pitchFamily="2" charset="-122"/>
              </a:rPr>
              <a:t>较大时抑制效果更明显</a:t>
            </a:r>
            <a:endParaRPr lang="en-US" altLang="zh-CN" sz="1600" dirty="0">
              <a:solidFill>
                <a:schemeClr val="accent2"/>
              </a:solidFill>
              <a:ea typeface="等线 Light" panose="02010600030101010101" pitchFamily="2" charset="-122"/>
            </a:endParaRPr>
          </a:p>
          <a:p>
            <a:pPr marL="285750" indent="-285750" algn="l">
              <a:lnSpc>
                <a:spcPct val="150000"/>
              </a:lnSpc>
              <a:buFont typeface="Arial" panose="020B0604020202020204" pitchFamily="34" charset="0"/>
              <a:buChar char="•"/>
            </a:pPr>
            <a:r>
              <a:rPr lang="zh-CN" altLang="en-US" sz="1600" dirty="0">
                <a:solidFill>
                  <a:schemeClr val="accent2"/>
                </a:solidFill>
                <a:ea typeface="等线 Light" panose="02010600030101010101" pitchFamily="2" charset="-122"/>
              </a:rPr>
              <a:t>添加栅网后电场带来的误差减小至</a:t>
            </a:r>
            <a:r>
              <a:rPr lang="en-US" altLang="zh-CN" sz="1600" dirty="0">
                <a:solidFill>
                  <a:schemeClr val="accent2"/>
                </a:solidFill>
                <a:ea typeface="等线 Light" panose="02010600030101010101" pitchFamily="2" charset="-122"/>
              </a:rPr>
              <a:t>3</a:t>
            </a:r>
            <a:r>
              <a:rPr lang="zh-CN" altLang="en-US" sz="1600" dirty="0">
                <a:solidFill>
                  <a:schemeClr val="accent2"/>
                </a:solidFill>
                <a:ea typeface="等线 Light" panose="02010600030101010101" pitchFamily="2" charset="-122"/>
              </a:rPr>
              <a:t> </a:t>
            </a:r>
            <a:r>
              <a:rPr lang="en-US" altLang="zh-CN" sz="1600" dirty="0">
                <a:solidFill>
                  <a:schemeClr val="accent2"/>
                </a:solidFill>
                <a:ea typeface="等线 Light" panose="02010600030101010101" pitchFamily="2" charset="-122"/>
              </a:rPr>
              <a:t>%</a:t>
            </a:r>
          </a:p>
          <a:p>
            <a:pPr marL="285750" indent="-285750" algn="l">
              <a:lnSpc>
                <a:spcPct val="150000"/>
              </a:lnSpc>
              <a:buFont typeface="Arial" panose="020B0604020202020204" pitchFamily="34" charset="0"/>
              <a:buChar char="•"/>
            </a:pPr>
            <a:r>
              <a:rPr lang="zh-CN" altLang="en-US" sz="1600" dirty="0">
                <a:solidFill>
                  <a:schemeClr val="accent2"/>
                </a:solidFill>
                <a:ea typeface="等线 Light" panose="02010600030101010101" pitchFamily="2" charset="-122"/>
              </a:rPr>
              <a:t>栅网选择上与</a:t>
            </a:r>
            <a:r>
              <a:rPr lang="en-US" altLang="zh-CN" sz="1600" dirty="0">
                <a:solidFill>
                  <a:schemeClr val="accent2"/>
                </a:solidFill>
                <a:ea typeface="等线 Light" panose="02010600030101010101" pitchFamily="2" charset="-122"/>
              </a:rPr>
              <a:t>RCS</a:t>
            </a:r>
            <a:r>
              <a:rPr lang="zh-CN" altLang="en-US" sz="1600" dirty="0">
                <a:solidFill>
                  <a:schemeClr val="accent2"/>
                </a:solidFill>
                <a:ea typeface="等线 Light" panose="02010600030101010101" pitchFamily="2" charset="-122"/>
              </a:rPr>
              <a:t> </a:t>
            </a:r>
            <a:r>
              <a:rPr lang="en-US" altLang="zh-CN" sz="1600" dirty="0">
                <a:solidFill>
                  <a:schemeClr val="accent2"/>
                </a:solidFill>
                <a:ea typeface="等线 Light" panose="02010600030101010101" pitchFamily="2" charset="-122"/>
              </a:rPr>
              <a:t>IPM</a:t>
            </a:r>
            <a:r>
              <a:rPr lang="zh-CN" altLang="en-US" sz="1600" dirty="0">
                <a:solidFill>
                  <a:schemeClr val="accent2"/>
                </a:solidFill>
                <a:ea typeface="等线 Light" panose="02010600030101010101" pitchFamily="2" charset="-122"/>
              </a:rPr>
              <a:t>保持一致为六边形蜂窝状，与丝状栅网校正效果一致，均为</a:t>
            </a:r>
            <a:r>
              <a:rPr lang="en-US" altLang="zh-CN" sz="1600" dirty="0">
                <a:solidFill>
                  <a:schemeClr val="accent2"/>
                </a:solidFill>
                <a:ea typeface="等线 Light" panose="02010600030101010101" pitchFamily="2" charset="-122"/>
              </a:rPr>
              <a:t>3</a:t>
            </a:r>
            <a:r>
              <a:rPr lang="zh-CN" altLang="en-US" sz="1600" dirty="0">
                <a:solidFill>
                  <a:schemeClr val="accent2"/>
                </a:solidFill>
                <a:ea typeface="等线 Light" panose="02010600030101010101" pitchFamily="2" charset="-122"/>
              </a:rPr>
              <a:t> </a:t>
            </a:r>
            <a:r>
              <a:rPr lang="en-US" altLang="zh-CN" sz="1600" dirty="0">
                <a:solidFill>
                  <a:schemeClr val="accent2"/>
                </a:solidFill>
                <a:ea typeface="等线 Light" panose="02010600030101010101" pitchFamily="2" charset="-122"/>
              </a:rPr>
              <a:t>%</a:t>
            </a:r>
            <a:r>
              <a:rPr lang="zh-CN" altLang="en-US" sz="1600" dirty="0">
                <a:solidFill>
                  <a:schemeClr val="accent2"/>
                </a:solidFill>
                <a:ea typeface="等线 Light" panose="02010600030101010101" pitchFamily="2" charset="-122"/>
              </a:rPr>
              <a:t>左右的校正后误差</a:t>
            </a:r>
            <a:endParaRPr lang="en-US" altLang="zh-CN" sz="1600" dirty="0">
              <a:solidFill>
                <a:schemeClr val="accent2"/>
              </a:solidFill>
              <a:ea typeface="等线 Light" panose="02010600030101010101" pitchFamily="2" charset="-122"/>
            </a:endParaRPr>
          </a:p>
          <a:p>
            <a:pPr marL="285750" indent="-285750" algn="l">
              <a:lnSpc>
                <a:spcPct val="150000"/>
              </a:lnSpc>
              <a:buFont typeface="Arial" panose="020B0604020202020204" pitchFamily="34" charset="0"/>
              <a:buChar char="•"/>
            </a:pPr>
            <a:endParaRPr lang="en-US" altLang="zh-CN" sz="1600" dirty="0">
              <a:solidFill>
                <a:schemeClr val="accent2"/>
              </a:solidFill>
              <a:ea typeface="等线 Light" panose="02010600030101010101" pitchFamily="2" charset="-122"/>
            </a:endParaRPr>
          </a:p>
        </p:txBody>
      </p:sp>
      <p:pic>
        <p:nvPicPr>
          <p:cNvPr id="27" name="图片 26">
            <a:extLst>
              <a:ext uri="{FF2B5EF4-FFF2-40B4-BE49-F238E27FC236}">
                <a16:creationId xmlns:a16="http://schemas.microsoft.com/office/drawing/2014/main" id="{242268D9-5680-A151-F153-02EA5E4CA0EF}"/>
              </a:ext>
            </a:extLst>
          </p:cNvPr>
          <p:cNvPicPr>
            <a:picLocks noChangeAspect="1"/>
          </p:cNvPicPr>
          <p:nvPr/>
        </p:nvPicPr>
        <p:blipFill>
          <a:blip r:embed="rId3" cstate="print">
            <a:extLst>
              <a:ext uri="{28A0092B-C50C-407E-A947-70E740481C1C}">
                <a14:useLocalDpi xmlns:a14="http://schemas.microsoft.com/office/drawing/2010/main" val="0"/>
              </a:ext>
            </a:extLst>
          </a:blip>
          <a:srcRect l="18986" t="11059" r="25426"/>
          <a:stretch/>
        </p:blipFill>
        <p:spPr>
          <a:xfrm>
            <a:off x="1847529" y="3789040"/>
            <a:ext cx="3147711" cy="2832958"/>
          </a:xfrm>
          <a:prstGeom prst="rect">
            <a:avLst/>
          </a:prstGeom>
        </p:spPr>
      </p:pic>
      <p:pic>
        <p:nvPicPr>
          <p:cNvPr id="7" name="图片 6">
            <a:extLst>
              <a:ext uri="{FF2B5EF4-FFF2-40B4-BE49-F238E27FC236}">
                <a16:creationId xmlns:a16="http://schemas.microsoft.com/office/drawing/2014/main" id="{D0BD17D7-37C1-A56D-FFFD-7AEFD073912F}"/>
              </a:ext>
            </a:extLst>
          </p:cNvPr>
          <p:cNvPicPr>
            <a:picLocks noChangeAspect="1"/>
          </p:cNvPicPr>
          <p:nvPr/>
        </p:nvPicPr>
        <p:blipFill>
          <a:blip r:embed="rId4" cstate="print">
            <a:extLst>
              <a:ext uri="{28A0092B-C50C-407E-A947-70E740481C1C}">
                <a14:useLocalDpi xmlns:a14="http://schemas.microsoft.com/office/drawing/2010/main" val="0"/>
              </a:ext>
            </a:extLst>
          </a:blip>
          <a:srcRect l="7501" t="10185" r="13383" b="4697"/>
          <a:stretch/>
        </p:blipFill>
        <p:spPr>
          <a:xfrm>
            <a:off x="7672565" y="1943190"/>
            <a:ext cx="2952329" cy="1694057"/>
          </a:xfrm>
          <a:prstGeom prst="rect">
            <a:avLst/>
          </a:prstGeom>
        </p:spPr>
      </p:pic>
      <p:pic>
        <p:nvPicPr>
          <p:cNvPr id="9" name="图片 8">
            <a:extLst>
              <a:ext uri="{FF2B5EF4-FFF2-40B4-BE49-F238E27FC236}">
                <a16:creationId xmlns:a16="http://schemas.microsoft.com/office/drawing/2014/main" id="{962471A9-92AD-AC22-F137-604BBFC61CDB}"/>
              </a:ext>
            </a:extLst>
          </p:cNvPr>
          <p:cNvPicPr>
            <a:picLocks noChangeAspect="1"/>
          </p:cNvPicPr>
          <p:nvPr/>
        </p:nvPicPr>
        <p:blipFill>
          <a:blip r:embed="rId5" cstate="print">
            <a:extLst>
              <a:ext uri="{28A0092B-C50C-407E-A947-70E740481C1C}">
                <a14:useLocalDpi xmlns:a14="http://schemas.microsoft.com/office/drawing/2010/main" val="0"/>
              </a:ext>
            </a:extLst>
          </a:blip>
          <a:srcRect l="7501" t="10185" r="13383" b="2960"/>
          <a:stretch/>
        </p:blipFill>
        <p:spPr>
          <a:xfrm>
            <a:off x="4949292" y="1943190"/>
            <a:ext cx="2952328" cy="1728629"/>
          </a:xfrm>
          <a:prstGeom prst="rect">
            <a:avLst/>
          </a:prstGeom>
        </p:spPr>
      </p:pic>
      <p:sp>
        <p:nvSpPr>
          <p:cNvPr id="11" name="文本框 10">
            <a:extLst>
              <a:ext uri="{FF2B5EF4-FFF2-40B4-BE49-F238E27FC236}">
                <a16:creationId xmlns:a16="http://schemas.microsoft.com/office/drawing/2014/main" id="{64D4894B-2ED3-F0CA-AB1C-663B770F83DA}"/>
              </a:ext>
            </a:extLst>
          </p:cNvPr>
          <p:cNvSpPr txBox="1"/>
          <p:nvPr/>
        </p:nvSpPr>
        <p:spPr>
          <a:xfrm>
            <a:off x="5767737" y="3686193"/>
            <a:ext cx="1152880" cy="261610"/>
          </a:xfrm>
          <a:prstGeom prst="rect">
            <a:avLst/>
          </a:prstGeom>
          <a:noFill/>
        </p:spPr>
        <p:txBody>
          <a:bodyPr wrap="none" rtlCol="0">
            <a:spAutoFit/>
          </a:bodyPr>
          <a:lstStyle/>
          <a:p>
            <a:r>
              <a:rPr kumimoji="1" lang="en-US" altLang="zh-CN" sz="1100" b="0" dirty="0">
                <a:solidFill>
                  <a:schemeClr val="accent6"/>
                </a:solidFill>
              </a:rPr>
              <a:t>w/o</a:t>
            </a:r>
            <a:r>
              <a:rPr kumimoji="1" lang="zh-CN" altLang="en-US" sz="1100" b="0" dirty="0">
                <a:solidFill>
                  <a:schemeClr val="accent6"/>
                </a:solidFill>
              </a:rPr>
              <a:t> 蜂窝网时</a:t>
            </a:r>
            <a:r>
              <a:rPr kumimoji="1" lang="en-US" altLang="zh-CN" sz="1100" b="0" dirty="0">
                <a:solidFill>
                  <a:schemeClr val="accent6"/>
                </a:solidFill>
              </a:rPr>
              <a:t>Ey</a:t>
            </a:r>
            <a:endParaRPr kumimoji="1" lang="zh-CN" altLang="en-US" sz="1100" b="0" dirty="0">
              <a:solidFill>
                <a:schemeClr val="accent6"/>
              </a:solidFill>
            </a:endParaRPr>
          </a:p>
        </p:txBody>
      </p:sp>
      <p:sp>
        <p:nvSpPr>
          <p:cNvPr id="12" name="文本框 11">
            <a:extLst>
              <a:ext uri="{FF2B5EF4-FFF2-40B4-BE49-F238E27FC236}">
                <a16:creationId xmlns:a16="http://schemas.microsoft.com/office/drawing/2014/main" id="{B9FBFA64-8485-8CE1-A07C-0526D5122726}"/>
              </a:ext>
            </a:extLst>
          </p:cNvPr>
          <p:cNvSpPr txBox="1"/>
          <p:nvPr/>
        </p:nvSpPr>
        <p:spPr>
          <a:xfrm>
            <a:off x="8607554" y="3681668"/>
            <a:ext cx="1082348" cy="261610"/>
          </a:xfrm>
          <a:prstGeom prst="rect">
            <a:avLst/>
          </a:prstGeom>
          <a:noFill/>
        </p:spPr>
        <p:txBody>
          <a:bodyPr wrap="none" rtlCol="0">
            <a:spAutoFit/>
          </a:bodyPr>
          <a:lstStyle/>
          <a:p>
            <a:r>
              <a:rPr kumimoji="1" lang="en-US" altLang="zh-CN" sz="1100" b="0" dirty="0">
                <a:solidFill>
                  <a:schemeClr val="accent6"/>
                </a:solidFill>
              </a:rPr>
              <a:t>w/</a:t>
            </a:r>
            <a:r>
              <a:rPr kumimoji="1" lang="zh-CN" altLang="en-US" sz="1100" b="0" dirty="0">
                <a:solidFill>
                  <a:schemeClr val="accent6"/>
                </a:solidFill>
              </a:rPr>
              <a:t> 蜂窝网时</a:t>
            </a:r>
            <a:r>
              <a:rPr kumimoji="1" lang="en-US" altLang="zh-CN" sz="1100" b="0" dirty="0">
                <a:solidFill>
                  <a:schemeClr val="accent6"/>
                </a:solidFill>
              </a:rPr>
              <a:t>Ey</a:t>
            </a:r>
            <a:endParaRPr kumimoji="1" lang="zh-CN" altLang="en-US" sz="1100" b="0" dirty="0">
              <a:solidFill>
                <a:schemeClr val="accent6"/>
              </a:solidFill>
            </a:endParaRPr>
          </a:p>
        </p:txBody>
      </p:sp>
    </p:spTree>
    <p:extLst>
      <p:ext uri="{BB962C8B-B14F-4D97-AF65-F5344CB8AC3E}">
        <p14:creationId xmlns:p14="http://schemas.microsoft.com/office/powerpoint/2010/main" val="360562888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79763-1F8B-31DD-BCEE-B8B8F860A00E}"/>
            </a:ext>
          </a:extLst>
        </p:cNvPr>
        <p:cNvGrpSpPr/>
        <p:nvPr/>
      </p:nvGrpSpPr>
      <p:grpSpPr>
        <a:xfrm>
          <a:off x="0" y="0"/>
          <a:ext cx="0" cy="0"/>
          <a:chOff x="0" y="0"/>
          <a:chExt cx="0" cy="0"/>
        </a:xfrm>
      </p:grpSpPr>
      <p:sp>
        <p:nvSpPr>
          <p:cNvPr id="7" name="文本框 6">
            <a:extLst>
              <a:ext uri="{FF2B5EF4-FFF2-40B4-BE49-F238E27FC236}">
                <a16:creationId xmlns:a16="http://schemas.microsoft.com/office/drawing/2014/main" id="{2F9B71F5-7775-F313-A786-960466F13D2A}"/>
              </a:ext>
            </a:extLst>
          </p:cNvPr>
          <p:cNvSpPr txBox="1"/>
          <p:nvPr/>
        </p:nvSpPr>
        <p:spPr>
          <a:xfrm>
            <a:off x="1901581" y="899151"/>
            <a:ext cx="8147181" cy="1161344"/>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zh-CN" altLang="en-US" sz="1600" dirty="0">
                <a:solidFill>
                  <a:schemeClr val="accent2"/>
                </a:solidFill>
                <a:ea typeface="等线 Light" panose="02010600030101010101" pitchFamily="2" charset="-122"/>
              </a:rPr>
              <a:t>六边形</a:t>
            </a:r>
            <a:r>
              <a:rPr lang="zh-CN" altLang="en" sz="1600" dirty="0">
                <a:solidFill>
                  <a:schemeClr val="accent2"/>
                </a:solidFill>
                <a:ea typeface="等线 Light" panose="02010600030101010101" pitchFamily="2" charset="-122"/>
              </a:rPr>
              <a:t>蜂窝</a:t>
            </a:r>
            <a:r>
              <a:rPr lang="zh-CN" altLang="en-US" sz="1600" dirty="0">
                <a:solidFill>
                  <a:schemeClr val="accent2"/>
                </a:solidFill>
                <a:ea typeface="等线 Light" panose="02010600030101010101" pitchFamily="2" charset="-122"/>
              </a:rPr>
              <a:t>网边缘厚度</a:t>
            </a:r>
            <a:r>
              <a:rPr lang="en-US" altLang="zh-CN" sz="1600" dirty="0">
                <a:solidFill>
                  <a:schemeClr val="accent2"/>
                </a:solidFill>
                <a:ea typeface="等线 Light" panose="02010600030101010101" pitchFamily="2" charset="-122"/>
              </a:rPr>
              <a:t>500</a:t>
            </a:r>
            <a:r>
              <a:rPr lang="zh-CN" altLang="en-US" sz="1600" dirty="0">
                <a:solidFill>
                  <a:schemeClr val="accent2"/>
                </a:solidFill>
                <a:ea typeface="等线 Light" panose="02010600030101010101" pitchFamily="2" charset="-122"/>
              </a:rPr>
              <a:t> </a:t>
            </a:r>
            <a:r>
              <a:rPr lang="en-US" altLang="zh-CN" sz="1600" dirty="0">
                <a:solidFill>
                  <a:schemeClr val="accent2"/>
                </a:solidFill>
                <a:ea typeface="等线 Light" panose="02010600030101010101" pitchFamily="2" charset="-122"/>
              </a:rPr>
              <a:t>um</a:t>
            </a:r>
            <a:r>
              <a:rPr lang="zh-CN" altLang="en-US" sz="1600" dirty="0">
                <a:solidFill>
                  <a:schemeClr val="accent2"/>
                </a:solidFill>
                <a:ea typeface="等线 Light" panose="02010600030101010101" pitchFamily="2" charset="-122"/>
              </a:rPr>
              <a:t>，成像后有阴影</a:t>
            </a:r>
            <a:endParaRPr lang="en-US" altLang="zh-CN" sz="1600" dirty="0">
              <a:solidFill>
                <a:schemeClr val="accent2"/>
              </a:solidFill>
              <a:ea typeface="等线 Light" panose="02010600030101010101" pitchFamily="2" charset="-122"/>
            </a:endParaRPr>
          </a:p>
          <a:p>
            <a:pPr marL="742950" lvl="1" indent="-285750" algn="l">
              <a:lnSpc>
                <a:spcPct val="150000"/>
              </a:lnSpc>
              <a:buFont typeface="Arial" panose="020B0604020202020204" pitchFamily="34" charset="0"/>
              <a:buChar char="•"/>
            </a:pPr>
            <a:r>
              <a:rPr lang="zh-CN" altLang="en-US" sz="1600" dirty="0">
                <a:solidFill>
                  <a:schemeClr val="accent2"/>
                </a:solidFill>
                <a:ea typeface="等线 Light" panose="02010600030101010101" pitchFamily="2" charset="-122"/>
              </a:rPr>
              <a:t>蜂窝边缘分布导致各</a:t>
            </a:r>
            <a:r>
              <a:rPr lang="en-US" altLang="zh-CN" sz="1600" dirty="0">
                <a:solidFill>
                  <a:schemeClr val="accent2"/>
                </a:solidFill>
                <a:ea typeface="等线 Light" panose="02010600030101010101" pitchFamily="2" charset="-122"/>
              </a:rPr>
              <a:t>column</a:t>
            </a:r>
            <a:r>
              <a:rPr lang="zh-CN" altLang="en-US" sz="1600" dirty="0">
                <a:solidFill>
                  <a:schemeClr val="accent2"/>
                </a:solidFill>
                <a:ea typeface="等线 Light" panose="02010600030101010101" pitchFamily="2" charset="-122"/>
              </a:rPr>
              <a:t>之间像素值缺失量不一致</a:t>
            </a:r>
            <a:endParaRPr lang="en-US" altLang="zh-CN" sz="1600" dirty="0">
              <a:solidFill>
                <a:schemeClr val="accent2"/>
              </a:solidFill>
              <a:ea typeface="等线 Light" panose="02010600030101010101" pitchFamily="2" charset="-122"/>
            </a:endParaRPr>
          </a:p>
          <a:p>
            <a:pPr marL="742950" lvl="1" indent="-285750" algn="l">
              <a:lnSpc>
                <a:spcPct val="150000"/>
              </a:lnSpc>
              <a:buFont typeface="Arial" panose="020B0604020202020204" pitchFamily="34" charset="0"/>
              <a:buChar char="•"/>
            </a:pPr>
            <a:r>
              <a:rPr lang="zh-CN" altLang="en-US" sz="1600" dirty="0">
                <a:solidFill>
                  <a:schemeClr val="accent2"/>
                </a:solidFill>
                <a:ea typeface="等线 Light" panose="02010600030101010101" pitchFamily="2" charset="-122"/>
              </a:rPr>
              <a:t>拟合时引入误差</a:t>
            </a:r>
            <a:endParaRPr lang="en-US" altLang="zh-CN" sz="1600" dirty="0">
              <a:solidFill>
                <a:schemeClr val="accent2"/>
              </a:solidFill>
              <a:ea typeface="等线 Light" panose="02010600030101010101" pitchFamily="2" charset="-122"/>
            </a:endParaRPr>
          </a:p>
        </p:txBody>
      </p:sp>
      <p:pic>
        <p:nvPicPr>
          <p:cNvPr id="2" name="图片 1">
            <a:extLst>
              <a:ext uri="{FF2B5EF4-FFF2-40B4-BE49-F238E27FC236}">
                <a16:creationId xmlns:a16="http://schemas.microsoft.com/office/drawing/2014/main" id="{4FFBF9A9-F11C-479A-0DC3-FDA66A0BCA8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923" t="31933" r="15195" b="22585"/>
          <a:stretch/>
        </p:blipFill>
        <p:spPr bwMode="auto">
          <a:xfrm>
            <a:off x="2855640" y="2132856"/>
            <a:ext cx="6239064" cy="2160240"/>
          </a:xfrm>
          <a:prstGeom prst="rect">
            <a:avLst/>
          </a:prstGeom>
          <a:ln>
            <a:noFill/>
          </a:ln>
          <a:extLst>
            <a:ext uri="{53640926-AAD7-44D8-BBD7-CCE9431645EC}">
              <a14:shadowObscured xmlns:a14="http://schemas.microsoft.com/office/drawing/2010/main"/>
            </a:ext>
          </a:extLst>
        </p:spPr>
      </p:pic>
      <p:cxnSp>
        <p:nvCxnSpPr>
          <p:cNvPr id="4" name="直线箭头连接符 3">
            <a:extLst>
              <a:ext uri="{FF2B5EF4-FFF2-40B4-BE49-F238E27FC236}">
                <a16:creationId xmlns:a16="http://schemas.microsoft.com/office/drawing/2014/main" id="{7A7B26BE-42C1-2B2F-3168-6AD7D41EB4FA}"/>
              </a:ext>
            </a:extLst>
          </p:cNvPr>
          <p:cNvCxnSpPr/>
          <p:nvPr/>
        </p:nvCxnSpPr>
        <p:spPr bwMode="auto">
          <a:xfrm flipH="1">
            <a:off x="4450093" y="2356396"/>
            <a:ext cx="144016" cy="144016"/>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cxnSp>
        <p:nvCxnSpPr>
          <p:cNvPr id="5" name="直线箭头连接符 4">
            <a:extLst>
              <a:ext uri="{FF2B5EF4-FFF2-40B4-BE49-F238E27FC236}">
                <a16:creationId xmlns:a16="http://schemas.microsoft.com/office/drawing/2014/main" id="{6E9164D5-D57F-9598-ABD7-6D74A7DA4821}"/>
              </a:ext>
            </a:extLst>
          </p:cNvPr>
          <p:cNvCxnSpPr>
            <a:cxnSpLocks/>
          </p:cNvCxnSpPr>
          <p:nvPr/>
        </p:nvCxnSpPr>
        <p:spPr bwMode="auto">
          <a:xfrm flipV="1">
            <a:off x="4234069" y="2518544"/>
            <a:ext cx="152400" cy="135632"/>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8" name="文本框 7">
            <a:extLst>
              <a:ext uri="{FF2B5EF4-FFF2-40B4-BE49-F238E27FC236}">
                <a16:creationId xmlns:a16="http://schemas.microsoft.com/office/drawing/2014/main" id="{36EBFDC9-340F-FB3E-06A1-EC28983509D8}"/>
              </a:ext>
            </a:extLst>
          </p:cNvPr>
          <p:cNvSpPr txBox="1"/>
          <p:nvPr/>
        </p:nvSpPr>
        <p:spPr>
          <a:xfrm>
            <a:off x="3942285" y="2277579"/>
            <a:ext cx="579005" cy="261610"/>
          </a:xfrm>
          <a:prstGeom prst="rect">
            <a:avLst/>
          </a:prstGeom>
          <a:noFill/>
        </p:spPr>
        <p:txBody>
          <a:bodyPr wrap="none" rtlCol="0">
            <a:spAutoFit/>
          </a:bodyPr>
          <a:lstStyle/>
          <a:p>
            <a:r>
              <a:rPr kumimoji="1" lang="en-US" altLang="zh-CN" sz="1100" b="0" dirty="0">
                <a:solidFill>
                  <a:schemeClr val="accent6"/>
                </a:solidFill>
              </a:rPr>
              <a:t>0.5mm</a:t>
            </a:r>
            <a:endParaRPr kumimoji="1" lang="zh-CN" altLang="en-US" sz="1100" b="0" dirty="0">
              <a:solidFill>
                <a:schemeClr val="accent6"/>
              </a:solidFill>
            </a:endParaRPr>
          </a:p>
        </p:txBody>
      </p:sp>
      <p:sp>
        <p:nvSpPr>
          <p:cNvPr id="3" name="文本框 2">
            <a:extLst>
              <a:ext uri="{FF2B5EF4-FFF2-40B4-BE49-F238E27FC236}">
                <a16:creationId xmlns:a16="http://schemas.microsoft.com/office/drawing/2014/main" id="{237BDD6B-D83E-F247-0195-E066B18E8C44}"/>
              </a:ext>
            </a:extLst>
          </p:cNvPr>
          <p:cNvSpPr txBox="1"/>
          <p:nvPr/>
        </p:nvSpPr>
        <p:spPr>
          <a:xfrm>
            <a:off x="2010430" y="4281558"/>
            <a:ext cx="8147181" cy="2308324"/>
          </a:xfrm>
          <a:prstGeom prst="rect">
            <a:avLst/>
          </a:prstGeom>
          <a:noFill/>
        </p:spPr>
        <p:txBody>
          <a:bodyPr wrap="square">
            <a:spAutoFit/>
          </a:bodyPr>
          <a:lstStyle/>
          <a:p>
            <a:pPr marL="285750"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图像修复方法</a:t>
            </a:r>
            <a:endParaRPr lang="en-US" altLang="zh-CN" sz="1600" dirty="0">
              <a:solidFill>
                <a:schemeClr val="accent2"/>
              </a:solidFill>
              <a:ea typeface="等线 Light" panose="02010600030101010101" pitchFamily="2" charset="-122"/>
            </a:endParaRPr>
          </a:p>
          <a:p>
            <a:pPr marL="742950" lvl="1"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手动扣除缺失像素点</a:t>
            </a:r>
            <a:endParaRPr lang="en-US" altLang="zh-CN" sz="1600" dirty="0">
              <a:solidFill>
                <a:schemeClr val="accent2"/>
              </a:solidFill>
              <a:ea typeface="等线 Light" panose="02010600030101010101" pitchFamily="2" charset="-122"/>
            </a:endParaRPr>
          </a:p>
          <a:p>
            <a:pPr marL="1200150" lvl="2"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繁杂，失真</a:t>
            </a:r>
            <a:endParaRPr lang="en-US" altLang="zh-CN" sz="1600" dirty="0">
              <a:solidFill>
                <a:schemeClr val="accent2"/>
              </a:solidFill>
              <a:ea typeface="等线 Light" panose="02010600030101010101" pitchFamily="2" charset="-122"/>
            </a:endParaRPr>
          </a:p>
          <a:p>
            <a:pPr marL="742950" lvl="1"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常规图像修复</a:t>
            </a:r>
            <a:endParaRPr lang="en-US" altLang="zh-CN" sz="1600" dirty="0">
              <a:solidFill>
                <a:schemeClr val="accent2"/>
              </a:solidFill>
              <a:ea typeface="等线 Light" panose="02010600030101010101" pitchFamily="2" charset="-122"/>
            </a:endParaRPr>
          </a:p>
          <a:p>
            <a:pPr marL="1200150" lvl="2"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偏微分方程</a:t>
            </a:r>
            <a:r>
              <a:rPr lang="en-US" altLang="zh-CN" sz="1600" dirty="0">
                <a:solidFill>
                  <a:schemeClr val="accent2"/>
                </a:solidFill>
                <a:ea typeface="等线 Light" panose="02010600030101010101" pitchFamily="2" charset="-122"/>
              </a:rPr>
              <a:t>PDE</a:t>
            </a:r>
          </a:p>
          <a:p>
            <a:pPr marL="1200150" lvl="2"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模糊算法</a:t>
            </a:r>
            <a:endParaRPr lang="en-US" altLang="zh-CN" sz="1600" dirty="0">
              <a:solidFill>
                <a:schemeClr val="accent2"/>
              </a:solidFill>
              <a:ea typeface="等线 Light" panose="02010600030101010101" pitchFamily="2" charset="-122"/>
            </a:endParaRPr>
          </a:p>
          <a:p>
            <a:pPr marL="742950" lvl="1"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机器学习</a:t>
            </a:r>
            <a:endParaRPr lang="en-US" altLang="zh-CN" sz="1600" dirty="0">
              <a:solidFill>
                <a:schemeClr val="accent2"/>
              </a:solidFill>
              <a:ea typeface="等线 Light" panose="02010600030101010101" pitchFamily="2" charset="-122"/>
            </a:endParaRPr>
          </a:p>
          <a:p>
            <a:pPr marL="1200150" lvl="2"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监督学习（无法提供训练样本）</a:t>
            </a:r>
            <a:endParaRPr lang="en-US" altLang="zh-CN" sz="1600" dirty="0">
              <a:solidFill>
                <a:schemeClr val="accent2"/>
              </a:solidFill>
              <a:ea typeface="等线 Light" panose="02010600030101010101" pitchFamily="2" charset="-122"/>
            </a:endParaRPr>
          </a:p>
          <a:p>
            <a:pPr marL="1200150" lvl="2"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无监督学习</a:t>
            </a:r>
            <a:endParaRPr lang="en-US" altLang="zh-CN" sz="1600" dirty="0">
              <a:solidFill>
                <a:schemeClr val="accent2"/>
              </a:solidFill>
              <a:ea typeface="等线 Light" panose="02010600030101010101" pitchFamily="2" charset="-122"/>
            </a:endParaRPr>
          </a:p>
        </p:txBody>
      </p:sp>
    </p:spTree>
    <p:extLst>
      <p:ext uri="{BB962C8B-B14F-4D97-AF65-F5344CB8AC3E}">
        <p14:creationId xmlns:p14="http://schemas.microsoft.com/office/powerpoint/2010/main" val="17625359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4D7D63FD-FD49-AF55-AF1C-813A7BD61F46}"/>
              </a:ext>
            </a:extLst>
          </p:cNvPr>
          <p:cNvSpPr txBox="1"/>
          <p:nvPr/>
        </p:nvSpPr>
        <p:spPr>
          <a:xfrm>
            <a:off x="623393" y="1268760"/>
            <a:ext cx="7200800" cy="5016758"/>
          </a:xfrm>
          <a:prstGeom prst="rect">
            <a:avLst/>
          </a:prstGeom>
          <a:noFill/>
        </p:spPr>
        <p:txBody>
          <a:bodyPr wrap="square">
            <a:spAutoFit/>
          </a:bodyPr>
          <a:lstStyle/>
          <a:p>
            <a:pPr marL="285750"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机器学习算法分类</a:t>
            </a:r>
            <a:endParaRPr lang="en-US" altLang="zh-CN" sz="1600" dirty="0">
              <a:solidFill>
                <a:schemeClr val="accent2"/>
              </a:solidFill>
              <a:ea typeface="等线 Light" panose="02010600030101010101" pitchFamily="2" charset="-122"/>
            </a:endParaRPr>
          </a:p>
          <a:p>
            <a:pPr marL="742950" lvl="1"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监督学习（</a:t>
            </a:r>
            <a:r>
              <a:rPr lang="en-US" altLang="zh-CN" sz="1600" dirty="0">
                <a:solidFill>
                  <a:schemeClr val="accent2"/>
                </a:solidFill>
                <a:ea typeface="等线 Light" panose="02010600030101010101" pitchFamily="2" charset="-122"/>
              </a:rPr>
              <a:t>Supervised</a:t>
            </a:r>
            <a:r>
              <a:rPr lang="zh-CN" altLang="en-US" sz="1600" dirty="0">
                <a:solidFill>
                  <a:schemeClr val="accent2"/>
                </a:solidFill>
                <a:ea typeface="等线 Light" panose="02010600030101010101" pitchFamily="2" charset="-122"/>
              </a:rPr>
              <a:t> </a:t>
            </a:r>
            <a:r>
              <a:rPr lang="en-US" altLang="zh-CN" sz="1600" dirty="0">
                <a:solidFill>
                  <a:schemeClr val="accent2"/>
                </a:solidFill>
                <a:ea typeface="等线 Light" panose="02010600030101010101" pitchFamily="2" charset="-122"/>
              </a:rPr>
              <a:t>learning</a:t>
            </a:r>
            <a:r>
              <a:rPr lang="zh-CN" altLang="en-US" sz="1600" dirty="0">
                <a:solidFill>
                  <a:schemeClr val="accent2"/>
                </a:solidFill>
                <a:ea typeface="等线 Light" panose="02010600030101010101" pitchFamily="2" charset="-122"/>
              </a:rPr>
              <a:t>）</a:t>
            </a:r>
            <a:endParaRPr lang="en-US" altLang="zh-CN" sz="1600" dirty="0">
              <a:solidFill>
                <a:schemeClr val="accent2"/>
              </a:solidFill>
              <a:ea typeface="等线 Light" panose="02010600030101010101" pitchFamily="2" charset="-122"/>
            </a:endParaRPr>
          </a:p>
          <a:p>
            <a:pPr marL="1200150" lvl="2"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对具有标签（分类）的训练样本进行学习，以尽可能对训练样本集外的数据进行标记（分类）预测，标签数据为已知的</a:t>
            </a:r>
            <a:endParaRPr lang="en-US" altLang="zh-CN" sz="1600" dirty="0">
              <a:solidFill>
                <a:schemeClr val="accent2"/>
              </a:solidFill>
              <a:ea typeface="等线 Light" panose="02010600030101010101" pitchFamily="2" charset="-122"/>
            </a:endParaRPr>
          </a:p>
          <a:p>
            <a:pPr marL="1200150" lvl="2"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回归（</a:t>
            </a:r>
            <a:r>
              <a:rPr lang="en-US" altLang="zh-CN" sz="1600" dirty="0">
                <a:solidFill>
                  <a:schemeClr val="accent2"/>
                </a:solidFill>
                <a:ea typeface="等线 Light" panose="02010600030101010101" pitchFamily="2" charset="-122"/>
              </a:rPr>
              <a:t>Regression</a:t>
            </a:r>
            <a:r>
              <a:rPr lang="zh-CN" altLang="en-US" sz="1600" dirty="0">
                <a:solidFill>
                  <a:schemeClr val="accent2"/>
                </a:solidFill>
                <a:ea typeface="等线 Light" panose="02010600030101010101" pitchFamily="2" charset="-122"/>
              </a:rPr>
              <a:t>）和分类（</a:t>
            </a:r>
            <a:r>
              <a:rPr lang="en-US" altLang="zh-CN" sz="1600" dirty="0">
                <a:solidFill>
                  <a:schemeClr val="accent2"/>
                </a:solidFill>
                <a:ea typeface="等线 Light" panose="02010600030101010101" pitchFamily="2" charset="-122"/>
              </a:rPr>
              <a:t>Classification</a:t>
            </a:r>
            <a:r>
              <a:rPr lang="zh-CN" altLang="en-US" sz="1600" dirty="0">
                <a:solidFill>
                  <a:schemeClr val="accent2"/>
                </a:solidFill>
                <a:ea typeface="等线 Light" panose="02010600030101010101" pitchFamily="2" charset="-122"/>
              </a:rPr>
              <a:t>）等，训练输出如果是连续的为回归，离散的为分类</a:t>
            </a:r>
            <a:endParaRPr lang="en-US" altLang="zh-CN" sz="1600" dirty="0">
              <a:solidFill>
                <a:schemeClr val="accent2"/>
              </a:solidFill>
              <a:ea typeface="等线 Light" panose="02010600030101010101" pitchFamily="2" charset="-122"/>
            </a:endParaRPr>
          </a:p>
          <a:p>
            <a:pPr marL="742950" lvl="1"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无监督学习（</a:t>
            </a:r>
            <a:r>
              <a:rPr lang="en-US" altLang="zh-CN" sz="1600" dirty="0">
                <a:solidFill>
                  <a:schemeClr val="accent2"/>
                </a:solidFill>
                <a:ea typeface="等线 Light" panose="02010600030101010101" pitchFamily="2" charset="-122"/>
              </a:rPr>
              <a:t> Unsupervised</a:t>
            </a:r>
            <a:r>
              <a:rPr lang="zh-CN" altLang="en-US" sz="1600" dirty="0">
                <a:solidFill>
                  <a:schemeClr val="accent2"/>
                </a:solidFill>
                <a:ea typeface="等线 Light" panose="02010600030101010101" pitchFamily="2" charset="-122"/>
              </a:rPr>
              <a:t> </a:t>
            </a:r>
            <a:r>
              <a:rPr lang="en-US" altLang="zh-CN" sz="1600" dirty="0">
                <a:solidFill>
                  <a:schemeClr val="accent2"/>
                </a:solidFill>
                <a:ea typeface="等线 Light" panose="02010600030101010101" pitchFamily="2" charset="-122"/>
              </a:rPr>
              <a:t>learning </a:t>
            </a:r>
            <a:r>
              <a:rPr lang="zh-CN" altLang="en-US" sz="1600" dirty="0">
                <a:solidFill>
                  <a:schemeClr val="accent2"/>
                </a:solidFill>
                <a:ea typeface="等线 Light" panose="02010600030101010101" pitchFamily="2" charset="-122"/>
              </a:rPr>
              <a:t>）</a:t>
            </a:r>
            <a:endParaRPr lang="en-US" altLang="zh-CN" sz="1600" dirty="0">
              <a:solidFill>
                <a:schemeClr val="accent2"/>
              </a:solidFill>
              <a:ea typeface="等线 Light" panose="02010600030101010101" pitchFamily="2" charset="-122"/>
            </a:endParaRPr>
          </a:p>
          <a:p>
            <a:pPr marL="1200150" lvl="2"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对没有标签</a:t>
            </a:r>
            <a:r>
              <a:rPr lang="en-US" altLang="zh-CN" sz="1600" dirty="0">
                <a:solidFill>
                  <a:schemeClr val="accent2"/>
                </a:solidFill>
                <a:ea typeface="等线 Light" panose="02010600030101010101" pitchFamily="2" charset="-122"/>
              </a:rPr>
              <a:t>(</a:t>
            </a:r>
            <a:r>
              <a:rPr lang="zh-CN" altLang="en-US" sz="1600" dirty="0">
                <a:solidFill>
                  <a:schemeClr val="accent2"/>
                </a:solidFill>
                <a:ea typeface="等线 Light" panose="02010600030101010101" pitchFamily="2" charset="-122"/>
              </a:rPr>
              <a:t>分类</a:t>
            </a:r>
            <a:r>
              <a:rPr lang="en-US" altLang="zh-CN" sz="1600" dirty="0">
                <a:solidFill>
                  <a:schemeClr val="accent2"/>
                </a:solidFill>
                <a:ea typeface="等线 Light" panose="02010600030101010101" pitchFamily="2" charset="-122"/>
              </a:rPr>
              <a:t>)</a:t>
            </a:r>
            <a:r>
              <a:rPr lang="zh-CN" altLang="en-US" sz="1600" dirty="0">
                <a:solidFill>
                  <a:schemeClr val="accent2"/>
                </a:solidFill>
                <a:ea typeface="等线 Light" panose="02010600030101010101" pitchFamily="2" charset="-122"/>
              </a:rPr>
              <a:t>的训练样本进行学习以发现训练样本集中的结构性知识。这里，所有的标记 </a:t>
            </a:r>
            <a:r>
              <a:rPr lang="en-US" altLang="zh-CN" sz="1600" dirty="0">
                <a:solidFill>
                  <a:schemeClr val="accent2"/>
                </a:solidFill>
                <a:ea typeface="等线 Light" panose="02010600030101010101" pitchFamily="2" charset="-122"/>
              </a:rPr>
              <a:t>(</a:t>
            </a:r>
            <a:r>
              <a:rPr lang="zh-CN" altLang="en-US" sz="1600" dirty="0">
                <a:solidFill>
                  <a:schemeClr val="accent2"/>
                </a:solidFill>
                <a:ea typeface="等线 Light" panose="02010600030101010101" pitchFamily="2" charset="-122"/>
              </a:rPr>
              <a:t>分类</a:t>
            </a:r>
            <a:r>
              <a:rPr lang="en-US" altLang="zh-CN" sz="1600" dirty="0">
                <a:solidFill>
                  <a:schemeClr val="accent2"/>
                </a:solidFill>
                <a:ea typeface="等线 Light" panose="02010600030101010101" pitchFamily="2" charset="-122"/>
              </a:rPr>
              <a:t>)</a:t>
            </a:r>
            <a:r>
              <a:rPr lang="zh-CN" altLang="en-US" sz="1600" dirty="0">
                <a:solidFill>
                  <a:schemeClr val="accent2"/>
                </a:solidFill>
                <a:ea typeface="等线 Light" panose="02010600030101010101" pitchFamily="2" charset="-122"/>
              </a:rPr>
              <a:t>是未知的</a:t>
            </a:r>
            <a:endParaRPr lang="en-US" altLang="zh-CN" sz="1600" dirty="0">
              <a:solidFill>
                <a:schemeClr val="accent2"/>
              </a:solidFill>
              <a:ea typeface="等线 Light" panose="02010600030101010101" pitchFamily="2" charset="-122"/>
            </a:endParaRPr>
          </a:p>
          <a:p>
            <a:pPr marL="1200150" lvl="2"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聚类等</a:t>
            </a:r>
            <a:endParaRPr lang="en-US" altLang="zh-CN" sz="1600" dirty="0">
              <a:solidFill>
                <a:schemeClr val="accent2"/>
              </a:solidFill>
              <a:ea typeface="等线 Light" panose="02010600030101010101" pitchFamily="2" charset="-122"/>
            </a:endParaRPr>
          </a:p>
          <a:p>
            <a:pPr marL="742950" lvl="1"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半监督学习（</a:t>
            </a:r>
            <a:r>
              <a:rPr lang="en" altLang="zh-CN" sz="1600" dirty="0">
                <a:solidFill>
                  <a:schemeClr val="accent2"/>
                </a:solidFill>
                <a:ea typeface="等线 Light" panose="02010600030101010101" pitchFamily="2" charset="-122"/>
              </a:rPr>
              <a:t> Semi-supervised learning </a:t>
            </a:r>
            <a:r>
              <a:rPr lang="zh-CN" altLang="en-US" sz="1600" dirty="0">
                <a:solidFill>
                  <a:schemeClr val="accent2"/>
                </a:solidFill>
                <a:ea typeface="等线 Light" panose="02010600030101010101" pitchFamily="2" charset="-122"/>
              </a:rPr>
              <a:t>）</a:t>
            </a:r>
            <a:endParaRPr lang="en-US" altLang="zh-CN" sz="1600" dirty="0">
              <a:solidFill>
                <a:schemeClr val="accent2"/>
              </a:solidFill>
              <a:ea typeface="等线 Light" panose="02010600030101010101" pitchFamily="2" charset="-122"/>
            </a:endParaRPr>
          </a:p>
          <a:p>
            <a:pPr marL="1200150" lvl="2"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利用标注样本和未标注样本进行训练和分类。自动对未标记数据加以利用，学习在整个数据分布上具有强泛化能力的模型。整个学习过程无需人工干预，完全基于学习系统自身实现对未标记数据的利用</a:t>
            </a:r>
            <a:endParaRPr lang="en-US" altLang="zh-CN" sz="1600" dirty="0">
              <a:solidFill>
                <a:schemeClr val="accent2"/>
              </a:solidFill>
              <a:ea typeface="等线 Light" panose="02010600030101010101" pitchFamily="2" charset="-122"/>
            </a:endParaRPr>
          </a:p>
          <a:p>
            <a:pPr marL="742950" lvl="1"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强化学习（</a:t>
            </a:r>
            <a:r>
              <a:rPr lang="en" altLang="zh-CN" sz="1600" dirty="0">
                <a:solidFill>
                  <a:schemeClr val="accent2"/>
                </a:solidFill>
                <a:ea typeface="等线 Light" panose="02010600030101010101" pitchFamily="2" charset="-122"/>
              </a:rPr>
              <a:t> Reinforcement learning </a:t>
            </a:r>
            <a:r>
              <a:rPr lang="zh-CN" altLang="en-US" sz="1600" dirty="0">
                <a:solidFill>
                  <a:schemeClr val="accent2"/>
                </a:solidFill>
                <a:ea typeface="等线 Light" panose="02010600030101010101" pitchFamily="2" charset="-122"/>
              </a:rPr>
              <a:t>）</a:t>
            </a:r>
            <a:endParaRPr lang="en-US" altLang="zh-CN" sz="1600" dirty="0">
              <a:solidFill>
                <a:schemeClr val="accent2"/>
              </a:solidFill>
              <a:ea typeface="等线 Light" panose="02010600030101010101" pitchFamily="2" charset="-122"/>
            </a:endParaRPr>
          </a:p>
          <a:p>
            <a:pPr marL="1200150" lvl="2"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系统从环境到行为映射的学习，以使奖励信号函数值最大。即观察后，再采取行动。每一个动作，都会对环境产生影响，而后环境以奖励的形式提供反馈以便指导学习算法</a:t>
            </a:r>
            <a:endParaRPr lang="en-US" altLang="zh-CN" sz="1600" dirty="0">
              <a:solidFill>
                <a:schemeClr val="accent2"/>
              </a:solidFill>
              <a:ea typeface="等线 Light" panose="02010600030101010101" pitchFamily="2" charset="-122"/>
            </a:endParaRPr>
          </a:p>
          <a:p>
            <a:pPr marL="1657350" lvl="3" indent="-285750" algn="l">
              <a:buFont typeface="Arial" panose="020B0604020202020204" pitchFamily="34" charset="0"/>
              <a:buChar char="•"/>
            </a:pPr>
            <a:endParaRPr lang="en-US" altLang="zh-CN" sz="1600" dirty="0">
              <a:solidFill>
                <a:schemeClr val="accent2"/>
              </a:solidFill>
              <a:ea typeface="等线 Light" panose="02010600030101010101" pitchFamily="2" charset="-122"/>
            </a:endParaRPr>
          </a:p>
        </p:txBody>
      </p:sp>
      <p:pic>
        <p:nvPicPr>
          <p:cNvPr id="1026" name="Picture 2" descr="undefined">
            <a:extLst>
              <a:ext uri="{FF2B5EF4-FFF2-40B4-BE49-F238E27FC236}">
                <a16:creationId xmlns:a16="http://schemas.microsoft.com/office/drawing/2014/main" id="{E28FFCFF-3BFD-E13A-0A75-06EC64C060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54572" y="2350670"/>
            <a:ext cx="4318092" cy="3238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45512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C1E34E49-E3AD-AC9A-47BC-C545FEB71697}"/>
              </a:ext>
            </a:extLst>
          </p:cNvPr>
          <p:cNvSpPr txBox="1"/>
          <p:nvPr/>
        </p:nvSpPr>
        <p:spPr>
          <a:xfrm>
            <a:off x="1271464" y="1124744"/>
            <a:ext cx="9073007" cy="338554"/>
          </a:xfrm>
          <a:prstGeom prst="rect">
            <a:avLst/>
          </a:prstGeom>
          <a:noFill/>
        </p:spPr>
        <p:txBody>
          <a:bodyPr wrap="square">
            <a:spAutoFit/>
          </a:bodyPr>
          <a:lstStyle/>
          <a:p>
            <a:pPr marL="285750" indent="-285750" algn="l">
              <a:buFont typeface="Arial" panose="020B0604020202020204" pitchFamily="34" charset="0"/>
              <a:buChar char="•"/>
            </a:pPr>
            <a:r>
              <a:rPr lang="zh-CN" altLang="en-US" sz="1600" dirty="0">
                <a:solidFill>
                  <a:schemeClr val="accent2"/>
                </a:solidFill>
                <a:ea typeface="等线 Light" panose="02010600030101010101" pitchFamily="2" charset="-122"/>
              </a:rPr>
              <a:t>深度学习在图像修复中的应用</a:t>
            </a:r>
            <a:endParaRPr lang="en-US" altLang="zh-CN" sz="1600" dirty="0">
              <a:solidFill>
                <a:schemeClr val="accent2"/>
              </a:solidFill>
              <a:ea typeface="等线 Light" panose="02010600030101010101" pitchFamily="2" charset="-122"/>
            </a:endParaRPr>
          </a:p>
        </p:txBody>
      </p:sp>
      <p:pic>
        <p:nvPicPr>
          <p:cNvPr id="7" name="图片 6">
            <a:extLst>
              <a:ext uri="{FF2B5EF4-FFF2-40B4-BE49-F238E27FC236}">
                <a16:creationId xmlns:a16="http://schemas.microsoft.com/office/drawing/2014/main" id="{08570DC6-057A-905D-DD06-4E3A74E43BF5}"/>
              </a:ext>
            </a:extLst>
          </p:cNvPr>
          <p:cNvPicPr>
            <a:picLocks noChangeAspect="1"/>
          </p:cNvPicPr>
          <p:nvPr/>
        </p:nvPicPr>
        <p:blipFill>
          <a:blip r:embed="rId2"/>
          <a:stretch>
            <a:fillRect/>
          </a:stretch>
        </p:blipFill>
        <p:spPr>
          <a:xfrm>
            <a:off x="1631504" y="4093712"/>
            <a:ext cx="2498080" cy="2150133"/>
          </a:xfrm>
          <a:prstGeom prst="rect">
            <a:avLst/>
          </a:prstGeom>
        </p:spPr>
      </p:pic>
      <p:sp>
        <p:nvSpPr>
          <p:cNvPr id="8" name="文本框 7">
            <a:extLst>
              <a:ext uri="{FF2B5EF4-FFF2-40B4-BE49-F238E27FC236}">
                <a16:creationId xmlns:a16="http://schemas.microsoft.com/office/drawing/2014/main" id="{042AC692-4DBE-DC4B-C3AC-412F62FD99B9}"/>
              </a:ext>
            </a:extLst>
          </p:cNvPr>
          <p:cNvSpPr txBox="1"/>
          <p:nvPr/>
        </p:nvSpPr>
        <p:spPr>
          <a:xfrm>
            <a:off x="2294486" y="6168902"/>
            <a:ext cx="1172116" cy="261610"/>
          </a:xfrm>
          <a:prstGeom prst="rect">
            <a:avLst/>
          </a:prstGeom>
          <a:noFill/>
        </p:spPr>
        <p:txBody>
          <a:bodyPr wrap="none" rtlCol="0">
            <a:spAutoFit/>
          </a:bodyPr>
          <a:lstStyle/>
          <a:p>
            <a:r>
              <a:rPr kumimoji="1" lang="zh-CN" altLang="en-US" sz="1100" b="0" dirty="0">
                <a:solidFill>
                  <a:srgbClr val="002060"/>
                </a:solidFill>
              </a:rPr>
              <a:t>传统自编码结构</a:t>
            </a:r>
          </a:p>
        </p:txBody>
      </p:sp>
      <p:pic>
        <p:nvPicPr>
          <p:cNvPr id="9" name="图片 8">
            <a:extLst>
              <a:ext uri="{FF2B5EF4-FFF2-40B4-BE49-F238E27FC236}">
                <a16:creationId xmlns:a16="http://schemas.microsoft.com/office/drawing/2014/main" id="{9405C5F2-F155-9BEC-54DE-7C2CA9AC9439}"/>
              </a:ext>
            </a:extLst>
          </p:cNvPr>
          <p:cNvPicPr>
            <a:picLocks noChangeAspect="1"/>
          </p:cNvPicPr>
          <p:nvPr/>
        </p:nvPicPr>
        <p:blipFill>
          <a:blip r:embed="rId3"/>
          <a:stretch>
            <a:fillRect/>
          </a:stretch>
        </p:blipFill>
        <p:spPr>
          <a:xfrm>
            <a:off x="4916264" y="4171732"/>
            <a:ext cx="5716240" cy="1878193"/>
          </a:xfrm>
          <a:prstGeom prst="rect">
            <a:avLst/>
          </a:prstGeom>
        </p:spPr>
      </p:pic>
      <p:sp>
        <p:nvSpPr>
          <p:cNvPr id="10" name="文本框 9">
            <a:extLst>
              <a:ext uri="{FF2B5EF4-FFF2-40B4-BE49-F238E27FC236}">
                <a16:creationId xmlns:a16="http://schemas.microsoft.com/office/drawing/2014/main" id="{EB31049C-4148-6102-FBEC-1C0F7005DCB0}"/>
              </a:ext>
            </a:extLst>
          </p:cNvPr>
          <p:cNvSpPr txBox="1"/>
          <p:nvPr/>
        </p:nvSpPr>
        <p:spPr>
          <a:xfrm>
            <a:off x="7387098" y="6113040"/>
            <a:ext cx="774571" cy="261610"/>
          </a:xfrm>
          <a:prstGeom prst="rect">
            <a:avLst/>
          </a:prstGeom>
          <a:noFill/>
        </p:spPr>
        <p:txBody>
          <a:bodyPr wrap="none" rtlCol="0">
            <a:spAutoFit/>
          </a:bodyPr>
          <a:lstStyle/>
          <a:p>
            <a:r>
              <a:rPr kumimoji="1" lang="en-US" altLang="zh-CN" sz="1100" b="0" dirty="0">
                <a:solidFill>
                  <a:srgbClr val="002060"/>
                </a:solidFill>
              </a:rPr>
              <a:t>GAN</a:t>
            </a:r>
            <a:r>
              <a:rPr kumimoji="1" lang="zh-CN" altLang="en-US" sz="1100" b="0" dirty="0">
                <a:solidFill>
                  <a:srgbClr val="002060"/>
                </a:solidFill>
              </a:rPr>
              <a:t>结构</a:t>
            </a:r>
          </a:p>
        </p:txBody>
      </p:sp>
      <p:graphicFrame>
        <p:nvGraphicFramePr>
          <p:cNvPr id="2" name="表格 2">
            <a:extLst>
              <a:ext uri="{FF2B5EF4-FFF2-40B4-BE49-F238E27FC236}">
                <a16:creationId xmlns:a16="http://schemas.microsoft.com/office/drawing/2014/main" id="{604DBC8B-27C8-4818-8BBA-9C4726E6F6C9}"/>
              </a:ext>
            </a:extLst>
          </p:cNvPr>
          <p:cNvGraphicFramePr>
            <a:graphicFrameLocks noGrp="1"/>
          </p:cNvGraphicFramePr>
          <p:nvPr>
            <p:extLst>
              <p:ext uri="{D42A27DB-BD31-4B8C-83A1-F6EECF244321}">
                <p14:modId xmlns:p14="http://schemas.microsoft.com/office/powerpoint/2010/main" val="2518605089"/>
              </p:ext>
            </p:extLst>
          </p:nvPr>
        </p:nvGraphicFramePr>
        <p:xfrm>
          <a:off x="1055440" y="1632168"/>
          <a:ext cx="9649070" cy="2108200"/>
        </p:xfrm>
        <a:graphic>
          <a:graphicData uri="http://schemas.openxmlformats.org/drawingml/2006/table">
            <a:tbl>
              <a:tblPr firstRow="1" bandRow="1">
                <a:tableStyleId>{5C22544A-7EE6-4342-B048-85BDC9FD1C3A}</a:tableStyleId>
              </a:tblPr>
              <a:tblGrid>
                <a:gridCol w="1929814">
                  <a:extLst>
                    <a:ext uri="{9D8B030D-6E8A-4147-A177-3AD203B41FA5}">
                      <a16:colId xmlns:a16="http://schemas.microsoft.com/office/drawing/2014/main" val="2515763900"/>
                    </a:ext>
                  </a:extLst>
                </a:gridCol>
                <a:gridCol w="1929814">
                  <a:extLst>
                    <a:ext uri="{9D8B030D-6E8A-4147-A177-3AD203B41FA5}">
                      <a16:colId xmlns:a16="http://schemas.microsoft.com/office/drawing/2014/main" val="276662591"/>
                    </a:ext>
                  </a:extLst>
                </a:gridCol>
                <a:gridCol w="1929814">
                  <a:extLst>
                    <a:ext uri="{9D8B030D-6E8A-4147-A177-3AD203B41FA5}">
                      <a16:colId xmlns:a16="http://schemas.microsoft.com/office/drawing/2014/main" val="453265884"/>
                    </a:ext>
                  </a:extLst>
                </a:gridCol>
                <a:gridCol w="1929814">
                  <a:extLst>
                    <a:ext uri="{9D8B030D-6E8A-4147-A177-3AD203B41FA5}">
                      <a16:colId xmlns:a16="http://schemas.microsoft.com/office/drawing/2014/main" val="2661771719"/>
                    </a:ext>
                  </a:extLst>
                </a:gridCol>
                <a:gridCol w="1929814">
                  <a:extLst>
                    <a:ext uri="{9D8B030D-6E8A-4147-A177-3AD203B41FA5}">
                      <a16:colId xmlns:a16="http://schemas.microsoft.com/office/drawing/2014/main" val="2018495203"/>
                    </a:ext>
                  </a:extLst>
                </a:gridCol>
              </a:tblGrid>
              <a:tr h="370840">
                <a:tc>
                  <a:txBody>
                    <a:bodyPr/>
                    <a:lstStyle/>
                    <a:p>
                      <a:pPr algn="ctr"/>
                      <a:r>
                        <a:rPr lang="zh-CN" altLang="en-US" b="1" dirty="0">
                          <a:effectLst/>
                        </a:rPr>
                        <a:t>方法</a:t>
                      </a:r>
                      <a:endParaRPr lang="zh-CN" altLang="en-US" dirty="0">
                        <a:effectLst/>
                      </a:endParaRPr>
                    </a:p>
                  </a:txBody>
                  <a:tcPr marL="99060" marR="99060" anchor="ctr"/>
                </a:tc>
                <a:tc>
                  <a:txBody>
                    <a:bodyPr/>
                    <a:lstStyle/>
                    <a:p>
                      <a:pPr algn="ctr"/>
                      <a:r>
                        <a:rPr lang="zh-CN" altLang="en-US" b="1" dirty="0">
                          <a:effectLst/>
                        </a:rPr>
                        <a:t>核心机制</a:t>
                      </a:r>
                      <a:endParaRPr lang="zh-CN" altLang="en-US" dirty="0">
                        <a:effectLst/>
                      </a:endParaRPr>
                    </a:p>
                  </a:txBody>
                  <a:tcPr marL="99060" marR="99060" anchor="ctr"/>
                </a:tc>
                <a:tc>
                  <a:txBody>
                    <a:bodyPr/>
                    <a:lstStyle/>
                    <a:p>
                      <a:pPr algn="ctr"/>
                      <a:r>
                        <a:rPr lang="zh-CN" altLang="en-US" b="1" dirty="0">
                          <a:effectLst/>
                        </a:rPr>
                        <a:t>优势</a:t>
                      </a:r>
                      <a:endParaRPr lang="zh-CN" altLang="en-US" dirty="0">
                        <a:effectLst/>
                      </a:endParaRPr>
                    </a:p>
                  </a:txBody>
                  <a:tcPr marL="99060" marR="99060" anchor="ctr"/>
                </a:tc>
                <a:tc>
                  <a:txBody>
                    <a:bodyPr/>
                    <a:lstStyle/>
                    <a:p>
                      <a:pPr algn="ctr"/>
                      <a:r>
                        <a:rPr lang="zh-CN" altLang="en-US" b="1" dirty="0">
                          <a:effectLst/>
                        </a:rPr>
                        <a:t>局限性</a:t>
                      </a:r>
                      <a:endParaRPr lang="zh-CN" altLang="en-US" dirty="0">
                        <a:effectLst/>
                      </a:endParaRPr>
                    </a:p>
                  </a:txBody>
                  <a:tcPr marL="99060" marR="99060" anchor="ctr"/>
                </a:tc>
                <a:tc>
                  <a:txBody>
                    <a:bodyPr/>
                    <a:lstStyle/>
                    <a:p>
                      <a:pPr algn="ctr"/>
                      <a:r>
                        <a:rPr lang="zh-CN" altLang="en-US" b="1" dirty="0">
                          <a:effectLst/>
                        </a:rPr>
                        <a:t>适用场景</a:t>
                      </a:r>
                      <a:endParaRPr lang="zh-CN" altLang="en-US" dirty="0">
                        <a:effectLst/>
                      </a:endParaRPr>
                    </a:p>
                  </a:txBody>
                  <a:tcPr marL="99060" marR="99060" anchor="ctr"/>
                </a:tc>
                <a:extLst>
                  <a:ext uri="{0D108BD9-81ED-4DB2-BD59-A6C34878D82A}">
                    <a16:rowId xmlns:a16="http://schemas.microsoft.com/office/drawing/2014/main" val="3745820705"/>
                  </a:ext>
                </a:extLst>
              </a:tr>
              <a:tr h="370840">
                <a:tc>
                  <a:txBody>
                    <a:bodyPr/>
                    <a:lstStyle/>
                    <a:p>
                      <a:r>
                        <a:rPr lang="zh-CN" altLang="en-US" sz="1600" dirty="0">
                          <a:effectLst/>
                        </a:rPr>
                        <a:t>基于像素生成</a:t>
                      </a:r>
                    </a:p>
                  </a:txBody>
                  <a:tcPr marL="99060" marR="99060" anchor="ctr"/>
                </a:tc>
                <a:tc>
                  <a:txBody>
                    <a:bodyPr/>
                    <a:lstStyle/>
                    <a:p>
                      <a:r>
                        <a:rPr lang="zh-CN" altLang="en-US" sz="1600">
                          <a:effectLst/>
                        </a:rPr>
                        <a:t>逐像素迭代生成</a:t>
                      </a:r>
                    </a:p>
                  </a:txBody>
                  <a:tcPr marL="99060" marR="99060" anchor="ctr"/>
                </a:tc>
                <a:tc>
                  <a:txBody>
                    <a:bodyPr/>
                    <a:lstStyle/>
                    <a:p>
                      <a:r>
                        <a:rPr lang="zh-CN" altLang="en-US" sz="1600">
                          <a:effectLst/>
                        </a:rPr>
                        <a:t>局部连贯性高</a:t>
                      </a:r>
                    </a:p>
                  </a:txBody>
                  <a:tcPr marL="99060" marR="99060" anchor="ctr"/>
                </a:tc>
                <a:tc>
                  <a:txBody>
                    <a:bodyPr/>
                    <a:lstStyle/>
                    <a:p>
                      <a:r>
                        <a:rPr lang="zh-CN" altLang="en-US" sz="1600">
                          <a:effectLst/>
                        </a:rPr>
                        <a:t>效率低，难处理大区域</a:t>
                      </a:r>
                    </a:p>
                  </a:txBody>
                  <a:tcPr marL="99060" marR="99060" anchor="ctr"/>
                </a:tc>
                <a:tc>
                  <a:txBody>
                    <a:bodyPr/>
                    <a:lstStyle/>
                    <a:p>
                      <a:r>
                        <a:rPr lang="zh-CN" altLang="en-US" sz="1600">
                          <a:effectLst/>
                        </a:rPr>
                        <a:t>小范围规则缺失（划痕、遮挡）</a:t>
                      </a:r>
                    </a:p>
                  </a:txBody>
                  <a:tcPr marL="99060" marR="99060" anchor="ctr"/>
                </a:tc>
                <a:extLst>
                  <a:ext uri="{0D108BD9-81ED-4DB2-BD59-A6C34878D82A}">
                    <a16:rowId xmlns:a16="http://schemas.microsoft.com/office/drawing/2014/main" val="2165776218"/>
                  </a:ext>
                </a:extLst>
              </a:tr>
              <a:tr h="370840">
                <a:tc>
                  <a:txBody>
                    <a:bodyPr/>
                    <a:lstStyle/>
                    <a:p>
                      <a:r>
                        <a:rPr lang="zh-CN" altLang="en-US" sz="1600">
                          <a:effectLst/>
                        </a:rPr>
                        <a:t>基于自编码器（</a:t>
                      </a:r>
                      <a:r>
                        <a:rPr lang="en-US" altLang="zh-CN" sz="1600">
                          <a:effectLst/>
                        </a:rPr>
                        <a:t>DAE</a:t>
                      </a:r>
                      <a:r>
                        <a:rPr lang="zh-CN" altLang="en-US" sz="1600">
                          <a:effectLst/>
                        </a:rPr>
                        <a:t>）</a:t>
                      </a:r>
                    </a:p>
                  </a:txBody>
                  <a:tcPr marL="99060" marR="99060" anchor="ctr"/>
                </a:tc>
                <a:tc>
                  <a:txBody>
                    <a:bodyPr/>
                    <a:lstStyle/>
                    <a:p>
                      <a:r>
                        <a:rPr lang="zh-CN" altLang="en-US" sz="1600">
                          <a:effectLst/>
                        </a:rPr>
                        <a:t>编码</a:t>
                      </a:r>
                      <a:r>
                        <a:rPr lang="en-US" altLang="zh-CN" sz="1600">
                          <a:effectLst/>
                        </a:rPr>
                        <a:t>-</a:t>
                      </a:r>
                      <a:r>
                        <a:rPr lang="zh-CN" altLang="en-US" sz="1600">
                          <a:effectLst/>
                        </a:rPr>
                        <a:t>解码结构提取全局特征</a:t>
                      </a:r>
                    </a:p>
                  </a:txBody>
                  <a:tcPr marL="99060" marR="99060" anchor="ctr"/>
                </a:tc>
                <a:tc>
                  <a:txBody>
                    <a:bodyPr/>
                    <a:lstStyle/>
                    <a:p>
                      <a:r>
                        <a:rPr lang="zh-CN" altLang="en-US" sz="1600">
                          <a:effectLst/>
                        </a:rPr>
                        <a:t>全局结构一致性好</a:t>
                      </a:r>
                    </a:p>
                  </a:txBody>
                  <a:tcPr marL="99060" marR="99060" anchor="ctr"/>
                </a:tc>
                <a:tc>
                  <a:txBody>
                    <a:bodyPr/>
                    <a:lstStyle/>
                    <a:p>
                      <a:r>
                        <a:rPr lang="zh-CN" altLang="en-US" sz="1600">
                          <a:effectLst/>
                        </a:rPr>
                        <a:t>细节真实感不足</a:t>
                      </a:r>
                    </a:p>
                  </a:txBody>
                  <a:tcPr marL="99060" marR="99060" anchor="ctr"/>
                </a:tc>
                <a:tc>
                  <a:txBody>
                    <a:bodyPr/>
                    <a:lstStyle/>
                    <a:p>
                      <a:r>
                        <a:rPr lang="zh-CN" altLang="en-US" sz="1600" dirty="0">
                          <a:effectLst/>
                        </a:rPr>
                        <a:t>医学图像、文档修复</a:t>
                      </a:r>
                    </a:p>
                  </a:txBody>
                  <a:tcPr marL="99060" marR="99060" anchor="ctr"/>
                </a:tc>
                <a:extLst>
                  <a:ext uri="{0D108BD9-81ED-4DB2-BD59-A6C34878D82A}">
                    <a16:rowId xmlns:a16="http://schemas.microsoft.com/office/drawing/2014/main" val="4222126664"/>
                  </a:ext>
                </a:extLst>
              </a:tr>
              <a:tr h="370840">
                <a:tc>
                  <a:txBody>
                    <a:bodyPr/>
                    <a:lstStyle/>
                    <a:p>
                      <a:r>
                        <a:rPr lang="zh-CN" altLang="en-US" sz="1600">
                          <a:effectLst/>
                        </a:rPr>
                        <a:t>基于生成对抗网络（</a:t>
                      </a:r>
                      <a:r>
                        <a:rPr lang="en-US" altLang="zh-CN" sz="1600">
                          <a:effectLst/>
                        </a:rPr>
                        <a:t>GAN</a:t>
                      </a:r>
                      <a:r>
                        <a:rPr lang="zh-CN" altLang="en-US" sz="1600">
                          <a:effectLst/>
                        </a:rPr>
                        <a:t>）</a:t>
                      </a:r>
                    </a:p>
                  </a:txBody>
                  <a:tcPr marL="99060" marR="99060" anchor="ctr"/>
                </a:tc>
                <a:tc>
                  <a:txBody>
                    <a:bodyPr/>
                    <a:lstStyle/>
                    <a:p>
                      <a:r>
                        <a:rPr lang="zh-CN" altLang="en-US" sz="1600">
                          <a:effectLst/>
                        </a:rPr>
                        <a:t>生成器与判别器对抗训练</a:t>
                      </a:r>
                    </a:p>
                  </a:txBody>
                  <a:tcPr marL="99060" marR="99060" anchor="ctr"/>
                </a:tc>
                <a:tc>
                  <a:txBody>
                    <a:bodyPr/>
                    <a:lstStyle/>
                    <a:p>
                      <a:r>
                        <a:rPr lang="zh-CN" altLang="en-US" sz="1600">
                          <a:effectLst/>
                        </a:rPr>
                        <a:t>生成结果逼真，复杂纹理修复能力强</a:t>
                      </a:r>
                    </a:p>
                  </a:txBody>
                  <a:tcPr marL="99060" marR="99060" anchor="ctr"/>
                </a:tc>
                <a:tc>
                  <a:txBody>
                    <a:bodyPr/>
                    <a:lstStyle/>
                    <a:p>
                      <a:r>
                        <a:rPr lang="zh-CN" altLang="en-US" sz="1600">
                          <a:effectLst/>
                        </a:rPr>
                        <a:t>训练不稳定，高分辨率修复困难</a:t>
                      </a:r>
                    </a:p>
                  </a:txBody>
                  <a:tcPr marL="99060" marR="99060" anchor="ctr"/>
                </a:tc>
                <a:tc>
                  <a:txBody>
                    <a:bodyPr/>
                    <a:lstStyle/>
                    <a:p>
                      <a:r>
                        <a:rPr lang="zh-CN" altLang="en-US" sz="1600" dirty="0">
                          <a:effectLst/>
                        </a:rPr>
                        <a:t>人脸修复、自然场景大面积修复</a:t>
                      </a:r>
                    </a:p>
                  </a:txBody>
                  <a:tcPr marL="99060" marR="99060" anchor="ctr"/>
                </a:tc>
                <a:extLst>
                  <a:ext uri="{0D108BD9-81ED-4DB2-BD59-A6C34878D82A}">
                    <a16:rowId xmlns:a16="http://schemas.microsoft.com/office/drawing/2014/main" val="3207161792"/>
                  </a:ext>
                </a:extLst>
              </a:tr>
            </a:tbl>
          </a:graphicData>
        </a:graphic>
      </p:graphicFrame>
    </p:spTree>
    <p:extLst>
      <p:ext uri="{BB962C8B-B14F-4D97-AF65-F5344CB8AC3E}">
        <p14:creationId xmlns:p14="http://schemas.microsoft.com/office/powerpoint/2010/main" val="2962680073"/>
      </p:ext>
    </p:extLst>
  </p:cSld>
  <p:clrMapOvr>
    <a:masterClrMapping/>
  </p:clrMapOvr>
  <p:transition/>
</p:sld>
</file>

<file path=ppt/theme/theme1.xml><?xml version="1.0" encoding="utf-8"?>
<a:theme xmlns:a="http://schemas.openxmlformats.org/drawingml/2006/main" name="自定义设计方案">
  <a:themeElements>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定义设计方案">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spDef>
    <a:lnDef>
      <a:spPr bwMode="auto">
        <a:xfrm>
          <a:off x="0" y="0"/>
          <a:ext cx="1" cy="1"/>
        </a:xfrm>
        <a:custGeom>
          <a:avLst/>
          <a:gdLst/>
          <a:ahLst/>
          <a:cxnLst/>
          <a:rect l="0" t="0" r="0" b="0"/>
          <a:pathLst/>
        </a:custGeom>
        <a:solidFill>
          <a:srgbClr val="FF0000"/>
        </a:solidFill>
        <a:ln w="9525" cap="flat" cmpd="sng" algn="ctr">
          <a:solidFill>
            <a:srgbClr val="5F5F5F"/>
          </a:solidFill>
          <a:prstDash val="solid"/>
          <a:round/>
          <a:headEnd type="none" w="med" len="med"/>
          <a:tailEnd type="none" w="med" len="med"/>
        </a:ln>
        <a:effectLst>
          <a:outerShdw dist="53882" dir="2700000" algn="ctr" rotWithShape="0">
            <a:srgbClr val="CCECFF"/>
          </a:outerShdw>
        </a:effectLst>
      </a:spPr>
      <a:bodyPr vert="horz" wrap="square" lIns="91440" tIns="45720" rIns="91440" bIns="45720" numCol="1" anchor="t" anchorCtr="0" compatLnSpc="1">
        <a:prstTxWarp prst="textNoShape">
          <a:avLst/>
        </a:prstTxWarp>
        <a:spAutoFit/>
      </a:bodyPr>
      <a:lstStyle>
        <a:defPPr marL="1588"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chemeClr val="bg1"/>
            </a:solidFill>
            <a:effectLst/>
            <a:latin typeface="Times New Roman" pitchFamily="18" charset="0"/>
            <a:ea typeface="华文中宋" pitchFamily="2" charset="-122"/>
          </a:defRPr>
        </a:defPPr>
      </a:lstStyle>
    </a:lnDef>
  </a:objectDefaults>
  <a:extraClrSchemeLst>
    <a:extraClrScheme>
      <a:clrScheme name="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22402</TotalTime>
  <Words>1033</Words>
  <Application>Microsoft Office PowerPoint</Application>
  <PresentationFormat>宽屏</PresentationFormat>
  <Paragraphs>134</Paragraphs>
  <Slides>12</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12</vt:i4>
      </vt:variant>
    </vt:vector>
  </HeadingPairs>
  <TitlesOfParts>
    <vt:vector size="21" baseType="lpstr">
      <vt:lpstr>-apple-system</vt:lpstr>
      <vt:lpstr>微软雅黑</vt:lpstr>
      <vt:lpstr>Arial</vt:lpstr>
      <vt:lpstr>Calibri</vt:lpstr>
      <vt:lpstr>Cambria Math</vt:lpstr>
      <vt:lpstr>Tahoma</vt:lpstr>
      <vt:lpstr>Times New Roman</vt:lpstr>
      <vt:lpstr>Wingdings</vt:lpstr>
      <vt:lpstr>自定义设计方案</vt:lpstr>
      <vt:lpstr>机器学习算法在IPM剖面测量 畸变校正中的应用  束测组 刘孟宇 2025-02-11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  谢  各  位  老  师</vt:lpstr>
    </vt:vector>
  </TitlesOfParts>
  <Company>MC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MC SYSTEM</dc:creator>
  <cp:lastModifiedBy>Wei Huang</cp:lastModifiedBy>
  <cp:revision>871</cp:revision>
  <dcterms:created xsi:type="dcterms:W3CDTF">2010-03-12T08:32:26Z</dcterms:created>
  <dcterms:modified xsi:type="dcterms:W3CDTF">2025-02-10T16:26:10Z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TC100690452052</vt:lpwstr>
  </property>
</Properties>
</file>