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0" r:id="rId4"/>
    <p:sldId id="322" r:id="rId5"/>
    <p:sldId id="321" r:id="rId6"/>
    <p:sldId id="409" r:id="rId7"/>
    <p:sldId id="410" r:id="rId8"/>
    <p:sldId id="411" r:id="rId9"/>
    <p:sldId id="259" r:id="rId10"/>
    <p:sldId id="266" r:id="rId11"/>
    <p:sldId id="268" r:id="rId12"/>
    <p:sldId id="269" r:id="rId13"/>
    <p:sldId id="265" r:id="rId14"/>
    <p:sldId id="302" r:id="rId15"/>
    <p:sldId id="412" r:id="rId16"/>
    <p:sldId id="291" r:id="rId17"/>
    <p:sldId id="327" r:id="rId18"/>
    <p:sldId id="339" r:id="rId19"/>
    <p:sldId id="335" r:id="rId20"/>
    <p:sldId id="295" r:id="rId21"/>
    <p:sldId id="340" r:id="rId22"/>
    <p:sldId id="341" r:id="rId23"/>
    <p:sldId id="342" r:id="rId24"/>
    <p:sldId id="343" r:id="rId25"/>
    <p:sldId id="413" r:id="rId26"/>
    <p:sldId id="417" r:id="rId27"/>
    <p:sldId id="418" r:id="rId28"/>
    <p:sldId id="416" r:id="rId29"/>
    <p:sldId id="287" r:id="rId30"/>
    <p:sldId id="347" r:id="rId31"/>
    <p:sldId id="289" r:id="rId3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10967263" y="6248400"/>
            <a:ext cx="310339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0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校徽1-1">
            <a:extLst>
              <a:ext uri="{FF2B5EF4-FFF2-40B4-BE49-F238E27FC236}">
                <a16:creationId xmlns:a16="http://schemas.microsoft.com/office/drawing/2014/main" id="{A2A293DB-CBF0-6E71-7533-21208D202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385" y="4111544"/>
            <a:ext cx="2381251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Shape 2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1510506" y="403454"/>
                <a:ext cx="9170987" cy="1700213"/>
              </a:xfrm>
              <a:prstGeom prst="rect">
                <a:avLst/>
              </a:prstGeom>
            </p:spPr>
            <p:txBody>
              <a:bodyPr>
                <a:normAutofit fontScale="90000"/>
              </a:bodyPr>
              <a:lstStyle/>
              <a:p>
                <a:pPr>
                  <a:lnSpc>
                    <a:spcPct val="95000"/>
                  </a:lnSpc>
                  <a:defRPr sz="3600">
                    <a:solidFill>
                      <a:srgbClr val="0066FF"/>
                    </a:solidFill>
                    <a:latin typeface="Arial Rounded MT Bold"/>
                    <a:ea typeface="Arial Rounded MT Bold"/>
                    <a:cs typeface="Arial Rounded MT Bold"/>
                    <a:sym typeface="Arial Rounded MT Bold"/>
                  </a:defRPr>
                </a:pPr>
                <a:r>
                  <a:rPr lang="en-US" altLang="zh-CN" sz="4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4000" i="1" dirty="0">
                        <a:latin typeface="Cambria Math" panose="02040503050406030204" pitchFamily="18" charset="0"/>
                      </a:rPr>
                      <m:t>𝐺𝑟𝑎𝑣𝑖𝑡𝑎𝑡𝑖𝑜𝑛𝑎𝑙</m:t>
                    </m:r>
                    <m:r>
                      <a:rPr lang="en-US" altLang="zh-CN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4000" i="1" dirty="0">
                        <a:latin typeface="Cambria Math" panose="02040503050406030204" pitchFamily="18" charset="0"/>
                      </a:rPr>
                      <m:t>𝑤𝑎𝑣𝑒𝑠</m:t>
                    </m:r>
                    <m:r>
                      <a:rPr lang="en-US" altLang="zh-CN" sz="4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4000" i="1" dirty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altLang="zh-CN" sz="4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altLang="zh-CN" sz="40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𝑐𝑜𝑠𝑚𝑜𝑙𝑜𝑔𝑖𝑐𝑎𝑙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𝑐h𝑖𝑟𝑎𝑙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𝑝h𝑎𝑠𝑒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𝑡𝑟𝑎𝑛𝑠𝑖𝑡𝑖𝑜𝑛𝑠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𝑠𝑜𝑓𝑡𝑤𝑎𝑙𝑙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𝐴𝑑𝑆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4000" i="1" dirty="0">
                          <a:latin typeface="Cambria Math" panose="02040503050406030204" pitchFamily="18" charset="0"/>
                        </a:rPr>
                        <m:t>𝑄𝐶𝐷</m:t>
                      </m:r>
                    </m:oMath>
                  </m:oMathPara>
                </a14:m>
                <a:endParaRPr sz="40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21" name="Shape 2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1510506" y="403454"/>
                <a:ext cx="9170987" cy="17002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hape 22"/>
          <p:cNvSpPr/>
          <p:nvPr/>
        </p:nvSpPr>
        <p:spPr>
          <a:xfrm>
            <a:off x="4500891" y="2953122"/>
            <a:ext cx="31901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2100"/>
              </a:spcBef>
              <a:defRPr sz="36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sz="28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Yidian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Chen(</a:t>
            </a:r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陈亦点</a:t>
            </a: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3548053" y="4055909"/>
            <a:ext cx="509587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>
                <a:solidFill>
                  <a:schemeClr val="accent2"/>
                </a:solidFill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en-US" altLang="zh-CN" sz="1800" dirty="0"/>
              <a:t>School of Physics, Hangzhou Normal University</a:t>
            </a:r>
            <a:endParaRPr sz="1800"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5495648" y="6118700"/>
            <a:ext cx="127214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spcBef>
                <a:spcPts val="1000"/>
              </a:spcBef>
              <a:defRPr sz="1800" b="1">
                <a:solidFill>
                  <a:schemeClr val="accent2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r>
              <a:rPr lang="en-US" dirty="0"/>
              <a:t>Feb</a:t>
            </a:r>
            <a:r>
              <a:rPr dirty="0"/>
              <a:t>. </a:t>
            </a:r>
            <a:r>
              <a:rPr lang="en-US" dirty="0"/>
              <a:t>7</a:t>
            </a:r>
            <a:r>
              <a:rPr dirty="0"/>
              <a:t>, 20</a:t>
            </a:r>
            <a:r>
              <a:rPr lang="en-US" dirty="0"/>
              <a:t>25</a:t>
            </a:r>
            <a:endParaRPr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2FAC1A5-33D5-B01D-A893-8797EFE5CBC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  <p:transition spd="med" advTm="1353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703295" y="301581"/>
            <a:ext cx="554355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Holographic dictionary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991519" y="981615"/>
            <a:ext cx="7920038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/>
              <a:t>Boundary QFT</a:t>
            </a:r>
            <a:r>
              <a:rPr lang="zh-CN" altLang="en-US" dirty="0"/>
              <a:t> </a:t>
            </a:r>
            <a:r>
              <a:rPr dirty="0"/>
              <a:t>                  </a:t>
            </a:r>
            <a:r>
              <a:rPr lang="en-US" altLang="zh-CN" dirty="0"/>
              <a:t>Gravity</a:t>
            </a:r>
            <a:endParaRPr dirty="0"/>
          </a:p>
          <a:p>
            <a:pPr>
              <a:spcBef>
                <a:spcPts val="1400"/>
              </a:spcBef>
              <a:defRPr sz="14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sz="1800" dirty="0"/>
              <a:t>      </a:t>
            </a:r>
            <a:r>
              <a:rPr lang="en-US" sz="1800" dirty="0"/>
              <a:t>        </a:t>
            </a:r>
            <a:r>
              <a:rPr lang="en-US" altLang="zh-CN" sz="1800" dirty="0"/>
              <a:t>Local operator</a:t>
            </a:r>
            <a:r>
              <a:rPr sz="1800" dirty="0"/>
              <a:t>                            </a:t>
            </a:r>
            <a:r>
              <a:rPr lang="en-US" sz="1800" dirty="0"/>
              <a:t>     Field      </a:t>
            </a:r>
            <a:endParaRPr sz="1800" dirty="0"/>
          </a:p>
        </p:txBody>
      </p:sp>
      <p:pic>
        <p:nvPicPr>
          <p:cNvPr id="122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375" y="1446245"/>
            <a:ext cx="792163" cy="452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806" y="1529285"/>
            <a:ext cx="890588" cy="350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775" y="4049065"/>
            <a:ext cx="3554413" cy="539751"/>
          </a:xfrm>
          <a:prstGeom prst="rect">
            <a:avLst/>
          </a:prstGeom>
          <a:ln w="38100">
            <a:solidFill>
              <a:srgbClr val="009999"/>
            </a:solidFill>
          </a:ln>
        </p:spPr>
      </p:pic>
      <p:pic>
        <p:nvPicPr>
          <p:cNvPr id="125" name="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5775" y="4993752"/>
            <a:ext cx="3311525" cy="669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5912" y="5940993"/>
            <a:ext cx="6507163" cy="80168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2949686" y="3459463"/>
            <a:ext cx="801757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Strongly</a:t>
            </a:r>
            <a:r>
              <a:rPr lang="zh-CN" altLang="en-US" dirty="0"/>
              <a:t> </a:t>
            </a:r>
            <a:r>
              <a:rPr lang="en-US" altLang="zh-CN" dirty="0"/>
              <a:t>coupled</a:t>
            </a:r>
            <a:r>
              <a:rPr dirty="0"/>
              <a:t>                      </a:t>
            </a:r>
            <a:r>
              <a:rPr lang="en-US" dirty="0"/>
              <a:t>W</a:t>
            </a:r>
            <a:r>
              <a:rPr lang="en-US" altLang="zh-CN" dirty="0"/>
              <a:t>eakly coupled semi-classical</a:t>
            </a:r>
            <a:endParaRPr dirty="0"/>
          </a:p>
        </p:txBody>
      </p:sp>
      <p:sp>
        <p:nvSpPr>
          <p:cNvPr id="128" name="Shape 128"/>
          <p:cNvSpPr/>
          <p:nvPr/>
        </p:nvSpPr>
        <p:spPr>
          <a:xfrm flipV="1">
            <a:off x="1486677" y="3117343"/>
            <a:ext cx="9249746" cy="26967"/>
          </a:xfrm>
          <a:prstGeom prst="line">
            <a:avLst/>
          </a:prstGeom>
          <a:ln w="28575">
            <a:solidFill>
              <a:schemeClr val="accent2"/>
            </a:solidFill>
            <a:prstDash val="dash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6957" y="2122652"/>
            <a:ext cx="3424091" cy="3328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CD446B0-F1C0-E397-D52B-89E8AB683B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10</a:t>
            </a:fld>
            <a:endParaRPr lang="en-US" altLang="zh-CN"/>
          </a:p>
        </p:txBody>
      </p:sp>
      <p:sp>
        <p:nvSpPr>
          <p:cNvPr id="15" name="Shape 43">
            <a:extLst>
              <a:ext uri="{FF2B5EF4-FFF2-40B4-BE49-F238E27FC236}">
                <a16:creationId xmlns:a16="http://schemas.microsoft.com/office/drawing/2014/main" id="{094A7A21-9B24-6688-7E10-627D7B718C19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F42603A-040D-BED1-2CC9-03224DA8E214}"/>
                  </a:ext>
                </a:extLst>
              </p:cNvPr>
              <p:cNvSpPr txBox="1"/>
              <p:nvPr/>
            </p:nvSpPr>
            <p:spPr>
              <a:xfrm>
                <a:off x="721388" y="2058270"/>
                <a:ext cx="5285178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zh-CN" altLang="en-US" dirty="0">
                    <a:latin typeface="+mn-ea"/>
                    <a:ea typeface="+mn-ea"/>
                  </a:rPr>
                  <a:t>conformal dimension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ea typeface="+mn-ea"/>
                      </a:rPr>
                      <m:t>Δ</m:t>
                    </m:r>
                  </m:oMath>
                </a14:m>
                <a:r>
                  <a:rPr lang="en-US" altLang="zh-CN" dirty="0">
                    <a:latin typeface="+mn-ea"/>
                    <a:ea typeface="+mn-ea"/>
                  </a:rPr>
                  <a:t>, p-form field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+mn-ea"/>
                      </a:rPr>
                      <m:t>𝑝</m:t>
                    </m:r>
                  </m:oMath>
                </a14:m>
                <a:r>
                  <a:rPr lang="en-US" altLang="zh-CN" dirty="0">
                    <a:latin typeface="+mn-ea"/>
                    <a:ea typeface="+mn-ea"/>
                  </a:rPr>
                  <a:t> </a:t>
                </a:r>
                <a:endParaRPr lang="zh-CN" altLang="en-US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F42603A-040D-BED1-2CC9-03224DA8E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88" y="2058270"/>
                <a:ext cx="5285178" cy="461665"/>
              </a:xfrm>
              <a:prstGeom prst="rect">
                <a:avLst/>
              </a:prstGeom>
              <a:blipFill>
                <a:blip r:embed="rId8"/>
                <a:stretch>
                  <a:fillRect l="-1730" t="-9333" b="-32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973E59A-3AB7-A131-7BEE-0A0DB3100BA0}"/>
                  </a:ext>
                </a:extLst>
              </p:cNvPr>
              <p:cNvSpPr txBox="1"/>
              <p:nvPr/>
            </p:nvSpPr>
            <p:spPr>
              <a:xfrm>
                <a:off x="3528438" y="2601023"/>
                <a:ext cx="5135124" cy="378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altLang="zh-CN" sz="24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z</m:t>
                          </m:r>
                        </m:e>
                        <m:sup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4−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⟨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)⟩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 </m:t>
                      </m:r>
                      <m:r>
                        <a:rPr kumimoji="0" lang="en-US" altLang="zh-CN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altLang="zh-CN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Φ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(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𝑥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,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𝑟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→0)</m:t>
                      </m:r>
                    </m:oMath>
                  </m:oMathPara>
                </a14:m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973E59A-3AB7-A131-7BEE-0A0DB3100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438" y="2601023"/>
                <a:ext cx="5135124" cy="378886"/>
              </a:xfrm>
              <a:prstGeom prst="rect">
                <a:avLst/>
              </a:prstGeom>
              <a:blipFill>
                <a:blip r:embed="rId9"/>
                <a:stretch>
                  <a:fillRect r="-831" b="-3548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Tm="64494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6879070F-A618-5176-D745-CC4D3366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437" y="3806892"/>
            <a:ext cx="4876667" cy="30275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B27C50-FCA7-4489-ED44-700AF6AC9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46" y="1415839"/>
            <a:ext cx="7721508" cy="945042"/>
          </a:xfrm>
          <a:prstGeom prst="rect">
            <a:avLst/>
          </a:prstGeom>
        </p:spPr>
      </p:pic>
      <p:sp>
        <p:nvSpPr>
          <p:cNvPr id="147" name="Shape 147"/>
          <p:cNvSpPr/>
          <p:nvPr/>
        </p:nvSpPr>
        <p:spPr>
          <a:xfrm>
            <a:off x="642711" y="285104"/>
            <a:ext cx="71628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>
              <a:spcBef>
                <a:spcPts val="1400"/>
              </a:spcBef>
            </a:pPr>
            <a:r>
              <a:rPr lang="en-US" altLang="zh-CN" sz="2400" dirty="0">
                <a:solidFill>
                  <a:srgbClr val="3221A3"/>
                </a:solidFill>
                <a:latin typeface="+mj-ea"/>
                <a:ea typeface="+mj-ea"/>
              </a:rPr>
              <a:t>KKSS model (soft-wall model)</a:t>
            </a:r>
            <a:endParaRPr sz="2400" dirty="0">
              <a:solidFill>
                <a:srgbClr val="3221A3"/>
              </a:solidFill>
              <a:latin typeface="+mj-ea"/>
              <a:ea typeface="+mj-ea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7795571" y="538000"/>
            <a:ext cx="412548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 err="1"/>
              <a:t>Karch</a:t>
            </a:r>
            <a:r>
              <a:rPr lang="en-US" dirty="0"/>
              <a:t> et al.,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0602229[hep-</a:t>
            </a:r>
            <a:r>
              <a:rPr lang="en-US" dirty="0" err="1"/>
              <a:t>ph</a:t>
            </a:r>
            <a:r>
              <a:rPr lang="en-US" dirty="0"/>
              <a:t>]</a:t>
            </a:r>
            <a:endParaRPr dirty="0"/>
          </a:p>
        </p:txBody>
      </p:sp>
      <p:sp>
        <p:nvSpPr>
          <p:cNvPr id="152" name="Shape 152"/>
          <p:cNvSpPr/>
          <p:nvPr/>
        </p:nvSpPr>
        <p:spPr>
          <a:xfrm>
            <a:off x="9549397" y="2704024"/>
            <a:ext cx="2193051" cy="344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/>
          <a:p>
            <a:pPr>
              <a:lnSpc>
                <a:spcPct val="80000"/>
              </a:lnSpc>
              <a:defRPr sz="32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sz="2000" b="1" dirty="0">
                <a:latin typeface="+mn-ea"/>
                <a:ea typeface="+mn-ea"/>
              </a:rPr>
              <a:t>C</a:t>
            </a:r>
            <a:r>
              <a:rPr sz="2000" b="1" dirty="0">
                <a:latin typeface="+mn-ea"/>
                <a:ea typeface="+mn-ea"/>
              </a:rPr>
              <a:t>onformal</a:t>
            </a:r>
            <a:r>
              <a:rPr lang="en-US" sz="2000" b="1" dirty="0">
                <a:latin typeface="+mn-ea"/>
                <a:ea typeface="+mn-ea"/>
              </a:rPr>
              <a:t> </a:t>
            </a:r>
            <a:r>
              <a:rPr lang="en-US" altLang="zh-CN" sz="2000" b="1" dirty="0">
                <a:latin typeface="+mn-ea"/>
                <a:ea typeface="+mn-ea"/>
              </a:rPr>
              <a:t>AdS</a:t>
            </a:r>
            <a:r>
              <a:rPr lang="en-US" altLang="zh-CN" sz="2000" b="1" baseline="-25000" dirty="0">
                <a:latin typeface="+mn-ea"/>
                <a:ea typeface="+mn-ea"/>
              </a:rPr>
              <a:t>5</a:t>
            </a:r>
            <a:r>
              <a:rPr sz="2000" b="1" dirty="0">
                <a:latin typeface="+mn-ea"/>
                <a:ea typeface="+mn-ea"/>
              </a:rPr>
              <a:t> </a:t>
            </a:r>
          </a:p>
        </p:txBody>
      </p:sp>
      <p:sp>
        <p:nvSpPr>
          <p:cNvPr id="164" name="Shape 164"/>
          <p:cNvSpPr/>
          <p:nvPr/>
        </p:nvSpPr>
        <p:spPr>
          <a:xfrm>
            <a:off x="6138007" y="2648276"/>
            <a:ext cx="215895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marL="609600" indent="-609600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 sz="2000" dirty="0">
                <a:latin typeface="+mn-ea"/>
                <a:ea typeface="+mn-ea"/>
              </a:rPr>
              <a:t>Dilaton</a:t>
            </a:r>
            <a:r>
              <a:rPr lang="en-US" altLang="zh-CN" sz="2000" dirty="0">
                <a:latin typeface="+mn-ea"/>
                <a:ea typeface="+mn-ea"/>
              </a:rPr>
              <a:t> profile</a:t>
            </a:r>
            <a:endParaRPr sz="2000" dirty="0">
              <a:latin typeface="+mn-ea"/>
              <a:ea typeface="+mn-ea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0FEE67-837A-116E-7C2D-EB7129CDB4B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11</a:t>
            </a:fld>
            <a:endParaRPr lang="en-US" altLang="zh-CN"/>
          </a:p>
        </p:txBody>
      </p:sp>
      <p:sp>
        <p:nvSpPr>
          <p:cNvPr id="24" name="Shape 43">
            <a:extLst>
              <a:ext uri="{FF2B5EF4-FFF2-40B4-BE49-F238E27FC236}">
                <a16:creationId xmlns:a16="http://schemas.microsoft.com/office/drawing/2014/main" id="{986CC2A8-1C65-4412-2F4C-842E308E801B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Shape 108">
            <a:extLst>
              <a:ext uri="{FF2B5EF4-FFF2-40B4-BE49-F238E27FC236}">
                <a16:creationId xmlns:a16="http://schemas.microsoft.com/office/drawing/2014/main" id="{9F029015-5B9C-2B65-9FD4-D0851D83AFDF}"/>
              </a:ext>
            </a:extLst>
          </p:cNvPr>
          <p:cNvSpPr/>
          <p:nvPr/>
        </p:nvSpPr>
        <p:spPr>
          <a:xfrm>
            <a:off x="522483" y="1181819"/>
            <a:ext cx="73419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5D</a:t>
            </a:r>
            <a:r>
              <a:rPr lang="zh-CN" altLang="en-US" sz="2000" dirty="0">
                <a:latin typeface="+mn-ea"/>
                <a:ea typeface="+mn-ea"/>
              </a:rPr>
              <a:t> </a:t>
            </a:r>
            <a:r>
              <a:rPr lang="en-US" altLang="zh-CN" sz="2000" dirty="0">
                <a:latin typeface="+mn-ea"/>
                <a:ea typeface="+mn-ea"/>
              </a:rPr>
              <a:t>action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28" name="pasted-image.pdf">
            <a:extLst>
              <a:ext uri="{FF2B5EF4-FFF2-40B4-BE49-F238E27FC236}">
                <a16:creationId xmlns:a16="http://schemas.microsoft.com/office/drawing/2014/main" id="{64DBF5C9-CE2F-18AD-081F-EAE9D9691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5689" y="3284588"/>
            <a:ext cx="1340967" cy="288824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108">
            <a:extLst>
              <a:ext uri="{FF2B5EF4-FFF2-40B4-BE49-F238E27FC236}">
                <a16:creationId xmlns:a16="http://schemas.microsoft.com/office/drawing/2014/main" id="{75A2C580-3986-161D-FEDA-F3782B8719CD}"/>
              </a:ext>
            </a:extLst>
          </p:cNvPr>
          <p:cNvSpPr/>
          <p:nvPr/>
        </p:nvSpPr>
        <p:spPr>
          <a:xfrm>
            <a:off x="522483" y="3872138"/>
            <a:ext cx="734199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 err="1">
                <a:latin typeface="+mn-ea"/>
                <a:ea typeface="+mn-ea"/>
              </a:rPr>
              <a:t>e.o.m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D594B87-7422-C45A-5595-9E241816D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396" y="4949307"/>
            <a:ext cx="3418607" cy="59255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2135CC5-EAFF-4B77-8944-B821FC7611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7398" y="5734119"/>
            <a:ext cx="2508604" cy="46289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1571CE-566A-5340-CF14-B4234BE594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9075" y="3045207"/>
            <a:ext cx="2633693" cy="69307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8D508D-86FC-1096-DA76-38515FF3C8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52" y="2360881"/>
            <a:ext cx="4876667" cy="1563556"/>
          </a:xfrm>
          <a:prstGeom prst="rect">
            <a:avLst/>
          </a:prstGeom>
        </p:spPr>
      </p:pic>
    </p:spTree>
  </p:cSld>
  <p:clrMapOvr>
    <a:masterClrMapping/>
  </p:clrMapOvr>
  <p:transition spd="slow" advTm="97595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882421A-582C-3FF9-4B00-C029256B9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5" y="3902199"/>
            <a:ext cx="4561402" cy="292968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5A88E8C-0FFB-24E0-210C-1D288C69320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12</a:t>
            </a:fld>
            <a:endParaRPr lang="en-US" altLang="zh-CN"/>
          </a:p>
        </p:txBody>
      </p:sp>
      <p:sp>
        <p:nvSpPr>
          <p:cNvPr id="12" name="Shape 147">
            <a:extLst>
              <a:ext uri="{FF2B5EF4-FFF2-40B4-BE49-F238E27FC236}">
                <a16:creationId xmlns:a16="http://schemas.microsoft.com/office/drawing/2014/main" id="{198C8062-3C65-F729-E109-AB6323ECD542}"/>
              </a:ext>
            </a:extLst>
          </p:cNvPr>
          <p:cNvSpPr/>
          <p:nvPr/>
        </p:nvSpPr>
        <p:spPr>
          <a:xfrm>
            <a:off x="642711" y="285104"/>
            <a:ext cx="7162800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>
              <a:spcBef>
                <a:spcPts val="1400"/>
              </a:spcBef>
            </a:pPr>
            <a:r>
              <a:rPr lang="en-US" altLang="zh-CN" sz="2400" dirty="0">
                <a:solidFill>
                  <a:srgbClr val="3221A3"/>
                </a:solidFill>
                <a:latin typeface="+mj-ea"/>
                <a:ea typeface="+mj-ea"/>
              </a:rPr>
              <a:t>Chiral condensate</a:t>
            </a:r>
            <a:endParaRPr sz="2400" dirty="0">
              <a:solidFill>
                <a:srgbClr val="3221A3"/>
              </a:solidFill>
              <a:latin typeface="+mj-ea"/>
              <a:ea typeface="+mj-ea"/>
            </a:endParaRPr>
          </a:p>
        </p:txBody>
      </p:sp>
      <p:sp>
        <p:nvSpPr>
          <p:cNvPr id="13" name="Shape 43">
            <a:extLst>
              <a:ext uri="{FF2B5EF4-FFF2-40B4-BE49-F238E27FC236}">
                <a16:creationId xmlns:a16="http://schemas.microsoft.com/office/drawing/2014/main" id="{2D7E9DDB-6D71-3C14-2536-6A99EF030967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08">
            <a:extLst>
              <a:ext uri="{FF2B5EF4-FFF2-40B4-BE49-F238E27FC236}">
                <a16:creationId xmlns:a16="http://schemas.microsoft.com/office/drawing/2014/main" id="{4055C1B6-8C60-C571-CA9C-FF74DC85F606}"/>
              </a:ext>
            </a:extLst>
          </p:cNvPr>
          <p:cNvSpPr/>
          <p:nvPr/>
        </p:nvSpPr>
        <p:spPr>
          <a:xfrm>
            <a:off x="5324638" y="1440549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5D</a:t>
            </a:r>
            <a:r>
              <a:rPr lang="zh-CN" altLang="en-US" sz="2000" dirty="0">
                <a:latin typeface="+mn-ea"/>
                <a:ea typeface="+mn-ea"/>
              </a:rPr>
              <a:t> </a:t>
            </a:r>
            <a:r>
              <a:rPr lang="en-US" altLang="zh-CN" sz="2000" dirty="0">
                <a:latin typeface="+mn-ea"/>
                <a:ea typeface="+mn-ea"/>
              </a:rPr>
              <a:t>action</a:t>
            </a:r>
            <a:endParaRPr lang="zh-CN" altLang="en-US" sz="2000" dirty="0">
              <a:latin typeface="+mn-ea"/>
              <a:ea typeface="+mn-ea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77D7FC6-F746-F33B-3947-2C3E9C26C982}"/>
              </a:ext>
            </a:extLst>
          </p:cNvPr>
          <p:cNvCxnSpPr/>
          <p:nvPr/>
        </p:nvCxnSpPr>
        <p:spPr>
          <a:xfrm>
            <a:off x="4758612" y="1335703"/>
            <a:ext cx="0" cy="473262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Shape 149">
            <a:extLst>
              <a:ext uri="{FF2B5EF4-FFF2-40B4-BE49-F238E27FC236}">
                <a16:creationId xmlns:a16="http://schemas.microsoft.com/office/drawing/2014/main" id="{70DB412B-89FA-C2A6-515B-3C3935D1B52E}"/>
              </a:ext>
            </a:extLst>
          </p:cNvPr>
          <p:cNvSpPr/>
          <p:nvPr/>
        </p:nvSpPr>
        <p:spPr>
          <a:xfrm>
            <a:off x="6976421" y="385600"/>
            <a:ext cx="517385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 err="1"/>
              <a:t>Chelabi</a:t>
            </a:r>
            <a:r>
              <a:rPr lang="en-US" dirty="0"/>
              <a:t> et al., PRD(2016),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1511.02721</a:t>
            </a:r>
          </a:p>
          <a:p>
            <a:r>
              <a:rPr lang="it-IT" altLang="zh-CN" dirty="0"/>
              <a:t>Chelabi et al., JHEP(2016), arXiv: 1512.06493</a:t>
            </a:r>
            <a:endParaRPr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C307F7D-8E6D-F1E3-DB20-14C3603C5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686" y="3570456"/>
            <a:ext cx="3898456" cy="312248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B84135F-0BE6-9CE9-D965-972AF6F10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838" y="1807894"/>
            <a:ext cx="5220152" cy="67061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397CF26-CC2B-3B75-DB2C-D2AFB5BE9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2359228"/>
            <a:ext cx="4717189" cy="59441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429EC83-B29E-D1FD-4CBE-6C9B8B33CE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8910" y="2953640"/>
            <a:ext cx="4229467" cy="4496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7291FC-9C0B-DE3C-64C9-BFF3A937A4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39" y="1010618"/>
            <a:ext cx="4495050" cy="2929681"/>
          </a:xfrm>
          <a:prstGeom prst="rect">
            <a:avLst/>
          </a:prstGeom>
        </p:spPr>
      </p:pic>
    </p:spTree>
  </p:cSld>
  <p:clrMapOvr>
    <a:masterClrMapping/>
  </p:clrMapOvr>
  <p:transition spd="slow" advTm="6769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2890837" y="3075057"/>
            <a:ext cx="641032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dirty="0"/>
              <a:t>II.</a:t>
            </a:r>
            <a:r>
              <a:rPr lang="en-US" dirty="0"/>
              <a:t> </a:t>
            </a:r>
            <a:r>
              <a:rPr lang="en-US" altLang="zh-CN" sz="4000" dirty="0" err="1"/>
              <a:t>Nf</a:t>
            </a:r>
            <a:r>
              <a:rPr lang="en-US" altLang="zh-CN" sz="4000" dirty="0"/>
              <a:t>=2+1 Soft-Wall Model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6271D3-CDE8-669C-DF8C-9E1A68FE11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0900623"/>
      </p:ext>
    </p:extLst>
  </p:cSld>
  <p:clrMapOvr>
    <a:masterClrMapping/>
  </p:clrMapOvr>
  <p:transition spd="slow" advTm="3917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14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5D Model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D22A7E8-2B44-3277-7098-2F7F4ED8FFC4}"/>
              </a:ext>
            </a:extLst>
          </p:cNvPr>
          <p:cNvSpPr txBox="1"/>
          <p:nvPr/>
        </p:nvSpPr>
        <p:spPr>
          <a:xfrm>
            <a:off x="636949" y="1287993"/>
            <a:ext cx="8391812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Φ denotes the dilaton field and the complex scalar field X corresponds to the quark condensation.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Shape 108">
            <a:extLst>
              <a:ext uri="{FF2B5EF4-FFF2-40B4-BE49-F238E27FC236}">
                <a16:creationId xmlns:a16="http://schemas.microsoft.com/office/drawing/2014/main" id="{54FD0EF2-DBC3-FB30-39CF-18DF6F8321F5}"/>
              </a:ext>
            </a:extLst>
          </p:cNvPr>
          <p:cNvSpPr/>
          <p:nvPr/>
        </p:nvSpPr>
        <p:spPr>
          <a:xfrm>
            <a:off x="805559" y="2401336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5D</a:t>
            </a:r>
            <a:r>
              <a:rPr lang="zh-CN" altLang="en-US" sz="2000" dirty="0">
                <a:latin typeface="+mn-ea"/>
                <a:ea typeface="+mn-ea"/>
              </a:rPr>
              <a:t> </a:t>
            </a:r>
            <a:r>
              <a:rPr lang="en-US" altLang="zh-CN" sz="2000" dirty="0">
                <a:latin typeface="+mn-ea"/>
                <a:ea typeface="+mn-ea"/>
              </a:rPr>
              <a:t>action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12" name="Shape 108">
            <a:extLst>
              <a:ext uri="{FF2B5EF4-FFF2-40B4-BE49-F238E27FC236}">
                <a16:creationId xmlns:a16="http://schemas.microsoft.com/office/drawing/2014/main" id="{56AF4AE9-CAE2-701D-B036-0282C1AB1445}"/>
              </a:ext>
            </a:extLst>
          </p:cNvPr>
          <p:cNvSpPr/>
          <p:nvPr/>
        </p:nvSpPr>
        <p:spPr>
          <a:xfrm>
            <a:off x="805559" y="3952227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Dilaton</a:t>
            </a:r>
            <a:r>
              <a:rPr lang="zh-CN" altLang="en-US" sz="2000" dirty="0">
                <a:latin typeface="+mn-ea"/>
                <a:ea typeface="+mn-ea"/>
              </a:rPr>
              <a:t> </a:t>
            </a:r>
            <a:r>
              <a:rPr lang="en-US" altLang="zh-CN" sz="2000" dirty="0">
                <a:latin typeface="+mn-ea"/>
                <a:ea typeface="+mn-ea"/>
              </a:rPr>
              <a:t>profile</a:t>
            </a:r>
            <a:endParaRPr lang="zh-CN" altLang="en-US" sz="2000" dirty="0">
              <a:latin typeface="+mn-ea"/>
              <a:ea typeface="+mn-ea"/>
            </a:endParaRPr>
          </a:p>
        </p:txBody>
      </p:sp>
      <p:sp>
        <p:nvSpPr>
          <p:cNvPr id="18" name="Shape 108">
            <a:extLst>
              <a:ext uri="{FF2B5EF4-FFF2-40B4-BE49-F238E27FC236}">
                <a16:creationId xmlns:a16="http://schemas.microsoft.com/office/drawing/2014/main" id="{A78C29D0-BAF1-685A-74EA-61B42074BE43}"/>
              </a:ext>
            </a:extLst>
          </p:cNvPr>
          <p:cNvSpPr/>
          <p:nvPr/>
        </p:nvSpPr>
        <p:spPr>
          <a:xfrm>
            <a:off x="805559" y="5012605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Metric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ED59C7B-DBDC-D68F-BDE7-F8C1A5AB7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566" y="4815843"/>
            <a:ext cx="6911939" cy="823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294F5E-C0E0-7451-60FD-E3F1FB3A1B24}"/>
                  </a:ext>
                </a:extLst>
              </p:cNvPr>
              <p:cNvSpPr txBox="1"/>
              <p:nvPr/>
            </p:nvSpPr>
            <p:spPr>
              <a:xfrm>
                <a:off x="8489217" y="1219126"/>
                <a:ext cx="4331108" cy="65614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𝑋</m:t>
                      </m:r>
                      <m:r>
                        <a:rPr kumimoji="0" lang="en-US" altLang="zh-CN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0" lang="en-US" altLang="zh-CN" sz="2000" b="0" i="1" u="none" strike="noStrike" cap="none" spc="0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FillTx/>
                                      <a:latin typeface="Cambria Math" panose="02040503050406030204" pitchFamily="18" charset="0"/>
                                      <a:sym typeface="Arial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b>
                        <m:sSubPr>
                          <m:ctrlP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</m:ctrlPr>
                            </m:sSubPr>
                            <m:e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zh-CN" sz="20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sym typeface="Arial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kumimoji="0" lang="en-US" altLang="zh-CN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⇔⟨</m:t>
                      </m:r>
                      <m:acc>
                        <m:accPr>
                          <m:chr m:val="̅"/>
                          <m:ctrlP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kumimoji="0" lang="en-US" altLang="zh-CN" sz="2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𝑄</m:t>
                          </m:r>
                        </m:e>
                      </m:acc>
                      <m:r>
                        <a:rPr kumimoji="0" lang="en-US" altLang="zh-CN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𝑄</m:t>
                      </m:r>
                      <m:r>
                        <a:rPr kumimoji="0" lang="en-US" altLang="zh-CN" sz="2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⟩</m:t>
                      </m:r>
                    </m:oMath>
                  </m:oMathPara>
                </a14:m>
                <a:endParaRPr kumimoji="0" lang="zh-CN" altLang="en-US" sz="2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Arial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0294F5E-C0E0-7451-60FD-E3F1FB3A1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217" y="1219126"/>
                <a:ext cx="4331108" cy="6561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877C8CE9-EE0C-B52D-18DC-C3FF59E96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284" y="2071763"/>
            <a:ext cx="7935432" cy="18957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510E6CF-6EF7-A1A6-28A5-258039B01A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840" y="3994604"/>
            <a:ext cx="3277057" cy="7525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FACCEB68-8650-961A-ED95-62233C8A4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877" y="5755978"/>
            <a:ext cx="3615076" cy="646310"/>
          </a:xfrm>
          <a:prstGeom prst="rect">
            <a:avLst/>
          </a:prstGeom>
        </p:spPr>
      </p:pic>
      <p:sp>
        <p:nvSpPr>
          <p:cNvPr id="27" name="椭圆 26">
            <a:extLst>
              <a:ext uri="{FF2B5EF4-FFF2-40B4-BE49-F238E27FC236}">
                <a16:creationId xmlns:a16="http://schemas.microsoft.com/office/drawing/2014/main" id="{A86B96FC-FD60-B625-27F4-8F8AAF46E462}"/>
              </a:ext>
            </a:extLst>
          </p:cNvPr>
          <p:cNvSpPr/>
          <p:nvPr/>
        </p:nvSpPr>
        <p:spPr>
          <a:xfrm>
            <a:off x="3287942" y="2622367"/>
            <a:ext cx="1007090" cy="86635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176">
            <a:extLst>
              <a:ext uri="{FF2B5EF4-FFF2-40B4-BE49-F238E27FC236}">
                <a16:creationId xmlns:a16="http://schemas.microsoft.com/office/drawing/2014/main" id="{33365088-F25F-E25F-1A3D-24D8D452C80C}"/>
              </a:ext>
            </a:extLst>
          </p:cNvPr>
          <p:cNvSpPr/>
          <p:nvPr/>
        </p:nvSpPr>
        <p:spPr>
          <a:xfrm>
            <a:off x="8584953" y="4245536"/>
            <a:ext cx="265713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Fang et al., PRD(2019)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6805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4ECA1-0A73-FC77-0112-55C7A9B29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466A9C7-E759-6538-544E-AB2774EBDD0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15</a:t>
            </a:fld>
            <a:endParaRPr lang="en-US" altLang="zh-CN"/>
          </a:p>
        </p:txBody>
      </p:sp>
      <p:sp>
        <p:nvSpPr>
          <p:cNvPr id="17" name="Shape 43">
            <a:extLst>
              <a:ext uri="{FF2B5EF4-FFF2-40B4-BE49-F238E27FC236}">
                <a16:creationId xmlns:a16="http://schemas.microsoft.com/office/drawing/2014/main" id="{D2567A17-6E33-F7AE-1D47-06CB93D9B6C5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" name="Shape 200">
            <a:extLst>
              <a:ext uri="{FF2B5EF4-FFF2-40B4-BE49-F238E27FC236}">
                <a16:creationId xmlns:a16="http://schemas.microsoft.com/office/drawing/2014/main" id="{5C150708-0F53-6DCE-F6E9-35945642F99F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5D Model</a:t>
            </a:r>
            <a:endParaRPr dirty="0">
              <a:latin typeface="+mj-ea"/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B5BA50-43A2-B36E-73B3-ED45576F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834" y="1442905"/>
            <a:ext cx="5068007" cy="189574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2364404-C9C3-1ED1-1B49-7289152F6E16}"/>
              </a:ext>
            </a:extLst>
          </p:cNvPr>
          <p:cNvSpPr txBox="1"/>
          <p:nvPr/>
        </p:nvSpPr>
        <p:spPr>
          <a:xfrm>
            <a:off x="567235" y="1093143"/>
            <a:ext cx="60960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T</a:t>
            </a:r>
            <a:r>
              <a:rPr lang="zh-CN" altLang="en-US" dirty="0"/>
              <a:t>he five-dimensional EMD theory</a:t>
            </a: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FF4D8A0D-0386-180F-2821-9364DC13FAE1}"/>
              </a:ext>
            </a:extLst>
          </p:cNvPr>
          <p:cNvSpPr/>
          <p:nvPr/>
        </p:nvSpPr>
        <p:spPr>
          <a:xfrm>
            <a:off x="4202342" y="2390775"/>
            <a:ext cx="1007090" cy="86635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4BE4168E-79D7-33C7-17BD-0318190E8A7A}"/>
              </a:ext>
            </a:extLst>
          </p:cNvPr>
          <p:cNvSpPr/>
          <p:nvPr/>
        </p:nvSpPr>
        <p:spPr>
          <a:xfrm>
            <a:off x="7538536" y="1554808"/>
            <a:ext cx="1007090" cy="86635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829E21E-D194-4375-1DF3-9F9BF9C99C6A}"/>
                  </a:ext>
                </a:extLst>
              </p:cNvPr>
              <p:cNvSpPr txBox="1"/>
              <p:nvPr/>
            </p:nvSpPr>
            <p:spPr>
              <a:xfrm>
                <a:off x="7849009" y="3965063"/>
                <a:ext cx="837793" cy="3693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zh-CN" sz="24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Δ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=3</m:t>
                      </m:r>
                    </m:oMath>
                  </m:oMathPara>
                </a14:m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829E21E-D194-4375-1DF3-9F9BF9C99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009" y="3965063"/>
                <a:ext cx="837793" cy="369332"/>
              </a:xfrm>
              <a:prstGeom prst="rect">
                <a:avLst/>
              </a:prstGeom>
              <a:blipFill>
                <a:blip r:embed="rId3"/>
                <a:stretch>
                  <a:fillRect l="-8029" r="-7299" b="-983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hape 176">
            <a:extLst>
              <a:ext uri="{FF2B5EF4-FFF2-40B4-BE49-F238E27FC236}">
                <a16:creationId xmlns:a16="http://schemas.microsoft.com/office/drawing/2014/main" id="{22F34B38-72C1-C573-7682-78990E95B44D}"/>
              </a:ext>
            </a:extLst>
          </p:cNvPr>
          <p:cNvSpPr/>
          <p:nvPr/>
        </p:nvSpPr>
        <p:spPr>
          <a:xfrm>
            <a:off x="7218438" y="4791536"/>
            <a:ext cx="247759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Cai et al., PRD(2022)</a:t>
            </a:r>
            <a:endParaRPr dirty="0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3D433B73-C752-8E27-3662-6A5A70AC33CF}"/>
              </a:ext>
            </a:extLst>
          </p:cNvPr>
          <p:cNvSpPr/>
          <p:nvPr/>
        </p:nvSpPr>
        <p:spPr>
          <a:xfrm>
            <a:off x="7972425" y="2676525"/>
            <a:ext cx="390525" cy="1119261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A7FE6D2-3F9F-5727-4172-90D3D7631E44}"/>
                  </a:ext>
                </a:extLst>
              </p:cNvPr>
              <p:cNvSpPr txBox="1"/>
              <p:nvPr/>
            </p:nvSpPr>
            <p:spPr>
              <a:xfrm>
                <a:off x="319584" y="5184262"/>
                <a:ext cx="6481265" cy="1200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dirty="0"/>
                  <a:t> is quark condensation in Song He’s Model? This may be the reason why his model fails to produce meson spectra.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7A7FE6D2-3F9F-5727-4172-90D3D7631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84" y="5184262"/>
                <a:ext cx="6481265" cy="1200329"/>
              </a:xfrm>
              <a:prstGeom prst="rect">
                <a:avLst/>
              </a:prstGeom>
              <a:blipFill>
                <a:blip r:embed="rId4"/>
                <a:stretch>
                  <a:fillRect l="-1410" t="-3553" r="-752" b="-1116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0446599"/>
      </p:ext>
    </p:extLst>
  </p:cSld>
  <p:clrMapOvr>
    <a:masterClrMapping/>
  </p:clrMapOvr>
  <p:transition spd="slow" advTm="78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83B801-26F4-280E-7728-75241774BE7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16</a:t>
            </a:fld>
            <a:endParaRPr lang="en-US" altLang="zh-CN"/>
          </a:p>
        </p:txBody>
      </p:sp>
      <p:sp>
        <p:nvSpPr>
          <p:cNvPr id="16" name="Shape 176">
            <a:extLst>
              <a:ext uri="{FF2B5EF4-FFF2-40B4-BE49-F238E27FC236}">
                <a16:creationId xmlns:a16="http://schemas.microsoft.com/office/drawing/2014/main" id="{E3B0B3BD-8D0B-0470-B868-E550C703F9DD}"/>
              </a:ext>
            </a:extLst>
          </p:cNvPr>
          <p:cNvSpPr/>
          <p:nvPr/>
        </p:nvSpPr>
        <p:spPr>
          <a:xfrm>
            <a:off x="6893770" y="625332"/>
            <a:ext cx="393472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</a:t>
            </a:r>
            <a:r>
              <a:rPr lang="en-US" dirty="0"/>
              <a:t> and M. Huang, PRD(2022)</a:t>
            </a:r>
            <a:endParaRPr dirty="0"/>
          </a:p>
        </p:txBody>
      </p:sp>
      <p:sp>
        <p:nvSpPr>
          <p:cNvPr id="17" name="Shape 43">
            <a:extLst>
              <a:ext uri="{FF2B5EF4-FFF2-40B4-BE49-F238E27FC236}">
                <a16:creationId xmlns:a16="http://schemas.microsoft.com/office/drawing/2014/main" id="{FF35BD15-1DD0-DD4D-2208-6EAB36C312A3}"/>
              </a:ext>
            </a:extLst>
          </p:cNvPr>
          <p:cNvSpPr/>
          <p:nvPr/>
        </p:nvSpPr>
        <p:spPr>
          <a:xfrm>
            <a:off x="68789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Shape 108">
            <a:extLst>
              <a:ext uri="{FF2B5EF4-FFF2-40B4-BE49-F238E27FC236}">
                <a16:creationId xmlns:a16="http://schemas.microsoft.com/office/drawing/2014/main" id="{2A492BE7-E021-CFC2-6543-BD76D19BD281}"/>
              </a:ext>
            </a:extLst>
          </p:cNvPr>
          <p:cNvSpPr/>
          <p:nvPr/>
        </p:nvSpPr>
        <p:spPr>
          <a:xfrm>
            <a:off x="628649" y="1347697"/>
            <a:ext cx="597185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spcBef>
                <a:spcPts val="1400"/>
              </a:spcBef>
              <a:defRPr sz="2000"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sz="2000" dirty="0">
                <a:latin typeface="+mn-ea"/>
                <a:ea typeface="+mn-ea"/>
              </a:rPr>
              <a:t>5D</a:t>
            </a:r>
            <a:r>
              <a:rPr lang="zh-CN" altLang="en-US" sz="2000" dirty="0">
                <a:latin typeface="+mn-ea"/>
                <a:ea typeface="+mn-ea"/>
              </a:rPr>
              <a:t> </a:t>
            </a:r>
            <a:r>
              <a:rPr lang="en-US" altLang="zh-CN" sz="2000" dirty="0">
                <a:latin typeface="+mn-ea"/>
                <a:ea typeface="+mn-ea"/>
              </a:rPr>
              <a:t>action</a:t>
            </a:r>
            <a:endParaRPr lang="zh-CN" altLang="en-US" sz="2000" dirty="0">
              <a:latin typeface="+mn-ea"/>
              <a:ea typeface="+mn-ea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8A414DA-BD5D-57BA-EC56-AF4DBE595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107" y="1162440"/>
            <a:ext cx="6419462" cy="21475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144055E-965A-6C5C-BFFA-ECAA650AD10B}"/>
                  </a:ext>
                </a:extLst>
              </p:cNvPr>
              <p:cNvSpPr txBox="1"/>
              <p:nvPr/>
            </p:nvSpPr>
            <p:spPr>
              <a:xfrm>
                <a:off x="6304337" y="3629358"/>
                <a:ext cx="5867504" cy="4389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𝑋</m:t>
                      </m:r>
                      <m:r>
                        <a:rPr kumimoji="0" lang="en-US" altLang="zh-CN" sz="24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rial"/>
                          <a:cs typeface="Arial"/>
                          <a:sym typeface="Arial"/>
                        </a:rPr>
                        <m:t>=</m:t>
                      </m:r>
                      <m:sSup>
                        <m:sSup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sSupPr>
                        <m:e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𝑒</m:t>
                          </m:r>
                        </m:e>
                        <m:sup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𝑖</m:t>
                          </m:r>
                          <m:sSup>
                            <m:sSupPr>
                              <m:ctrlPr>
                                <a:rPr kumimoji="0" lang="en-US" altLang="zh-CN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0" lang="en-US" altLang="zh-CN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𝑎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US" altLang="zh-CN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en-US" altLang="zh-CN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en-US" altLang="zh-CN" sz="24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rial"/>
                                  <a:cs typeface="Arial"/>
                                  <a:sym typeface="Arial"/>
                                </a:rPr>
                                <m:t>𝑎</m:t>
                              </m:r>
                            </m:sup>
                          </m:sSup>
                        </m:sup>
                      </m:sSup>
                      <m:sSub>
                        <m:sSubPr>
                          <m:ctrlP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</m:ctrlPr>
                        </m:sSubPr>
                        <m:e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CN" sz="24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rial"/>
                              <a:cs typeface="Arial"/>
                              <a:sym typeface="Arial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𝑑𝑖𝑎𝑔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144055E-965A-6C5C-BFFA-ECAA650AD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4337" y="3629358"/>
                <a:ext cx="5867504" cy="4389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hape 201">
            <a:extLst>
              <a:ext uri="{FF2B5EF4-FFF2-40B4-BE49-F238E27FC236}">
                <a16:creationId xmlns:a16="http://schemas.microsoft.com/office/drawing/2014/main" id="{7F9CB4BD-15F7-161D-9CD5-34AEF4B681A2}"/>
              </a:ext>
            </a:extLst>
          </p:cNvPr>
          <p:cNvSpPr/>
          <p:nvPr/>
        </p:nvSpPr>
        <p:spPr>
          <a:xfrm>
            <a:off x="628650" y="4448775"/>
            <a:ext cx="287972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99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n-ea"/>
                <a:ea typeface="+mn-ea"/>
              </a:rPr>
              <a:t>EOM for X</a:t>
            </a:r>
            <a:r>
              <a:rPr dirty="0">
                <a:latin typeface="+mn-ea"/>
                <a:ea typeface="+mn-ea"/>
              </a:rPr>
              <a:t>: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4268B83-ACBF-4F92-E20D-210B45B12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7546" y="4321909"/>
            <a:ext cx="4599222" cy="933735"/>
          </a:xfrm>
          <a:prstGeom prst="rect">
            <a:avLst/>
          </a:prstGeom>
        </p:spPr>
      </p:pic>
      <p:sp>
        <p:nvSpPr>
          <p:cNvPr id="21" name="Shape 201">
            <a:extLst>
              <a:ext uri="{FF2B5EF4-FFF2-40B4-BE49-F238E27FC236}">
                <a16:creationId xmlns:a16="http://schemas.microsoft.com/office/drawing/2014/main" id="{36A78331-059A-08E5-C197-45DBF38C99A0}"/>
              </a:ext>
            </a:extLst>
          </p:cNvPr>
          <p:cNvSpPr/>
          <p:nvPr/>
        </p:nvSpPr>
        <p:spPr>
          <a:xfrm>
            <a:off x="628649" y="5698778"/>
            <a:ext cx="287972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999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>
                <a:latin typeface="+mn-ea"/>
                <a:ea typeface="+mn-ea"/>
              </a:rPr>
              <a:t>EOM</a:t>
            </a:r>
            <a:r>
              <a:rPr lang="zh-CN" altLang="en-US" dirty="0">
                <a:latin typeface="+mn-ea"/>
                <a:ea typeface="+mn-ea"/>
              </a:rPr>
              <a:t> </a:t>
            </a:r>
            <a:r>
              <a:rPr lang="en-US" altLang="zh-CN" dirty="0">
                <a:latin typeface="+mn-ea"/>
                <a:ea typeface="+mn-ea"/>
              </a:rPr>
              <a:t>for</a:t>
            </a:r>
            <a:r>
              <a:rPr lang="zh-CN" altLang="en-US" dirty="0">
                <a:latin typeface="+mn-ea"/>
                <a:ea typeface="+mn-ea"/>
              </a:rPr>
              <a:t> </a:t>
            </a:r>
            <a:r>
              <a:rPr lang="en-US" altLang="zh-CN" dirty="0">
                <a:latin typeface="+mn-ea"/>
                <a:ea typeface="+mn-ea"/>
              </a:rPr>
              <a:t>H</a:t>
            </a:r>
            <a:r>
              <a:rPr dirty="0">
                <a:latin typeface="+mn-ea"/>
                <a:ea typeface="+mn-ea"/>
              </a:rPr>
              <a:t>: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32A799E-1AE7-CCCF-779B-E63C8DF0E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6473" y="5613398"/>
            <a:ext cx="5081367" cy="976621"/>
          </a:xfrm>
          <a:prstGeom prst="rect">
            <a:avLst/>
          </a:prstGeom>
        </p:spPr>
      </p:pic>
      <p:sp>
        <p:nvSpPr>
          <p:cNvPr id="6" name="Shape 200">
            <a:extLst>
              <a:ext uri="{FF2B5EF4-FFF2-40B4-BE49-F238E27FC236}">
                <a16:creationId xmlns:a16="http://schemas.microsoft.com/office/drawing/2014/main" id="{C1334A52-189D-5197-50AF-3429C2F45008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5D Model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C994588D-8931-1F40-E64E-63652C8088F5}"/>
              </a:ext>
            </a:extLst>
          </p:cNvPr>
          <p:cNvSpPr/>
          <p:nvPr/>
        </p:nvSpPr>
        <p:spPr>
          <a:xfrm>
            <a:off x="3278417" y="2493223"/>
            <a:ext cx="3798658" cy="86635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0987728"/>
      </p:ext>
    </p:extLst>
  </p:cSld>
  <p:clrMapOvr>
    <a:masterClrMapping/>
  </p:clrMapOvr>
  <p:transition spd="slow" advTm="78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17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340839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5D Model</a:t>
            </a:r>
            <a:endParaRPr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442ADC1-DAA9-5693-2BB7-9783FB763A27}"/>
                  </a:ext>
                </a:extLst>
              </p:cNvPr>
              <p:cNvSpPr txBox="1"/>
              <p:nvPr/>
            </p:nvSpPr>
            <p:spPr>
              <a:xfrm>
                <a:off x="2240470" y="6396335"/>
                <a:ext cx="1693353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442ADC1-DAA9-5693-2BB7-9783FB763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470" y="6396335"/>
                <a:ext cx="1693353" cy="461665"/>
              </a:xfrm>
              <a:prstGeom prst="rect">
                <a:avLst/>
              </a:prstGeom>
              <a:blipFill>
                <a:blip r:embed="rId2"/>
                <a:stretch>
                  <a:fillRect l="-5776" t="-9211" b="-302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8F0DC61-801F-F54D-2DC2-C684AFABA218}"/>
                  </a:ext>
                </a:extLst>
              </p:cNvPr>
              <p:cNvSpPr txBox="1"/>
              <p:nvPr/>
            </p:nvSpPr>
            <p:spPr>
              <a:xfrm>
                <a:off x="8150589" y="6396334"/>
                <a:ext cx="1693353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8F0DC61-801F-F54D-2DC2-C684AFABA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589" y="6396334"/>
                <a:ext cx="1693353" cy="461665"/>
              </a:xfrm>
              <a:prstGeom prst="rect">
                <a:avLst/>
              </a:prstGeom>
              <a:blipFill>
                <a:blip r:embed="rId3"/>
                <a:stretch>
                  <a:fillRect l="-5396" t="-9211" b="-302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0CB17EDB-52E4-2412-DD4B-55E51E014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584" y="1219297"/>
            <a:ext cx="5677364" cy="439114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3768B01-38A1-EB24-0E1E-FF19876C5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66" y="1219297"/>
            <a:ext cx="5854852" cy="439114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0DAF01F-CF45-7479-1FFA-40AEEA0CF2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67" y="1680777"/>
            <a:ext cx="5720757" cy="439114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B269C2E-D3BE-E976-8BB2-0F84CE34A9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4384" y="1680777"/>
            <a:ext cx="5776730" cy="439114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A718AE4-70B0-0505-4808-4865801466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4789" y="5162313"/>
            <a:ext cx="1762371" cy="1695687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1D0269-8C21-85CC-2520-1B334B9174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47524" y="5190892"/>
            <a:ext cx="1914792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5742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18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Meson Spectra</a:t>
            </a:r>
            <a:endParaRPr dirty="0">
              <a:latin typeface="+mj-ea"/>
              <a:ea typeface="+mj-ea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EA0F05F-A238-1980-F705-C98EC5C49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70" y="1136501"/>
            <a:ext cx="11526859" cy="160042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5584F28-8EC5-643C-C8A9-BC0FA8FE9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44" y="2858661"/>
            <a:ext cx="11593543" cy="163852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BA7B3A-9DFB-7718-59C6-45CAA7B2C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85" y="4657503"/>
            <a:ext cx="11479227" cy="159089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1179684-662A-6650-9185-6BA4F463A734}"/>
              </a:ext>
            </a:extLst>
          </p:cNvPr>
          <p:cNvSpPr txBox="1"/>
          <p:nvPr/>
        </p:nvSpPr>
        <p:spPr>
          <a:xfrm>
            <a:off x="2724150" y="3475298"/>
            <a:ext cx="11811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791.4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800" b="1" dirty="0">
                <a:solidFill>
                  <a:srgbClr val="FF0000"/>
                </a:solidFill>
              </a:rPr>
              <a:t>1347.4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1727.6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3BDE824-ED2F-24F4-A768-EE6E2FE6CE86}"/>
              </a:ext>
            </a:extLst>
          </p:cNvPr>
          <p:cNvSpPr txBox="1"/>
          <p:nvPr/>
        </p:nvSpPr>
        <p:spPr>
          <a:xfrm>
            <a:off x="6486525" y="3475298"/>
            <a:ext cx="11811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847.6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800" b="1" dirty="0">
                <a:solidFill>
                  <a:srgbClr val="FF0000"/>
                </a:solidFill>
              </a:rPr>
              <a:t>1375.2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1750.0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67C37D6-76D4-2AC8-B295-3F4EF6DB9888}"/>
              </a:ext>
            </a:extLst>
          </p:cNvPr>
          <p:cNvSpPr txBox="1"/>
          <p:nvPr/>
        </p:nvSpPr>
        <p:spPr>
          <a:xfrm>
            <a:off x="10376713" y="3462918"/>
            <a:ext cx="11811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872.1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800" b="1" dirty="0">
                <a:solidFill>
                  <a:srgbClr val="FF0000"/>
                </a:solidFill>
              </a:rPr>
              <a:t>1391.4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1764.9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E478496-C833-DF59-CB21-EACF3D20C193}"/>
              </a:ext>
            </a:extLst>
          </p:cNvPr>
          <p:cNvSpPr txBox="1"/>
          <p:nvPr/>
        </p:nvSpPr>
        <p:spPr>
          <a:xfrm>
            <a:off x="2724150" y="5259835"/>
            <a:ext cx="11811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1145.2 1555.2 1888.1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F2AFD74E-7DD9-7113-65E4-78B224E47F20}"/>
              </a:ext>
            </a:extLst>
          </p:cNvPr>
          <p:cNvSpPr txBox="1"/>
          <p:nvPr/>
        </p:nvSpPr>
        <p:spPr>
          <a:xfrm>
            <a:off x="6486525" y="5259835"/>
            <a:ext cx="11811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1260.9 1665.7 1994.5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19BDF3A-2B07-BFDF-EE5D-8DAA403096EB}"/>
              </a:ext>
            </a:extLst>
          </p:cNvPr>
          <p:cNvSpPr txBox="1"/>
          <p:nvPr/>
        </p:nvSpPr>
        <p:spPr>
          <a:xfrm>
            <a:off x="10376713" y="5259835"/>
            <a:ext cx="11811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1307.2 1730.2 2064.1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2B1CF56-A2B3-C061-AB13-1EDA1F13F251}"/>
              </a:ext>
            </a:extLst>
          </p:cNvPr>
          <p:cNvSpPr txBox="1"/>
          <p:nvPr/>
        </p:nvSpPr>
        <p:spPr>
          <a:xfrm>
            <a:off x="2576513" y="1775020"/>
            <a:ext cx="11811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139.9 1464.1 1837.5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0DBA7543-523E-5427-ACAC-57D80DE465D0}"/>
              </a:ext>
            </a:extLst>
          </p:cNvPr>
          <p:cNvSpPr txBox="1"/>
          <p:nvPr/>
        </p:nvSpPr>
        <p:spPr>
          <a:xfrm>
            <a:off x="6486525" y="1775020"/>
            <a:ext cx="11811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499.5 1563.9 1936.9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03068BF-15B3-5699-38A4-9AC6F2D654C3}"/>
              </a:ext>
            </a:extLst>
          </p:cNvPr>
          <p:cNvSpPr txBox="1"/>
          <p:nvPr/>
        </p:nvSpPr>
        <p:spPr>
          <a:xfrm>
            <a:off x="10271938" y="1775020"/>
            <a:ext cx="1181100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596.4 1614.0 1997.0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176">
            <a:extLst>
              <a:ext uri="{FF2B5EF4-FFF2-40B4-BE49-F238E27FC236}">
                <a16:creationId xmlns:a16="http://schemas.microsoft.com/office/drawing/2014/main" id="{CBC02B4C-9D00-F73A-D302-BC83F573EB04}"/>
              </a:ext>
            </a:extLst>
          </p:cNvPr>
          <p:cNvSpPr/>
          <p:nvPr/>
        </p:nvSpPr>
        <p:spPr>
          <a:xfrm>
            <a:off x="1151013" y="6386900"/>
            <a:ext cx="265713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Fang et al., PRD(2019)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675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5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19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Chiral Phase Transition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86EC56-57D2-AFD2-36AC-2ECE7569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982" y="1609724"/>
            <a:ext cx="5711568" cy="4265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3135E8A-9C5B-519A-5D70-D70B4DBDE6D4}"/>
                  </a:ext>
                </a:extLst>
              </p:cNvPr>
              <p:cNvSpPr txBox="1"/>
              <p:nvPr/>
            </p:nvSpPr>
            <p:spPr>
              <a:xfrm>
                <a:off x="2240470" y="6396335"/>
                <a:ext cx="1693353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Without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3135E8A-9C5B-519A-5D70-D70B4DBDE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470" y="6396335"/>
                <a:ext cx="1693353" cy="461665"/>
              </a:xfrm>
              <a:prstGeom prst="rect">
                <a:avLst/>
              </a:prstGeom>
              <a:blipFill>
                <a:blip r:embed="rId3"/>
                <a:stretch>
                  <a:fillRect l="-5776" t="-9211" b="-302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34611EE-D027-AA94-09A8-A82C6F5DEEC2}"/>
                  </a:ext>
                </a:extLst>
              </p:cNvPr>
              <p:cNvSpPr txBox="1"/>
              <p:nvPr/>
            </p:nvSpPr>
            <p:spPr>
              <a:xfrm>
                <a:off x="8150589" y="6396334"/>
                <a:ext cx="1693353" cy="4616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34611EE-D027-AA94-09A8-A82C6F5DE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0589" y="6396334"/>
                <a:ext cx="1693353" cy="461665"/>
              </a:xfrm>
              <a:prstGeom prst="rect">
                <a:avLst/>
              </a:prstGeom>
              <a:blipFill>
                <a:blip r:embed="rId4"/>
                <a:stretch>
                  <a:fillRect l="-5396" t="-9211" b="-302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884002D5-79F0-14A3-C5CE-B1D90BED7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89" y="1685925"/>
            <a:ext cx="6157683" cy="3732475"/>
          </a:xfrm>
          <a:prstGeom prst="rect">
            <a:avLst/>
          </a:prstGeom>
        </p:spPr>
      </p:pic>
      <p:sp>
        <p:nvSpPr>
          <p:cNvPr id="19" name="Shape 176">
            <a:extLst>
              <a:ext uri="{FF2B5EF4-FFF2-40B4-BE49-F238E27FC236}">
                <a16:creationId xmlns:a16="http://schemas.microsoft.com/office/drawing/2014/main" id="{A400BFDE-02F8-E43D-631D-BEDB3A0EC621}"/>
              </a:ext>
            </a:extLst>
          </p:cNvPr>
          <p:cNvSpPr/>
          <p:nvPr/>
        </p:nvSpPr>
        <p:spPr>
          <a:xfrm>
            <a:off x="1758578" y="5555561"/>
            <a:ext cx="265713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Fang et al., PRD(2019)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53841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1058862" y="1172068"/>
            <a:ext cx="10074276" cy="451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534736" indent="-534736">
              <a:lnSpc>
                <a:spcPts val="5000"/>
              </a:lnSpc>
              <a:buSzPct val="100000"/>
              <a:buAutoNum type="romanUcPeriod"/>
              <a:defRPr sz="3200" b="1">
                <a:solidFill>
                  <a:schemeClr val="accent2"/>
                </a:solidFill>
              </a:defRPr>
            </a:pPr>
            <a:r>
              <a:rPr lang="en-US" altLang="zh-CN" sz="3200" dirty="0"/>
              <a:t>Introduction</a:t>
            </a:r>
          </a:p>
          <a:p>
            <a:pPr marL="534736" indent="-534736">
              <a:lnSpc>
                <a:spcPts val="5000"/>
              </a:lnSpc>
              <a:buSzPct val="100000"/>
              <a:buAutoNum type="romanUcPeriod"/>
              <a:defRPr sz="3200" b="1">
                <a:solidFill>
                  <a:schemeClr val="accent2"/>
                </a:solidFill>
              </a:defRPr>
            </a:pPr>
            <a:endParaRPr lang="en-US" altLang="zh-CN" sz="3200" dirty="0"/>
          </a:p>
          <a:p>
            <a:pPr marL="534736" indent="-534736">
              <a:lnSpc>
                <a:spcPts val="5000"/>
              </a:lnSpc>
              <a:buSzPct val="100000"/>
              <a:buAutoNum type="romanUcPeriod"/>
              <a:defRPr sz="3200" b="1">
                <a:solidFill>
                  <a:schemeClr val="accent2"/>
                </a:solidFill>
              </a:defRPr>
            </a:pPr>
            <a:r>
              <a:rPr lang="en-US" altLang="zh-CN" sz="3200" dirty="0" err="1"/>
              <a:t>Nf</a:t>
            </a:r>
            <a:r>
              <a:rPr lang="en-US" altLang="zh-CN" sz="3200" dirty="0"/>
              <a:t>=2+1 Soft-Wall Model</a:t>
            </a:r>
          </a:p>
          <a:p>
            <a:pPr>
              <a:lnSpc>
                <a:spcPts val="5000"/>
              </a:lnSpc>
              <a:buSzPct val="100000"/>
              <a:defRPr sz="3200" b="1">
                <a:solidFill>
                  <a:schemeClr val="accent2"/>
                </a:solidFill>
              </a:defRPr>
            </a:pPr>
            <a:r>
              <a:rPr lang="en-US" altLang="zh-CN" sz="3200" dirty="0"/>
              <a:t> </a:t>
            </a:r>
            <a:endParaRPr sz="3200" dirty="0"/>
          </a:p>
          <a:p>
            <a:pPr>
              <a:lnSpc>
                <a:spcPts val="5000"/>
              </a:lnSpc>
              <a:defRPr sz="3200" b="1">
                <a:solidFill>
                  <a:schemeClr val="accent2"/>
                </a:solidFill>
              </a:defRPr>
            </a:pPr>
            <a:r>
              <a:rPr sz="3200" dirty="0"/>
              <a:t>III. </a:t>
            </a:r>
            <a:r>
              <a:rPr lang="en-US" altLang="zh-CN" sz="3200" dirty="0"/>
              <a:t>Chiral P</a:t>
            </a:r>
            <a:r>
              <a:rPr lang="en-US" altLang="zh-CN" dirty="0"/>
              <a:t>hase Transition Dynamics</a:t>
            </a:r>
            <a:endParaRPr lang="en-US" altLang="zh-CN" sz="3200" dirty="0"/>
          </a:p>
          <a:p>
            <a:pPr>
              <a:lnSpc>
                <a:spcPts val="5000"/>
              </a:lnSpc>
              <a:defRPr sz="3200" b="1">
                <a:solidFill>
                  <a:schemeClr val="accent2"/>
                </a:solidFill>
              </a:defRPr>
            </a:pPr>
            <a:endParaRPr sz="3200" dirty="0">
              <a:solidFill>
                <a:srgbClr val="D73746"/>
              </a:solidFill>
            </a:endParaRPr>
          </a:p>
          <a:p>
            <a:pPr>
              <a:lnSpc>
                <a:spcPts val="5000"/>
              </a:lnSpc>
              <a:defRPr sz="3200" b="1">
                <a:solidFill>
                  <a:schemeClr val="accent2"/>
                </a:solidFill>
              </a:defRPr>
            </a:pPr>
            <a:r>
              <a:rPr sz="3200" dirty="0"/>
              <a:t>V</a:t>
            </a:r>
            <a:r>
              <a:rPr lang="en-US" sz="3200" dirty="0"/>
              <a:t>I</a:t>
            </a:r>
            <a:r>
              <a:rPr sz="3200" dirty="0"/>
              <a:t>. </a:t>
            </a:r>
            <a:r>
              <a:rPr lang="en-US" altLang="zh-CN" sz="3200" dirty="0"/>
              <a:t>Summary</a:t>
            </a:r>
            <a:endParaRPr sz="32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A76AB8D-DD59-A18D-FBD2-B717436DC1E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</a:t>
            </a:fld>
            <a:endParaRPr lang="en-US" altLang="zh-CN"/>
          </a:p>
        </p:txBody>
      </p:sp>
    </p:spTree>
  </p:cSld>
  <p:clrMapOvr>
    <a:masterClrMapping/>
  </p:clrMapOvr>
  <p:transition spd="slow" advTm="1311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2616579" y="2763401"/>
            <a:ext cx="6958842" cy="133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ts val="5000"/>
              </a:lnSpc>
              <a:defRPr sz="3200" b="1">
                <a:solidFill>
                  <a:schemeClr val="accent2"/>
                </a:solidFill>
              </a:defRPr>
            </a:pPr>
            <a:r>
              <a:rPr lang="en-US" altLang="zh-CN" sz="4000" dirty="0"/>
              <a:t>III. Chiral Phase Transition Dynamics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190A68A-CF19-5FF0-0C23-259B5DA1D26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4106665"/>
      </p:ext>
    </p:extLst>
  </p:cSld>
  <p:clrMapOvr>
    <a:masterClrMapping/>
  </p:clrMapOvr>
  <p:transition spd="slow" advTm="26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21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01871A-1CC0-0664-09C4-FB98B94A4607}"/>
              </a:ext>
            </a:extLst>
          </p:cNvPr>
          <p:cNvSpPr txBox="1"/>
          <p:nvPr/>
        </p:nvSpPr>
        <p:spPr>
          <a:xfrm>
            <a:off x="1254918" y="1291700"/>
            <a:ext cx="9682163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Within the linear approximation, the total GW power spectra can be written as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90F3E27-8360-9F3F-F8DE-155C6BB58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680" y="1867405"/>
            <a:ext cx="4366638" cy="51058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A248540-419A-DCF5-5453-83CCC2E8AE24}"/>
              </a:ext>
            </a:extLst>
          </p:cNvPr>
          <p:cNvSpPr txBox="1"/>
          <p:nvPr/>
        </p:nvSpPr>
        <p:spPr>
          <a:xfrm>
            <a:off x="514350" y="2450511"/>
            <a:ext cx="11077575" cy="2308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we have found that for the holographic model, the final velocity of the bubble wall is less than the speed of sound, i.e., the </a:t>
            </a:r>
            <a:r>
              <a:rPr lang="zh-CN" altLang="en-US" b="1" dirty="0">
                <a:solidFill>
                  <a:srgbClr val="FF0000"/>
                </a:solidFill>
              </a:rPr>
              <a:t>non-runaway case</a:t>
            </a:r>
            <a:r>
              <a:rPr lang="zh-CN" altLang="en-US" dirty="0"/>
              <a:t>. According to Ref. [</a:t>
            </a:r>
            <a:r>
              <a:rPr lang="en-US" altLang="zh-CN" dirty="0"/>
              <a:t>C. </a:t>
            </a:r>
            <a:r>
              <a:rPr lang="en-US" altLang="zh-CN" dirty="0" err="1"/>
              <a:t>Caprini</a:t>
            </a:r>
            <a:r>
              <a:rPr lang="en-US" altLang="zh-CN" dirty="0"/>
              <a:t> et al., JCAP(2016)</a:t>
            </a:r>
            <a:r>
              <a:rPr lang="zh-CN" altLang="en-US" dirty="0"/>
              <a:t>], the GWs generated by collisions in the non-runaway case can be neglected with respect to acoustic waves and magnetohydrodynamic turbulence. Therefore, the total power spectrum is approximated to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9852C96-B2CE-72A7-E5AA-5666BF90D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320" y="4681916"/>
            <a:ext cx="3848099" cy="65280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C0CA9B5-F728-E699-DD67-146A97ACF697}"/>
              </a:ext>
            </a:extLst>
          </p:cNvPr>
          <p:cNvSpPr txBox="1"/>
          <p:nvPr/>
        </p:nvSpPr>
        <p:spPr>
          <a:xfrm>
            <a:off x="1447799" y="5334719"/>
            <a:ext cx="929640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Due to the complexity of turbulence, the contribution from the turbulence is dropped in this paper to make a conservative estimate.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543266A4-0E18-E9F6-52DE-A7C752BB312F}"/>
              </a:ext>
            </a:extLst>
          </p:cNvPr>
          <p:cNvSpPr/>
          <p:nvPr/>
        </p:nvSpPr>
        <p:spPr>
          <a:xfrm>
            <a:off x="6696074" y="4681161"/>
            <a:ext cx="1038226" cy="885139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0803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22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97CB971-9372-2F6B-67F3-80778E5C4773}"/>
              </a:ext>
            </a:extLst>
          </p:cNvPr>
          <p:cNvSpPr txBox="1"/>
          <p:nvPr/>
        </p:nvSpPr>
        <p:spPr>
          <a:xfrm>
            <a:off x="738187" y="1302439"/>
            <a:ext cx="10715625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key quantities which determine these power spectra are the following:</a:t>
            </a:r>
          </a:p>
        </p:txBody>
      </p:sp>
      <p:sp>
        <p:nvSpPr>
          <p:cNvPr id="7" name="Shape 339">
            <a:extLst>
              <a:ext uri="{FF2B5EF4-FFF2-40B4-BE49-F238E27FC236}">
                <a16:creationId xmlns:a16="http://schemas.microsoft.com/office/drawing/2014/main" id="{3CF89224-95D6-3EF5-BD49-51C4794EC0B2}"/>
              </a:ext>
            </a:extLst>
          </p:cNvPr>
          <p:cNvSpPr/>
          <p:nvPr/>
        </p:nvSpPr>
        <p:spPr>
          <a:xfrm>
            <a:off x="824786" y="1858031"/>
            <a:ext cx="9685176" cy="454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xmlns:a14="http://schemas.microsoft.com/office/drawing/2010/main" xmlns:mc="http://schemas.openxmlformats.org/markup-compatibility/2006" val="1"/>
            </a:ext>
          </a:extLst>
        </p:spPr>
        <p:txBody>
          <a:bodyPr wrap="square" lIns="45719" rIns="45719">
            <a:spAutoFit/>
          </a:bodyPr>
          <a:lstStyle/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percolation temperature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Tp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defined as the temperature at which the probability to have the false vacuum is about 0.7.</a:t>
            </a:r>
          </a:p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phase transition strength parameter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which is related to the scalar potential energy released during the phase transition</a:t>
            </a:r>
          </a:p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bubble wall speed </a:t>
            </a:r>
            <a:r>
              <a:rPr lang="en-US" altLang="zh-CN" sz="2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</a:t>
            </a:r>
            <a:r>
              <a:rPr lang="en-US" altLang="zh-CN" sz="18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</a:t>
            </a:r>
            <a:endParaRPr lang="en-US" altLang="zh-CN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01052" indent="-401052">
              <a:lnSpc>
                <a:spcPct val="150000"/>
              </a:lnSpc>
              <a:spcBef>
                <a:spcPts val="1400"/>
              </a:spcBef>
              <a:buSzPct val="100000"/>
              <a:buAutoNum type="arabicParenR"/>
              <a:defRPr sz="2000"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transition rate parameter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</a:t>
            </a:r>
            <a:r>
              <a:rPr lang="en-US" altLang="zh-CN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which can be thought of as the inverse phase transition duration</a:t>
            </a:r>
          </a:p>
        </p:txBody>
      </p:sp>
    </p:spTree>
    <p:extLst>
      <p:ext uri="{BB962C8B-B14F-4D97-AF65-F5344CB8AC3E}">
        <p14:creationId xmlns:p14="http://schemas.microsoft.com/office/powerpoint/2010/main" val="40244713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23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37F24E-A9FF-707B-2FC1-3DA0E9FCBFA8}"/>
              </a:ext>
            </a:extLst>
          </p:cNvPr>
          <p:cNvSpPr txBox="1"/>
          <p:nvPr/>
        </p:nvSpPr>
        <p:spPr>
          <a:xfrm>
            <a:off x="628651" y="1233432"/>
            <a:ext cx="9658349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nucleation temperature is defined as one bubble per unit Hubble volume and is written as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5068F57-724C-D9D7-9D4A-9B7F292A9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695" y="2064429"/>
            <a:ext cx="3559762" cy="92014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86C5693-FD17-6724-F468-4462CA484B1E}"/>
              </a:ext>
            </a:extLst>
          </p:cNvPr>
          <p:cNvSpPr txBox="1"/>
          <p:nvPr/>
        </p:nvSpPr>
        <p:spPr>
          <a:xfrm>
            <a:off x="628651" y="2930677"/>
            <a:ext cx="80772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probability of a false vacuum is defined as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896E2CA-8F31-CCA6-E90A-832BEDBD4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524" y="3664101"/>
            <a:ext cx="2091628" cy="69390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A4FA5E0-156E-9F72-2729-46921806A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51" y="3553468"/>
            <a:ext cx="5426918" cy="8309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A351420-1F14-87A4-C3A3-A2A0256555C0}"/>
                  </a:ext>
                </a:extLst>
              </p:cNvPr>
              <p:cNvSpPr txBox="1"/>
              <p:nvPr/>
            </p:nvSpPr>
            <p:spPr>
              <a:xfrm>
                <a:off x="628651" y="4683669"/>
                <a:ext cx="11058524" cy="9408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zh-CN" altLang="en-US" dirty="0"/>
                  <a:t>The percolation temperature is defined 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≃0.34</m:t>
                    </m:r>
                  </m:oMath>
                </a14:m>
                <a:r>
                  <a:rPr lang="zh-CN" altLang="en-US" dirty="0"/>
                  <a:t>, which is the temperature when the probability of false vacuum is about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≃0.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zh-CN" altLang="en-US" dirty="0"/>
                  <a:t>.</a:t>
                </a: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A351420-1F14-87A4-C3A3-A2A025655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4683669"/>
                <a:ext cx="11058524" cy="940899"/>
              </a:xfrm>
              <a:prstGeom prst="rect">
                <a:avLst/>
              </a:prstGeom>
              <a:blipFill>
                <a:blip r:embed="rId5"/>
                <a:stretch>
                  <a:fillRect l="-827" t="-2581" r="-1544" b="-1032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355554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24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1515B4FA-715B-C837-BD03-7D97868698F8}"/>
              </a:ext>
            </a:extLst>
          </p:cNvPr>
          <p:cNvSpPr/>
          <p:nvPr/>
        </p:nvSpPr>
        <p:spPr>
          <a:xfrm>
            <a:off x="5979370" y="625332"/>
            <a:ext cx="609878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 </a:t>
            </a:r>
            <a:r>
              <a:rPr dirty="0" err="1"/>
              <a:t>arXiv</a:t>
            </a:r>
            <a:r>
              <a:rPr dirty="0"/>
              <a:t>:</a:t>
            </a:r>
            <a:r>
              <a:rPr lang="en-US" dirty="0"/>
              <a:t> </a:t>
            </a:r>
            <a:r>
              <a:rPr lang="en-US" altLang="zh-CN" dirty="0"/>
              <a:t>2212.06591</a:t>
            </a:r>
            <a:endParaRPr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37F24E-A9FF-707B-2FC1-3DA0E9FCBFA8}"/>
              </a:ext>
            </a:extLst>
          </p:cNvPr>
          <p:cNvSpPr txBox="1"/>
          <p:nvPr/>
        </p:nvSpPr>
        <p:spPr>
          <a:xfrm>
            <a:off x="628651" y="1233432"/>
            <a:ext cx="9658349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The parameter α is defined as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86C5693-FD17-6724-F468-4462CA484B1E}"/>
              </a:ext>
            </a:extLst>
          </p:cNvPr>
          <p:cNvSpPr txBox="1"/>
          <p:nvPr/>
        </p:nvSpPr>
        <p:spPr>
          <a:xfrm>
            <a:off x="628651" y="2930677"/>
            <a:ext cx="8077200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The inverse of the duration time is defined as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01BC93-A0F5-3FD0-31F3-0F03754B1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493" y="1772474"/>
            <a:ext cx="7243014" cy="78559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09D0499-514F-B82D-C68C-1EE08303A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984" y="3706493"/>
            <a:ext cx="2974898" cy="10118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B9E37E-3DA1-A507-52AC-A5D9CE324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046" y="3465659"/>
            <a:ext cx="5511364" cy="3111548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02F07811-E3C8-9B91-F214-3E79E3FB5200}"/>
              </a:ext>
            </a:extLst>
          </p:cNvPr>
          <p:cNvSpPr/>
          <p:nvPr/>
        </p:nvSpPr>
        <p:spPr>
          <a:xfrm>
            <a:off x="6324600" y="4552950"/>
            <a:ext cx="4276725" cy="32929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74098F46-67D0-5F10-EF5B-B53EC4FAB77F}"/>
              </a:ext>
            </a:extLst>
          </p:cNvPr>
          <p:cNvSpPr/>
          <p:nvPr/>
        </p:nvSpPr>
        <p:spPr>
          <a:xfrm>
            <a:off x="6240285" y="4882245"/>
            <a:ext cx="4276725" cy="329295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8654FF2-8EF0-521E-BCCC-CC2607235F29}"/>
              </a:ext>
            </a:extLst>
          </p:cNvPr>
          <p:cNvGrpSpPr/>
          <p:nvPr/>
        </p:nvGrpSpPr>
        <p:grpSpPr>
          <a:xfrm>
            <a:off x="7149348" y="2726905"/>
            <a:ext cx="4467226" cy="1826045"/>
            <a:chOff x="7210424" y="2726905"/>
            <a:chExt cx="4467226" cy="182604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241DF23-7C22-9807-E62C-963080307C69}"/>
                </a:ext>
              </a:extLst>
            </p:cNvPr>
            <p:cNvSpPr txBox="1"/>
            <p:nvPr/>
          </p:nvSpPr>
          <p:spPr>
            <a:xfrm>
              <a:off x="7210424" y="2726905"/>
              <a:ext cx="4467226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Near-conformal model </a:t>
              </a:r>
              <a:r>
                <a:rPr lang="en-US" altLang="zh-CN" dirty="0">
                  <a:solidFill>
                    <a:srgbClr val="0000FF"/>
                  </a:solidFill>
                </a:rPr>
                <a:t>α~O(1)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9C9DAEF3-0542-8C27-3D00-406AB257FDFD}"/>
                </a:ext>
              </a:extLst>
            </p:cNvPr>
            <p:cNvCxnSpPr>
              <a:stCxn id="15" idx="0"/>
              <a:endCxn id="12" idx="3"/>
            </p:cNvCxnSpPr>
            <p:nvPr/>
          </p:nvCxnSpPr>
          <p:spPr>
            <a:xfrm flipV="1">
              <a:off x="8462963" y="3161510"/>
              <a:ext cx="242888" cy="1391440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E5F697C-93DB-7245-4E7D-8F2538A33389}"/>
              </a:ext>
            </a:extLst>
          </p:cNvPr>
          <p:cNvGrpSpPr/>
          <p:nvPr/>
        </p:nvGrpSpPr>
        <p:grpSpPr>
          <a:xfrm>
            <a:off x="392967" y="5163316"/>
            <a:ext cx="6473630" cy="1646190"/>
            <a:chOff x="392967" y="5163316"/>
            <a:chExt cx="6473630" cy="1646190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20AA747-8304-01CB-D382-E986F2548372}"/>
                </a:ext>
              </a:extLst>
            </p:cNvPr>
            <p:cNvGrpSpPr/>
            <p:nvPr/>
          </p:nvGrpSpPr>
          <p:grpSpPr>
            <a:xfrm>
              <a:off x="392967" y="5163316"/>
              <a:ext cx="6473630" cy="1061415"/>
              <a:chOff x="392967" y="5163316"/>
              <a:chExt cx="6473630" cy="1061415"/>
            </a:xfrm>
          </p:grpSpPr>
          <p:cxnSp>
            <p:nvCxnSpPr>
              <p:cNvPr id="25" name="直接箭头连接符 24">
                <a:extLst>
                  <a:ext uri="{FF2B5EF4-FFF2-40B4-BE49-F238E27FC236}">
                    <a16:creationId xmlns:a16="http://schemas.microsoft.com/office/drawing/2014/main" id="{D2D64272-6C5C-B1EA-5CF6-CACB33AD1ACA}"/>
                  </a:ext>
                </a:extLst>
              </p:cNvPr>
              <p:cNvCxnSpPr>
                <a:stCxn id="17" idx="3"/>
              </p:cNvCxnSpPr>
              <p:nvPr/>
            </p:nvCxnSpPr>
            <p:spPr>
              <a:xfrm flipH="1">
                <a:off x="4278274" y="5163316"/>
                <a:ext cx="2588323" cy="799334"/>
              </a:xfrm>
              <a:prstGeom prst="straightConnector1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7571E37-753B-B5AA-7DB8-4A299937A6CE}"/>
                  </a:ext>
                </a:extLst>
              </p:cNvPr>
              <p:cNvSpPr txBox="1"/>
              <p:nvPr/>
            </p:nvSpPr>
            <p:spPr>
              <a:xfrm>
                <a:off x="392967" y="5393736"/>
                <a:ext cx="4467226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Strongly coupled theory </a:t>
                </a:r>
                <a:r>
                  <a:rPr kumimoji="0" lang="el-GR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β</a:t>
                </a:r>
                <a:r>
                  <a:rPr kumimoji="0" lang="en-US" altLang="zh-CN" sz="2400" b="0" i="0" u="none" strike="noStrike" cap="none" spc="0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rPr>
                  <a:t>~10000 ? </a:t>
                </a:r>
                <a:endParaRPr kumimoji="0" lang="zh-CN" altLang="en-US" sz="2400" b="0" i="0" u="none" strike="noStrike" cap="none" spc="0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" name="Shape 176">
              <a:extLst>
                <a:ext uri="{FF2B5EF4-FFF2-40B4-BE49-F238E27FC236}">
                  <a16:creationId xmlns:a16="http://schemas.microsoft.com/office/drawing/2014/main" id="{1BC1438A-E526-7B16-36AA-CCAB21464E90}"/>
                </a:ext>
              </a:extLst>
            </p:cNvPr>
            <p:cNvSpPr/>
            <p:nvPr/>
          </p:nvSpPr>
          <p:spPr>
            <a:xfrm>
              <a:off x="515618" y="6224731"/>
              <a:ext cx="4415630" cy="5847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>
              <a:lvl1pPr>
                <a:defRPr sz="1600">
                  <a:solidFill>
                    <a:srgbClr val="006600"/>
                  </a:solidFill>
                  <a:latin typeface="Arial Black"/>
                  <a:ea typeface="Arial Black"/>
                  <a:cs typeface="Arial Black"/>
                  <a:sym typeface="Arial Black"/>
                </a:defRPr>
              </a:lvl1pPr>
            </a:lstStyle>
            <a:p>
              <a:r>
                <a:rPr lang="en-US" dirty="0"/>
                <a:t>F.R. Ares et al., </a:t>
              </a:r>
              <a:r>
                <a:rPr lang="en-US" dirty="0" err="1"/>
                <a:t>Phys.</a:t>
              </a:r>
              <a:r>
                <a:rPr lang="en-US" err="1"/>
                <a:t>Rev</a:t>
              </a:r>
              <a:r>
                <a:rPr lang="en-US"/>
                <a:t>.Lett</a:t>
              </a:r>
              <a:r>
                <a:rPr lang="en-US" dirty="0"/>
                <a:t>.(2022);</a:t>
              </a:r>
            </a:p>
            <a:p>
              <a:r>
                <a:rPr lang="en-US" dirty="0"/>
                <a:t>J. Shao, Mei Huang, </a:t>
              </a:r>
              <a:r>
                <a:rPr lang="en-US" dirty="0" err="1"/>
                <a:t>Phys.Rev.D</a:t>
              </a:r>
              <a:r>
                <a:rPr lang="en-US" dirty="0"/>
                <a:t>(2023)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277746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0C4F3-D53D-923F-858B-C95BA1E9A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1197B88-64DD-EC78-8DBF-8914685A8F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25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72D41DEC-512B-6D7F-AFDF-B03077DC3A53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hape 200">
                <a:extLst>
                  <a:ext uri="{FF2B5EF4-FFF2-40B4-BE49-F238E27FC236}">
                    <a16:creationId xmlns:a16="http://schemas.microsoft.com/office/drawing/2014/main" id="{9B36D2A9-94A4-E238-3622-546EBFAB5C02}"/>
                  </a:ext>
                </a:extLst>
              </p:cNvPr>
              <p:cNvSpPr/>
              <p:nvPr/>
            </p:nvSpPr>
            <p:spPr>
              <a:xfrm>
                <a:off x="628651" y="433214"/>
                <a:ext cx="4010024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>
                    <a:solidFill>
                      <a:srgbClr val="0066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r>
                  <a:rPr lang="en-US" altLang="zh-CN" dirty="0">
                    <a:latin typeface="+mj-ea"/>
                    <a:ea typeface="+mj-ea"/>
                  </a:rPr>
                  <a:t>PT strength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+mj-ea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+mj-ea"/>
                    <a:ea typeface="+mj-ea"/>
                  </a:rPr>
                  <a:t> </a:t>
                </a:r>
                <a:endParaRPr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Shape 200">
                <a:extLst>
                  <a:ext uri="{FF2B5EF4-FFF2-40B4-BE49-F238E27FC236}">
                    <a16:creationId xmlns:a16="http://schemas.microsoft.com/office/drawing/2014/main" id="{9B36D2A9-94A4-E238-3622-546EBFAB5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433214"/>
                <a:ext cx="4010024" cy="461665"/>
              </a:xfrm>
              <a:prstGeom prst="rect">
                <a:avLst/>
              </a:prstGeom>
              <a:blipFill>
                <a:blip r:embed="rId2"/>
                <a:stretch>
                  <a:fillRect l="-3495" t="-10526" b="-2894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hape 176">
            <a:extLst>
              <a:ext uri="{FF2B5EF4-FFF2-40B4-BE49-F238E27FC236}">
                <a16:creationId xmlns:a16="http://schemas.microsoft.com/office/drawing/2014/main" id="{C8B7DCA4-6477-F81C-5A08-539EDEDC283F}"/>
              </a:ext>
            </a:extLst>
          </p:cNvPr>
          <p:cNvSpPr/>
          <p:nvPr/>
        </p:nvSpPr>
        <p:spPr>
          <a:xfrm>
            <a:off x="7071372" y="1856095"/>
            <a:ext cx="433387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J. Shao, H. Mao, M. Huang, PRD(2025)</a:t>
            </a:r>
            <a:endParaRPr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EF95F5F-71B1-E84D-F048-4643BA836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9" y="1992026"/>
            <a:ext cx="5699664" cy="4444855"/>
          </a:xfrm>
          <a:prstGeom prst="rect">
            <a:avLst/>
          </a:prstGeom>
        </p:spPr>
      </p:pic>
      <p:sp>
        <p:nvSpPr>
          <p:cNvPr id="11" name="Shape 176">
            <a:extLst>
              <a:ext uri="{FF2B5EF4-FFF2-40B4-BE49-F238E27FC236}">
                <a16:creationId xmlns:a16="http://schemas.microsoft.com/office/drawing/2014/main" id="{3A50A36F-2A54-258F-8490-29C4E6DC7848}"/>
              </a:ext>
            </a:extLst>
          </p:cNvPr>
          <p:cNvSpPr/>
          <p:nvPr/>
        </p:nvSpPr>
        <p:spPr>
          <a:xfrm>
            <a:off x="1447526" y="6505888"/>
            <a:ext cx="280461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Zheng et al., PRD(2025)</a:t>
            </a:r>
            <a:endParaRPr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5471F79-391C-FDBD-4DD6-62FB015BD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336" y="77914"/>
            <a:ext cx="9309839" cy="177194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6C2A000-1E72-8D52-655F-5CB0886B6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95550"/>
            <a:ext cx="5619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6877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85951-2BB7-C911-C7DE-BB7FC5D13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EEB9A78-0417-D1F9-8414-A339F0FA71D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26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47226ED8-105C-AA48-065C-0F0425C185A9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hape 200">
                <a:extLst>
                  <a:ext uri="{FF2B5EF4-FFF2-40B4-BE49-F238E27FC236}">
                    <a16:creationId xmlns:a16="http://schemas.microsoft.com/office/drawing/2014/main" id="{25198E39-FB4D-4CC3-5D08-AAFD9D7D31C5}"/>
                  </a:ext>
                </a:extLst>
              </p:cNvPr>
              <p:cNvSpPr/>
              <p:nvPr/>
            </p:nvSpPr>
            <p:spPr>
              <a:xfrm>
                <a:off x="0" y="424812"/>
                <a:ext cx="4010024" cy="4616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defRPr>
                    <a:solidFill>
                      <a:srgbClr val="0066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r>
                  <a:rPr lang="en-US" altLang="zh-CN" dirty="0">
                    <a:latin typeface="+mj-ea"/>
                    <a:ea typeface="+mj-ea"/>
                  </a:rPr>
                  <a:t> inverse PT duration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+mj-ea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+mj-ea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+mj-ea"/>
                      </a:rPr>
                      <m:t>𝐻</m:t>
                    </m:r>
                  </m:oMath>
                </a14:m>
                <a:r>
                  <a:rPr lang="en-US" altLang="zh-CN" dirty="0">
                    <a:latin typeface="+mj-ea"/>
                    <a:ea typeface="+mj-ea"/>
                  </a:rPr>
                  <a:t> </a:t>
                </a:r>
                <a:endParaRPr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Shape 200">
                <a:extLst>
                  <a:ext uri="{FF2B5EF4-FFF2-40B4-BE49-F238E27FC236}">
                    <a16:creationId xmlns:a16="http://schemas.microsoft.com/office/drawing/2014/main" id="{25198E39-FB4D-4CC3-5D08-AAFD9D7D3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4812"/>
                <a:ext cx="4010024" cy="461665"/>
              </a:xfrm>
              <a:prstGeom prst="rect">
                <a:avLst/>
              </a:prstGeom>
              <a:blipFill>
                <a:blip r:embed="rId2"/>
                <a:stretch>
                  <a:fillRect l="-1672" t="-10667" b="-3066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hape 176">
            <a:extLst>
              <a:ext uri="{FF2B5EF4-FFF2-40B4-BE49-F238E27FC236}">
                <a16:creationId xmlns:a16="http://schemas.microsoft.com/office/drawing/2014/main" id="{52637D3B-8047-9279-75AA-CACC42F6066D}"/>
              </a:ext>
            </a:extLst>
          </p:cNvPr>
          <p:cNvSpPr/>
          <p:nvPr/>
        </p:nvSpPr>
        <p:spPr>
          <a:xfrm>
            <a:off x="7071372" y="1856095"/>
            <a:ext cx="433387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J. Shao, H. Mao, M. Huang, PRD(2025)</a:t>
            </a:r>
            <a:endParaRPr dirty="0"/>
          </a:p>
        </p:txBody>
      </p:sp>
      <p:sp>
        <p:nvSpPr>
          <p:cNvPr id="11" name="Shape 176">
            <a:extLst>
              <a:ext uri="{FF2B5EF4-FFF2-40B4-BE49-F238E27FC236}">
                <a16:creationId xmlns:a16="http://schemas.microsoft.com/office/drawing/2014/main" id="{141C3BE9-54D6-2430-EB9D-CC4D8F603CFA}"/>
              </a:ext>
            </a:extLst>
          </p:cNvPr>
          <p:cNvSpPr/>
          <p:nvPr/>
        </p:nvSpPr>
        <p:spPr>
          <a:xfrm>
            <a:off x="1447526" y="6505888"/>
            <a:ext cx="280461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Zheng et al., PRD(2025)</a:t>
            </a:r>
            <a:endParaRPr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3F40A09-97E0-2A95-A1EB-35042305A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336" y="77914"/>
            <a:ext cx="9309839" cy="17719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BFB6A00-371B-3FB4-6753-FD009C784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96" y="2004671"/>
            <a:ext cx="5257279" cy="42437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8547A43-D75B-2CF4-FCEE-CE570A7C9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5499" y="2364149"/>
            <a:ext cx="56197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8158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C58BE-43A1-1B5F-98AA-845B60AFF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306057-D7EA-DC17-C2DD-D6ED62F440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27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254B1F86-99B2-EC92-0FB1-5E8EF65AA909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521B54FD-F177-3F0A-133F-807E3663B130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Bubble wall velocity</a:t>
            </a:r>
            <a:endParaRPr dirty="0">
              <a:latin typeface="+mj-ea"/>
              <a:ea typeface="+mj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8B869F-97CC-380A-9AF4-32191CA36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1352550"/>
            <a:ext cx="7153275" cy="47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4820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58462-9E37-B6DA-5145-B87AD94E9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E2660A6-86B9-EC4B-5052-FC8AF95745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28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397A24B4-400F-3909-A6DF-01E737221267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6D90039-1C9A-ACB4-8713-246B3CFDE113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  <a:endParaRPr dirty="0">
              <a:latin typeface="+mj-ea"/>
              <a:ea typeface="+mj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016059B-56FF-3BFA-D5E4-E63B713C3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688" y="1160504"/>
            <a:ext cx="6196537" cy="5191269"/>
          </a:xfrm>
          <a:prstGeom prst="rect">
            <a:avLst/>
          </a:prstGeom>
        </p:spPr>
      </p:pic>
      <p:sp>
        <p:nvSpPr>
          <p:cNvPr id="6" name="Shape 176">
            <a:extLst>
              <a:ext uri="{FF2B5EF4-FFF2-40B4-BE49-F238E27FC236}">
                <a16:creationId xmlns:a16="http://schemas.microsoft.com/office/drawing/2014/main" id="{A1E867E5-5325-211A-D4AA-3213B3BCDBEF}"/>
              </a:ext>
            </a:extLst>
          </p:cNvPr>
          <p:cNvSpPr/>
          <p:nvPr/>
        </p:nvSpPr>
        <p:spPr>
          <a:xfrm>
            <a:off x="5832690" y="6372311"/>
            <a:ext cx="481157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J. Shao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H. Mao </a:t>
            </a:r>
            <a:r>
              <a:rPr lang="en-US" dirty="0"/>
              <a:t>and M. Huang, PRD(2025)</a:t>
            </a:r>
            <a:endParaRPr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CFD40423-E61E-8D96-7BFB-A0EE205D857E}"/>
              </a:ext>
            </a:extLst>
          </p:cNvPr>
          <p:cNvSpPr/>
          <p:nvPr/>
        </p:nvSpPr>
        <p:spPr>
          <a:xfrm>
            <a:off x="6276974" y="2223711"/>
            <a:ext cx="1038226" cy="885139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箭头: 左 13">
            <a:extLst>
              <a:ext uri="{FF2B5EF4-FFF2-40B4-BE49-F238E27FC236}">
                <a16:creationId xmlns:a16="http://schemas.microsoft.com/office/drawing/2014/main" id="{02703644-BDD1-45A4-271E-49B29C772D37}"/>
              </a:ext>
            </a:extLst>
          </p:cNvPr>
          <p:cNvSpPr/>
          <p:nvPr/>
        </p:nvSpPr>
        <p:spPr>
          <a:xfrm>
            <a:off x="3781948" y="3108850"/>
            <a:ext cx="1838325" cy="638172"/>
          </a:xfrm>
          <a:prstGeom prst="left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59C18C4-7CA8-B42E-C1C7-529846B6E5E0}"/>
              </a:ext>
            </a:extLst>
          </p:cNvPr>
          <p:cNvSpPr txBox="1"/>
          <p:nvPr/>
        </p:nvSpPr>
        <p:spPr>
          <a:xfrm>
            <a:off x="247650" y="2242673"/>
            <a:ext cx="3686175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In the holographic model, gravitational waves from QCD phase transitions cannot explain the NANOGrav observations.</a:t>
            </a:r>
          </a:p>
        </p:txBody>
      </p:sp>
    </p:spTree>
    <p:extLst>
      <p:ext uri="{BB962C8B-B14F-4D97-AF65-F5344CB8AC3E}">
        <p14:creationId xmlns:p14="http://schemas.microsoft.com/office/powerpoint/2010/main" val="32312826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/>
        </p:nvSpPr>
        <p:spPr>
          <a:xfrm>
            <a:off x="4320884" y="3075057"/>
            <a:ext cx="3550232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2100"/>
              </a:spcBef>
              <a:defRPr sz="360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Summary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A98D603-3DC1-4EA2-8566-55E17858F7A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29</a:t>
            </a:fld>
            <a:endParaRPr lang="en-US" altLang="zh-CN"/>
          </a:p>
        </p:txBody>
      </p:sp>
    </p:spTree>
  </p:cSld>
  <p:clrMapOvr>
    <a:masterClrMapping/>
  </p:clrMapOvr>
  <p:transition spd="slow" advTm="108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/>
        </p:nvSpPr>
        <p:spPr>
          <a:xfrm>
            <a:off x="4091212" y="3075057"/>
            <a:ext cx="400957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dirty="0"/>
              <a:t>I.</a:t>
            </a:r>
            <a:r>
              <a:rPr lang="en-US" dirty="0"/>
              <a:t> </a:t>
            </a:r>
            <a:r>
              <a:rPr lang="en-US" altLang="zh-CN" sz="4000" dirty="0"/>
              <a:t>Introduction</a:t>
            </a:r>
            <a:endParaRPr lang="zh-CN" altLang="en-US" sz="4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6271D3-CDE8-669C-DF8C-9E1A68FE11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4075917"/>
      </p:ext>
    </p:extLst>
  </p:cSld>
  <p:clrMapOvr>
    <a:masterClrMapping/>
  </p:clrMapOvr>
  <p:transition spd="slow" advTm="304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48BBF2-B0FA-3F4A-6800-287F2897F8D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30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F86D6319-D951-B087-181C-A957208C42E2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200">
            <a:extLst>
              <a:ext uri="{FF2B5EF4-FFF2-40B4-BE49-F238E27FC236}">
                <a16:creationId xmlns:a16="http://schemas.microsoft.com/office/drawing/2014/main" id="{BF623FC9-C5F6-ECBF-734B-3D08818BA5AD}"/>
              </a:ext>
            </a:extLst>
          </p:cNvPr>
          <p:cNvSpPr/>
          <p:nvPr/>
        </p:nvSpPr>
        <p:spPr>
          <a:xfrm>
            <a:off x="628651" y="433214"/>
            <a:ext cx="401002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0066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Summary</a:t>
            </a:r>
            <a:endParaRPr dirty="0"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hape 339">
                <a:extLst>
                  <a:ext uri="{FF2B5EF4-FFF2-40B4-BE49-F238E27FC236}">
                    <a16:creationId xmlns:a16="http://schemas.microsoft.com/office/drawing/2014/main" id="{7D9234F0-E69A-CC34-4803-E09376821D0D}"/>
                  </a:ext>
                </a:extLst>
              </p:cNvPr>
              <p:cNvSpPr/>
              <p:nvPr/>
            </p:nvSpPr>
            <p:spPr>
              <a:xfrm>
                <a:off x="879320" y="2353026"/>
                <a:ext cx="10433360" cy="3446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marL="401052" indent="-401052">
                  <a:lnSpc>
                    <a:spcPct val="150000"/>
                  </a:lnSpc>
                  <a:spcBef>
                    <a:spcPts val="1400"/>
                  </a:spcBef>
                  <a:buSzPct val="100000"/>
                  <a:buAutoNum type="arabicParenR"/>
                  <a:defRPr sz="2000">
                    <a:solidFill>
                      <a:srgbClr val="0066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term has the potential for better meson spectra. I have tried to extend to 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SU(5)</a:t>
                </a:r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model.</a:t>
                </a:r>
              </a:p>
              <a:p>
                <a:pPr marL="401052" indent="-401052">
                  <a:lnSpc>
                    <a:spcPct val="150000"/>
                  </a:lnSpc>
                  <a:spcBef>
                    <a:spcPts val="1400"/>
                  </a:spcBef>
                  <a:buSzPct val="100000"/>
                  <a:buAutoNum type="arabicParenR"/>
                  <a:defRPr sz="2000">
                    <a:solidFill>
                      <a:srgbClr val="0066FF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pPr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Along the phase transition line in the QCD phase diagram, we find that the bubble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increases as the temperature decreases, while the inverse duration time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decreases and the strength parameter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grows. This behavior indicates that the transition becomes stronger and lasts longer at lower temperatures and higher chemical potentials.</a:t>
                </a:r>
              </a:p>
            </p:txBody>
          </p:sp>
        </mc:Choice>
        <mc:Fallback xmlns="">
          <p:sp>
            <p:nvSpPr>
              <p:cNvPr id="3" name="Shape 339">
                <a:extLst>
                  <a:ext uri="{FF2B5EF4-FFF2-40B4-BE49-F238E27FC236}">
                    <a16:creationId xmlns:a16="http://schemas.microsoft.com/office/drawing/2014/main" id="{7D9234F0-E69A-CC34-4803-E09376821D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320" y="2353026"/>
                <a:ext cx="10433360" cy="3446521"/>
              </a:xfrm>
              <a:prstGeom prst="rect">
                <a:avLst/>
              </a:prstGeom>
              <a:blipFill>
                <a:blip r:embed="rId2"/>
                <a:stretch>
                  <a:fillRect l="-935" r="-935" b="-230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="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410796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2279650" y="2865437"/>
            <a:ext cx="7632700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609600" indent="-609600" algn="ctr">
              <a:defRPr sz="4000" b="1">
                <a:solidFill>
                  <a:schemeClr val="accent2"/>
                </a:solidFill>
              </a:defRPr>
            </a:lvl1pPr>
          </a:lstStyle>
          <a:p>
            <a:pPr>
              <a:defRPr sz="2800"/>
            </a:pPr>
            <a:r>
              <a:rPr lang="en-US" altLang="zh-CN" sz="4400" dirty="0"/>
              <a:t>Thanks</a:t>
            </a:r>
            <a:r>
              <a:rPr lang="zh-CN" altLang="en-US" sz="4400" dirty="0"/>
              <a:t>！</a:t>
            </a:r>
            <a:endParaRPr sz="44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AB963E-BD62-660C-9A2A-5BC5427618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31</a:t>
            </a:fld>
            <a:endParaRPr lang="en-US" altLang="zh-CN"/>
          </a:p>
        </p:txBody>
      </p:sp>
    </p:spTree>
  </p:cSld>
  <p:clrMapOvr>
    <a:masterClrMapping/>
  </p:clrMapOvr>
  <p:transition spd="slow" advTm="897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20EC26-6CE9-362F-4AA9-38BBD9855B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/>
          </a:p>
        </p:txBody>
      </p:sp>
      <p:sp>
        <p:nvSpPr>
          <p:cNvPr id="3" name="Shape 42">
            <a:extLst>
              <a:ext uri="{FF2B5EF4-FFF2-40B4-BE49-F238E27FC236}">
                <a16:creationId xmlns:a16="http://schemas.microsoft.com/office/drawing/2014/main" id="{4DD43EE3-1E45-1F6D-22C8-C2D61595DC67}"/>
              </a:ext>
            </a:extLst>
          </p:cNvPr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Cosmic QCD phase transition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Shape 43">
            <a:extLst>
              <a:ext uri="{FF2B5EF4-FFF2-40B4-BE49-F238E27FC236}">
                <a16:creationId xmlns:a16="http://schemas.microsoft.com/office/drawing/2014/main" id="{91674E6A-05AC-6F0D-5B05-DAFFAE4B66FF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DF577D-1182-81B9-3D6C-3EA48179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23" y="0"/>
            <a:ext cx="482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连接符: 曲线 12">
            <a:extLst>
              <a:ext uri="{FF2B5EF4-FFF2-40B4-BE49-F238E27FC236}">
                <a16:creationId xmlns:a16="http://schemas.microsoft.com/office/drawing/2014/main" id="{3FD0BA72-28F8-244C-262E-FA5005119DE9}"/>
              </a:ext>
            </a:extLst>
          </p:cNvPr>
          <p:cNvCxnSpPr/>
          <p:nvPr/>
        </p:nvCxnSpPr>
        <p:spPr>
          <a:xfrm>
            <a:off x="6972300" y="3514725"/>
            <a:ext cx="673532" cy="485775"/>
          </a:xfrm>
          <a:prstGeom prst="curvedConnector3">
            <a:avLst/>
          </a:prstGeom>
          <a:noFill/>
          <a:ln w="25400" cap="flat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A3AFAB88-8479-D549-D71B-45D0E8912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859" y="27967"/>
            <a:ext cx="4246381" cy="32672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706E5A-E283-B30B-4047-243A5919E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06" y="3276293"/>
            <a:ext cx="5062456" cy="3581707"/>
          </a:xfrm>
          <a:prstGeom prst="rect">
            <a:avLst/>
          </a:prstGeom>
        </p:spPr>
      </p:pic>
      <p:sp>
        <p:nvSpPr>
          <p:cNvPr id="11" name="Shape 149">
            <a:extLst>
              <a:ext uri="{FF2B5EF4-FFF2-40B4-BE49-F238E27FC236}">
                <a16:creationId xmlns:a16="http://schemas.microsoft.com/office/drawing/2014/main" id="{A0F2FBB0-9B93-E3DE-A2E3-124EE83AB63C}"/>
              </a:ext>
            </a:extLst>
          </p:cNvPr>
          <p:cNvSpPr/>
          <p:nvPr/>
        </p:nvSpPr>
        <p:spPr>
          <a:xfrm>
            <a:off x="3632827" y="6491479"/>
            <a:ext cx="246317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Gao et al., PRL(2022)</a:t>
            </a:r>
          </a:p>
        </p:txBody>
      </p:sp>
    </p:spTree>
    <p:extLst>
      <p:ext uri="{BB962C8B-B14F-4D97-AF65-F5344CB8AC3E}">
        <p14:creationId xmlns:p14="http://schemas.microsoft.com/office/powerpoint/2010/main" val="6793992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020EC26-6CE9-362F-4AA9-38BBD9855BA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/>
          </a:p>
        </p:txBody>
      </p:sp>
      <p:sp>
        <p:nvSpPr>
          <p:cNvPr id="3" name="Shape 42">
            <a:extLst>
              <a:ext uri="{FF2B5EF4-FFF2-40B4-BE49-F238E27FC236}">
                <a16:creationId xmlns:a16="http://schemas.microsoft.com/office/drawing/2014/main" id="{4DD43EE3-1E45-1F6D-22C8-C2D61595DC67}"/>
              </a:ext>
            </a:extLst>
          </p:cNvPr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Dark QCD phase transition?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4" name="Shape 43">
            <a:extLst>
              <a:ext uri="{FF2B5EF4-FFF2-40B4-BE49-F238E27FC236}">
                <a16:creationId xmlns:a16="http://schemas.microsoft.com/office/drawing/2014/main" id="{91674E6A-05AC-6F0D-5B05-DAFFAE4B66FF}"/>
              </a:ext>
            </a:extLst>
          </p:cNvPr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ADF577D-1182-81B9-3D6C-3EA48179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23" y="0"/>
            <a:ext cx="482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96455ED-BF12-D7A4-9844-7DC457302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93" y="113732"/>
            <a:ext cx="5553850" cy="3867690"/>
          </a:xfrm>
          <a:prstGeom prst="rect">
            <a:avLst/>
          </a:prstGeom>
        </p:spPr>
      </p:pic>
      <p:sp>
        <p:nvSpPr>
          <p:cNvPr id="11" name="Shape 149">
            <a:extLst>
              <a:ext uri="{FF2B5EF4-FFF2-40B4-BE49-F238E27FC236}">
                <a16:creationId xmlns:a16="http://schemas.microsoft.com/office/drawing/2014/main" id="{C3F06D2F-3EAE-1833-83C9-3D25D1611BCD}"/>
              </a:ext>
            </a:extLst>
          </p:cNvPr>
          <p:cNvSpPr/>
          <p:nvPr/>
        </p:nvSpPr>
        <p:spPr>
          <a:xfrm>
            <a:off x="254361" y="6519446"/>
            <a:ext cx="240867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Bai et al., PRD(2019)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B00115D-408B-595D-704C-B3EC8799A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625" y="3568275"/>
            <a:ext cx="6105398" cy="293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103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1A0FC-26E1-46CF-C118-E2B497AE4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0E4A8EF-7C05-030C-D46A-15BA9076B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13" y="843910"/>
            <a:ext cx="5197453" cy="4109405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376BE28-B3C9-1E89-3B65-0C170868881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D5DDC7D1-B577-B92B-AF7D-426894FE4D0E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Shape 176">
            <a:extLst>
              <a:ext uri="{FF2B5EF4-FFF2-40B4-BE49-F238E27FC236}">
                <a16:creationId xmlns:a16="http://schemas.microsoft.com/office/drawing/2014/main" id="{B1F07323-EDCF-EF2E-FFEA-8DAE4FF82518}"/>
              </a:ext>
            </a:extLst>
          </p:cNvPr>
          <p:cNvSpPr/>
          <p:nvPr/>
        </p:nvSpPr>
        <p:spPr>
          <a:xfrm>
            <a:off x="5979370" y="625332"/>
            <a:ext cx="539185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Huang, JHEP(2023)</a:t>
            </a:r>
            <a:endParaRPr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885A384-0DAE-417F-43E0-6F4C7316AE88}"/>
              </a:ext>
            </a:extLst>
          </p:cNvPr>
          <p:cNvSpPr txBox="1"/>
          <p:nvPr/>
        </p:nvSpPr>
        <p:spPr>
          <a:xfrm>
            <a:off x="411672" y="5109285"/>
            <a:ext cx="4838700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bounce solution of the scalar field χ as a function of the fifth dimensional coordinate z and the radial coordinate r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2AF4BF4-CA1F-A38B-5F9F-9D86521F3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566" y="1260170"/>
            <a:ext cx="6508044" cy="327688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F4596C6-76B2-942C-AF4A-EF726C5C4D9B}"/>
              </a:ext>
            </a:extLst>
          </p:cNvPr>
          <p:cNvSpPr txBox="1"/>
          <p:nvPr/>
        </p:nvSpPr>
        <p:spPr>
          <a:xfrm>
            <a:off x="6372225" y="4865516"/>
            <a:ext cx="4352925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zh-CN" altLang="en-US" dirty="0"/>
              <a:t>the condensate σ as a function of the radial coordinate r at different temperatures.</a:t>
            </a:r>
          </a:p>
        </p:txBody>
      </p:sp>
      <p:sp>
        <p:nvSpPr>
          <p:cNvPr id="3" name="Shape 42">
            <a:extLst>
              <a:ext uri="{FF2B5EF4-FFF2-40B4-BE49-F238E27FC236}">
                <a16:creationId xmlns:a16="http://schemas.microsoft.com/office/drawing/2014/main" id="{A8B6D786-13B9-5563-61FA-1E310F516E2F}"/>
              </a:ext>
            </a:extLst>
          </p:cNvPr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Holographic Bounce Solution</a:t>
            </a:r>
          </a:p>
        </p:txBody>
      </p:sp>
    </p:spTree>
    <p:extLst>
      <p:ext uri="{BB962C8B-B14F-4D97-AF65-F5344CB8AC3E}">
        <p14:creationId xmlns:p14="http://schemas.microsoft.com/office/powerpoint/2010/main" val="36285897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793A0-0137-5EB6-C72A-C1FA184D8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8CD3604-6E50-E5E7-82AB-32411B916D4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7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7682F5ED-080B-F275-B83E-12586C43D8AA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374D9A-78BC-4998-3B14-235118A6B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745" y="1653688"/>
            <a:ext cx="11723498" cy="4670909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268E492D-3B4F-F27B-1BC1-B9122511133F}"/>
              </a:ext>
            </a:extLst>
          </p:cNvPr>
          <p:cNvGrpSpPr/>
          <p:nvPr/>
        </p:nvGrpSpPr>
        <p:grpSpPr>
          <a:xfrm>
            <a:off x="2495550" y="2095500"/>
            <a:ext cx="2243239" cy="1333500"/>
            <a:chOff x="2495550" y="2095500"/>
            <a:chExt cx="2243239" cy="1333500"/>
          </a:xfrm>
        </p:grpSpPr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5F4011E8-D19B-ADBA-2D7F-9133795CAC7A}"/>
                </a:ext>
              </a:extLst>
            </p:cNvPr>
            <p:cNvCxnSpPr/>
            <p:nvPr/>
          </p:nvCxnSpPr>
          <p:spPr>
            <a:xfrm>
              <a:off x="2495550" y="2095500"/>
              <a:ext cx="1895475" cy="1333500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65835A2-2921-1A9F-EDCD-D5DE54E9F331}"/>
                </a:ext>
              </a:extLst>
            </p:cNvPr>
            <p:cNvSpPr txBox="1"/>
            <p:nvPr/>
          </p:nvSpPr>
          <p:spPr>
            <a:xfrm>
              <a:off x="3676751" y="2217722"/>
              <a:ext cx="1062038" cy="476248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β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Arial"/>
                </a:rPr>
                <a:t>⇧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0756442-4FFC-E502-EB01-059F4F4D019F}"/>
              </a:ext>
            </a:extLst>
          </p:cNvPr>
          <p:cNvGrpSpPr/>
          <p:nvPr/>
        </p:nvGrpSpPr>
        <p:grpSpPr>
          <a:xfrm>
            <a:off x="221249" y="2217722"/>
            <a:ext cx="1062038" cy="2081904"/>
            <a:chOff x="221249" y="2217722"/>
            <a:chExt cx="1062038" cy="208190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BA3F769-A774-30A0-2785-71884397718B}"/>
                </a:ext>
              </a:extLst>
            </p:cNvPr>
            <p:cNvSpPr txBox="1"/>
            <p:nvPr/>
          </p:nvSpPr>
          <p:spPr>
            <a:xfrm>
              <a:off x="221249" y="2952752"/>
              <a:ext cx="1062038" cy="476248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α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kumimoji="0" lang="en-US" altLang="zh-CN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Cambria Math" panose="02040503050406030204" pitchFamily="18" charset="0"/>
                  <a:ea typeface="Cambria Math" panose="02040503050406030204" pitchFamily="18" charset="0"/>
                  <a:sym typeface="Arial"/>
                </a:rPr>
                <a:t>⇧</a:t>
              </a:r>
              <a:endParaRPr kumimoji="0" lang="zh-CN" alt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62547141-8BE5-C555-1803-412EEB5607B8}"/>
                </a:ext>
              </a:extLst>
            </p:cNvPr>
            <p:cNvCxnSpPr/>
            <p:nvPr/>
          </p:nvCxnSpPr>
          <p:spPr>
            <a:xfrm flipV="1">
              <a:off x="846306" y="2217722"/>
              <a:ext cx="0" cy="2081904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1B652BF1-FC4F-31F1-9AB2-01839C72FC8C}"/>
              </a:ext>
            </a:extLst>
          </p:cNvPr>
          <p:cNvSpPr txBox="1"/>
          <p:nvPr/>
        </p:nvSpPr>
        <p:spPr>
          <a:xfrm>
            <a:off x="644660" y="2193943"/>
            <a:ext cx="220747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NANOGrav-15</a:t>
            </a:r>
            <a:endParaRPr kumimoji="0" lang="zh-CN" altLang="en-US" sz="2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176">
            <a:extLst>
              <a:ext uri="{FF2B5EF4-FFF2-40B4-BE49-F238E27FC236}">
                <a16:creationId xmlns:a16="http://schemas.microsoft.com/office/drawing/2014/main" id="{D3E36568-7FCD-5F91-19CF-68120EBFEC5F}"/>
              </a:ext>
            </a:extLst>
          </p:cNvPr>
          <p:cNvSpPr/>
          <p:nvPr/>
        </p:nvSpPr>
        <p:spPr>
          <a:xfrm>
            <a:off x="5979370" y="625332"/>
            <a:ext cx="539185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Y. </a:t>
            </a:r>
            <a:r>
              <a:rPr lang="en-US" altLang="zh-CN" dirty="0"/>
              <a:t>Chen,</a:t>
            </a:r>
            <a:r>
              <a:rPr lang="zh-CN" altLang="en-US" dirty="0"/>
              <a:t> </a:t>
            </a:r>
            <a:r>
              <a:rPr lang="en-US" altLang="zh-CN" dirty="0"/>
              <a:t>Danning</a:t>
            </a:r>
            <a:r>
              <a:rPr lang="zh-CN" altLang="en-US" dirty="0"/>
              <a:t> </a:t>
            </a:r>
            <a:r>
              <a:rPr lang="en-US" altLang="zh-CN" dirty="0"/>
              <a:t>Li</a:t>
            </a:r>
            <a:r>
              <a:rPr lang="en-US" dirty="0"/>
              <a:t> and M. Huang, JHEP(2023)</a:t>
            </a:r>
            <a:endParaRPr dirty="0"/>
          </a:p>
        </p:txBody>
      </p:sp>
      <p:sp>
        <p:nvSpPr>
          <p:cNvPr id="8" name="Shape 42">
            <a:extLst>
              <a:ext uri="{FF2B5EF4-FFF2-40B4-BE49-F238E27FC236}">
                <a16:creationId xmlns:a16="http://schemas.microsoft.com/office/drawing/2014/main" id="{6568DB03-2EF8-AF7A-7398-5A8BF9304BAB}"/>
              </a:ext>
            </a:extLst>
          </p:cNvPr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Power Spectra</a:t>
            </a:r>
          </a:p>
        </p:txBody>
      </p:sp>
    </p:spTree>
    <p:extLst>
      <p:ext uri="{BB962C8B-B14F-4D97-AF65-F5344CB8AC3E}">
        <p14:creationId xmlns:p14="http://schemas.microsoft.com/office/powerpoint/2010/main" val="348650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F3EBC-850A-57EE-B672-85688B547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A08AA11-026C-B0F0-21CC-7E4712A9A2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8</a:t>
            </a:fld>
            <a:endParaRPr lang="zh-CN" altLang="en-US"/>
          </a:p>
        </p:txBody>
      </p:sp>
      <p:sp>
        <p:nvSpPr>
          <p:cNvPr id="9" name="Shape 43">
            <a:extLst>
              <a:ext uri="{FF2B5EF4-FFF2-40B4-BE49-F238E27FC236}">
                <a16:creationId xmlns:a16="http://schemas.microsoft.com/office/drawing/2014/main" id="{58EBF3F8-3025-DA2C-5427-2A01E14794C7}"/>
              </a:ext>
            </a:extLst>
          </p:cNvPr>
          <p:cNvSpPr/>
          <p:nvPr/>
        </p:nvSpPr>
        <p:spPr>
          <a:xfrm>
            <a:off x="68789" y="963885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Shape 42">
            <a:extLst>
              <a:ext uri="{FF2B5EF4-FFF2-40B4-BE49-F238E27FC236}">
                <a16:creationId xmlns:a16="http://schemas.microsoft.com/office/drawing/2014/main" id="{3FE17D2A-0EF9-6F92-F2D3-00F4C13EAE68}"/>
              </a:ext>
            </a:extLst>
          </p:cNvPr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j-ea"/>
                <a:ea typeface="+mj-ea"/>
              </a:rPr>
              <a:t>GW from QCD phase transition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97094E4-8152-AC2B-B1CA-ABD28613F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688" y="1160504"/>
            <a:ext cx="6196537" cy="5191269"/>
          </a:xfrm>
          <a:prstGeom prst="rect">
            <a:avLst/>
          </a:prstGeom>
        </p:spPr>
      </p:pic>
      <p:sp>
        <p:nvSpPr>
          <p:cNvPr id="10" name="Shape 176">
            <a:extLst>
              <a:ext uri="{FF2B5EF4-FFF2-40B4-BE49-F238E27FC236}">
                <a16:creationId xmlns:a16="http://schemas.microsoft.com/office/drawing/2014/main" id="{1F4376BC-3C31-5F8B-70A9-048F95754BC1}"/>
              </a:ext>
            </a:extLst>
          </p:cNvPr>
          <p:cNvSpPr/>
          <p:nvPr/>
        </p:nvSpPr>
        <p:spPr>
          <a:xfrm>
            <a:off x="5832690" y="6372311"/>
            <a:ext cx="481157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J. Shao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H. Mao </a:t>
            </a:r>
            <a:r>
              <a:rPr lang="en-US" dirty="0"/>
              <a:t>and M. Huang, PRD(2025)</a:t>
            </a:r>
            <a:endParaRPr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B6D03AB-BE00-7B29-F83C-AB47BE7F0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79" y="1317975"/>
            <a:ext cx="5482471" cy="1606198"/>
          </a:xfrm>
          <a:prstGeom prst="rect">
            <a:avLst/>
          </a:prstGeom>
        </p:spPr>
      </p:pic>
      <p:sp>
        <p:nvSpPr>
          <p:cNvPr id="15" name="Shape 176">
            <a:extLst>
              <a:ext uri="{FF2B5EF4-FFF2-40B4-BE49-F238E27FC236}">
                <a16:creationId xmlns:a16="http://schemas.microsoft.com/office/drawing/2014/main" id="{1FE5DC83-4E0F-8AD3-801B-547F26A983EF}"/>
              </a:ext>
            </a:extLst>
          </p:cNvPr>
          <p:cNvSpPr/>
          <p:nvPr/>
        </p:nvSpPr>
        <p:spPr>
          <a:xfrm>
            <a:off x="88667" y="991227"/>
            <a:ext cx="2839878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</a:t>
            </a:r>
            <a:r>
              <a:rPr lang="en-US" dirty="0" err="1"/>
              <a:t>Athron</a:t>
            </a:r>
            <a:r>
              <a:rPr lang="en-US" dirty="0"/>
              <a:t> et al., PRL(2024)</a:t>
            </a:r>
            <a:endParaRPr dirty="0"/>
          </a:p>
        </p:txBody>
      </p:sp>
      <p:sp>
        <p:nvSpPr>
          <p:cNvPr id="19" name="Shape 176">
            <a:extLst>
              <a:ext uri="{FF2B5EF4-FFF2-40B4-BE49-F238E27FC236}">
                <a16:creationId xmlns:a16="http://schemas.microsoft.com/office/drawing/2014/main" id="{D67BB8BE-85ED-63AB-DB77-A64478647699}"/>
              </a:ext>
            </a:extLst>
          </p:cNvPr>
          <p:cNvSpPr/>
          <p:nvPr/>
        </p:nvSpPr>
        <p:spPr>
          <a:xfrm>
            <a:off x="1701597" y="6367132"/>
            <a:ext cx="280461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6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/>
              <a:t> Zheng et al., PRD(2025)</a:t>
            </a:r>
            <a:endParaRPr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B0681BE6-B921-7C0D-7CFA-24619E448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42" y="3059820"/>
            <a:ext cx="4096713" cy="315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239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378712" y="305602"/>
            <a:ext cx="69773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dirty="0">
                <a:latin typeface="+mj-ea"/>
                <a:ea typeface="+mj-ea"/>
              </a:rPr>
              <a:t> Holographic Dictionary</a:t>
            </a:r>
            <a:r>
              <a:rPr dirty="0">
                <a:latin typeface="+mj-ea"/>
                <a:ea typeface="+mj-ea"/>
              </a:rPr>
              <a:t>:   d-QFT/d+1-Gravity</a:t>
            </a:r>
          </a:p>
        </p:txBody>
      </p:sp>
      <p:sp>
        <p:nvSpPr>
          <p:cNvPr id="43" name="Shape 43"/>
          <p:cNvSpPr/>
          <p:nvPr/>
        </p:nvSpPr>
        <p:spPr>
          <a:xfrm>
            <a:off x="93306" y="928389"/>
            <a:ext cx="11856098" cy="1"/>
          </a:xfrm>
          <a:prstGeom prst="line">
            <a:avLst/>
          </a:prstGeom>
          <a:ln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4" name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49" y="1777386"/>
            <a:ext cx="5473701" cy="29845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729798" y="3190521"/>
            <a:ext cx="4033838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rPr lang="en-US" altLang="zh-CN" dirty="0">
                <a:latin typeface="+mn-ea"/>
                <a:ea typeface="+mn-ea"/>
              </a:rPr>
              <a:t>General Gauge/Gravity duality</a:t>
            </a:r>
          </a:p>
        </p:txBody>
      </p:sp>
      <p:sp>
        <p:nvSpPr>
          <p:cNvPr id="46" name="Shape 46"/>
          <p:cNvSpPr/>
          <p:nvPr/>
        </p:nvSpPr>
        <p:spPr>
          <a:xfrm>
            <a:off x="729798" y="1122859"/>
            <a:ext cx="662622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>
                <a:solidFill>
                  <a:srgbClr val="3221A3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 dirty="0">
                <a:latin typeface="+mn-ea"/>
                <a:ea typeface="+mn-ea"/>
              </a:rPr>
              <a:t>AdS/CFT</a:t>
            </a:r>
            <a:r>
              <a:rPr lang="en-US" dirty="0">
                <a:latin typeface="+mn-ea"/>
                <a:ea typeface="+mn-ea"/>
              </a:rPr>
              <a:t>: original discovery of duality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284949" y="2381318"/>
            <a:ext cx="730279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 b="1">
                <a:solidFill>
                  <a:srgbClr val="008000"/>
                </a:solidFill>
              </a:defRPr>
            </a:lvl1pPr>
          </a:lstStyle>
          <a:p>
            <a:r>
              <a:rPr lang="en-US" altLang="zh-CN" dirty="0"/>
              <a:t>relates gravity theories on anti-de Sitter spacetimes to conformal field theories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31C5FD-8A39-90F9-AC95-BB64DF95E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63" y="3279948"/>
            <a:ext cx="4377479" cy="3228779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92DB64-11C5-001F-9B68-8619C4C36F9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9</a:t>
            </a:fld>
            <a:endParaRPr lang="en-US" altLang="zh-CN"/>
          </a:p>
        </p:txBody>
      </p:sp>
    </p:spTree>
  </p:cSld>
  <p:clrMapOvr>
    <a:masterClrMapping/>
  </p:clrMapOvr>
  <p:transition spd="slow" advTm="39609"/>
</p:sld>
</file>

<file path=ppt/theme/theme1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1128</Words>
  <Application>Microsoft Office PowerPoint</Application>
  <PresentationFormat>宽屏</PresentationFormat>
  <Paragraphs>164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华文楷体</vt:lpstr>
      <vt:lpstr>微软雅黑</vt:lpstr>
      <vt:lpstr>Arial</vt:lpstr>
      <vt:lpstr>Cambria Math</vt:lpstr>
      <vt:lpstr>Impact</vt:lpstr>
      <vt:lpstr>Times New Roman</vt:lpstr>
      <vt:lpstr>Blank Presentation</vt:lpstr>
      <vt:lpstr> Gravitational waves from  cosmological chiral phase transitions  in softwall AdS/QCD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N_f=4的全息QCD模型</dc:title>
  <dc:creator>unimp</dc:creator>
  <cp:lastModifiedBy>importance un</cp:lastModifiedBy>
  <cp:revision>54</cp:revision>
  <dcterms:modified xsi:type="dcterms:W3CDTF">2025-02-06T17:30:26Z</dcterms:modified>
</cp:coreProperties>
</file>