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25"/>
  </p:notesMasterIdLst>
  <p:handoutMasterIdLst>
    <p:handoutMasterId r:id="rId26"/>
  </p:handoutMasterIdLst>
  <p:sldIdLst>
    <p:sldId id="779" r:id="rId2"/>
    <p:sldId id="794" r:id="rId3"/>
    <p:sldId id="795" r:id="rId4"/>
    <p:sldId id="792" r:id="rId5"/>
    <p:sldId id="798" r:id="rId6"/>
    <p:sldId id="800" r:id="rId7"/>
    <p:sldId id="799" r:id="rId8"/>
    <p:sldId id="801" r:id="rId9"/>
    <p:sldId id="782" r:id="rId10"/>
    <p:sldId id="802" r:id="rId11"/>
    <p:sldId id="803" r:id="rId12"/>
    <p:sldId id="711" r:id="rId13"/>
    <p:sldId id="750" r:id="rId14"/>
    <p:sldId id="770" r:id="rId15"/>
    <p:sldId id="775" r:id="rId16"/>
    <p:sldId id="752" r:id="rId17"/>
    <p:sldId id="804" r:id="rId18"/>
    <p:sldId id="805" r:id="rId19"/>
    <p:sldId id="806" r:id="rId20"/>
    <p:sldId id="761" r:id="rId21"/>
    <p:sldId id="793" r:id="rId22"/>
    <p:sldId id="759" r:id="rId23"/>
    <p:sldId id="760" r:id="rId2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2C"/>
    <a:srgbClr val="FA3CF8"/>
    <a:srgbClr val="7FC42C"/>
    <a:srgbClr val="000000"/>
    <a:srgbClr val="FF8F5A"/>
    <a:srgbClr val="A4F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02" autoAdjust="0"/>
    <p:restoredTop sz="85594" autoAdjust="0"/>
  </p:normalViewPr>
  <p:slideViewPr>
    <p:cSldViewPr>
      <p:cViewPr varScale="1">
        <p:scale>
          <a:sx n="81" d="100"/>
          <a:sy n="81" d="100"/>
        </p:scale>
        <p:origin x="176" y="7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14-05-2025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14-05-2025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BFEA9-37C7-3971-9F5E-C99DCA7EA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6BC7F5-15F3-DD37-568F-D21BB8048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7FC45-4109-C483-7105-A3459F171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22B3D-2F03-ED93-637C-2F4844F8CF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342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278C-F7F3-D9AD-C20A-1813D446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BD245-E739-9509-14B7-677072036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47C52-6372-2209-AE4C-04AB9EF43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Helvetica Light" panose="020B0403020202020204" pitchFamily="34" charset="0"/>
              </a:rPr>
              <a:t>Interplay between system size and scattering length can lead to a size-dependent modification of the correlation function in presence of a bound state</a:t>
            </a:r>
          </a:p>
          <a:p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66A8D-3104-2988-82A4-FD5D8D0C6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45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6F021-98C5-18D7-8621-D60B7526C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6BC87-546B-7408-73DC-854F67FA1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BB4FB7-BE16-F01D-8CBB-BB3535B7E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779C4-E545-B3BD-7DE4-81A8CF571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436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63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12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14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7821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92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9718C-1C31-A6DE-A987-FA732C9A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0369D-2D24-B42B-F9E4-F087D1F08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02D70-2E43-8F53-BDE5-33243F27D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B11AB-E519-5AE2-5990-3EF9D4DB0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022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B2E21-4D9F-BEF3-503E-8788D1B4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B844C-307C-03CE-A168-477695210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B9F61-40F0-B71E-04B4-B042C03C2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A7F1D-1FEC-BD89-30BD-F6963C68C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1689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8163B-6207-48ED-0DB7-F0484982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2616C-D4CD-8C7C-AE2A-503F40358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2E1C9-0D44-26DC-635E-A5B091882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0FEC7-93F1-0B56-7355-3DBD7A52D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192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19827-A0C2-5404-21DF-A0F61CB6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A24064-CD7C-431A-10AD-C4D33E09C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3DAF9-2386-7B0C-151D-EB159AF1A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48485-5DB2-D1A1-A56E-6707BF0A1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598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691E4-96CC-D15D-237A-974F43A54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9D473-55B3-326A-97DB-B1D83EE8E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37980-253F-8935-838F-61FDA4AE4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87DB7-880D-4FB2-394D-117D603C5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602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3429-238F-6627-CE20-144D36457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D8080-A307-5C4F-894B-C1606ACF3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826677-79C1-5C5C-D925-A95D12F47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31054-AEF8-8B9A-B441-AC130B3F8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11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76C3C-EB89-616A-DDF7-52A69478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1E63D4-F18E-12CB-86CA-F852D827E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BB551-2DC2-9794-557F-345F3D8A6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DEDB-6A26-FC04-019F-C94ACCF68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402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0460-EFE9-0E58-ABBC-BCA0B66A3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2A288-B506-9744-49BA-D50185518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E8E0D-3ABA-2625-4351-828334CBC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CDACE-D064-FED6-06B4-45F2D20C9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15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4D23-9133-F15C-E248-9087A7D89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9ABDD-75BA-6124-1AE2-C792A4899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DFF44-236E-6F80-D68D-CB807EA2D0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C7DB9-B8B6-4326-6F61-DA76D88AC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6528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E4EB-D777-255E-FA8C-6475D467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F72795-741A-BCCC-0D1A-738BF3432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5729E7-8F93-0EE4-9EA5-67BE6B759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C6242-2966-FEE8-00AA-832C59164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03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034B1-475A-1F7A-E22B-38AC73BBF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EC56C-3F7D-F900-47AD-2A8891988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47A36-D98B-E2D9-4CD0-376818F99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5A98A-24B6-CB1D-62DB-CE4CB1995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28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5EFE-1F64-8520-C487-03F2B86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D11C6-0E3A-D57E-0FB4-A275BC043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0EB96-DEF7-617C-C9B2-F598AF709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ED4C-6147-71D3-1D3A-43579910C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36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18A5-AE68-A25E-B024-F4057C5E8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D84491-E4B1-B6FF-AD6A-79C53F30E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F9BA8A-3231-0623-B0DB-0F5797347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F7E16-D80E-9EB7-3C3F-98D25592D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893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56BA-03B1-349C-7A9A-93EA691C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F6BA0-56AE-EFD5-4D23-FE80F3F8C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0ABD9-126E-A846-4D19-28BC1CB19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00111-7547-63FB-8600-16FAE3D6C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116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A097-DFC3-5803-D5BF-B960803D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D0F4F-8B8A-C3A1-4BA8-844C42A74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667D7-AF50-1460-9D43-B4DA19F45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45066-F811-C589-35B0-28A13B34C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23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14-05-2025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cds.cern.ch/record/280356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1176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11764" TargetMode="External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ihep.ac.cn/event/2512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2503.11764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8052-447E-57B5-540B-2EF534637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E73EA-56DC-037D-E893-0FCF38DFF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381" y="-228600"/>
            <a:ext cx="12585362" cy="838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4EBE5-476D-A507-7E06-BB5B0C76E4F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95800" y="576262"/>
            <a:ext cx="7498519" cy="11763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b="1" dirty="0">
                <a:solidFill>
                  <a:srgbClr val="FFFF00"/>
                </a:solidFill>
                <a:latin typeface="Tw Cen MT Condensed" pitchFamily="34" charset="0"/>
              </a:rPr>
              <a:t>The Future of Heavy-Ion Physics</a:t>
            </a:r>
            <a:br>
              <a:rPr lang="en-US" sz="4200" b="1" dirty="0">
                <a:solidFill>
                  <a:srgbClr val="FFFF00"/>
                </a:solidFill>
                <a:latin typeface="Tw Cen MT Condensed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Tw Cen MT Condensed" pitchFamily="34" charset="0"/>
              </a:rPr>
              <a:t>C3NT Inaugural Symposium</a:t>
            </a:r>
            <a:br>
              <a:rPr lang="en-US" sz="2400" b="1" dirty="0">
                <a:solidFill>
                  <a:srgbClr val="FFFF00"/>
                </a:solidFill>
                <a:latin typeface="Tw Cen MT Condensed" pitchFamily="34" charset="0"/>
              </a:rPr>
            </a:br>
            <a:r>
              <a:rPr lang="en-US" sz="2400" b="1" dirty="0">
                <a:solidFill>
                  <a:srgbClr val="FFFF00"/>
                </a:solidFill>
                <a:latin typeface="Tw Cen MT Condensed" pitchFamily="34" charset="0"/>
              </a:rPr>
              <a:t>19 May 2025, Wuhan, China </a:t>
            </a:r>
            <a:endParaRPr lang="nl-NL" sz="2400" b="1" dirty="0">
              <a:solidFill>
                <a:srgbClr val="FFFF00"/>
              </a:solidFill>
              <a:latin typeface="Tw Cen MT Condens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B813A-01CA-F6BC-A36D-BCA129F4A0B7}"/>
              </a:ext>
            </a:extLst>
          </p:cNvPr>
          <p:cNvSpPr txBox="1"/>
          <p:nvPr/>
        </p:nvSpPr>
        <p:spPr>
          <a:xfrm>
            <a:off x="5163344" y="1670447"/>
            <a:ext cx="6876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dirty="0">
                <a:solidFill>
                  <a:srgbClr val="FFFF00"/>
                </a:solidFill>
              </a:rPr>
              <a:t>Urs </a:t>
            </a:r>
            <a:r>
              <a:rPr lang="nl-NL" sz="1700" dirty="0" err="1">
                <a:solidFill>
                  <a:srgbClr val="FFFF00"/>
                </a:solidFill>
              </a:rPr>
              <a:t>Achim</a:t>
            </a:r>
            <a:r>
              <a:rPr lang="nl-NL" sz="1700" dirty="0">
                <a:solidFill>
                  <a:srgbClr val="FFFF00"/>
                </a:solidFill>
              </a:rPr>
              <a:t> Wiedemann</a:t>
            </a:r>
          </a:p>
          <a:p>
            <a:pPr algn="r"/>
            <a:r>
              <a:rPr lang="nl-NL" sz="1700" dirty="0">
                <a:solidFill>
                  <a:srgbClr val="FFFF00"/>
                </a:solidFill>
              </a:rPr>
              <a:t>CERN </a:t>
            </a:r>
            <a:r>
              <a:rPr lang="nl-NL" sz="1700" dirty="0" err="1">
                <a:solidFill>
                  <a:srgbClr val="FFFF00"/>
                </a:solidFill>
              </a:rPr>
              <a:t>Theory</a:t>
            </a:r>
            <a:r>
              <a:rPr lang="nl-NL" sz="1700" dirty="0">
                <a:solidFill>
                  <a:srgbClr val="FFFF00"/>
                </a:solidFill>
              </a:rPr>
              <a:t> </a:t>
            </a:r>
            <a:r>
              <a:rPr lang="nl-NL" sz="1700" dirty="0" err="1">
                <a:solidFill>
                  <a:srgbClr val="FFFF00"/>
                </a:solidFill>
              </a:rPr>
              <a:t>Department</a:t>
            </a:r>
            <a:endParaRPr lang="en-US" sz="1700" dirty="0">
              <a:solidFill>
                <a:srgbClr val="FFFF00"/>
              </a:solidFill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045061D9-68B3-49AB-04A7-1053F2A45DB4}"/>
              </a:ext>
            </a:extLst>
          </p:cNvPr>
          <p:cNvSpPr/>
          <p:nvPr/>
        </p:nvSpPr>
        <p:spPr>
          <a:xfrm rot="10800000">
            <a:off x="1815277" y="1667864"/>
            <a:ext cx="457200" cy="2743057"/>
          </a:xfrm>
          <a:prstGeom prst="downArrow">
            <a:avLst/>
          </a:prstGeom>
          <a:solidFill>
            <a:srgbClr val="FFC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3EB05-CA33-7223-DDEF-88E86A02D949}"/>
              </a:ext>
            </a:extLst>
          </p:cNvPr>
          <p:cNvSpPr txBox="1"/>
          <p:nvPr/>
        </p:nvSpPr>
        <p:spPr>
          <a:xfrm>
            <a:off x="0" y="748932"/>
            <a:ext cx="2724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C000"/>
                </a:solidFill>
              </a:rPr>
              <a:t>NT builds on top of existing knowledge</a:t>
            </a:r>
            <a:endParaRPr lang="en-CH" sz="2400" dirty="0">
              <a:solidFill>
                <a:srgbClr val="FFC000"/>
              </a:solidFill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A6B892C-1493-FBD7-7FDA-A02CB99AA157}"/>
              </a:ext>
            </a:extLst>
          </p:cNvPr>
          <p:cNvSpPr/>
          <p:nvPr/>
        </p:nvSpPr>
        <p:spPr>
          <a:xfrm rot="17006841">
            <a:off x="3319837" y="2637838"/>
            <a:ext cx="400393" cy="5547916"/>
          </a:xfrm>
          <a:prstGeom prst="downArrow">
            <a:avLst/>
          </a:prstGeom>
          <a:solidFill>
            <a:srgbClr val="FFC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FEF13C-0D88-7186-A6C5-3874AF6E733A}"/>
              </a:ext>
            </a:extLst>
          </p:cNvPr>
          <p:cNvSpPr txBox="1"/>
          <p:nvPr/>
        </p:nvSpPr>
        <p:spPr>
          <a:xfrm rot="791864">
            <a:off x="420961" y="5444918"/>
            <a:ext cx="569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C000"/>
                </a:solidFill>
              </a:rPr>
              <a:t>NT builds bridges to </a:t>
            </a:r>
            <a:r>
              <a:rPr lang="en-GB" sz="2400" dirty="0" err="1">
                <a:solidFill>
                  <a:srgbClr val="FFC000"/>
                </a:solidFill>
              </a:rPr>
              <a:t>neighboring</a:t>
            </a:r>
            <a:r>
              <a:rPr lang="en-GB" sz="2400" dirty="0">
                <a:solidFill>
                  <a:srgbClr val="FFC000"/>
                </a:solidFill>
              </a:rPr>
              <a:t> fields</a:t>
            </a:r>
            <a:endParaRPr lang="en-CH" sz="2400" dirty="0">
              <a:solidFill>
                <a:srgbClr val="FFC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62F0DF-A486-D9DF-953F-06DBD4365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68" y="2976659"/>
            <a:ext cx="5533755" cy="1473983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34239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 animBg="1"/>
      <p:bldP spid="9" grpId="0"/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3F3F9-F65D-36DF-993B-FB01EBCD9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3B4302C-3B41-B925-7434-1B520ED56DA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9D4161-8651-1F6E-61BD-A121C6EC0878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221392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4400" b="1" u="sng" dirty="0">
                <a:solidFill>
                  <a:srgbClr val="0070C0"/>
                </a:solidFill>
              </a:rPr>
              <a:t>Novel experimental opportunities in the 2030s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F21D1D-563C-20C8-A570-988A4A200FA4}"/>
              </a:ext>
            </a:extLst>
          </p:cNvPr>
          <p:cNvGrpSpPr/>
          <p:nvPr/>
        </p:nvGrpSpPr>
        <p:grpSpPr>
          <a:xfrm>
            <a:off x="228600" y="1000855"/>
            <a:ext cx="6140450" cy="5171345"/>
            <a:chOff x="228600" y="1000855"/>
            <a:chExt cx="6140450" cy="5171345"/>
          </a:xfrm>
        </p:grpSpPr>
        <p:pic>
          <p:nvPicPr>
            <p:cNvPr id="2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0FA5944F-A674-2982-5352-5013FDBB92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00200"/>
              <a:ext cx="614045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EBA3C5-16CF-72D3-B010-51E43565E224}"/>
                </a:ext>
              </a:extLst>
            </p:cNvPr>
            <p:cNvSpPr txBox="1"/>
            <p:nvPr/>
          </p:nvSpPr>
          <p:spPr>
            <a:xfrm>
              <a:off x="381000" y="1000855"/>
              <a:ext cx="52309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/>
              <a:r>
                <a:rPr lang="en-GB" sz="2400" b="0" i="0" u="none" strike="noStrike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rPr>
                <a:t>ALICE 3 </a:t>
              </a:r>
              <a:r>
                <a:rPr lang="en-GB" sz="2400" b="0" i="0" u="none" strike="noStrike" dirty="0" err="1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rPr>
                <a:t>LoI</a:t>
              </a:r>
              <a:r>
                <a:rPr lang="en-GB" sz="2400" b="0" i="0" u="none" strike="noStrike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</a:rPr>
                <a:t>: </a:t>
              </a:r>
              <a:r>
                <a:rPr lang="en-GB" sz="2400" b="0" i="0" u="sng" strike="noStrike" dirty="0"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hlinkClick r:id="rId4"/>
                </a:rPr>
                <a:t>CERN-LHCC-2022-009</a:t>
              </a:r>
              <a:endParaRPr lang="en-GB" sz="2400" b="0" i="0" u="none" strike="noStrike" dirty="0">
                <a:solidFill>
                  <a:srgbClr val="000000"/>
                </a:solidFill>
                <a:effectLst/>
              </a:endParaRPr>
            </a:p>
          </p:txBody>
        </p:sp>
      </p:grpSp>
      <p:pic>
        <p:nvPicPr>
          <p:cNvPr id="10" name="Picture 9" descr="A diagram of a running process&#10;&#10;Description automatically generated">
            <a:extLst>
              <a:ext uri="{FF2B5EF4-FFF2-40B4-BE49-F238E27FC236}">
                <a16:creationId xmlns:a16="http://schemas.microsoft.com/office/drawing/2014/main" id="{D1E0953F-668C-1689-E96D-CA37C2E9E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4" y="2097256"/>
            <a:ext cx="5457826" cy="3770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4CFCE-2BCB-02AF-864E-B6D0AA62E2BE}"/>
              </a:ext>
            </a:extLst>
          </p:cNvPr>
          <p:cNvSpPr txBox="1"/>
          <p:nvPr/>
        </p:nvSpPr>
        <p:spPr>
          <a:xfrm>
            <a:off x="7189356" y="990600"/>
            <a:ext cx="424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L</a:t>
            </a:r>
            <a:r>
              <a:rPr lang="en-CH" sz="2800" dirty="0">
                <a:solidFill>
                  <a:srgbClr val="FF0000"/>
                </a:solidFill>
              </a:rPr>
              <a:t>arge quantitative and qualitative gains after run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CE4BA-6C3C-87D2-3E6A-1BD1D54E0177}"/>
              </a:ext>
            </a:extLst>
          </p:cNvPr>
          <p:cNvSpPr txBox="1"/>
          <p:nvPr/>
        </p:nvSpPr>
        <p:spPr>
          <a:xfrm rot="20076470">
            <a:off x="282589" y="2862574"/>
            <a:ext cx="4086586" cy="83099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How do </a:t>
            </a:r>
            <a:r>
              <a:rPr lang="en-GB" sz="2400" b="1" dirty="0"/>
              <a:t>heavy quarks </a:t>
            </a:r>
            <a:r>
              <a:rPr lang="en-GB" sz="2400" dirty="0"/>
              <a:t>thermalize</a:t>
            </a:r>
            <a:r>
              <a:rPr lang="en-CH" sz="2400" dirty="0"/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E86D3-2E1A-A8E1-C809-FAC31BE8C3D1}"/>
              </a:ext>
            </a:extLst>
          </p:cNvPr>
          <p:cNvSpPr txBox="1"/>
          <p:nvPr/>
        </p:nvSpPr>
        <p:spPr>
          <a:xfrm rot="20076470">
            <a:off x="2711841" y="2862575"/>
            <a:ext cx="4086586" cy="83099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How does the </a:t>
            </a:r>
            <a:r>
              <a:rPr lang="en-GB" sz="2400" b="1" dirty="0"/>
              <a:t>QGP  </a:t>
            </a:r>
            <a:r>
              <a:rPr lang="en-GB" sz="2400" dirty="0"/>
              <a:t>shine</a:t>
            </a:r>
            <a:r>
              <a:rPr lang="en-CH" sz="2400" dirty="0"/>
              <a:t> ?</a:t>
            </a:r>
          </a:p>
          <a:p>
            <a:pPr algn="ctr"/>
            <a:r>
              <a:rPr lang="en-CH" sz="2400" dirty="0"/>
              <a:t>QGP temp. via dileptons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F2A39-F06B-5EF2-C7EE-7556D8007081}"/>
              </a:ext>
            </a:extLst>
          </p:cNvPr>
          <p:cNvSpPr txBox="1"/>
          <p:nvPr/>
        </p:nvSpPr>
        <p:spPr>
          <a:xfrm rot="20076470">
            <a:off x="7972237" y="2571564"/>
            <a:ext cx="4086586" cy="83099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20 x luminosity: unique access to rare probes</a:t>
            </a:r>
            <a:endParaRPr lang="en-CH" sz="2400" dirty="0"/>
          </a:p>
        </p:txBody>
      </p:sp>
      <p:pic>
        <p:nvPicPr>
          <p:cNvPr id="8" name="Picture 7" descr="A graph of numbers and numbers&#10;&#10;Description automatically generated">
            <a:extLst>
              <a:ext uri="{FF2B5EF4-FFF2-40B4-BE49-F238E27FC236}">
                <a16:creationId xmlns:a16="http://schemas.microsoft.com/office/drawing/2014/main" id="{1687BA35-FD24-DCD3-BCB0-58429F120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66" y="3320884"/>
            <a:ext cx="3832334" cy="296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B7BC39-2F93-49A9-564E-B76DE7ED7C2D}"/>
              </a:ext>
            </a:extLst>
          </p:cNvPr>
          <p:cNvSpPr txBox="1"/>
          <p:nvPr/>
        </p:nvSpPr>
        <p:spPr>
          <a:xfrm rot="20076470">
            <a:off x="1255532" y="4838486"/>
            <a:ext cx="4086586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Hadron correlation functions</a:t>
            </a:r>
            <a:endParaRPr lang="en-CH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0FEC4-97D9-4A24-3030-945B209E4939}"/>
              </a:ext>
            </a:extLst>
          </p:cNvPr>
          <p:cNvSpPr txBox="1"/>
          <p:nvPr/>
        </p:nvSpPr>
        <p:spPr>
          <a:xfrm rot="20076470">
            <a:off x="3200415" y="4689833"/>
            <a:ext cx="4086586" cy="83099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Discovering charmed hadrons &amp; </a:t>
            </a:r>
            <a:r>
              <a:rPr lang="en-GB" sz="2400" dirty="0" err="1"/>
              <a:t>hypernuclei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17314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4" grpId="0" animBg="1"/>
      <p:bldP spid="5" grpId="0" animBg="1"/>
      <p:bldP spid="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0A1CA-6438-AAEA-1276-98CCA6F1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15CFB81-D6AD-6FAC-A9DD-1EE65B3C2146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1B2B5-8888-763E-FF77-61FB45A6A21D}"/>
              </a:ext>
            </a:extLst>
          </p:cNvPr>
          <p:cNvSpPr txBox="1"/>
          <p:nvPr/>
        </p:nvSpPr>
        <p:spPr>
          <a:xfrm>
            <a:off x="1095404" y="1066800"/>
            <a:ext cx="101059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b="1" dirty="0">
                <a:solidFill>
                  <a:schemeClr val="accent2"/>
                </a:solidFill>
              </a:rPr>
              <a:t>Future opportunities with heavy quarks</a:t>
            </a:r>
          </a:p>
          <a:p>
            <a:pPr algn="ctr"/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Some examples </a:t>
            </a:r>
          </a:p>
          <a:p>
            <a:pPr algn="ctr"/>
            <a:r>
              <a:rPr lang="en-GB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from work I was involved in</a:t>
            </a:r>
            <a:endParaRPr lang="en-CH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endParaRPr lang="en-CH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CH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8986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A02CA67-F77A-599F-E0EF-1F0038164065}"/>
              </a:ext>
            </a:extLst>
          </p:cNvPr>
          <p:cNvSpPr/>
          <p:nvPr/>
        </p:nvSpPr>
        <p:spPr>
          <a:xfrm>
            <a:off x="739131" y="3677330"/>
            <a:ext cx="4572032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37A26BF-32EC-EA60-CE8D-400385477498}"/>
              </a:ext>
            </a:extLst>
          </p:cNvPr>
          <p:cNvSpPr/>
          <p:nvPr/>
        </p:nvSpPr>
        <p:spPr>
          <a:xfrm>
            <a:off x="739131" y="2800557"/>
            <a:ext cx="3756669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5348DB9-371D-2B69-AC04-4D12E66C0E19}"/>
              </a:ext>
            </a:extLst>
          </p:cNvPr>
          <p:cNvSpPr/>
          <p:nvPr/>
        </p:nvSpPr>
        <p:spPr>
          <a:xfrm>
            <a:off x="706582" y="2114757"/>
            <a:ext cx="4322618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0E536C-0AF7-2143-8687-43CA0EE5E5EB}"/>
              </a:ext>
            </a:extLst>
          </p:cNvPr>
          <p:cNvSpPr/>
          <p:nvPr/>
        </p:nvSpPr>
        <p:spPr>
          <a:xfrm>
            <a:off x="685800" y="1038878"/>
            <a:ext cx="3657600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5217D-F331-D74E-BF73-D6169A9A34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Example 1: access to g-&gt; c cbar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CAE0D-6457-8748-930F-5AAABAE5EAAD}"/>
              </a:ext>
            </a:extLst>
          </p:cNvPr>
          <p:cNvSpPr txBox="1"/>
          <p:nvPr/>
        </p:nvSpPr>
        <p:spPr>
          <a:xfrm>
            <a:off x="304800" y="2038557"/>
            <a:ext cx="4794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/>
              <a:t>Conserved on QGP time scale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6D7D5-4566-A141-A126-16696BCFBB94}"/>
              </a:ext>
            </a:extLst>
          </p:cNvPr>
          <p:cNvSpPr txBox="1"/>
          <p:nvPr/>
        </p:nvSpPr>
        <p:spPr>
          <a:xfrm>
            <a:off x="837037" y="3286665"/>
            <a:ext cx="253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via displaced vertices or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D21E7-499B-E64E-BE49-8B1A40854A13}"/>
              </a:ext>
            </a:extLst>
          </p:cNvPr>
          <p:cNvSpPr txBox="1"/>
          <p:nvPr/>
        </p:nvSpPr>
        <p:spPr>
          <a:xfrm>
            <a:off x="762079" y="4139891"/>
            <a:ext cx="502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 for reconstructing splitting via grooming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2BD3BE-2013-A113-12D7-AD9A8A195497}"/>
              </a:ext>
            </a:extLst>
          </p:cNvPr>
          <p:cNvSpPr txBox="1"/>
          <p:nvPr/>
        </p:nvSpPr>
        <p:spPr>
          <a:xfrm>
            <a:off x="304800" y="990600"/>
            <a:ext cx="414042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/>
              <a:t>Calculable perturbatively</a:t>
            </a:r>
          </a:p>
          <a:p>
            <a:r>
              <a:rPr lang="en-US" sz="2400" dirty="0"/>
              <a:t>       </a:t>
            </a:r>
            <a:r>
              <a:rPr lang="en-US" dirty="0"/>
              <a:t>              and high-</a:t>
            </a:r>
            <a:r>
              <a:rPr lang="en-US" dirty="0" err="1"/>
              <a:t>pT</a:t>
            </a:r>
            <a:r>
              <a:rPr lang="en-US" dirty="0"/>
              <a:t> spectra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59929-63E3-09C3-C0D8-92D2FEB89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749" y="990600"/>
            <a:ext cx="4241800" cy="37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1FB63-0DF6-6AF6-079E-FFA03F7D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4" y="1453576"/>
            <a:ext cx="569846" cy="4295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003537-9838-D19C-852B-444BA8BFA59C}"/>
              </a:ext>
            </a:extLst>
          </p:cNvPr>
          <p:cNvSpPr txBox="1"/>
          <p:nvPr/>
        </p:nvSpPr>
        <p:spPr>
          <a:xfrm>
            <a:off x="6761492" y="1446055"/>
            <a:ext cx="45161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dirty="0"/>
              <a:t>Hard production is </a:t>
            </a:r>
            <a:r>
              <a:rPr lang="en-US" sz="2200" b="1" u="sng" dirty="0"/>
              <a:t>short distance*</a:t>
            </a:r>
            <a:r>
              <a:rPr lang="en-US" sz="2200" u="sng" dirty="0"/>
              <a:t>,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04041B-4A69-8E21-49B0-0366DB6C9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19" y="1898051"/>
            <a:ext cx="3987800" cy="4257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6C1BCC-497C-6F40-2650-AA3234E35396}"/>
              </a:ext>
            </a:extLst>
          </p:cNvPr>
          <p:cNvSpPr txBox="1"/>
          <p:nvPr/>
        </p:nvSpPr>
        <p:spPr>
          <a:xfrm>
            <a:off x="7001173" y="2347846"/>
            <a:ext cx="40913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yield </a:t>
            </a:r>
            <a:r>
              <a:rPr lang="en-US" sz="2200" b="1" u="sng" dirty="0"/>
              <a:t>unaffected by QCD medium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24D20F-0D55-0203-C9CC-E0701729537D}"/>
              </a:ext>
            </a:extLst>
          </p:cNvPr>
          <p:cNvSpPr txBox="1"/>
          <p:nvPr/>
        </p:nvSpPr>
        <p:spPr>
          <a:xfrm>
            <a:off x="319327" y="2724357"/>
            <a:ext cx="4144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/>
              <a:t>Traceable experimentally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5434EF-B741-4764-B358-E31B5A68D428}"/>
              </a:ext>
            </a:extLst>
          </p:cNvPr>
          <p:cNvSpPr txBox="1"/>
          <p:nvPr/>
        </p:nvSpPr>
        <p:spPr>
          <a:xfrm>
            <a:off x="304800" y="3638757"/>
            <a:ext cx="480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/>
              <a:t> No soft singularity in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199C7-0E13-8D6B-1760-0A2FA375B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992" y="3714957"/>
            <a:ext cx="1116208" cy="3159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CC140C-9FBD-A7C4-A76B-D4B7C257E7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513" y="3257757"/>
            <a:ext cx="2635250" cy="32089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B682C5-E6DC-958F-42D1-2F7FE94C7B34}"/>
              </a:ext>
            </a:extLst>
          </p:cNvPr>
          <p:cNvSpPr txBox="1"/>
          <p:nvPr/>
        </p:nvSpPr>
        <p:spPr>
          <a:xfrm>
            <a:off x="0" y="6400800"/>
            <a:ext cx="946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* M.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Cacciari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al, JHEP 10 (2012) 137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952F3-73A8-742F-44E1-24B258F1DB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200" y="3438773"/>
            <a:ext cx="5894668" cy="125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37024-5340-AF20-CBFC-D575C50D524B}"/>
              </a:ext>
            </a:extLst>
          </p:cNvPr>
          <p:cNvSpPr txBox="1"/>
          <p:nvPr/>
        </p:nvSpPr>
        <p:spPr>
          <a:xfrm>
            <a:off x="6314435" y="3048000"/>
            <a:ext cx="281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 the collinear limit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6D7B2-6F11-BB75-8743-BF86A11B1209}"/>
              </a:ext>
            </a:extLst>
          </p:cNvPr>
          <p:cNvSpPr txBox="1"/>
          <p:nvPr/>
        </p:nvSpPr>
        <p:spPr>
          <a:xfrm>
            <a:off x="6264284" y="4750713"/>
            <a:ext cx="3321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Formation time </a:t>
            </a:r>
            <a:r>
              <a:rPr lang="en-US" sz="2200" dirty="0">
                <a:solidFill>
                  <a:srgbClr val="0070C0"/>
                </a:solidFill>
              </a:rPr>
              <a:t>is</a:t>
            </a:r>
            <a:r>
              <a:rPr lang="en-US" sz="2200" b="1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boosted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2273B-656B-20A8-602D-A966997A6D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7000" y="5257800"/>
            <a:ext cx="3073400" cy="6731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319DE4-027A-9FBC-1BD3-749CBBA7F67B}"/>
              </a:ext>
            </a:extLst>
          </p:cNvPr>
          <p:cNvSpPr txBox="1"/>
          <p:nvPr/>
        </p:nvSpPr>
        <p:spPr>
          <a:xfrm>
            <a:off x="473345" y="4811162"/>
            <a:ext cx="5494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b="1" dirty="0"/>
              <a:t>In this limit, the g-&gt; c cbar splitting function is modified by the QCD medium.</a:t>
            </a:r>
          </a:p>
          <a:p>
            <a:pPr algn="ctr"/>
            <a:r>
              <a:rPr lang="en-CH" sz="2400" b="1" dirty="0">
                <a:solidFill>
                  <a:srgbClr val="FF0000"/>
                </a:solidFill>
              </a:rPr>
              <a:t>=&gt; Charm yield medium-modified in a small sliver of phase space.</a:t>
            </a:r>
          </a:p>
        </p:txBody>
      </p:sp>
    </p:spTree>
    <p:extLst>
      <p:ext uri="{BB962C8B-B14F-4D97-AF65-F5344CB8AC3E}">
        <p14:creationId xmlns:p14="http://schemas.microsoft.com/office/powerpoint/2010/main" val="20592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2192000" cy="863175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What we have calculated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456F0-0C53-EE48-96E1-78C58F671C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99225"/>
            <a:ext cx="7044655" cy="2436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5BF89-8126-CC45-A8A4-FD963F627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5657643"/>
            <a:ext cx="4749800" cy="672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FCABA-BB8A-874B-969D-2AEDA852DC3C}"/>
              </a:ext>
            </a:extLst>
          </p:cNvPr>
          <p:cNvSpPr txBox="1"/>
          <p:nvPr/>
        </p:nvSpPr>
        <p:spPr>
          <a:xfrm>
            <a:off x="228600" y="6324600"/>
            <a:ext cx="1171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 ABIMSSW, </a:t>
            </a:r>
            <a:r>
              <a:rPr lang="nl-NL" sz="1400" b="1" dirty="0">
                <a:solidFill>
                  <a:schemeClr val="bg1"/>
                </a:solidFill>
              </a:rPr>
              <a:t>JHEP 01 (2023) 080</a:t>
            </a:r>
            <a:r>
              <a:rPr lang="en-US" sz="1400" dirty="0">
                <a:solidFill>
                  <a:schemeClr val="bg1"/>
                </a:solidFill>
              </a:rPr>
              <a:t> **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 L. </a:t>
            </a:r>
            <a:r>
              <a:rPr lang="en-US" sz="1400" dirty="0" err="1">
                <a:solidFill>
                  <a:schemeClr val="bg1"/>
                </a:solidFill>
                <a:latin typeface="Georgia" panose="02040502050405020303" pitchFamily="18" charset="0"/>
              </a:rPr>
              <a:t>Apolinario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 et al, 1407.0599,  F. Dominguez et al., 1907.03653, Isaksen et al., 2107.02542, 2206.02811</a:t>
            </a:r>
            <a:b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M. Sievert et al, 1903.06170, S. </a:t>
            </a:r>
            <a:r>
              <a:rPr lang="en-US" sz="1400" dirty="0" err="1">
                <a:solidFill>
                  <a:schemeClr val="bg1"/>
                </a:solidFill>
                <a:latin typeface="Georgia" panose="02040502050405020303" pitchFamily="18" charset="0"/>
              </a:rPr>
              <a:t>Caron-Huot&amp;Gale</a:t>
            </a:r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</a:rPr>
              <a:t>, 1006.2379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F1A540C-E518-0040-A165-5AD6BC6BCA8F}"/>
              </a:ext>
            </a:extLst>
          </p:cNvPr>
          <p:cNvSpPr/>
          <p:nvPr/>
        </p:nvSpPr>
        <p:spPr>
          <a:xfrm>
            <a:off x="381000" y="2971800"/>
            <a:ext cx="7044655" cy="269142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C3477-C7C8-C24C-9CFE-20671BE20579}"/>
              </a:ext>
            </a:extLst>
          </p:cNvPr>
          <p:cNvSpPr txBox="1"/>
          <p:nvPr/>
        </p:nvSpPr>
        <p:spPr>
          <a:xfrm>
            <a:off x="7963243" y="1376855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(many other recent developments**)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BBF9B-4ADC-FF44-BEE2-C22216E6DC95}"/>
              </a:ext>
            </a:extLst>
          </p:cNvPr>
          <p:cNvSpPr txBox="1"/>
          <p:nvPr/>
        </p:nvSpPr>
        <p:spPr>
          <a:xfrm>
            <a:off x="381000" y="939375"/>
            <a:ext cx="1171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Medium-modified g-&gt; c cbar splitting function</a:t>
            </a:r>
            <a:r>
              <a:rPr lang="en-US" sz="2000" dirty="0"/>
              <a:t>* in Baier-</a:t>
            </a:r>
            <a:r>
              <a:rPr lang="en-US" sz="2000" dirty="0" err="1"/>
              <a:t>Dokshitzer</a:t>
            </a:r>
            <a:r>
              <a:rPr lang="en-US" sz="2000" dirty="0"/>
              <a:t>-Mueller-</a:t>
            </a:r>
            <a:r>
              <a:rPr lang="en-US" sz="2000" dirty="0" err="1"/>
              <a:t>Peigné</a:t>
            </a:r>
            <a:r>
              <a:rPr lang="en-US" sz="2000" dirty="0"/>
              <a:t>-Schiff / </a:t>
            </a:r>
            <a:r>
              <a:rPr lang="en-US" sz="2000" dirty="0" err="1"/>
              <a:t>Zakharov</a:t>
            </a:r>
            <a:r>
              <a:rPr lang="en-US" sz="2000" dirty="0"/>
              <a:t> formalism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56707-C2A4-EE40-98C9-1D812FB043F5}"/>
              </a:ext>
            </a:extLst>
          </p:cNvPr>
          <p:cNvSpPr txBox="1"/>
          <p:nvPr/>
        </p:nvSpPr>
        <p:spPr>
          <a:xfrm>
            <a:off x="7696200" y="1942619"/>
            <a:ext cx="370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Confirms </a:t>
            </a:r>
            <a:r>
              <a:rPr lang="en-US" b="1" dirty="0">
                <a:solidFill>
                  <a:srgbClr val="FF0000"/>
                </a:solidFill>
              </a:rPr>
              <a:t>formation time</a:t>
            </a:r>
            <a:r>
              <a:rPr lang="en-US" dirty="0"/>
              <a:t> estimate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B0557E-5F39-3346-A293-748DE7240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0688" y="2323489"/>
            <a:ext cx="2082800" cy="535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BF164-9BAB-734F-993C-35BDC1573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09620"/>
            <a:ext cx="3771900" cy="1548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D93EE1-53AB-2E4E-B4E9-68A189A73058}"/>
              </a:ext>
            </a:extLst>
          </p:cNvPr>
          <p:cNvSpPr txBox="1"/>
          <p:nvPr/>
        </p:nvSpPr>
        <p:spPr>
          <a:xfrm>
            <a:off x="7696200" y="2907268"/>
            <a:ext cx="456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Sensitive to  </a:t>
            </a:r>
            <a:r>
              <a:rPr lang="en-US" b="1" dirty="0">
                <a:solidFill>
                  <a:schemeClr val="accent2"/>
                </a:solidFill>
              </a:rPr>
              <a:t>color field strength of medium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3C5E41-3E3F-5F43-8AB3-61FDAD92A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638" y="3249871"/>
            <a:ext cx="1612900" cy="5821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F8B449-62E9-1449-BCF6-E588A4D6523B}"/>
              </a:ext>
            </a:extLst>
          </p:cNvPr>
          <p:cNvSpPr txBox="1"/>
          <p:nvPr/>
        </p:nvSpPr>
        <p:spPr>
          <a:xfrm>
            <a:off x="7696200" y="3897868"/>
            <a:ext cx="271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Numerically sizeable for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AAC8FB-DBB1-1943-8D46-D4E4ACF925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46" y="4267199"/>
            <a:ext cx="3122337" cy="788801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DFB87D4-1C97-1F4D-A844-7D4969A36F18}"/>
              </a:ext>
            </a:extLst>
          </p:cNvPr>
          <p:cNvSpPr/>
          <p:nvPr/>
        </p:nvSpPr>
        <p:spPr>
          <a:xfrm>
            <a:off x="8157793" y="4267200"/>
            <a:ext cx="3245384" cy="78880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615F33-FB7F-9542-A85B-275B85F622E0}"/>
              </a:ext>
            </a:extLst>
          </p:cNvPr>
          <p:cNvSpPr txBox="1"/>
          <p:nvPr/>
        </p:nvSpPr>
        <p:spPr>
          <a:xfrm>
            <a:off x="7696200" y="5117068"/>
            <a:ext cx="444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rgbClr val="002060"/>
                </a:solidFill>
              </a:rPr>
              <a:t>Geometrically enhanced power-correction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AE518E-9E68-914E-9B0B-1FF9A279BA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500" y="5525101"/>
            <a:ext cx="24511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33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4882"/>
            <a:ext cx="12192000" cy="863175"/>
          </a:xfrm>
        </p:spPr>
        <p:txBody>
          <a:bodyPr>
            <a:normAutofit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4000" u="sng" dirty="0">
                <a:solidFill>
                  <a:srgbClr val="FF0000"/>
                </a:solidFill>
              </a:rPr>
              <a:t>Integrated luminosity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2B751-1178-5E40-95FA-7BD948631A3A}"/>
              </a:ext>
            </a:extLst>
          </p:cNvPr>
          <p:cNvSpPr txBox="1"/>
          <p:nvPr/>
        </p:nvSpPr>
        <p:spPr>
          <a:xfrm>
            <a:off x="891251" y="6643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AC6046-992B-3243-B3EB-C37CD89D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04" y="1620047"/>
            <a:ext cx="5925153" cy="3997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362AF-0C4B-1544-9716-9B31C6320D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78967"/>
            <a:ext cx="6180218" cy="33294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3636C7-3459-A141-BF31-55D70260CC1A}"/>
              </a:ext>
            </a:extLst>
          </p:cNvPr>
          <p:cNvSpPr txBox="1"/>
          <p:nvPr/>
        </p:nvSpPr>
        <p:spPr>
          <a:xfrm>
            <a:off x="228600" y="6324600"/>
            <a:ext cx="1127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 ABIMSSSW, </a:t>
            </a:r>
            <a:r>
              <a:rPr lang="nl-NL" sz="1400" b="1" dirty="0">
                <a:solidFill>
                  <a:schemeClr val="bg1"/>
                </a:solidFill>
              </a:rPr>
              <a:t>PRL 132 212301 (2024)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8C716-692E-475C-958E-70297090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5562600"/>
            <a:ext cx="2875095" cy="307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00BDD-E6A3-CBF2-892F-30DD1BBD8FEC}"/>
              </a:ext>
            </a:extLst>
          </p:cNvPr>
          <p:cNvSpPr txBox="1"/>
          <p:nvPr/>
        </p:nvSpPr>
        <p:spPr>
          <a:xfrm>
            <a:off x="533400" y="5568499"/>
            <a:ext cx="8097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two-body decay of D</a:t>
            </a:r>
            <a:r>
              <a:rPr lang="en-GB" baseline="30000" dirty="0"/>
              <a:t>0</a:t>
            </a:r>
            <a:r>
              <a:rPr lang="en-GB" dirty="0"/>
              <a:t> can be reconstructed, 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more abundant semi-leptonic decays of open charm remains to be explored. </a:t>
            </a:r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85E76-B02F-51A7-6B9D-E3534E730796}"/>
              </a:ext>
            </a:extLst>
          </p:cNvPr>
          <p:cNvSpPr txBox="1"/>
          <p:nvPr/>
        </p:nvSpPr>
        <p:spPr>
          <a:xfrm>
            <a:off x="304800" y="838200"/>
            <a:ext cx="6801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To measure medium-enhanced c-cbar, one needs </a:t>
            </a:r>
          </a:p>
          <a:p>
            <a:r>
              <a:rPr lang="en-US" sz="2400" dirty="0"/>
              <a:t>       boosted gluons (i.e. jets) and identified charm 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96E792A-C822-7636-380C-DB991148A43A}"/>
              </a:ext>
            </a:extLst>
          </p:cNvPr>
          <p:cNvSpPr/>
          <p:nvPr/>
        </p:nvSpPr>
        <p:spPr>
          <a:xfrm>
            <a:off x="7772399" y="1447800"/>
            <a:ext cx="4162623" cy="50350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163C1-EF41-0A72-1AA6-258868B53730}"/>
              </a:ext>
            </a:extLst>
          </p:cNvPr>
          <p:cNvSpPr txBox="1"/>
          <p:nvPr/>
        </p:nvSpPr>
        <p:spPr>
          <a:xfrm>
            <a:off x="8839200" y="1143846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highlight>
                  <a:srgbClr val="FF0000"/>
                </a:highlight>
              </a:rPr>
              <a:t>HL-LHC luminosity</a:t>
            </a:r>
          </a:p>
        </p:txBody>
      </p:sp>
    </p:spTree>
    <p:extLst>
      <p:ext uri="{BB962C8B-B14F-4D97-AF65-F5344CB8AC3E}">
        <p14:creationId xmlns:p14="http://schemas.microsoft.com/office/powerpoint/2010/main" val="3943740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72B751-1178-5E40-95FA-7BD948631A3A}"/>
              </a:ext>
            </a:extLst>
          </p:cNvPr>
          <p:cNvSpPr txBox="1"/>
          <p:nvPr/>
        </p:nvSpPr>
        <p:spPr>
          <a:xfrm>
            <a:off x="891251" y="6643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26C870FA-9FF6-ED4E-1594-0D51301F0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5" y="90926"/>
            <a:ext cx="11504288" cy="4023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0D1069-4ED6-AAF9-0322-340BAD197E02}"/>
              </a:ext>
            </a:extLst>
          </p:cNvPr>
          <p:cNvSpPr txBox="1"/>
          <p:nvPr/>
        </p:nvSpPr>
        <p:spPr>
          <a:xfrm>
            <a:off x="228600" y="428363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Three independent model implementations: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Reweighting vacuum with </a:t>
            </a:r>
            <a:r>
              <a:rPr lang="en-US" sz="2400" dirty="0" err="1"/>
              <a:t>P</a:t>
            </a:r>
            <a:r>
              <a:rPr lang="en-US" sz="2400" baseline="30000" dirty="0" err="1"/>
              <a:t>med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Parton shower with BDMPS </a:t>
            </a:r>
            <a:r>
              <a:rPr lang="en-US" sz="2400" dirty="0" err="1"/>
              <a:t>splittings</a:t>
            </a:r>
            <a:r>
              <a:rPr lang="en-US" sz="2400" dirty="0"/>
              <a:t> </a:t>
            </a:r>
          </a:p>
          <a:p>
            <a:pPr marL="800100" lvl="1" indent="-342900">
              <a:buFont typeface="Wingdings" pitchFamily="2" charset="2"/>
              <a:buChar char="q"/>
            </a:pPr>
            <a:r>
              <a:rPr lang="en-US" sz="2400" dirty="0" err="1"/>
              <a:t>JetMed</a:t>
            </a:r>
            <a:r>
              <a:rPr lang="en-US" sz="2400" dirty="0"/>
              <a:t> supplemented by g-&gt; c cbar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1E0B34-629D-2AF2-26B2-5096BC5DCE60}"/>
              </a:ext>
            </a:extLst>
          </p:cNvPr>
          <p:cNvSpPr txBox="1"/>
          <p:nvPr/>
        </p:nvSpPr>
        <p:spPr>
          <a:xfrm>
            <a:off x="5943600" y="429056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Prediction of enhanced cc-bar radiation.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Control over confounding factors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Jet-</a:t>
            </a:r>
            <a:r>
              <a:rPr lang="en-US" sz="2400" dirty="0" err="1"/>
              <a:t>pT</a:t>
            </a:r>
            <a:r>
              <a:rPr lang="en-US" sz="2400" dirty="0"/>
              <a:t> is medium modified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dirty="0"/>
              <a:t>Medium modifies also g-&gt; gg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5A53F-CAF8-7305-3196-D688EEA0F661}"/>
              </a:ext>
            </a:extLst>
          </p:cNvPr>
          <p:cNvSpPr txBox="1"/>
          <p:nvPr/>
        </p:nvSpPr>
        <p:spPr>
          <a:xfrm>
            <a:off x="4267200" y="704648"/>
            <a:ext cx="14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CH" dirty="0"/>
              <a:t>nti-k</a:t>
            </a:r>
            <a:r>
              <a:rPr lang="en-CH" baseline="-25000" dirty="0"/>
              <a:t>T</a:t>
            </a:r>
            <a:r>
              <a:rPr lang="en-CH" dirty="0"/>
              <a:t>, R=0.4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74C71-2505-E385-F3B8-492C2E70C854}"/>
              </a:ext>
            </a:extLst>
          </p:cNvPr>
          <p:cNvSpPr txBox="1"/>
          <p:nvPr/>
        </p:nvSpPr>
        <p:spPr>
          <a:xfrm>
            <a:off x="381000" y="6397823"/>
            <a:ext cx="1127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 ABIMSSSW, </a:t>
            </a:r>
            <a:r>
              <a:rPr lang="nl-NL" sz="1400" b="1" dirty="0">
                <a:solidFill>
                  <a:schemeClr val="bg1"/>
                </a:solidFill>
              </a:rPr>
              <a:t>PRL 132 212301 (2024)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89ED15D-9A1B-1200-8727-F3AB2E23AD40}"/>
              </a:ext>
            </a:extLst>
          </p:cNvPr>
          <p:cNvSpPr/>
          <p:nvPr/>
        </p:nvSpPr>
        <p:spPr>
          <a:xfrm rot="16200000">
            <a:off x="8383489" y="1715988"/>
            <a:ext cx="914400" cy="378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3829C7D-85D7-D2A0-EB09-CB9A23EEA49B}"/>
              </a:ext>
            </a:extLst>
          </p:cNvPr>
          <p:cNvSpPr/>
          <p:nvPr/>
        </p:nvSpPr>
        <p:spPr>
          <a:xfrm rot="16200000">
            <a:off x="2956274" y="2158492"/>
            <a:ext cx="914400" cy="378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2236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Example 2: QCD formation time via quenched jets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329D5-ED09-2FC3-B34E-3935FA2B4B6B}"/>
              </a:ext>
            </a:extLst>
          </p:cNvPr>
          <p:cNvSpPr txBox="1"/>
          <p:nvPr/>
        </p:nvSpPr>
        <p:spPr>
          <a:xfrm>
            <a:off x="304800" y="6477000"/>
            <a:ext cx="533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J. Brewer, W. </a:t>
            </a:r>
            <a:r>
              <a:rPr lang="en-US" dirty="0" err="1">
                <a:solidFill>
                  <a:schemeClr val="bg1"/>
                </a:solidFill>
              </a:rPr>
              <a:t>v.d.Schee</a:t>
            </a:r>
            <a:r>
              <a:rPr lang="en-US" dirty="0">
                <a:solidFill>
                  <a:schemeClr val="bg1"/>
                </a:solidFill>
              </a:rPr>
              <a:t>, U.A. Wiedemann, </a:t>
            </a:r>
            <a:r>
              <a:rPr lang="en-CH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2503.11764</a:t>
            </a:r>
            <a:r>
              <a:rPr lang="en-CH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1C1E0-923C-4A56-8B45-6D3F48E37B5C}"/>
              </a:ext>
            </a:extLst>
          </p:cNvPr>
          <p:cNvSpPr txBox="1"/>
          <p:nvPr/>
        </p:nvSpPr>
        <p:spPr>
          <a:xfrm>
            <a:off x="687217" y="948899"/>
            <a:ext cx="2567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To measure the </a:t>
            </a:r>
          </a:p>
          <a:p>
            <a:r>
              <a:rPr lang="en-US" sz="2400" dirty="0"/>
              <a:t>       formation time </a:t>
            </a:r>
          </a:p>
          <a:p>
            <a:endParaRPr lang="en-US" sz="2400" dirty="0"/>
          </a:p>
          <a:p>
            <a:r>
              <a:rPr lang="en-US" sz="2400" dirty="0"/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D8D520-DEA9-C4D3-AADF-622E9095C7A0}"/>
              </a:ext>
            </a:extLst>
          </p:cNvPr>
          <p:cNvSpPr txBox="1"/>
          <p:nvPr/>
        </p:nvSpPr>
        <p:spPr>
          <a:xfrm>
            <a:off x="1219201" y="1698546"/>
            <a:ext cx="1752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</a:t>
            </a:r>
            <a:r>
              <a:rPr lang="en-CH" sz="2400" dirty="0"/>
              <a:t>e need to determine </a:t>
            </a:r>
            <a:r>
              <a:rPr lang="en-CH" sz="2400" b="1" dirty="0">
                <a:solidFill>
                  <a:srgbClr val="FF0000"/>
                </a:solidFill>
              </a:rPr>
              <a:t>E</a:t>
            </a:r>
            <a:r>
              <a:rPr lang="en-CH" sz="2400" b="1" baseline="-25000" dirty="0">
                <a:solidFill>
                  <a:srgbClr val="FF0000"/>
                </a:solidFill>
              </a:rPr>
              <a:t>g</a:t>
            </a:r>
            <a:r>
              <a:rPr lang="en-CH" sz="2400" b="1" dirty="0">
                <a:solidFill>
                  <a:srgbClr val="FF0000"/>
                </a:solidFill>
              </a:rPr>
              <a:t>, z and k</a:t>
            </a:r>
            <a:r>
              <a:rPr lang="en-CH" sz="2400" b="1" baseline="-250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6" name="Picture 5" descr="A comparison of a graph&#10;&#10;AI-generated content may be incorrect.">
            <a:extLst>
              <a:ext uri="{FF2B5EF4-FFF2-40B4-BE49-F238E27FC236}">
                <a16:creationId xmlns:a16="http://schemas.microsoft.com/office/drawing/2014/main" id="{7CE1DEA7-A3B9-4E79-B8DE-277778CD1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848464"/>
            <a:ext cx="7772400" cy="3674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14D791-529B-4489-375E-D42F3ED42383}"/>
              </a:ext>
            </a:extLst>
          </p:cNvPr>
          <p:cNvSpPr txBox="1"/>
          <p:nvPr/>
        </p:nvSpPr>
        <p:spPr>
          <a:xfrm>
            <a:off x="667164" y="4114800"/>
            <a:ext cx="1066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Strategy: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 reconstruct kinematic by tracing c and cbar to common vertex.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 compare kinematic       -distribution in medium and vacuum.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CB2FF3-8615-E8E8-4D6C-C4FAADDBC9D3}"/>
              </a:ext>
            </a:extLst>
          </p:cNvPr>
          <p:cNvSpPr/>
          <p:nvPr/>
        </p:nvSpPr>
        <p:spPr>
          <a:xfrm>
            <a:off x="0" y="2898875"/>
            <a:ext cx="4267200" cy="863175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ECE13-73B4-611B-EFD0-E5E2D77F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933235"/>
            <a:ext cx="4062664" cy="81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B235E8-5B8C-8F36-2F42-7D2DA36FF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146" y="4944393"/>
            <a:ext cx="306302" cy="309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94D984-769F-B831-13A5-442045E06A90}"/>
              </a:ext>
            </a:extLst>
          </p:cNvPr>
          <p:cNvSpPr txBox="1"/>
          <p:nvPr/>
        </p:nvSpPr>
        <p:spPr>
          <a:xfrm>
            <a:off x="667164" y="5464857"/>
            <a:ext cx="855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QGP is unique in providing a spatial reference scale against which the QCD formation time can be measured.</a:t>
            </a:r>
          </a:p>
        </p:txBody>
      </p:sp>
    </p:spTree>
    <p:extLst>
      <p:ext uri="{BB962C8B-B14F-4D97-AF65-F5344CB8AC3E}">
        <p14:creationId xmlns:p14="http://schemas.microsoft.com/office/powerpoint/2010/main" val="376835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AB17B-97F8-917D-0E46-E708E73AE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0C57-83E0-7307-965C-87AFB6238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Example 3: Heavy quark transport – beyond Foker-Planck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A13C2-68B1-7A86-2D37-66A1B0BFD3DF}"/>
              </a:ext>
            </a:extLst>
          </p:cNvPr>
          <p:cNvSpPr txBox="1"/>
          <p:nvPr/>
        </p:nvSpPr>
        <p:spPr>
          <a:xfrm>
            <a:off x="304800" y="6477000"/>
            <a:ext cx="1043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* violation beyond leading log also in finite temperature QCD, G.D. Moore &amp; D. Teaney  PRC71 (2005) 064904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6282E-1FF0-ECAF-DF73-CDB8B5956289}"/>
              </a:ext>
            </a:extLst>
          </p:cNvPr>
          <p:cNvSpPr txBox="1"/>
          <p:nvPr/>
        </p:nvSpPr>
        <p:spPr>
          <a:xfrm>
            <a:off x="687217" y="948899"/>
            <a:ext cx="1119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Langevin / Fokker-Planck describes random medium-induced momentum kicks</a:t>
            </a:r>
          </a:p>
          <a:p>
            <a:r>
              <a:rPr lang="en-US" sz="2400" dirty="0"/>
              <a:t>      Drag         and momentum broadening               calculable from 1</a:t>
            </a:r>
            <a:r>
              <a:rPr lang="en-US" sz="2400" baseline="30000" dirty="0"/>
              <a:t>st</a:t>
            </a:r>
            <a:r>
              <a:rPr lang="en-US" sz="2400" dirty="0"/>
              <a:t> principles in QFT   </a:t>
            </a:r>
          </a:p>
          <a:p>
            <a:r>
              <a:rPr lang="en-US" sz="2400" dirty="0"/>
              <a:t>     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A5F722-DE36-212B-9798-72A0C1738E57}"/>
              </a:ext>
            </a:extLst>
          </p:cNvPr>
          <p:cNvSpPr/>
          <p:nvPr/>
        </p:nvSpPr>
        <p:spPr>
          <a:xfrm>
            <a:off x="533400" y="5357779"/>
            <a:ext cx="10496963" cy="863175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B3552-5DA0-A14A-FB3B-C710D4E8C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68" y="1981200"/>
            <a:ext cx="2897231" cy="74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97C6A-9322-0053-B1A6-C6DC817BA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966367"/>
            <a:ext cx="3834063" cy="85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81B28-8EBC-7093-87F3-EB62FC80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363" y="948899"/>
            <a:ext cx="3048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7A6F0-D1BA-023F-416C-61D428597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169" y="1476363"/>
            <a:ext cx="437409" cy="266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7F0-4371-6DE5-EAC1-386F628B0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163" y="1472775"/>
            <a:ext cx="784121" cy="31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6C8FD-B2DE-033C-2629-301A4D8EA078}"/>
              </a:ext>
            </a:extLst>
          </p:cNvPr>
          <p:cNvSpPr txBox="1"/>
          <p:nvPr/>
        </p:nvSpPr>
        <p:spPr>
          <a:xfrm>
            <a:off x="685800" y="2967335"/>
            <a:ext cx="1119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u="sng" dirty="0"/>
              <a:t>Einstein relation </a:t>
            </a:r>
            <a:r>
              <a:rPr lang="en-US" sz="2400" dirty="0"/>
              <a:t>needed for Langevin / Fokker-Planck to thermalize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D6D21E-8EA8-9225-A910-148659E94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146" y="3505200"/>
            <a:ext cx="4526504" cy="374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2E8127-3F8B-6580-FBD2-AD03AD03EBED}"/>
              </a:ext>
            </a:extLst>
          </p:cNvPr>
          <p:cNvSpPr txBox="1"/>
          <p:nvPr/>
        </p:nvSpPr>
        <p:spPr>
          <a:xfrm>
            <a:off x="685800" y="4010093"/>
            <a:ext cx="1119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In strongly coupled N=4 SYM, </a:t>
            </a:r>
            <a:r>
              <a:rPr lang="en-US" sz="2400" b="1" u="sng" dirty="0"/>
              <a:t>Einstein relation is violated at finite velocity.*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58329E-DCF1-1331-C418-727A9699909A}"/>
              </a:ext>
            </a:extLst>
          </p:cNvPr>
          <p:cNvSpPr txBox="1"/>
          <p:nvPr/>
        </p:nvSpPr>
        <p:spPr>
          <a:xfrm>
            <a:off x="689811" y="5344723"/>
            <a:ext cx="10233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“Because of the dramatic failure of the Einstein relation, it doesn’t make sense to</a:t>
            </a:r>
          </a:p>
          <a:p>
            <a:r>
              <a:rPr lang="en-GB" sz="2400" i="1" dirty="0"/>
              <a:t>plug the trailing string predictions into a Langevin description … “    Gubser 2006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F0B0F0-8AB2-36A2-6335-121DF22B9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464" y="4572000"/>
            <a:ext cx="3112336" cy="503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895258-F3CD-6897-4BA2-AEFB528891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696" y="4536732"/>
            <a:ext cx="3424103" cy="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9266C-4725-49B4-9289-E4D0975B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9E4D14E-0163-7753-E5FE-2726B2A451D8}"/>
              </a:ext>
            </a:extLst>
          </p:cNvPr>
          <p:cNvSpPr/>
          <p:nvPr/>
        </p:nvSpPr>
        <p:spPr>
          <a:xfrm>
            <a:off x="1666817" y="3238501"/>
            <a:ext cx="3667183" cy="638142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FA1D3-FBE7-A822-98FA-46CF57AD78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u="sng" dirty="0">
                <a:solidFill>
                  <a:srgbClr val="FF0000"/>
                </a:solidFill>
              </a:rPr>
            </a:br>
            <a:br>
              <a:rPr lang="en-US" sz="4000" u="sng" dirty="0">
                <a:solidFill>
                  <a:srgbClr val="FF0000"/>
                </a:solidFill>
              </a:rPr>
            </a:br>
            <a:r>
              <a:rPr lang="en-US" sz="4400" u="sng" dirty="0">
                <a:solidFill>
                  <a:srgbClr val="FF0000"/>
                </a:solidFill>
              </a:rPr>
              <a:t>Solution if Foker-Planck fails: Kolmogorov-equation (Keq)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B4F11-0C16-2D43-8CEB-1563339B14B3}"/>
              </a:ext>
            </a:extLst>
          </p:cNvPr>
          <p:cNvSpPr txBox="1"/>
          <p:nvPr/>
        </p:nvSpPr>
        <p:spPr>
          <a:xfrm>
            <a:off x="304800" y="6477000"/>
            <a:ext cx="656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K. Rajagopal, B. Scheihing-</a:t>
            </a:r>
            <a:r>
              <a:rPr lang="en-US" dirty="0" err="1">
                <a:solidFill>
                  <a:schemeClr val="bg1"/>
                </a:solidFill>
              </a:rPr>
              <a:t>Hitschfeld</a:t>
            </a:r>
            <a:r>
              <a:rPr lang="en-US" dirty="0">
                <a:solidFill>
                  <a:schemeClr val="bg1"/>
                </a:solidFill>
              </a:rPr>
              <a:t>, U.A. Wiedemann, </a:t>
            </a:r>
            <a:r>
              <a:rPr lang="en-CH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</a:t>
            </a:r>
            <a:r>
              <a:rPr lang="en-CH" dirty="0">
                <a:solidFill>
                  <a:schemeClr val="bg1"/>
                </a:solidFill>
              </a:rPr>
              <a:t>06289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477CD-C2F5-69A1-CC04-8695AD03B86F}"/>
              </a:ext>
            </a:extLst>
          </p:cNvPr>
          <p:cNvSpPr txBox="1"/>
          <p:nvPr/>
        </p:nvSpPr>
        <p:spPr>
          <a:xfrm>
            <a:off x="687217" y="948899"/>
            <a:ext cx="6323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We have calculated in N=4 SYM the entire probability distribution                   ,</a:t>
            </a:r>
          </a:p>
          <a:p>
            <a:r>
              <a:rPr lang="en-US" sz="2400" dirty="0"/>
              <a:t>     analytic control over all higher moments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This specifies the Kolmogorov evolution eq. of heavy quark momentum distribution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r>
              <a:rPr lang="en-US" sz="2400" dirty="0"/>
              <a:t>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2177-0B95-E4B9-E446-3673C0345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371600"/>
            <a:ext cx="1147897" cy="393261"/>
          </a:xfrm>
          <a:prstGeom prst="rect">
            <a:avLst/>
          </a:prstGeom>
        </p:spPr>
      </p:pic>
      <p:pic>
        <p:nvPicPr>
          <p:cNvPr id="7" name="Picture 6" descr="A diagram of a function&#10;&#10;AI-generated content may be incorrect.">
            <a:extLst>
              <a:ext uri="{FF2B5EF4-FFF2-40B4-BE49-F238E27FC236}">
                <a16:creationId xmlns:a16="http://schemas.microsoft.com/office/drawing/2014/main" id="{33557495-85EE-EBE5-CEB8-375DA2BD3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805128"/>
            <a:ext cx="4942490" cy="37241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CDC72E-398B-3E2A-9DCD-A8A8B9210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976" y="3416974"/>
            <a:ext cx="3485521" cy="393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BDDBEF-0AC1-F46F-DD1A-B53FFF0F0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4144" y="2819400"/>
            <a:ext cx="311856" cy="323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E8A212-1071-8EDD-2CCC-E726A42D1D63}"/>
              </a:ext>
            </a:extLst>
          </p:cNvPr>
          <p:cNvSpPr txBox="1"/>
          <p:nvPr/>
        </p:nvSpPr>
        <p:spPr>
          <a:xfrm>
            <a:off x="1061612" y="3890098"/>
            <a:ext cx="427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The </a:t>
            </a:r>
            <a:r>
              <a:rPr lang="en-CH" sz="2400" b="1" dirty="0">
                <a:solidFill>
                  <a:srgbClr val="FF0000"/>
                </a:solidFill>
              </a:rPr>
              <a:t>kernel</a:t>
            </a:r>
            <a:r>
              <a:rPr lang="en-CH" sz="2400" dirty="0"/>
              <a:t> is defined in terms of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7DD394-91E1-D230-257B-6F4BB5BCE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508" y="3962400"/>
            <a:ext cx="1024092" cy="350846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3E6F1B9-30DC-175F-128F-1AB275DC95E5}"/>
              </a:ext>
            </a:extLst>
          </p:cNvPr>
          <p:cNvSpPr/>
          <p:nvPr/>
        </p:nvSpPr>
        <p:spPr>
          <a:xfrm>
            <a:off x="2272889" y="4529317"/>
            <a:ext cx="5118511" cy="886240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DF6B76-1CF4-65F7-BEB0-A4A5516F1EDE}"/>
              </a:ext>
            </a:extLst>
          </p:cNvPr>
          <p:cNvSpPr txBox="1"/>
          <p:nvPr/>
        </p:nvSpPr>
        <p:spPr>
          <a:xfrm>
            <a:off x="687217" y="4543692"/>
            <a:ext cx="10153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We find:  </a:t>
            </a:r>
            <a:r>
              <a:rPr lang="en-CH" sz="2400" b="1" dirty="0">
                <a:solidFill>
                  <a:schemeClr val="accent2"/>
                </a:solidFill>
              </a:rPr>
              <a:t>FP eq = K-eq truncated to 2nd moments  </a:t>
            </a:r>
            <a:r>
              <a:rPr lang="en-CH" sz="2400" dirty="0"/>
              <a:t>=&gt; FP does not thermalize</a:t>
            </a:r>
          </a:p>
          <a:p>
            <a:r>
              <a:rPr lang="en-CH" sz="2400" dirty="0"/>
              <a:t>                                </a:t>
            </a:r>
            <a:r>
              <a:rPr lang="en-CH" sz="2400" b="1" dirty="0"/>
              <a:t>But:</a:t>
            </a:r>
            <a:r>
              <a:rPr lang="en-CH" sz="2400" dirty="0"/>
              <a:t> </a:t>
            </a:r>
            <a:r>
              <a:rPr lang="en-CH" sz="2400" b="1" dirty="0">
                <a:solidFill>
                  <a:srgbClr val="FF0000"/>
                </a:solidFill>
              </a:rPr>
              <a:t>all order K-eq thermalizes</a:t>
            </a:r>
            <a:r>
              <a:rPr lang="en-CH" sz="2400" dirty="0"/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5BF3E1-98A3-C310-DC0E-9BEC55084EFE}"/>
              </a:ext>
            </a:extLst>
          </p:cNvPr>
          <p:cNvSpPr txBox="1"/>
          <p:nvPr/>
        </p:nvSpPr>
        <p:spPr>
          <a:xfrm>
            <a:off x="685800" y="5410200"/>
            <a:ext cx="1120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We have derived an equilibration condition for the kernel of the K-eq that replaces the Einstein relation and is valid irrespective of coupling strength    </a:t>
            </a:r>
            <a:r>
              <a:rPr lang="en-CH" sz="2400" b="1" dirty="0">
                <a:solidFill>
                  <a:srgbClr val="FF0000"/>
                </a:solidFill>
              </a:rPr>
              <a:t>2504.21139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83279-75FE-F5D9-D2E9-26CC23BB7C9A}"/>
              </a:ext>
            </a:extLst>
          </p:cNvPr>
          <p:cNvSpPr txBox="1"/>
          <p:nvPr/>
        </p:nvSpPr>
        <p:spPr>
          <a:xfrm>
            <a:off x="7905027" y="4959190"/>
            <a:ext cx="3966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u="sng" dirty="0">
                <a:solidFill>
                  <a:srgbClr val="FF0000"/>
                </a:solidFill>
              </a:rPr>
              <a:t>This solves Gubser’s problem.</a:t>
            </a:r>
          </a:p>
        </p:txBody>
      </p:sp>
    </p:spTree>
    <p:extLst>
      <p:ext uri="{BB962C8B-B14F-4D97-AF65-F5344CB8AC3E}">
        <p14:creationId xmlns:p14="http://schemas.microsoft.com/office/powerpoint/2010/main" val="2432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E5207-68FA-E172-5357-9D7D9D23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E31123E-CDD6-F821-4AED-C1CA8F3CD587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2AD01-066B-9FF5-226F-79987A6AB1A6}"/>
              </a:ext>
            </a:extLst>
          </p:cNvPr>
          <p:cNvSpPr txBox="1"/>
          <p:nvPr/>
        </p:nvSpPr>
        <p:spPr>
          <a:xfrm>
            <a:off x="381000" y="609600"/>
            <a:ext cx="11430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b="1" dirty="0">
                <a:solidFill>
                  <a:schemeClr val="accent2"/>
                </a:solidFill>
              </a:rPr>
              <a:t>I gave three (out of many) examples</a:t>
            </a:r>
          </a:p>
          <a:p>
            <a:pPr algn="ctr"/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</a:t>
            </a:r>
            <a:r>
              <a:rPr lang="en-CH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ow novel experimental opportunities in the 2030s</a:t>
            </a:r>
          </a:p>
          <a:p>
            <a:pPr algn="ctr"/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r>
              <a:rPr lang="en-CH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 be followed by new theoretical developments</a:t>
            </a:r>
          </a:p>
          <a:p>
            <a:pPr algn="ctr"/>
            <a:endParaRPr lang="en-CH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CH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CH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endParaRPr lang="en-CH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back to more general remarks</a:t>
            </a:r>
            <a:endParaRPr lang="en-CH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CH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53760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91CCC-FEDE-FB5E-AA85-FD752E00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500B8E0-44CC-4BFF-C69C-AA41D87B20B3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3B042-381C-0237-3DEA-66BD93C80636}"/>
              </a:ext>
            </a:extLst>
          </p:cNvPr>
          <p:cNvSpPr txBox="1"/>
          <p:nvPr/>
        </p:nvSpPr>
        <p:spPr>
          <a:xfrm>
            <a:off x="838200" y="228600"/>
            <a:ext cx="1013460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rgbClr val="0070C0"/>
                </a:solidFill>
              </a:rPr>
              <a:t>Heavy-ion physics </a:t>
            </a:r>
            <a:endParaRPr lang="en-CH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i</a:t>
            </a:r>
            <a:r>
              <a:rPr lang="en-CH" sz="2400" dirty="0"/>
              <a:t>s an </a:t>
            </a:r>
            <a:r>
              <a:rPr lang="en-CH" sz="2400" b="1" dirty="0">
                <a:solidFill>
                  <a:schemeClr val="accent2"/>
                </a:solidFill>
              </a:rPr>
              <a:t>interdisciplinary research field</a:t>
            </a:r>
            <a:r>
              <a:rPr lang="en-CH" sz="2400" dirty="0"/>
              <a:t>, combining concepts and techniques from nuclear physics, high energy physics, hadronic physics, statistical physics … and reaches out neighboring fields.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i</a:t>
            </a:r>
            <a:r>
              <a:rPr lang="en-CH" sz="2400" dirty="0"/>
              <a:t>s </a:t>
            </a:r>
            <a:r>
              <a:rPr lang="en-CH" sz="2400" b="1" dirty="0">
                <a:solidFill>
                  <a:srgbClr val="0070C0"/>
                </a:solidFill>
              </a:rPr>
              <a:t>driven by fundamental questions </a:t>
            </a:r>
            <a:r>
              <a:rPr lang="en-CH" sz="2400" dirty="0"/>
              <a:t>(How do material properties emergy from fundamental interactions of non-abelian quantum field theories?) and strives for answers from 1st principles.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6DF724-B581-15F5-42E5-BEB687BF4F7F}"/>
              </a:ext>
            </a:extLst>
          </p:cNvPr>
          <p:cNvSpPr txBox="1"/>
          <p:nvPr/>
        </p:nvSpPr>
        <p:spPr>
          <a:xfrm>
            <a:off x="838199" y="3200400"/>
            <a:ext cx="101346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b="1" dirty="0">
                <a:solidFill>
                  <a:srgbClr val="0070C0"/>
                </a:solidFill>
              </a:rPr>
              <a:t>A world-leading center for nuclear theory  </a:t>
            </a:r>
            <a:endParaRPr lang="en-CH" sz="24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provides</a:t>
            </a:r>
            <a:r>
              <a:rPr lang="en-CH" sz="2400" dirty="0"/>
              <a:t> a forum that fosters the </a:t>
            </a:r>
            <a:r>
              <a:rPr lang="en-CH" sz="2400" b="1" dirty="0">
                <a:solidFill>
                  <a:schemeClr val="accent2"/>
                </a:solidFill>
              </a:rPr>
              <a:t>interdisciplinary exchange</a:t>
            </a:r>
            <a:r>
              <a:rPr lang="en-CH" sz="2400" dirty="0"/>
              <a:t> between nuclear theory and related areas.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that brings together scientists from the entire world to </a:t>
            </a:r>
            <a:r>
              <a:rPr lang="en-GB" sz="2400" b="1" dirty="0">
                <a:solidFill>
                  <a:schemeClr val="accent2"/>
                </a:solidFill>
              </a:rPr>
              <a:t>advance</a:t>
            </a:r>
            <a:r>
              <a:rPr lang="en-CH" sz="2400" b="1" dirty="0">
                <a:solidFill>
                  <a:schemeClr val="accent2"/>
                </a:solidFill>
              </a:rPr>
              <a:t> fundamental questions</a:t>
            </a:r>
            <a:r>
              <a:rPr lang="en-CH" sz="2400" dirty="0"/>
              <a:t> and that has the potential to grow the local community in doing so.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9160B0-A192-EF88-8809-7CAF5C538CD9}"/>
              </a:ext>
            </a:extLst>
          </p:cNvPr>
          <p:cNvSpPr txBox="1"/>
          <p:nvPr/>
        </p:nvSpPr>
        <p:spPr>
          <a:xfrm>
            <a:off x="990600" y="5433537"/>
            <a:ext cx="917178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400" dirty="0"/>
              <a:t>The worldwide heavy-ion physics community is looking forward to C3NT. </a:t>
            </a:r>
          </a:p>
        </p:txBody>
      </p:sp>
    </p:spTree>
    <p:extLst>
      <p:ext uri="{BB962C8B-B14F-4D97-AF65-F5344CB8AC3E}">
        <p14:creationId xmlns:p14="http://schemas.microsoft.com/office/powerpoint/2010/main" val="3086430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9A104-58E1-3172-ED50-58407B1FB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E0F91B6-F925-4076-E26E-A449F8CCAAE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B204F9-C195-4A35-EADB-69D80D111EA7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4582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4400" b="1" u="sng" dirty="0">
                <a:solidFill>
                  <a:srgbClr val="0070C0"/>
                </a:solidFill>
              </a:rPr>
              <a:t>Building Bridges … examples                    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5DE3F2-3701-85A0-2FA1-BC29F2D9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08" y="26267"/>
            <a:ext cx="2713892" cy="180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37ADC-A605-8D3F-6712-F02697B5D5F1}"/>
              </a:ext>
            </a:extLst>
          </p:cNvPr>
          <p:cNvSpPr txBox="1"/>
          <p:nvPr/>
        </p:nvSpPr>
        <p:spPr>
          <a:xfrm>
            <a:off x="690426" y="914400"/>
            <a:ext cx="106001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400" u="sng" dirty="0"/>
              <a:t>Hard Probes, Jet quenching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CH" sz="2400" dirty="0">
                <a:solidFill>
                  <a:srgbClr val="0070C0"/>
                </a:solidFill>
              </a:rPr>
              <a:t>Multiple bridges with high energy particle physics</a:t>
            </a:r>
          </a:p>
          <a:p>
            <a:pPr lvl="1"/>
            <a:r>
              <a:rPr lang="en-CH" sz="2400" dirty="0"/>
              <a:t>     -  perturbative QCD in nuclear environment, </a:t>
            </a:r>
          </a:p>
          <a:p>
            <a:pPr lvl="1"/>
            <a:r>
              <a:rPr lang="en-CH" sz="2400" dirty="0"/>
              <a:t>     -  NLO baselines, adapting Monte Carlo event generators and transport codes</a:t>
            </a:r>
          </a:p>
          <a:p>
            <a:pPr lvl="1"/>
            <a:r>
              <a:rPr lang="en-CH" sz="2400" dirty="0"/>
              <a:t>     -  adopting and rethinking Jet Finding Algorithms (Fastjet etc.)</a:t>
            </a:r>
          </a:p>
          <a:p>
            <a:pPr lvl="1"/>
            <a:r>
              <a:rPr lang="en-CH" sz="2400" dirty="0"/>
              <a:t>     -  Energy correlators </a:t>
            </a:r>
            <a:r>
              <a:rPr lang="en-CH" sz="2400" dirty="0">
                <a:solidFill>
                  <a:srgbClr val="FFC000"/>
                </a:solidFill>
              </a:rPr>
              <a:t>(C3NT workshop </a:t>
            </a:r>
            <a:r>
              <a:rPr lang="en-GB" sz="2400" dirty="0">
                <a:solidFill>
                  <a:srgbClr val="FFC000"/>
                </a:solidFill>
              </a:rPr>
              <a:t>https://</a:t>
            </a:r>
            <a:r>
              <a:rPr lang="en-GB" sz="2400" dirty="0" err="1">
                <a:solidFill>
                  <a:srgbClr val="FFC000"/>
                </a:solidFill>
              </a:rPr>
              <a:t>indico.ihep.ac.cn</a:t>
            </a:r>
            <a:r>
              <a:rPr lang="en-GB" sz="2400" dirty="0">
                <a:solidFill>
                  <a:srgbClr val="FFC000"/>
                </a:solidFill>
              </a:rPr>
              <a:t>/event/24880/)</a:t>
            </a:r>
            <a:endParaRPr lang="en-CH" sz="2400" dirty="0">
              <a:solidFill>
                <a:srgbClr val="FFC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382227-1677-5409-3BB2-047D993B382B}"/>
              </a:ext>
            </a:extLst>
          </p:cNvPr>
          <p:cNvSpPr txBox="1"/>
          <p:nvPr/>
        </p:nvSpPr>
        <p:spPr>
          <a:xfrm>
            <a:off x="685800" y="3189744"/>
            <a:ext cx="111717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400" u="sng" dirty="0"/>
              <a:t>Collective Flow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CH" sz="2400" dirty="0">
                <a:solidFill>
                  <a:srgbClr val="0070C0"/>
                </a:solidFill>
              </a:rPr>
              <a:t>Extending the textbooks of relativistic hydrodynamics to the smallest droplets</a:t>
            </a:r>
          </a:p>
          <a:p>
            <a:pPr lvl="1"/>
            <a:r>
              <a:rPr lang="en-CH" sz="2400" dirty="0"/>
              <a:t>     -  1st principle finite temperature field theory predicitons of transport coefficients</a:t>
            </a:r>
          </a:p>
          <a:p>
            <a:pPr lvl="1"/>
            <a:r>
              <a:rPr lang="en-CH" sz="2400" dirty="0"/>
              <a:t>     -  relativistic fluid dynamic simulations / inference and uncertainty quantification</a:t>
            </a:r>
          </a:p>
          <a:p>
            <a:pPr lvl="1"/>
            <a:r>
              <a:rPr lang="en-CH" sz="2400" dirty="0"/>
              <a:t>      </a:t>
            </a:r>
            <a:r>
              <a:rPr lang="en-CH" sz="2400" dirty="0">
                <a:solidFill>
                  <a:srgbClr val="FFC000"/>
                </a:solidFill>
              </a:rPr>
              <a:t>   (C3NT workshop </a:t>
            </a:r>
            <a:r>
              <a:rPr lang="en-GB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https://indico.ihep.ac.cn/event/25126/</a:t>
            </a:r>
            <a:r>
              <a:rPr lang="en-GB" sz="2400" dirty="0">
                <a:solidFill>
                  <a:srgbClr val="FFC000"/>
                </a:solidFill>
              </a:rPr>
              <a:t>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CH" sz="2400" dirty="0">
                <a:solidFill>
                  <a:srgbClr val="0070C0"/>
                </a:solidFill>
              </a:rPr>
              <a:t>AdS/CFT: understanding non-abelian plasmas with string theory techniques</a:t>
            </a:r>
          </a:p>
          <a:p>
            <a:pPr lvl="1"/>
            <a:r>
              <a:rPr lang="en-CH" sz="2400" dirty="0"/>
              <a:t>     -  understanding perfect fluidity in QFT, plasmas without quasi-particle d.o.f. </a:t>
            </a:r>
          </a:p>
          <a:p>
            <a:pPr lvl="1"/>
            <a:r>
              <a:rPr lang="en-CH" sz="2400" dirty="0"/>
              <a:t>     -  novel strong coupling techniques</a:t>
            </a:r>
          </a:p>
          <a:p>
            <a:pPr lvl="1"/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70358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8878-FD9F-455E-BDCF-ADF5B5BD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A371E7E-BEEA-A0A5-3CB2-31940646CD5A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458D9A-95A8-71DD-1234-8A8266D5DB06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84582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0070C0"/>
                </a:solidFill>
              </a:rPr>
              <a:t> … more examples                    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DCA9DD-FC3E-C486-23E4-744C0F889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108" y="26267"/>
            <a:ext cx="2713892" cy="1802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55566-05DF-7B57-4FCB-CA6CA0B511A7}"/>
              </a:ext>
            </a:extLst>
          </p:cNvPr>
          <p:cNvSpPr txBox="1"/>
          <p:nvPr/>
        </p:nvSpPr>
        <p:spPr>
          <a:xfrm>
            <a:off x="690426" y="914400"/>
            <a:ext cx="7422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400" u="sng" dirty="0"/>
              <a:t>LHC discovery of collectivity in small(est) systems</a:t>
            </a:r>
          </a:p>
          <a:p>
            <a:pPr lvl="1"/>
            <a:r>
              <a:rPr lang="en-CH" sz="2400" dirty="0"/>
              <a:t>-  </a:t>
            </a:r>
            <a:r>
              <a:rPr lang="en-GB" sz="2400" dirty="0"/>
              <a:t>T</a:t>
            </a:r>
            <a:r>
              <a:rPr lang="en-CH" sz="2400" dirty="0"/>
              <a:t>hermo/hydro-dynamization in non-abelian plasmas</a:t>
            </a:r>
          </a:p>
          <a:p>
            <a:pPr lvl="1"/>
            <a:r>
              <a:rPr lang="en-CH" sz="2400" dirty="0"/>
              <a:t>-   Sensitivity to fine details of initial conditions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CH" sz="2400" dirty="0">
                <a:solidFill>
                  <a:srgbClr val="0070C0"/>
                </a:solidFill>
              </a:rPr>
              <a:t>Synergies with nuclear structure*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805FC-ABCF-41C6-A884-A404E2289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247" y="2830066"/>
            <a:ext cx="6096000" cy="3429001"/>
          </a:xfrm>
          <a:prstGeom prst="rect">
            <a:avLst/>
          </a:prstGeom>
        </p:spPr>
      </p:pic>
      <p:pic>
        <p:nvPicPr>
          <p:cNvPr id="8" name="Picture 7" descr="A diagram of a graph&#10;&#10;AI-generated content may be incorrect.">
            <a:extLst>
              <a:ext uri="{FF2B5EF4-FFF2-40B4-BE49-F238E27FC236}">
                <a16:creationId xmlns:a16="http://schemas.microsoft.com/office/drawing/2014/main" id="{5D22A505-C5E1-CC85-6A71-9EAE24B7F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47" y="44660"/>
            <a:ext cx="3432553" cy="60329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429E2F-C7C0-5257-3529-269421DAEFC9}"/>
              </a:ext>
            </a:extLst>
          </p:cNvPr>
          <p:cNvSpPr txBox="1"/>
          <p:nvPr/>
        </p:nvSpPr>
        <p:spPr>
          <a:xfrm>
            <a:off x="304800" y="6477000"/>
            <a:ext cx="316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G. Giacalone et al., </a:t>
            </a:r>
            <a:r>
              <a:rPr lang="en-CH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2402.</a:t>
            </a:r>
            <a:r>
              <a:rPr lang="en-CH" dirty="0">
                <a:solidFill>
                  <a:schemeClr val="bg1"/>
                </a:solidFill>
              </a:rPr>
              <a:t>05995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0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6DFB0-4EA3-1ECA-50B9-70522A54A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72F1DDF-CEAA-0A6F-A401-85F5E5BC40C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39B4D-CBDB-66D8-830F-95F545F95748}"/>
              </a:ext>
            </a:extLst>
          </p:cNvPr>
          <p:cNvSpPr txBox="1"/>
          <p:nvPr/>
        </p:nvSpPr>
        <p:spPr>
          <a:xfrm>
            <a:off x="381000" y="45720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b="1" dirty="0">
                <a:solidFill>
                  <a:srgbClr val="0070C0"/>
                </a:solidFill>
              </a:rPr>
              <a:t>My best wishes for the success of C3NT.</a:t>
            </a:r>
            <a:endParaRPr lang="en-CH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F3FE-0803-1218-0B00-217605B78EE2}"/>
              </a:ext>
            </a:extLst>
          </p:cNvPr>
          <p:cNvSpPr txBox="1"/>
          <p:nvPr/>
        </p:nvSpPr>
        <p:spPr>
          <a:xfrm>
            <a:off x="381000" y="2029361"/>
            <a:ext cx="1143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May it strive to grow into one of the world-leading meeting points for nuclear theory.</a:t>
            </a:r>
            <a:endParaRPr lang="en-CH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3B4DE-3360-5595-9C8A-03F8F72445FB}"/>
              </a:ext>
            </a:extLst>
          </p:cNvPr>
          <p:cNvSpPr txBox="1"/>
          <p:nvPr/>
        </p:nvSpPr>
        <p:spPr>
          <a:xfrm>
            <a:off x="228600" y="4203918"/>
            <a:ext cx="1143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 am looking forward to discussing  and shaping the future of our field here in Wuhan.</a:t>
            </a:r>
            <a:endParaRPr lang="en-CH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CH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403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7A00-636D-7CEE-A273-091E048A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A706-07AB-056E-CDA8-AE5B2489F1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55" y="2362200"/>
            <a:ext cx="12178145" cy="863175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BD348B-5398-93EC-8520-A20BA9FA3A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</p:spTree>
    <p:extLst>
      <p:ext uri="{BB962C8B-B14F-4D97-AF65-F5344CB8AC3E}">
        <p14:creationId xmlns:p14="http://schemas.microsoft.com/office/powerpoint/2010/main" val="82193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261BD-0CD7-48F1-40B4-F9F53DC3B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9564ED-E5F7-A995-D186-E2297F593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324600" cy="632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79BAB-9B37-57E7-A9FE-C943771D9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808973"/>
            <a:ext cx="4114800" cy="1096027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54A6B-5302-9D59-2F32-665C3928E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946071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2DBD8-1CCA-DEB0-68D9-B4301356D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5211731"/>
            <a:ext cx="3048000" cy="16335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CB2372-B22F-981D-5DCA-EAD93DEF18D2}"/>
              </a:ext>
            </a:extLst>
          </p:cNvPr>
          <p:cNvSpPr/>
          <p:nvPr/>
        </p:nvSpPr>
        <p:spPr>
          <a:xfrm>
            <a:off x="3989982" y="1963119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7F33E3-8329-96C9-EF7D-F5A87DE66C7F}"/>
              </a:ext>
            </a:extLst>
          </p:cNvPr>
          <p:cNvSpPr/>
          <p:nvPr/>
        </p:nvSpPr>
        <p:spPr>
          <a:xfrm>
            <a:off x="8077200" y="2057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63311CF-0100-DC1E-F7A6-D94B53943EE6}"/>
              </a:ext>
            </a:extLst>
          </p:cNvPr>
          <p:cNvSpPr/>
          <p:nvPr/>
        </p:nvSpPr>
        <p:spPr>
          <a:xfrm>
            <a:off x="6172200" y="5105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517117-6E0B-935B-BDC2-8147F699DED7}"/>
              </a:ext>
            </a:extLst>
          </p:cNvPr>
          <p:cNvCxnSpPr>
            <a:cxnSpLocks/>
          </p:cNvCxnSpPr>
          <p:nvPr/>
        </p:nvCxnSpPr>
        <p:spPr>
          <a:xfrm flipV="1">
            <a:off x="6336224" y="2209800"/>
            <a:ext cx="1740976" cy="285750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BDA430-2076-F4C6-8293-AE92602C6129}"/>
              </a:ext>
            </a:extLst>
          </p:cNvPr>
          <p:cNvCxnSpPr>
            <a:cxnSpLocks/>
            <a:endCxn id="9" idx="5"/>
          </p:cNvCxnSpPr>
          <p:nvPr/>
        </p:nvCxnSpPr>
        <p:spPr>
          <a:xfrm flipH="1" flipV="1">
            <a:off x="4120064" y="2093201"/>
            <a:ext cx="2052136" cy="3012199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22953E-FB78-E6DE-0ED9-7F4111C27ECE}"/>
              </a:ext>
            </a:extLst>
          </p:cNvPr>
          <p:cNvCxnSpPr>
            <a:cxnSpLocks/>
          </p:cNvCxnSpPr>
          <p:nvPr/>
        </p:nvCxnSpPr>
        <p:spPr>
          <a:xfrm flipH="1" flipV="1">
            <a:off x="4186294" y="2039319"/>
            <a:ext cx="3855438" cy="7620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49E2-4005-ED1F-88C2-036935CAE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F0CC5A9-C9C1-15B0-4F17-AF94DB07214D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B316-502D-4E91-2234-BA90731D5948}"/>
              </a:ext>
            </a:extLst>
          </p:cNvPr>
          <p:cNvSpPr txBox="1"/>
          <p:nvPr/>
        </p:nvSpPr>
        <p:spPr>
          <a:xfrm>
            <a:off x="1095404" y="1066800"/>
            <a:ext cx="101059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b="1" dirty="0">
                <a:solidFill>
                  <a:schemeClr val="accent2"/>
                </a:solidFill>
              </a:rPr>
              <a:t>The future of heavy ion physics</a:t>
            </a:r>
          </a:p>
          <a:p>
            <a:pPr algn="ctr"/>
            <a:r>
              <a:rPr lang="en-CH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- </a:t>
            </a:r>
            <a:r>
              <a:rPr lang="en-GB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at least s</a:t>
            </a:r>
            <a:r>
              <a:rPr lang="en-CH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ome aspects of it</a:t>
            </a:r>
          </a:p>
          <a:p>
            <a:pPr algn="ctr"/>
            <a:r>
              <a:rPr lang="en-CH" sz="5400" dirty="0"/>
              <a:t>	 </a:t>
            </a:r>
            <a:r>
              <a:rPr lang="en-CH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(thorough/comprehensive discussion lies </a:t>
            </a:r>
          </a:p>
          <a:p>
            <a:pPr algn="ctr"/>
            <a:r>
              <a:rPr lang="en-CH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beyond the scope of this talk)</a:t>
            </a:r>
          </a:p>
          <a:p>
            <a:pPr algn="ctr"/>
            <a:endParaRPr lang="en-CH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CH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5266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A71A-3CA4-2406-CE7B-852B58517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D30846F-00CE-A55A-7ED7-1496073E6EDD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6DF94D-5E18-929C-4784-636736F96259}"/>
              </a:ext>
            </a:extLst>
          </p:cNvPr>
          <p:cNvSpPr txBox="1">
            <a:spLocks/>
          </p:cNvSpPr>
          <p:nvPr/>
        </p:nvSpPr>
        <p:spPr>
          <a:xfrm>
            <a:off x="-152400" y="14882"/>
            <a:ext cx="123444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Major discoveries of heavy-ion physics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red blue and green circular object&#10;&#10;Description automatically generated">
            <a:extLst>
              <a:ext uri="{FF2B5EF4-FFF2-40B4-BE49-F238E27FC236}">
                <a16:creationId xmlns:a16="http://schemas.microsoft.com/office/drawing/2014/main" id="{80EAC8B9-E675-F92C-8B31-ED9DA838A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63096"/>
            <a:ext cx="5488482" cy="1498248"/>
          </a:xfrm>
          <a:prstGeom prst="rect">
            <a:avLst/>
          </a:prstGeom>
        </p:spPr>
      </p:pic>
      <p:pic>
        <p:nvPicPr>
          <p:cNvPr id="5" name="Picture 4" descr="A diagram of a graph showing a jet&#10;&#10;Description automatically generated with medium confidence">
            <a:extLst>
              <a:ext uri="{FF2B5EF4-FFF2-40B4-BE49-F238E27FC236}">
                <a16:creationId xmlns:a16="http://schemas.microsoft.com/office/drawing/2014/main" id="{C4384553-97DA-31B1-D13B-EDA590EE2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4944256" cy="2947739"/>
          </a:xfrm>
          <a:prstGeom prst="rect">
            <a:avLst/>
          </a:prstGeom>
        </p:spPr>
      </p:pic>
      <p:pic>
        <p:nvPicPr>
          <p:cNvPr id="6" name="Picture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B7B9470-45D8-297D-25F1-CD8D32CEE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71" y="2661344"/>
            <a:ext cx="3011411" cy="36434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F6BB37-1CB2-AE6F-2487-CB3218D9C09B}"/>
              </a:ext>
            </a:extLst>
          </p:cNvPr>
          <p:cNvSpPr txBox="1"/>
          <p:nvPr/>
        </p:nvSpPr>
        <p:spPr>
          <a:xfrm>
            <a:off x="393882" y="3646056"/>
            <a:ext cx="7088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/>
              <a:t>These phenomena are: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N</a:t>
            </a:r>
            <a:r>
              <a:rPr lang="en-CH" sz="2800" dirty="0"/>
              <a:t>umerically large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Generic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Quantified on top of pp baseline.</a:t>
            </a:r>
          </a:p>
          <a:p>
            <a:pPr marL="457200" indent="-457200">
              <a:buFont typeface="Symbol" pitchFamily="2" charset="2"/>
              <a:buChar char="Þ"/>
            </a:pPr>
            <a:r>
              <a:rPr lang="en-GB" sz="2800" dirty="0">
                <a:solidFill>
                  <a:srgbClr val="FF0000"/>
                </a:solidFill>
              </a:rPr>
              <a:t>Allows for</a:t>
            </a:r>
            <a:r>
              <a:rPr lang="en-CH" sz="2800" dirty="0">
                <a:solidFill>
                  <a:srgbClr val="FF0000"/>
                </a:solidFill>
              </a:rPr>
              <a:t> detailed experimentation of collective phenomena.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12166-E013-0D7F-2FE9-482BB5362328}"/>
              </a:ext>
            </a:extLst>
          </p:cNvPr>
          <p:cNvSpPr txBox="1"/>
          <p:nvPr/>
        </p:nvSpPr>
        <p:spPr>
          <a:xfrm rot="20076470">
            <a:off x="830443" y="1538867"/>
            <a:ext cx="2209800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400" dirty="0"/>
              <a:t>Jet Quenching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AF195-84E6-F092-2062-197FD0169CFD}"/>
              </a:ext>
            </a:extLst>
          </p:cNvPr>
          <p:cNvSpPr txBox="1"/>
          <p:nvPr/>
        </p:nvSpPr>
        <p:spPr>
          <a:xfrm rot="20076470">
            <a:off x="7865793" y="2108761"/>
            <a:ext cx="820317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400" dirty="0"/>
              <a:t>Flow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6AE8D-A7CD-65DC-40E1-15F07179F033}"/>
              </a:ext>
            </a:extLst>
          </p:cNvPr>
          <p:cNvSpPr txBox="1"/>
          <p:nvPr/>
        </p:nvSpPr>
        <p:spPr>
          <a:xfrm rot="20076470">
            <a:off x="7082706" y="3810651"/>
            <a:ext cx="2271225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LHC discovery of collectivity in </a:t>
            </a:r>
          </a:p>
          <a:p>
            <a:pPr algn="ctr"/>
            <a:r>
              <a:rPr lang="en-CH" sz="2400" dirty="0"/>
              <a:t>small systems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BAC80-84BF-6FFB-00EE-ADF870300B84}"/>
              </a:ext>
            </a:extLst>
          </p:cNvPr>
          <p:cNvSpPr txBox="1"/>
          <p:nvPr/>
        </p:nvSpPr>
        <p:spPr>
          <a:xfrm rot="20076470">
            <a:off x="6808950" y="5641539"/>
            <a:ext cx="227122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</a:t>
            </a:r>
            <a:r>
              <a:rPr lang="en-CH" sz="2400" dirty="0"/>
              <a:t>nd more … </a:t>
            </a:r>
          </a:p>
        </p:txBody>
      </p:sp>
    </p:spTree>
    <p:extLst>
      <p:ext uri="{BB962C8B-B14F-4D97-AF65-F5344CB8AC3E}">
        <p14:creationId xmlns:p14="http://schemas.microsoft.com/office/powerpoint/2010/main" val="133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51219-3D26-2962-D265-5855C6B2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238CD22-92E2-D1DD-4B5F-4348DC3774D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C368A9-0441-D728-5B4B-976E07D50575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LHC discovery of collectivity in small systems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table of maths&#10;&#10;Description automatically generated">
            <a:extLst>
              <a:ext uri="{FF2B5EF4-FFF2-40B4-BE49-F238E27FC236}">
                <a16:creationId xmlns:a16="http://schemas.microsoft.com/office/drawing/2014/main" id="{190D27BA-FCB0-BD3D-CB7E-D6778914B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78057"/>
            <a:ext cx="9296400" cy="543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17432-6F22-3721-26C4-0389E9608701}"/>
              </a:ext>
            </a:extLst>
          </p:cNvPr>
          <p:cNvSpPr txBox="1"/>
          <p:nvPr/>
        </p:nvSpPr>
        <p:spPr>
          <a:xfrm rot="20438333">
            <a:off x="2437898" y="2951946"/>
            <a:ext cx="8305800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200 publications from all LHC and RHIC collaborations:</a:t>
            </a:r>
          </a:p>
          <a:p>
            <a:r>
              <a:rPr lang="en-GB" sz="2800" dirty="0"/>
              <a:t>P</a:t>
            </a:r>
            <a:r>
              <a:rPr lang="en-CH" sz="2800" dirty="0"/>
              <a:t>recursor phenomena of collectivity seen in pp and pA.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5E2BB-05DF-28C3-BC3D-FE2A31247049}"/>
              </a:ext>
            </a:extLst>
          </p:cNvPr>
          <p:cNvSpPr txBox="1"/>
          <p:nvPr/>
        </p:nvSpPr>
        <p:spPr>
          <a:xfrm>
            <a:off x="304800" y="6400800"/>
            <a:ext cx="674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Table from: Jan Fiete Grosse-Oertringhaus &amp; UAW, arXiv:2407.07484 </a:t>
            </a:r>
          </a:p>
        </p:txBody>
      </p:sp>
    </p:spTree>
    <p:extLst>
      <p:ext uri="{BB962C8B-B14F-4D97-AF65-F5344CB8AC3E}">
        <p14:creationId xmlns:p14="http://schemas.microsoft.com/office/powerpoint/2010/main" val="3377619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7B419-EB94-71CA-8EC0-7671754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9995B5D-E656-2612-7B15-EED7FB71B225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8D655C-3167-DB85-9C85-342EF5BDF697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Why is this of fundamental interest? </a:t>
            </a:r>
          </a:p>
        </p:txBody>
      </p:sp>
      <p:pic>
        <p:nvPicPr>
          <p:cNvPr id="24" name="Picture 23" descr="A diagram of a rectangle with words&#10;&#10;Description automatically generated">
            <a:extLst>
              <a:ext uri="{FF2B5EF4-FFF2-40B4-BE49-F238E27FC236}">
                <a16:creationId xmlns:a16="http://schemas.microsoft.com/office/drawing/2014/main" id="{FA8418D3-CF56-6C31-7D9C-FAD250D8F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78057"/>
            <a:ext cx="10612967" cy="22775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3EA5E6-A1E3-985A-CF53-C8D4C7BC6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345615"/>
            <a:ext cx="3429000" cy="27929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836294-6631-2D4C-8CB2-AD0E4A718A8F}"/>
              </a:ext>
            </a:extLst>
          </p:cNvPr>
          <p:cNvSpPr txBox="1"/>
          <p:nvPr/>
        </p:nvSpPr>
        <p:spPr>
          <a:xfrm>
            <a:off x="1066800" y="3834162"/>
            <a:ext cx="55036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800" dirty="0"/>
              <a:t>Flow translates </a:t>
            </a:r>
            <a:r>
              <a:rPr lang="en-CH" sz="2800" b="1" dirty="0">
                <a:solidFill>
                  <a:srgbClr val="7030A0"/>
                </a:solidFill>
              </a:rPr>
              <a:t>spatial gradients </a:t>
            </a:r>
          </a:p>
          <a:p>
            <a:r>
              <a:rPr lang="en-CH" sz="2800" b="1" dirty="0">
                <a:solidFill>
                  <a:srgbClr val="7030A0"/>
                </a:solidFill>
              </a:rPr>
              <a:t>     into momentum gradients</a:t>
            </a:r>
            <a:r>
              <a:rPr lang="en-CH" sz="2800" dirty="0"/>
              <a:t>.</a:t>
            </a:r>
          </a:p>
          <a:p>
            <a:r>
              <a:rPr lang="en-CH" sz="2800" dirty="0"/>
              <a:t>     (sensitive to pressure gradients,</a:t>
            </a:r>
          </a:p>
          <a:p>
            <a:r>
              <a:rPr lang="en-CH" sz="2800" dirty="0"/>
              <a:t>        equation of state, dissipation …)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10B99E-EB49-6897-6B39-DD6ABDA6F42D}"/>
              </a:ext>
            </a:extLst>
          </p:cNvPr>
          <p:cNvSpPr txBox="1"/>
          <p:nvPr/>
        </p:nvSpPr>
        <p:spPr>
          <a:xfrm rot="20438333">
            <a:off x="2437898" y="3167389"/>
            <a:ext cx="8305800" cy="52322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Access to the phenomenology of QCD thermodynamics.</a:t>
            </a:r>
          </a:p>
        </p:txBody>
      </p:sp>
    </p:spTree>
    <p:extLst>
      <p:ext uri="{BB962C8B-B14F-4D97-AF65-F5344CB8AC3E}">
        <p14:creationId xmlns:p14="http://schemas.microsoft.com/office/powerpoint/2010/main" val="32413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EB77-1990-7C66-A529-1D366327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F7976B8-4646-DC36-6E8B-F2E45E3B75F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7C726-E128-5675-7F43-E216F2387F22}"/>
              </a:ext>
            </a:extLst>
          </p:cNvPr>
          <p:cNvSpPr txBox="1">
            <a:spLocks/>
          </p:cNvSpPr>
          <p:nvPr/>
        </p:nvSpPr>
        <p:spPr>
          <a:xfrm>
            <a:off x="0" y="990600"/>
            <a:ext cx="54102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Healthy interplay of EXP and broad TH community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99E77-DAD5-E450-0CFF-F2AEC4DF37B1}"/>
              </a:ext>
            </a:extLst>
          </p:cNvPr>
          <p:cNvSpPr txBox="1"/>
          <p:nvPr/>
        </p:nvSpPr>
        <p:spPr>
          <a:xfrm>
            <a:off x="304800" y="6400800"/>
            <a:ext cx="973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* Giacalone, Nijs, van der Schee, Phys.Rev.Lett.131 (2023) 2, reproduced in NUPECC Long Range Plan</a:t>
            </a:r>
          </a:p>
        </p:txBody>
      </p:sp>
      <p:pic>
        <p:nvPicPr>
          <p:cNvPr id="3" name="Picture 2" descr="A graph of a mathematical function&#10;&#10;Description automatically generated with medium confidence">
            <a:extLst>
              <a:ext uri="{FF2B5EF4-FFF2-40B4-BE49-F238E27FC236}">
                <a16:creationId xmlns:a16="http://schemas.microsoft.com/office/drawing/2014/main" id="{79E32077-04D8-4FD8-7982-CB8AF2695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57" y="87868"/>
            <a:ext cx="6624991" cy="6255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A8F6B-5917-5E77-B970-1AAA593D7849}"/>
              </a:ext>
            </a:extLst>
          </p:cNvPr>
          <p:cNvSpPr txBox="1"/>
          <p:nvPr/>
        </p:nvSpPr>
        <p:spPr>
          <a:xfrm>
            <a:off x="6472079" y="3886200"/>
            <a:ext cx="3200400" cy="138499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Bayesian inference analysis involving 670 LHC data points.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F5AC2-0216-F71F-8F36-E945F039D6B8}"/>
              </a:ext>
            </a:extLst>
          </p:cNvPr>
          <p:cNvSpPr txBox="1"/>
          <p:nvPr/>
        </p:nvSpPr>
        <p:spPr>
          <a:xfrm>
            <a:off x="367120" y="1897082"/>
            <a:ext cx="585217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Constraints on: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T</a:t>
            </a:r>
            <a:r>
              <a:rPr lang="en-CH" sz="2800" dirty="0"/>
              <a:t>emperature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Eq. of state (sound velocity)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QCD transport coefficients</a:t>
            </a:r>
          </a:p>
          <a:p>
            <a:r>
              <a:rPr lang="en-CH" sz="2800" dirty="0"/>
              <a:t>      (shear, bulk viscosities)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Relaxation times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…</a:t>
            </a:r>
          </a:p>
          <a:p>
            <a:r>
              <a:rPr lang="en-CH" sz="2800" dirty="0"/>
              <a:t>Model dependencies under scrutiny,</a:t>
            </a:r>
          </a:p>
          <a:p>
            <a:r>
              <a:rPr lang="en-GB" sz="2800" dirty="0"/>
              <a:t>C</a:t>
            </a:r>
            <a:r>
              <a:rPr lang="en-CH" sz="2800" dirty="0"/>
              <a:t>onnection to hard probes in progress.</a:t>
            </a:r>
          </a:p>
          <a:p>
            <a:r>
              <a:rPr lang="en-CH" sz="2800" dirty="0"/>
              <a:t>Heavy flavor sector still missing.</a:t>
            </a:r>
          </a:p>
        </p:txBody>
      </p:sp>
    </p:spTree>
    <p:extLst>
      <p:ext uri="{BB962C8B-B14F-4D97-AF65-F5344CB8AC3E}">
        <p14:creationId xmlns:p14="http://schemas.microsoft.com/office/powerpoint/2010/main" val="236192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0C7F0-1E6A-D7CB-12D7-B2D92836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680F2EB-1884-4E9C-A3FD-4F3D63749E5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1A86FB-A0FB-7AE1-A172-62387ACFB54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221392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4400" b="1" u="sng" dirty="0">
                <a:solidFill>
                  <a:srgbClr val="0070C0"/>
                </a:solidFill>
              </a:rPr>
              <a:t>Future of experimental HI-LHC heavy-ion program                    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83739-6FD8-A049-B235-0A8B2BA52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1" y="1091775"/>
            <a:ext cx="12068993" cy="5156625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95BDFBB-AEA4-7C1D-619F-694A1A6F88CF}"/>
              </a:ext>
            </a:extLst>
          </p:cNvPr>
          <p:cNvSpPr/>
          <p:nvPr/>
        </p:nvSpPr>
        <p:spPr>
          <a:xfrm rot="10800000">
            <a:off x="5486400" y="5498815"/>
            <a:ext cx="1600200" cy="38100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4342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27442</TotalTime>
  <Words>1538</Words>
  <Application>Microsoft Macintosh PowerPoint</Application>
  <PresentationFormat>Widescreen</PresentationFormat>
  <Paragraphs>215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Georgia</vt:lpstr>
      <vt:lpstr>Helvetica Light</vt:lpstr>
      <vt:lpstr>Helvetica Neue</vt:lpstr>
      <vt:lpstr>Symbol</vt:lpstr>
      <vt:lpstr>Tw Cen MT</vt:lpstr>
      <vt:lpstr>Tw Cen MT Condensed</vt:lpstr>
      <vt:lpstr>Wingdings</vt:lpstr>
      <vt:lpstr>Retrospect</vt:lpstr>
      <vt:lpstr>The Future of Heavy-Ion Physics C3NT Inaugural Symposium 19 May 2025, Wuhan, China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have calculated …</vt:lpstr>
      <vt:lpstr>  Integrated luminosity requirements</vt:lpstr>
      <vt:lpstr>PowerPoint Presentation</vt:lpstr>
      <vt:lpstr>Example 2: QCD formation time via quenched jets    </vt:lpstr>
      <vt:lpstr>Example 3: Heavy quark transport – beyond Foker-Planck    </vt:lpstr>
      <vt:lpstr>  Solution if Foker-Planck fails: Kolmogorov-equation (Keq)    </vt:lpstr>
      <vt:lpstr>PowerPoint Presentation</vt:lpstr>
      <vt:lpstr>PowerPoint Presentation</vt:lpstr>
      <vt:lpstr>PowerPoint Presentation</vt:lpstr>
      <vt:lpstr>PowerPoint Presentation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quarks, gluons and black holes</dc:title>
  <dc:creator>Wilke van der Schee</dc:creator>
  <cp:lastModifiedBy>Urs Wiedemann</cp:lastModifiedBy>
  <cp:revision>645</cp:revision>
  <cp:lastPrinted>2022-06-21T12:26:51Z</cp:lastPrinted>
  <dcterms:created xsi:type="dcterms:W3CDTF">2020-01-05T16:58:15Z</dcterms:created>
  <dcterms:modified xsi:type="dcterms:W3CDTF">2025-05-14T13:57:34Z</dcterms:modified>
</cp:coreProperties>
</file>