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1379" r:id="rId2"/>
    <p:sldId id="1344" r:id="rId3"/>
    <p:sldId id="1218" r:id="rId4"/>
    <p:sldId id="1385" r:id="rId5"/>
    <p:sldId id="1441" r:id="rId6"/>
    <p:sldId id="1439" r:id="rId7"/>
    <p:sldId id="1442" r:id="rId8"/>
    <p:sldId id="1445" r:id="rId9"/>
    <p:sldId id="878" r:id="rId10"/>
    <p:sldId id="1391" r:id="rId11"/>
    <p:sldId id="1371" r:id="rId12"/>
    <p:sldId id="1386" r:id="rId13"/>
    <p:sldId id="1395" r:id="rId14"/>
    <p:sldId id="1396" r:id="rId15"/>
    <p:sldId id="1387" r:id="rId16"/>
    <p:sldId id="1393" r:id="rId17"/>
    <p:sldId id="1118" r:id="rId18"/>
    <p:sldId id="1130" r:id="rId19"/>
    <p:sldId id="1129" r:id="rId20"/>
    <p:sldId id="1429" r:id="rId21"/>
    <p:sldId id="1449" r:id="rId22"/>
    <p:sldId id="1430" r:id="rId23"/>
    <p:sldId id="1186" r:id="rId24"/>
    <p:sldId id="1197" r:id="rId25"/>
    <p:sldId id="1160" r:id="rId26"/>
    <p:sldId id="1433" r:id="rId27"/>
    <p:sldId id="1223" r:id="rId28"/>
    <p:sldId id="1196" r:id="rId29"/>
    <p:sldId id="1432" r:id="rId30"/>
    <p:sldId id="1257" r:id="rId31"/>
    <p:sldId id="1308" r:id="rId32"/>
    <p:sldId id="1260" r:id="rId33"/>
    <p:sldId id="1399" r:id="rId34"/>
    <p:sldId id="1267" r:id="rId35"/>
    <p:sldId id="1434" r:id="rId36"/>
    <p:sldId id="1457" r:id="rId37"/>
    <p:sldId id="1425" r:id="rId38"/>
    <p:sldId id="1453" r:id="rId39"/>
    <p:sldId id="1437" r:id="rId40"/>
    <p:sldId id="1452" r:id="rId41"/>
    <p:sldId id="1454" r:id="rId42"/>
    <p:sldId id="1401" r:id="rId43"/>
    <p:sldId id="1458" r:id="rId44"/>
    <p:sldId id="1406" r:id="rId45"/>
    <p:sldId id="1408" r:id="rId46"/>
    <p:sldId id="1409" r:id="rId47"/>
    <p:sldId id="1411" r:id="rId48"/>
    <p:sldId id="1456" r:id="rId49"/>
    <p:sldId id="1455" r:id="rId50"/>
    <p:sldId id="1424" r:id="rId51"/>
  </p:sldIdLst>
  <p:sldSz cx="9144000" cy="6858000" type="screen4x3"/>
  <p:notesSz cx="9928225" cy="6797675"/>
  <p:custDataLst>
    <p:tags r:id="rId54"/>
  </p:custDataLst>
  <p:defaultTextStyle>
    <a:defPPr>
      <a:defRPr lang="zh-CN"/>
    </a:defPPr>
    <a:lvl1pPr algn="r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r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r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2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Mike Lisa" initials="MAL" lastIdx="1" clrIdx="0"/>
  <p:cmAuthor id="1" name="PKU" initials="P" lastIdx="1" clrIdx="1"/>
  <p:cmAuthor id="2" name="H" initials="H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FFFFFF"/>
    <a:srgbClr val="FFCCFF"/>
    <a:srgbClr val="CC99FF"/>
    <a:srgbClr val="CCFF33"/>
    <a:srgbClr val="99FF99"/>
    <a:srgbClr val="CCFFCC"/>
    <a:srgbClr val="7DF62A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8" autoAdjust="0"/>
    <p:restoredTop sz="95606" autoAdjust="0"/>
  </p:normalViewPr>
  <p:slideViewPr>
    <p:cSldViewPr showGuides="1">
      <p:cViewPr varScale="1">
        <p:scale>
          <a:sx n="69" d="100"/>
          <a:sy n="69" d="100"/>
        </p:scale>
        <p:origin x="1293" y="51"/>
      </p:cViewPr>
      <p:guideLst>
        <p:guide orient="horz" pos="2194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1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1700" cy="3394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852" tIns="46426" rIns="92852" bIns="46426" numCol="1" anchor="t" anchorCtr="0" compatLnSpc="1"/>
          <a:lstStyle>
            <a:lvl1pPr algn="l" defTabSz="929005">
              <a:defRPr sz="1200"/>
            </a:lvl1pPr>
          </a:lstStyle>
          <a:p>
            <a:endParaRPr lang="en-US" altLang="zh-CN"/>
          </a:p>
        </p:txBody>
      </p:sp>
      <p:sp>
        <p:nvSpPr>
          <p:cNvPr id="1935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525" y="1"/>
            <a:ext cx="4301700" cy="3394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852" tIns="46426" rIns="92852" bIns="46426" numCol="1" anchor="t" anchorCtr="0" compatLnSpc="1"/>
          <a:lstStyle>
            <a:lvl1pPr defTabSz="929005">
              <a:defRPr sz="1200"/>
            </a:lvl1pPr>
          </a:lstStyle>
          <a:p>
            <a:endParaRPr lang="en-US" altLang="zh-CN"/>
          </a:p>
        </p:txBody>
      </p:sp>
      <p:sp>
        <p:nvSpPr>
          <p:cNvPr id="1935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8260"/>
            <a:ext cx="4301700" cy="3394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852" tIns="46426" rIns="92852" bIns="46426" numCol="1" anchor="b" anchorCtr="0" compatLnSpc="1"/>
          <a:lstStyle>
            <a:lvl1pPr algn="l" defTabSz="929005">
              <a:defRPr sz="1200"/>
            </a:lvl1pPr>
          </a:lstStyle>
          <a:p>
            <a:endParaRPr lang="en-US" altLang="zh-CN"/>
          </a:p>
        </p:txBody>
      </p:sp>
      <p:sp>
        <p:nvSpPr>
          <p:cNvPr id="1935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525" y="6458260"/>
            <a:ext cx="4301700" cy="3394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852" tIns="46426" rIns="92852" bIns="46426" numCol="1" anchor="b" anchorCtr="0" compatLnSpc="1"/>
          <a:lstStyle>
            <a:lvl1pPr defTabSz="929005">
              <a:defRPr sz="1200"/>
            </a:lvl1pPr>
          </a:lstStyle>
          <a:p>
            <a:fld id="{68C6E874-DFB3-4A49-BCFE-8F9A8CA58312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1700" cy="3394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852" tIns="46426" rIns="92852" bIns="46426" numCol="1" anchor="t" anchorCtr="0" compatLnSpc="1"/>
          <a:lstStyle>
            <a:lvl1pPr algn="l" defTabSz="929005">
              <a:defRPr sz="1200"/>
            </a:lvl1pPr>
          </a:lstStyle>
          <a:p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6525" y="1"/>
            <a:ext cx="4301700" cy="3394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852" tIns="46426" rIns="92852" bIns="46426" numCol="1" anchor="t" anchorCtr="0" compatLnSpc="1"/>
          <a:lstStyle>
            <a:lvl1pPr defTabSz="929005">
              <a:defRPr sz="1200"/>
            </a:lvl1pPr>
          </a:lstStyle>
          <a:p>
            <a:endParaRPr lang="en-US" altLang="zh-CN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2313" y="509588"/>
            <a:ext cx="3398837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4833" y="3229136"/>
            <a:ext cx="7278575" cy="3058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852" tIns="46426" rIns="92852" bIns="46426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58260"/>
            <a:ext cx="4301700" cy="3394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852" tIns="46426" rIns="92852" bIns="46426" numCol="1" anchor="b" anchorCtr="0" compatLnSpc="1"/>
          <a:lstStyle>
            <a:lvl1pPr algn="l" defTabSz="929005">
              <a:defRPr sz="1200"/>
            </a:lvl1pPr>
          </a:lstStyle>
          <a:p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6525" y="6458260"/>
            <a:ext cx="4301700" cy="3394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852" tIns="46426" rIns="92852" bIns="46426" numCol="1" anchor="b" anchorCtr="0" compatLnSpc="1"/>
          <a:lstStyle>
            <a:lvl1pPr defTabSz="929005">
              <a:defRPr sz="1200"/>
            </a:lvl1pPr>
          </a:lstStyle>
          <a:p>
            <a:fld id="{D0B4387F-57BD-4908-A6D3-257DBB6E4369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9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11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700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3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805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3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4946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5700" cy="372427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383" y="4716585"/>
            <a:ext cx="5436909" cy="44673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629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7288" cy="372427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601" y="4716586"/>
            <a:ext cx="5438648" cy="44673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r>
              <a:rPr lang="en-US" altLang="zh-CN" dirty="0"/>
              <a:t>CERN 12-22  small  system  intermediate PT     4 20 min     1-22  8min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4150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/>
              <a:t>2 30  </a:t>
            </a:r>
            <a:r>
              <a:rPr lang="en-US" altLang="zh-CN" sz="1200" dirty="0" err="1"/>
              <a:t>inreo</a:t>
            </a:r>
            <a:r>
              <a:rPr lang="en-US" altLang="zh-CN" sz="1200" dirty="0"/>
              <a:t> 1-9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7100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9938" y="511175"/>
            <a:ext cx="3405187" cy="25542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1870" y="3234815"/>
            <a:ext cx="8012605" cy="306363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111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9588"/>
            <a:ext cx="3398838" cy="2549525"/>
          </a:xfrm>
          <a:solidFill>
            <a:srgbClr val="FFFFFF"/>
          </a:solidFill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04" y="3229360"/>
            <a:ext cx="7938243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r>
              <a:rPr lang="en-US" altLang="zh-CN" dirty="0"/>
              <a:t>3, 20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1A71B-D6AF-409D-81FC-546F8BBB655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3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r>
              <a:rPr lang="en-US" altLang="zh-CN" dirty="0"/>
              <a:t>1-12   4</a:t>
            </a:r>
            <a:r>
              <a:rPr lang="zh-CN" altLang="en-US" dirty="0"/>
              <a:t>分</a:t>
            </a:r>
            <a:r>
              <a:rPr lang="en-US" altLang="zh-CN" dirty="0"/>
              <a:t>30</a:t>
            </a:r>
            <a:r>
              <a:rPr lang="zh-CN" altLang="en-US" dirty="0"/>
              <a:t>秒</a:t>
            </a:r>
          </a:p>
        </p:txBody>
      </p:sp>
    </p:spTree>
    <p:extLst>
      <p:ext uri="{BB962C8B-B14F-4D97-AF65-F5344CB8AC3E}">
        <p14:creationId xmlns:p14="http://schemas.microsoft.com/office/powerpoint/2010/main" val="3103715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9588"/>
            <a:ext cx="3398838" cy="2549525"/>
          </a:xfrm>
          <a:solidFill>
            <a:srgbClr val="FFFFFF"/>
          </a:solidFill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04" y="3229360"/>
            <a:ext cx="7938243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9588"/>
            <a:ext cx="3398838" cy="2549525"/>
          </a:xfrm>
          <a:solidFill>
            <a:srgbClr val="FFFFFF"/>
          </a:solidFill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04" y="3229360"/>
            <a:ext cx="7938243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r>
              <a:rPr lang="en-US" altLang="zh-CN" dirty="0"/>
              <a:t>13-21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9588"/>
            <a:ext cx="3398838" cy="2549525"/>
          </a:xfrm>
          <a:solidFill>
            <a:srgbClr val="FFFFFF"/>
          </a:solidFill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04" y="3229360"/>
            <a:ext cx="7938243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r>
              <a:rPr lang="en-US" altLang="zh-CN" dirty="0"/>
              <a:t>13-21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3292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3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965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CERN 33-46  </a:t>
            </a:r>
            <a:r>
              <a:rPr lang="en-US" altLang="zh-CN"/>
              <a:t>APP  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9222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CERN 33-46  </a:t>
            </a:r>
            <a:r>
              <a:rPr lang="en-US" altLang="zh-CN"/>
              <a:t>APP  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9360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9588"/>
            <a:ext cx="3398838" cy="2549525"/>
          </a:xfrm>
          <a:solidFill>
            <a:srgbClr val="FFFFFF"/>
          </a:solidFill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404" y="3229360"/>
            <a:ext cx="7938243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r>
              <a:rPr lang="en-US" altLang="zh-CN" dirty="0"/>
              <a:t>3, 20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98056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9938" y="511175"/>
            <a:ext cx="3405187" cy="25542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1870" y="3234815"/>
            <a:ext cx="8012605" cy="306363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21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9938" y="511175"/>
            <a:ext cx="3405187" cy="25542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1870" y="3234815"/>
            <a:ext cx="8012605" cy="306363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0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34615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9938" y="511175"/>
            <a:ext cx="3405187" cy="25542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1870" y="3234815"/>
            <a:ext cx="8012605" cy="306363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126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9938" y="511175"/>
            <a:ext cx="3405187" cy="25542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1870" y="3234815"/>
            <a:ext cx="8012605" cy="306363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53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40137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28893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42395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4908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9938" y="511175"/>
            <a:ext cx="3405187" cy="25542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1870" y="3234815"/>
            <a:ext cx="8012605" cy="306363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33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9938" y="511175"/>
            <a:ext cx="3405187" cy="25542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1870" y="3234815"/>
            <a:ext cx="8012605" cy="306363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481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9938" y="511175"/>
            <a:ext cx="3405187" cy="25542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1870" y="3234815"/>
            <a:ext cx="8012605" cy="306363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9938" y="511175"/>
            <a:ext cx="3405187" cy="25542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1870" y="3234815"/>
            <a:ext cx="8012605" cy="306363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720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9938" y="511175"/>
            <a:ext cx="3405187" cy="25542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1870" y="3234815"/>
            <a:ext cx="8012605" cy="306363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53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436CEB-277F-4FFB-86BF-CF4476295ED2}" type="slidenum">
              <a:rPr lang="en-US"/>
              <a:pPr/>
              <a:t>8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8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5" y="3229361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83" tIns="46192" rIns="92383" bIns="46192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582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5" y="3229361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83" tIns="46192" rIns="92383" bIns="46192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202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1838" y="509588"/>
            <a:ext cx="3398837" cy="2549525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23" y="3229360"/>
            <a:ext cx="7940782" cy="305872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94" tIns="46197" rIns="92394" bIns="46197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50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B0841-21C4-42A5-8FFD-1A1ED8796B5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2201E-31C4-42F0-A915-EC5CA84CD4A5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1242-8E94-4BC3-9D27-44D4CF671F59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3A9AB-A3B6-4FC6-91B8-05319890BC9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319C-099A-452C-A4AA-53F1985A434B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8B3-D3ED-4FC1-8E28-FF13DE39F812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E2636-4187-4483-843D-2C2EAC4C3B24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D4D7-D0E4-41FC-8A30-5F3640A6C4EA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2C59-69F4-41F1-B1F2-90FE5B28546D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F49A7-93C0-4342-A9C9-23BF5F52A7C7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FA928-FE76-4324-8755-5199E137174F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491D-C976-4ED7-B0C3-CBC4056761E5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34A07-89AB-4B91-AC42-1553F027E209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7.emf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47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emf"/><Relationship Id="rId5" Type="http://schemas.openxmlformats.org/officeDocument/2006/relationships/image" Target="../media/image45.emf"/><Relationship Id="rId4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6.em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1.tmp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png"/><Relationship Id="rId5" Type="http://schemas.openxmlformats.org/officeDocument/2006/relationships/image" Target="NULL"/><Relationship Id="rId4" Type="http://schemas.openxmlformats.org/officeDocument/2006/relationships/image" Target="../media/image122.tm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6305657-6808-4ECA-8CA7-AF241626DC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5787"/>
          <a:stretch/>
        </p:blipFill>
        <p:spPr>
          <a:xfrm>
            <a:off x="-20541" y="9259"/>
            <a:ext cx="9245794" cy="6858000"/>
          </a:xfrm>
          <a:prstGeom prst="rect">
            <a:avLst/>
          </a:prstGeom>
        </p:spPr>
      </p:pic>
      <p:sp>
        <p:nvSpPr>
          <p:cNvPr id="24587" name="Text Box 15"/>
          <p:cNvSpPr txBox="1">
            <a:spLocks noChangeArrowheads="1"/>
          </p:cNvSpPr>
          <p:nvPr/>
        </p:nvSpPr>
        <p:spPr bwMode="auto">
          <a:xfrm>
            <a:off x="7010400" y="6461125"/>
            <a:ext cx="2133600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05/17/2025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1763" y="1412072"/>
            <a:ext cx="89916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200"/>
              </a:lnSpc>
              <a:spcBef>
                <a:spcPts val="1800"/>
              </a:spcBef>
            </a:pPr>
            <a:endParaRPr lang="en-US" altLang="zh-CN" sz="4000" b="1" dirty="0">
              <a:solidFill>
                <a:srgbClr val="CCFF33"/>
              </a:solidFill>
              <a:ea typeface="Arial Unicode MS" pitchFamily="34" charset="-122"/>
              <a:cs typeface="Arial Unicode MS" pitchFamily="34" charset="-122"/>
            </a:endParaRPr>
          </a:p>
          <a:p>
            <a:pPr algn="ctr">
              <a:lnSpc>
                <a:spcPts val="4200"/>
              </a:lnSpc>
              <a:spcBef>
                <a:spcPts val="1800"/>
              </a:spcBef>
            </a:pPr>
            <a:endParaRPr lang="en-US" altLang="zh-CN" sz="4000" b="1" dirty="0">
              <a:solidFill>
                <a:srgbClr val="CCFF33"/>
              </a:solidFill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Rectangle 13"/>
          <p:cNvSpPr/>
          <p:nvPr/>
        </p:nvSpPr>
        <p:spPr>
          <a:xfrm>
            <a:off x="2928743" y="3361570"/>
            <a:ext cx="32015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zh-CN" sz="2800" b="1" dirty="0" err="1">
                <a:solidFill>
                  <a:srgbClr val="00FFFF"/>
                </a:solidFill>
                <a:latin typeface="Arial" panose="020B0604020202020204" pitchFamily="34" charset="0"/>
                <a:ea typeface="华文隶书" panose="02010800040101010101" pitchFamily="2" charset="-122"/>
                <a:cs typeface="Arial" panose="020B0604020202020204" pitchFamily="34" charset="0"/>
              </a:rPr>
              <a:t>Huichao</a:t>
            </a:r>
            <a:r>
              <a:rPr lang="en-US" altLang="zh-CN" sz="2800" b="1" dirty="0">
                <a:solidFill>
                  <a:srgbClr val="00FFFF"/>
                </a:solidFill>
                <a:latin typeface="Arial" panose="020B0604020202020204" pitchFamily="34" charset="0"/>
                <a:ea typeface="华文隶书" panose="02010800040101010101" pitchFamily="2" charset="-122"/>
                <a:cs typeface="Arial" panose="020B0604020202020204" pitchFamily="34" charset="0"/>
              </a:rPr>
              <a:t> Song</a:t>
            </a:r>
          </a:p>
          <a:p>
            <a:pPr algn="ctr">
              <a:spcBef>
                <a:spcPts val="0"/>
              </a:spcBef>
            </a:pPr>
            <a:r>
              <a:rPr lang="en-US" altLang="zh-CN" sz="2800" b="1" dirty="0">
                <a:solidFill>
                  <a:srgbClr val="00FFFF"/>
                </a:solidFill>
                <a:latin typeface="Arial" panose="020B0604020202020204" pitchFamily="34" charset="0"/>
                <a:ea typeface="华文隶书" panose="02010800040101010101" pitchFamily="2" charset="-122"/>
                <a:cs typeface="Arial" panose="020B0604020202020204" pitchFamily="34" charset="0"/>
              </a:rPr>
              <a:t>Peking University</a:t>
            </a:r>
          </a:p>
        </p:txBody>
      </p:sp>
      <p:sp>
        <p:nvSpPr>
          <p:cNvPr id="2" name="矩形 1"/>
          <p:cNvSpPr/>
          <p:nvPr/>
        </p:nvSpPr>
        <p:spPr>
          <a:xfrm>
            <a:off x="3505200" y="5715980"/>
            <a:ext cx="2972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Wuhan</a:t>
            </a:r>
            <a:r>
              <a:rPr lang="zh-CN" altLang="en-US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17-18</a:t>
            </a:r>
            <a:r>
              <a:rPr lang="zh-CN" altLang="en-US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A06FE7-875F-4D00-BE20-2F9A9F4E51D7}"/>
              </a:ext>
            </a:extLst>
          </p:cNvPr>
          <p:cNvSpPr txBox="1"/>
          <p:nvPr/>
        </p:nvSpPr>
        <p:spPr>
          <a:xfrm>
            <a:off x="686074" y="5130969"/>
            <a:ext cx="693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E9278FB-FDFB-4281-BAD5-4E99EEBC2CE3}"/>
              </a:ext>
            </a:extLst>
          </p:cNvPr>
          <p:cNvSpPr txBox="1"/>
          <p:nvPr/>
        </p:nvSpPr>
        <p:spPr>
          <a:xfrm>
            <a:off x="18691" y="6563989"/>
            <a:ext cx="7772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Unicode MS" pitchFamily="34" charset="-122"/>
              </a:rPr>
              <a:t>中国科学 物理学 力学 天文学</a:t>
            </a:r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Unicode MS" pitchFamily="34" charset="-122"/>
              </a:rPr>
              <a:t>《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Unicode MS" pitchFamily="34" charset="-122"/>
              </a:rPr>
              <a:t>高能核</a:t>
            </a:r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Unicode MS" pitchFamily="34" charset="-122"/>
              </a:rPr>
              <a:t>-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Unicode MS" pitchFamily="34" charset="-122"/>
              </a:rPr>
              <a:t>核碰撞和原子核结构专题</a:t>
            </a:r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Unicode MS" pitchFamily="34" charset="-122"/>
              </a:rPr>
              <a:t>》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Unicode MS" pitchFamily="34" charset="-122"/>
              </a:rPr>
              <a:t>封面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F063FC1-3108-4467-A5F6-685441674329}"/>
              </a:ext>
            </a:extLst>
          </p:cNvPr>
          <p:cNvSpPr txBox="1"/>
          <p:nvPr/>
        </p:nvSpPr>
        <p:spPr>
          <a:xfrm>
            <a:off x="470466" y="1121016"/>
            <a:ext cx="8017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Physics across Energy Scales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4602673-830F-42B3-A7A8-3FA146913543}"/>
              </a:ext>
            </a:extLst>
          </p:cNvPr>
          <p:cNvSpPr txBox="1"/>
          <p:nvPr/>
        </p:nvSpPr>
        <p:spPr>
          <a:xfrm>
            <a:off x="764527" y="4920936"/>
            <a:ext cx="7772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0" dirty="0">
                <a:solidFill>
                  <a:srgbClr val="00FFFF"/>
                </a:solidFill>
                <a:effectLst/>
                <a:latin typeface="Roboto" panose="02000000000000000000" pitchFamily="2" charset="0"/>
              </a:rPr>
              <a:t>Inaugural Symposium of the Central China Center for Nuclear Theory (C3NT) on Frontiers in Nuclear Theory</a:t>
            </a:r>
            <a:r>
              <a:rPr lang="en-US" altLang="zh-CN" b="0" i="0" dirty="0">
                <a:solidFill>
                  <a:srgbClr val="00FFFF"/>
                </a:solidFill>
                <a:effectLst/>
                <a:latin typeface="Roboto" panose="02000000000000000000" pitchFamily="2" charset="0"/>
              </a:rPr>
              <a:t>"</a:t>
            </a:r>
            <a:endParaRPr lang="zh-CN" altLang="en-US" dirty="0">
              <a:solidFill>
                <a:srgbClr val="00FFFF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C158AD5-C4B9-4D50-A016-E061C8A203A1}"/>
              </a:ext>
            </a:extLst>
          </p:cNvPr>
          <p:cNvSpPr txBox="1"/>
          <p:nvPr/>
        </p:nvSpPr>
        <p:spPr>
          <a:xfrm>
            <a:off x="1268633" y="1967953"/>
            <a:ext cx="8017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 Personal view from heavy ion collisions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8CD5CB3-B8B0-48C4-A536-2F117C557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9290" t="35634" r="20638" b="16704"/>
          <a:stretch/>
        </p:blipFill>
        <p:spPr bwMode="auto">
          <a:xfrm>
            <a:off x="4419600" y="694104"/>
            <a:ext cx="3815893" cy="31870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FD263DCC-B11E-45AE-BE88-E786B4C89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8629" y="0"/>
            <a:ext cx="5257801" cy="59088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QGP: most perfect liquid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AB292-87C7-4327-A319-BCD559A22FF1}"/>
              </a:ext>
            </a:extLst>
          </p:cNvPr>
          <p:cNvSpPr txBox="1"/>
          <p:nvPr/>
        </p:nvSpPr>
        <p:spPr>
          <a:xfrm>
            <a:off x="7346430" y="4940216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FF0000"/>
                </a:solidFill>
              </a:rPr>
              <a:t>QGP specific shear viscosity</a:t>
            </a:r>
          </a:p>
          <a:p>
            <a:pPr algn="l"/>
            <a:r>
              <a:rPr lang="en-US" altLang="zh-CN" b="1" dirty="0">
                <a:solidFill>
                  <a:srgbClr val="FF0000"/>
                </a:solidFill>
              </a:rPr>
              <a:t>Extracted from exp data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3">
            <a:extLst>
              <a:ext uri="{FF2B5EF4-FFF2-40B4-BE49-F238E27FC236}">
                <a16:creationId xmlns:a16="http://schemas.microsoft.com/office/drawing/2014/main" id="{98065D92-DDC7-4D81-84A5-F2B7399319D7}"/>
              </a:ext>
            </a:extLst>
          </p:cNvPr>
          <p:cNvCxnSpPr>
            <a:cxnSpLocks/>
          </p:cNvCxnSpPr>
          <p:nvPr/>
        </p:nvCxnSpPr>
        <p:spPr>
          <a:xfrm flipH="1" flipV="1">
            <a:off x="7556446" y="3458275"/>
            <a:ext cx="633071" cy="14662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3661895-222C-4754-A65C-6E1F0A801BC6}"/>
              </a:ext>
            </a:extLst>
          </p:cNvPr>
          <p:cNvGrpSpPr/>
          <p:nvPr/>
        </p:nvGrpSpPr>
        <p:grpSpPr>
          <a:xfrm>
            <a:off x="561046" y="868683"/>
            <a:ext cx="2539470" cy="2560317"/>
            <a:chOff x="5867465" y="392750"/>
            <a:chExt cx="2319168" cy="2457129"/>
          </a:xfrm>
        </p:grpSpPr>
        <p:sp>
          <p:nvSpPr>
            <p:cNvPr id="19" name="Text Box 29">
              <a:extLst>
                <a:ext uri="{FF2B5EF4-FFF2-40B4-BE49-F238E27FC236}">
                  <a16:creationId xmlns:a16="http://schemas.microsoft.com/office/drawing/2014/main" id="{DFFA41E3-4BA6-4175-A239-05E308AA1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65" y="2399372"/>
              <a:ext cx="1524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kumimoji="0" lang="en-US" altLang="zh-CN" dirty="0" err="1">
                  <a:solidFill>
                    <a:srgbClr val="CC0000"/>
                  </a:solidFill>
                  <a:latin typeface="Arial" charset="0"/>
                </a:rPr>
                <a:t>AdS</a:t>
              </a:r>
              <a:r>
                <a:rPr kumimoji="0" lang="en-US" altLang="zh-CN" dirty="0">
                  <a:solidFill>
                    <a:srgbClr val="CC0000"/>
                  </a:solidFill>
                  <a:latin typeface="Arial" charset="0"/>
                </a:rPr>
                <a:t>/CFT  </a:t>
              </a:r>
              <a:r>
                <a:rPr kumimoji="0" lang="en-US" altLang="zh-CN" dirty="0">
                  <a:latin typeface="Arial" charset="0"/>
                </a:rPr>
                <a:t> </a:t>
              </a:r>
            </a:p>
          </p:txBody>
        </p:sp>
        <p:graphicFrame>
          <p:nvGraphicFramePr>
            <p:cNvPr id="20" name="Object 30">
              <a:extLst>
                <a:ext uri="{FF2B5EF4-FFF2-40B4-BE49-F238E27FC236}">
                  <a16:creationId xmlns:a16="http://schemas.microsoft.com/office/drawing/2014/main" id="{4FD747DE-8C33-4236-B43E-A771CD40BA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05978" y="2314557"/>
            <a:ext cx="1054919" cy="535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7" name="Equation" r:id="rId5" imgW="482400" imgH="431640" progId="Equation.3">
                    <p:embed/>
                  </p:oleObj>
                </mc:Choice>
                <mc:Fallback>
                  <p:oleObj name="Equation" r:id="rId5" imgW="482400" imgH="431640" progId="Equation.3">
                    <p:embed/>
                    <p:pic>
                      <p:nvPicPr>
                        <p:cNvPr id="20" name="Object 30">
                          <a:extLst>
                            <a:ext uri="{FF2B5EF4-FFF2-40B4-BE49-F238E27FC236}">
                              <a16:creationId xmlns:a16="http://schemas.microsoft.com/office/drawing/2014/main" id="{4FD747DE-8C33-4236-B43E-A771CD40BA9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05978" y="2314557"/>
                          <a:ext cx="1054919" cy="535322"/>
                        </a:xfrm>
                        <a:prstGeom prst="rect">
                          <a:avLst/>
                        </a:prstGeom>
                        <a:solidFill>
                          <a:srgbClr val="FFFF99">
                            <a:alpha val="50000"/>
                          </a:srgbClr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2A0B9886-D1C0-4C6E-988A-579BA037C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t="12000"/>
            <a:stretch>
              <a:fillRect/>
            </a:stretch>
          </p:blipFill>
          <p:spPr bwMode="auto">
            <a:xfrm>
              <a:off x="6025324" y="392750"/>
              <a:ext cx="2161309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E9FE423-FF83-4D1C-86B4-6404FDB4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710" y="3579733"/>
            <a:ext cx="3655748" cy="2615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7" name="Straight Arrow Connector 13">
            <a:extLst>
              <a:ext uri="{FF2B5EF4-FFF2-40B4-BE49-F238E27FC236}">
                <a16:creationId xmlns:a16="http://schemas.microsoft.com/office/drawing/2014/main" id="{7788EB9E-727C-4A13-8DE5-C46C4F137680}"/>
              </a:ext>
            </a:extLst>
          </p:cNvPr>
          <p:cNvCxnSpPr>
            <a:cxnSpLocks/>
          </p:cNvCxnSpPr>
          <p:nvPr/>
        </p:nvCxnSpPr>
        <p:spPr>
          <a:xfrm>
            <a:off x="3213873" y="3150098"/>
            <a:ext cx="2272527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F7C84C4A-1071-4A72-9244-6F16D18A3D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9425"/>
          <a:stretch/>
        </p:blipFill>
        <p:spPr>
          <a:xfrm>
            <a:off x="1828800" y="4060504"/>
            <a:ext cx="3200753" cy="2357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95BC761-8CDB-4D89-A5CD-92454FE214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972" t="-15171" b="1004"/>
          <a:stretch/>
        </p:blipFill>
        <p:spPr>
          <a:xfrm>
            <a:off x="4365361" y="3881190"/>
            <a:ext cx="2825293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882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7686" y="5241944"/>
            <a:ext cx="9068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</a:rPr>
              <a:t>H. Xu, Z. Li and H. S*, Phys. Rev. C93, no. 6, 064905 (2016); W. Zhao, H. Xu and </a:t>
            </a:r>
            <a:r>
              <a:rPr lang="en-US" altLang="zh-CN" sz="1800" b="1" dirty="0">
                <a:solidFill>
                  <a:schemeClr val="bg1">
                    <a:lumMod val="50000"/>
                  </a:schemeClr>
                </a:solidFill>
              </a:rPr>
              <a:t>H. S*, 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</a:rPr>
              <a:t>Eur. Phys. J. C 77, no. 9, 645 (2017); X. Zhu, Y. Zhou, H. Xu and </a:t>
            </a:r>
            <a:r>
              <a:rPr lang="en-US" altLang="zh-CN" sz="1800" b="1" dirty="0">
                <a:solidFill>
                  <a:schemeClr val="bg1">
                    <a:lumMod val="50000"/>
                  </a:schemeClr>
                </a:solidFill>
              </a:rPr>
              <a:t>H. S*, 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</a:rPr>
              <a:t>Phys. Rev. C95, no. 4, 044902 (2017); W. Zhao, L. Zhu, H. Zheng, C. M. Ko and </a:t>
            </a:r>
            <a:r>
              <a:rPr lang="en-US" altLang="zh-CN" sz="1800" b="1" dirty="0">
                <a:solidFill>
                  <a:schemeClr val="bg1">
                    <a:lumMod val="50000"/>
                  </a:schemeClr>
                </a:solidFill>
              </a:rPr>
              <a:t>H. S*., 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</a:rPr>
              <a:t>Phys. Rev. C 98, no. 5, 054905 (2018);  Li, Zhao, Zhou, </a:t>
            </a:r>
            <a:r>
              <a:rPr lang="en-US" altLang="zh-CN" sz="1800" b="1" dirty="0">
                <a:solidFill>
                  <a:schemeClr val="bg1">
                    <a:lumMod val="50000"/>
                  </a:schemeClr>
                </a:solidFill>
              </a:rPr>
              <a:t>H.S*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</a:rPr>
              <a:t>, in preparation (2020)  …  …  …  …</a:t>
            </a:r>
            <a:endParaRPr lang="en-US" altLang="zh-CN" sz="18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 r="52038" b="33784"/>
          <a:stretch>
            <a:fillRect/>
          </a:stretch>
        </p:blipFill>
        <p:spPr bwMode="auto">
          <a:xfrm>
            <a:off x="0" y="631913"/>
            <a:ext cx="37338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 cstate="print"/>
          <a:srcRect r="48936"/>
          <a:stretch>
            <a:fillRect/>
          </a:stretch>
        </p:blipFill>
        <p:spPr bwMode="auto">
          <a:xfrm>
            <a:off x="1066800" y="1171598"/>
            <a:ext cx="3713356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5029200" y="1447799"/>
            <a:ext cx="411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b="1" u="sng" dirty="0">
                <a:solidFill>
                  <a:srgbClr val="00B050"/>
                </a:solidFill>
                <a:latin typeface="Arial" charset="0"/>
              </a:rPr>
              <a:t>-Correlations of Flow Harmonics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29200" y="1066799"/>
            <a:ext cx="426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b="1" u="sng" dirty="0">
                <a:solidFill>
                  <a:srgbClr val="00B050"/>
                </a:solidFill>
                <a:latin typeface="Arial" charset="0"/>
              </a:rPr>
              <a:t>-non-linear response </a:t>
            </a:r>
            <a:r>
              <a:rPr lang="en-US" altLang="zh-CN" b="1" u="sng" dirty="0" err="1">
                <a:solidFill>
                  <a:srgbClr val="00B050"/>
                </a:solidFill>
                <a:latin typeface="Arial" charset="0"/>
              </a:rPr>
              <a:t>coeff</a:t>
            </a:r>
            <a:r>
              <a:rPr lang="en-US" altLang="zh-CN" b="1" u="sng" dirty="0">
                <a:solidFill>
                  <a:srgbClr val="00B050"/>
                </a:solidFill>
                <a:latin typeface="Arial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76800" y="685799"/>
            <a:ext cx="2569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u="sng" dirty="0">
                <a:solidFill>
                  <a:srgbClr val="00B050"/>
                </a:solidFill>
                <a:latin typeface="Arial" charset="0"/>
              </a:rPr>
              <a:t>-</a:t>
            </a:r>
            <a:r>
              <a:rPr lang="en-US" altLang="zh-CN" b="1" u="sng" dirty="0" err="1">
                <a:solidFill>
                  <a:srgbClr val="00B050"/>
                </a:solidFill>
                <a:latin typeface="Arial" charset="0"/>
              </a:rPr>
              <a:t>V</a:t>
            </a:r>
            <a:r>
              <a:rPr lang="en-US" altLang="zh-CN" sz="1600" b="1" u="sng" dirty="0" err="1">
                <a:solidFill>
                  <a:srgbClr val="00B050"/>
                </a:solidFill>
                <a:latin typeface="Arial" charset="0"/>
              </a:rPr>
              <a:t>n</a:t>
            </a:r>
            <a:r>
              <a:rPr lang="en-US" altLang="zh-CN" b="1" u="sng" dirty="0">
                <a:solidFill>
                  <a:srgbClr val="00B050"/>
                </a:solidFill>
                <a:latin typeface="Arial" charset="0"/>
              </a:rPr>
              <a:t> distributions</a:t>
            </a:r>
          </a:p>
        </p:txBody>
      </p:sp>
      <p:pic>
        <p:nvPicPr>
          <p:cNvPr id="2760705" name="Picture 1"/>
          <p:cNvPicPr>
            <a:picLocks noChangeAspect="1" noChangeArrowheads="1"/>
          </p:cNvPicPr>
          <p:nvPr/>
        </p:nvPicPr>
        <p:blipFill>
          <a:blip r:embed="rId5" cstate="print"/>
          <a:srcRect l="35294" b="51145"/>
          <a:stretch>
            <a:fillRect/>
          </a:stretch>
        </p:blipFill>
        <p:spPr bwMode="auto">
          <a:xfrm>
            <a:off x="2057400" y="2036229"/>
            <a:ext cx="6705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9">
            <a:extLst>
              <a:ext uri="{FF2B5EF4-FFF2-40B4-BE49-F238E27FC236}">
                <a16:creationId xmlns:a16="http://schemas.microsoft.com/office/drawing/2014/main" id="{126EBF1D-D6D6-4DEA-878F-600189D3D565}"/>
              </a:ext>
            </a:extLst>
          </p:cNvPr>
          <p:cNvSpPr/>
          <p:nvPr/>
        </p:nvSpPr>
        <p:spPr>
          <a:xfrm>
            <a:off x="5257800" y="1754987"/>
            <a:ext cx="38108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b="1" u="sng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altLang="zh-CN" b="1" dirty="0">
                <a:solidFill>
                  <a:srgbClr val="00B050"/>
                </a:solidFill>
                <a:latin typeface="Arial" charset="0"/>
              </a:rPr>
              <a:t>        …  …     …  …</a:t>
            </a:r>
            <a:endParaRPr lang="en-US" altLang="zh-CN" b="1" u="sng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3508BDB-32B5-4EA9-AAB1-BC1E090C436D}"/>
              </a:ext>
            </a:extLst>
          </p:cNvPr>
          <p:cNvSpPr/>
          <p:nvPr/>
        </p:nvSpPr>
        <p:spPr>
          <a:xfrm>
            <a:off x="228600" y="4521368"/>
            <a:ext cx="84582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-Hydrodynamics can quantitatively describe / predict various flow data </a:t>
            </a:r>
          </a:p>
          <a:p>
            <a:pPr algn="l"/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-perfect liquid for large systems</a:t>
            </a:r>
            <a:endParaRPr lang="zh-CN" altLang="en-US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B1B00AE8-8DF5-4B04-B350-7C5851224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5245" y="-10030"/>
            <a:ext cx="7958137" cy="59088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altLang="zh-CN" sz="32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Powerful predictions from hydrodynamics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30B4E1C-2CCA-4C2C-8AF0-21612A0F408A}"/>
              </a:ext>
            </a:extLst>
          </p:cNvPr>
          <p:cNvSpPr txBox="1"/>
          <p:nvPr/>
        </p:nvSpPr>
        <p:spPr>
          <a:xfrm>
            <a:off x="2819400" y="6396335"/>
            <a:ext cx="716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C00000"/>
                </a:solidFill>
              </a:rPr>
              <a:t>-- How tiny the QGP droplet could be?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5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77338" cy="719138"/>
          </a:xfrm>
          <a:prstGeom prst="rect">
            <a:avLst/>
          </a:prstGeom>
          <a:solidFill>
            <a:srgbClr val="A4BBF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Small collisions systems at RHIC &amp; LHC</a:t>
            </a:r>
            <a:endParaRPr kumimoji="1" lang="en-US" altLang="zh-CN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948C451-BE5A-40AE-932D-984D3448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26849"/>
            <a:ext cx="8534400" cy="2286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9A047C0-B887-4375-996F-6B45FD1DEC41}"/>
              </a:ext>
            </a:extLst>
          </p:cNvPr>
          <p:cNvSpPr txBox="1"/>
          <p:nvPr/>
        </p:nvSpPr>
        <p:spPr>
          <a:xfrm>
            <a:off x="195874" y="859125"/>
            <a:ext cx="4071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System size scan: </a:t>
            </a:r>
            <a:endParaRPr lang="zh-CN" alt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7F289B1-6356-43FA-9437-37E5B80D6528}"/>
              </a:ext>
            </a:extLst>
          </p:cNvPr>
          <p:cNvSpPr txBox="1"/>
          <p:nvPr/>
        </p:nvSpPr>
        <p:spPr>
          <a:xfrm>
            <a:off x="154916" y="1895325"/>
            <a:ext cx="4071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Geometry scan: </a:t>
            </a:r>
            <a:endParaRPr lang="zh-CN" alt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514AAE8-B2E1-49EE-9FEC-4F5B9D3F97E9}"/>
              </a:ext>
            </a:extLst>
          </p:cNvPr>
          <p:cNvSpPr txBox="1"/>
          <p:nvPr/>
        </p:nvSpPr>
        <p:spPr>
          <a:xfrm>
            <a:off x="195874" y="3071512"/>
            <a:ext cx="4587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Other collision systems: </a:t>
            </a:r>
            <a:endParaRPr lang="zh-CN" alt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6ABEFEB-DA9F-41B8-BAE1-490E8F500ECE}"/>
              </a:ext>
            </a:extLst>
          </p:cNvPr>
          <p:cNvSpPr txBox="1"/>
          <p:nvPr/>
        </p:nvSpPr>
        <p:spPr>
          <a:xfrm>
            <a:off x="381000" y="1298897"/>
            <a:ext cx="5519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Pb+Pb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Xe+Xe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 O+O  p-Pb  p-p collisions …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8961068-38FF-4903-874B-313417CF0DC0}"/>
              </a:ext>
            </a:extLst>
          </p:cNvPr>
          <p:cNvSpPr txBox="1"/>
          <p:nvPr/>
        </p:nvSpPr>
        <p:spPr>
          <a:xfrm>
            <a:off x="381000" y="2435422"/>
            <a:ext cx="5519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p-Au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d+Au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 He-Au collisions …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25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8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752486"/>
            <a:ext cx="3048000" cy="234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521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298487"/>
            <a:ext cx="3794312" cy="2874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0"/>
            <a:ext cx="9177338" cy="719138"/>
          </a:xfrm>
          <a:prstGeom prst="rect">
            <a:avLst/>
          </a:prstGeom>
          <a:solidFill>
            <a:srgbClr val="A4BBF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Correlations &amp; Flow in small systems</a:t>
            </a:r>
            <a:endParaRPr kumimoji="1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36576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CC00CC"/>
                </a:solidFill>
              </a:rPr>
              <a:t>PLB 2013</a:t>
            </a:r>
            <a:endParaRPr lang="zh-CN" altLang="en-US" sz="1600" dirty="0">
              <a:solidFill>
                <a:srgbClr val="CC00CC"/>
              </a:solidFill>
            </a:endParaRPr>
          </a:p>
          <a:p>
            <a:pPr algn="l"/>
            <a:r>
              <a:rPr lang="en-US" altLang="zh-CN" sz="1600" dirty="0">
                <a:solidFill>
                  <a:srgbClr val="CC00CC"/>
                </a:solidFill>
              </a:rPr>
              <a:t> </a:t>
            </a:r>
            <a:endParaRPr lang="zh-CN" altLang="en-US" sz="1600" dirty="0">
              <a:solidFill>
                <a:srgbClr val="CC00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6376733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Arial" pitchFamily="34" charset="0"/>
                <a:cs typeface="Arial" pitchFamily="34" charset="0"/>
              </a:rPr>
              <a:t>-Many flow-like signals have been observed  in high multiplicity p-</a:t>
            </a:r>
            <a:r>
              <a:rPr lang="en-US" altLang="zh-CN" dirty="0" err="1">
                <a:latin typeface="Arial" pitchFamily="34" charset="0"/>
                <a:cs typeface="Arial" pitchFamily="34" charset="0"/>
              </a:rPr>
              <a:t>Pb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 collisions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r="33454"/>
          <a:stretch/>
        </p:blipFill>
        <p:spPr bwMode="auto">
          <a:xfrm>
            <a:off x="228600" y="732585"/>
            <a:ext cx="54102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/>
        </p:blipFill>
        <p:spPr bwMode="auto">
          <a:xfrm>
            <a:off x="106316" y="3383980"/>
            <a:ext cx="4730403" cy="278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457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33401"/>
            <a:ext cx="441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09600"/>
            <a:ext cx="3886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057400" y="15240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b="1" dirty="0">
                <a:solidFill>
                  <a:srgbClr val="CC00CC"/>
                </a:solidFill>
              </a:rPr>
              <a:t>G.-Y. Qin, B. Muller. PRC2014</a:t>
            </a:r>
            <a:endParaRPr lang="zh-CN" altLang="en-US" sz="1400" b="1" dirty="0">
              <a:solidFill>
                <a:srgbClr val="CC00CC"/>
              </a:solidFill>
            </a:endParaRPr>
          </a:p>
        </p:txBody>
      </p:sp>
      <p:pic>
        <p:nvPicPr>
          <p:cNvPr id="26501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6858" y="3835101"/>
            <a:ext cx="4267200" cy="302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629400" y="4038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b="1" dirty="0">
                <a:solidFill>
                  <a:srgbClr val="CC00CC"/>
                </a:solidFill>
              </a:rPr>
              <a:t>P. </a:t>
            </a:r>
            <a:r>
              <a:rPr lang="en-US" altLang="zh-CN" sz="1400" b="1" dirty="0" err="1">
                <a:solidFill>
                  <a:srgbClr val="CC00CC"/>
                </a:solidFill>
              </a:rPr>
              <a:t>Bozek</a:t>
            </a:r>
            <a:r>
              <a:rPr lang="en-US" altLang="zh-CN" sz="1400" b="1" dirty="0">
                <a:solidFill>
                  <a:srgbClr val="CC00CC"/>
                </a:solidFill>
              </a:rPr>
              <a:t>, W. </a:t>
            </a:r>
            <a:r>
              <a:rPr lang="en-US" altLang="zh-CN" sz="1400" b="1" dirty="0" err="1">
                <a:solidFill>
                  <a:srgbClr val="CC00CC"/>
                </a:solidFill>
              </a:rPr>
              <a:t>Broniowski</a:t>
            </a:r>
            <a:r>
              <a:rPr lang="en-US" altLang="zh-CN" sz="1400" b="1" dirty="0">
                <a:solidFill>
                  <a:srgbClr val="CC00CC"/>
                </a:solidFill>
              </a:rPr>
              <a:t>, G. </a:t>
            </a:r>
            <a:r>
              <a:rPr lang="en-US" altLang="zh-CN" sz="1400" b="1" dirty="0" err="1">
                <a:solidFill>
                  <a:srgbClr val="CC00CC"/>
                </a:solidFill>
              </a:rPr>
              <a:t>Torrieri</a:t>
            </a:r>
            <a:r>
              <a:rPr lang="en-US" altLang="zh-CN" sz="1400" b="1" dirty="0">
                <a:solidFill>
                  <a:srgbClr val="CC00CC"/>
                </a:solidFill>
              </a:rPr>
              <a:t>,  PRL2013</a:t>
            </a:r>
            <a:endParaRPr lang="zh-CN" altLang="en-US" sz="1400" b="1" dirty="0">
              <a:solidFill>
                <a:srgbClr val="CC00CC"/>
              </a:solidFill>
            </a:endParaRPr>
          </a:p>
        </p:txBody>
      </p:sp>
      <p:pic>
        <p:nvPicPr>
          <p:cNvPr id="26501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57600"/>
            <a:ext cx="44957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33600" y="3810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b="1" dirty="0">
                <a:solidFill>
                  <a:srgbClr val="CC00CC"/>
                </a:solidFill>
              </a:rPr>
              <a:t>K. Werner, et. Al.,  PRL2014</a:t>
            </a:r>
            <a:endParaRPr lang="zh-CN" altLang="en-US" sz="1400" b="1" dirty="0">
              <a:solidFill>
                <a:srgbClr val="CC00CC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77338" cy="719138"/>
          </a:xfrm>
          <a:prstGeom prst="rect">
            <a:avLst/>
          </a:prstGeom>
          <a:solidFill>
            <a:srgbClr val="A4BBF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altLang="zh-CN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Hydrodynamic calculations for small systems</a:t>
            </a:r>
            <a:endParaRPr kumimoji="1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1066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b="1" dirty="0">
                <a:solidFill>
                  <a:srgbClr val="CC00CC"/>
                </a:solidFill>
              </a:rPr>
              <a:t>P. </a:t>
            </a:r>
            <a:r>
              <a:rPr lang="en-US" altLang="zh-CN" sz="1400" b="1" dirty="0" err="1">
                <a:solidFill>
                  <a:srgbClr val="CC00CC"/>
                </a:solidFill>
              </a:rPr>
              <a:t>Bozek</a:t>
            </a:r>
            <a:r>
              <a:rPr lang="en-US" altLang="zh-CN" sz="1400" b="1" dirty="0">
                <a:solidFill>
                  <a:srgbClr val="CC00CC"/>
                </a:solidFill>
              </a:rPr>
              <a:t>, W. </a:t>
            </a:r>
            <a:r>
              <a:rPr lang="en-US" altLang="zh-CN" sz="1400" b="1" dirty="0" err="1">
                <a:solidFill>
                  <a:srgbClr val="CC00CC"/>
                </a:solidFill>
              </a:rPr>
              <a:t>Broniowski</a:t>
            </a:r>
            <a:r>
              <a:rPr lang="en-US" altLang="zh-CN" sz="1400" b="1" dirty="0">
                <a:solidFill>
                  <a:srgbClr val="CC00CC"/>
                </a:solidFill>
              </a:rPr>
              <a:t>, G. </a:t>
            </a:r>
            <a:r>
              <a:rPr lang="en-US" altLang="zh-CN" sz="1400" b="1" dirty="0" err="1">
                <a:solidFill>
                  <a:srgbClr val="CC00CC"/>
                </a:solidFill>
              </a:rPr>
              <a:t>Torrieri</a:t>
            </a:r>
            <a:r>
              <a:rPr lang="en-US" altLang="zh-CN" sz="1400" b="1" dirty="0">
                <a:solidFill>
                  <a:srgbClr val="CC00CC"/>
                </a:solidFill>
              </a:rPr>
              <a:t>, PRL2013</a:t>
            </a:r>
            <a:endParaRPr lang="zh-CN" altLang="en-US" sz="1400" b="1" dirty="0">
              <a:solidFill>
                <a:srgbClr val="CC00CC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45927" y="685800"/>
            <a:ext cx="349807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chemeClr val="tx2"/>
                </a:solidFill>
              </a:rPr>
              <a:t>in </a:t>
            </a:r>
            <a:r>
              <a:rPr lang="en-US" altLang="zh-CN" b="1" kern="0" dirty="0" err="1">
                <a:solidFill>
                  <a:schemeClr val="tx2"/>
                </a:solidFill>
              </a:rPr>
              <a:t>p+Pb</a:t>
            </a:r>
            <a:r>
              <a:rPr lang="en-US" altLang="zh-CN" b="1" kern="0" dirty="0">
                <a:solidFill>
                  <a:schemeClr val="tx2"/>
                </a:solidFill>
              </a:rPr>
              <a:t> collisions at 5.02 </a:t>
            </a:r>
            <a:r>
              <a:rPr lang="en-US" altLang="zh-CN" b="1" kern="0" dirty="0" err="1">
                <a:solidFill>
                  <a:schemeClr val="tx2"/>
                </a:solidFill>
              </a:rPr>
              <a:t>TeV</a:t>
            </a:r>
            <a:r>
              <a:rPr lang="en-US" altLang="zh-CN" b="1" kern="0" dirty="0">
                <a:solidFill>
                  <a:schemeClr val="tx2"/>
                </a:solidFill>
              </a:rPr>
              <a:t> </a:t>
            </a:r>
            <a:endParaRPr lang="zh-CN" altLang="en-US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3" y="3773878"/>
            <a:ext cx="4152900" cy="308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06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953000" y="954518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zh-CN" altLang="en-US" sz="200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409801" y="474779"/>
            <a:ext cx="60590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>
                <a:solidFill>
                  <a:srgbClr val="CC0000"/>
                </a:solidFill>
                <a:latin typeface="Arial" charset="0"/>
              </a:rPr>
              <a:t>Partonic flow and QGP signals in small systems with VQS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90C206-B09A-433D-A667-F60F71547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916527"/>
            <a:ext cx="8940800" cy="2188764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5F60F147-92B1-4ABF-89AD-50C362A71D4F}"/>
              </a:ext>
            </a:extLst>
          </p:cNvPr>
          <p:cNvSpPr/>
          <p:nvPr/>
        </p:nvSpPr>
        <p:spPr bwMode="auto">
          <a:xfrm>
            <a:off x="2286000" y="1752601"/>
            <a:ext cx="3048000" cy="1905000"/>
          </a:xfrm>
          <a:prstGeom prst="ellipse">
            <a:avLst/>
          </a:prstGeom>
          <a:ln w="28575">
            <a:solidFill>
              <a:srgbClr val="FF0000"/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EDDF080-38E6-43F1-AD82-840CC44E9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634" y="4022131"/>
            <a:ext cx="4381500" cy="2707976"/>
          </a:xfrm>
          <a:prstGeom prst="rect">
            <a:avLst/>
          </a:prstGeom>
          <a:ln w="57150">
            <a:solidFill>
              <a:srgbClr val="FFFF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3A17CEE-CD2F-4D8E-86A6-9F427238CA0D}"/>
              </a:ext>
            </a:extLst>
          </p:cNvPr>
          <p:cNvSpPr/>
          <p:nvPr/>
        </p:nvSpPr>
        <p:spPr>
          <a:xfrm>
            <a:off x="5444195" y="4822774"/>
            <a:ext cx="790601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p+Pb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1006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1F2BB85-2C56-45C4-A738-9FE8C884BE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2" r="5467"/>
          <a:stretch/>
        </p:blipFill>
        <p:spPr>
          <a:xfrm>
            <a:off x="5242294" y="664602"/>
            <a:ext cx="3625951" cy="304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04C4A4B-25B3-474F-8C4D-BA7C8DB65C79}"/>
              </a:ext>
            </a:extLst>
          </p:cNvPr>
          <p:cNvSpPr/>
          <p:nvPr/>
        </p:nvSpPr>
        <p:spPr>
          <a:xfrm>
            <a:off x="152399" y="224135"/>
            <a:ext cx="4711025" cy="46166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C00000"/>
                </a:solidFill>
              </a:rPr>
              <a:t>Hydro-Coal-Frag Hybrid Model 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0A8B34E-A048-42CB-B1CA-95847913B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752" y="3662072"/>
            <a:ext cx="3985413" cy="6699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10B8A36-CCFC-4251-9470-FBCAC54DCE3C}"/>
              </a:ext>
            </a:extLst>
          </p:cNvPr>
          <p:cNvSpPr/>
          <p:nvPr/>
        </p:nvSpPr>
        <p:spPr>
          <a:xfrm>
            <a:off x="459752" y="87424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zh-CN" b="1" u="sng" dirty="0">
                <a:solidFill>
                  <a:srgbClr val="C00000"/>
                </a:solidFill>
              </a:rPr>
              <a:t>Thermal hadrons   (VISH2+1): </a:t>
            </a:r>
          </a:p>
          <a:p>
            <a:pPr algn="l"/>
            <a:r>
              <a:rPr lang="en-US" altLang="zh-CN" b="1" dirty="0"/>
              <a:t>  -generated by hydro. </a:t>
            </a:r>
          </a:p>
          <a:p>
            <a:pPr algn="l"/>
            <a:r>
              <a:rPr lang="en-US" altLang="zh-CN" b="1" dirty="0"/>
              <a:t>   with Cooper-Frye.</a:t>
            </a:r>
          </a:p>
          <a:p>
            <a:pPr algn="l"/>
            <a:r>
              <a:rPr lang="en-US" altLang="zh-CN" b="1" dirty="0"/>
              <a:t>  -Meson: </a:t>
            </a:r>
            <a:r>
              <a:rPr lang="en-US" altLang="zh-CN" b="1" i="1" dirty="0"/>
              <a:t>P</a:t>
            </a:r>
            <a:r>
              <a:rPr lang="en-US" altLang="zh-CN" b="1" baseline="-25000" dirty="0"/>
              <a:t>T</a:t>
            </a:r>
            <a:r>
              <a:rPr lang="en-US" altLang="zh-CN" b="1" dirty="0">
                <a:latin typeface="+mn-lt"/>
              </a:rPr>
              <a:t>&lt; 2</a:t>
            </a:r>
            <a:r>
              <a:rPr lang="en-US" altLang="zh-CN" b="1" i="1" dirty="0">
                <a:latin typeface="+mn-lt"/>
              </a:rPr>
              <a:t>P</a:t>
            </a:r>
            <a:r>
              <a:rPr lang="en-US" altLang="zh-CN" b="1" baseline="-25000" dirty="0">
                <a:latin typeface="+mn-lt"/>
              </a:rPr>
              <a:t>1</a:t>
            </a:r>
            <a:r>
              <a:rPr lang="en-US" altLang="zh-CN" b="1" dirty="0"/>
              <a:t>; baryon: </a:t>
            </a:r>
            <a:r>
              <a:rPr lang="en-US" altLang="zh-CN" b="1" i="1" dirty="0"/>
              <a:t>P</a:t>
            </a:r>
            <a:r>
              <a:rPr lang="en-US" altLang="zh-CN" b="1" baseline="-25000" dirty="0"/>
              <a:t>T </a:t>
            </a:r>
            <a:r>
              <a:rPr lang="en-US" altLang="zh-CN" b="1" dirty="0"/>
              <a:t>&lt; 3</a:t>
            </a:r>
            <a:r>
              <a:rPr lang="en-US" altLang="zh-CN" b="1" i="1" dirty="0">
                <a:latin typeface="+mn-lt"/>
              </a:rPr>
              <a:t>P</a:t>
            </a:r>
            <a:r>
              <a:rPr lang="en-US" altLang="zh-CN" b="1" baseline="-25000" dirty="0">
                <a:latin typeface="+mn-lt"/>
              </a:rPr>
              <a:t>1</a:t>
            </a:r>
            <a:r>
              <a:rPr lang="en-US" altLang="zh-CN" b="1" dirty="0"/>
              <a:t>.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99A0CF7-2F13-460D-B21A-A9A109EB3B2A}"/>
              </a:ext>
            </a:extLst>
          </p:cNvPr>
          <p:cNvSpPr/>
          <p:nvPr/>
        </p:nvSpPr>
        <p:spPr>
          <a:xfrm>
            <a:off x="400956" y="238519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zh-CN" b="1" u="sng" dirty="0">
                <a:solidFill>
                  <a:srgbClr val="C00000"/>
                </a:solidFill>
              </a:rPr>
              <a:t>Coalescence hadrons   (Coal Model)</a:t>
            </a:r>
            <a:r>
              <a:rPr lang="en-US" altLang="zh-CN" b="1" dirty="0">
                <a:solidFill>
                  <a:srgbClr val="C00000"/>
                </a:solidFill>
              </a:rPr>
              <a:t>: </a:t>
            </a:r>
          </a:p>
          <a:p>
            <a:pPr algn="l"/>
            <a:r>
              <a:rPr lang="en-US" altLang="zh-CN" b="1" dirty="0">
                <a:solidFill>
                  <a:srgbClr val="000000"/>
                </a:solidFill>
              </a:rPr>
              <a:t>   -generated by coalescences model</a:t>
            </a:r>
          </a:p>
          <a:p>
            <a:pPr algn="l"/>
            <a:r>
              <a:rPr lang="en-US" altLang="zh-CN" b="1" dirty="0">
                <a:solidFill>
                  <a:srgbClr val="000000"/>
                </a:solidFill>
              </a:rPr>
              <a:t>    including thermal-thermal,</a:t>
            </a:r>
          </a:p>
          <a:p>
            <a:pPr algn="l"/>
            <a:r>
              <a:rPr lang="en-US" altLang="zh-CN" b="1" dirty="0">
                <a:solidFill>
                  <a:srgbClr val="000000"/>
                </a:solidFill>
              </a:rPr>
              <a:t>    thermal-hard &amp; hard-hard </a:t>
            </a:r>
            <a:r>
              <a:rPr lang="en-US" altLang="zh-CN" b="1" dirty="0" err="1">
                <a:solidFill>
                  <a:srgbClr val="000000"/>
                </a:solidFill>
              </a:rPr>
              <a:t>parton</a:t>
            </a:r>
            <a:endParaRPr lang="en-US" altLang="zh-CN" b="1" dirty="0">
              <a:solidFill>
                <a:srgbClr val="000000"/>
              </a:solidFill>
            </a:endParaRPr>
          </a:p>
          <a:p>
            <a:pPr algn="l"/>
            <a:r>
              <a:rPr lang="en-US" altLang="zh-CN" b="1" dirty="0">
                <a:solidFill>
                  <a:srgbClr val="000000"/>
                </a:solidFill>
              </a:rPr>
              <a:t>    coalescence.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498700B-D887-41A9-B622-2F0CC5E2B08E}"/>
              </a:ext>
            </a:extLst>
          </p:cNvPr>
          <p:cNvSpPr/>
          <p:nvPr/>
        </p:nvSpPr>
        <p:spPr>
          <a:xfrm>
            <a:off x="105624" y="4109990"/>
            <a:ext cx="49352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altLang="zh-CN" b="1" dirty="0">
                <a:solidFill>
                  <a:schemeClr val="accent6"/>
                </a:solidFill>
              </a:rPr>
              <a:t>     </a:t>
            </a:r>
            <a:r>
              <a:rPr lang="en-US" altLang="zh-CN" b="1" u="sng" dirty="0">
                <a:solidFill>
                  <a:schemeClr val="accent6"/>
                </a:solidFill>
              </a:rPr>
              <a:t> </a:t>
            </a:r>
            <a:r>
              <a:rPr lang="en-US" altLang="zh-CN" b="1" u="sng" dirty="0">
                <a:solidFill>
                  <a:srgbClr val="C00000"/>
                </a:solidFill>
              </a:rPr>
              <a:t>Fragmentation hadrons  (LBT):</a:t>
            </a:r>
          </a:p>
          <a:p>
            <a:pPr algn="l">
              <a:lnSpc>
                <a:spcPts val="2400"/>
              </a:lnSpc>
            </a:pPr>
            <a:r>
              <a:rPr lang="en-US" altLang="zh-CN" b="1" i="1" dirty="0">
                <a:solidFill>
                  <a:srgbClr val="000000"/>
                </a:solidFill>
              </a:rPr>
              <a:t>      -Hard </a:t>
            </a:r>
            <a:r>
              <a:rPr lang="en-US" altLang="zh-CN" b="1" i="1" dirty="0" err="1">
                <a:solidFill>
                  <a:srgbClr val="000000"/>
                </a:solidFill>
              </a:rPr>
              <a:t>partons</a:t>
            </a:r>
            <a:r>
              <a:rPr lang="en-US" altLang="zh-CN" b="1" i="1" dirty="0">
                <a:solidFill>
                  <a:srgbClr val="000000"/>
                </a:solidFill>
              </a:rPr>
              <a:t> </a:t>
            </a:r>
            <a:r>
              <a:rPr lang="en-US" altLang="zh-CN" b="1" dirty="0">
                <a:solidFill>
                  <a:srgbClr val="000000"/>
                </a:solidFill>
              </a:rPr>
              <a:t>generated by PYTHIA8,</a:t>
            </a:r>
          </a:p>
          <a:p>
            <a:pPr algn="l">
              <a:lnSpc>
                <a:spcPts val="2400"/>
              </a:lnSpc>
            </a:pPr>
            <a:r>
              <a:rPr lang="en-US" altLang="zh-CN" b="1" dirty="0">
                <a:solidFill>
                  <a:srgbClr val="000000"/>
                </a:solidFill>
              </a:rPr>
              <a:t>       then suffered energy loss by LBT</a:t>
            </a:r>
          </a:p>
          <a:p>
            <a:pPr algn="l"/>
            <a:r>
              <a:rPr lang="en-US" altLang="zh-CN" b="1" u="sng" dirty="0"/>
              <a:t> </a:t>
            </a:r>
          </a:p>
          <a:p>
            <a:pPr algn="l"/>
            <a:r>
              <a:rPr lang="en-US" altLang="zh-CN" b="1" dirty="0"/>
              <a:t>       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C2CFC90-DB38-444B-9290-2A69473CEB5C}"/>
              </a:ext>
            </a:extLst>
          </p:cNvPr>
          <p:cNvSpPr/>
          <p:nvPr/>
        </p:nvSpPr>
        <p:spPr>
          <a:xfrm>
            <a:off x="159268" y="5375932"/>
            <a:ext cx="2619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u="sng" dirty="0" err="1">
                <a:solidFill>
                  <a:schemeClr val="accent1">
                    <a:lumMod val="75000"/>
                  </a:schemeClr>
                </a:solidFill>
              </a:rPr>
              <a:t>UrQMD</a:t>
            </a:r>
            <a:r>
              <a:rPr lang="en-US" altLang="zh-CN" b="1" u="sng" dirty="0">
                <a:solidFill>
                  <a:schemeClr val="accent1">
                    <a:lumMod val="75000"/>
                  </a:schemeClr>
                </a:solidFill>
              </a:rPr>
              <a:t> afterburner:</a:t>
            </a:r>
            <a:endParaRPr lang="zh-CN" altLang="en-US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DD83A5A-2460-4C12-B9F3-DA7ECAFC538B}"/>
              </a:ext>
            </a:extLst>
          </p:cNvPr>
          <p:cNvSpPr/>
          <p:nvPr/>
        </p:nvSpPr>
        <p:spPr>
          <a:xfrm>
            <a:off x="381000" y="574346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b="1" dirty="0"/>
              <a:t>-All hadrons are feed into </a:t>
            </a:r>
            <a:r>
              <a:rPr lang="en-US" altLang="zh-CN" b="1" dirty="0" err="1"/>
              <a:t>UrQMD</a:t>
            </a:r>
            <a:r>
              <a:rPr lang="en-US" altLang="zh-CN" b="1" dirty="0"/>
              <a:t> for</a:t>
            </a:r>
          </a:p>
          <a:p>
            <a:pPr algn="l"/>
            <a:r>
              <a:rPr lang="en-US" altLang="zh-CN" b="1" dirty="0"/>
              <a:t> hadronic evolution, scatterings and     decays.</a:t>
            </a:r>
            <a:endParaRPr lang="zh-CN" altLang="en-US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06A0EB6-7D1C-4D49-9A5D-428FF53A5F81}"/>
              </a:ext>
            </a:extLst>
          </p:cNvPr>
          <p:cNvSpPr/>
          <p:nvPr/>
        </p:nvSpPr>
        <p:spPr>
          <a:xfrm>
            <a:off x="468893" y="874241"/>
            <a:ext cx="5029200" cy="6113904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D7B56A8-0236-4D4C-B297-4058A93DA4C2}"/>
              </a:ext>
            </a:extLst>
          </p:cNvPr>
          <p:cNvSpPr/>
          <p:nvPr/>
        </p:nvSpPr>
        <p:spPr>
          <a:xfrm>
            <a:off x="152400" y="654290"/>
            <a:ext cx="4711025" cy="6091227"/>
          </a:xfrm>
          <a:prstGeom prst="roundRect">
            <a:avLst>
              <a:gd name="adj" fmla="val 6163"/>
            </a:avLst>
          </a:prstGeom>
          <a:noFill/>
          <a:ln w="57150">
            <a:solidFill>
              <a:srgbClr val="FFCC99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C4E6B32-57F2-4313-B84D-9DC09E2F291F}"/>
              </a:ext>
            </a:extLst>
          </p:cNvPr>
          <p:cNvSpPr/>
          <p:nvPr/>
        </p:nvSpPr>
        <p:spPr>
          <a:xfrm>
            <a:off x="4951319" y="4443663"/>
            <a:ext cx="2858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zh-CN" b="1" u="sng" dirty="0"/>
              <a:t>Main Parameters: 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E012143-D080-4C95-8C98-AFB6CA491346}"/>
              </a:ext>
            </a:extLst>
          </p:cNvPr>
          <p:cNvSpPr/>
          <p:nvPr/>
        </p:nvSpPr>
        <p:spPr>
          <a:xfrm>
            <a:off x="4951318" y="4835542"/>
            <a:ext cx="40334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i="1" dirty="0"/>
              <a:t>-Thermal hadrons </a:t>
            </a:r>
            <a:r>
              <a:rPr lang="en-US" altLang="zh-CN" b="1" dirty="0"/>
              <a:t>from hydro with </a:t>
            </a:r>
            <a:r>
              <a:rPr lang="en-US" altLang="zh-CN" b="1" i="1" dirty="0"/>
              <a:t>P</a:t>
            </a:r>
            <a:r>
              <a:rPr lang="en-US" altLang="zh-CN" b="1" baseline="-25000" dirty="0"/>
              <a:t>T </a:t>
            </a:r>
            <a:r>
              <a:rPr lang="en-US" altLang="zh-CN" dirty="0">
                <a:latin typeface="CambriaMath"/>
              </a:rPr>
              <a:t> &lt;</a:t>
            </a:r>
            <a:r>
              <a:rPr lang="en-US" altLang="zh-CN" b="1" i="1" dirty="0">
                <a:latin typeface="+mn-lt"/>
              </a:rPr>
              <a:t>P</a:t>
            </a:r>
            <a:r>
              <a:rPr lang="en-US" altLang="zh-CN" b="1" baseline="-25000" dirty="0">
                <a:latin typeface="+mn-lt"/>
              </a:rPr>
              <a:t>1</a:t>
            </a:r>
            <a:r>
              <a:rPr lang="en-US" altLang="zh-CN" b="1" dirty="0"/>
              <a:t>.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12C9D09-287F-431F-A02D-FF62FEB29404}"/>
              </a:ext>
            </a:extLst>
          </p:cNvPr>
          <p:cNvSpPr/>
          <p:nvPr/>
        </p:nvSpPr>
        <p:spPr>
          <a:xfrm>
            <a:off x="4962141" y="5514179"/>
            <a:ext cx="3572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i="1" dirty="0"/>
              <a:t>-Hard </a:t>
            </a:r>
            <a:r>
              <a:rPr lang="en-US" altLang="zh-CN" b="1" i="1" dirty="0" err="1"/>
              <a:t>partons</a:t>
            </a:r>
            <a:r>
              <a:rPr lang="en-US" altLang="zh-CN" b="1" i="1" dirty="0"/>
              <a:t> </a:t>
            </a:r>
            <a:r>
              <a:rPr lang="en-US" altLang="zh-CN" b="1" dirty="0"/>
              <a:t>from LBT with </a:t>
            </a:r>
            <a:r>
              <a:rPr lang="en-US" altLang="zh-CN" b="1" i="1" dirty="0"/>
              <a:t>P</a:t>
            </a:r>
            <a:r>
              <a:rPr lang="en-US" altLang="zh-CN" b="1" baseline="-25000" dirty="0"/>
              <a:t>T </a:t>
            </a:r>
            <a:r>
              <a:rPr lang="en-US" altLang="zh-CN" dirty="0">
                <a:latin typeface="CambriaMath"/>
              </a:rPr>
              <a:t>&gt; </a:t>
            </a:r>
            <a:r>
              <a:rPr lang="en-US" altLang="zh-CN" b="1" i="1" dirty="0">
                <a:latin typeface="+mn-lt"/>
              </a:rPr>
              <a:t>P</a:t>
            </a:r>
            <a:r>
              <a:rPr lang="en-US" altLang="zh-CN" b="1" baseline="-25000" dirty="0">
                <a:latin typeface="+mn-lt"/>
              </a:rPr>
              <a:t>2</a:t>
            </a:r>
            <a:r>
              <a:rPr lang="en-US" altLang="zh-CN" b="1" dirty="0"/>
              <a:t>.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C061CD6-E384-4CAE-9B8A-345551B3B463}"/>
              </a:ext>
            </a:extLst>
          </p:cNvPr>
          <p:cNvSpPr/>
          <p:nvPr/>
        </p:nvSpPr>
        <p:spPr>
          <a:xfrm>
            <a:off x="4951319" y="6123073"/>
            <a:ext cx="3249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+mn-lt"/>
              </a:rPr>
              <a:t>Fixed by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the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i="1" dirty="0" err="1">
                <a:latin typeface="+mn-lt"/>
              </a:rPr>
              <a:t>p</a:t>
            </a:r>
            <a:r>
              <a:rPr lang="en-US" altLang="zh-CN" baseline="-25000" dirty="0" err="1">
                <a:latin typeface="+mn-lt"/>
              </a:rPr>
              <a:t>T</a:t>
            </a:r>
            <a:r>
              <a:rPr lang="zh-CN" altLang="en-US" baseline="-25000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spectra</a:t>
            </a:r>
            <a:endParaRPr lang="zh-CN" altLang="en-US" dirty="0">
              <a:latin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35A56E7-11B7-4C34-8763-3A85863463F6}"/>
              </a:ext>
            </a:extLst>
          </p:cNvPr>
          <p:cNvSpPr/>
          <p:nvPr/>
        </p:nvSpPr>
        <p:spPr>
          <a:xfrm>
            <a:off x="4951319" y="6424637"/>
            <a:ext cx="41860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i="1" dirty="0"/>
              <a:t>P</a:t>
            </a:r>
            <a:r>
              <a:rPr lang="en-US" altLang="zh-CN" baseline="-25000" dirty="0"/>
              <a:t>T1</a:t>
            </a:r>
            <a:r>
              <a:rPr lang="da-DK" altLang="zh-CN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da-DK" altLang="zh-CN" dirty="0">
                <a:latin typeface="+mn-lt"/>
                <a:cs typeface="Arial" panose="020B0604020202020204" pitchFamily="34" charset="0"/>
              </a:rPr>
              <a:t>= 1.6GeV and </a:t>
            </a:r>
            <a:r>
              <a:rPr lang="en-US" altLang="zh-CN" i="1" dirty="0"/>
              <a:t>P</a:t>
            </a:r>
            <a:r>
              <a:rPr lang="en-US" altLang="zh-CN" baseline="-25000" dirty="0"/>
              <a:t>T2</a:t>
            </a:r>
            <a:r>
              <a:rPr lang="da-DK" altLang="zh-CN" sz="1200" dirty="0">
                <a:latin typeface="+mn-lt"/>
                <a:cs typeface="Arial" panose="020B0604020202020204" pitchFamily="34" charset="0"/>
              </a:rPr>
              <a:t> </a:t>
            </a:r>
            <a:r>
              <a:rPr lang="da-DK" altLang="zh-CN" dirty="0">
                <a:latin typeface="+mn-lt"/>
                <a:cs typeface="Arial" panose="020B0604020202020204" pitchFamily="34" charset="0"/>
              </a:rPr>
              <a:t>= 2.6GeV</a:t>
            </a:r>
            <a:endParaRPr lang="zh-CN" alt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28A7151-AA5B-4A85-E5C5-C3998A4E557B}"/>
              </a:ext>
            </a:extLst>
          </p:cNvPr>
          <p:cNvSpPr/>
          <p:nvPr/>
        </p:nvSpPr>
        <p:spPr>
          <a:xfrm>
            <a:off x="5410200" y="0"/>
            <a:ext cx="3703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Zhao, Ko,  Liu, Qin &amp; Song.</a:t>
            </a:r>
          </a:p>
          <a:p>
            <a:pPr algn="l"/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Phys. Rev. Lett. 125 7 072301(2020)</a:t>
            </a:r>
            <a:r>
              <a:rPr lang="en-US" altLang="zh-CN" sz="800" dirty="0">
                <a:solidFill>
                  <a:schemeClr val="bg1">
                    <a:lumMod val="65000"/>
                  </a:schemeClr>
                </a:solidFill>
                <a:latin typeface="CMSS8"/>
              </a:rPr>
              <a:t>in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84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77338" cy="719138"/>
          </a:xfrm>
          <a:solidFill>
            <a:srgbClr val="A4BBFA"/>
          </a:solidFill>
        </p:spPr>
        <p:txBody>
          <a:bodyPr>
            <a:normAutofit/>
          </a:bodyPr>
          <a:lstStyle/>
          <a:p>
            <a:r>
              <a:rPr lang="en-US" altLang="zh-CN" sz="3200" dirty="0"/>
              <a:t> VCQ scaling of v</a:t>
            </a:r>
            <a:r>
              <a:rPr lang="en-US" altLang="zh-CN" sz="3200" baseline="-25000" dirty="0"/>
              <a:t>2</a:t>
            </a:r>
            <a:r>
              <a:rPr lang="en-US" altLang="zh-CN" sz="3200" dirty="0"/>
              <a:t> &amp; partonic degree of freedom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5C22618-9F73-46B2-9F95-6CA13DF45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39844"/>
            <a:ext cx="8381189" cy="377053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FF185DF-B8E0-4DE0-9EF9-0EA2C31B4AD8}"/>
              </a:ext>
            </a:extLst>
          </p:cNvPr>
          <p:cNvSpPr/>
          <p:nvPr/>
        </p:nvSpPr>
        <p:spPr>
          <a:xfrm>
            <a:off x="383444" y="5665793"/>
            <a:ext cx="88229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-At intermediate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Hydro-Coal-Frag model  obtains an approximate NCQ scaling as shown by the data.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3B61E7-8F21-A2D5-2ED8-88CE6C57FF33}"/>
              </a:ext>
            </a:extLst>
          </p:cNvPr>
          <p:cNvSpPr/>
          <p:nvPr/>
        </p:nvSpPr>
        <p:spPr>
          <a:xfrm>
            <a:off x="2819400" y="6400501"/>
            <a:ext cx="7221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Zhao, Ko,  Liu, Qin &amp; Song. Phys. Rev. Lett. 125 7 072301(2020)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2BB7632-178F-4918-B5C3-D20153A43533}"/>
              </a:ext>
            </a:extLst>
          </p:cNvPr>
          <p:cNvSpPr txBox="1"/>
          <p:nvPr/>
        </p:nvSpPr>
        <p:spPr>
          <a:xfrm>
            <a:off x="359569" y="4931085"/>
            <a:ext cx="8458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-Hydro-Coal-Frag model gives a nice description of v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 of pion, kaon   and proton from 0 to 6 GeV.</a:t>
            </a:r>
          </a:p>
        </p:txBody>
      </p:sp>
    </p:spTree>
    <p:extLst>
      <p:ext uri="{BB962C8B-B14F-4D97-AF65-F5344CB8AC3E}">
        <p14:creationId xmlns:p14="http://schemas.microsoft.com/office/powerpoint/2010/main" val="742475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77338" cy="719138"/>
          </a:xfrm>
          <a:solidFill>
            <a:srgbClr val="A4BBFA"/>
          </a:solidFill>
        </p:spPr>
        <p:txBody>
          <a:bodyPr/>
          <a:lstStyle/>
          <a:p>
            <a:pPr algn="ctr"/>
            <a:r>
              <a:rPr lang="en-US" altLang="zh-CN" sz="3200" dirty="0" err="1">
                <a:solidFill>
                  <a:schemeClr val="tx1"/>
                </a:solidFill>
              </a:rPr>
              <a:t>CoLBT</a:t>
            </a:r>
            <a:r>
              <a:rPr lang="en-US" altLang="zh-CN" sz="3200" dirty="0">
                <a:solidFill>
                  <a:schemeClr val="tx1"/>
                </a:solidFill>
              </a:rPr>
              <a:t>-Hydro Model + Coal Model for </a:t>
            </a:r>
            <a:r>
              <a:rPr lang="en-US" altLang="zh-CN" sz="3200" dirty="0" err="1">
                <a:solidFill>
                  <a:schemeClr val="tx1"/>
                </a:solidFill>
              </a:rPr>
              <a:t>Pb+Pb</a:t>
            </a:r>
            <a:r>
              <a:rPr lang="en-US" altLang="zh-CN" sz="3200" dirty="0">
                <a:solidFill>
                  <a:schemeClr val="tx1"/>
                </a:solidFill>
              </a:rPr>
              <a:t> collisions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49183AD-95F5-228A-F1F4-99A03330270F}"/>
              </a:ext>
            </a:extLst>
          </p:cNvPr>
          <p:cNvSpPr/>
          <p:nvPr/>
        </p:nvSpPr>
        <p:spPr>
          <a:xfrm>
            <a:off x="76200" y="719138"/>
            <a:ext cx="4572001" cy="46166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accent6"/>
                </a:solidFill>
              </a:rPr>
              <a:t>CoLBT</a:t>
            </a:r>
            <a:r>
              <a:rPr lang="en-US" altLang="zh-CN" sz="2400" b="1" dirty="0">
                <a:solidFill>
                  <a:schemeClr val="accent6"/>
                </a:solidFill>
              </a:rPr>
              <a:t>-Hydro Model 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189ECA-679A-2665-472D-0DA7A51BD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96" y="1219993"/>
            <a:ext cx="3742892" cy="552552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3E52B1B-FC89-78BA-0996-005828FBD26D}"/>
              </a:ext>
            </a:extLst>
          </p:cNvPr>
          <p:cNvSpPr txBox="1"/>
          <p:nvPr/>
        </p:nvSpPr>
        <p:spPr>
          <a:xfrm>
            <a:off x="5029202" y="1570612"/>
            <a:ext cx="4038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altLang="zh-CN" dirty="0"/>
              <a:t>Linear Boltzmann Transport Model </a:t>
            </a:r>
          </a:p>
          <a:p>
            <a:pPr algn="ctr">
              <a:lnSpc>
                <a:spcPts val="2600"/>
              </a:lnSpc>
            </a:pPr>
            <a:r>
              <a:rPr lang="en-US" altLang="zh-CN" dirty="0"/>
              <a:t>3+1D hydrodynamic model</a:t>
            </a:r>
          </a:p>
          <a:p>
            <a:pPr algn="ctr">
              <a:lnSpc>
                <a:spcPts val="2600"/>
              </a:lnSpc>
            </a:pPr>
            <a:endParaRPr lang="en-US" altLang="zh-CN" dirty="0">
              <a:solidFill>
                <a:srgbClr val="0070C0"/>
              </a:solidFill>
            </a:endParaRPr>
          </a:p>
          <a:p>
            <a:pPr algn="ctr">
              <a:lnSpc>
                <a:spcPts val="2600"/>
              </a:lnSpc>
            </a:pPr>
            <a:r>
              <a:rPr lang="en-US" altLang="zh-CN" sz="2800" dirty="0">
                <a:solidFill>
                  <a:srgbClr val="0070C0"/>
                </a:solidFill>
              </a:rPr>
              <a:t>LBT </a:t>
            </a:r>
            <a:r>
              <a:rPr lang="en-US" altLang="zh-CN" dirty="0">
                <a:solidFill>
                  <a:srgbClr val="0070C0"/>
                </a:solidFill>
              </a:rPr>
              <a:t>                   </a:t>
            </a:r>
            <a:r>
              <a:rPr lang="en-US" altLang="zh-CN" sz="2800" dirty="0" err="1">
                <a:solidFill>
                  <a:srgbClr val="D5390F"/>
                </a:solidFill>
              </a:rPr>
              <a:t>CLVis</a:t>
            </a:r>
            <a:endParaRPr lang="en-US" altLang="zh-CN" dirty="0">
              <a:solidFill>
                <a:srgbClr val="D5390F"/>
              </a:solidFill>
            </a:endParaRPr>
          </a:p>
          <a:p>
            <a:pPr algn="l">
              <a:lnSpc>
                <a:spcPts val="2600"/>
              </a:lnSpc>
            </a:pPr>
            <a:r>
              <a:rPr lang="en-US" altLang="zh-CN" dirty="0"/>
              <a:t>-</a:t>
            </a: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Evolve the energetic </a:t>
            </a:r>
            <a:r>
              <a:rPr lang="en-US" altLang="zh-CN" dirty="0" err="1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partons</a:t>
            </a: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and the bulk medium concurrently</a:t>
            </a: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" name="流程图: 可选过程 5">
            <a:extLst>
              <a:ext uri="{FF2B5EF4-FFF2-40B4-BE49-F238E27FC236}">
                <a16:creationId xmlns:a16="http://schemas.microsoft.com/office/drawing/2014/main" id="{81750220-9CE4-ECBD-02D2-B99EE03F4449}"/>
              </a:ext>
            </a:extLst>
          </p:cNvPr>
          <p:cNvSpPr/>
          <p:nvPr/>
        </p:nvSpPr>
        <p:spPr>
          <a:xfrm>
            <a:off x="76200" y="1180803"/>
            <a:ext cx="4039376" cy="5448597"/>
          </a:xfrm>
          <a:prstGeom prst="flowChartAlternateProcess">
            <a:avLst/>
          </a:prstGeom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E318815-D706-0BB0-C3C6-73E23E51D4E4}"/>
              </a:ext>
            </a:extLst>
          </p:cNvPr>
          <p:cNvSpPr/>
          <p:nvPr/>
        </p:nvSpPr>
        <p:spPr>
          <a:xfrm>
            <a:off x="76200" y="1180803"/>
            <a:ext cx="4572001" cy="5564714"/>
          </a:xfrm>
          <a:prstGeom prst="roundRect">
            <a:avLst>
              <a:gd name="adj" fmla="val 6163"/>
            </a:avLst>
          </a:prstGeom>
          <a:noFill/>
          <a:ln w="57150">
            <a:solidFill>
              <a:srgbClr val="FFCC99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2029D27-CCF5-C101-61CF-BC84DEC93855}"/>
              </a:ext>
            </a:extLst>
          </p:cNvPr>
          <p:cNvSpPr txBox="1"/>
          <p:nvPr/>
        </p:nvSpPr>
        <p:spPr>
          <a:xfrm>
            <a:off x="4876800" y="8382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Chen, Cao, Luo, Pang </a:t>
            </a:r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&amp; </a:t>
            </a:r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Wang</a:t>
            </a:r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</a:p>
          <a:p>
            <a:pPr algn="l"/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Phys. Lett. B 810, 135783 (2020</a:t>
            </a:r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).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DA01D28-09A2-60E7-7E33-FE83DEA47174}"/>
              </a:ext>
            </a:extLst>
          </p:cNvPr>
          <p:cNvSpPr/>
          <p:nvPr/>
        </p:nvSpPr>
        <p:spPr>
          <a:xfrm>
            <a:off x="4952999" y="1542037"/>
            <a:ext cx="4114801" cy="2039363"/>
          </a:xfrm>
          <a:prstGeom prst="roundRect">
            <a:avLst>
              <a:gd name="adj" fmla="val 6163"/>
            </a:avLst>
          </a:prstGeom>
          <a:noFill/>
          <a:ln w="57150">
            <a:solidFill>
              <a:srgbClr val="FFCC99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2098C84-F5E1-2AE4-3AAE-269E5404C73C}"/>
              </a:ext>
            </a:extLst>
          </p:cNvPr>
          <p:cNvSpPr/>
          <p:nvPr/>
        </p:nvSpPr>
        <p:spPr>
          <a:xfrm>
            <a:off x="4876800" y="3980166"/>
            <a:ext cx="4191000" cy="1887234"/>
          </a:xfrm>
          <a:prstGeom prst="roundRect">
            <a:avLst>
              <a:gd name="adj" fmla="val 6163"/>
            </a:avLst>
          </a:prstGeom>
          <a:noFill/>
          <a:ln w="57150">
            <a:solidFill>
              <a:srgbClr val="FFCC99"/>
            </a:solidFill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C4D9B3A4-0713-9B59-31FB-2153480E0520}"/>
              </a:ext>
            </a:extLst>
          </p:cNvPr>
          <p:cNvSpPr/>
          <p:nvPr/>
        </p:nvSpPr>
        <p:spPr>
          <a:xfrm>
            <a:off x="6553201" y="3609976"/>
            <a:ext cx="609600" cy="384617"/>
          </a:xfrm>
          <a:prstGeom prst="downArrow">
            <a:avLst/>
          </a:prstGeom>
          <a:solidFill>
            <a:srgbClr val="FFCC99"/>
          </a:solidFill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D0A53EE-7D09-20AD-ABAA-23DB910490CF}"/>
              </a:ext>
            </a:extLst>
          </p:cNvPr>
          <p:cNvSpPr/>
          <p:nvPr/>
        </p:nvSpPr>
        <p:spPr>
          <a:xfrm>
            <a:off x="4827985" y="6022827"/>
            <a:ext cx="4316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Zhao, Chen, Luo, Ke </a:t>
            </a:r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&amp; </a:t>
            </a:r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Wang. </a:t>
            </a:r>
            <a:endParaRPr lang="en-US" altLang="zh-CN" sz="18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algn="l"/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Phys. Rev. Lett. </a:t>
            </a:r>
            <a:r>
              <a:rPr lang="zh-CN" alt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128 2 022302(2022)</a:t>
            </a:r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945C090-03AD-DCBF-6B83-A8C160AC0D5C}"/>
              </a:ext>
            </a:extLst>
          </p:cNvPr>
          <p:cNvSpPr txBox="1"/>
          <p:nvPr/>
        </p:nvSpPr>
        <p:spPr>
          <a:xfrm>
            <a:off x="4952999" y="4063306"/>
            <a:ext cx="4224340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</a:t>
            </a:r>
            <a:r>
              <a:rPr lang="en-US" altLang="zh-CN" dirty="0" err="1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Hadronization</a:t>
            </a: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by </a:t>
            </a:r>
            <a:r>
              <a:rPr lang="zh-CN" altLang="en-US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Hydro-Coal-Frag followed by the UrQMD.</a:t>
            </a:r>
          </a:p>
        </p:txBody>
      </p:sp>
      <p:sp>
        <p:nvSpPr>
          <p:cNvPr id="18" name="箭头: 左右 17">
            <a:extLst>
              <a:ext uri="{FF2B5EF4-FFF2-40B4-BE49-F238E27FC236}">
                <a16:creationId xmlns:a16="http://schemas.microsoft.com/office/drawing/2014/main" id="{9D4EE9CD-795A-49A8-F8E2-B9D1D01700CA}"/>
              </a:ext>
            </a:extLst>
          </p:cNvPr>
          <p:cNvSpPr/>
          <p:nvPr/>
        </p:nvSpPr>
        <p:spPr>
          <a:xfrm>
            <a:off x="6324601" y="2593405"/>
            <a:ext cx="1219199" cy="378395"/>
          </a:xfrm>
          <a:prstGeom prst="leftRightArrow">
            <a:avLst/>
          </a:prstGeom>
          <a:solidFill>
            <a:srgbClr val="FFCC99"/>
          </a:solidFill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FDDBDFD-130F-4A30-BF58-2EAC52798477}"/>
              </a:ext>
            </a:extLst>
          </p:cNvPr>
          <p:cNvSpPr/>
          <p:nvPr/>
        </p:nvSpPr>
        <p:spPr>
          <a:xfrm>
            <a:off x="5142054" y="478577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- thermal - thermal </a:t>
            </a:r>
            <a:r>
              <a:rPr lang="en-US" altLang="zh-CN" b="1" dirty="0" err="1">
                <a:solidFill>
                  <a:schemeClr val="bg1">
                    <a:lumMod val="50000"/>
                  </a:schemeClr>
                </a:solidFill>
              </a:rPr>
              <a:t>parton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 coal </a:t>
            </a:r>
          </a:p>
          <a:p>
            <a:pPr algn="l"/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- thermal - hard </a:t>
            </a:r>
            <a:r>
              <a:rPr lang="en-US" altLang="zh-CN" b="1" dirty="0" err="1">
                <a:solidFill>
                  <a:schemeClr val="bg1">
                    <a:lumMod val="50000"/>
                  </a:schemeClr>
                </a:solidFill>
              </a:rPr>
              <a:t>parton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 coalescence </a:t>
            </a:r>
          </a:p>
          <a:p>
            <a:pPr algn="l"/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- hard - hard </a:t>
            </a:r>
            <a:r>
              <a:rPr lang="en-US" altLang="zh-CN" b="1" dirty="0" err="1">
                <a:solidFill>
                  <a:schemeClr val="bg1">
                    <a:lumMod val="50000"/>
                  </a:schemeClr>
                </a:solidFill>
              </a:rPr>
              <a:t>parton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 coalescence</a:t>
            </a:r>
          </a:p>
        </p:txBody>
      </p:sp>
    </p:spTree>
    <p:extLst>
      <p:ext uri="{BB962C8B-B14F-4D97-AF65-F5344CB8AC3E}">
        <p14:creationId xmlns:p14="http://schemas.microsoft.com/office/powerpoint/2010/main" val="3892198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77338" cy="719138"/>
          </a:xfrm>
          <a:solidFill>
            <a:srgbClr val="A4BBFA"/>
          </a:solidFill>
        </p:spPr>
        <p:txBody>
          <a:bodyPr/>
          <a:lstStyle/>
          <a:p>
            <a:r>
              <a:rPr lang="en-US" altLang="zh-CN" sz="3200" dirty="0"/>
              <a:t>Q</a:t>
            </a:r>
            <a:r>
              <a:rPr lang="en-US" altLang="zh-CN" sz="3200" dirty="0">
                <a:solidFill>
                  <a:schemeClr val="tx1"/>
                </a:solidFill>
                <a:latin typeface="+mj-lt"/>
              </a:rPr>
              <a:t>uark coalescence</a:t>
            </a:r>
            <a:r>
              <a:rPr lang="en-US" altLang="zh-CN" sz="3200" dirty="0">
                <a:solidFill>
                  <a:schemeClr val="tx1"/>
                </a:solidFill>
              </a:rPr>
              <a:t> for </a:t>
            </a:r>
            <a:r>
              <a:rPr lang="en-US" altLang="zh-CN" sz="3200" dirty="0" err="1">
                <a:solidFill>
                  <a:schemeClr val="tx1"/>
                </a:solidFill>
              </a:rPr>
              <a:t>Pb+Pb</a:t>
            </a:r>
            <a:r>
              <a:rPr lang="en-US" altLang="zh-CN" sz="3200" dirty="0">
                <a:solidFill>
                  <a:schemeClr val="tx1"/>
                </a:solidFill>
              </a:rPr>
              <a:t> collisions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71EA83E-6439-FA43-293A-F1F6C4E8B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" t="2430" r="46345" b="2830"/>
          <a:stretch/>
        </p:blipFill>
        <p:spPr>
          <a:xfrm>
            <a:off x="1706" y="838200"/>
            <a:ext cx="5941894" cy="5940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9EA0F1A-5687-E749-3C76-70C7EFF5E0CF}"/>
              </a:ext>
            </a:extLst>
          </p:cNvPr>
          <p:cNvSpPr txBox="1"/>
          <p:nvPr/>
        </p:nvSpPr>
        <p:spPr>
          <a:xfrm>
            <a:off x="6024987" y="981041"/>
            <a:ext cx="3070689" cy="2632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600"/>
              </a:lnSpc>
              <a:spcAft>
                <a:spcPts val="180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CoLBT-hydro with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coalescence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works well for PID flow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Pb+Pb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collisions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from 0 to 8 GeV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>
              <a:lnSpc>
                <a:spcPts val="2600"/>
              </a:lnSpc>
              <a:spcAft>
                <a:spcPts val="1800"/>
              </a:spcAft>
            </a:pP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 coalescence is important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intermediate P</a:t>
            </a:r>
            <a:r>
              <a:rPr lang="en-US" altLang="zh-CN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zh-CN" altLang="en-US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EF8063-CB5F-AFE3-7229-6F8D4F02D9C6}"/>
              </a:ext>
            </a:extLst>
          </p:cNvPr>
          <p:cNvSpPr txBox="1"/>
          <p:nvPr/>
        </p:nvSpPr>
        <p:spPr>
          <a:xfrm>
            <a:off x="6054400" y="5638800"/>
            <a:ext cx="3089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Zhao, Chen, Luo, Ke 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&amp; 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Wang. </a:t>
            </a:r>
            <a:endParaRPr lang="en-US" altLang="zh-CN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Phys. Rev. Lett. 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128 2 022302(2022)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7855E7-943C-4EF9-A291-70C808EC81A1}"/>
              </a:ext>
            </a:extLst>
          </p:cNvPr>
          <p:cNvSpPr/>
          <p:nvPr/>
        </p:nvSpPr>
        <p:spPr>
          <a:xfrm>
            <a:off x="1409591" y="1134904"/>
            <a:ext cx="1787669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altLang="zh-CN" sz="1800" dirty="0">
                <a:latin typeface="+mn-lt"/>
              </a:rPr>
              <a:t>Hydro-Coal-Frag</a:t>
            </a:r>
            <a:endParaRPr lang="zh-CN" altLang="en-US" sz="1800" dirty="0">
              <a:latin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27FAED-E177-49AA-83A3-7B96F6717CE0}"/>
              </a:ext>
            </a:extLst>
          </p:cNvPr>
          <p:cNvSpPr/>
          <p:nvPr/>
        </p:nvSpPr>
        <p:spPr>
          <a:xfrm>
            <a:off x="4345752" y="1089660"/>
            <a:ext cx="1651274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atin typeface="+mn-lt"/>
              </a:rPr>
              <a:t>Hydro-Frag</a:t>
            </a:r>
            <a:endParaRPr lang="zh-CN" altLang="en-US" sz="1800" dirty="0">
              <a:latin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A7855E7-943C-4EF9-A291-70C808EC81A1}"/>
              </a:ext>
            </a:extLst>
          </p:cNvPr>
          <p:cNvSpPr/>
          <p:nvPr/>
        </p:nvSpPr>
        <p:spPr>
          <a:xfrm>
            <a:off x="1452171" y="4196358"/>
            <a:ext cx="1828800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+mn-lt"/>
              </a:rPr>
              <a:t>Hydro-Coal-Frag</a:t>
            </a:r>
            <a:endParaRPr lang="zh-CN" altLang="en-US" sz="1800" dirty="0">
              <a:latin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527FAED-E177-49AA-83A3-7B96F6717CE0}"/>
              </a:ext>
            </a:extLst>
          </p:cNvPr>
          <p:cNvSpPr/>
          <p:nvPr/>
        </p:nvSpPr>
        <p:spPr>
          <a:xfrm>
            <a:off x="4326755" y="4114800"/>
            <a:ext cx="1689267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atin typeface="+mn-lt"/>
              </a:rPr>
              <a:t>Hydro-Frag</a:t>
            </a:r>
            <a:endParaRPr lang="zh-CN" altLang="en-US" sz="1800" dirty="0">
              <a:latin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50452" y="3613236"/>
            <a:ext cx="29411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thermal-hard </a:t>
            </a:r>
            <a:r>
              <a:rPr lang="en-US" altLang="zh-CN" dirty="0" err="1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parton</a:t>
            </a:r>
            <a:r>
              <a:rPr lang="en-US" altLang="zh-CN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  <a:p>
            <a:pPr algn="l"/>
            <a:r>
              <a:rPr lang="en-US" altLang="zh-CN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Coalescence &amp; </a:t>
            </a:r>
          </a:p>
          <a:p>
            <a:pPr algn="l"/>
            <a:r>
              <a:rPr lang="en-US" altLang="zh-CN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Fragmentation</a:t>
            </a:r>
          </a:p>
          <a:p>
            <a:pPr algn="l"/>
            <a:r>
              <a:rPr lang="en-US" altLang="zh-CN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Breaks up the NCQ </a:t>
            </a:r>
          </a:p>
          <a:p>
            <a:pPr algn="l"/>
            <a:r>
              <a:rPr lang="en-US" altLang="zh-CN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scaling of v2 </a:t>
            </a: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 </a:t>
            </a:r>
            <a:r>
              <a:rPr lang="en-US" altLang="zh-CN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Pb+Pb</a:t>
            </a: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collisions</a:t>
            </a:r>
          </a:p>
          <a:p>
            <a:pPr algn="l"/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8078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959192"/>
            <a:ext cx="3997688" cy="2697000"/>
          </a:xfrm>
          <a:prstGeom prst="rect">
            <a:avLst/>
          </a:prstGeom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953000" y="1447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zh-CN" altLang="en-US" sz="2000"/>
          </a:p>
        </p:txBody>
      </p:sp>
      <p:grpSp>
        <p:nvGrpSpPr>
          <p:cNvPr id="6" name="组合 5"/>
          <p:cNvGrpSpPr/>
          <p:nvPr/>
        </p:nvGrpSpPr>
        <p:grpSpPr>
          <a:xfrm>
            <a:off x="189072" y="685799"/>
            <a:ext cx="4650971" cy="6175829"/>
            <a:chOff x="115921" y="0"/>
            <a:chExt cx="4804422" cy="677454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/>
            <a:srcRect t="5748"/>
            <a:stretch/>
          </p:blipFill>
          <p:spPr>
            <a:xfrm>
              <a:off x="857765" y="526143"/>
              <a:ext cx="3820993" cy="624840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97058" y="4631063"/>
              <a:ext cx="1028700" cy="438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nuclei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85807" y="2487584"/>
              <a:ext cx="1173043" cy="438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hadrons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5921" y="526143"/>
              <a:ext cx="1376823" cy="776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 dirty="0">
                  <a:solidFill>
                    <a:srgbClr val="4437F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  </a:t>
              </a:r>
              <a:r>
                <a:rPr lang="en-US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quarks</a:t>
              </a:r>
            </a:p>
            <a:p>
              <a:pPr algn="l"/>
              <a:r>
                <a:rPr lang="en-US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&amp; gluons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74486" y="0"/>
              <a:ext cx="2514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degrees of </a:t>
              </a:r>
              <a:r>
                <a:rPr lang="en-US" altLang="zh-CN" dirty="0" err="1"/>
                <a:t>freedeom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396343" y="497114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/>
                <a:t>Energy </a:t>
              </a:r>
            </a:p>
            <a:p>
              <a:pPr algn="ctr"/>
              <a:r>
                <a:rPr lang="en-US" altLang="zh-CN" sz="1800" dirty="0"/>
                <a:t>(MeV)</a:t>
              </a:r>
              <a:endParaRPr lang="zh-CN" altLang="en-US" sz="1800" dirty="0"/>
            </a:p>
          </p:txBody>
        </p:sp>
      </p:grpSp>
      <p:sp>
        <p:nvSpPr>
          <p:cNvPr id="10" name="右大括号 9"/>
          <p:cNvSpPr/>
          <p:nvPr/>
        </p:nvSpPr>
        <p:spPr>
          <a:xfrm>
            <a:off x="4556719" y="868173"/>
            <a:ext cx="321854" cy="2590800"/>
          </a:xfrm>
          <a:prstGeom prst="rightBrace">
            <a:avLst>
              <a:gd name="adj1" fmla="val 74420"/>
              <a:gd name="adj2" fmla="val 49720"/>
            </a:avLst>
          </a:prstGeom>
          <a:ln w="28575">
            <a:solidFill>
              <a:srgbClr val="4437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大括号 14"/>
          <p:cNvSpPr/>
          <p:nvPr/>
        </p:nvSpPr>
        <p:spPr>
          <a:xfrm>
            <a:off x="4531384" y="3733800"/>
            <a:ext cx="348692" cy="2743200"/>
          </a:xfrm>
          <a:prstGeom prst="rightBrace">
            <a:avLst>
              <a:gd name="adj1" fmla="val 74420"/>
              <a:gd name="adj2" fmla="val 50000"/>
            </a:avLst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813409" y="571915"/>
            <a:ext cx="4449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4437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-intermediate and high energy nuclear physics</a:t>
            </a:r>
            <a:endParaRPr lang="zh-CN" altLang="en-US" sz="2400" dirty="0">
              <a:solidFill>
                <a:srgbClr val="4437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78573" y="4013535"/>
            <a:ext cx="396062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-nuclear structure physics</a:t>
            </a:r>
            <a:endParaRPr lang="zh-CN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18" name="Group 21"/>
          <p:cNvGrpSpPr/>
          <p:nvPr/>
        </p:nvGrpSpPr>
        <p:grpSpPr>
          <a:xfrm>
            <a:off x="4951497" y="1387047"/>
            <a:ext cx="3976712" cy="2711929"/>
            <a:chOff x="4862488" y="2971800"/>
            <a:chExt cx="3976712" cy="3200400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2488" y="2971800"/>
              <a:ext cx="3976712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7010400" y="3276600"/>
              <a:ext cx="1676400" cy="646331"/>
            </a:xfrm>
            <a:prstGeom prst="rect">
              <a:avLst/>
            </a:prstGeom>
            <a:solidFill>
              <a:srgbClr val="F4A12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Quark Gluon Plasma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38800" y="4191000"/>
              <a:ext cx="990600" cy="64633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Arial" pitchFamily="34" charset="0"/>
                  <a:cs typeface="Arial" pitchFamily="34" charset="0"/>
                </a:rPr>
                <a:t>Hadron </a:t>
              </a:r>
            </a:p>
            <a:p>
              <a:pPr algn="ctr"/>
              <a:r>
                <a:rPr lang="en-US" sz="1800" b="1" dirty="0">
                  <a:latin typeface="Arial" pitchFamily="34" charset="0"/>
                  <a:cs typeface="Arial" pitchFamily="34" charset="0"/>
                </a:rPr>
                <a:t>Gas</a:t>
              </a: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2A62D359-A2E9-42B9-B695-ECF6350098C7}"/>
              </a:ext>
            </a:extLst>
          </p:cNvPr>
          <p:cNvSpPr/>
          <p:nvPr/>
        </p:nvSpPr>
        <p:spPr>
          <a:xfrm>
            <a:off x="2068109" y="3807"/>
            <a:ext cx="492474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Landscape of nuclear physics</a:t>
            </a:r>
            <a:endParaRPr lang="zh-CN" altLang="en-US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5236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89333-261E-43BA-B270-1A80DF0146B8}" type="slidenum">
              <a:rPr lang="en-US" altLang="zh-CN"/>
              <a:t>20</a:t>
            </a:fld>
            <a:endParaRPr lang="en-US" altLang="zh-CN"/>
          </a:p>
        </p:txBody>
      </p:sp>
      <p:grpSp>
        <p:nvGrpSpPr>
          <p:cNvPr id="15" name="Group 18">
            <a:extLst>
              <a:ext uri="{FF2B5EF4-FFF2-40B4-BE49-F238E27FC236}">
                <a16:creationId xmlns:a16="http://schemas.microsoft.com/office/drawing/2014/main" id="{DCE70F4E-A917-4294-8507-B4BA6353487E}"/>
              </a:ext>
            </a:extLst>
          </p:cNvPr>
          <p:cNvGrpSpPr/>
          <p:nvPr/>
        </p:nvGrpSpPr>
        <p:grpSpPr>
          <a:xfrm>
            <a:off x="76200" y="484537"/>
            <a:ext cx="8777938" cy="1300695"/>
            <a:chOff x="-58611" y="4777076"/>
            <a:chExt cx="8991600" cy="1244600"/>
          </a:xfrm>
        </p:grpSpPr>
        <p:pic>
          <p:nvPicPr>
            <p:cNvPr id="18" name="Picture 1030">
              <a:extLst>
                <a:ext uri="{FF2B5EF4-FFF2-40B4-BE49-F238E27FC236}">
                  <a16:creationId xmlns:a16="http://schemas.microsoft.com/office/drawing/2014/main" id="{3CF938C9-AE7A-4830-8247-36ABE09D27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6982" b="12477"/>
            <a:stretch>
              <a:fillRect/>
            </a:stretch>
          </p:blipFill>
          <p:spPr bwMode="auto">
            <a:xfrm>
              <a:off x="-58611" y="4777076"/>
              <a:ext cx="8991600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FCEAFE59-A279-4E18-97D7-2E8C778B57C2}"/>
                </a:ext>
              </a:extLst>
            </p:cNvPr>
            <p:cNvSpPr txBox="1"/>
            <p:nvPr/>
          </p:nvSpPr>
          <p:spPr>
            <a:xfrm>
              <a:off x="3134313" y="5163273"/>
              <a:ext cx="1465271" cy="44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0000FF"/>
                  </a:solidFill>
                </a:rPr>
                <a:t>QGP</a:t>
              </a:r>
              <a:endParaRPr lang="zh-CN" altLang="en-US" sz="2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" name="椭圆 2">
            <a:extLst>
              <a:ext uri="{FF2B5EF4-FFF2-40B4-BE49-F238E27FC236}">
                <a16:creationId xmlns:a16="http://schemas.microsoft.com/office/drawing/2014/main" id="{CF03DC74-F251-4429-9EA8-33E0E3334F8D}"/>
              </a:ext>
            </a:extLst>
          </p:cNvPr>
          <p:cNvSpPr/>
          <p:nvPr/>
        </p:nvSpPr>
        <p:spPr bwMode="auto">
          <a:xfrm>
            <a:off x="2749439" y="5969860"/>
            <a:ext cx="3124200" cy="533400"/>
          </a:xfrm>
          <a:prstGeom prst="ellipse">
            <a:avLst/>
          </a:prstGeom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F80874B-07D0-488F-AB6A-9DD90D4B9075}"/>
              </a:ext>
            </a:extLst>
          </p:cNvPr>
          <p:cNvSpPr txBox="1"/>
          <p:nvPr/>
        </p:nvSpPr>
        <p:spPr>
          <a:xfrm>
            <a:off x="226617" y="2048696"/>
            <a:ext cx="879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Theory: </a:t>
            </a:r>
            <a:r>
              <a:rPr lang="en-US" altLang="zh-CN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Hydrodynamics &amp; hybrid approach are powerful tool to simulate the QGP fireball evolution and study its properties </a:t>
            </a:r>
            <a:endParaRPr lang="zh-CN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422ADCF-067D-4197-827F-07AE08EBD8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0" t="81317" r="4178" b="1367"/>
          <a:stretch/>
        </p:blipFill>
        <p:spPr>
          <a:xfrm>
            <a:off x="2933823" y="49110"/>
            <a:ext cx="5569748" cy="365125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BC9523A7-F39F-4C2F-AF93-96A08A70234D}"/>
              </a:ext>
            </a:extLst>
          </p:cNvPr>
          <p:cNvSpPr/>
          <p:nvPr/>
        </p:nvSpPr>
        <p:spPr bwMode="auto">
          <a:xfrm>
            <a:off x="2749439" y="491806"/>
            <a:ext cx="5791200" cy="1300695"/>
          </a:xfrm>
          <a:prstGeom prst="ellipse">
            <a:avLst/>
          </a:prstGeom>
          <a:ln w="38100">
            <a:solidFill>
              <a:srgbClr val="0000FF"/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47E3A4F-1A36-4751-9950-0F601D13B9FD}"/>
              </a:ext>
            </a:extLst>
          </p:cNvPr>
          <p:cNvSpPr txBox="1"/>
          <p:nvPr/>
        </p:nvSpPr>
        <p:spPr>
          <a:xfrm>
            <a:off x="4319539" y="3346358"/>
            <a:ext cx="43672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-We are ready to focus on the </a:t>
            </a:r>
            <a:r>
              <a:rPr lang="en-US" altLang="zh-CN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initial state </a:t>
            </a:r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QGP</a:t>
            </a:r>
          </a:p>
          <a:p>
            <a:pPr algn="l"/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266D70-2C1B-4028-9566-A0BEAC25FD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12128" r="3604" b="10094"/>
          <a:stretch/>
        </p:blipFill>
        <p:spPr>
          <a:xfrm>
            <a:off x="278929" y="2944857"/>
            <a:ext cx="3647683" cy="391314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C7F4BE7-B7A1-45DB-A5E9-7374147CC471}"/>
              </a:ext>
            </a:extLst>
          </p:cNvPr>
          <p:cNvSpPr txBox="1"/>
          <p:nvPr/>
        </p:nvSpPr>
        <p:spPr>
          <a:xfrm>
            <a:off x="4872570" y="4273857"/>
            <a:ext cx="42071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nuclear structure </a:t>
            </a:r>
            <a:r>
              <a:rPr lang="en-US" altLang="zh-CN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colliding nuclei</a:t>
            </a:r>
            <a:endParaRPr lang="zh-CN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96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Oval 19"/>
          <p:cNvSpPr>
            <a:spLocks noChangeArrowheads="1"/>
          </p:cNvSpPr>
          <p:nvPr/>
        </p:nvSpPr>
        <p:spPr bwMode="auto">
          <a:xfrm>
            <a:off x="3886200" y="3276600"/>
            <a:ext cx="1143000" cy="76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9C42769-46C2-49F9-8823-54559304499E}"/>
              </a:ext>
            </a:extLst>
          </p:cNvPr>
          <p:cNvSpPr txBox="1"/>
          <p:nvPr/>
        </p:nvSpPr>
        <p:spPr>
          <a:xfrm>
            <a:off x="228600" y="791286"/>
            <a:ext cx="838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Exploring Nuclear Physics across Energy Scales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71CF1EC-99BE-4EC9-80F0-1BAFFF54E473}"/>
              </a:ext>
            </a:extLst>
          </p:cNvPr>
          <p:cNvSpPr txBox="1"/>
          <p:nvPr/>
        </p:nvSpPr>
        <p:spPr>
          <a:xfrm>
            <a:off x="1981200" y="1383096"/>
            <a:ext cx="6983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-- Personal view from heavy ion collisions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65AE866A-8C16-4F48-B9B9-B455B385D492}"/>
              </a:ext>
            </a:extLst>
          </p:cNvPr>
          <p:cNvGrpSpPr/>
          <p:nvPr/>
        </p:nvGrpSpPr>
        <p:grpSpPr>
          <a:xfrm>
            <a:off x="76200" y="2654300"/>
            <a:ext cx="8888897" cy="1244600"/>
            <a:chOff x="0" y="4822825"/>
            <a:chExt cx="8991600" cy="1244600"/>
          </a:xfrm>
        </p:grpSpPr>
        <p:pic>
          <p:nvPicPr>
            <p:cNvPr id="14" name="Picture 1030">
              <a:extLst>
                <a:ext uri="{FF2B5EF4-FFF2-40B4-BE49-F238E27FC236}">
                  <a16:creationId xmlns:a16="http://schemas.microsoft.com/office/drawing/2014/main" id="{006B2E7F-C343-410D-BEBB-E4C1F17A6E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6982" b="12477"/>
            <a:stretch/>
          </p:blipFill>
          <p:spPr bwMode="auto">
            <a:xfrm>
              <a:off x="0" y="4822825"/>
              <a:ext cx="8991600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024C5F-FC9C-4744-A120-A6AF2D6EBAFA}"/>
                </a:ext>
              </a:extLst>
            </p:cNvPr>
            <p:cNvSpPr txBox="1"/>
            <p:nvPr/>
          </p:nvSpPr>
          <p:spPr>
            <a:xfrm>
              <a:off x="3135273" y="5173213"/>
              <a:ext cx="14652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/>
                <a:t>QGP</a:t>
              </a:r>
              <a:endParaRPr lang="zh-CN" altLang="en-US" sz="3200" b="1" dirty="0"/>
            </a:p>
          </p:txBody>
        </p:sp>
      </p:grp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66173A3-32D4-4242-9CF0-5156BCFC6119}"/>
              </a:ext>
            </a:extLst>
          </p:cNvPr>
          <p:cNvSpPr/>
          <p:nvPr/>
        </p:nvSpPr>
        <p:spPr bwMode="auto">
          <a:xfrm>
            <a:off x="3124200" y="2362199"/>
            <a:ext cx="2585001" cy="3352800"/>
          </a:xfrm>
          <a:prstGeom prst="roundRect">
            <a:avLst>
              <a:gd name="adj" fmla="val 8130"/>
            </a:avLst>
          </a:prstGeom>
          <a:ln w="38100">
            <a:solidFill>
              <a:schemeClr val="bg1">
                <a:lumMod val="75000"/>
              </a:schemeClr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C1157FE-FB21-42DF-BCA9-A7E81E61F77F}"/>
              </a:ext>
            </a:extLst>
          </p:cNvPr>
          <p:cNvSpPr txBox="1"/>
          <p:nvPr/>
        </p:nvSpPr>
        <p:spPr>
          <a:xfrm>
            <a:off x="3083200" y="4354784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QGP evolution: </a:t>
            </a:r>
          </a:p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goal: QGP &amp; QCD phase diagram 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219E645-A1FE-49A2-B4D2-87ACA3C17D49}"/>
              </a:ext>
            </a:extLst>
          </p:cNvPr>
          <p:cNvSpPr/>
          <p:nvPr/>
        </p:nvSpPr>
        <p:spPr bwMode="auto">
          <a:xfrm>
            <a:off x="5943600" y="2377108"/>
            <a:ext cx="2787098" cy="3337891"/>
          </a:xfrm>
          <a:prstGeom prst="roundRect">
            <a:avLst>
              <a:gd name="adj" fmla="val 8130"/>
            </a:avLst>
          </a:prstGeom>
          <a:ln w="38100">
            <a:solidFill>
              <a:schemeClr val="bg1">
                <a:lumMod val="75000"/>
              </a:schemeClr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CD42D1-8942-459E-941B-7BAAAFEF438E}"/>
              </a:ext>
            </a:extLst>
          </p:cNvPr>
          <p:cNvSpPr txBox="1"/>
          <p:nvPr/>
        </p:nvSpPr>
        <p:spPr>
          <a:xfrm>
            <a:off x="6036530" y="4354784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Hadrons: </a:t>
            </a:r>
          </a:p>
          <a:p>
            <a:pPr algn="ctr">
              <a:spcAft>
                <a:spcPts val="0"/>
              </a:spcAft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study with hadron physics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C4134130-E435-41EE-A90A-A0FD82B321B3}"/>
              </a:ext>
            </a:extLst>
          </p:cNvPr>
          <p:cNvSpPr/>
          <p:nvPr/>
        </p:nvSpPr>
        <p:spPr bwMode="auto">
          <a:xfrm>
            <a:off x="228599" y="2377108"/>
            <a:ext cx="2661202" cy="3352800"/>
          </a:xfrm>
          <a:prstGeom prst="roundRect">
            <a:avLst>
              <a:gd name="adj" fmla="val 8130"/>
            </a:avLst>
          </a:prstGeom>
          <a:ln w="38100">
            <a:solidFill>
              <a:srgbClr val="0000FF"/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AD8A9EB-FBC8-4FE0-BBD1-7E246FA8E21A}"/>
              </a:ext>
            </a:extLst>
          </p:cNvPr>
          <p:cNvSpPr txBox="1"/>
          <p:nvPr/>
        </p:nvSpPr>
        <p:spPr>
          <a:xfrm>
            <a:off x="225699" y="4369692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conditions: </a:t>
            </a:r>
          </a:p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study  with nuclear structure </a:t>
            </a:r>
          </a:p>
        </p:txBody>
      </p:sp>
    </p:spTree>
    <p:extLst>
      <p:ext uri="{BB962C8B-B14F-4D97-AF65-F5344CB8AC3E}">
        <p14:creationId xmlns:p14="http://schemas.microsoft.com/office/powerpoint/2010/main" val="490781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3315"/>
            <a:ext cx="7239000" cy="46532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895600" y="3810000"/>
            <a:ext cx="6096000" cy="2888840"/>
            <a:chOff x="2732314" y="3395261"/>
            <a:chExt cx="6477000" cy="328777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/>
            <a:srcRect t="9535"/>
            <a:stretch>
              <a:fillRect/>
            </a:stretch>
          </p:blipFill>
          <p:spPr>
            <a:xfrm>
              <a:off x="2732314" y="3395261"/>
              <a:ext cx="6477000" cy="32877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矩形 13"/>
            <p:cNvSpPr/>
            <p:nvPr/>
          </p:nvSpPr>
          <p:spPr>
            <a:xfrm>
              <a:off x="7577591" y="5177605"/>
              <a:ext cx="1631723" cy="4553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deformation</a:t>
              </a:r>
              <a:endPara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053943" y="5988838"/>
              <a:ext cx="1741714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neutron skin</a:t>
              </a:r>
              <a:endPara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732314" y="4549438"/>
              <a:ext cx="1376363" cy="4553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clusters</a:t>
              </a:r>
              <a:endPara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 rot="-1800000">
            <a:off x="1605280" y="2397760"/>
            <a:ext cx="4207510" cy="1619250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14400" y="3957351"/>
            <a:ext cx="1066800" cy="1315819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57250" y="4267200"/>
            <a:ext cx="131318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clusters</a:t>
            </a:r>
            <a:endParaRPr lang="zh-CN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487" y="2349654"/>
            <a:ext cx="1682642" cy="573074"/>
          </a:xfrm>
          <a:prstGeom prst="rect">
            <a:avLst/>
          </a:prstGeom>
          <a:noFill/>
        </p:spPr>
      </p:pic>
      <p:sp>
        <p:nvSpPr>
          <p:cNvPr id="17" name="椭圆 16"/>
          <p:cNvSpPr/>
          <p:nvPr/>
        </p:nvSpPr>
        <p:spPr>
          <a:xfrm>
            <a:off x="4953000" y="1219199"/>
            <a:ext cx="2285999" cy="1355959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715283" y="1676691"/>
            <a:ext cx="1639260" cy="3515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neutron skin</a:t>
            </a:r>
            <a:endParaRPr lang="zh-CN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267200" cy="2073042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9AB-A3B6-4FC6-91B8-05319890BC98}" type="slidenum">
              <a:rPr lang="en-US" altLang="zh-CN"/>
              <a:t>22</a:t>
            </a:fld>
            <a:endParaRPr lang="en-US" altLang="zh-CN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CD79F1D-D959-404F-BCAD-4B4083A4DD0C}"/>
              </a:ext>
            </a:extLst>
          </p:cNvPr>
          <p:cNvSpPr>
            <a:spLocks noGrp="1" noChangeArrowheads="1"/>
          </p:cNvSpPr>
          <p:nvPr/>
        </p:nvSpPr>
        <p:spPr>
          <a:xfrm>
            <a:off x="4267835" y="0"/>
            <a:ext cx="4876165" cy="958215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sym typeface="+mn-ea"/>
              </a:rPr>
              <a:t>Rich collision systems at </a:t>
            </a:r>
            <a:br>
              <a:rPr lang="en-US" altLang="zh-CN" sz="2800" dirty="0">
                <a:sym typeface="+mn-ea"/>
              </a:rPr>
            </a:br>
            <a:r>
              <a:rPr lang="en-US" altLang="zh-CN" sz="2800" dirty="0">
                <a:sym typeface="+mn-ea"/>
              </a:rPr>
              <a:t>RHIC &amp; the LHC</a:t>
            </a:r>
            <a:endParaRPr lang="en-US" altLang="zh-CN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26942" t="8365" r="25690" b="4049"/>
          <a:stretch>
            <a:fillRect/>
          </a:stretch>
        </p:blipFill>
        <p:spPr>
          <a:xfrm>
            <a:off x="1295400" y="2590800"/>
            <a:ext cx="1371600" cy="60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26316" t="10379" r="26316"/>
          <a:stretch>
            <a:fillRect/>
          </a:stretch>
        </p:blipFill>
        <p:spPr>
          <a:xfrm>
            <a:off x="1371600" y="3462691"/>
            <a:ext cx="1371600" cy="62376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343400" y="1520155"/>
            <a:ext cx="4800600" cy="224536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altLang="zh-CN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 Relativistic heavy collisions</a:t>
            </a:r>
          </a:p>
          <a:p>
            <a:pPr algn="l">
              <a:spcAft>
                <a:spcPts val="1200"/>
              </a:spcAft>
            </a:pPr>
            <a:r>
              <a:rPr lang="en-US" altLang="zh-CN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 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start from nuclei</a:t>
            </a:r>
          </a:p>
          <a:p>
            <a:pPr algn="l"/>
            <a:r>
              <a:rPr lang="en-US" altLang="zh-CN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-Collision time &lt; 10</a:t>
            </a:r>
            <a:r>
              <a:rPr lang="en-US" altLang="zh-CN" sz="1800" baseline="300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-24</a:t>
            </a:r>
            <a:r>
              <a:rPr lang="en-US" altLang="zh-CN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s</a:t>
            </a:r>
          </a:p>
          <a:p>
            <a:pPr algn="l">
              <a:spcAft>
                <a:spcPts val="1200"/>
              </a:spcAft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 </a:t>
            </a:r>
            <a:r>
              <a:rPr lang="en-US" altLang="zh-CN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directly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probe the ground state of nuclei</a:t>
            </a:r>
          </a:p>
          <a:p>
            <a:pPr algn="l"/>
            <a:r>
              <a:rPr lang="en-US" altLang="zh-CN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Well calibrated calculations for QGP evolution; </a:t>
            </a:r>
            <a:r>
              <a:rPr lang="en-US" altLang="zh-CN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to focus on the initial state </a:t>
            </a: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1784399" y="1762945"/>
            <a:ext cx="196802" cy="916188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r="2850" b="42547"/>
          <a:stretch>
            <a:fillRect/>
          </a:stretch>
        </p:blipFill>
        <p:spPr>
          <a:xfrm>
            <a:off x="270438" y="5569029"/>
            <a:ext cx="8716078" cy="12115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/>
          <a:srcRect l="886" t="84178" r="4179" b="1367"/>
          <a:stretch>
            <a:fillRect/>
          </a:stretch>
        </p:blipFill>
        <p:spPr>
          <a:xfrm>
            <a:off x="526956" y="5109146"/>
            <a:ext cx="8229600" cy="3047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43488" y="4471264"/>
            <a:ext cx="363283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Well calibrated calculations</a:t>
            </a:r>
            <a:r>
              <a:rPr lang="en-US" altLang="zh-CN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endParaRPr lang="zh-CN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右大括号 3"/>
          <p:cNvSpPr/>
          <p:nvPr/>
        </p:nvSpPr>
        <p:spPr>
          <a:xfrm rot="-5400000">
            <a:off x="5977114" y="2704260"/>
            <a:ext cx="237772" cy="4572000"/>
          </a:xfrm>
          <a:prstGeom prst="rightBrace">
            <a:avLst>
              <a:gd name="adj1" fmla="val 89542"/>
              <a:gd name="adj2" fmla="val 5000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/>
          <a:srcRect t="21015" r="22035"/>
          <a:stretch>
            <a:fillRect/>
          </a:stretch>
        </p:blipFill>
        <p:spPr>
          <a:xfrm>
            <a:off x="500723" y="2522308"/>
            <a:ext cx="671682" cy="71602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/>
          <a:srcRect t="21015" r="22035"/>
          <a:stretch>
            <a:fillRect/>
          </a:stretch>
        </p:blipFill>
        <p:spPr>
          <a:xfrm>
            <a:off x="2620963" y="2537590"/>
            <a:ext cx="671682" cy="71602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/>
          <a:srcRect t="20706" r="23105"/>
          <a:stretch>
            <a:fillRect/>
          </a:stretch>
        </p:blipFill>
        <p:spPr>
          <a:xfrm>
            <a:off x="573478" y="3395216"/>
            <a:ext cx="754569" cy="72173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/>
          <a:srcRect t="20706" r="23105"/>
          <a:stretch>
            <a:fillRect/>
          </a:stretch>
        </p:blipFill>
        <p:spPr>
          <a:xfrm>
            <a:off x="2693416" y="3420259"/>
            <a:ext cx="754569" cy="7217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267200" cy="2073042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9AB-A3B6-4FC6-91B8-05319890BC98}" type="slidenum">
              <a:rPr lang="en-US" altLang="zh-CN"/>
              <a:t>23</a:t>
            </a:fld>
            <a:endParaRPr lang="en-US" altLang="zh-CN"/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75392028-2BEE-4D74-B2B8-D977A17D2FD1}"/>
              </a:ext>
            </a:extLst>
          </p:cNvPr>
          <p:cNvSpPr txBox="1"/>
          <p:nvPr/>
        </p:nvSpPr>
        <p:spPr>
          <a:xfrm>
            <a:off x="573478" y="4343400"/>
            <a:ext cx="312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/>
              <a:t>initial state with deformation </a:t>
            </a:r>
            <a:endParaRPr lang="zh-CN" altLang="en-US" sz="1800" dirty="0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F6BCE94F-A8E8-47CA-821D-1F1C462108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67835" y="-1093"/>
            <a:ext cx="4876165" cy="976988"/>
          </a:xfrm>
          <a:solidFill>
            <a:srgbClr val="A4BBFA"/>
          </a:solidFill>
        </p:spPr>
        <p:txBody>
          <a:bodyPr>
            <a:noAutofit/>
          </a:bodyPr>
          <a:lstStyle/>
          <a:p>
            <a:pPr algn="ctr">
              <a:buClrTx/>
              <a:buSzTx/>
              <a:buFontTx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Probe nuclear structure with</a:t>
            </a:r>
            <a:b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relativistic heavy ion collisions</a:t>
            </a:r>
          </a:p>
        </p:txBody>
      </p:sp>
    </p:spTree>
    <p:extLst>
      <p:ext uri="{BB962C8B-B14F-4D97-AF65-F5344CB8AC3E}">
        <p14:creationId xmlns:p14="http://schemas.microsoft.com/office/powerpoint/2010/main" val="1037736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784293" y="1448091"/>
            <a:ext cx="25146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endParaRPr lang="zh-CN" altLang="en-US" sz="20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39988" b="3541"/>
          <a:stretch>
            <a:fillRect/>
          </a:stretch>
        </p:blipFill>
        <p:spPr>
          <a:xfrm>
            <a:off x="958584" y="2109203"/>
            <a:ext cx="1828800" cy="1295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581400"/>
            <a:ext cx="1951857" cy="13980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828800"/>
            <a:ext cx="5886969" cy="4309992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 rot="-1800000">
            <a:off x="4914234" y="3557424"/>
            <a:ext cx="1029933" cy="1562405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029" y="2531673"/>
            <a:ext cx="1371600" cy="638719"/>
          </a:xfrm>
          <a:prstGeom prst="rect">
            <a:avLst/>
          </a:prstGeom>
          <a:noFill/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9AB-A3B6-4FC6-91B8-05319890BC98}" type="slidenum">
              <a:rPr lang="en-US" altLang="zh-CN"/>
              <a:t>24</a:t>
            </a:fld>
            <a:endParaRPr lang="en-US" altLang="zh-CN"/>
          </a:p>
        </p:txBody>
      </p:sp>
      <p:sp>
        <p:nvSpPr>
          <p:cNvPr id="7" name="Rectangle 2"/>
          <p:cNvSpPr>
            <a:spLocks noGrp="1" noChangeArrowheads="1"/>
          </p:cNvSpPr>
          <p:nvPr/>
        </p:nvSpPr>
        <p:spPr>
          <a:xfrm>
            <a:off x="1849425" y="728099"/>
            <a:ext cx="5486399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u="sng" dirty="0">
                <a:solidFill>
                  <a:srgbClr val="C00000"/>
                </a:solidFill>
                <a:sym typeface="+mn-ea"/>
              </a:rPr>
              <a:t>Study nuclear deformation with heavy ion collisions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8A8B1DE-3234-43BA-A74C-81B84C32A4ED}"/>
              </a:ext>
            </a:extLst>
          </p:cNvPr>
          <p:cNvSpPr/>
          <p:nvPr/>
        </p:nvSpPr>
        <p:spPr>
          <a:xfrm rot="-1800000">
            <a:off x="7826747" y="1617251"/>
            <a:ext cx="1029933" cy="1562405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FB03B02-995C-47A9-B162-37BD640E0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4280446"/>
            <a:ext cx="1371600" cy="638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5273640" cy="2133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66228" y="1892495"/>
            <a:ext cx="35052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 Obviously different early magnetic field  for </a:t>
            </a:r>
            <a:r>
              <a:rPr lang="en-US" altLang="zh-CN" dirty="0" err="1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Ru+Ru</a:t>
            </a:r>
            <a:r>
              <a:rPr lang="en-US" altLang="zh-CN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and </a:t>
            </a:r>
            <a:r>
              <a:rPr lang="en-US" altLang="zh-CN" dirty="0" err="1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Zr+Zr</a:t>
            </a:r>
            <a:r>
              <a:rPr lang="en-US" altLang="zh-CN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collisions </a:t>
            </a:r>
            <a:endParaRPr lang="zh-CN" altLang="en-US" dirty="0"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66228" y="937437"/>
            <a:ext cx="357777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 To search the Chiral Magnetic Effect (CME)</a:t>
            </a:r>
            <a:endParaRPr lang="zh-CN" altLang="en-US" dirty="0"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29202" y="3600162"/>
            <a:ext cx="4495800" cy="46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Deformation of </a:t>
            </a:r>
            <a:r>
              <a:rPr lang="en-US" altLang="zh-CN" sz="2400" baseline="300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24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Ru and </a:t>
            </a:r>
            <a:r>
              <a:rPr lang="en-US" altLang="zh-CN" sz="2400" baseline="300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24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Zr </a:t>
            </a:r>
            <a:endParaRPr lang="zh-CN" altLang="en-US" sz="2400" dirty="0"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44549" y="4178263"/>
            <a:ext cx="8778421" cy="2603537"/>
            <a:chOff x="243114" y="3530847"/>
            <a:chExt cx="8778421" cy="286995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935" y="3530848"/>
              <a:ext cx="8610600" cy="90781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297" y="4201644"/>
              <a:ext cx="6568059" cy="1686252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914400" y="5918358"/>
              <a:ext cx="4972783" cy="405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800" dirty="0">
                  <a:latin typeface="Arial" panose="020B0604020202020204" pitchFamily="34" charset="0"/>
                  <a:ea typeface="Arial Unicode MS" pitchFamily="34" charset="-122"/>
                  <a:cs typeface="Arial" panose="020B0604020202020204" pitchFamily="34" charset="0"/>
                </a:rPr>
                <a:t>ADNDT107,1 (2016)  ADNDT80,35(2002)</a:t>
              </a:r>
              <a:endParaRPr lang="zh-CN" altLang="en-US" sz="18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/>
            <a:srcRect t="20706" r="8333"/>
            <a:stretch>
              <a:fillRect/>
            </a:stretch>
          </p:blipFill>
          <p:spPr>
            <a:xfrm>
              <a:off x="7157356" y="5299536"/>
              <a:ext cx="899542" cy="72173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/>
            <a:srcRect t="21015" r="1353"/>
            <a:stretch>
              <a:fillRect/>
            </a:stretch>
          </p:blipFill>
          <p:spPr>
            <a:xfrm>
              <a:off x="7107828" y="4522594"/>
              <a:ext cx="849858" cy="716020"/>
            </a:xfrm>
            <a:prstGeom prst="rect">
              <a:avLst/>
            </a:prstGeom>
          </p:spPr>
        </p:pic>
        <p:sp>
          <p:nvSpPr>
            <p:cNvPr id="18" name="圆角矩形 8"/>
            <p:cNvSpPr/>
            <p:nvPr/>
          </p:nvSpPr>
          <p:spPr>
            <a:xfrm>
              <a:off x="243114" y="3530847"/>
              <a:ext cx="8686800" cy="286995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676400" y="4821466"/>
              <a:ext cx="762000" cy="478070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>
                <a:spcBef>
                  <a:spcPts val="200"/>
                </a:spcBef>
              </a:pPr>
              <a:endParaRPr lang="zh-CN" altLang="en-US" sz="1800" dirty="0" err="1"/>
            </a:p>
          </p:txBody>
        </p:sp>
        <p:sp>
          <p:nvSpPr>
            <p:cNvPr id="20" name="椭圆 19"/>
            <p:cNvSpPr/>
            <p:nvPr/>
          </p:nvSpPr>
          <p:spPr>
            <a:xfrm>
              <a:off x="3695699" y="5185404"/>
              <a:ext cx="2041072" cy="501220"/>
            </a:xfrm>
            <a:prstGeom prst="ellipse">
              <a:avLst/>
            </a:prstGeom>
            <a:ln w="38100">
              <a:solidFill>
                <a:srgbClr val="0066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>
                <a:spcBef>
                  <a:spcPts val="200"/>
                </a:spcBef>
              </a:pPr>
              <a:endParaRPr lang="zh-CN" altLang="en-US" sz="1800" dirty="0" err="1"/>
            </a:p>
          </p:txBody>
        </p:sp>
      </p:grp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15"/>
            <a:ext cx="9177338" cy="719138"/>
          </a:xfrm>
          <a:solidFill>
            <a:srgbClr val="A4BBFA"/>
          </a:solidFill>
        </p:spPr>
        <p:txBody>
          <a:bodyPr>
            <a:normAutofit fontScale="90000"/>
          </a:bodyPr>
          <a:lstStyle/>
          <a:p>
            <a:r>
              <a:rPr lang="en-US" altLang="zh-CN" sz="3600" baseline="30000" dirty="0">
                <a:sym typeface="+mn-ea"/>
              </a:rPr>
              <a:t>96</a:t>
            </a:r>
            <a:r>
              <a:rPr lang="en-US" altLang="zh-CN" sz="3600" dirty="0">
                <a:sym typeface="+mn-ea"/>
              </a:rPr>
              <a:t>Ru+</a:t>
            </a:r>
            <a:r>
              <a:rPr lang="en-US" altLang="zh-CN" sz="3600" baseline="30000" dirty="0">
                <a:sym typeface="+mn-ea"/>
              </a:rPr>
              <a:t>96</a:t>
            </a:r>
            <a:r>
              <a:rPr lang="en-US" altLang="zh-CN" sz="3600" dirty="0">
                <a:sym typeface="+mn-ea"/>
              </a:rPr>
              <a:t>Ru  and </a:t>
            </a:r>
            <a:r>
              <a:rPr lang="en-US" altLang="zh-CN" sz="3600" baseline="30000" dirty="0">
                <a:sym typeface="+mn-ea"/>
              </a:rPr>
              <a:t>96</a:t>
            </a:r>
            <a:r>
              <a:rPr lang="en-US" altLang="zh-CN" sz="3600" dirty="0">
                <a:sym typeface="+mn-ea"/>
              </a:rPr>
              <a:t>Zr+</a:t>
            </a:r>
            <a:r>
              <a:rPr lang="en-US" altLang="zh-CN" sz="3600" baseline="30000" dirty="0">
                <a:sym typeface="+mn-ea"/>
              </a:rPr>
              <a:t>96</a:t>
            </a:r>
            <a:r>
              <a:rPr lang="en-US" altLang="zh-CN" sz="3600" dirty="0">
                <a:sym typeface="+mn-ea"/>
              </a:rPr>
              <a:t>Zr Collisions @ RHIC isobar run</a:t>
            </a:r>
            <a:endParaRPr lang="en-US" altLang="zh-CN" sz="3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971374"/>
            <a:ext cx="1638300" cy="161309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t="11824"/>
          <a:stretch>
            <a:fillRect/>
          </a:stretch>
        </p:blipFill>
        <p:spPr>
          <a:xfrm>
            <a:off x="445387" y="2817268"/>
            <a:ext cx="5041014" cy="17901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461" y="960324"/>
            <a:ext cx="1638300" cy="133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31" y="1286503"/>
            <a:ext cx="609600" cy="2966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1184842"/>
            <a:ext cx="369633" cy="4153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/>
          <a:srcRect l="52801" t="265" b="-1"/>
          <a:stretch>
            <a:fillRect/>
          </a:stretch>
        </p:blipFill>
        <p:spPr>
          <a:xfrm>
            <a:off x="2743201" y="4812757"/>
            <a:ext cx="2601686" cy="2061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/>
          <a:srcRect l="-133" t="-363" r="46908" b="1038"/>
          <a:stretch>
            <a:fillRect/>
          </a:stretch>
        </p:blipFill>
        <p:spPr>
          <a:xfrm>
            <a:off x="1" y="4828674"/>
            <a:ext cx="2819400" cy="202932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715000" y="4607436"/>
            <a:ext cx="3505200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0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Nuclear structure physics </a:t>
            </a:r>
          </a:p>
          <a:p>
            <a:pPr algn="l"/>
            <a:r>
              <a:rPr lang="en-US" altLang="zh-CN" sz="20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obtain the deformation information from the spectrum with certain  </a:t>
            </a:r>
          </a:p>
          <a:p>
            <a:pPr algn="l"/>
            <a:r>
              <a:rPr lang="en-US" altLang="zh-CN" sz="20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model calculations </a:t>
            </a:r>
          </a:p>
          <a:p>
            <a:pPr algn="l"/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(not directly image the deformation in position space)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/>
          <a:srcRect r="48954"/>
          <a:stretch>
            <a:fillRect/>
          </a:stretch>
        </p:blipFill>
        <p:spPr>
          <a:xfrm>
            <a:off x="5920491" y="975716"/>
            <a:ext cx="3027469" cy="3472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15"/>
            <a:ext cx="9177338" cy="719138"/>
          </a:xfrm>
          <a:solidFill>
            <a:srgbClr val="A4BBFA"/>
          </a:solidFill>
        </p:spPr>
        <p:txBody>
          <a:bodyPr>
            <a:normAutofit/>
          </a:bodyPr>
          <a:lstStyle/>
          <a:p>
            <a:pPr algn="l"/>
            <a:r>
              <a:rPr lang="en-US" altLang="zh-CN" sz="3600" dirty="0"/>
              <a:t>  Deformation of </a:t>
            </a:r>
            <a:r>
              <a:rPr lang="en-US" altLang="zh-CN" sz="3600" baseline="30000" dirty="0"/>
              <a:t>96</a:t>
            </a:r>
            <a:r>
              <a:rPr lang="en-US" altLang="zh-CN" sz="3600" dirty="0"/>
              <a:t>Ru &amp; </a:t>
            </a:r>
            <a:r>
              <a:rPr lang="en-US" altLang="zh-CN" sz="3600" baseline="30000" dirty="0"/>
              <a:t>96</a:t>
            </a:r>
            <a:r>
              <a:rPr lang="en-US" altLang="zh-CN" sz="3600" dirty="0"/>
              <a:t>Zr (nuclear structure)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9AB-A3B6-4FC6-91B8-05319890BC98}" type="slidenum">
              <a:rPr lang="en-US" altLang="zh-CN"/>
              <a:t>26</a:t>
            </a:fld>
            <a:endParaRPr lang="en-US" altLang="zh-CN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462FEC1-1D0D-4A2A-BED2-CC254167BF69}"/>
              </a:ext>
            </a:extLst>
          </p:cNvPr>
          <p:cNvSpPr/>
          <p:nvPr/>
        </p:nvSpPr>
        <p:spPr>
          <a:xfrm>
            <a:off x="108858" y="746373"/>
            <a:ext cx="3672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Gogny</a:t>
            </a:r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energy density functional |(</a:t>
            </a:r>
            <a:r>
              <a:rPr lang="en-US" altLang="zh-CN" sz="14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Tiaxial</a:t>
            </a:r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)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R. Rodríguez EMMI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RRTF 2022 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6EFCD75-D5DF-40F8-BC44-901FAB383F29}"/>
              </a:ext>
            </a:extLst>
          </p:cNvPr>
          <p:cNvSpPr/>
          <p:nvPr/>
        </p:nvSpPr>
        <p:spPr>
          <a:xfrm>
            <a:off x="108858" y="4595871"/>
            <a:ext cx="26016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Beyond-mean-field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C17A16F-63B1-44A7-83A2-43E556056840}"/>
              </a:ext>
            </a:extLst>
          </p:cNvPr>
          <p:cNvSpPr/>
          <p:nvPr/>
        </p:nvSpPr>
        <p:spPr>
          <a:xfrm>
            <a:off x="1845175" y="4629692"/>
            <a:ext cx="1763395" cy="245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Rong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Lu, arXiv:2201.02114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C679FBD-C392-42C0-91F0-E6448B47084A}"/>
              </a:ext>
            </a:extLst>
          </p:cNvPr>
          <p:cNvSpPr/>
          <p:nvPr/>
        </p:nvSpPr>
        <p:spPr>
          <a:xfrm>
            <a:off x="108858" y="2475671"/>
            <a:ext cx="31497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Skyrme EDF 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4B4787-C742-412A-B568-3DA6127CB6A2}"/>
              </a:ext>
            </a:extLst>
          </p:cNvPr>
          <p:cNvSpPr/>
          <p:nvPr/>
        </p:nvSpPr>
        <p:spPr>
          <a:xfrm>
            <a:off x="1369959" y="2093603"/>
            <a:ext cx="344714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altLang="zh-CN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l"/>
            <a:r>
              <a:rPr lang="en-US" altLang="zh-CN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altLang="zh-CN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Ryssens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EMMI RRTF 2022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/>
          <a:srcRect t="20706" r="8333"/>
          <a:stretch>
            <a:fillRect/>
          </a:stretch>
        </p:blipFill>
        <p:spPr>
          <a:xfrm>
            <a:off x="5760904" y="2336500"/>
            <a:ext cx="865050" cy="72173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/>
          <a:srcRect t="21015" r="1353"/>
          <a:stretch>
            <a:fillRect/>
          </a:stretch>
        </p:blipFill>
        <p:spPr>
          <a:xfrm>
            <a:off x="5733031" y="1511863"/>
            <a:ext cx="849858" cy="7160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l="26316" t="10379" r="26316"/>
          <a:stretch>
            <a:fillRect/>
          </a:stretch>
        </p:blipFill>
        <p:spPr>
          <a:xfrm>
            <a:off x="6459861" y="2442082"/>
            <a:ext cx="1371600" cy="62376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88" y="1499125"/>
            <a:ext cx="4343400" cy="207304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372688" y="3084271"/>
            <a:ext cx="516397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initial conditions:  </a:t>
            </a:r>
          </a:p>
          <a:p>
            <a:pPr algn="ctr"/>
            <a:r>
              <a:rPr lang="en-US" altLang="zh-CN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(deformation / mass distributions)</a:t>
            </a:r>
            <a:r>
              <a:rPr lang="en-US" altLang="zh-CN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endParaRPr lang="zh-CN" altLang="en-US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/>
          <a:srcRect l="26095" t="-4314" r="26967" b="1"/>
          <a:stretch>
            <a:fillRect/>
          </a:stretch>
        </p:blipFill>
        <p:spPr>
          <a:xfrm>
            <a:off x="6488890" y="1504951"/>
            <a:ext cx="1296145" cy="726023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268270" y="1382530"/>
            <a:ext cx="617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96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Ru</a:t>
            </a:r>
            <a:endParaRPr lang="zh-CN" altLang="en-US" dirty="0"/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1981200" y="2324197"/>
            <a:ext cx="3751831" cy="95240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7213983" y="1382530"/>
            <a:ext cx="617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96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Ru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6337199" y="2208760"/>
            <a:ext cx="617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96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Zr</a:t>
            </a:r>
            <a:endParaRPr lang="zh-CN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7251048" y="2213393"/>
            <a:ext cx="617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96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Zr</a:t>
            </a:r>
            <a:endParaRPr lang="zh-CN" altLang="en-US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/>
          <a:srcRect t="21015" r="1353"/>
          <a:stretch>
            <a:fillRect/>
          </a:stretch>
        </p:blipFill>
        <p:spPr>
          <a:xfrm>
            <a:off x="7785035" y="1497373"/>
            <a:ext cx="849858" cy="71602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/>
          <a:srcRect t="20706" r="8333"/>
          <a:stretch>
            <a:fillRect/>
          </a:stretch>
        </p:blipFill>
        <p:spPr>
          <a:xfrm>
            <a:off x="7831461" y="2324197"/>
            <a:ext cx="865050" cy="721739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15"/>
            <a:ext cx="9177338" cy="719138"/>
          </a:xfrm>
          <a:solidFill>
            <a:srgbClr val="A4BBFA"/>
          </a:solidFill>
        </p:spPr>
        <p:txBody>
          <a:bodyPr/>
          <a:lstStyle/>
          <a:p>
            <a:pPr algn="l"/>
            <a:r>
              <a:rPr lang="en-US" altLang="zh-CN" sz="2800" dirty="0"/>
              <a:t>   Probe the deformation (mass distributions) of </a:t>
            </a:r>
            <a:r>
              <a:rPr lang="en-US" altLang="zh-CN" sz="2800" baseline="30000" dirty="0"/>
              <a:t>96</a:t>
            </a:r>
            <a:r>
              <a:rPr lang="en-US" altLang="zh-CN" sz="2800" dirty="0"/>
              <a:t>Ru &amp; </a:t>
            </a:r>
            <a:r>
              <a:rPr lang="en-US" altLang="zh-CN" sz="2800" baseline="30000" dirty="0"/>
              <a:t>96</a:t>
            </a:r>
            <a:r>
              <a:rPr lang="en-US" altLang="zh-CN" sz="2800" dirty="0"/>
              <a:t>Zr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9AB-A3B6-4FC6-91B8-05319890BC98}" type="slidenum">
              <a:rPr lang="en-US" altLang="zh-CN"/>
              <a:t>27</a:t>
            </a:fld>
            <a:endParaRPr lang="en-US" altLang="zh-CN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BD38D7A-AEAA-4FDC-B774-544C836E0741}"/>
              </a:ext>
            </a:extLst>
          </p:cNvPr>
          <p:cNvGrpSpPr/>
          <p:nvPr/>
        </p:nvGrpSpPr>
        <p:grpSpPr>
          <a:xfrm>
            <a:off x="240288" y="3850786"/>
            <a:ext cx="8686800" cy="2863265"/>
            <a:chOff x="457200" y="3103801"/>
            <a:chExt cx="8686800" cy="3372500"/>
          </a:xfrm>
        </p:grpSpPr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0443F19E-3404-4C78-832F-8E05B8A0A228}"/>
                </a:ext>
              </a:extLst>
            </p:cNvPr>
            <p:cNvSpPr/>
            <p:nvPr/>
          </p:nvSpPr>
          <p:spPr>
            <a:xfrm>
              <a:off x="457200" y="3103801"/>
              <a:ext cx="4114800" cy="471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Initial conditions (TRENTO)  </a:t>
              </a:r>
              <a:endParaRPr lang="zh-CN" altLang="en-US" u="sng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8F91A05-5BD5-4944-AF63-EA7C9E4CFC88}"/>
                </a:ext>
              </a:extLst>
            </p:cNvPr>
            <p:cNvSpPr txBox="1"/>
            <p:nvPr/>
          </p:nvSpPr>
          <p:spPr>
            <a:xfrm>
              <a:off x="460606" y="3607227"/>
              <a:ext cx="6397394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- Sample nucleon position in deformed nuclei with:</a:t>
              </a: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29C7668-A4AD-4D9B-BE8D-75AA11A94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9939"/>
            <a:stretch>
              <a:fillRect/>
            </a:stretch>
          </p:blipFill>
          <p:spPr>
            <a:xfrm>
              <a:off x="597912" y="4042094"/>
              <a:ext cx="5011798" cy="844045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28DA948E-C5FC-4A5E-A81D-A459CE154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48082"/>
            <a:stretch>
              <a:fillRect/>
            </a:stretch>
          </p:blipFill>
          <p:spPr>
            <a:xfrm>
              <a:off x="990600" y="4837599"/>
              <a:ext cx="5213316" cy="902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CE65A9A-D7EE-43AF-8692-0709C73EB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1580" t="1969"/>
            <a:stretch>
              <a:fillRect/>
            </a:stretch>
          </p:blipFill>
          <p:spPr>
            <a:xfrm>
              <a:off x="3657600" y="5620606"/>
              <a:ext cx="4701000" cy="855695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116A739-CE4B-4682-A073-97A072A19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706" r="8333"/>
            <a:stretch>
              <a:fillRect/>
            </a:stretch>
          </p:blipFill>
          <p:spPr>
            <a:xfrm>
              <a:off x="8278950" y="4615608"/>
              <a:ext cx="865050" cy="72173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2F4F50D7-5650-4AA6-AD31-DFD787D4F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1015" r="1353"/>
            <a:stretch>
              <a:fillRect/>
            </a:stretch>
          </p:blipFill>
          <p:spPr>
            <a:xfrm>
              <a:off x="8253387" y="3932180"/>
              <a:ext cx="849858" cy="716020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719026E-C035-4DB8-8F76-30B6D565AB02}"/>
                </a:ext>
              </a:extLst>
            </p:cNvPr>
            <p:cNvSpPr txBox="1"/>
            <p:nvPr/>
          </p:nvSpPr>
          <p:spPr>
            <a:xfrm>
              <a:off x="6786653" y="4752881"/>
              <a:ext cx="14810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000" b="0" i="0" u="none" strike="noStrike" baseline="0" dirty="0">
                  <a:latin typeface="ArialMT"/>
                </a:rPr>
                <a:t>Octupole:</a:t>
              </a:r>
              <a:endParaRPr lang="zh-CN" altLang="en-US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EAE3EE77-28D3-49D7-AA64-327B9D13E444}"/>
                </a:ext>
              </a:extLst>
            </p:cNvPr>
            <p:cNvSpPr txBox="1"/>
            <p:nvPr/>
          </p:nvSpPr>
          <p:spPr>
            <a:xfrm>
              <a:off x="6793694" y="4090165"/>
              <a:ext cx="1752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000" b="0" i="0" u="none" strike="noStrike" baseline="0" dirty="0">
                  <a:latin typeface="ArialMT"/>
                </a:rPr>
                <a:t>Quadrupole:</a:t>
              </a:r>
              <a:endParaRPr lang="zh-CN" altLang="en-US" dirty="0"/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4515A7B9-6476-42D7-8339-07ECD9E0BE2E}"/>
              </a:ext>
            </a:extLst>
          </p:cNvPr>
          <p:cNvSpPr txBox="1"/>
          <p:nvPr/>
        </p:nvSpPr>
        <p:spPr>
          <a:xfrm>
            <a:off x="158243" y="1080211"/>
            <a:ext cx="4211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Relativistic heavy ion collisions </a:t>
            </a:r>
            <a:endParaRPr lang="zh-CN" altLang="en-US" b="1" u="sng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1" y="669215"/>
            <a:ext cx="4811598" cy="4436186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15"/>
            <a:ext cx="9177338" cy="719138"/>
          </a:xfrm>
          <a:solidFill>
            <a:srgbClr val="A4BBFA"/>
          </a:solidFill>
        </p:spPr>
        <p:txBody>
          <a:bodyPr/>
          <a:lstStyle/>
          <a:p>
            <a:pPr algn="l"/>
            <a:r>
              <a:rPr lang="en-US" altLang="zh-CN" sz="3600" dirty="0">
                <a:solidFill>
                  <a:schemeClr val="tx1"/>
                </a:solidFill>
              </a:rPr>
              <a:t>           ac</a:t>
            </a:r>
            <a:r>
              <a:rPr lang="en-US" altLang="zh-CN" sz="3600" baseline="-25000" dirty="0">
                <a:solidFill>
                  <a:schemeClr val="tx1"/>
                </a:solidFill>
              </a:rPr>
              <a:t>2</a:t>
            </a:r>
            <a:r>
              <a:rPr lang="en-US" altLang="zh-CN" sz="3600" dirty="0">
                <a:solidFill>
                  <a:schemeClr val="tx1"/>
                </a:solidFill>
              </a:rPr>
              <a:t>{3} for Ru+Ru and </a:t>
            </a:r>
            <a:r>
              <a:rPr lang="en-US" altLang="zh-CN" sz="3600" dirty="0" err="1">
                <a:solidFill>
                  <a:schemeClr val="tx1"/>
                </a:solidFill>
              </a:rPr>
              <a:t>Zr+Zr</a:t>
            </a:r>
            <a:r>
              <a:rPr lang="en-US" altLang="zh-CN" sz="3600" dirty="0">
                <a:solidFill>
                  <a:schemeClr val="tx1"/>
                </a:solidFill>
              </a:rPr>
              <a:t> collisions</a:t>
            </a:r>
            <a:endParaRPr lang="en-US" altLang="zh-CN" sz="3600" dirty="0"/>
          </a:p>
        </p:txBody>
      </p:sp>
      <p:sp>
        <p:nvSpPr>
          <p:cNvPr id="2" name="椭圆 1"/>
          <p:cNvSpPr/>
          <p:nvPr/>
        </p:nvSpPr>
        <p:spPr>
          <a:xfrm>
            <a:off x="6629400" y="5410201"/>
            <a:ext cx="1143000" cy="914400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120" y="1078842"/>
            <a:ext cx="3684103" cy="5334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81000" y="5181600"/>
            <a:ext cx="4304179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altLang="zh-CN" dirty="0">
                <a:solidFill>
                  <a:schemeClr val="accent2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ac</a:t>
            </a:r>
            <a:r>
              <a:rPr lang="en-US" altLang="zh-CN" baseline="-25000" dirty="0">
                <a:solidFill>
                  <a:schemeClr val="accent2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chemeClr val="accent2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{3} is sensitive to quadrupole and </a:t>
            </a:r>
            <a:r>
              <a:rPr lang="en-US" altLang="zh-CN" dirty="0" err="1">
                <a:solidFill>
                  <a:schemeClr val="accent2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octupole</a:t>
            </a:r>
            <a:r>
              <a:rPr lang="en-US" altLang="zh-CN" dirty="0">
                <a:solidFill>
                  <a:schemeClr val="accent2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deformations</a:t>
            </a:r>
            <a:endParaRPr lang="zh-CN" altLang="en-US" dirty="0">
              <a:solidFill>
                <a:schemeClr val="accent2"/>
              </a:solidFill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783" y="1981097"/>
            <a:ext cx="3962400" cy="412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4685030" y="6553200"/>
            <a:ext cx="3743960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Zhao, H. Xu, Y. Liu, H. Song.  PLB2023, </a:t>
            </a:r>
            <a:r>
              <a:rPr lang="en-US" altLang="zh-CN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2204.02387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9AB-A3B6-4FC6-91B8-05319890BC98}" type="slidenum">
              <a:rPr lang="en-US" altLang="zh-CN"/>
              <a:t>28</a:t>
            </a:fld>
            <a:endParaRPr lang="en-US" altLang="zh-CN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15"/>
            <a:ext cx="9177338" cy="719138"/>
          </a:xfrm>
          <a:solidFill>
            <a:srgbClr val="A4BBFA"/>
          </a:solidFill>
        </p:spPr>
        <p:txBody>
          <a:bodyPr/>
          <a:lstStyle/>
          <a:p>
            <a:pPr algn="l"/>
            <a:r>
              <a:rPr lang="en-US" altLang="zh-CN" sz="3600" dirty="0"/>
              <a:t>     Imaging the deformation </a:t>
            </a:r>
            <a:r>
              <a:rPr lang="en-US" altLang="zh-CN" sz="3600" baseline="30000" dirty="0"/>
              <a:t>238</a:t>
            </a:r>
            <a:r>
              <a:rPr lang="en-US" altLang="zh-CN" sz="3600" dirty="0"/>
              <a:t>U at RHIC </a:t>
            </a:r>
          </a:p>
        </p:txBody>
      </p:sp>
      <p:sp>
        <p:nvSpPr>
          <p:cNvPr id="2" name="椭圆 1"/>
          <p:cNvSpPr/>
          <p:nvPr/>
        </p:nvSpPr>
        <p:spPr>
          <a:xfrm>
            <a:off x="6629400" y="5410201"/>
            <a:ext cx="1143000" cy="914400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l">
              <a:spcBef>
                <a:spcPts val="200"/>
              </a:spcBef>
            </a:pPr>
            <a:endParaRPr lang="zh-CN" altLang="en-US" sz="1800" dirty="0" err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9AB-A3B6-4FC6-91B8-05319890BC98}" type="slidenum">
              <a:rPr lang="en-US" altLang="zh-CN"/>
              <a:t>29</a:t>
            </a:fld>
            <a:endParaRPr lang="en-US" altLang="zh-CN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BBF88F2-CCFF-4085-94D2-7B03A79A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508" y="905634"/>
            <a:ext cx="4469626" cy="581584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D29C60-0C51-4D01-B76C-D26CB4065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113097"/>
            <a:ext cx="4220817" cy="15259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70A3D0E-8250-49D9-B380-7998290B3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04" y="884163"/>
            <a:ext cx="3969796" cy="300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6C5323E-7D5A-4816-972F-DF0EB20A2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861375"/>
            <a:ext cx="3288936" cy="95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60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r="2850" b="42547"/>
          <a:stretch>
            <a:fillRect/>
          </a:stretch>
        </p:blipFill>
        <p:spPr>
          <a:xfrm>
            <a:off x="3430563" y="1023044"/>
            <a:ext cx="5744127" cy="1147754"/>
          </a:xfrm>
          <a:prstGeom prst="rect">
            <a:avLst/>
          </a:prstGeom>
        </p:spPr>
      </p:pic>
      <p:pic>
        <p:nvPicPr>
          <p:cNvPr id="19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b="50769"/>
          <a:stretch>
            <a:fillRect/>
          </a:stretch>
        </p:blipFill>
        <p:spPr>
          <a:xfrm>
            <a:off x="228600" y="840730"/>
            <a:ext cx="3048000" cy="1536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1326446" y="1463851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RHIC</a:t>
            </a:r>
            <a:endParaRPr lang="zh-CN" altLang="en-US" dirty="0"/>
          </a:p>
        </p:txBody>
      </p:sp>
      <p:sp>
        <p:nvSpPr>
          <p:cNvPr id="27" name="Explosion 2 39"/>
          <p:cNvSpPr/>
          <p:nvPr/>
        </p:nvSpPr>
        <p:spPr>
          <a:xfrm>
            <a:off x="1255361" y="1906950"/>
            <a:ext cx="753532" cy="52769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Straight Arrow Connector 43"/>
          <p:cNvCxnSpPr/>
          <p:nvPr/>
        </p:nvCxnSpPr>
        <p:spPr>
          <a:xfrm flipV="1">
            <a:off x="1650270" y="1676400"/>
            <a:ext cx="3759930" cy="5289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5093468" y="1309963"/>
            <a:ext cx="12811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mpact" panose="020B0806030902050204" pitchFamily="34" charset="0"/>
                <a:ea typeface="Arial Unicode MS" pitchFamily="34" charset="-122"/>
                <a:cs typeface="Arial Unicode MS" pitchFamily="34" charset="-122"/>
              </a:rPr>
              <a:t>QGP</a:t>
            </a:r>
            <a:endParaRPr lang="zh-CN" alt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Impact" panose="020B0806030902050204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5" name="文本框 16"/>
          <p:cNvSpPr txBox="1"/>
          <p:nvPr/>
        </p:nvSpPr>
        <p:spPr>
          <a:xfrm>
            <a:off x="232229" y="3482717"/>
            <a:ext cx="4419600" cy="2963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200"/>
              </a:lnSpc>
            </a:pPr>
            <a:r>
              <a:rPr lang="en-US" altLang="zh-CN" sz="2000" b="1" u="sng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Relativistic heavy ion collisions </a:t>
            </a:r>
          </a:p>
          <a:p>
            <a:pPr algn="just">
              <a:lnSpc>
                <a:spcPts val="3200"/>
              </a:lnSpc>
            </a:pPr>
            <a:r>
              <a:rPr lang="en-US" altLang="zh-CN" sz="200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 create</a:t>
            </a:r>
            <a:r>
              <a:rPr lang="zh-CN" altLang="en-US" sz="200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00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study QGP</a:t>
            </a:r>
          </a:p>
          <a:p>
            <a:pPr algn="just">
              <a:lnSpc>
                <a:spcPts val="3200"/>
              </a:lnSpc>
            </a:pPr>
            <a:r>
              <a:rPr lang="en-US" altLang="zh-CN" sz="200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 the QCD phase diagram</a:t>
            </a:r>
          </a:p>
          <a:p>
            <a:pPr algn="just">
              <a:lnSpc>
                <a:spcPts val="3200"/>
              </a:lnSpc>
            </a:pPr>
            <a:r>
              <a:rPr lang="en-US" altLang="zh-CN" sz="200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 the </a:t>
            </a:r>
            <a:r>
              <a:rPr lang="en-US" altLang="zh-CN" sz="2000" b="1" dirty="0" err="1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deconfinement</a:t>
            </a:r>
            <a:r>
              <a:rPr lang="en-US" altLang="zh-CN" sz="200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&amp; chiral phase</a:t>
            </a:r>
          </a:p>
          <a:p>
            <a:pPr algn="just">
              <a:lnSpc>
                <a:spcPts val="3200"/>
              </a:lnSpc>
            </a:pPr>
            <a:r>
              <a:rPr lang="en-US" altLang="zh-CN" sz="200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 transition  </a:t>
            </a:r>
          </a:p>
          <a:p>
            <a:pPr algn="just">
              <a:lnSpc>
                <a:spcPts val="3200"/>
              </a:lnSpc>
            </a:pPr>
            <a:r>
              <a:rPr lang="en-US" altLang="zh-CN" sz="200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 the QCD vacuum</a:t>
            </a:r>
          </a:p>
          <a:p>
            <a:pPr algn="just">
              <a:lnSpc>
                <a:spcPts val="3200"/>
              </a:lnSpc>
            </a:pPr>
            <a:endParaRPr lang="en-US" altLang="zh-CN" sz="2000" b="1" dirty="0"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319C-099A-452C-A4AA-53F1985A434B}" type="slidenum">
              <a:rPr lang="en-US" altLang="zh-CN" smtClean="0"/>
              <a:t>3</a:t>
            </a:fld>
            <a:endParaRPr lang="en-US" altLang="zh-CN"/>
          </a:p>
        </p:txBody>
      </p:sp>
      <p:grpSp>
        <p:nvGrpSpPr>
          <p:cNvPr id="14" name="Group 21">
            <a:extLst>
              <a:ext uri="{FF2B5EF4-FFF2-40B4-BE49-F238E27FC236}">
                <a16:creationId xmlns:a16="http://schemas.microsoft.com/office/drawing/2014/main" id="{082AA3A6-3851-4058-B453-E32BF56E5158}"/>
              </a:ext>
            </a:extLst>
          </p:cNvPr>
          <p:cNvGrpSpPr/>
          <p:nvPr/>
        </p:nvGrpSpPr>
        <p:grpSpPr>
          <a:xfrm>
            <a:off x="4918820" y="3608524"/>
            <a:ext cx="3976712" cy="2711929"/>
            <a:chOff x="4862488" y="2971800"/>
            <a:chExt cx="3976712" cy="3200400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1252CE7-BD2A-4299-A496-257E1D72FC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62488" y="2971800"/>
              <a:ext cx="3976712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EB4B2DCB-4B5A-4647-AE55-485ED88F1DA4}"/>
                </a:ext>
              </a:extLst>
            </p:cNvPr>
            <p:cNvSpPr txBox="1"/>
            <p:nvPr/>
          </p:nvSpPr>
          <p:spPr>
            <a:xfrm>
              <a:off x="7010400" y="3276600"/>
              <a:ext cx="1676400" cy="646331"/>
            </a:xfrm>
            <a:prstGeom prst="rect">
              <a:avLst/>
            </a:prstGeom>
            <a:solidFill>
              <a:srgbClr val="F4A12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Quark Gluon Plasma </a:t>
              </a: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44E9C70D-8255-4CC1-B15D-D4C204BBE946}"/>
                </a:ext>
              </a:extLst>
            </p:cNvPr>
            <p:cNvSpPr txBox="1"/>
            <p:nvPr/>
          </p:nvSpPr>
          <p:spPr>
            <a:xfrm>
              <a:off x="5638800" y="4191000"/>
              <a:ext cx="990600" cy="64633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Arial" pitchFamily="34" charset="0"/>
                  <a:cs typeface="Arial" pitchFamily="34" charset="0"/>
                </a:rPr>
                <a:t>Hadron </a:t>
              </a:r>
            </a:p>
            <a:p>
              <a:pPr algn="ctr"/>
              <a:r>
                <a:rPr lang="en-US" sz="1800" b="1" dirty="0">
                  <a:latin typeface="Arial" pitchFamily="34" charset="0"/>
                  <a:cs typeface="Arial" pitchFamily="34" charset="0"/>
                </a:rPr>
                <a:t>Gas</a:t>
              </a:r>
            </a:p>
          </p:txBody>
        </p:sp>
      </p:grpSp>
      <p:sp>
        <p:nvSpPr>
          <p:cNvPr id="20" name="Rectangle 2">
            <a:extLst>
              <a:ext uri="{FF2B5EF4-FFF2-40B4-BE49-F238E27FC236}">
                <a16:creationId xmlns:a16="http://schemas.microsoft.com/office/drawing/2014/main" id="{FC679CF1-CCED-42DC-99EE-EBEAC31A6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7130" y="10702"/>
            <a:ext cx="5489397" cy="50311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tabLst>
                <a:tab pos="1611313" algn="l"/>
              </a:tabLst>
            </a:pPr>
            <a:r>
              <a:rPr lang="en-US" altLang="zh-CN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Relativistic heavy ion physics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784293" y="1448091"/>
            <a:ext cx="25146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endParaRPr lang="zh-CN" altLang="en-US" sz="2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0200"/>
            <a:ext cx="5886969" cy="4309992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 rot="-1800000">
            <a:off x="4067144" y="2819554"/>
            <a:ext cx="1029933" cy="1562405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9AB-A3B6-4FC6-91B8-05319890BC98}" type="slidenum">
              <a:rPr lang="en-US" altLang="zh-CN"/>
              <a:t>30</a:t>
            </a:fld>
            <a:endParaRPr lang="en-US" altLang="zh-CN"/>
          </a:p>
        </p:txBody>
      </p:sp>
      <p:sp>
        <p:nvSpPr>
          <p:cNvPr id="17" name="Rectangle 2"/>
          <p:cNvSpPr>
            <a:spLocks noGrp="1" noChangeArrowheads="1"/>
          </p:cNvSpPr>
          <p:nvPr/>
        </p:nvSpPr>
        <p:spPr>
          <a:xfrm>
            <a:off x="-635" y="609600"/>
            <a:ext cx="9178290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5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u="sng" dirty="0">
                <a:solidFill>
                  <a:srgbClr val="C00000"/>
                </a:solidFill>
                <a:sym typeface="+mn-ea"/>
              </a:rPr>
              <a:t>Probe the shape phase transition with Xe +Xe collisions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365521" y="3677524"/>
            <a:ext cx="28375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shape phase transition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/>
        </p:nvSpPr>
        <p:spPr>
          <a:xfrm>
            <a:off x="0" y="12315"/>
            <a:ext cx="9177338" cy="719138"/>
          </a:xfrm>
          <a:prstGeom prst="rect">
            <a:avLst/>
          </a:prstGeom>
          <a:solidFill>
            <a:srgbClr val="A4BBFA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The Phase Transition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36447" y="3038273"/>
            <a:ext cx="43522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2000" u="sng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Relativistic heavy ion collisions  </a:t>
            </a:r>
          </a:p>
          <a:p>
            <a:pPr algn="l">
              <a:spcBef>
                <a:spcPts val="600"/>
              </a:spcBef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mainly aim to explore QCD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Phase Transition </a:t>
            </a:r>
          </a:p>
          <a:p>
            <a:pPr algn="l">
              <a:spcBef>
                <a:spcPts val="600"/>
              </a:spcBef>
              <a:spcAft>
                <a:spcPts val="1200"/>
              </a:spcAft>
            </a:pPr>
            <a:endParaRPr lang="en-US" altLang="zh-CN" dirty="0"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Picture 4" descr="critpoint_lar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504" y="4233647"/>
            <a:ext cx="3388666" cy="23020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3" y="835642"/>
            <a:ext cx="4343400" cy="2073042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60871" y="3456961"/>
            <a:ext cx="4426871" cy="3408534"/>
            <a:chOff x="16782" y="2748435"/>
            <a:chExt cx="4426871" cy="3408534"/>
          </a:xfrm>
        </p:grpSpPr>
        <p:pic>
          <p:nvPicPr>
            <p:cNvPr id="27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47" y="2916664"/>
              <a:ext cx="4160967" cy="28976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文本框 12"/>
            <p:cNvSpPr txBox="1"/>
            <p:nvPr/>
          </p:nvSpPr>
          <p:spPr>
            <a:xfrm>
              <a:off x="1538748" y="2748435"/>
              <a:ext cx="1060847" cy="3219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500" dirty="0">
                  <a:solidFill>
                    <a:srgbClr val="00B0F0"/>
                  </a:solidFill>
                  <a:latin typeface="Calibri" panose="020F0502020204030204" charset="0"/>
                  <a:ea typeface="宋体" panose="02010600030101010101" pitchFamily="2" charset="-122"/>
                </a:rPr>
                <a:t>γ-soft rotor</a:t>
              </a:r>
            </a:p>
          </p:txBody>
        </p:sp>
        <p:sp>
          <p:nvSpPr>
            <p:cNvPr id="29" name="文本框 12"/>
            <p:cNvSpPr txBox="1"/>
            <p:nvPr/>
          </p:nvSpPr>
          <p:spPr>
            <a:xfrm>
              <a:off x="16782" y="5602971"/>
              <a:ext cx="942912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500" dirty="0">
                  <a:solidFill>
                    <a:srgbClr val="00B0F0"/>
                  </a:solidFill>
                  <a:latin typeface="Calibri" panose="020F0502020204030204" charset="0"/>
                  <a:ea typeface="宋体" panose="02010600030101010101" pitchFamily="2" charset="-122"/>
                </a:rPr>
                <a:t>Spherical vibrator</a:t>
              </a: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634123" y="5558253"/>
              <a:ext cx="1809530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altLang="zh-CN" sz="1500" dirty="0">
                  <a:solidFill>
                    <a:srgbClr val="00B0F0"/>
                  </a:solidFill>
                  <a:latin typeface="Calibri" panose="020F0502020204030204" charset="0"/>
                  <a:ea typeface="宋体" panose="02010600030101010101" pitchFamily="2" charset="-122"/>
                </a:rPr>
                <a:t>Axially deformed rotor</a:t>
              </a:r>
            </a:p>
          </p:txBody>
        </p:sp>
        <p:sp>
          <p:nvSpPr>
            <p:cNvPr id="31" name="文本框 9"/>
            <p:cNvSpPr txBox="1"/>
            <p:nvPr/>
          </p:nvSpPr>
          <p:spPr>
            <a:xfrm>
              <a:off x="702519" y="3512274"/>
              <a:ext cx="514350" cy="3219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500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E(5)</a:t>
              </a:r>
            </a:p>
          </p:txBody>
        </p:sp>
        <p:sp>
          <p:nvSpPr>
            <p:cNvPr id="32" name="文本框 10"/>
            <p:cNvSpPr txBox="1"/>
            <p:nvPr/>
          </p:nvSpPr>
          <p:spPr>
            <a:xfrm>
              <a:off x="1689497" y="5718998"/>
              <a:ext cx="514350" cy="3219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500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X(5)</a:t>
              </a: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5042008" y="3217823"/>
            <a:ext cx="3455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u="sng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b="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critical point symmetries</a:t>
            </a:r>
            <a:r>
              <a:rPr lang="en-US" altLang="zh-CN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5F1E9E5-9512-47E1-A7F6-9FD9E93C3658}"/>
              </a:ext>
            </a:extLst>
          </p:cNvPr>
          <p:cNvSpPr txBox="1"/>
          <p:nvPr/>
        </p:nvSpPr>
        <p:spPr>
          <a:xfrm>
            <a:off x="4837149" y="302397"/>
            <a:ext cx="43522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1200"/>
              </a:spcAft>
            </a:pPr>
            <a:endParaRPr lang="en-US" altLang="zh-CN" dirty="0"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US" altLang="zh-CN" sz="2000" u="sng" baseline="3000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129</a:t>
            </a:r>
            <a:r>
              <a:rPr lang="en-US" altLang="zh-CN" sz="2000" u="sng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X</a:t>
            </a:r>
            <a:r>
              <a:rPr lang="en-US" altLang="zh-CN" u="sng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e+</a:t>
            </a:r>
            <a:r>
              <a:rPr lang="en-US" altLang="zh-CN" u="sng" baseline="3000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129</a:t>
            </a:r>
            <a:r>
              <a:rPr lang="en-US" altLang="zh-CN" u="sng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Xe collision </a:t>
            </a:r>
          </a:p>
          <a:p>
            <a:pPr algn="l">
              <a:spcBef>
                <a:spcPts val="600"/>
              </a:spcBef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-explore t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second-order shape phase transition occurring in the vicinity of </a:t>
            </a:r>
            <a:r>
              <a:rPr lang="en-US" altLang="zh-CN" b="0" i="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  <a:r>
              <a:rPr lang="en-US" altLang="zh-CN" b="0" i="1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zh-CN" b="0" i="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altLang="zh-CN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dirty="0"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226F50C4-198E-49ED-84FE-65B6101C0D99}"/>
              </a:ext>
            </a:extLst>
          </p:cNvPr>
          <p:cNvSpPr txBox="1"/>
          <p:nvPr/>
        </p:nvSpPr>
        <p:spPr>
          <a:xfrm>
            <a:off x="5084212" y="2369997"/>
            <a:ext cx="3371281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S. Zhao, H. Xu, Y. Zhou, Y. Liu, H. Song, arXiv: 2403.07441 [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nucl-th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]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105400" y="3351566"/>
            <a:ext cx="4263677" cy="3408534"/>
            <a:chOff x="16782" y="2748435"/>
            <a:chExt cx="4426871" cy="3408534"/>
          </a:xfrm>
        </p:grpSpPr>
        <p:pic>
          <p:nvPicPr>
            <p:cNvPr id="5121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47" y="2916664"/>
              <a:ext cx="4160967" cy="28976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25" name="文本框 12"/>
            <p:cNvSpPr txBox="1"/>
            <p:nvPr/>
          </p:nvSpPr>
          <p:spPr>
            <a:xfrm>
              <a:off x="1538748" y="2748435"/>
              <a:ext cx="1060847" cy="3219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500" dirty="0">
                  <a:solidFill>
                    <a:srgbClr val="00B0F0"/>
                  </a:solidFill>
                  <a:latin typeface="Calibri" panose="020F0502020204030204" charset="0"/>
                  <a:ea typeface="宋体" panose="02010600030101010101" pitchFamily="2" charset="-122"/>
                </a:rPr>
                <a:t>γ-soft rotor</a:t>
              </a:r>
            </a:p>
          </p:txBody>
        </p:sp>
        <p:sp>
          <p:nvSpPr>
            <p:cNvPr id="5126" name="文本框 12"/>
            <p:cNvSpPr txBox="1"/>
            <p:nvPr/>
          </p:nvSpPr>
          <p:spPr>
            <a:xfrm>
              <a:off x="16782" y="5602971"/>
              <a:ext cx="942912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500" dirty="0">
                  <a:solidFill>
                    <a:srgbClr val="00B0F0"/>
                  </a:solidFill>
                  <a:latin typeface="Calibri" panose="020F0502020204030204" charset="0"/>
                  <a:ea typeface="宋体" panose="02010600030101010101" pitchFamily="2" charset="-122"/>
                </a:rPr>
                <a:t>Spherical vibrator</a:t>
              </a:r>
            </a:p>
          </p:txBody>
        </p:sp>
        <p:sp>
          <p:nvSpPr>
            <p:cNvPr id="5127" name="文本框 12"/>
            <p:cNvSpPr txBox="1"/>
            <p:nvPr/>
          </p:nvSpPr>
          <p:spPr>
            <a:xfrm>
              <a:off x="2634123" y="5558253"/>
              <a:ext cx="1809530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altLang="zh-CN" sz="1500" dirty="0">
                  <a:solidFill>
                    <a:srgbClr val="00B0F0"/>
                  </a:solidFill>
                  <a:latin typeface="Calibri" panose="020F0502020204030204" charset="0"/>
                  <a:ea typeface="宋体" panose="02010600030101010101" pitchFamily="2" charset="-122"/>
                </a:rPr>
                <a:t>Axially deformed rotor</a:t>
              </a:r>
            </a:p>
          </p:txBody>
        </p:sp>
        <p:sp>
          <p:nvSpPr>
            <p:cNvPr id="5128" name="文本框 9"/>
            <p:cNvSpPr txBox="1"/>
            <p:nvPr/>
          </p:nvSpPr>
          <p:spPr>
            <a:xfrm>
              <a:off x="702519" y="3512274"/>
              <a:ext cx="514350" cy="3219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500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E(5)</a:t>
              </a:r>
            </a:p>
          </p:txBody>
        </p:sp>
        <p:sp>
          <p:nvSpPr>
            <p:cNvPr id="5129" name="文本框 10"/>
            <p:cNvSpPr txBox="1"/>
            <p:nvPr/>
          </p:nvSpPr>
          <p:spPr>
            <a:xfrm>
              <a:off x="1689497" y="5718998"/>
              <a:ext cx="514350" cy="3219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500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X(5)</a:t>
              </a:r>
            </a:p>
          </p:txBody>
        </p:sp>
      </p:grpSp>
      <p:sp>
        <p:nvSpPr>
          <p:cNvPr id="5" name="Rectangle 2"/>
          <p:cNvSpPr>
            <a:spLocks noGrp="1" noChangeArrowheads="1"/>
          </p:cNvSpPr>
          <p:nvPr/>
        </p:nvSpPr>
        <p:spPr>
          <a:xfrm>
            <a:off x="0" y="12315"/>
            <a:ext cx="9177338" cy="719138"/>
          </a:xfrm>
          <a:prstGeom prst="rect">
            <a:avLst/>
          </a:prstGeom>
          <a:solidFill>
            <a:srgbClr val="A4BBFA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Shape phase transition for Xe isotopes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52117" y="6585306"/>
            <a:ext cx="2133600" cy="365125"/>
          </a:xfrm>
        </p:spPr>
        <p:txBody>
          <a:bodyPr/>
          <a:lstStyle/>
          <a:p>
            <a:fld id="{3883319C-099A-452C-A4AA-53F1985A434B}" type="slidenum">
              <a:rPr lang="en-US" altLang="zh-CN" smtClean="0"/>
              <a:t>32</a:t>
            </a:fld>
            <a:endParaRPr lang="en-US" altLang="zh-CN" dirty="0"/>
          </a:p>
        </p:txBody>
      </p:sp>
      <p:sp>
        <p:nvSpPr>
          <p:cNvPr id="20" name="文本框 19"/>
          <p:cNvSpPr txBox="1"/>
          <p:nvPr/>
        </p:nvSpPr>
        <p:spPr>
          <a:xfrm>
            <a:off x="163194" y="1177591"/>
            <a:ext cx="8937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-rapid structural change along certain isotope or isotone chains</a:t>
            </a:r>
          </a:p>
          <a:p>
            <a:pPr algn="l"/>
            <a:r>
              <a:rPr lang="en-US" altLang="zh-C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-the dynamic interplay between the spherical-driving pairing interaction and the deformation-driving proton-neutron interaction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9572" y="5857479"/>
            <a:ext cx="52906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F.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Iachello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Phys. Rev. Lett. 87, 052502 (2001);Phys. Rev. Lett. 85, 3580 (2000);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R. M. Clark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 et. al. Phys. Rev. C 69, 064322 (2004);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R. Rodriguez-Guzman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et. al.  Phys. Rev. C 76, 064303 (2007); L.M.Robledo, et. al. Phys.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Rev.C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 (2008) 034314</a:t>
            </a:r>
          </a:p>
          <a:p>
            <a:pPr algn="l"/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l"/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630026" y="3028890"/>
            <a:ext cx="3455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critical point symmetries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63194" y="4132258"/>
            <a:ext cx="5119738" cy="11245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en-US" altLang="zh-CN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R. F. Casten, Nucl. Phys.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 </a:t>
            </a:r>
            <a:r>
              <a:rPr lang="en-US" altLang="zh-CN" sz="14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439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289 (1985). G. </a:t>
            </a:r>
            <a:r>
              <a:rPr lang="en-US" altLang="zh-CN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Puddu, O. Scholten, and T. Otsuka, Nucl. Phys.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 </a:t>
            </a:r>
            <a:r>
              <a:rPr lang="en-US" altLang="zh-CN" sz="14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348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109 (1980). R. </a:t>
            </a:r>
            <a:r>
              <a:rPr lang="en-US" altLang="zh-CN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F. Casten and P. Von Brentano, Phys. Lett. 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 </a:t>
            </a:r>
            <a:r>
              <a:rPr lang="en-US" altLang="zh-CN" sz="14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152</a:t>
            </a:r>
            <a:r>
              <a:rPr lang="en-US" altLang="zh-CN" sz="14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22 (1985).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endParaRPr lang="zh-CN" altLang="en-US" sz="1800" dirty="0"/>
          </a:p>
        </p:txBody>
      </p:sp>
      <p:sp>
        <p:nvSpPr>
          <p:cNvPr id="37" name="文本框 36"/>
          <p:cNvSpPr txBox="1"/>
          <p:nvPr/>
        </p:nvSpPr>
        <p:spPr>
          <a:xfrm>
            <a:off x="163194" y="810029"/>
            <a:ext cx="4604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u="sng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The shape phase transition:</a:t>
            </a:r>
            <a:endParaRPr lang="zh-CN" altLang="en-US" u="sng" dirty="0">
              <a:solidFill>
                <a:srgbClr val="0000FF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8680" y="2814516"/>
            <a:ext cx="5135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-Within the </a:t>
            </a:r>
            <a:r>
              <a:rPr lang="en-US" altLang="zh-CN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framework of the interacting boson model (IBM),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Xe isotopes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undergo a shape phase transition from a </a:t>
            </a:r>
          </a:p>
          <a:p>
            <a:pPr algn="l"/>
            <a:r>
              <a:rPr lang="en-US" altLang="zh-CN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-soft rotor to a spherical vibrator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26751" y="4896920"/>
            <a:ext cx="487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-Exp data and model calculations: </a:t>
            </a:r>
          </a:p>
          <a:p>
            <a:pPr algn="l"/>
            <a:r>
              <a:rPr lang="en-US" altLang="zh-CN" baseline="300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128−130</a:t>
            </a:r>
            <a:r>
              <a:rPr lang="en-US" altLang="zh-CN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Xe: </a:t>
            </a:r>
            <a:r>
              <a:rPr lang="en-US" altLang="zh-CN" sz="20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(5) symmetry</a:t>
            </a:r>
            <a:r>
              <a:rPr lang="en-US" altLang="zh-C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associated with a 2</a:t>
            </a:r>
            <a:r>
              <a:rPr lang="en-US" altLang="zh-CN" sz="2000" b="0" i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zh-CN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order shape phase transition 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116976" y="2398423"/>
            <a:ext cx="56513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b="0" i="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shape phase transition for the Xe isotopes:</a:t>
            </a:r>
            <a:endParaRPr lang="zh-CN" altLang="en-US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/>
          <a:srcRect t="21015" r="1353"/>
          <a:stretch>
            <a:fillRect/>
          </a:stretch>
        </p:blipFill>
        <p:spPr>
          <a:xfrm>
            <a:off x="5708398" y="966151"/>
            <a:ext cx="849858" cy="7160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88" y="1499125"/>
            <a:ext cx="4343400" cy="207304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369741" y="1676240"/>
            <a:ext cx="516397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initial conditions:  </a:t>
            </a:r>
          </a:p>
          <a:p>
            <a:pPr algn="ctr"/>
            <a:r>
              <a:rPr lang="en-US" altLang="zh-CN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(deformation / mass distributions)</a:t>
            </a:r>
            <a:r>
              <a:rPr lang="en-US" altLang="zh-CN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endParaRPr lang="zh-CN" altLang="en-US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/>
          <a:srcRect l="26095" t="-4314" r="26967" b="1"/>
          <a:stretch>
            <a:fillRect/>
          </a:stretch>
        </p:blipFill>
        <p:spPr>
          <a:xfrm>
            <a:off x="6392721" y="915865"/>
            <a:ext cx="1296145" cy="726023"/>
          </a:xfrm>
          <a:prstGeom prst="rect">
            <a:avLst/>
          </a:prstGeom>
        </p:spPr>
      </p:pic>
      <p:cxnSp>
        <p:nvCxnSpPr>
          <p:cNvPr id="16" name="直接箭头连接符 15"/>
          <p:cNvCxnSpPr>
            <a:cxnSpLocks/>
            <a:endCxn id="32" idx="1"/>
          </p:cNvCxnSpPr>
          <p:nvPr/>
        </p:nvCxnSpPr>
        <p:spPr>
          <a:xfrm flipV="1">
            <a:off x="2192271" y="1324161"/>
            <a:ext cx="3516127" cy="202831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6185483" y="744637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129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Xe</a:t>
            </a:r>
            <a:endParaRPr lang="zh-CN" altLang="en-US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/>
          <a:srcRect t="21015" r="1353"/>
          <a:stretch>
            <a:fillRect/>
          </a:stretch>
        </p:blipFill>
        <p:spPr>
          <a:xfrm>
            <a:off x="7674886" y="984812"/>
            <a:ext cx="849858" cy="716020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15"/>
            <a:ext cx="9177338" cy="719138"/>
          </a:xfrm>
          <a:solidFill>
            <a:srgbClr val="A4BBFA"/>
          </a:solidFill>
        </p:spPr>
        <p:txBody>
          <a:bodyPr/>
          <a:lstStyle/>
          <a:p>
            <a:pPr algn="l"/>
            <a:r>
              <a:rPr lang="en-US" altLang="zh-CN" sz="2800" dirty="0"/>
              <a:t>              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Probe the </a:t>
            </a:r>
            <a:r>
              <a:rPr kumimoji="1" lang="en-US" altLang="zh-CN" sz="32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γ-soft deformation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 of </a:t>
            </a:r>
            <a:r>
              <a:rPr lang="en-US" altLang="zh-CN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129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9AB-A3B6-4FC6-91B8-05319890BC98}" type="slidenum">
              <a:rPr lang="en-US" altLang="zh-CN"/>
              <a:t>33</a:t>
            </a:fld>
            <a:endParaRPr lang="en-US" altLang="zh-CN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BD38D7A-AEAA-4FDC-B774-544C836E0741}"/>
              </a:ext>
            </a:extLst>
          </p:cNvPr>
          <p:cNvGrpSpPr/>
          <p:nvPr/>
        </p:nvGrpSpPr>
        <p:grpSpPr>
          <a:xfrm>
            <a:off x="126463" y="4198706"/>
            <a:ext cx="5225779" cy="1933725"/>
            <a:chOff x="457200" y="3103801"/>
            <a:chExt cx="5225779" cy="2277639"/>
          </a:xfrm>
        </p:grpSpPr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0443F19E-3404-4C78-832F-8E05B8A0A228}"/>
                </a:ext>
              </a:extLst>
            </p:cNvPr>
            <p:cNvSpPr/>
            <p:nvPr/>
          </p:nvSpPr>
          <p:spPr>
            <a:xfrm>
              <a:off x="457200" y="3103801"/>
              <a:ext cx="4114800" cy="471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Initial conditions (TRENTO)  </a:t>
              </a:r>
              <a:endParaRPr lang="zh-CN" altLang="en-US" u="sng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8F91A05-5BD5-4944-AF63-EA7C9E4CFC88}"/>
                </a:ext>
              </a:extLst>
            </p:cNvPr>
            <p:cNvSpPr txBox="1"/>
            <p:nvPr/>
          </p:nvSpPr>
          <p:spPr>
            <a:xfrm>
              <a:off x="460606" y="3607227"/>
              <a:ext cx="5222373" cy="833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- Sample nucleon position in deformed nuclei with:</a:t>
              </a: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29C7668-A4AD-4D9B-BE8D-75AA11A94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9939"/>
            <a:stretch>
              <a:fillRect/>
            </a:stretch>
          </p:blipFill>
          <p:spPr>
            <a:xfrm>
              <a:off x="565893" y="4537394"/>
              <a:ext cx="5011798" cy="844046"/>
            </a:xfrm>
            <a:prstGeom prst="rect">
              <a:avLst/>
            </a:prstGeom>
          </p:spPr>
        </p:pic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975B0922-634D-4921-A474-0F6CAAC00D5E}"/>
              </a:ext>
            </a:extLst>
          </p:cNvPr>
          <p:cNvSpPr txBox="1"/>
          <p:nvPr/>
        </p:nvSpPr>
        <p:spPr>
          <a:xfrm>
            <a:off x="158243" y="1080211"/>
            <a:ext cx="4211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Relativistic heavy ion collisions </a:t>
            </a:r>
            <a:endParaRPr lang="zh-CN" altLang="en-US" b="1" u="sng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9250793-0ECF-4C23-BAB9-56B92931A32E}"/>
              </a:ext>
            </a:extLst>
          </p:cNvPr>
          <p:cNvSpPr/>
          <p:nvPr/>
        </p:nvSpPr>
        <p:spPr>
          <a:xfrm>
            <a:off x="7136894" y="760976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129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Xe</a:t>
            </a:r>
            <a:endParaRPr lang="zh-CN" altLang="en-US" dirty="0"/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A04CDB02-66A7-4549-A0F3-3EBE68ECA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596" y="6290552"/>
            <a:ext cx="6207125" cy="430923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D224109-3C79-4250-BD63-09CB55F1D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2222" y="2638720"/>
            <a:ext cx="1841500" cy="1816593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621461FE-B52A-4267-9499-77D25CA08A75}"/>
              </a:ext>
            </a:extLst>
          </p:cNvPr>
          <p:cNvSpPr txBox="1"/>
          <p:nvPr/>
        </p:nvSpPr>
        <p:spPr>
          <a:xfrm>
            <a:off x="7188745" y="2794031"/>
            <a:ext cx="1841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Rigid triaxial deformation (γ=30⁰)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0FB699-0BB6-44E3-93BE-876C0F7AD7E5}"/>
              </a:ext>
            </a:extLst>
          </p:cNvPr>
          <p:cNvSpPr txBox="1"/>
          <p:nvPr/>
        </p:nvSpPr>
        <p:spPr>
          <a:xfrm>
            <a:off x="7188745" y="3757657"/>
            <a:ext cx="1955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Bally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Eur.Phys.J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58 (2022) 9, 187, 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5E73EEA7-DEA0-43A7-BD55-0D5783240865}"/>
              </a:ext>
            </a:extLst>
          </p:cNvPr>
          <p:cNvGrpSpPr/>
          <p:nvPr/>
        </p:nvGrpSpPr>
        <p:grpSpPr>
          <a:xfrm>
            <a:off x="5520419" y="4515432"/>
            <a:ext cx="1965325" cy="1744980"/>
            <a:chOff x="9240" y="4599"/>
            <a:chExt cx="2759" cy="2262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1EB4AA07-74CF-410E-A76B-5E961701A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40" y="4599"/>
              <a:ext cx="2506" cy="2262"/>
            </a:xfrm>
            <a:prstGeom prst="rect">
              <a:avLst/>
            </a:prstGeom>
          </p:spPr>
        </p:pic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8E6C35C9-F463-4D61-93AA-6FB70B178CDF}"/>
                </a:ext>
              </a:extLst>
            </p:cNvPr>
            <p:cNvSpPr/>
            <p:nvPr/>
          </p:nvSpPr>
          <p:spPr>
            <a:xfrm>
              <a:off x="11160" y="4730"/>
              <a:ext cx="720" cy="6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>
                <a:schemeClr val="bg1"/>
              </a:glow>
            </a:effec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endParaRPr lang="zh-CN" altLang="en-US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7239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18802140-7426-48E2-B6FF-8E619EDFC752}"/>
                </a:ext>
              </a:extLst>
            </p:cNvPr>
            <p:cNvSpPr/>
            <p:nvPr/>
          </p:nvSpPr>
          <p:spPr>
            <a:xfrm>
              <a:off x="11483" y="6000"/>
              <a:ext cx="517" cy="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>
                <a:schemeClr val="bg1"/>
              </a:glow>
            </a:effec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endParaRPr lang="zh-CN" altLang="en-US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7239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4605263E-D30B-433E-892F-6D5FDC34504F}"/>
              </a:ext>
            </a:extLst>
          </p:cNvPr>
          <p:cNvSpPr txBox="1"/>
          <p:nvPr/>
        </p:nvSpPr>
        <p:spPr>
          <a:xfrm>
            <a:off x="7227979" y="4651591"/>
            <a:ext cx="1841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en-US" altLang="zh-CN" sz="18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γ-soft (flat distribution in 0≤γ≤60⁰)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68589A7-1C31-416B-803D-FE7E3DDFBE27}"/>
              </a:ext>
            </a:extLst>
          </p:cNvPr>
          <p:cNvSpPr txBox="1"/>
          <p:nvPr/>
        </p:nvSpPr>
        <p:spPr>
          <a:xfrm>
            <a:off x="7188745" y="5596209"/>
            <a:ext cx="1988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P. Li,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et. al.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Phys. Rev.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81, 034316 (2010),</a:t>
            </a:r>
          </a:p>
        </p:txBody>
      </p:sp>
    </p:spTree>
    <p:extLst>
      <p:ext uri="{BB962C8B-B14F-4D97-AF65-F5344CB8AC3E}">
        <p14:creationId xmlns:p14="http://schemas.microsoft.com/office/powerpoint/2010/main" val="3894669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5070" y="563286"/>
            <a:ext cx="7570729" cy="4698895"/>
          </a:xfrm>
        </p:spPr>
      </p:pic>
      <p:pic>
        <p:nvPicPr>
          <p:cNvPr id="12290" name="图片 1"/>
          <p:cNvPicPr>
            <a:picLocks noChangeAspect="1"/>
          </p:cNvPicPr>
          <p:nvPr/>
        </p:nvPicPr>
        <p:blipFill rotWithShape="1">
          <a:blip r:embed="rId4"/>
          <a:srcRect t="-1" r="79074" b="45461"/>
          <a:stretch>
            <a:fillRect/>
          </a:stretch>
        </p:blipFill>
        <p:spPr>
          <a:xfrm>
            <a:off x="1050033" y="4865183"/>
            <a:ext cx="1996945" cy="8098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5" name="文本框 7"/>
          <p:cNvSpPr txBox="1"/>
          <p:nvPr/>
        </p:nvSpPr>
        <p:spPr>
          <a:xfrm>
            <a:off x="219605" y="5807113"/>
            <a:ext cx="89916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18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The γ</a:t>
            </a:r>
            <a:r>
              <a:rPr lang="en-US" altLang="zh-CN" sz="18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-soft deformation of </a:t>
            </a:r>
            <a:r>
              <a:rPr lang="en-US" altLang="zh-CN" sz="1800" b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129</a:t>
            </a:r>
            <a:r>
              <a:rPr lang="en-US" altLang="zh-CN" sz="1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zh-CN" sz="18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lead to a clear enhancement of  6-particle correlations ρ</a:t>
            </a:r>
            <a:r>
              <a:rPr lang="en-US" altLang="zh-CN" sz="1800" baseline="-250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4,2 </a:t>
            </a:r>
            <a:r>
              <a:rPr lang="en-US" altLang="zh-CN" sz="18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in ultra-central </a:t>
            </a:r>
            <a:r>
              <a:rPr lang="en-US" altLang="zh-CN" sz="1800" dirty="0" err="1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Xe+Xe</a:t>
            </a:r>
            <a:r>
              <a:rPr lang="en-US" altLang="zh-CN" sz="18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collisions</a:t>
            </a:r>
          </a:p>
        </p:txBody>
      </p:sp>
      <p:sp>
        <p:nvSpPr>
          <p:cNvPr id="5" name="Rectangle 2"/>
          <p:cNvSpPr>
            <a:spLocks noGrp="1" noChangeArrowheads="1"/>
          </p:cNvSpPr>
          <p:nvPr/>
        </p:nvSpPr>
        <p:spPr>
          <a:xfrm>
            <a:off x="0" y="12315"/>
            <a:ext cx="9177338" cy="719138"/>
          </a:xfrm>
          <a:prstGeom prst="rect">
            <a:avLst/>
          </a:prstGeom>
          <a:solidFill>
            <a:srgbClr val="A4BBFA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6-particle correlations-Theoretical Predictions</a:t>
            </a:r>
          </a:p>
        </p:txBody>
      </p:sp>
      <p:sp>
        <p:nvSpPr>
          <p:cNvPr id="10245" name="文本框 8"/>
          <p:cNvSpPr txBox="1"/>
          <p:nvPr/>
        </p:nvSpPr>
        <p:spPr>
          <a:xfrm>
            <a:off x="2133600" y="6400800"/>
            <a:ext cx="6473189" cy="30777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Zhao, H. Xu, Y. Zhou, Y. Liu, H. Song </a:t>
            </a:r>
            <a:r>
              <a:rPr lang="en-US" altLang="zh-CN" sz="140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Rev. Lett. 133, 192301(2024)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t="41442" r="-5652" b="25563"/>
          <a:stretch>
            <a:fillRect/>
          </a:stretch>
        </p:blipFill>
        <p:spPr>
          <a:xfrm>
            <a:off x="3782048" y="5129294"/>
            <a:ext cx="1791338" cy="5457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/>
        </p:nvSpPr>
        <p:spPr>
          <a:xfrm>
            <a:off x="0" y="12315"/>
            <a:ext cx="9177338" cy="719138"/>
          </a:xfrm>
          <a:prstGeom prst="rect">
            <a:avLst/>
          </a:prstGeom>
          <a:solidFill>
            <a:srgbClr val="A4BBFA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ALCE Measurements &amp; Bayesian Analysis</a:t>
            </a:r>
          </a:p>
        </p:txBody>
      </p:sp>
      <p:sp>
        <p:nvSpPr>
          <p:cNvPr id="10245" name="文本框 8"/>
          <p:cNvSpPr txBox="1"/>
          <p:nvPr/>
        </p:nvSpPr>
        <p:spPr>
          <a:xfrm>
            <a:off x="5638800" y="6477000"/>
            <a:ext cx="4267200" cy="304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Zhou, E.G. Nielsen QM 2025 talk</a:t>
            </a:r>
            <a:endParaRPr lang="en-US" altLang="zh-CN" sz="1400" i="0" dirty="0"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1E7FBE5-CECC-4038-A680-D9FF9AD64ADC}"/>
              </a:ext>
            </a:extLst>
          </p:cNvPr>
          <p:cNvSpPr/>
          <p:nvPr/>
        </p:nvSpPr>
        <p:spPr bwMode="auto">
          <a:xfrm>
            <a:off x="7620000" y="3962400"/>
            <a:ext cx="1524000" cy="457200"/>
          </a:xfrm>
          <a:prstGeom prst="rect">
            <a:avLst/>
          </a:prstGeom>
          <a:solidFill>
            <a:schemeClr val="bg1"/>
          </a:solidFill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460226B-592B-4766-AE47-3E579DB6B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10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77139"/>
            <a:ext cx="7848600" cy="4444336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 rot="-1800000">
            <a:off x="2010330" y="3170518"/>
            <a:ext cx="5355734" cy="161925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455898" y="5184899"/>
            <a:ext cx="1066800" cy="1315819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964284" y="5757978"/>
            <a:ext cx="131318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clusters</a:t>
            </a:r>
            <a:endParaRPr lang="zh-CN" alt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879" y="3817112"/>
            <a:ext cx="1682642" cy="573074"/>
          </a:xfrm>
          <a:prstGeom prst="rect">
            <a:avLst/>
          </a:prstGeom>
          <a:noFill/>
        </p:spPr>
      </p:pic>
      <p:sp>
        <p:nvSpPr>
          <p:cNvPr id="17" name="椭圆 16"/>
          <p:cNvSpPr/>
          <p:nvPr/>
        </p:nvSpPr>
        <p:spPr>
          <a:xfrm>
            <a:off x="5410200" y="2377640"/>
            <a:ext cx="2285999" cy="1355959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960984" y="2855564"/>
            <a:ext cx="163926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neutron skin</a:t>
            </a:r>
            <a:endParaRPr lang="zh-CN" alt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A9AB-A3B6-4FC6-91B8-05319890BC98}" type="slidenum">
              <a:rPr lang="en-US" altLang="zh-CN"/>
              <a:t>36</a:t>
            </a:fld>
            <a:endParaRPr lang="en-US" altLang="zh-CN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1967418-C606-4754-B8BA-A540AA3708C9}"/>
              </a:ext>
            </a:extLst>
          </p:cNvPr>
          <p:cNvSpPr txBox="1"/>
          <p:nvPr/>
        </p:nvSpPr>
        <p:spPr>
          <a:xfrm>
            <a:off x="1086678" y="537458"/>
            <a:ext cx="7391400" cy="1265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 nuclear structure </a:t>
            </a:r>
          </a:p>
          <a:p>
            <a:pPr algn="ctr">
              <a:lnSpc>
                <a:spcPct val="125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heavy ion collisions at RHIC &amp; LHC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F3E3D78-5288-43C7-88F5-8C91BFBA9B49}"/>
              </a:ext>
            </a:extLst>
          </p:cNvPr>
          <p:cNvSpPr/>
          <p:nvPr/>
        </p:nvSpPr>
        <p:spPr>
          <a:xfrm>
            <a:off x="4343400" y="4403724"/>
            <a:ext cx="30099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Shape phase transitions </a:t>
            </a:r>
            <a:endParaRPr lang="zh-CN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02075FC-39AD-4283-8B81-9FB4F6CF0B8F}"/>
              </a:ext>
            </a:extLst>
          </p:cNvPr>
          <p:cNvSpPr/>
          <p:nvPr/>
        </p:nvSpPr>
        <p:spPr>
          <a:xfrm>
            <a:off x="6858590" y="3216953"/>
            <a:ext cx="243721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octupole vibration</a:t>
            </a:r>
            <a:endParaRPr lang="zh-CN" alt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3672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Oval 19"/>
          <p:cNvSpPr>
            <a:spLocks noChangeArrowheads="1"/>
          </p:cNvSpPr>
          <p:nvPr/>
        </p:nvSpPr>
        <p:spPr bwMode="auto">
          <a:xfrm>
            <a:off x="3886200" y="3276600"/>
            <a:ext cx="1143000" cy="76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77E28F6-1320-4F77-80BC-4A1349DC5F0A}"/>
              </a:ext>
            </a:extLst>
          </p:cNvPr>
          <p:cNvSpPr txBox="1"/>
          <p:nvPr/>
        </p:nvSpPr>
        <p:spPr>
          <a:xfrm>
            <a:off x="723900" y="1098594"/>
            <a:ext cx="7467600" cy="1265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opportunities from</a:t>
            </a:r>
            <a:r>
              <a:rPr lang="en-US" altLang="zh-CN" sz="3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3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ight 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CN" sz="3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collisions at the LHC 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6A9F9C0-A770-411E-B5FF-76DAB2D85AC1}"/>
              </a:ext>
            </a:extLst>
          </p:cNvPr>
          <p:cNvSpPr txBox="1"/>
          <p:nvPr/>
        </p:nvSpPr>
        <p:spPr>
          <a:xfrm>
            <a:off x="1828800" y="6241789"/>
            <a:ext cx="6629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solidFill>
                  <a:srgbClr val="777777"/>
                </a:solidFill>
                <a:latin typeface="Liberation Sans"/>
              </a:rPr>
              <a:t>Also refer to the exp. talk of </a:t>
            </a:r>
            <a:r>
              <a:rPr lang="en-US" altLang="zh-CN" b="0" i="0" dirty="0">
                <a:solidFill>
                  <a:srgbClr val="777777"/>
                </a:solidFill>
                <a:effectLst/>
                <a:latin typeface="Liberation Sans"/>
              </a:rPr>
              <a:t>N. </a:t>
            </a:r>
            <a:r>
              <a:rPr lang="en-US" altLang="zh-CN" b="0" i="0" dirty="0" err="1">
                <a:solidFill>
                  <a:srgbClr val="777777"/>
                </a:solidFill>
                <a:effectLst/>
                <a:latin typeface="Liberation Sans"/>
              </a:rPr>
              <a:t>Triantafyllou</a:t>
            </a:r>
            <a:r>
              <a:rPr lang="en-US" altLang="zh-CN" b="0" i="0" dirty="0">
                <a:solidFill>
                  <a:srgbClr val="777777"/>
                </a:solidFill>
                <a:effectLst/>
                <a:latin typeface="Liberation Sans"/>
              </a:rPr>
              <a:t>  (LHCP 2025)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C1C92FA-F013-4506-AF80-982119C691F2}"/>
              </a:ext>
            </a:extLst>
          </p:cNvPr>
          <p:cNvSpPr/>
          <p:nvPr/>
        </p:nvSpPr>
        <p:spPr bwMode="auto">
          <a:xfrm>
            <a:off x="0" y="5016701"/>
            <a:ext cx="1219200" cy="622099"/>
          </a:xfrm>
          <a:prstGeom prst="rect">
            <a:avLst/>
          </a:prstGeom>
          <a:solidFill>
            <a:schemeClr val="bg1"/>
          </a:solidFill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3F2FDAD-964B-405B-A1B6-90A435AD9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248108"/>
            <a:ext cx="8839200" cy="252837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DAAA77-A15B-4DF3-9C8D-6FE4EA3815ED}"/>
              </a:ext>
            </a:extLst>
          </p:cNvPr>
          <p:cNvSpPr/>
          <p:nvPr/>
        </p:nvSpPr>
        <p:spPr bwMode="auto">
          <a:xfrm>
            <a:off x="14577" y="5130687"/>
            <a:ext cx="1357023" cy="622099"/>
          </a:xfrm>
          <a:prstGeom prst="rect">
            <a:avLst/>
          </a:prstGeom>
          <a:solidFill>
            <a:schemeClr val="bg1"/>
          </a:solidFill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75802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Oval 19"/>
          <p:cNvSpPr>
            <a:spLocks noChangeArrowheads="1"/>
          </p:cNvSpPr>
          <p:nvPr/>
        </p:nvSpPr>
        <p:spPr bwMode="auto">
          <a:xfrm>
            <a:off x="3886200" y="3276600"/>
            <a:ext cx="1143000" cy="76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7196638-6B16-4C28-B2B3-52FEACE17077}"/>
              </a:ext>
            </a:extLst>
          </p:cNvPr>
          <p:cNvSpPr>
            <a:spLocks noGrp="1" noChangeArrowheads="1"/>
          </p:cNvSpPr>
          <p:nvPr/>
        </p:nvSpPr>
        <p:spPr>
          <a:xfrm>
            <a:off x="18368" y="-4490"/>
            <a:ext cx="9177338" cy="719138"/>
          </a:xfrm>
          <a:prstGeom prst="rect">
            <a:avLst/>
          </a:prstGeom>
          <a:solidFill>
            <a:srgbClr val="A4BBFA"/>
          </a:solidFill>
        </p:spPr>
        <p:txBody>
          <a:bodyPr vert="horz" lIns="91440" tIns="45720" rIns="91440" bIns="45720" rtlCol="0" anchor="ctr">
            <a:normAutofit fontScale="95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200"/>
              </a:lnSpc>
            </a:pPr>
            <a:r>
              <a:rPr lang="en-US" altLang="zh-CN" sz="3600" dirty="0">
                <a:sym typeface="+mn-ea"/>
              </a:rPr>
              <a:t>Probe</a:t>
            </a:r>
            <a:r>
              <a:rPr lang="zh-CN" altLang="en-US" sz="3600" dirty="0">
                <a:sym typeface="+mn-ea"/>
              </a:rPr>
              <a:t> </a:t>
            </a:r>
            <a:r>
              <a:rPr lang="en-US" altLang="zh-CN" sz="3600" dirty="0">
                <a:sym typeface="+mn-ea"/>
              </a:rPr>
              <a:t>cluster structure</a:t>
            </a:r>
            <a:r>
              <a:rPr lang="zh-CN" altLang="en-US" sz="3600" dirty="0">
                <a:sym typeface="+mn-ea"/>
              </a:rPr>
              <a:t> </a:t>
            </a:r>
            <a:r>
              <a:rPr lang="en-US" altLang="zh-CN" sz="3600" dirty="0">
                <a:sym typeface="+mn-ea"/>
              </a:rPr>
              <a:t>with light ion collisions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B394E7F-F419-4A7B-A2DB-05B0447294A7}"/>
              </a:ext>
            </a:extLst>
          </p:cNvPr>
          <p:cNvSpPr txBox="1"/>
          <p:nvPr/>
        </p:nvSpPr>
        <p:spPr>
          <a:xfrm>
            <a:off x="25657" y="689687"/>
            <a:ext cx="5943600" cy="460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Probe the structure of </a:t>
            </a:r>
            <a:r>
              <a:rPr lang="en-US" altLang="zh-CN" b="1" u="sng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16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 with O+O collisions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CC2D0B1-2730-4C5D-9BF9-B5BCF430E4B7}"/>
              </a:ext>
            </a:extLst>
          </p:cNvPr>
          <p:cNvSpPr txBox="1"/>
          <p:nvPr/>
        </p:nvSpPr>
        <p:spPr>
          <a:xfrm>
            <a:off x="57462" y="2099560"/>
            <a:ext cx="7708975" cy="458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CN" sz="2000" b="1" u="sng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Probe the Bowling pin structure of </a:t>
            </a:r>
            <a:r>
              <a:rPr lang="en-US" altLang="zh-CN" sz="2000" b="1" u="sng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</a:t>
            </a:r>
            <a:r>
              <a:rPr lang="en-US" altLang="zh-CN" sz="2000" b="1" u="sng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Ne with </a:t>
            </a:r>
            <a:r>
              <a:rPr lang="en-US" altLang="zh-CN" sz="2000" b="1" u="sng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Ne+Ne</a:t>
            </a:r>
            <a:r>
              <a:rPr lang="en-US" altLang="zh-CN" sz="2000" b="1" u="sng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collisions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544A08F-F972-4621-814C-08D818B1B6D6}"/>
              </a:ext>
            </a:extLst>
          </p:cNvPr>
          <p:cNvSpPr txBox="1"/>
          <p:nvPr/>
        </p:nvSpPr>
        <p:spPr>
          <a:xfrm>
            <a:off x="117945" y="3591636"/>
            <a:ext cx="7991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Probe the cluster structure </a:t>
            </a:r>
            <a:r>
              <a:rPr lang="en-US" altLang="zh-CN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Pb+Ne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zh-CN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Pb+O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 run at </a:t>
            </a:r>
            <a:r>
              <a:rPr lang="en-US" altLang="zh-CN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  (SMOG)</a:t>
            </a:r>
            <a:endParaRPr lang="zh-CN" alt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33B25C-A581-4799-8D87-53338D75E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621" y="3985318"/>
            <a:ext cx="643515" cy="89823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ED84CCD-7095-4AD1-B010-0C013A252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215390"/>
            <a:ext cx="2143752" cy="7635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9F27C31-087B-4F4F-8B47-70F01F0A70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090" t="3844"/>
          <a:stretch/>
        </p:blipFill>
        <p:spPr>
          <a:xfrm>
            <a:off x="8167541" y="4064945"/>
            <a:ext cx="619752" cy="7342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D07DF8-962A-48BB-BB76-3BA593C43C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86" t="-12081" r="25355" b="48274"/>
          <a:stretch/>
        </p:blipFill>
        <p:spPr>
          <a:xfrm>
            <a:off x="8696077" y="4045703"/>
            <a:ext cx="347420" cy="48723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AEB75ED-0DF1-415E-8CA1-AAA548163D7C}"/>
              </a:ext>
            </a:extLst>
          </p:cNvPr>
          <p:cNvSpPr/>
          <p:nvPr/>
        </p:nvSpPr>
        <p:spPr bwMode="auto">
          <a:xfrm>
            <a:off x="6695453" y="2573782"/>
            <a:ext cx="381000" cy="291715"/>
          </a:xfrm>
          <a:prstGeom prst="rect">
            <a:avLst/>
          </a:prstGeom>
          <a:solidFill>
            <a:schemeClr val="bg1"/>
          </a:solidFill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7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C3AD54D-566F-4D7D-AA17-A2499F5330FB}"/>
              </a:ext>
            </a:extLst>
          </p:cNvPr>
          <p:cNvSpPr/>
          <p:nvPr/>
        </p:nvSpPr>
        <p:spPr bwMode="auto">
          <a:xfrm>
            <a:off x="8315077" y="2484574"/>
            <a:ext cx="381000" cy="291715"/>
          </a:xfrm>
          <a:prstGeom prst="rect">
            <a:avLst/>
          </a:prstGeom>
          <a:solidFill>
            <a:schemeClr val="bg1"/>
          </a:solidFill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7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B07720-CD41-4161-B8E2-F8022F2BC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210" y="2677387"/>
            <a:ext cx="2143752" cy="8696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31C993-04D5-4B99-A941-FB90FDDBE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521" y="2758841"/>
            <a:ext cx="369055" cy="2013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D0FCA83-408B-4A0F-8C3F-2D2889C7B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7541" y="2776289"/>
            <a:ext cx="369055" cy="20130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B3B2B81-FEFF-491E-A0F7-EECBC61C98A0}"/>
              </a:ext>
            </a:extLst>
          </p:cNvPr>
          <p:cNvSpPr txBox="1"/>
          <p:nvPr/>
        </p:nvSpPr>
        <p:spPr>
          <a:xfrm>
            <a:off x="146768" y="2596837"/>
            <a:ext cx="4850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Giaclaone,Bally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Nijs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Shen,et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al, </a:t>
            </a: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SFMono-Regular"/>
                <a:cs typeface="Arial" panose="020B0604020202020204" pitchFamily="34" charset="0"/>
              </a:rPr>
              <a:t>arXiv: 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2402.05995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8238A2D-F189-4373-8AE7-2AACD95934D4}"/>
              </a:ext>
            </a:extLst>
          </p:cNvPr>
          <p:cNvSpPr txBox="1"/>
          <p:nvPr/>
        </p:nvSpPr>
        <p:spPr>
          <a:xfrm>
            <a:off x="146768" y="3973124"/>
            <a:ext cx="60620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Giaclaone,Zhao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 al,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Lett.134 082301 (2025)</a:t>
            </a:r>
            <a:endParaRPr lang="en-US" altLang="zh-CN" sz="1600" b="0" i="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C08E4AC-720F-4AEB-9EFB-E3A49BC0725D}"/>
              </a:ext>
            </a:extLst>
          </p:cNvPr>
          <p:cNvSpPr txBox="1"/>
          <p:nvPr/>
        </p:nvSpPr>
        <p:spPr>
          <a:xfrm>
            <a:off x="178710" y="4289319"/>
            <a:ext cx="60620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SFMono-Regular"/>
                <a:cs typeface="Arial" panose="020B0604020202020204" pitchFamily="34" charset="0"/>
              </a:rPr>
              <a:t>Lu, Zhao, Nielsen,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SFMono-Regular"/>
                <a:cs typeface="Arial" panose="020B0604020202020204" pitchFamily="34" charset="0"/>
              </a:rPr>
              <a:t> </a:t>
            </a: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SFMono-Regular"/>
                <a:cs typeface="Arial" panose="020B0604020202020204" pitchFamily="34" charset="0"/>
              </a:rPr>
              <a:t>Li and Zhou, arXiv:2501.14852 [nucl-th]</a:t>
            </a:r>
            <a:endParaRPr kumimoji="0" lang="en-US" altLang="zh-CN" sz="16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SFMono-Regular"/>
              <a:cs typeface="Arial" panose="020B0604020202020204" pitchFamily="34" charset="0"/>
            </a:endParaRPr>
          </a:p>
          <a:p>
            <a:pPr algn="l"/>
            <a:r>
              <a:rPr kumimoji="0"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… …    … …</a:t>
            </a: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D38101F-81F1-4789-88E5-EB5D030C1FFC}"/>
              </a:ext>
            </a:extLst>
          </p:cNvPr>
          <p:cNvSpPr/>
          <p:nvPr/>
        </p:nvSpPr>
        <p:spPr>
          <a:xfrm>
            <a:off x="167427" y="1496802"/>
            <a:ext cx="6829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Wang, Zhao, Cao, Xu and Song. </a:t>
            </a:r>
            <a:r>
              <a:rPr lang="en-US" altLang="zh-CN" sz="1600" b="0" i="1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Phys.Rev.C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109  5, L051904 (2024)</a:t>
            </a:r>
          </a:p>
          <a:p>
            <a:pPr algn="l"/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… …     …  …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387E326-BC03-4ACD-8307-8D0D295C2853}"/>
              </a:ext>
            </a:extLst>
          </p:cNvPr>
          <p:cNvSpPr txBox="1"/>
          <p:nvPr/>
        </p:nvSpPr>
        <p:spPr>
          <a:xfrm>
            <a:off x="178710" y="1173112"/>
            <a:ext cx="5462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Li, Zhang &amp;Ma, Phys. Rev. C </a:t>
            </a:r>
            <a:r>
              <a:rPr lang="en-US" altLang="zh-CN" sz="1600" b="1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,054907 (2020</a:t>
            </a:r>
            <a:r>
              <a:rPr lang="en-US" altLang="zh-CN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TeXGyreTermesX-Regular"/>
              </a:rPr>
              <a:t>)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0127BDC4-018B-46C0-8077-63D71196C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10" y="2977987"/>
            <a:ext cx="4235455" cy="6526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SFMono-Regular"/>
                <a:cs typeface="Arial" panose="020B0604020202020204" pitchFamily="34" charset="0"/>
              </a:rPr>
              <a:t>Li, Zhou and Ma,arXiv:2504.04688 [nucl-th].</a:t>
            </a: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zh-CN" sz="16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… …    … …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70C7CCA-7725-4DC1-9C2E-A10E92F34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5105400"/>
            <a:ext cx="8248790" cy="16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7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Oval 19"/>
          <p:cNvSpPr>
            <a:spLocks noChangeArrowheads="1"/>
          </p:cNvSpPr>
          <p:nvPr/>
        </p:nvSpPr>
        <p:spPr bwMode="auto">
          <a:xfrm>
            <a:off x="3886200" y="3276600"/>
            <a:ext cx="1143000" cy="76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7196638-6B16-4C28-B2B3-52FEACE17077}"/>
              </a:ext>
            </a:extLst>
          </p:cNvPr>
          <p:cNvSpPr>
            <a:spLocks noGrp="1" noChangeArrowheads="1"/>
          </p:cNvSpPr>
          <p:nvPr/>
        </p:nvSpPr>
        <p:spPr>
          <a:xfrm>
            <a:off x="18368" y="-4490"/>
            <a:ext cx="9177338" cy="719138"/>
          </a:xfrm>
          <a:prstGeom prst="rect">
            <a:avLst/>
          </a:prstGeom>
          <a:solidFill>
            <a:srgbClr val="A4BBFA"/>
          </a:solidFill>
        </p:spPr>
        <p:txBody>
          <a:bodyPr vert="horz" lIns="91440" tIns="45720" rIns="91440" bIns="45720" rtlCol="0" anchor="ctr">
            <a:normAutofit fontScale="8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200"/>
              </a:lnSpc>
            </a:pPr>
            <a:r>
              <a:rPr lang="en-US" altLang="zh-CN" sz="3600" dirty="0">
                <a:sym typeface="+mn-ea"/>
              </a:rPr>
              <a:t>Collectivities in small systems with light ion collisions 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B71FA4C-9C93-4F2E-B02B-26CE4F66B805}"/>
              </a:ext>
            </a:extLst>
          </p:cNvPr>
          <p:cNvSpPr txBox="1"/>
          <p:nvPr/>
        </p:nvSpPr>
        <p:spPr>
          <a:xfrm>
            <a:off x="419100" y="3152797"/>
            <a:ext cx="8305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Key questions: Origin of collective flow in small systems </a:t>
            </a:r>
            <a:endParaRPr lang="zh-CN" altLang="en-US" b="1" u="sng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964A38-E445-44CA-9222-93DF83EBD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9" y="862509"/>
            <a:ext cx="9031052" cy="20345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9225514-0E3A-404C-A0D3-9C213C598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672455"/>
            <a:ext cx="6972300" cy="120008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9131113-AA7F-4A94-A464-4396867ADA52}"/>
              </a:ext>
            </a:extLst>
          </p:cNvPr>
          <p:cNvSpPr txBox="1"/>
          <p:nvPr/>
        </p:nvSpPr>
        <p:spPr>
          <a:xfrm>
            <a:off x="259346" y="5410200"/>
            <a:ext cx="8856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-"We strongly argue that short light ion runs should become part of the full exploitation of the scientific opportunities arising from HL-LHC" </a:t>
            </a:r>
          </a:p>
          <a:p>
            <a:pPr algn="l"/>
            <a:r>
              <a:rPr lang="en-US" altLang="zh-CN" dirty="0">
                <a:solidFill>
                  <a:srgbClr val="0000FF"/>
                </a:solidFill>
                <a:cs typeface="Times New Roman" panose="02020603050405020304" pitchFamily="18" charset="0"/>
              </a:rPr>
              <a:t>                </a:t>
            </a:r>
            <a:r>
              <a:rPr lang="en-US" altLang="zh-CN" b="0" i="0" dirty="0"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— Summary report for Light ion collisions at the LHC </a:t>
            </a:r>
            <a:r>
              <a:rPr lang="zh-CN" altLang="en-US" b="0" i="0" dirty="0"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CERN Nov2024</a:t>
            </a:r>
            <a:endParaRPr lang="zh-CN" altLang="en-US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8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A289333-261E-43BA-B270-1A80DF0146B8}" type="slidenum">
              <a:rPr lang="en-US" altLang="zh-CN"/>
              <a:pPr/>
              <a:t>4</a:t>
            </a:fld>
            <a:endParaRPr lang="en-US" altLang="zh-CN"/>
          </a:p>
        </p:txBody>
      </p:sp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2109788" y="152400"/>
            <a:ext cx="490061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4000" u="sng" dirty="0">
                <a:solidFill>
                  <a:schemeClr val="bg1"/>
                </a:solidFill>
                <a:ea typeface="宋体" pitchFamily="2" charset="-122"/>
              </a:rPr>
              <a:t>Quark Gluon Plasma</a:t>
            </a:r>
          </a:p>
        </p:txBody>
      </p:sp>
      <p:pic>
        <p:nvPicPr>
          <p:cNvPr id="457732" name="Picture 4" descr="cooltext44926238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2041121"/>
            <a:ext cx="8686800" cy="1176338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304799" y="3266538"/>
            <a:ext cx="8382000" cy="1371600"/>
            <a:chOff x="457200" y="4038600"/>
            <a:chExt cx="8382000" cy="1371600"/>
          </a:xfrm>
        </p:grpSpPr>
        <p:pic>
          <p:nvPicPr>
            <p:cNvPr id="45773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2290" t="61069" r="22900" b="11450"/>
            <a:stretch>
              <a:fillRect/>
            </a:stretch>
          </p:blipFill>
          <p:spPr bwMode="auto">
            <a:xfrm>
              <a:off x="457200" y="4038600"/>
              <a:ext cx="8382000" cy="13716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457734" name="Text Box 6"/>
            <p:cNvSpPr txBox="1">
              <a:spLocks noChangeArrowheads="1"/>
            </p:cNvSpPr>
            <p:nvPr/>
          </p:nvSpPr>
          <p:spPr bwMode="auto">
            <a:xfrm>
              <a:off x="1066800" y="4191000"/>
              <a:ext cx="7346950" cy="923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宋体" pitchFamily="2" charset="-122"/>
                </a:rPr>
                <a:t>Most Perfect Liquid</a:t>
              </a:r>
            </a:p>
          </p:txBody>
        </p:sp>
      </p:grpSp>
      <p:grpSp>
        <p:nvGrpSpPr>
          <p:cNvPr id="14" name="Group 18">
            <a:extLst>
              <a:ext uri="{FF2B5EF4-FFF2-40B4-BE49-F238E27FC236}">
                <a16:creationId xmlns:a16="http://schemas.microsoft.com/office/drawing/2014/main" id="{F1407B3F-59E6-4D85-8B33-C97A24448803}"/>
              </a:ext>
            </a:extLst>
          </p:cNvPr>
          <p:cNvGrpSpPr/>
          <p:nvPr/>
        </p:nvGrpSpPr>
        <p:grpSpPr>
          <a:xfrm>
            <a:off x="85614" y="824436"/>
            <a:ext cx="9134585" cy="1244600"/>
            <a:chOff x="0" y="4822825"/>
            <a:chExt cx="8991600" cy="1244600"/>
          </a:xfrm>
        </p:grpSpPr>
        <p:pic>
          <p:nvPicPr>
            <p:cNvPr id="17" name="Picture 1030">
              <a:extLst>
                <a:ext uri="{FF2B5EF4-FFF2-40B4-BE49-F238E27FC236}">
                  <a16:creationId xmlns:a16="http://schemas.microsoft.com/office/drawing/2014/main" id="{2B9A33CC-FE2C-4ABF-9405-027EA4B53B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26982" b="12477"/>
            <a:stretch/>
          </p:blipFill>
          <p:spPr bwMode="auto">
            <a:xfrm>
              <a:off x="0" y="4822825"/>
              <a:ext cx="8991600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EAED5CBE-DFD9-45BF-9BE5-B569BD2B4497}"/>
                </a:ext>
              </a:extLst>
            </p:cNvPr>
            <p:cNvSpPr txBox="1"/>
            <p:nvPr/>
          </p:nvSpPr>
          <p:spPr>
            <a:xfrm>
              <a:off x="3186977" y="5120076"/>
              <a:ext cx="14652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/>
                <a:t>QGP</a:t>
              </a:r>
              <a:endParaRPr lang="zh-CN" altLang="en-US" sz="3200" b="1" dirty="0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698B77F-3F03-423E-AF71-9D85F7952984}"/>
              </a:ext>
            </a:extLst>
          </p:cNvPr>
          <p:cNvSpPr txBox="1"/>
          <p:nvPr/>
        </p:nvSpPr>
        <p:spPr>
          <a:xfrm>
            <a:off x="304799" y="103321"/>
            <a:ext cx="8794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The QGP has been created in relativistic heavy ion collisions </a:t>
            </a:r>
            <a:endParaRPr lang="zh-CN" altLang="en-US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2FF43D3-FB4C-4A47-BE5E-F226E4D91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30" y="5003074"/>
            <a:ext cx="8382000" cy="170252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93394AD-CD6F-48C7-B661-B4EF84782629}"/>
              </a:ext>
            </a:extLst>
          </p:cNvPr>
          <p:cNvSpPr txBox="1"/>
          <p:nvPr/>
        </p:nvSpPr>
        <p:spPr>
          <a:xfrm>
            <a:off x="1143000" y="5334000"/>
            <a:ext cx="647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Most Vortical Fluid</a:t>
            </a:r>
          </a:p>
        </p:txBody>
      </p:sp>
    </p:spTree>
    <p:extLst>
      <p:ext uri="{BB962C8B-B14F-4D97-AF65-F5344CB8AC3E}">
        <p14:creationId xmlns:p14="http://schemas.microsoft.com/office/powerpoint/2010/main" val="373899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Oval 19"/>
          <p:cNvSpPr>
            <a:spLocks noChangeArrowheads="1"/>
          </p:cNvSpPr>
          <p:nvPr/>
        </p:nvSpPr>
        <p:spPr bwMode="auto">
          <a:xfrm>
            <a:off x="3886200" y="3276600"/>
            <a:ext cx="1143000" cy="76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9C42769-46C2-49F9-8823-54559304499E}"/>
              </a:ext>
            </a:extLst>
          </p:cNvPr>
          <p:cNvSpPr txBox="1"/>
          <p:nvPr/>
        </p:nvSpPr>
        <p:spPr>
          <a:xfrm>
            <a:off x="228600" y="791286"/>
            <a:ext cx="838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Exploring Nuclear Physics across Energy Scales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71CF1EC-99BE-4EC9-80F0-1BAFFF54E473}"/>
              </a:ext>
            </a:extLst>
          </p:cNvPr>
          <p:cNvSpPr txBox="1"/>
          <p:nvPr/>
        </p:nvSpPr>
        <p:spPr>
          <a:xfrm>
            <a:off x="1981200" y="1383096"/>
            <a:ext cx="6983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-- Personal view from heavy ion collisions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65AE866A-8C16-4F48-B9B9-B455B385D492}"/>
              </a:ext>
            </a:extLst>
          </p:cNvPr>
          <p:cNvGrpSpPr/>
          <p:nvPr/>
        </p:nvGrpSpPr>
        <p:grpSpPr>
          <a:xfrm>
            <a:off x="76200" y="2654300"/>
            <a:ext cx="8888897" cy="1244600"/>
            <a:chOff x="0" y="4822825"/>
            <a:chExt cx="8991600" cy="1244600"/>
          </a:xfrm>
        </p:grpSpPr>
        <p:pic>
          <p:nvPicPr>
            <p:cNvPr id="14" name="Picture 1030">
              <a:extLst>
                <a:ext uri="{FF2B5EF4-FFF2-40B4-BE49-F238E27FC236}">
                  <a16:creationId xmlns:a16="http://schemas.microsoft.com/office/drawing/2014/main" id="{006B2E7F-C343-410D-BEBB-E4C1F17A6E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6982" b="12477"/>
            <a:stretch/>
          </p:blipFill>
          <p:spPr bwMode="auto">
            <a:xfrm>
              <a:off x="0" y="4822825"/>
              <a:ext cx="8991600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024C5F-FC9C-4744-A120-A6AF2D6EBAFA}"/>
                </a:ext>
              </a:extLst>
            </p:cNvPr>
            <p:cNvSpPr txBox="1"/>
            <p:nvPr/>
          </p:nvSpPr>
          <p:spPr>
            <a:xfrm>
              <a:off x="3135273" y="5173213"/>
              <a:ext cx="14652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/>
                <a:t>QGP</a:t>
              </a:r>
              <a:endParaRPr lang="zh-CN" altLang="en-US" sz="3200" b="1" dirty="0"/>
            </a:p>
          </p:txBody>
        </p:sp>
      </p:grp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66173A3-32D4-4242-9CF0-5156BCFC6119}"/>
              </a:ext>
            </a:extLst>
          </p:cNvPr>
          <p:cNvSpPr/>
          <p:nvPr/>
        </p:nvSpPr>
        <p:spPr bwMode="auto">
          <a:xfrm>
            <a:off x="3124200" y="2362199"/>
            <a:ext cx="2585001" cy="3352800"/>
          </a:xfrm>
          <a:prstGeom prst="roundRect">
            <a:avLst>
              <a:gd name="adj" fmla="val 8130"/>
            </a:avLst>
          </a:prstGeom>
          <a:ln w="38100">
            <a:solidFill>
              <a:schemeClr val="bg1">
                <a:lumMod val="75000"/>
              </a:schemeClr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C1157FE-FB21-42DF-BCA9-A7E81E61F77F}"/>
              </a:ext>
            </a:extLst>
          </p:cNvPr>
          <p:cNvSpPr txBox="1"/>
          <p:nvPr/>
        </p:nvSpPr>
        <p:spPr>
          <a:xfrm>
            <a:off x="3083200" y="4354784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QGP evolution: </a:t>
            </a:r>
          </a:p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goal: QGP &amp; QCD phase diagram 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219E645-A1FE-49A2-B4D2-87ACA3C17D49}"/>
              </a:ext>
            </a:extLst>
          </p:cNvPr>
          <p:cNvSpPr/>
          <p:nvPr/>
        </p:nvSpPr>
        <p:spPr bwMode="auto">
          <a:xfrm>
            <a:off x="5943600" y="2377108"/>
            <a:ext cx="2787098" cy="3337891"/>
          </a:xfrm>
          <a:prstGeom prst="roundRect">
            <a:avLst>
              <a:gd name="adj" fmla="val 8130"/>
            </a:avLst>
          </a:prstGeom>
          <a:ln w="38100">
            <a:solidFill>
              <a:srgbClr val="00B050"/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CD42D1-8942-459E-941B-7BAAAFEF438E}"/>
              </a:ext>
            </a:extLst>
          </p:cNvPr>
          <p:cNvSpPr txBox="1"/>
          <p:nvPr/>
        </p:nvSpPr>
        <p:spPr>
          <a:xfrm>
            <a:off x="6036530" y="4354784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Hadrons: </a:t>
            </a:r>
          </a:p>
          <a:p>
            <a:pPr algn="ctr">
              <a:spcAft>
                <a:spcPts val="0"/>
              </a:spcAft>
            </a:pPr>
            <a:r>
              <a:rPr lang="en-US" altLang="zh-CN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study with hadron physics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C4134130-E435-41EE-A90A-A0FD82B321B3}"/>
              </a:ext>
            </a:extLst>
          </p:cNvPr>
          <p:cNvSpPr/>
          <p:nvPr/>
        </p:nvSpPr>
        <p:spPr bwMode="auto">
          <a:xfrm>
            <a:off x="228599" y="2377108"/>
            <a:ext cx="2661202" cy="3352800"/>
          </a:xfrm>
          <a:prstGeom prst="roundRect">
            <a:avLst>
              <a:gd name="adj" fmla="val 8130"/>
            </a:avLst>
          </a:prstGeom>
          <a:ln w="38100">
            <a:solidFill>
              <a:schemeClr val="bg1">
                <a:lumMod val="75000"/>
              </a:schemeClr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AD8A9EB-FBC8-4FE0-BBD1-7E246FA8E21A}"/>
              </a:ext>
            </a:extLst>
          </p:cNvPr>
          <p:cNvSpPr txBox="1"/>
          <p:nvPr/>
        </p:nvSpPr>
        <p:spPr>
          <a:xfrm>
            <a:off x="225699" y="4369692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conditions: </a:t>
            </a:r>
          </a:p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study  with nuclear structure </a:t>
            </a:r>
          </a:p>
        </p:txBody>
      </p:sp>
    </p:spTree>
    <p:extLst>
      <p:ext uri="{BB962C8B-B14F-4D97-AF65-F5344CB8AC3E}">
        <p14:creationId xmlns:p14="http://schemas.microsoft.com/office/powerpoint/2010/main" val="481759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9F45A761-A281-4B40-B777-D7344AC47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152" y="3730821"/>
            <a:ext cx="4901848" cy="2974780"/>
          </a:xfrm>
          <a:prstGeom prst="rect">
            <a:avLst/>
          </a:prstGeom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953000" y="1447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zh-CN" altLang="en-US" sz="2000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89443F03-8F2E-4F64-BDC6-BD4912815296}"/>
              </a:ext>
            </a:extLst>
          </p:cNvPr>
          <p:cNvCxnSpPr>
            <a:cxnSpLocks/>
          </p:cNvCxnSpPr>
          <p:nvPr/>
        </p:nvCxnSpPr>
        <p:spPr>
          <a:xfrm>
            <a:off x="1524000" y="1381406"/>
            <a:ext cx="739140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0760642-DA07-4BE7-AF36-B6BBD646CF84}"/>
              </a:ext>
            </a:extLst>
          </p:cNvPr>
          <p:cNvCxnSpPr>
            <a:cxnSpLocks/>
          </p:cNvCxnSpPr>
          <p:nvPr/>
        </p:nvCxnSpPr>
        <p:spPr>
          <a:xfrm flipH="1">
            <a:off x="1447800" y="1400144"/>
            <a:ext cx="69954" cy="530545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B311331-6795-4F3B-8941-ADDF73751616}"/>
              </a:ext>
            </a:extLst>
          </p:cNvPr>
          <p:cNvSpPr txBox="1"/>
          <p:nvPr/>
        </p:nvSpPr>
        <p:spPr>
          <a:xfrm>
            <a:off x="5638800" y="563229"/>
            <a:ext cx="3010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 collision systems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B50F90-CCCB-444E-B2B3-2E1135F39B43}"/>
              </a:ext>
            </a:extLst>
          </p:cNvPr>
          <p:cNvSpPr txBox="1"/>
          <p:nvPr/>
        </p:nvSpPr>
        <p:spPr>
          <a:xfrm>
            <a:off x="17491" y="1062422"/>
            <a:ext cx="152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Various</a:t>
            </a:r>
          </a:p>
          <a:p>
            <a:pPr algn="l"/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Observables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51EC241-6C10-4737-89BB-4E85E9453DAB}"/>
              </a:ext>
            </a:extLst>
          </p:cNvPr>
          <p:cNvSpPr/>
          <p:nvPr/>
        </p:nvSpPr>
        <p:spPr>
          <a:xfrm>
            <a:off x="1447800" y="987716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197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Au+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197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Au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238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238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U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129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Xe+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129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Xe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Zr+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Zr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Ru</a:t>
            </a:r>
            <a:r>
              <a:rPr lang="zh-CN" altLang="en-US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  p+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   p+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    </a:t>
            </a:r>
            <a:r>
              <a:rPr lang="en-US" altLang="zh-CN" sz="1800" kern="100" dirty="0" err="1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p+p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…</a:t>
            </a:r>
            <a:endParaRPr lang="zh-CN" altLang="en-US" sz="1800" dirty="0">
              <a:latin typeface="Bahnschrift Light Condensed" panose="020B0502040204020203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D604A58-225C-48AD-B424-6F1847307B3F}"/>
              </a:ext>
            </a:extLst>
          </p:cNvPr>
          <p:cNvSpPr txBox="1"/>
          <p:nvPr/>
        </p:nvSpPr>
        <p:spPr>
          <a:xfrm>
            <a:off x="121172" y="1879923"/>
            <a:ext cx="1818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b="1" u="sng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Stable hadrons</a:t>
            </a:r>
          </a:p>
          <a:p>
            <a:pPr algn="l"/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All charged </a:t>
            </a:r>
          </a:p>
          <a:p>
            <a:pPr algn="l"/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  </a:t>
            </a:r>
            <a:r>
              <a:rPr lang="el-GR" altLang="zh-CN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zh-CN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K  p  … …</a:t>
            </a:r>
            <a:endParaRPr lang="zh-CN" altLang="en-US" sz="1800" b="1" dirty="0">
              <a:solidFill>
                <a:srgbClr val="0000FF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F362128-9C18-4558-A0B2-E0D0E3881E47}"/>
              </a:ext>
            </a:extLst>
          </p:cNvPr>
          <p:cNvSpPr txBox="1"/>
          <p:nvPr/>
        </p:nvSpPr>
        <p:spPr>
          <a:xfrm>
            <a:off x="129916" y="3179083"/>
            <a:ext cx="1818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b="1" u="sng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resonances  </a:t>
            </a:r>
          </a:p>
          <a:p>
            <a:pPr algn="l"/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</a:t>
            </a:r>
            <a:r>
              <a:rPr lang="el-GR" altLang="zh-CN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altLang="zh-CN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meson  …</a:t>
            </a:r>
            <a:endParaRPr lang="zh-CN" altLang="en-US" sz="1800" b="1" dirty="0">
              <a:solidFill>
                <a:srgbClr val="0000FF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D3CAFC4-BCDF-4A79-BD4A-8CE2BF1D85A2}"/>
              </a:ext>
            </a:extLst>
          </p:cNvPr>
          <p:cNvSpPr txBox="1"/>
          <p:nvPr/>
        </p:nvSpPr>
        <p:spPr>
          <a:xfrm>
            <a:off x="131632" y="4131942"/>
            <a:ext cx="1818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b="1" u="sng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Light nuclei  </a:t>
            </a:r>
          </a:p>
          <a:p>
            <a:pPr algn="l"/>
            <a:r>
              <a:rPr lang="en-US" altLang="zh-CN" sz="1800" b="1" u="sng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Hyper nuclei</a:t>
            </a:r>
          </a:p>
          <a:p>
            <a:pPr algn="l"/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deuteron</a:t>
            </a:r>
          </a:p>
          <a:p>
            <a:pPr algn="l"/>
            <a:r>
              <a:rPr lang="en-US" altLang="zh-CN" sz="1800" b="1" kern="100" baseline="300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3</a:t>
            </a:r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He </a:t>
            </a:r>
            <a:r>
              <a:rPr lang="en-US" altLang="zh-CN" sz="1800" b="1" kern="100" baseline="300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5</a:t>
            </a:r>
            <a:r>
              <a:rPr lang="en-US" altLang="zh-CN" sz="1800" b="1" kern="100" baseline="-25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Ʌ</a:t>
            </a:r>
            <a:r>
              <a:rPr lang="en-US" altLang="zh-CN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e …</a:t>
            </a:r>
            <a:endParaRPr lang="zh-CN" altLang="en-US" sz="1800" b="1" dirty="0">
              <a:solidFill>
                <a:srgbClr val="0000FF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431DCF4-948E-4485-ABE7-FD24B45735E9}"/>
              </a:ext>
            </a:extLst>
          </p:cNvPr>
          <p:cNvSpPr txBox="1"/>
          <p:nvPr/>
        </p:nvSpPr>
        <p:spPr>
          <a:xfrm>
            <a:off x="156149" y="5638800"/>
            <a:ext cx="1818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b="1" u="sng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Exotic hadrons  </a:t>
            </a:r>
          </a:p>
          <a:p>
            <a:pPr algn="l"/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X(3872)</a:t>
            </a:r>
          </a:p>
          <a:p>
            <a:pPr algn="l"/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f</a:t>
            </a:r>
            <a:r>
              <a:rPr lang="en-US" altLang="zh-CN" sz="1800" b="1" kern="100" baseline="-250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0</a:t>
            </a:r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(980)    </a:t>
            </a:r>
            <a:r>
              <a:rPr lang="en-US" altLang="zh-CN" sz="1800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…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86CA2E4-3528-45EB-8CD8-3BDCCDB104E3}"/>
              </a:ext>
            </a:extLst>
          </p:cNvPr>
          <p:cNvSpPr/>
          <p:nvPr/>
        </p:nvSpPr>
        <p:spPr bwMode="auto">
          <a:xfrm>
            <a:off x="2667000" y="914402"/>
            <a:ext cx="4572000" cy="1888851"/>
          </a:xfrm>
          <a:prstGeom prst="ellipse">
            <a:avLst/>
          </a:prstGeom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31" name="Group 18">
            <a:extLst>
              <a:ext uri="{FF2B5EF4-FFF2-40B4-BE49-F238E27FC236}">
                <a16:creationId xmlns:a16="http://schemas.microsoft.com/office/drawing/2014/main" id="{1FFED164-74C8-467C-9C8F-BCC164420731}"/>
              </a:ext>
            </a:extLst>
          </p:cNvPr>
          <p:cNvGrpSpPr/>
          <p:nvPr/>
        </p:nvGrpSpPr>
        <p:grpSpPr>
          <a:xfrm>
            <a:off x="1749477" y="1934483"/>
            <a:ext cx="7092846" cy="1244600"/>
            <a:chOff x="0" y="4822825"/>
            <a:chExt cx="8991600" cy="1244600"/>
          </a:xfrm>
        </p:grpSpPr>
        <p:pic>
          <p:nvPicPr>
            <p:cNvPr id="32" name="Picture 1030">
              <a:extLst>
                <a:ext uri="{FF2B5EF4-FFF2-40B4-BE49-F238E27FC236}">
                  <a16:creationId xmlns:a16="http://schemas.microsoft.com/office/drawing/2014/main" id="{D47204A2-23D0-4020-83B2-5B6C27C77A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26982" b="12477"/>
            <a:stretch/>
          </p:blipFill>
          <p:spPr bwMode="auto">
            <a:xfrm>
              <a:off x="0" y="4822825"/>
              <a:ext cx="8991600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14">
              <a:extLst>
                <a:ext uri="{FF2B5EF4-FFF2-40B4-BE49-F238E27FC236}">
                  <a16:creationId xmlns:a16="http://schemas.microsoft.com/office/drawing/2014/main" id="{25D26059-5A1A-4297-AB15-2DB8475A3ED1}"/>
                </a:ext>
              </a:extLst>
            </p:cNvPr>
            <p:cNvSpPr txBox="1"/>
            <p:nvPr/>
          </p:nvSpPr>
          <p:spPr>
            <a:xfrm>
              <a:off x="3135273" y="5173213"/>
              <a:ext cx="14652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/>
                <a:t>QGP</a:t>
              </a:r>
              <a:endParaRPr lang="zh-CN" altLang="en-US" sz="3200" b="1" dirty="0"/>
            </a:p>
          </p:txBody>
        </p:sp>
      </p:grp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A54756F8-3891-4222-82EA-94A586499CED}"/>
              </a:ext>
            </a:extLst>
          </p:cNvPr>
          <p:cNvCxnSpPr>
            <a:cxnSpLocks/>
          </p:cNvCxnSpPr>
          <p:nvPr/>
        </p:nvCxnSpPr>
        <p:spPr>
          <a:xfrm flipH="1">
            <a:off x="4648200" y="2857813"/>
            <a:ext cx="152400" cy="20951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545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953000" y="1447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zh-CN" altLang="en-US" sz="2000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89443F03-8F2E-4F64-BDC6-BD4912815296}"/>
              </a:ext>
            </a:extLst>
          </p:cNvPr>
          <p:cNvCxnSpPr>
            <a:cxnSpLocks/>
          </p:cNvCxnSpPr>
          <p:nvPr/>
        </p:nvCxnSpPr>
        <p:spPr>
          <a:xfrm>
            <a:off x="1524000" y="1381406"/>
            <a:ext cx="739140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0760642-DA07-4BE7-AF36-B6BBD646CF84}"/>
              </a:ext>
            </a:extLst>
          </p:cNvPr>
          <p:cNvCxnSpPr>
            <a:cxnSpLocks/>
          </p:cNvCxnSpPr>
          <p:nvPr/>
        </p:nvCxnSpPr>
        <p:spPr>
          <a:xfrm flipH="1">
            <a:off x="1447800" y="1400144"/>
            <a:ext cx="69954" cy="530545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B311331-6795-4F3B-8941-ADDF73751616}"/>
              </a:ext>
            </a:extLst>
          </p:cNvPr>
          <p:cNvSpPr txBox="1"/>
          <p:nvPr/>
        </p:nvSpPr>
        <p:spPr>
          <a:xfrm>
            <a:off x="7696200" y="76964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sizes</a:t>
            </a:r>
            <a:endPara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51FDD82-5EF7-4BAE-A71A-1E2587A105FD}"/>
              </a:ext>
            </a:extLst>
          </p:cNvPr>
          <p:cNvSpPr>
            <a:spLocks noGrp="1" noChangeArrowheads="1"/>
          </p:cNvSpPr>
          <p:nvPr/>
        </p:nvSpPr>
        <p:spPr>
          <a:xfrm>
            <a:off x="-22529" y="-17524"/>
            <a:ext cx="9177338" cy="719138"/>
          </a:xfrm>
          <a:prstGeom prst="rect">
            <a:avLst/>
          </a:prstGeom>
          <a:solidFill>
            <a:srgbClr val="A4BBFA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  <a:spcBef>
                <a:spcPts val="1800"/>
              </a:spcBef>
            </a:pPr>
            <a:r>
              <a:rPr lang="en-US" altLang="zh-CN" sz="3600" dirty="0">
                <a:ea typeface="Arial Unicode MS" pitchFamily="34" charset="-122"/>
                <a:cs typeface="Arial Unicode MS" pitchFamily="34" charset="-122"/>
              </a:rPr>
              <a:t>                              Light Nuclei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B50F90-CCCB-444E-B2B3-2E1135F39B43}"/>
              </a:ext>
            </a:extLst>
          </p:cNvPr>
          <p:cNvSpPr txBox="1"/>
          <p:nvPr/>
        </p:nvSpPr>
        <p:spPr>
          <a:xfrm>
            <a:off x="129916" y="1343650"/>
            <a:ext cx="152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Observables</a:t>
            </a:r>
            <a:endPara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51EC241-6C10-4737-89BB-4E85E9453DAB}"/>
              </a:ext>
            </a:extLst>
          </p:cNvPr>
          <p:cNvSpPr/>
          <p:nvPr/>
        </p:nvSpPr>
        <p:spPr>
          <a:xfrm>
            <a:off x="1447800" y="987716"/>
            <a:ext cx="7543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197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Au+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197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Au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238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238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U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129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Xe+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129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Xe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Zr+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Zr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Ru</a:t>
            </a:r>
            <a:r>
              <a:rPr lang="zh-CN" altLang="en-US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    p+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    </a:t>
            </a:r>
            <a:r>
              <a:rPr lang="en-US" altLang="zh-CN" sz="1800" kern="100" dirty="0" err="1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p+p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… …</a:t>
            </a:r>
            <a:endParaRPr lang="zh-CN" altLang="en-US" sz="1800" dirty="0">
              <a:latin typeface="Bahnschrift Light Condensed" panose="020B0502040204020203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D604A58-225C-48AD-B424-6F1847307B3F}"/>
              </a:ext>
            </a:extLst>
          </p:cNvPr>
          <p:cNvSpPr txBox="1"/>
          <p:nvPr/>
        </p:nvSpPr>
        <p:spPr>
          <a:xfrm>
            <a:off x="121172" y="1879923"/>
            <a:ext cx="1818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u="sng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Stable hadrons</a:t>
            </a:r>
          </a:p>
          <a:p>
            <a:pPr algn="l"/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All charged h</a:t>
            </a:r>
          </a:p>
          <a:p>
            <a:pPr algn="l"/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  </a:t>
            </a:r>
            <a:r>
              <a:rPr lang="el-GR" altLang="zh-CN" sz="1800" kern="1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K  p  … …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F362128-9C18-4558-A0B2-E0D0E3881E47}"/>
              </a:ext>
            </a:extLst>
          </p:cNvPr>
          <p:cNvSpPr txBox="1"/>
          <p:nvPr/>
        </p:nvSpPr>
        <p:spPr>
          <a:xfrm>
            <a:off x="129916" y="3179083"/>
            <a:ext cx="1818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u="sng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resonances  </a:t>
            </a:r>
          </a:p>
          <a:p>
            <a:pPr algn="l"/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</a:t>
            </a:r>
            <a:r>
              <a:rPr lang="el-GR" altLang="zh-CN" sz="1800" kern="1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meson  …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C9F5819-51AA-4DD2-B92E-BAFB59063C0F}"/>
              </a:ext>
            </a:extLst>
          </p:cNvPr>
          <p:cNvSpPr txBox="1"/>
          <p:nvPr/>
        </p:nvSpPr>
        <p:spPr>
          <a:xfrm>
            <a:off x="1600200" y="1660835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systems</a:t>
            </a:r>
          </a:p>
          <a:p>
            <a:pPr algn="l"/>
            <a:r>
              <a:rPr lang="en-US" altLang="zh-CN" sz="1800" dirty="0">
                <a:solidFill>
                  <a:schemeClr val="bg1">
                    <a:lumMod val="75000"/>
                  </a:schemeClr>
                </a:solidFill>
              </a:rPr>
              <a:t>QGP properties </a:t>
            </a:r>
          </a:p>
          <a:p>
            <a:pPr algn="l"/>
            <a:r>
              <a:rPr lang="en-US" altLang="zh-CN" sz="1800" dirty="0">
                <a:solidFill>
                  <a:schemeClr val="bg1">
                    <a:lumMod val="75000"/>
                  </a:schemeClr>
                </a:solidFill>
              </a:rPr>
              <a:t>QCD phase </a:t>
            </a:r>
            <a:r>
              <a:rPr lang="en-US" altLang="zh-CN" sz="1800" dirty="0" err="1">
                <a:solidFill>
                  <a:schemeClr val="bg1">
                    <a:lumMod val="75000"/>
                  </a:schemeClr>
                </a:solidFill>
              </a:rPr>
              <a:t>diag</a:t>
            </a:r>
            <a:endParaRPr lang="en-US" altLang="zh-CN" sz="1800" dirty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en-US" altLang="zh-CN" sz="1800" dirty="0">
                <a:solidFill>
                  <a:schemeClr val="bg1">
                    <a:lumMod val="75000"/>
                  </a:schemeClr>
                </a:solidFill>
              </a:rPr>
              <a:t>….</a:t>
            </a:r>
            <a:endParaRPr lang="zh-CN" alt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C25E3F8-BD7A-4E72-9160-E996CE1B7A59}"/>
              </a:ext>
            </a:extLst>
          </p:cNvPr>
          <p:cNvSpPr txBox="1"/>
          <p:nvPr/>
        </p:nvSpPr>
        <p:spPr>
          <a:xfrm>
            <a:off x="3505200" y="1675674"/>
            <a:ext cx="3785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</a:t>
            </a:r>
            <a:r>
              <a:rPr lang="en-US" altLang="zh-CN" sz="1800" u="sng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</a:t>
            </a:r>
            <a:r>
              <a:rPr lang="en-US" altLang="zh-CN" sz="1800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(nuclear structure) </a:t>
            </a:r>
          </a:p>
          <a:p>
            <a:pPr algn="l"/>
            <a:r>
              <a:rPr lang="en-US" altLang="zh-CN" sz="1800" dirty="0">
                <a:solidFill>
                  <a:schemeClr val="bg1">
                    <a:lumMod val="75000"/>
                  </a:schemeClr>
                </a:solidFill>
              </a:rPr>
              <a:t>deformation   shape phase transition </a:t>
            </a:r>
          </a:p>
          <a:p>
            <a:pPr algn="l"/>
            <a:r>
              <a:rPr lang="en-US" altLang="zh-CN" sz="1800" dirty="0">
                <a:solidFill>
                  <a:schemeClr val="bg1">
                    <a:lumMod val="75000"/>
                  </a:schemeClr>
                </a:solidFill>
              </a:rPr>
              <a:t>neutron skin </a:t>
            </a:r>
            <a:r>
              <a:rPr lang="el-GR" altLang="zh-CN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</a:rPr>
              <a:t>cluster ….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B078FE9-FD26-4A80-BD94-FB007A6A07FC}"/>
              </a:ext>
            </a:extLst>
          </p:cNvPr>
          <p:cNvSpPr txBox="1"/>
          <p:nvPr/>
        </p:nvSpPr>
        <p:spPr>
          <a:xfrm>
            <a:off x="7162801" y="1681752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u="sng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systems</a:t>
            </a:r>
          </a:p>
          <a:p>
            <a:pPr algn="l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</a:rPr>
              <a:t>Possible formation</a:t>
            </a:r>
          </a:p>
          <a:p>
            <a:pPr algn="l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</a:rPr>
              <a:t>of QGP…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86CA2E4-3528-45EB-8CD8-3BDCCDB104E3}"/>
              </a:ext>
            </a:extLst>
          </p:cNvPr>
          <p:cNvSpPr/>
          <p:nvPr/>
        </p:nvSpPr>
        <p:spPr bwMode="auto">
          <a:xfrm>
            <a:off x="2667000" y="914402"/>
            <a:ext cx="4572000" cy="1888851"/>
          </a:xfrm>
          <a:prstGeom prst="ellipse">
            <a:avLst/>
          </a:prstGeom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8DFA367-6634-4056-B2E8-3794D3304C19}"/>
              </a:ext>
            </a:extLst>
          </p:cNvPr>
          <p:cNvSpPr txBox="1"/>
          <p:nvPr/>
        </p:nvSpPr>
        <p:spPr>
          <a:xfrm>
            <a:off x="1482777" y="2885907"/>
            <a:ext cx="6734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l-GR" altLang="zh-CN" sz="1800" kern="1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φ</a:t>
            </a:r>
            <a:r>
              <a:rPr lang="en-US" altLang="zh-CN" sz="1800" kern="1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zh-CN" sz="1800" kern="1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2"/>
                <a:cs typeface="Times New Roman" panose="02020603050405020304" pitchFamily="18" charset="0"/>
              </a:rPr>
              <a:t>meson</a:t>
            </a:r>
            <a:r>
              <a:rPr lang="en-US" altLang="zh-CN" sz="1800" kern="100" dirty="0">
                <a:solidFill>
                  <a:schemeClr val="bg1">
                    <a:lumMod val="75000"/>
                  </a:schemeClr>
                </a:solidFill>
                <a:ea typeface="Arial Unicode MS" pitchFamily="34" charset="-122"/>
                <a:cs typeface="Times New Roman" panose="02020603050405020304" pitchFamily="18" charset="0"/>
              </a:rPr>
              <a:t>: nice probe for the QGP</a:t>
            </a:r>
          </a:p>
          <a:p>
            <a:pPr algn="l"/>
            <a:r>
              <a:rPr lang="en-US" altLang="zh-CN" sz="1800" kern="100" dirty="0">
                <a:solidFill>
                  <a:schemeClr val="bg1">
                    <a:lumMod val="75000"/>
                  </a:schemeClr>
                </a:solidFill>
                <a:ea typeface="Arial Unicode MS" pitchFamily="34" charset="-122"/>
                <a:cs typeface="Times New Roman" panose="02020603050405020304" pitchFamily="18" charset="0"/>
              </a:rPr>
              <a:t>    long life time (45fm/c),</a:t>
            </a:r>
          </a:p>
          <a:p>
            <a:pPr algn="l"/>
            <a:r>
              <a:rPr lang="en-US" altLang="zh-CN" sz="1800" kern="100" dirty="0">
                <a:solidFill>
                  <a:schemeClr val="bg1">
                    <a:lumMod val="75000"/>
                  </a:schemeClr>
                </a:solidFill>
                <a:ea typeface="Arial Unicode MS" pitchFamily="34" charset="-122"/>
                <a:cs typeface="Times New Roman" panose="02020603050405020304" pitchFamily="18" charset="0"/>
              </a:rPr>
              <a:t>    weakly interact with hadron gas</a:t>
            </a:r>
          </a:p>
          <a:p>
            <a:pPr algn="l"/>
            <a:r>
              <a:rPr lang="en-US" altLang="zh-CN" sz="1800" kern="100" dirty="0">
                <a:solidFill>
                  <a:schemeClr val="bg1">
                    <a:lumMod val="75000"/>
                  </a:schemeClr>
                </a:solidFill>
                <a:ea typeface="Arial Unicode MS" pitchFamily="34" charset="-122"/>
                <a:cs typeface="Times New Roman" panose="02020603050405020304" pitchFamily="18" charset="0"/>
              </a:rPr>
              <a:t>    reconstruct with </a:t>
            </a:r>
            <a:r>
              <a:rPr lang="el-GR" altLang="zh-CN" sz="1800" kern="1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φ </a:t>
            </a:r>
            <a:r>
              <a:rPr lang="en-US" altLang="zh-CN" sz="1800" kern="100" dirty="0">
                <a:solidFill>
                  <a:schemeClr val="bg1">
                    <a:lumMod val="75000"/>
                  </a:schemeClr>
                </a:solidFill>
                <a:ea typeface="Arial Unicode MS" pitchFamily="34" charset="-122"/>
                <a:cs typeface="Times New Roman" panose="02020603050405020304" pitchFamily="18" charset="0"/>
              </a:rPr>
              <a:t>---K</a:t>
            </a:r>
            <a:r>
              <a:rPr lang="en-US" altLang="zh-CN" sz="1800" kern="100" baseline="30000" dirty="0">
                <a:solidFill>
                  <a:schemeClr val="bg1">
                    <a:lumMod val="75000"/>
                  </a:schemeClr>
                </a:solidFill>
                <a:ea typeface="Arial Unicode MS" pitchFamily="34" charset="-122"/>
                <a:cs typeface="Times New Roman" panose="02020603050405020304" pitchFamily="18" charset="0"/>
              </a:rPr>
              <a:t>+</a:t>
            </a:r>
            <a:r>
              <a:rPr lang="en-US" altLang="zh-CN" sz="1800" kern="100" dirty="0">
                <a:solidFill>
                  <a:schemeClr val="bg1">
                    <a:lumMod val="75000"/>
                  </a:schemeClr>
                </a:solidFill>
                <a:ea typeface="Arial Unicode MS" pitchFamily="34" charset="-122"/>
                <a:cs typeface="Times New Roman" panose="02020603050405020304" pitchFamily="18" charset="0"/>
              </a:rPr>
              <a:t>K</a:t>
            </a:r>
            <a:r>
              <a:rPr lang="en-US" altLang="zh-CN" sz="1800" kern="100" baseline="30000" dirty="0">
                <a:solidFill>
                  <a:schemeClr val="bg1">
                    <a:lumMod val="75000"/>
                  </a:schemeClr>
                </a:solidFill>
                <a:ea typeface="Arial Unicode MS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1800" kern="100" dirty="0">
                <a:solidFill>
                  <a:schemeClr val="bg1">
                    <a:lumMod val="75000"/>
                  </a:schemeClr>
                </a:solidFill>
                <a:ea typeface="Arial Unicode MS" pitchFamily="34" charset="-122"/>
                <a:cs typeface="Times New Roman" panose="02020603050405020304" pitchFamily="18" charset="0"/>
              </a:rPr>
              <a:t> </a:t>
            </a:r>
            <a:endParaRPr lang="en-US" altLang="zh-CN" sz="1800" kern="100" dirty="0">
              <a:solidFill>
                <a:schemeClr val="bg1">
                  <a:lumMod val="75000"/>
                </a:schemeClr>
              </a:solidFill>
              <a:ea typeface="Arial Unicode MS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DC21C44-27FD-4898-A5A8-743BDEDB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731" y="5441328"/>
            <a:ext cx="3552669" cy="1441851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348F042F-4F65-4381-A027-4E2F5EE21532}"/>
              </a:ext>
            </a:extLst>
          </p:cNvPr>
          <p:cNvSpPr txBox="1"/>
          <p:nvPr/>
        </p:nvSpPr>
        <p:spPr>
          <a:xfrm>
            <a:off x="1409963" y="4733442"/>
            <a:ext cx="7851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kern="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 nuclei</a:t>
            </a:r>
            <a:r>
              <a:rPr lang="en-US" altLang="zh-CN" kern="100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: produced by coalescence of n &amp; p at kinetic freezeout</a:t>
            </a:r>
          </a:p>
          <a:p>
            <a:pPr algn="l"/>
            <a:r>
              <a:rPr lang="en-US" altLang="zh-CN" kern="100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                    probe critical fluctuations &amp; hadronic flow       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B581D2E-0B60-4AD0-87BD-425FEF28A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58"/>
          <a:stretch/>
        </p:blipFill>
        <p:spPr>
          <a:xfrm>
            <a:off x="1639813" y="1501962"/>
            <a:ext cx="7391400" cy="3146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F6BED07-E479-4AA1-A8EF-5C8306415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411" y="1519684"/>
            <a:ext cx="2971801" cy="312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5D1CAF94-A8FF-4207-ADC2-4B24447D77B6}"/>
              </a:ext>
            </a:extLst>
          </p:cNvPr>
          <p:cNvSpPr txBox="1"/>
          <p:nvPr/>
        </p:nvSpPr>
        <p:spPr>
          <a:xfrm>
            <a:off x="83556" y="4443948"/>
            <a:ext cx="1209205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1800" b="1" u="sng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Light nuclei  </a:t>
            </a:r>
          </a:p>
          <a:p>
            <a:pPr algn="l"/>
            <a:r>
              <a:rPr lang="en-US" altLang="zh-CN" sz="1800" b="1" u="sng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Hyper nuclei</a:t>
            </a:r>
          </a:p>
          <a:p>
            <a:pPr algn="l"/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deuteron</a:t>
            </a:r>
          </a:p>
          <a:p>
            <a:pPr algn="l"/>
            <a:r>
              <a:rPr lang="en-US" altLang="zh-CN" sz="1800" b="1" kern="100" baseline="300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3</a:t>
            </a:r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He </a:t>
            </a:r>
            <a:r>
              <a:rPr lang="en-US" altLang="zh-CN" sz="1800" b="1" kern="100" baseline="300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5</a:t>
            </a:r>
            <a:r>
              <a:rPr lang="en-US" altLang="zh-CN" sz="1800" b="1" kern="100" baseline="-25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Ʌ</a:t>
            </a:r>
            <a:r>
              <a:rPr lang="en-US" altLang="zh-CN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e …</a:t>
            </a:r>
            <a:endParaRPr lang="zh-CN" altLang="en-US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57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8C33FD7-C638-42AD-A1B4-E1C20D072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671" y="1354062"/>
            <a:ext cx="3969235" cy="3103049"/>
          </a:xfrm>
          <a:prstGeom prst="rect">
            <a:avLst/>
          </a:prstGeom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953000" y="1447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zh-CN" altLang="en-US" sz="2000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89443F03-8F2E-4F64-BDC6-BD4912815296}"/>
              </a:ext>
            </a:extLst>
          </p:cNvPr>
          <p:cNvCxnSpPr>
            <a:cxnSpLocks/>
          </p:cNvCxnSpPr>
          <p:nvPr/>
        </p:nvCxnSpPr>
        <p:spPr>
          <a:xfrm>
            <a:off x="1524000" y="1381406"/>
            <a:ext cx="739140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0760642-DA07-4BE7-AF36-B6BBD646CF84}"/>
              </a:ext>
            </a:extLst>
          </p:cNvPr>
          <p:cNvCxnSpPr>
            <a:cxnSpLocks/>
          </p:cNvCxnSpPr>
          <p:nvPr/>
        </p:nvCxnSpPr>
        <p:spPr>
          <a:xfrm flipH="1">
            <a:off x="1447800" y="1400144"/>
            <a:ext cx="69954" cy="530545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B311331-6795-4F3B-8941-ADDF73751616}"/>
              </a:ext>
            </a:extLst>
          </p:cNvPr>
          <p:cNvSpPr txBox="1"/>
          <p:nvPr/>
        </p:nvSpPr>
        <p:spPr>
          <a:xfrm>
            <a:off x="7696200" y="76964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sizes</a:t>
            </a:r>
            <a:endPara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51FDD82-5EF7-4BAE-A71A-1E2587A105FD}"/>
              </a:ext>
            </a:extLst>
          </p:cNvPr>
          <p:cNvSpPr>
            <a:spLocks noGrp="1" noChangeArrowheads="1"/>
          </p:cNvSpPr>
          <p:nvPr/>
        </p:nvSpPr>
        <p:spPr>
          <a:xfrm>
            <a:off x="-22529" y="-17524"/>
            <a:ext cx="9177338" cy="719138"/>
          </a:xfrm>
          <a:prstGeom prst="rect">
            <a:avLst/>
          </a:prstGeom>
          <a:solidFill>
            <a:srgbClr val="A4BBFA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  <a:spcBef>
                <a:spcPts val="1800"/>
              </a:spcBef>
            </a:pPr>
            <a:r>
              <a:rPr lang="en-US" altLang="zh-CN" sz="3600" dirty="0">
                <a:ea typeface="Arial Unicode MS" pitchFamily="34" charset="-122"/>
                <a:cs typeface="Arial Unicode MS" pitchFamily="34" charset="-122"/>
              </a:rPr>
              <a:t>                              Hyper Nuclei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B50F90-CCCB-444E-B2B3-2E1135F39B43}"/>
              </a:ext>
            </a:extLst>
          </p:cNvPr>
          <p:cNvSpPr txBox="1"/>
          <p:nvPr/>
        </p:nvSpPr>
        <p:spPr>
          <a:xfrm>
            <a:off x="129916" y="1343650"/>
            <a:ext cx="152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Observables</a:t>
            </a:r>
            <a:endPara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51EC241-6C10-4737-89BB-4E85E9453DAB}"/>
              </a:ext>
            </a:extLst>
          </p:cNvPr>
          <p:cNvSpPr/>
          <p:nvPr/>
        </p:nvSpPr>
        <p:spPr>
          <a:xfrm>
            <a:off x="1447800" y="987716"/>
            <a:ext cx="7543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197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Au+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197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Au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238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238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U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129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Xe+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129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Xe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Zr+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Zr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Ru</a:t>
            </a:r>
            <a:r>
              <a:rPr lang="zh-CN" altLang="en-US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    p+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    </a:t>
            </a:r>
            <a:r>
              <a:rPr lang="en-US" altLang="zh-CN" sz="1800" kern="100" dirty="0" err="1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p+p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… …</a:t>
            </a:r>
            <a:endParaRPr lang="zh-CN" altLang="en-US" sz="1800" dirty="0">
              <a:latin typeface="Bahnschrift Light Condensed" panose="020B0502040204020203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D604A58-225C-48AD-B424-6F1847307B3F}"/>
              </a:ext>
            </a:extLst>
          </p:cNvPr>
          <p:cNvSpPr txBox="1"/>
          <p:nvPr/>
        </p:nvSpPr>
        <p:spPr>
          <a:xfrm>
            <a:off x="121172" y="1879923"/>
            <a:ext cx="1818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u="sng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Stable hadrons</a:t>
            </a:r>
          </a:p>
          <a:p>
            <a:pPr algn="l"/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All charged h</a:t>
            </a:r>
          </a:p>
          <a:p>
            <a:pPr algn="l"/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  </a:t>
            </a:r>
            <a:r>
              <a:rPr lang="el-GR" altLang="zh-CN" sz="1800" kern="1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K  p  … …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F362128-9C18-4558-A0B2-E0D0E3881E47}"/>
              </a:ext>
            </a:extLst>
          </p:cNvPr>
          <p:cNvSpPr txBox="1"/>
          <p:nvPr/>
        </p:nvSpPr>
        <p:spPr>
          <a:xfrm>
            <a:off x="129916" y="3179083"/>
            <a:ext cx="1818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u="sng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resonances  </a:t>
            </a:r>
          </a:p>
          <a:p>
            <a:pPr algn="l"/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</a:t>
            </a:r>
            <a:r>
              <a:rPr lang="el-GR" altLang="zh-CN" sz="1800" kern="1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1800" kern="100" dirty="0">
                <a:solidFill>
                  <a:schemeClr val="bg1">
                    <a:lumMod val="65000"/>
                  </a:schemeClr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meson  …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86CA2E4-3528-45EB-8CD8-3BDCCDB104E3}"/>
              </a:ext>
            </a:extLst>
          </p:cNvPr>
          <p:cNvSpPr/>
          <p:nvPr/>
        </p:nvSpPr>
        <p:spPr bwMode="auto">
          <a:xfrm>
            <a:off x="2667000" y="914402"/>
            <a:ext cx="4572000" cy="1888851"/>
          </a:xfrm>
          <a:prstGeom prst="ellipse">
            <a:avLst/>
          </a:prstGeom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8F042F-4F65-4381-A027-4E2F5EE21532}"/>
              </a:ext>
            </a:extLst>
          </p:cNvPr>
          <p:cNvSpPr txBox="1"/>
          <p:nvPr/>
        </p:nvSpPr>
        <p:spPr>
          <a:xfrm>
            <a:off x="1465028" y="4504194"/>
            <a:ext cx="4438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kern="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Hyper nuclei</a:t>
            </a:r>
            <a:r>
              <a:rPr lang="en-US" altLang="zh-CN" kern="100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: production mechanism</a:t>
            </a:r>
          </a:p>
          <a:p>
            <a:pPr algn="l"/>
            <a:r>
              <a:rPr lang="en-US" altLang="zh-CN" kern="100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               in-medium Y-N interactions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C804C32-6607-4635-9779-7969A35FA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458212"/>
            <a:ext cx="3048000" cy="2887744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159F885D-6175-4ED6-802E-CF38FD850AD1}"/>
              </a:ext>
            </a:extLst>
          </p:cNvPr>
          <p:cNvSpPr txBox="1"/>
          <p:nvPr/>
        </p:nvSpPr>
        <p:spPr>
          <a:xfrm>
            <a:off x="102434" y="4345956"/>
            <a:ext cx="1209205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1800" b="1" u="sng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Light nuclei  </a:t>
            </a:r>
          </a:p>
          <a:p>
            <a:pPr algn="l"/>
            <a:r>
              <a:rPr lang="en-US" altLang="zh-CN" sz="1800" b="1" u="sng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Hyper nuclei</a:t>
            </a:r>
          </a:p>
          <a:p>
            <a:pPr algn="l"/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deuteron</a:t>
            </a:r>
          </a:p>
          <a:p>
            <a:pPr algn="l"/>
            <a:r>
              <a:rPr lang="en-US" altLang="zh-CN" sz="1800" b="1" kern="100" baseline="300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3</a:t>
            </a:r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He </a:t>
            </a:r>
            <a:r>
              <a:rPr lang="en-US" altLang="zh-CN" sz="1800" b="1" kern="100" baseline="300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5</a:t>
            </a:r>
            <a:r>
              <a:rPr lang="en-US" altLang="zh-CN" sz="1800" b="1" kern="100" baseline="-25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Ʌ</a:t>
            </a:r>
            <a:r>
              <a:rPr lang="en-US" altLang="zh-CN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zh-CN" sz="1800" b="1" kern="100" dirty="0">
                <a:solidFill>
                  <a:srgbClr val="0000FF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e …</a:t>
            </a:r>
            <a:endParaRPr lang="zh-CN" altLang="en-US" sz="1800" b="1" dirty="0">
              <a:solidFill>
                <a:srgbClr val="0000FF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E783F7E-DC09-45B8-BCCB-E078308A3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871" y="5410200"/>
            <a:ext cx="2819400" cy="2869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1A3A839-352E-4D32-AD86-8A78BDC2B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208" y="5808269"/>
            <a:ext cx="1257300" cy="29793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3BDEE0-0D00-465B-BBB1-A8BD37F29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2995" y="4703002"/>
            <a:ext cx="2729209" cy="61330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7B9C359-671E-4253-B6E8-7C406BCEC0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3171" y="5229533"/>
            <a:ext cx="701843" cy="73213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0EAACE6-C70B-45D8-8446-D80EA66CB2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3848" y="5217742"/>
            <a:ext cx="2194074" cy="73213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3A1294D-C3B9-4BF5-809C-11581B5BED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9056" y="5973461"/>
            <a:ext cx="3762171" cy="76088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C58280C7-7B25-4A5F-8EE3-9B2AB5EECC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5582" y="5979424"/>
            <a:ext cx="797777" cy="76976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EC84E1B-3E38-4729-8E40-7921E0C5B1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3148" y="5976728"/>
            <a:ext cx="1024102" cy="769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C1E123D-3D8D-44BF-AA3C-6FAF3AD47E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9056" y="5232195"/>
            <a:ext cx="701843" cy="68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90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953000" y="1447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zh-CN" altLang="en-US" sz="2000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89443F03-8F2E-4F64-BDC6-BD4912815296}"/>
              </a:ext>
            </a:extLst>
          </p:cNvPr>
          <p:cNvCxnSpPr>
            <a:cxnSpLocks/>
          </p:cNvCxnSpPr>
          <p:nvPr/>
        </p:nvCxnSpPr>
        <p:spPr>
          <a:xfrm>
            <a:off x="1524000" y="1381406"/>
            <a:ext cx="739140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0760642-DA07-4BE7-AF36-B6BBD646CF84}"/>
              </a:ext>
            </a:extLst>
          </p:cNvPr>
          <p:cNvCxnSpPr>
            <a:cxnSpLocks/>
          </p:cNvCxnSpPr>
          <p:nvPr/>
        </p:nvCxnSpPr>
        <p:spPr>
          <a:xfrm flipH="1">
            <a:off x="1447800" y="1400144"/>
            <a:ext cx="69954" cy="530545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B311331-6795-4F3B-8941-ADDF73751616}"/>
              </a:ext>
            </a:extLst>
          </p:cNvPr>
          <p:cNvSpPr txBox="1"/>
          <p:nvPr/>
        </p:nvSpPr>
        <p:spPr>
          <a:xfrm>
            <a:off x="7696200" y="76964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sizes</a:t>
            </a:r>
            <a:endPara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B50F90-CCCB-444E-B2B3-2E1135F39B43}"/>
              </a:ext>
            </a:extLst>
          </p:cNvPr>
          <p:cNvSpPr txBox="1"/>
          <p:nvPr/>
        </p:nvSpPr>
        <p:spPr>
          <a:xfrm>
            <a:off x="129916" y="1343650"/>
            <a:ext cx="152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Observables</a:t>
            </a:r>
            <a:endPara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D604A58-225C-48AD-B424-6F1847307B3F}"/>
              </a:ext>
            </a:extLst>
          </p:cNvPr>
          <p:cNvSpPr txBox="1"/>
          <p:nvPr/>
        </p:nvSpPr>
        <p:spPr>
          <a:xfrm>
            <a:off x="121172" y="1879923"/>
            <a:ext cx="1818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u="sng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Stable hadrons</a:t>
            </a:r>
          </a:p>
          <a:p>
            <a:pPr algn="l"/>
            <a:r>
              <a:rPr lang="en-US" altLang="zh-CN" sz="1800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All charged </a:t>
            </a:r>
          </a:p>
          <a:p>
            <a:pPr algn="l"/>
            <a:r>
              <a:rPr lang="en-US" altLang="zh-CN" sz="1800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  </a:t>
            </a:r>
            <a:r>
              <a:rPr lang="el-GR" altLang="zh-CN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zh-CN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K  p  … …</a:t>
            </a:r>
            <a:endParaRPr lang="zh-CN" altLang="en-US" sz="18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F362128-9C18-4558-A0B2-E0D0E3881E47}"/>
              </a:ext>
            </a:extLst>
          </p:cNvPr>
          <p:cNvSpPr txBox="1"/>
          <p:nvPr/>
        </p:nvSpPr>
        <p:spPr>
          <a:xfrm>
            <a:off x="97839" y="2978603"/>
            <a:ext cx="1818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u="sng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resonances  </a:t>
            </a:r>
          </a:p>
          <a:p>
            <a:pPr algn="l"/>
            <a:r>
              <a:rPr lang="en-US" altLang="zh-CN" sz="1800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</a:t>
            </a:r>
            <a:r>
              <a:rPr lang="el-GR" altLang="zh-CN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altLang="zh-CN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1800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meson  …</a:t>
            </a:r>
            <a:endParaRPr lang="zh-CN" altLang="en-US" sz="18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431DCF4-948E-4485-ABE7-FD24B45735E9}"/>
              </a:ext>
            </a:extLst>
          </p:cNvPr>
          <p:cNvSpPr txBox="1"/>
          <p:nvPr/>
        </p:nvSpPr>
        <p:spPr>
          <a:xfrm>
            <a:off x="129916" y="5425097"/>
            <a:ext cx="132787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zh-CN" sz="1800" u="sng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Exotic hadrons  </a:t>
            </a:r>
          </a:p>
          <a:p>
            <a:pPr algn="l"/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X(3872)</a:t>
            </a:r>
          </a:p>
          <a:p>
            <a:pPr algn="l"/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f</a:t>
            </a:r>
            <a:r>
              <a:rPr lang="en-US" altLang="zh-CN" sz="1800" kern="100" baseline="-25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0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(980)    …</a:t>
            </a:r>
            <a:endParaRPr lang="zh-CN" altLang="en-US" sz="1800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86CA2E4-3528-45EB-8CD8-3BDCCDB104E3}"/>
              </a:ext>
            </a:extLst>
          </p:cNvPr>
          <p:cNvSpPr/>
          <p:nvPr/>
        </p:nvSpPr>
        <p:spPr bwMode="auto">
          <a:xfrm>
            <a:off x="2667000" y="914402"/>
            <a:ext cx="4572000" cy="1888851"/>
          </a:xfrm>
          <a:prstGeom prst="ellipse">
            <a:avLst/>
          </a:prstGeom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45B44AF-E936-4403-A97D-9FF3AD577250}"/>
              </a:ext>
            </a:extLst>
          </p:cNvPr>
          <p:cNvSpPr txBox="1"/>
          <p:nvPr/>
        </p:nvSpPr>
        <p:spPr>
          <a:xfrm>
            <a:off x="1566860" y="5351086"/>
            <a:ext cx="7577140" cy="801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900"/>
              </a:lnSpc>
            </a:pPr>
            <a:r>
              <a:rPr lang="en-US" altLang="zh-CN" kern="1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Exotic hadrons: </a:t>
            </a:r>
            <a:r>
              <a:rPr lang="en-US" altLang="zh-CN" kern="100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easier to be produced with QGP formation;</a:t>
            </a:r>
          </a:p>
          <a:p>
            <a:pPr algn="l">
              <a:lnSpc>
                <a:spcPts val="2900"/>
              </a:lnSpc>
            </a:pPr>
            <a:r>
              <a:rPr lang="en-US" altLang="zh-CN" kern="100" dirty="0">
                <a:solidFill>
                  <a:srgbClr val="0000FF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                         less background contaminations in small systems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741C4274-854D-4A50-9537-E680A79F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89" b="20838"/>
          <a:stretch/>
        </p:blipFill>
        <p:spPr>
          <a:xfrm>
            <a:off x="2479041" y="5925135"/>
            <a:ext cx="730682" cy="68031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6AE4BE3-79C5-4D23-8325-B093584AD4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508" b="21570"/>
          <a:stretch/>
        </p:blipFill>
        <p:spPr>
          <a:xfrm>
            <a:off x="1747265" y="5926302"/>
            <a:ext cx="675635" cy="700355"/>
          </a:xfrm>
          <a:prstGeom prst="rect">
            <a:avLst/>
          </a:prstGeom>
        </p:spPr>
      </p:pic>
      <p:sp>
        <p:nvSpPr>
          <p:cNvPr id="40" name="Rectangle 2">
            <a:extLst>
              <a:ext uri="{FF2B5EF4-FFF2-40B4-BE49-F238E27FC236}">
                <a16:creationId xmlns:a16="http://schemas.microsoft.com/office/drawing/2014/main" id="{854AB8FD-59DB-4513-A4CE-0489FB5C5BCF}"/>
              </a:ext>
            </a:extLst>
          </p:cNvPr>
          <p:cNvSpPr>
            <a:spLocks noGrp="1" noChangeArrowheads="1"/>
          </p:cNvSpPr>
          <p:nvPr/>
        </p:nvSpPr>
        <p:spPr>
          <a:xfrm>
            <a:off x="0" y="12315"/>
            <a:ext cx="9177338" cy="719138"/>
          </a:xfrm>
          <a:prstGeom prst="rect">
            <a:avLst/>
          </a:prstGeom>
          <a:solidFill>
            <a:srgbClr val="A4BBFA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  <a:spcBef>
                <a:spcPts val="1800"/>
              </a:spcBef>
            </a:pPr>
            <a:r>
              <a:rPr lang="en-US" altLang="zh-CN" sz="3600" dirty="0">
                <a:ea typeface="Arial Unicode MS" pitchFamily="34" charset="-122"/>
                <a:cs typeface="Arial Unicode MS" pitchFamily="34" charset="-122"/>
              </a:rPr>
              <a:t>                               Exotic hadrons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4D157DD-93FB-4891-A1AE-5610A6B4409E}"/>
              </a:ext>
            </a:extLst>
          </p:cNvPr>
          <p:cNvSpPr/>
          <p:nvPr/>
        </p:nvSpPr>
        <p:spPr>
          <a:xfrm>
            <a:off x="1447800" y="987716"/>
            <a:ext cx="7543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197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Au+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197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Au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129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Xe+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129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Xe  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Ne</a:t>
            </a:r>
            <a:r>
              <a:rPr lang="zh-CN" altLang="en-US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 </a:t>
            </a:r>
            <a:r>
              <a:rPr lang="zh-CN" altLang="en-US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   p+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       p+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    </a:t>
            </a:r>
            <a:r>
              <a:rPr lang="en-US" altLang="zh-CN" sz="1800" kern="100" dirty="0" err="1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p+p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… …</a:t>
            </a:r>
            <a:endParaRPr lang="zh-CN" altLang="en-US" sz="1800" dirty="0">
              <a:latin typeface="Bahnschrift Light Condensed" panose="020B0502040204020203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0576FF-B011-4AF3-A4DA-21696707D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701" y="1486540"/>
            <a:ext cx="4823085" cy="3526786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C9D4E971-FC1F-4969-B540-E225B94BCE61}"/>
              </a:ext>
            </a:extLst>
          </p:cNvPr>
          <p:cNvSpPr txBox="1"/>
          <p:nvPr/>
        </p:nvSpPr>
        <p:spPr>
          <a:xfrm>
            <a:off x="3380842" y="6119124"/>
            <a:ext cx="4352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kern="1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compact or molecular structure</a:t>
            </a:r>
            <a:r>
              <a:rPr lang="zh-CN" altLang="en-US" kern="10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？</a:t>
            </a:r>
            <a:endParaRPr lang="en-US" altLang="zh-CN" kern="100" dirty="0"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C2F6EEA-DD9F-44C9-95B8-B4B1C27DFF4B}"/>
              </a:ext>
            </a:extLst>
          </p:cNvPr>
          <p:cNvSpPr txBox="1"/>
          <p:nvPr/>
        </p:nvSpPr>
        <p:spPr>
          <a:xfrm>
            <a:off x="97839" y="3838201"/>
            <a:ext cx="1818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u="sng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Light nuclei  </a:t>
            </a:r>
          </a:p>
          <a:p>
            <a:pPr algn="l"/>
            <a:r>
              <a:rPr lang="en-US" altLang="zh-CN" sz="1800" u="sng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Hyper nuclei</a:t>
            </a:r>
          </a:p>
          <a:p>
            <a:pPr algn="l"/>
            <a:r>
              <a:rPr lang="en-US" altLang="zh-CN" sz="1800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deuteron</a:t>
            </a:r>
          </a:p>
          <a:p>
            <a:pPr algn="l"/>
            <a:r>
              <a:rPr lang="en-US" altLang="zh-CN" sz="1800" kern="100" baseline="300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3</a:t>
            </a:r>
            <a:r>
              <a:rPr lang="en-US" altLang="zh-CN" sz="1800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He </a:t>
            </a:r>
            <a:r>
              <a:rPr lang="en-US" altLang="zh-CN" sz="1800" kern="100" baseline="300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5</a:t>
            </a:r>
            <a:r>
              <a:rPr lang="en-US" altLang="zh-CN" sz="1800" kern="1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Ʌ</a:t>
            </a:r>
            <a:r>
              <a:rPr lang="en-US" altLang="zh-CN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zh-CN" sz="1800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e …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76367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1E57DDAC-0222-43E2-8C4D-3582B4D3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" y="1035541"/>
            <a:ext cx="6771615" cy="92484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E61B4FE-0108-4863-A221-89D36AEEF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951"/>
            <a:ext cx="5715000" cy="32644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30545E7-AA62-4D72-B941-ED3588D3C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3" y="2291822"/>
            <a:ext cx="5399679" cy="38478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36E6F2C-F6F8-4554-980C-9D3F4E9405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767"/>
          <a:stretch/>
        </p:blipFill>
        <p:spPr>
          <a:xfrm>
            <a:off x="156851" y="2643699"/>
            <a:ext cx="5873133" cy="67625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8F68088-4036-4590-9A55-0EE6C530D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7" y="6065032"/>
            <a:ext cx="6781800" cy="73996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DAF5A2-89B2-40FA-AB69-33972FB49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1" y="5171042"/>
            <a:ext cx="6019800" cy="916237"/>
          </a:xfrm>
          <a:prstGeom prst="rect">
            <a:avLst/>
          </a:prstGeom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953000" y="1447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zh-CN" altLang="en-US" sz="200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6F33828-57E0-450D-92B5-2C38752806F2}"/>
              </a:ext>
            </a:extLst>
          </p:cNvPr>
          <p:cNvSpPr>
            <a:spLocks noGrp="1" noChangeArrowheads="1"/>
          </p:cNvSpPr>
          <p:nvPr/>
        </p:nvSpPr>
        <p:spPr>
          <a:xfrm>
            <a:off x="0" y="0"/>
            <a:ext cx="9177338" cy="719138"/>
          </a:xfrm>
          <a:prstGeom prst="rect">
            <a:avLst/>
          </a:prstGeom>
          <a:solidFill>
            <a:srgbClr val="A4BBFA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  <a:spcBef>
                <a:spcPts val="1800"/>
              </a:spcBef>
            </a:pPr>
            <a:r>
              <a:rPr lang="en-US" altLang="zh-CN" sz="3600" dirty="0">
                <a:ea typeface="Arial Unicode MS" pitchFamily="34" charset="-122"/>
                <a:cs typeface="Arial Unicode MS" pitchFamily="34" charset="-122"/>
              </a:rPr>
              <a:t>   Probing exotic hadrons in relativistic heavy ion collisions  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438BCB8-B7EB-4CA4-B892-166E0A5666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5491" y="719139"/>
            <a:ext cx="3593578" cy="2686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65737F9-5196-42B9-A068-786CD791061A}"/>
              </a:ext>
            </a:extLst>
          </p:cNvPr>
          <p:cNvSpPr txBox="1"/>
          <p:nvPr/>
        </p:nvSpPr>
        <p:spPr>
          <a:xfrm>
            <a:off x="5448380" y="631473"/>
            <a:ext cx="17327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/>
              <a:t>Predicted yield</a:t>
            </a:r>
            <a:endParaRPr lang="zh-CN" altLang="en-US" sz="18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14B557E-ED74-451D-993F-421B56D19A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4835541"/>
            <a:ext cx="4724400" cy="38048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9ECD5F-46E0-4FA5-A655-4E54F1952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4222" y="3429000"/>
            <a:ext cx="3593578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37AD2A99-DF94-4477-8F45-E278613A8C06}"/>
              </a:ext>
            </a:extLst>
          </p:cNvPr>
          <p:cNvSpPr txBox="1"/>
          <p:nvPr/>
        </p:nvSpPr>
        <p:spPr>
          <a:xfrm>
            <a:off x="5445490" y="3278183"/>
            <a:ext cx="194590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/>
              <a:t>CMS  observation</a:t>
            </a:r>
            <a:endParaRPr lang="zh-CN" altLang="en-US" sz="1800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97395A0C-B6A4-4C05-9DE6-C25109BAE6B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833" t="-656" b="1"/>
          <a:stretch/>
        </p:blipFill>
        <p:spPr>
          <a:xfrm>
            <a:off x="156852" y="3387031"/>
            <a:ext cx="5257800" cy="10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38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953000" y="1447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zh-CN" altLang="en-US" sz="200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3EDB74B-F369-4890-938B-6EFD6B32B01C}"/>
              </a:ext>
            </a:extLst>
          </p:cNvPr>
          <p:cNvSpPr txBox="1"/>
          <p:nvPr/>
        </p:nvSpPr>
        <p:spPr>
          <a:xfrm>
            <a:off x="914230" y="663766"/>
            <a:ext cx="24384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Particle physics </a:t>
            </a:r>
            <a:endParaRPr lang="zh-CN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719445A-628B-4FC1-8051-049D6F6103F2}"/>
              </a:ext>
            </a:extLst>
          </p:cNvPr>
          <p:cNvSpPr txBox="1"/>
          <p:nvPr/>
        </p:nvSpPr>
        <p:spPr>
          <a:xfrm>
            <a:off x="4846943" y="663766"/>
            <a:ext cx="381005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energy nuclear physics </a:t>
            </a:r>
            <a:endParaRPr lang="zh-CN" alt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B975A8D-ECFC-4B44-87D0-51F357D3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84" y="1097428"/>
            <a:ext cx="2023985" cy="17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F7DCA4A-39DC-4590-916E-D6D644839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7" y="1066800"/>
            <a:ext cx="3477831" cy="17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EE02032-4E85-4635-92A2-111CB8302017}"/>
              </a:ext>
            </a:extLst>
          </p:cNvPr>
          <p:cNvSpPr txBox="1"/>
          <p:nvPr/>
        </p:nvSpPr>
        <p:spPr>
          <a:xfrm>
            <a:off x="4700668" y="2929738"/>
            <a:ext cx="4504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large amount of particles produced  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46DEE6F-6D05-4540-8F70-64C6504C58BC}"/>
              </a:ext>
            </a:extLst>
          </p:cNvPr>
          <p:cNvSpPr txBox="1"/>
          <p:nvPr/>
        </p:nvSpPr>
        <p:spPr>
          <a:xfrm>
            <a:off x="5274664" y="3269861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momentum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distributions  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4028172-97FD-4266-B396-AFF95138F2AF}"/>
              </a:ext>
            </a:extLst>
          </p:cNvPr>
          <p:cNvSpPr txBox="1"/>
          <p:nvPr/>
        </p:nvSpPr>
        <p:spPr>
          <a:xfrm>
            <a:off x="5960648" y="3692663"/>
            <a:ext cx="2427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-particle yield</a:t>
            </a:r>
          </a:p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-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zh-CN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spectra </a:t>
            </a:r>
          </a:p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- flow anisotropy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F1274E1-6ADB-413B-AF16-76155036E7F5}"/>
              </a:ext>
            </a:extLst>
          </p:cNvPr>
          <p:cNvSpPr txBox="1"/>
          <p:nvPr/>
        </p:nvSpPr>
        <p:spPr>
          <a:xfrm>
            <a:off x="4665688" y="4986044"/>
            <a:ext cx="4383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Advantage</a:t>
            </a:r>
            <a:r>
              <a:rPr lang="en-US" altLang="zh-CN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provide complimentary information to constrain properties of hadrons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F7D57D5-DA90-40C2-A5F3-4183FB0C6907}"/>
              </a:ext>
            </a:extLst>
          </p:cNvPr>
          <p:cNvSpPr txBox="1"/>
          <p:nvPr/>
        </p:nvSpPr>
        <p:spPr>
          <a:xfrm>
            <a:off x="4703164" y="5879075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disadvantage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background is huge 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2DD42B4-3E83-42C7-ABAF-ADD1B95B0DC0}"/>
              </a:ext>
            </a:extLst>
          </p:cNvPr>
          <p:cNvSpPr txBox="1"/>
          <p:nvPr/>
        </p:nvSpPr>
        <p:spPr>
          <a:xfrm>
            <a:off x="5966085" y="4000440"/>
            <a:ext cx="488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112A674-A479-405B-8D52-86C7B98751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663" b="1745"/>
          <a:stretch/>
        </p:blipFill>
        <p:spPr>
          <a:xfrm>
            <a:off x="381000" y="2801233"/>
            <a:ext cx="3810000" cy="1129232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2309492-0D0A-4DAA-BF5D-1E85E100EC30}"/>
              </a:ext>
            </a:extLst>
          </p:cNvPr>
          <p:cNvSpPr/>
          <p:nvPr/>
        </p:nvSpPr>
        <p:spPr bwMode="auto">
          <a:xfrm>
            <a:off x="4495800" y="652831"/>
            <a:ext cx="4487056" cy="5976569"/>
          </a:xfrm>
          <a:prstGeom prst="roundRect">
            <a:avLst>
              <a:gd name="adj" fmla="val 4473"/>
            </a:avLst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E372B2F3-C151-4382-A1FB-E228290A2F07}"/>
              </a:ext>
            </a:extLst>
          </p:cNvPr>
          <p:cNvSpPr/>
          <p:nvPr/>
        </p:nvSpPr>
        <p:spPr bwMode="auto">
          <a:xfrm>
            <a:off x="251710" y="663766"/>
            <a:ext cx="4125105" cy="5976569"/>
          </a:xfrm>
          <a:prstGeom prst="roundRect">
            <a:avLst>
              <a:gd name="adj" fmla="val 4473"/>
            </a:avLst>
          </a:prstGeom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7D65D8E-3D44-424E-B86D-3D83270008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06" b="12139"/>
          <a:stretch/>
        </p:blipFill>
        <p:spPr>
          <a:xfrm>
            <a:off x="380999" y="4044127"/>
            <a:ext cx="3810000" cy="2585273"/>
          </a:xfrm>
          <a:prstGeom prst="rect">
            <a:avLst/>
          </a:prstGeom>
        </p:spPr>
      </p:pic>
      <p:sp>
        <p:nvSpPr>
          <p:cNvPr id="2" name="箭头: 下 1">
            <a:extLst>
              <a:ext uri="{FF2B5EF4-FFF2-40B4-BE49-F238E27FC236}">
                <a16:creationId xmlns:a16="http://schemas.microsoft.com/office/drawing/2014/main" id="{66A7761C-1A30-42EF-B3E1-39A530E1372C}"/>
              </a:ext>
            </a:extLst>
          </p:cNvPr>
          <p:cNvSpPr/>
          <p:nvPr/>
        </p:nvSpPr>
        <p:spPr bwMode="auto">
          <a:xfrm>
            <a:off x="8610600" y="3886200"/>
            <a:ext cx="152400" cy="757682"/>
          </a:xfrm>
          <a:prstGeom prst="downArrow">
            <a:avLst/>
          </a:prstGeom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094E904D-2B2C-488B-8296-095BAA71934E}"/>
              </a:ext>
            </a:extLst>
          </p:cNvPr>
          <p:cNvSpPr/>
          <p:nvPr/>
        </p:nvSpPr>
        <p:spPr bwMode="auto">
          <a:xfrm>
            <a:off x="8610599" y="3886200"/>
            <a:ext cx="438465" cy="528711"/>
          </a:xfrm>
          <a:prstGeom prst="downArrow">
            <a:avLst/>
          </a:prstGeom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bg1">
                    <a:lumMod val="65000"/>
                  </a:schemeClr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B5C830E6-794F-4141-BD1F-92134F6FA7FC}"/>
              </a:ext>
            </a:extLst>
          </p:cNvPr>
          <p:cNvSpPr/>
          <p:nvPr/>
        </p:nvSpPr>
        <p:spPr bwMode="auto">
          <a:xfrm>
            <a:off x="8388245" y="3757542"/>
            <a:ext cx="298613" cy="999411"/>
          </a:xfrm>
          <a:prstGeom prst="downArrow">
            <a:avLst/>
          </a:prstGeom>
          <a:solidFill>
            <a:schemeClr val="bg1">
              <a:lumMod val="75000"/>
            </a:schemeClr>
          </a:solidFill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B6F2EF3-459D-4600-82FE-17C120D63E73}"/>
              </a:ext>
            </a:extLst>
          </p:cNvPr>
          <p:cNvSpPr txBox="1"/>
          <p:nvPr/>
        </p:nvSpPr>
        <p:spPr>
          <a:xfrm>
            <a:off x="7987671" y="4658407"/>
            <a:ext cx="115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65000"/>
                  </a:schemeClr>
                </a:solidFill>
              </a:rPr>
              <a:t>More info</a:t>
            </a:r>
            <a:endParaRPr lang="zh-CN" alt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855EBC4-8FE0-49EA-95D1-A293FA030DBE}"/>
              </a:ext>
            </a:extLst>
          </p:cNvPr>
          <p:cNvSpPr txBox="1"/>
          <p:nvPr/>
        </p:nvSpPr>
        <p:spPr>
          <a:xfrm>
            <a:off x="685715" y="109255"/>
            <a:ext cx="76201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u="sng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Advantage to study</a:t>
            </a:r>
            <a:r>
              <a:rPr lang="en-US" altLang="zh-CN" sz="2000" b="1" u="sng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exotic hadrons in heavy ion collisions? </a:t>
            </a:r>
            <a:endParaRPr lang="zh-CN" altLang="en-US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6EB1C5B-1694-48CE-AE34-8F1FBF5C3EB6}"/>
              </a:ext>
            </a:extLst>
          </p:cNvPr>
          <p:cNvSpPr txBox="1"/>
          <p:nvPr/>
        </p:nvSpPr>
        <p:spPr>
          <a:xfrm>
            <a:off x="6964374" y="6213094"/>
            <a:ext cx="2137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kern="10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kern="100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small systems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47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2A4C4B8-CC0C-4463-88A3-A813C92CD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341" y="4332357"/>
            <a:ext cx="4057650" cy="2519423"/>
          </a:xfrm>
          <a:prstGeom prst="rect">
            <a:avLst/>
          </a:prstGeom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953000" y="1447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zh-CN" altLang="en-US" sz="2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5C6C0D-908A-45AD-A2A0-A93341DF7D30}"/>
              </a:ext>
            </a:extLst>
          </p:cNvPr>
          <p:cNvSpPr>
            <a:spLocks noGrp="1" noChangeArrowheads="1"/>
          </p:cNvSpPr>
          <p:nvPr/>
        </p:nvSpPr>
        <p:spPr>
          <a:xfrm>
            <a:off x="0" y="0"/>
            <a:ext cx="9177338" cy="719138"/>
          </a:xfrm>
          <a:prstGeom prst="rect">
            <a:avLst/>
          </a:prstGeom>
          <a:solidFill>
            <a:srgbClr val="A4BBFA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  <a:spcBef>
                <a:spcPts val="1800"/>
              </a:spcBef>
              <a:tabLst>
                <a:tab pos="3230563" algn="l"/>
              </a:tabLst>
            </a:pPr>
            <a:r>
              <a:rPr lang="en-US" altLang="zh-CN" sz="3600" dirty="0">
                <a:ea typeface="Arial Unicode MS" pitchFamily="34" charset="-122"/>
                <a:cs typeface="Arial Unicode MS" pitchFamily="34" charset="-122"/>
              </a:rPr>
              <a:t>   </a:t>
            </a:r>
            <a:r>
              <a:rPr lang="en-US" altLang="zh-CN" sz="3200" dirty="0">
                <a:ea typeface="Arial Unicode MS" pitchFamily="34" charset="-122"/>
                <a:cs typeface="Arial Unicode MS" pitchFamily="34" charset="-122"/>
              </a:rPr>
              <a:t>Probing the exotic hadron f</a:t>
            </a:r>
            <a:r>
              <a:rPr lang="en-US" altLang="zh-CN" sz="3200" baseline="-25000" dirty="0">
                <a:ea typeface="Arial Unicode MS" pitchFamily="34" charset="-122"/>
                <a:cs typeface="Arial Unicode MS" pitchFamily="34" charset="-122"/>
              </a:rPr>
              <a:t>0</a:t>
            </a:r>
            <a:r>
              <a:rPr lang="en-US" altLang="zh-CN" sz="3200" dirty="0">
                <a:ea typeface="Arial Unicode MS" pitchFamily="34" charset="-122"/>
                <a:cs typeface="Arial Unicode MS" pitchFamily="34" charset="-122"/>
              </a:rPr>
              <a:t>(980) in p-Pb collisions  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681F75E-7268-4B6E-8448-8F7724BB4067}"/>
              </a:ext>
            </a:extLst>
          </p:cNvPr>
          <p:cNvSpPr txBox="1"/>
          <p:nvPr/>
        </p:nvSpPr>
        <p:spPr>
          <a:xfrm>
            <a:off x="224851" y="6513226"/>
            <a:ext cx="45869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b="0" dirty="0">
                <a:solidFill>
                  <a:schemeClr val="bg1">
                    <a:lumMod val="65000"/>
                  </a:schemeClr>
                </a:solidFill>
                <a:effectLst/>
                <a:cs typeface="Times New Roman" panose="02020603050405020304" pitchFamily="18" charset="0"/>
              </a:rPr>
              <a:t>ALICE  </a:t>
            </a:r>
            <a:r>
              <a:rPr lang="en-US" altLang="zh-CN" sz="1600" b="0" dirty="0" err="1">
                <a:solidFill>
                  <a:schemeClr val="bg1">
                    <a:lumMod val="65000"/>
                  </a:schemeClr>
                </a:solidFill>
                <a:effectLst/>
                <a:cs typeface="Times New Roman" panose="02020603050405020304" pitchFamily="18" charset="0"/>
              </a:rPr>
              <a:t>Phys.Lett.B</a:t>
            </a:r>
            <a:r>
              <a:rPr lang="en-US" altLang="zh-CN" sz="1600" b="0" dirty="0">
                <a:solidFill>
                  <a:schemeClr val="bg1">
                    <a:lumMod val="65000"/>
                  </a:schemeClr>
                </a:solidFill>
                <a:effectLst/>
                <a:cs typeface="Times New Roman" panose="02020603050405020304" pitchFamily="18" charset="0"/>
              </a:rPr>
              <a:t> 853 138665  (2024) 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742461-C336-4889-AC87-4DE5A23D8604}"/>
              </a:ext>
            </a:extLst>
          </p:cNvPr>
          <p:cNvSpPr txBox="1"/>
          <p:nvPr/>
        </p:nvSpPr>
        <p:spPr>
          <a:xfrm>
            <a:off x="7569408" y="742421"/>
            <a:ext cx="2057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b="0" dirty="0">
                <a:solidFill>
                  <a:schemeClr val="bg1">
                    <a:lumMod val="65000"/>
                  </a:schemeClr>
                </a:solidFill>
                <a:effectLst/>
                <a:cs typeface="Times New Roman" panose="02020603050405020304" pitchFamily="18" charset="0"/>
              </a:rPr>
              <a:t>CMS 2312.17092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EB1EAFB-7BAD-43BC-AC2F-54ED87C5E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31579" b="2284"/>
          <a:stretch/>
        </p:blipFill>
        <p:spPr>
          <a:xfrm>
            <a:off x="201117" y="1145564"/>
            <a:ext cx="3959733" cy="136903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CEB9907-8B93-406A-8476-79188BFB21DE}"/>
              </a:ext>
            </a:extLst>
          </p:cNvPr>
          <p:cNvSpPr txBox="1"/>
          <p:nvPr/>
        </p:nvSpPr>
        <p:spPr>
          <a:xfrm>
            <a:off x="0" y="722370"/>
            <a:ext cx="17219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particle yield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F8C81A2-752D-4BC4-93D6-838B51A816D1}"/>
              </a:ext>
            </a:extLst>
          </p:cNvPr>
          <p:cNvSpPr txBox="1"/>
          <p:nvPr/>
        </p:nvSpPr>
        <p:spPr>
          <a:xfrm>
            <a:off x="4648200" y="719138"/>
            <a:ext cx="29174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Reconstruction of f</a:t>
            </a:r>
            <a:r>
              <a:rPr lang="en-US" altLang="zh-CN" baseline="-25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(980)</a:t>
            </a:r>
            <a:endParaRPr lang="zh-CN" altLang="en-US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C01AF48-B152-40C6-88FC-BB8849DCEB13}"/>
              </a:ext>
            </a:extLst>
          </p:cNvPr>
          <p:cNvSpPr txBox="1"/>
          <p:nvPr/>
        </p:nvSpPr>
        <p:spPr>
          <a:xfrm>
            <a:off x="36226" y="2527758"/>
            <a:ext cx="143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zh-CN" baseline="-25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zh-CN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spectra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3D55D74-5926-4A2D-B26D-21B064B661E0}"/>
              </a:ext>
            </a:extLst>
          </p:cNvPr>
          <p:cNvSpPr txBox="1"/>
          <p:nvPr/>
        </p:nvSpPr>
        <p:spPr>
          <a:xfrm>
            <a:off x="4718156" y="4237042"/>
            <a:ext cx="1980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Elliptic flow</a:t>
            </a:r>
            <a:endParaRPr lang="zh-CN" altLang="en-US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A4FDE54-BB1B-4113-B0A0-41AAD2C60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59" y="3004066"/>
            <a:ext cx="4242841" cy="358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4F39DAF-9490-4059-8590-77467FCF5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719" y="1119248"/>
            <a:ext cx="4242840" cy="314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06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Oval 19"/>
          <p:cNvSpPr>
            <a:spLocks noChangeArrowheads="1"/>
          </p:cNvSpPr>
          <p:nvPr/>
        </p:nvSpPr>
        <p:spPr bwMode="auto">
          <a:xfrm>
            <a:off x="3886200" y="3276600"/>
            <a:ext cx="1143000" cy="76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922B31-56E3-4586-8F03-EBAB46E8CC22}"/>
              </a:ext>
            </a:extLst>
          </p:cNvPr>
          <p:cNvSpPr>
            <a:spLocks noGrp="1" noChangeArrowheads="1"/>
          </p:cNvSpPr>
          <p:nvPr/>
        </p:nvSpPr>
        <p:spPr>
          <a:xfrm>
            <a:off x="0" y="0"/>
            <a:ext cx="9177338" cy="719138"/>
          </a:xfrm>
          <a:prstGeom prst="rect">
            <a:avLst/>
          </a:prstGeom>
          <a:solidFill>
            <a:srgbClr val="A4BBFA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  <a:spcBef>
                <a:spcPts val="1800"/>
              </a:spcBef>
              <a:tabLst>
                <a:tab pos="3230563" algn="l"/>
              </a:tabLst>
            </a:pPr>
            <a:r>
              <a:rPr lang="en-US" altLang="zh-CN" sz="3200" dirty="0">
                <a:ea typeface="Arial Unicode MS" pitchFamily="34" charset="-122"/>
                <a:cs typeface="Arial Unicode MS" pitchFamily="34" charset="-122"/>
              </a:rPr>
              <a:t> Coalescence calculations for f</a:t>
            </a:r>
            <a:r>
              <a:rPr lang="en-US" altLang="zh-CN" sz="3200" baseline="-25000" dirty="0">
                <a:ea typeface="Arial Unicode MS" pitchFamily="34" charset="-122"/>
                <a:cs typeface="Arial Unicode MS" pitchFamily="34" charset="-122"/>
              </a:rPr>
              <a:t>0</a:t>
            </a:r>
            <a:r>
              <a:rPr lang="en-US" altLang="zh-CN" sz="3200" dirty="0">
                <a:ea typeface="Arial Unicode MS" pitchFamily="34" charset="-122"/>
                <a:cs typeface="Arial Unicode MS" pitchFamily="34" charset="-122"/>
              </a:rPr>
              <a:t>(980) in p-Pb collisions  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61F3CD-9809-44E6-81F8-1F68EF69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" y="746884"/>
            <a:ext cx="4419600" cy="33068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A120A2B-78DC-4B33-8EAD-72FC650F1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35" y="878103"/>
            <a:ext cx="4548962" cy="312419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9D433F9-E72B-4D8D-8B65-475CCAE51968}"/>
              </a:ext>
            </a:extLst>
          </p:cNvPr>
          <p:cNvSpPr txBox="1"/>
          <p:nvPr/>
        </p:nvSpPr>
        <p:spPr>
          <a:xfrm>
            <a:off x="2232838" y="1038166"/>
            <a:ext cx="100477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/>
              <a:t>Spectra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A8246EC-13DF-48C2-811C-3503040C13A9}"/>
              </a:ext>
            </a:extLst>
          </p:cNvPr>
          <p:cNvSpPr txBox="1"/>
          <p:nvPr/>
        </p:nvSpPr>
        <p:spPr>
          <a:xfrm>
            <a:off x="7315200" y="1143000"/>
            <a:ext cx="154482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elliptic flow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DED1985-FD1C-4569-A1E8-1678A16C678F}"/>
                  </a:ext>
                </a:extLst>
              </p:cNvPr>
              <p:cNvSpPr txBox="1"/>
              <p:nvPr/>
            </p:nvSpPr>
            <p:spPr>
              <a:xfrm>
                <a:off x="-14991" y="4564253"/>
                <a:ext cx="969239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kern="1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altLang="zh-CN" kern="100" baseline="-250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altLang="zh-CN" kern="1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(980) </a:t>
                </a:r>
                <a:r>
                  <a:rPr lang="en-US" altLang="zh-CN" kern="1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i="1" kern="100" dirty="0">
                        <a:latin typeface="Cambria Math" panose="02040503050406030204" pitchFamily="18" charset="0"/>
                        <a:ea typeface="Arial Unicode MS" pitchFamily="34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i="1" kern="100" dirty="0">
                        <a:latin typeface="Cambria Math" panose="02040503050406030204" pitchFamily="18" charset="0"/>
                        <a:ea typeface="Arial Unicode MS" pitchFamily="34" charset="-122"/>
                        <a:cs typeface="Times New Roman" panose="020206030504050203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altLang="zh-CN" i="1" kern="100" dirty="0">
                            <a:latin typeface="Cambria Math" panose="02040503050406030204" pitchFamily="18" charset="0"/>
                            <a:ea typeface="Arial Unicode MS" pitchFamily="34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i="1" kern="100" dirty="0">
                            <a:latin typeface="Cambria Math" panose="02040503050406030204" pitchFamily="18" charset="0"/>
                            <a:ea typeface="Arial Unicode MS" pitchFamily="34" charset="-122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altLang="zh-CN" kern="100" dirty="0"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 molecule) produced at kinetic freezeout </a:t>
                </a:r>
                <a:r>
                  <a:rPr lang="en-US" altLang="zh-CN" kern="1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by coalescence of  </a:t>
                </a:r>
                <a14:m>
                  <m:oMath xmlns:m="http://schemas.openxmlformats.org/officeDocument/2006/math">
                    <m:r>
                      <a:rPr lang="en-US" altLang="zh-CN" i="1" kern="1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 Unicode MS" pitchFamily="34" charset="-122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altLang="zh-CN" i="1" kern="1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 Unicode MS" pitchFamily="34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kern="100" dirty="0">
                    <a:solidFill>
                      <a:srgbClr val="C00000"/>
                    </a:solidFill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&amp;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 kern="1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Arial Unicode MS" pitchFamily="34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kern="10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Arial Unicode MS" pitchFamily="34" charset="-122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  <m:r>
                      <a:rPr lang="en-US" altLang="zh-CN" b="0" i="1" kern="10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 Unicode MS" pitchFamily="34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zh-CN" kern="100" dirty="0">
                  <a:latin typeface="Arial" panose="020B0604020202020204" pitchFamily="34" charset="0"/>
                  <a:ea typeface="Arial Unicode MS" pitchFamily="34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en-US" altLang="zh-CN" kern="100" dirty="0">
                    <a:latin typeface="Arial" panose="020B0604020202020204" pitchFamily="34" charset="0"/>
                    <a:ea typeface="Arial Unicode MS" pitchFamily="34" charset="-122"/>
                    <a:cs typeface="Arial" panose="020B0604020202020204" pitchFamily="34" charset="0"/>
                  </a:rPr>
                  <a:t>                probe hadronic flow of kaons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DED1985-FD1C-4569-A1E8-1678A16C6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91" y="4564253"/>
                <a:ext cx="9692391" cy="707886"/>
              </a:xfrm>
              <a:prstGeom prst="rect">
                <a:avLst/>
              </a:prstGeom>
              <a:blipFill>
                <a:blip r:embed="rId5"/>
                <a:stretch>
                  <a:fillRect l="-755" t="-5172" b="-15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4567C706-1082-4206-81EE-F6363A69A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5355782"/>
            <a:ext cx="7402643" cy="718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912544-3901-4D8E-9103-6AF380E5F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98" y="6073902"/>
            <a:ext cx="2875879" cy="5194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C144F77-D538-4C2B-8F3B-3B845A3954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9751" y="6111116"/>
            <a:ext cx="3727692" cy="51943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C878A80-E410-4E2F-8B9D-8A7FC5843A88}"/>
              </a:ext>
            </a:extLst>
          </p:cNvPr>
          <p:cNvSpPr txBox="1"/>
          <p:nvPr/>
        </p:nvSpPr>
        <p:spPr>
          <a:xfrm>
            <a:off x="1752600" y="2936699"/>
            <a:ext cx="1638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/>
              <a:t>effects from string frag.</a:t>
            </a:r>
            <a:endParaRPr lang="zh-CN" altLang="en-US" sz="1800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DB1311D0-9F7A-49FB-923B-35A9BAB19D63}"/>
              </a:ext>
            </a:extLst>
          </p:cNvPr>
          <p:cNvCxnSpPr>
            <a:cxnSpLocks/>
          </p:cNvCxnSpPr>
          <p:nvPr/>
        </p:nvCxnSpPr>
        <p:spPr>
          <a:xfrm flipV="1">
            <a:off x="2895600" y="2589890"/>
            <a:ext cx="342015" cy="4581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28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Oval 19"/>
          <p:cNvSpPr>
            <a:spLocks noChangeArrowheads="1"/>
          </p:cNvSpPr>
          <p:nvPr/>
        </p:nvSpPr>
        <p:spPr bwMode="auto">
          <a:xfrm>
            <a:off x="3886200" y="3276600"/>
            <a:ext cx="1143000" cy="76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71CF1EC-99BE-4EC9-80F0-1BAFFF54E473}"/>
              </a:ext>
            </a:extLst>
          </p:cNvPr>
          <p:cNvSpPr txBox="1"/>
          <p:nvPr/>
        </p:nvSpPr>
        <p:spPr>
          <a:xfrm>
            <a:off x="2032883" y="682328"/>
            <a:ext cx="71873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-- Personal view from </a:t>
            </a:r>
            <a:r>
              <a:rPr lang="en-US" altLang="zh-CN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ion collisions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65AE866A-8C16-4F48-B9B9-B455B385D492}"/>
              </a:ext>
            </a:extLst>
          </p:cNvPr>
          <p:cNvGrpSpPr/>
          <p:nvPr/>
        </p:nvGrpSpPr>
        <p:grpSpPr>
          <a:xfrm>
            <a:off x="335941" y="1588989"/>
            <a:ext cx="8808059" cy="1161098"/>
            <a:chOff x="0" y="4822825"/>
            <a:chExt cx="8991600" cy="1244600"/>
          </a:xfrm>
        </p:grpSpPr>
        <p:pic>
          <p:nvPicPr>
            <p:cNvPr id="14" name="Picture 1030">
              <a:extLst>
                <a:ext uri="{FF2B5EF4-FFF2-40B4-BE49-F238E27FC236}">
                  <a16:creationId xmlns:a16="http://schemas.microsoft.com/office/drawing/2014/main" id="{006B2E7F-C343-410D-BEBB-E4C1F17A6E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6982" b="12477"/>
            <a:stretch/>
          </p:blipFill>
          <p:spPr bwMode="auto">
            <a:xfrm>
              <a:off x="0" y="4822825"/>
              <a:ext cx="8991600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024C5F-FC9C-4744-A120-A6AF2D6EBAFA}"/>
                </a:ext>
              </a:extLst>
            </p:cNvPr>
            <p:cNvSpPr txBox="1"/>
            <p:nvPr/>
          </p:nvSpPr>
          <p:spPr>
            <a:xfrm>
              <a:off x="3135273" y="5173213"/>
              <a:ext cx="14652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/>
                <a:t>QGP</a:t>
              </a:r>
              <a:endParaRPr lang="zh-CN" altLang="en-US" sz="3200" b="1" dirty="0"/>
            </a:p>
          </p:txBody>
        </p:sp>
      </p:grp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66173A3-32D4-4242-9CF0-5156BCFC6119}"/>
              </a:ext>
            </a:extLst>
          </p:cNvPr>
          <p:cNvSpPr/>
          <p:nvPr/>
        </p:nvSpPr>
        <p:spPr bwMode="auto">
          <a:xfrm>
            <a:off x="3251268" y="1458971"/>
            <a:ext cx="2540324" cy="2445278"/>
          </a:xfrm>
          <a:prstGeom prst="roundRect">
            <a:avLst>
              <a:gd name="adj" fmla="val 8130"/>
            </a:avLst>
          </a:prstGeom>
          <a:ln w="38100">
            <a:solidFill>
              <a:srgbClr val="FF0000"/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C1157FE-FB21-42DF-BCA9-A7E81E61F77F}"/>
              </a:ext>
            </a:extLst>
          </p:cNvPr>
          <p:cNvSpPr txBox="1"/>
          <p:nvPr/>
        </p:nvSpPr>
        <p:spPr>
          <a:xfrm>
            <a:off x="3205171" y="2724803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QGP </a:t>
            </a: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evolution: 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main goal: QGP &amp; QCD phase diagram 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219E645-A1FE-49A2-B4D2-87ACA3C17D49}"/>
              </a:ext>
            </a:extLst>
          </p:cNvPr>
          <p:cNvSpPr/>
          <p:nvPr/>
        </p:nvSpPr>
        <p:spPr bwMode="auto">
          <a:xfrm>
            <a:off x="6077071" y="1428101"/>
            <a:ext cx="2840254" cy="2445278"/>
          </a:xfrm>
          <a:prstGeom prst="roundRect">
            <a:avLst>
              <a:gd name="adj" fmla="val 8130"/>
            </a:avLst>
          </a:prstGeom>
          <a:ln w="38100">
            <a:solidFill>
              <a:srgbClr val="00B050"/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CD42D1-8942-459E-941B-7BAAAFEF438E}"/>
              </a:ext>
            </a:extLst>
          </p:cNvPr>
          <p:cNvSpPr txBox="1"/>
          <p:nvPr/>
        </p:nvSpPr>
        <p:spPr>
          <a:xfrm>
            <a:off x="6226865" y="2710690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Final Hadrons: </a:t>
            </a:r>
          </a:p>
          <a:p>
            <a:pPr algn="ctr">
              <a:spcAft>
                <a:spcPts val="0"/>
              </a:spcAft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intersection study with </a:t>
            </a:r>
            <a:r>
              <a:rPr lang="en-US" altLang="zh-CN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physics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C4134130-E435-41EE-A90A-A0FD82B321B3}"/>
              </a:ext>
            </a:extLst>
          </p:cNvPr>
          <p:cNvSpPr/>
          <p:nvPr/>
        </p:nvSpPr>
        <p:spPr bwMode="auto">
          <a:xfrm>
            <a:off x="198394" y="1458971"/>
            <a:ext cx="2783458" cy="2405881"/>
          </a:xfrm>
          <a:prstGeom prst="roundRect">
            <a:avLst>
              <a:gd name="adj" fmla="val 8130"/>
            </a:avLst>
          </a:prstGeom>
          <a:ln w="38100">
            <a:solidFill>
              <a:srgbClr val="0000FF"/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AD8A9EB-FBC8-4FE0-BBD1-7E246FA8E21A}"/>
              </a:ext>
            </a:extLst>
          </p:cNvPr>
          <p:cNvSpPr txBox="1"/>
          <p:nvPr/>
        </p:nvSpPr>
        <p:spPr>
          <a:xfrm>
            <a:off x="113711" y="2699519"/>
            <a:ext cx="289716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latin typeface="Arial" panose="020B0604020202020204" pitchFamily="34" charset="0"/>
                <a:cs typeface="Arial" panose="020B0604020202020204" pitchFamily="34" charset="0"/>
              </a:rPr>
              <a:t>Initial conditions: 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Intersection study  with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structure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542F135-82DE-4A82-BEC5-727CEA54EB80}"/>
              </a:ext>
            </a:extLst>
          </p:cNvPr>
          <p:cNvSpPr txBox="1"/>
          <p:nvPr/>
        </p:nvSpPr>
        <p:spPr>
          <a:xfrm>
            <a:off x="225699" y="224274"/>
            <a:ext cx="838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   Nuclear Physics across Energy Scales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9C8ABF-6809-449F-BA34-899E3C553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21" y="5585796"/>
            <a:ext cx="3772489" cy="9478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26CAFB1-340F-4B4A-9CE9-77EB84B47CCA}"/>
              </a:ext>
            </a:extLst>
          </p:cNvPr>
          <p:cNvSpPr/>
          <p:nvPr/>
        </p:nvSpPr>
        <p:spPr>
          <a:xfrm>
            <a:off x="455821" y="4175983"/>
            <a:ext cx="7847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Happy 0</a:t>
            </a:r>
            <a:r>
              <a:rPr lang="en-US" altLang="zh-CN" sz="5400" b="1" cap="none" spc="0" baseline="30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</a:t>
            </a:r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birthday</a:t>
            </a:r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C3NT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E25AFA-055A-410E-929C-E32AC4A22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884" y="5261474"/>
            <a:ext cx="4704982" cy="159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33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9F45A761-A281-4B40-B777-D7344AC47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152" y="3730821"/>
            <a:ext cx="4901848" cy="2974780"/>
          </a:xfrm>
          <a:prstGeom prst="rect">
            <a:avLst/>
          </a:prstGeom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953000" y="1447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zh-CN" altLang="en-US" sz="2000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89443F03-8F2E-4F64-BDC6-BD4912815296}"/>
              </a:ext>
            </a:extLst>
          </p:cNvPr>
          <p:cNvCxnSpPr>
            <a:cxnSpLocks/>
          </p:cNvCxnSpPr>
          <p:nvPr/>
        </p:nvCxnSpPr>
        <p:spPr>
          <a:xfrm>
            <a:off x="1524000" y="1381406"/>
            <a:ext cx="739140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0760642-DA07-4BE7-AF36-B6BBD646CF84}"/>
              </a:ext>
            </a:extLst>
          </p:cNvPr>
          <p:cNvCxnSpPr>
            <a:cxnSpLocks/>
          </p:cNvCxnSpPr>
          <p:nvPr/>
        </p:nvCxnSpPr>
        <p:spPr>
          <a:xfrm flipH="1">
            <a:off x="1447800" y="1400144"/>
            <a:ext cx="69954" cy="530545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B311331-6795-4F3B-8941-ADDF73751616}"/>
              </a:ext>
            </a:extLst>
          </p:cNvPr>
          <p:cNvSpPr txBox="1"/>
          <p:nvPr/>
        </p:nvSpPr>
        <p:spPr>
          <a:xfrm>
            <a:off x="5638800" y="563229"/>
            <a:ext cx="3010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 collision systems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B50F90-CCCB-444E-B2B3-2E1135F39B43}"/>
              </a:ext>
            </a:extLst>
          </p:cNvPr>
          <p:cNvSpPr txBox="1"/>
          <p:nvPr/>
        </p:nvSpPr>
        <p:spPr>
          <a:xfrm>
            <a:off x="17491" y="1062422"/>
            <a:ext cx="152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Various</a:t>
            </a:r>
          </a:p>
          <a:p>
            <a:pPr algn="l"/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Observables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51EC241-6C10-4737-89BB-4E85E9453DAB}"/>
              </a:ext>
            </a:extLst>
          </p:cNvPr>
          <p:cNvSpPr/>
          <p:nvPr/>
        </p:nvSpPr>
        <p:spPr>
          <a:xfrm>
            <a:off x="1447800" y="987716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197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Au+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197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Au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238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238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U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129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Xe+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129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Xe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Zr+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Zr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Ru+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96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Ru</a:t>
            </a:r>
            <a:r>
              <a:rPr lang="zh-CN" altLang="en-US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 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  p+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16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O   p+</a:t>
            </a:r>
            <a:r>
              <a:rPr lang="en-US" altLang="zh-CN" sz="1800" kern="100" baseline="30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208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Pb    </a:t>
            </a:r>
            <a:r>
              <a:rPr lang="en-US" altLang="zh-CN" sz="1800" kern="100" dirty="0" err="1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p+p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…</a:t>
            </a:r>
            <a:endParaRPr lang="zh-CN" altLang="en-US" sz="1800" dirty="0">
              <a:latin typeface="Bahnschrift Light Condensed" panose="020B0502040204020203" pitchFamily="34" charset="0"/>
              <a:ea typeface="Arial Unicode MS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D604A58-225C-48AD-B424-6F1847307B3F}"/>
              </a:ext>
            </a:extLst>
          </p:cNvPr>
          <p:cNvSpPr txBox="1"/>
          <p:nvPr/>
        </p:nvSpPr>
        <p:spPr>
          <a:xfrm>
            <a:off x="121172" y="1879923"/>
            <a:ext cx="1818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u="sng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Stable hadrons</a:t>
            </a:r>
          </a:p>
          <a:p>
            <a:pPr algn="l"/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All charged </a:t>
            </a:r>
          </a:p>
          <a:p>
            <a:pPr algn="l"/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  </a:t>
            </a:r>
            <a:r>
              <a:rPr lang="el-GR" altLang="zh-CN" sz="18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zh-CN" sz="18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K  p  … …</a:t>
            </a:r>
            <a:endParaRPr lang="zh-CN" altLang="en-US" sz="18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F362128-9C18-4558-A0B2-E0D0E3881E47}"/>
              </a:ext>
            </a:extLst>
          </p:cNvPr>
          <p:cNvSpPr txBox="1"/>
          <p:nvPr/>
        </p:nvSpPr>
        <p:spPr>
          <a:xfrm>
            <a:off x="129916" y="3149348"/>
            <a:ext cx="1818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u="sng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resonances  </a:t>
            </a:r>
          </a:p>
          <a:p>
            <a:pPr algn="l"/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  </a:t>
            </a:r>
            <a:r>
              <a:rPr lang="el-GR" altLang="zh-CN" sz="18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altLang="zh-CN" sz="18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meson  …</a:t>
            </a:r>
            <a:endParaRPr lang="zh-CN" altLang="en-US" sz="18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431DCF4-948E-4485-ABE7-FD24B45735E9}"/>
              </a:ext>
            </a:extLst>
          </p:cNvPr>
          <p:cNvSpPr txBox="1"/>
          <p:nvPr/>
        </p:nvSpPr>
        <p:spPr>
          <a:xfrm>
            <a:off x="129916" y="5698800"/>
            <a:ext cx="1818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u="sng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Exotic hadrons  </a:t>
            </a:r>
          </a:p>
          <a:p>
            <a:pPr algn="l"/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X(3872)</a:t>
            </a:r>
          </a:p>
          <a:p>
            <a:pPr algn="l"/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f</a:t>
            </a:r>
            <a:r>
              <a:rPr lang="en-US" altLang="zh-CN" sz="1800" kern="100" baseline="-250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0</a:t>
            </a:r>
            <a:r>
              <a:rPr lang="en-US" altLang="zh-CN" sz="1800" kern="100" dirty="0">
                <a:solidFill>
                  <a:srgbClr val="000000"/>
                </a:solidFill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(980)    …</a:t>
            </a:r>
            <a:endParaRPr lang="zh-CN" altLang="en-US" sz="1800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86CA2E4-3528-45EB-8CD8-3BDCCDB104E3}"/>
              </a:ext>
            </a:extLst>
          </p:cNvPr>
          <p:cNvSpPr/>
          <p:nvPr/>
        </p:nvSpPr>
        <p:spPr bwMode="auto">
          <a:xfrm>
            <a:off x="2667000" y="914402"/>
            <a:ext cx="4572000" cy="1888851"/>
          </a:xfrm>
          <a:prstGeom prst="ellipse">
            <a:avLst/>
          </a:prstGeom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31" name="Group 18">
            <a:extLst>
              <a:ext uri="{FF2B5EF4-FFF2-40B4-BE49-F238E27FC236}">
                <a16:creationId xmlns:a16="http://schemas.microsoft.com/office/drawing/2014/main" id="{1FFED164-74C8-467C-9C8F-BCC164420731}"/>
              </a:ext>
            </a:extLst>
          </p:cNvPr>
          <p:cNvGrpSpPr/>
          <p:nvPr/>
        </p:nvGrpSpPr>
        <p:grpSpPr>
          <a:xfrm>
            <a:off x="1749477" y="1934483"/>
            <a:ext cx="7092846" cy="1244600"/>
            <a:chOff x="0" y="4822825"/>
            <a:chExt cx="8991600" cy="1244600"/>
          </a:xfrm>
        </p:grpSpPr>
        <p:pic>
          <p:nvPicPr>
            <p:cNvPr id="32" name="Picture 1030">
              <a:extLst>
                <a:ext uri="{FF2B5EF4-FFF2-40B4-BE49-F238E27FC236}">
                  <a16:creationId xmlns:a16="http://schemas.microsoft.com/office/drawing/2014/main" id="{D47204A2-23D0-4020-83B2-5B6C27C77A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26982" b="12477"/>
            <a:stretch/>
          </p:blipFill>
          <p:spPr bwMode="auto">
            <a:xfrm>
              <a:off x="0" y="4822825"/>
              <a:ext cx="8991600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14">
              <a:extLst>
                <a:ext uri="{FF2B5EF4-FFF2-40B4-BE49-F238E27FC236}">
                  <a16:creationId xmlns:a16="http://schemas.microsoft.com/office/drawing/2014/main" id="{25D26059-5A1A-4297-AB15-2DB8475A3ED1}"/>
                </a:ext>
              </a:extLst>
            </p:cNvPr>
            <p:cNvSpPr txBox="1"/>
            <p:nvPr/>
          </p:nvSpPr>
          <p:spPr>
            <a:xfrm>
              <a:off x="3135273" y="5173213"/>
              <a:ext cx="14652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/>
                <a:t>QGP</a:t>
              </a:r>
              <a:endParaRPr lang="zh-CN" altLang="en-US" sz="3200" b="1" dirty="0"/>
            </a:p>
          </p:txBody>
        </p:sp>
      </p:grp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A54756F8-3891-4222-82EA-94A586499CED}"/>
              </a:ext>
            </a:extLst>
          </p:cNvPr>
          <p:cNvCxnSpPr>
            <a:cxnSpLocks/>
          </p:cNvCxnSpPr>
          <p:nvPr/>
        </p:nvCxnSpPr>
        <p:spPr>
          <a:xfrm flipH="1">
            <a:off x="4648200" y="2857813"/>
            <a:ext cx="152400" cy="20951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832C95F1-5F3A-4906-BDCB-8BF095FE0375}"/>
              </a:ext>
            </a:extLst>
          </p:cNvPr>
          <p:cNvSpPr txBox="1"/>
          <p:nvPr/>
        </p:nvSpPr>
        <p:spPr>
          <a:xfrm>
            <a:off x="129916" y="4147075"/>
            <a:ext cx="1818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u="sng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Light nuclei  </a:t>
            </a:r>
          </a:p>
          <a:p>
            <a:pPr algn="l"/>
            <a:r>
              <a:rPr lang="en-US" altLang="zh-CN" sz="1800" u="sng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Hyper nuclei</a:t>
            </a:r>
          </a:p>
          <a:p>
            <a:pPr algn="l"/>
            <a:r>
              <a:rPr lang="en-US" altLang="zh-CN" sz="1800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deuteron</a:t>
            </a:r>
          </a:p>
          <a:p>
            <a:pPr algn="l"/>
            <a:r>
              <a:rPr lang="en-US" altLang="zh-CN" sz="1800" kern="100" baseline="300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3</a:t>
            </a:r>
            <a:r>
              <a:rPr lang="en-US" altLang="zh-CN" sz="1800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He </a:t>
            </a:r>
            <a:r>
              <a:rPr lang="en-US" altLang="zh-CN" sz="1800" kern="100" baseline="300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5</a:t>
            </a:r>
            <a:r>
              <a:rPr lang="en-US" altLang="zh-CN" sz="1800" kern="1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Ʌ</a:t>
            </a:r>
            <a:r>
              <a:rPr lang="en-US" altLang="zh-CN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zh-CN" sz="1800" kern="100" dirty="0">
                <a:latin typeface="Bahnschrift Light Condensed" panose="020B0502040204020203" pitchFamily="34" charset="0"/>
                <a:ea typeface="Arial Unicode MS" pitchFamily="34" charset="-122"/>
                <a:cs typeface="Arial" panose="020B0604020202020204" pitchFamily="34" charset="0"/>
              </a:rPr>
              <a:t>e …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235519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Oval 19"/>
          <p:cNvSpPr>
            <a:spLocks noChangeArrowheads="1"/>
          </p:cNvSpPr>
          <p:nvPr/>
        </p:nvSpPr>
        <p:spPr bwMode="auto">
          <a:xfrm>
            <a:off x="3886200" y="3276600"/>
            <a:ext cx="1143000" cy="76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1AB6532-B75E-4A94-AC72-AFBC1F9752BB}"/>
              </a:ext>
            </a:extLst>
          </p:cNvPr>
          <p:cNvSpPr txBox="1"/>
          <p:nvPr/>
        </p:nvSpPr>
        <p:spPr>
          <a:xfrm>
            <a:off x="1752600" y="213360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C00000"/>
                </a:solidFill>
              </a:rPr>
              <a:t>Many Thanks</a:t>
            </a:r>
            <a:endParaRPr lang="zh-CN" alt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94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Oval 19"/>
          <p:cNvSpPr>
            <a:spLocks noChangeArrowheads="1"/>
          </p:cNvSpPr>
          <p:nvPr/>
        </p:nvSpPr>
        <p:spPr bwMode="auto">
          <a:xfrm>
            <a:off x="3886200" y="3276600"/>
            <a:ext cx="1143000" cy="76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71CF1EC-99BE-4EC9-80F0-1BAFFF54E473}"/>
              </a:ext>
            </a:extLst>
          </p:cNvPr>
          <p:cNvSpPr txBox="1"/>
          <p:nvPr/>
        </p:nvSpPr>
        <p:spPr>
          <a:xfrm>
            <a:off x="1981200" y="1383096"/>
            <a:ext cx="6983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-- Personal view from heavy ion collisions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65AE866A-8C16-4F48-B9B9-B455B385D492}"/>
              </a:ext>
            </a:extLst>
          </p:cNvPr>
          <p:cNvGrpSpPr/>
          <p:nvPr/>
        </p:nvGrpSpPr>
        <p:grpSpPr>
          <a:xfrm>
            <a:off x="76200" y="2654300"/>
            <a:ext cx="8888897" cy="1244600"/>
            <a:chOff x="0" y="4822825"/>
            <a:chExt cx="8991600" cy="1244600"/>
          </a:xfrm>
        </p:grpSpPr>
        <p:pic>
          <p:nvPicPr>
            <p:cNvPr id="14" name="Picture 1030">
              <a:extLst>
                <a:ext uri="{FF2B5EF4-FFF2-40B4-BE49-F238E27FC236}">
                  <a16:creationId xmlns:a16="http://schemas.microsoft.com/office/drawing/2014/main" id="{006B2E7F-C343-410D-BEBB-E4C1F17A6E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6982" b="12477"/>
            <a:stretch/>
          </p:blipFill>
          <p:spPr bwMode="auto">
            <a:xfrm>
              <a:off x="0" y="4822825"/>
              <a:ext cx="8991600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024C5F-FC9C-4744-A120-A6AF2D6EBAFA}"/>
                </a:ext>
              </a:extLst>
            </p:cNvPr>
            <p:cNvSpPr txBox="1"/>
            <p:nvPr/>
          </p:nvSpPr>
          <p:spPr>
            <a:xfrm>
              <a:off x="3135273" y="5173213"/>
              <a:ext cx="14652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/>
                <a:t>QGP</a:t>
              </a:r>
              <a:endParaRPr lang="zh-CN" altLang="en-US" sz="3200" b="1" dirty="0"/>
            </a:p>
          </p:txBody>
        </p:sp>
      </p:grp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66173A3-32D4-4242-9CF0-5156BCFC6119}"/>
              </a:ext>
            </a:extLst>
          </p:cNvPr>
          <p:cNvSpPr/>
          <p:nvPr/>
        </p:nvSpPr>
        <p:spPr bwMode="auto">
          <a:xfrm>
            <a:off x="3124200" y="2362199"/>
            <a:ext cx="2585001" cy="3352800"/>
          </a:xfrm>
          <a:prstGeom prst="roundRect">
            <a:avLst>
              <a:gd name="adj" fmla="val 8130"/>
            </a:avLst>
          </a:prstGeom>
          <a:ln w="38100">
            <a:solidFill>
              <a:srgbClr val="FF0000"/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C1157FE-FB21-42DF-BCA9-A7E81E61F77F}"/>
              </a:ext>
            </a:extLst>
          </p:cNvPr>
          <p:cNvSpPr txBox="1"/>
          <p:nvPr/>
        </p:nvSpPr>
        <p:spPr>
          <a:xfrm>
            <a:off x="3083200" y="4354784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QGP evolution: 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goal: QGP &amp; QCD phase diagram 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219E645-A1FE-49A2-B4D2-87ACA3C17D49}"/>
              </a:ext>
            </a:extLst>
          </p:cNvPr>
          <p:cNvSpPr/>
          <p:nvPr/>
        </p:nvSpPr>
        <p:spPr bwMode="auto">
          <a:xfrm>
            <a:off x="5943600" y="2377108"/>
            <a:ext cx="2787098" cy="3337891"/>
          </a:xfrm>
          <a:prstGeom prst="roundRect">
            <a:avLst>
              <a:gd name="adj" fmla="val 8130"/>
            </a:avLst>
          </a:prstGeom>
          <a:ln w="38100">
            <a:solidFill>
              <a:srgbClr val="00B050"/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CD42D1-8942-459E-941B-7BAAAFEF438E}"/>
              </a:ext>
            </a:extLst>
          </p:cNvPr>
          <p:cNvSpPr txBox="1"/>
          <p:nvPr/>
        </p:nvSpPr>
        <p:spPr>
          <a:xfrm>
            <a:off x="6036530" y="4354784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Hadrons: </a:t>
            </a:r>
          </a:p>
          <a:p>
            <a:pPr algn="ctr">
              <a:spcAft>
                <a:spcPts val="0"/>
              </a:spcAft>
            </a:pPr>
            <a:r>
              <a:rPr lang="en-US" altLang="zh-CN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study with hadron physics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C4134130-E435-41EE-A90A-A0FD82B321B3}"/>
              </a:ext>
            </a:extLst>
          </p:cNvPr>
          <p:cNvSpPr/>
          <p:nvPr/>
        </p:nvSpPr>
        <p:spPr bwMode="auto">
          <a:xfrm>
            <a:off x="228599" y="2377108"/>
            <a:ext cx="2661202" cy="3352800"/>
          </a:xfrm>
          <a:prstGeom prst="roundRect">
            <a:avLst>
              <a:gd name="adj" fmla="val 8130"/>
            </a:avLst>
          </a:prstGeom>
          <a:ln w="38100">
            <a:solidFill>
              <a:srgbClr val="0000FF"/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AD8A9EB-FBC8-4FE0-BBD1-7E246FA8E21A}"/>
              </a:ext>
            </a:extLst>
          </p:cNvPr>
          <p:cNvSpPr txBox="1"/>
          <p:nvPr/>
        </p:nvSpPr>
        <p:spPr>
          <a:xfrm>
            <a:off x="225699" y="4369692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conditions: </a:t>
            </a:r>
          </a:p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study  with nuclear structure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542F135-82DE-4A82-BEC5-727CEA54EB80}"/>
              </a:ext>
            </a:extLst>
          </p:cNvPr>
          <p:cNvSpPr txBox="1"/>
          <p:nvPr/>
        </p:nvSpPr>
        <p:spPr>
          <a:xfrm>
            <a:off x="228600" y="791286"/>
            <a:ext cx="838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Exploring Nuclear Physics across Energy Scales</a:t>
            </a:r>
          </a:p>
        </p:txBody>
      </p:sp>
    </p:spTree>
    <p:extLst>
      <p:ext uri="{BB962C8B-B14F-4D97-AF65-F5344CB8AC3E}">
        <p14:creationId xmlns:p14="http://schemas.microsoft.com/office/powerpoint/2010/main" val="3844413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Oval 19"/>
          <p:cNvSpPr>
            <a:spLocks noChangeArrowheads="1"/>
          </p:cNvSpPr>
          <p:nvPr/>
        </p:nvSpPr>
        <p:spPr bwMode="auto">
          <a:xfrm>
            <a:off x="3886200" y="3276600"/>
            <a:ext cx="1143000" cy="762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9C42769-46C2-49F9-8823-54559304499E}"/>
              </a:ext>
            </a:extLst>
          </p:cNvPr>
          <p:cNvSpPr txBox="1"/>
          <p:nvPr/>
        </p:nvSpPr>
        <p:spPr>
          <a:xfrm>
            <a:off x="558784" y="789215"/>
            <a:ext cx="7715831" cy="102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Flow &amp; QGP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signature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in large and small systems of heavy-ion / light-ion collisions</a:t>
            </a:r>
          </a:p>
        </p:txBody>
      </p:sp>
      <p:grpSp>
        <p:nvGrpSpPr>
          <p:cNvPr id="13" name="Group 18">
            <a:extLst>
              <a:ext uri="{FF2B5EF4-FFF2-40B4-BE49-F238E27FC236}">
                <a16:creationId xmlns:a16="http://schemas.microsoft.com/office/drawing/2014/main" id="{65AE866A-8C16-4F48-B9B9-B455B385D492}"/>
              </a:ext>
            </a:extLst>
          </p:cNvPr>
          <p:cNvGrpSpPr/>
          <p:nvPr/>
        </p:nvGrpSpPr>
        <p:grpSpPr>
          <a:xfrm>
            <a:off x="76200" y="2654300"/>
            <a:ext cx="8888897" cy="1244600"/>
            <a:chOff x="0" y="4822825"/>
            <a:chExt cx="8991600" cy="1244600"/>
          </a:xfrm>
        </p:grpSpPr>
        <p:pic>
          <p:nvPicPr>
            <p:cNvPr id="14" name="Picture 1030">
              <a:extLst>
                <a:ext uri="{FF2B5EF4-FFF2-40B4-BE49-F238E27FC236}">
                  <a16:creationId xmlns:a16="http://schemas.microsoft.com/office/drawing/2014/main" id="{006B2E7F-C343-410D-BEBB-E4C1F17A6E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6982" b="12477"/>
            <a:stretch/>
          </p:blipFill>
          <p:spPr bwMode="auto">
            <a:xfrm>
              <a:off x="0" y="4822825"/>
              <a:ext cx="8991600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024C5F-FC9C-4744-A120-A6AF2D6EBAFA}"/>
                </a:ext>
              </a:extLst>
            </p:cNvPr>
            <p:cNvSpPr txBox="1"/>
            <p:nvPr/>
          </p:nvSpPr>
          <p:spPr>
            <a:xfrm>
              <a:off x="3135273" y="5173213"/>
              <a:ext cx="14652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/>
                <a:t>QGP</a:t>
              </a:r>
              <a:endParaRPr lang="zh-CN" altLang="en-US" sz="3200" b="1" dirty="0"/>
            </a:p>
          </p:txBody>
        </p:sp>
      </p:grp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66173A3-32D4-4242-9CF0-5156BCFC6119}"/>
              </a:ext>
            </a:extLst>
          </p:cNvPr>
          <p:cNvSpPr/>
          <p:nvPr/>
        </p:nvSpPr>
        <p:spPr bwMode="auto">
          <a:xfrm>
            <a:off x="3124200" y="2362199"/>
            <a:ext cx="2585001" cy="3352800"/>
          </a:xfrm>
          <a:prstGeom prst="roundRect">
            <a:avLst>
              <a:gd name="adj" fmla="val 8130"/>
            </a:avLst>
          </a:prstGeom>
          <a:ln w="38100">
            <a:solidFill>
              <a:srgbClr val="FF0000"/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C1157FE-FB21-42DF-BCA9-A7E81E61F77F}"/>
              </a:ext>
            </a:extLst>
          </p:cNvPr>
          <p:cNvSpPr txBox="1"/>
          <p:nvPr/>
        </p:nvSpPr>
        <p:spPr>
          <a:xfrm>
            <a:off x="3083200" y="4354784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QGP evolution: </a:t>
            </a:r>
          </a:p>
          <a:p>
            <a:pPr algn="ctr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goal: QGP &amp; QCD phase diagram 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219E645-A1FE-49A2-B4D2-87ACA3C17D49}"/>
              </a:ext>
            </a:extLst>
          </p:cNvPr>
          <p:cNvSpPr/>
          <p:nvPr/>
        </p:nvSpPr>
        <p:spPr bwMode="auto">
          <a:xfrm>
            <a:off x="5943600" y="2377108"/>
            <a:ext cx="2787098" cy="3337891"/>
          </a:xfrm>
          <a:prstGeom prst="roundRect">
            <a:avLst>
              <a:gd name="adj" fmla="val 8130"/>
            </a:avLst>
          </a:prstGeom>
          <a:ln w="38100">
            <a:solidFill>
              <a:schemeClr val="bg1">
                <a:lumMod val="75000"/>
              </a:schemeClr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CD42D1-8942-459E-941B-7BAAAFEF438E}"/>
              </a:ext>
            </a:extLst>
          </p:cNvPr>
          <p:cNvSpPr txBox="1"/>
          <p:nvPr/>
        </p:nvSpPr>
        <p:spPr>
          <a:xfrm>
            <a:off x="6036530" y="4354784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Hadrons: </a:t>
            </a:r>
          </a:p>
          <a:p>
            <a:pPr algn="ctr">
              <a:spcAft>
                <a:spcPts val="0"/>
              </a:spcAft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study with hadron physics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C4134130-E435-41EE-A90A-A0FD82B321B3}"/>
              </a:ext>
            </a:extLst>
          </p:cNvPr>
          <p:cNvSpPr/>
          <p:nvPr/>
        </p:nvSpPr>
        <p:spPr bwMode="auto">
          <a:xfrm>
            <a:off x="228599" y="2377108"/>
            <a:ext cx="2661202" cy="3352800"/>
          </a:xfrm>
          <a:prstGeom prst="roundRect">
            <a:avLst>
              <a:gd name="adj" fmla="val 8130"/>
            </a:avLst>
          </a:prstGeom>
          <a:ln w="38100">
            <a:solidFill>
              <a:schemeClr val="bg1">
                <a:lumMod val="75000"/>
              </a:schemeClr>
            </a:solidFill>
          </a:ln>
          <a:effectLst>
            <a:glow>
              <a:schemeClr val="bg1"/>
            </a:glow>
          </a:effec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glow rad="7239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AD8A9EB-FBC8-4FE0-BBD1-7E246FA8E21A}"/>
              </a:ext>
            </a:extLst>
          </p:cNvPr>
          <p:cNvSpPr txBox="1"/>
          <p:nvPr/>
        </p:nvSpPr>
        <p:spPr>
          <a:xfrm>
            <a:off x="225699" y="4369692"/>
            <a:ext cx="26670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u="sng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conditions: </a:t>
            </a:r>
          </a:p>
          <a:p>
            <a:pPr algn="ctr"/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study  with nuclear structure </a:t>
            </a:r>
          </a:p>
        </p:txBody>
      </p:sp>
    </p:spTree>
    <p:extLst>
      <p:ext uri="{BB962C8B-B14F-4D97-AF65-F5344CB8AC3E}">
        <p14:creationId xmlns:p14="http://schemas.microsoft.com/office/powerpoint/2010/main" val="2307730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>
            <a:extLst>
              <a:ext uri="{FF2B5EF4-FFF2-40B4-BE49-F238E27FC236}">
                <a16:creationId xmlns:a16="http://schemas.microsoft.com/office/drawing/2014/main" id="{8542F1A8-2DB5-43BB-915F-824575DAF603}"/>
              </a:ext>
            </a:extLst>
          </p:cNvPr>
          <p:cNvSpPr txBox="1">
            <a:spLocks noChangeArrowheads="1"/>
          </p:cNvSpPr>
          <p:nvPr/>
        </p:nvSpPr>
        <p:spPr>
          <a:xfrm>
            <a:off x="1905000" y="14796"/>
            <a:ext cx="5410200" cy="6048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zh-CN" sz="320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Viscous hydro &amp; hybrid model</a:t>
            </a:r>
            <a:endParaRPr kumimoji="0" lang="en-US" altLang="zh-CN" sz="32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303A44B-CD40-4B0C-855B-D087DD6DE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19614"/>
            <a:ext cx="8763000" cy="3495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0C646FF-365A-4E4E-BF18-5DB3E3554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495800"/>
            <a:ext cx="8839200" cy="208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89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5334000" cy="59088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Extract the QGP viscosity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343400"/>
            <a:ext cx="3655748" cy="238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762000"/>
            <a:ext cx="8077200" cy="348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648200" y="44196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-An quantitatively extraction of the QGP viscosity with </a:t>
            </a:r>
            <a:r>
              <a:rPr lang="en-US" altLang="zh-CN" dirty="0" err="1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iEBE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-VISHNU and the massive data evaluation </a:t>
            </a:r>
            <a:endParaRPr lang="zh-CN" altLang="en-US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08672" y="5410200"/>
            <a:ext cx="4435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-</a:t>
            </a:r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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/s(T) is very close to the KSS bound of 1/4 </a:t>
            </a:r>
            <a:endParaRPr lang="zh-CN" altLang="en-US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4400" y="6150114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</a:rPr>
              <a:t>J. Bernhard, S. Moreland, </a:t>
            </a:r>
            <a:r>
              <a:rPr lang="de-DE" altLang="zh-CN" sz="1800" dirty="0">
                <a:solidFill>
                  <a:schemeClr val="bg1">
                    <a:lumMod val="50000"/>
                  </a:schemeClr>
                </a:solidFill>
              </a:rPr>
              <a:t>S.A. Bass, J. Liu, U. Heinz, PRC 2015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BjYTNhMTEwZGY4NDczZTFlN2YzMmZjNDdkMDkwNz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effectLst>
          <a:glow>
            <a:schemeClr val="bg1"/>
          </a:glow>
        </a:effectLst>
      </a:spPr>
      <a:bodyPr wrap="none" fromWordArt="1">
        <a:prstTxWarp prst="textPlain">
          <a:avLst>
            <a:gd name="adj" fmla="val 50000"/>
          </a:avLst>
        </a:prstTxWarp>
      </a:bodyPr>
      <a:lstStyle>
        <a:defPPr>
          <a:defRPr sz="3600" b="1" kern="1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solidFill>
              <a:srgbClr val="FFC000"/>
            </a:solidFill>
            <a:effectLst>
              <a:glow rad="723900">
                <a:schemeClr val="accent4">
                  <a:satMod val="175000"/>
                  <a:alpha val="40000"/>
                </a:schemeClr>
              </a:glow>
            </a:effectLst>
            <a:latin typeface="Arial" panose="020B0604020202020204"/>
            <a:cs typeface="Arial" panose="020B0604020202020204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17784</TotalTime>
  <Words>2927</Words>
  <Application>Microsoft Office PowerPoint</Application>
  <PresentationFormat>全屏显示(4:3)</PresentationFormat>
  <Paragraphs>457</Paragraphs>
  <Slides>50</Slides>
  <Notes>38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7" baseType="lpstr">
      <vt:lpstr>Arial Unicode MS</vt:lpstr>
      <vt:lpstr>ArialMT</vt:lpstr>
      <vt:lpstr>CambriaMath</vt:lpstr>
      <vt:lpstr>CMSS8</vt:lpstr>
      <vt:lpstr>Liberation Sans</vt:lpstr>
      <vt:lpstr>TeXGyreTermesX-Regular</vt:lpstr>
      <vt:lpstr>仿宋</vt:lpstr>
      <vt:lpstr>黑体</vt:lpstr>
      <vt:lpstr>Arial</vt:lpstr>
      <vt:lpstr>Bahnschrift Light Condensed</vt:lpstr>
      <vt:lpstr>Calibri</vt:lpstr>
      <vt:lpstr>Cambria Math</vt:lpstr>
      <vt:lpstr>Impact</vt:lpstr>
      <vt:lpstr>Roboto</vt:lpstr>
      <vt:lpstr>Times New Roman</vt:lpstr>
      <vt:lpstr>Office Theme</vt:lpstr>
      <vt:lpstr>Equation</vt:lpstr>
      <vt:lpstr>PowerPoint 演示文稿</vt:lpstr>
      <vt:lpstr>PowerPoint 演示文稿</vt:lpstr>
      <vt:lpstr>Relativistic heavy ion physics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Extract the QGP viscosity </vt:lpstr>
      <vt:lpstr>QGP: most perfect liquid</vt:lpstr>
      <vt:lpstr>Powerful predictions from hydrodynamics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VCQ scaling of v2 &amp; partonic degree of freedom </vt:lpstr>
      <vt:lpstr>CoLBT-Hydro Model + Coal Model for Pb+Pb collisions</vt:lpstr>
      <vt:lpstr>Quark coalescence for Pb+Pb collisions</vt:lpstr>
      <vt:lpstr>PowerPoint 演示文稿</vt:lpstr>
      <vt:lpstr>PowerPoint 演示文稿</vt:lpstr>
      <vt:lpstr>PowerPoint 演示文稿</vt:lpstr>
      <vt:lpstr>Probe nuclear structure with relativistic heavy ion collisions</vt:lpstr>
      <vt:lpstr>PowerPoint 演示文稿</vt:lpstr>
      <vt:lpstr>96Ru+96Ru  and 96Zr+96Zr Collisions @ RHIC isobar run</vt:lpstr>
      <vt:lpstr>  Deformation of 96Ru &amp; 96Zr (nuclear structure)</vt:lpstr>
      <vt:lpstr>   Probe the deformation (mass distributions) of 96Ru &amp; 96Zr</vt:lpstr>
      <vt:lpstr>           ac2{3} for Ru+Ru and Zr+Zr collisions</vt:lpstr>
      <vt:lpstr>     Imaging the deformation 238U at RHIC </vt:lpstr>
      <vt:lpstr>PowerPoint 演示文稿</vt:lpstr>
      <vt:lpstr>PowerPoint 演示文稿</vt:lpstr>
      <vt:lpstr>PowerPoint 演示文稿</vt:lpstr>
      <vt:lpstr>               Probe the γ-soft deformation  of 129Xe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ss</dc:creator>
  <cp:lastModifiedBy>H</cp:lastModifiedBy>
  <cp:revision>2599</cp:revision>
  <cp:lastPrinted>2024-10-19T08:00:29Z</cp:lastPrinted>
  <dcterms:created xsi:type="dcterms:W3CDTF">2008-03-08T21:31:00Z</dcterms:created>
  <dcterms:modified xsi:type="dcterms:W3CDTF">2025-05-16T23:03:07Z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268AC88A48D04E95B69EA32188C94519_13</vt:lpwstr>
  </property>
  <property fmtid="{D5CDD505-2E9C-101B-9397-08002B2CF9AE}" pid="3" name="KSOProductBuildVer">
    <vt:lpwstr>2052-12.1.0.16729</vt:lpwstr>
  </property>
</Properties>
</file>