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1" r:id="rId3"/>
    <p:sldId id="292" r:id="rId4"/>
    <p:sldId id="293" r:id="rId5"/>
    <p:sldId id="298" r:id="rId6"/>
    <p:sldId id="294" r:id="rId7"/>
    <p:sldId id="29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6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1D8C-1534-47FE-A0D1-7890EE534BAF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E9A6-5CD9-406D-A9BD-8344ED552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07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FE9A6-5CD9-406D-A9BD-8344ED5520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94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FE9A6-5CD9-406D-A9BD-8344ED5520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93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FE9A6-5CD9-406D-A9BD-8344ED5520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7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FE9A6-5CD9-406D-A9BD-8344ED5520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2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AE8E6-D044-4665-AB4E-DE25FE668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BD2052-1A58-4641-B6EB-32F768A70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BC45C5-7DC7-4D44-9DBA-D3A56071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0B206-6A46-4F79-B983-80B2465A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221A70-294A-4E14-9DBE-A959C20E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61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F6A8F8-90F8-43B9-9B1A-F9F1F3E1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D0CC74-1352-48BC-9E25-B29A81E55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EBAE4E-A06D-4A74-9F45-E24D2D3F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68021-2084-4A0A-8F55-45C6E36B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DDB428-BCC8-464C-ABEF-A288E30D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44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07C7609-ED10-435A-B705-4A4EE8355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C42FBC-4810-4747-8168-D1B89F6BB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D22657-70EA-4C12-8153-C55503CE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1E9EF-E2A9-4985-B18D-256251E4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0EE718-5C54-4D73-BBDA-860AA16C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30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CE4EB-C6A8-4FE5-9611-CA1238D0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F60A28-380E-4DB1-8417-A355CDE5E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3963D5-22E4-42EB-B20D-7C4F375E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966CCF-A2C0-4DAD-913C-40F852EC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1485DF-C688-49EA-A705-270FA464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5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A2D46-25F2-47FA-A070-743D9F59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FFC94A-A0BF-4B2C-BBA7-88629A99E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8D544A-A630-4ADD-89D2-5B10CEEF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4DB945-6CBD-45CC-BB3A-2AD90D60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87D34D-0184-4C52-8ED5-F40C86AC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97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D088E-A0D7-4BBA-B0B0-6A2E7AF2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D733AD-BC64-44FF-A2B8-701245C5C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B46745-61B8-48E0-85F0-1A8359467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378C24-DECB-4BA1-AEA3-BB13F37F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07D66F-73D4-4BEE-99F9-2B9931FF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2674E3-7A52-4B82-B1E0-605FAD7F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21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93284E-7CF7-4C83-8F32-8348BCE3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4533A9-CAE5-4F38-B9BC-E27482635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FCBAAA-1FC2-4E4A-8714-DC624AF5E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5FF69BA-A7A8-4E47-85CD-C3F2412B1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99C427-58BA-4E68-8E51-9EA17AE13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C29F62-719C-4119-97E0-17326AF2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399269F-9B1D-4679-8188-7F354CE7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375EC1-E6C6-487C-8EE5-59D0A6C1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93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E4A5E-EB1E-4B8B-A0FF-C113E7F6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D5BBD2-E8B7-421F-9FF9-2D2F097A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7DC909-022C-4CA8-97B4-75F7A47A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C813C8-4896-4ED8-81A4-F769AAF3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8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94D3D5-5E7F-4D73-884B-652ED5929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8322C55-1A33-4593-86AF-A2905CC7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98B70C-F849-40C3-82AB-210443FC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96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BC98B-C480-4536-B556-2D93DDC6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398300-5CC9-4426-B863-B5305775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5BD0EB-4D77-401F-955B-C33178E99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493BC6-7E42-488C-AF24-5821489D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F23BA8-525E-4ED0-A4B1-BE0D762C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5C0918-C300-440D-911F-E542C930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93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399F3-C51A-4F4A-BAA9-A2295EE6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FDA7F4A-A44C-4CF7-9FC4-47498A8E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7B1F1A-5B05-4CDA-B51A-C57DBDD2D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AF1019-1FA5-49A8-9078-6670CFAC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B42377-894F-47CC-ADD0-4950F03C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148F21-3408-48BB-9CB9-33EEDA14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57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9CD5DE-976F-47F0-B8D0-8E8827C4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AD78D9-ED36-4F64-80BC-A2E41E419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2AEA5E-B09B-4017-BACE-DE49E3F6B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1753F-F027-4280-930F-AF88DA8CAE9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8F14B-66DB-4113-BA8E-6D182D0D3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A0FD82-226A-41DC-B120-300EC97A3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44C29-14E4-4904-973A-3D98BF3D78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1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21639-EE85-432F-8A79-E966DF1CC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8000" b="1" dirty="0">
                <a:solidFill>
                  <a:srgbClr val="404040"/>
                </a:solidFill>
                <a:latin typeface="Inter"/>
              </a:rPr>
              <a:t>CGEM</a:t>
            </a:r>
            <a:r>
              <a:rPr lang="en-US" altLang="zh-CN" sz="8000" dirty="0"/>
              <a:t> </a:t>
            </a:r>
            <a:r>
              <a:rPr lang="en-US" altLang="zh-CN" sz="8000" b="1" dirty="0">
                <a:solidFill>
                  <a:srgbClr val="404040"/>
                </a:solidFill>
                <a:latin typeface="Inter"/>
              </a:rPr>
              <a:t>DAQ status</a:t>
            </a:r>
            <a:endParaRPr lang="zh-CN" altLang="en-US" sz="8000" b="1" dirty="0">
              <a:solidFill>
                <a:srgbClr val="404040"/>
              </a:solidFill>
              <a:latin typeface="Inter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988413-DDDB-4865-9D25-B3833D90D4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404040"/>
                </a:solidFill>
                <a:latin typeface="Inter"/>
                <a:ea typeface="+mj-ea"/>
                <a:cs typeface="+mj-cs"/>
              </a:rPr>
              <a:t>2025-02-11</a:t>
            </a:r>
            <a:endParaRPr lang="zh-CN" altLang="en-US" sz="3200" b="1" dirty="0">
              <a:solidFill>
                <a:srgbClr val="404040"/>
              </a:solidFill>
              <a:latin typeface="Inter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74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34AA2E-926F-40C2-8A63-4D14146C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404040"/>
                </a:solidFill>
                <a:latin typeface="Inter"/>
              </a:rPr>
              <a:t>OUTLINE</a:t>
            </a:r>
            <a:endParaRPr lang="zh-CN" altLang="en-US" b="1" dirty="0">
              <a:solidFill>
                <a:srgbClr val="404040"/>
              </a:solidFill>
              <a:latin typeface="Inter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CFFBFF-864D-45C8-9758-B327E109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Autonomous Interrupt Handling &amp; Data Processing </a:t>
            </a:r>
          </a:p>
          <a:p>
            <a:r>
              <a:rPr lang="en-US" altLang="zh-CN" dirty="0"/>
              <a:t>Commissioning in BESIII experiment Hall with full system</a:t>
            </a:r>
          </a:p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53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2A1D3-3164-41C9-AABD-C35FCC5E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49" y="289740"/>
            <a:ext cx="10515600" cy="1325563"/>
          </a:xfrm>
        </p:spPr>
        <p:txBody>
          <a:bodyPr/>
          <a:lstStyle/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Autonomous Interrupt Handling &amp; Data Processing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EE321-E3AB-4474-B7E1-E748D4D4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31" y="2057212"/>
            <a:ext cx="5647441" cy="3509948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4 kHz Interrupt Generation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Inter"/>
              </a:rPr>
              <a:t>: </a:t>
            </a:r>
          </a:p>
          <a:p>
            <a:pPr lvl="1"/>
            <a:r>
              <a:rPr lang="en-US" altLang="zh-CN" b="0" i="0" dirty="0">
                <a:solidFill>
                  <a:srgbClr val="404040"/>
                </a:solidFill>
                <a:effectLst/>
                <a:latin typeface="Inter"/>
              </a:rPr>
              <a:t>PPC autonomously generates interrupts at </a:t>
            </a:r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4 kHz 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Inter"/>
              </a:rPr>
              <a:t>frequency.</a:t>
            </a:r>
          </a:p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Real-Time Packet Generation :</a:t>
            </a:r>
          </a:p>
          <a:p>
            <a:pPr lvl="1"/>
            <a:r>
              <a:rPr lang="en-US" altLang="zh-CN" b="0" i="0" dirty="0">
                <a:solidFill>
                  <a:srgbClr val="404040"/>
                </a:solidFill>
                <a:effectLst/>
                <a:latin typeface="Inter"/>
              </a:rPr>
              <a:t>Upon interrupt response, produces </a:t>
            </a:r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2 KB 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Inter"/>
              </a:rPr>
              <a:t>simulated data packets and forwards them downstream.</a:t>
            </a:r>
            <a:endParaRPr lang="en-US" altLang="zh-CN" b="1" i="0" dirty="0">
              <a:solidFill>
                <a:srgbClr val="404040"/>
              </a:solidFill>
              <a:effectLst/>
              <a:latin typeface="Inter"/>
            </a:endParaRPr>
          </a:p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Stable Operation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Inter"/>
              </a:rPr>
              <a:t>: System sustains continuous operation under high-frequency interrupt-driven workloads with </a:t>
            </a:r>
            <a:r>
              <a:rPr lang="en-US" altLang="zh-CN" sz="2900" dirty="0">
                <a:solidFill>
                  <a:srgbClr val="404040"/>
                </a:solidFill>
                <a:latin typeface="Inter"/>
              </a:rPr>
              <a:t>data recording enabled.</a:t>
            </a:r>
          </a:p>
          <a:p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Throughput Calculation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Inter"/>
              </a:rPr>
              <a:t>: Two chassis configuration achieves </a:t>
            </a:r>
            <a:r>
              <a:rPr lang="en-US" altLang="zh-CN" b="1" dirty="0">
                <a:solidFill>
                  <a:srgbClr val="404040"/>
                </a:solidFill>
                <a:latin typeface="Inter"/>
              </a:rPr>
              <a:t>16M</a:t>
            </a:r>
            <a:r>
              <a:rPr lang="en-US" altLang="zh-CN" b="1" i="0" dirty="0">
                <a:solidFill>
                  <a:srgbClr val="404040"/>
                </a:solidFill>
                <a:effectLst/>
                <a:latin typeface="Inter"/>
              </a:rPr>
              <a:t>B/s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Inter"/>
              </a:rPr>
              <a:t> throughput (4 kHz × 2 KB ×2 ).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3B43A3-C171-4673-A493-7C1509171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14951"/>
            <a:ext cx="6057076" cy="32522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A1BFE7-C3DE-4873-9038-0C0C4BBA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767" y="1680197"/>
            <a:ext cx="6170214" cy="5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6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2D239-FF0D-418F-AAF2-C1AA2F65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404040"/>
                </a:solidFill>
                <a:latin typeface="Inter"/>
              </a:rPr>
              <a:t>Commissioning in BESIII experiment Hall with full system</a:t>
            </a:r>
            <a:endParaRPr lang="zh-CN" altLang="en-US" b="1" dirty="0">
              <a:solidFill>
                <a:srgbClr val="404040"/>
              </a:solidFill>
              <a:latin typeface="Inter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B38940-FFB8-4877-BE15-B6D61114D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5" y="1816198"/>
            <a:ext cx="10515600" cy="4351338"/>
          </a:xfrm>
        </p:spPr>
        <p:txBody>
          <a:bodyPr/>
          <a:lstStyle/>
          <a:p>
            <a:r>
              <a:rPr lang="en-US" altLang="zh-CN" dirty="0"/>
              <a:t>Connected all the fibers and modules between GEMROCs to the two DC boards in the 2 VME crates.( east 11 + west 10)</a:t>
            </a:r>
          </a:p>
          <a:p>
            <a:r>
              <a:rPr lang="en-US" altLang="zh-CN" dirty="0"/>
              <a:t>Test with BESIII real trigger 4KHz.</a:t>
            </a:r>
          </a:p>
          <a:p>
            <a:r>
              <a:rPr lang="en-US" altLang="zh-CN" dirty="0"/>
              <a:t>DAQ Report: no interrupt received from DC board,</a:t>
            </a:r>
          </a:p>
          <a:p>
            <a:pPr marL="0" indent="0">
              <a:buNone/>
            </a:pPr>
            <a:r>
              <a:rPr lang="en-US" altLang="zh-CN" dirty="0"/>
              <a:t> no data received.</a:t>
            </a:r>
          </a:p>
          <a:p>
            <a:r>
              <a:rPr lang="en-US" altLang="zh-CN" dirty="0"/>
              <a:t> DC buffer is empty.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59F5B9-9ABA-4C1E-B3F4-EEA10D127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84" y="2890482"/>
            <a:ext cx="3035431" cy="36023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D80BFE-5BDF-4D90-BDD1-31B902B3A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428" y="4094124"/>
            <a:ext cx="4902964" cy="25401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45562F-7B00-4D49-8106-B16D099B8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0" y="3110834"/>
            <a:ext cx="3035431" cy="40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2D239-FF0D-418F-AAF2-C1AA2F65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404040"/>
                </a:solidFill>
                <a:latin typeface="Inter"/>
              </a:rPr>
              <a:t>Commissioning in BESIII experiment Hall with full system</a:t>
            </a:r>
            <a:endParaRPr lang="zh-CN" altLang="en-US" b="1" dirty="0">
              <a:solidFill>
                <a:srgbClr val="404040"/>
              </a:solidFill>
              <a:latin typeface="Inter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B38940-FFB8-4877-BE15-B6D61114D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5" y="1816198"/>
            <a:ext cx="10515600" cy="4351338"/>
          </a:xfrm>
        </p:spPr>
        <p:txBody>
          <a:bodyPr/>
          <a:lstStyle/>
          <a:p>
            <a:r>
              <a:rPr lang="en-US" altLang="zh-CN" dirty="0"/>
              <a:t>Connected all the fibers and modules between GEMROCs to the two DC boards in the 2 VME crates.( east 11 + west 10)</a:t>
            </a:r>
          </a:p>
          <a:p>
            <a:r>
              <a:rPr lang="en-US" altLang="zh-CN" dirty="0"/>
              <a:t>Test with BESIII real trigger 4KHz.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45562F-7B00-4D49-8106-B16D099B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53" y="2809176"/>
            <a:ext cx="3035431" cy="404882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348C11-4749-4076-8F46-179254E2787B}"/>
              </a:ext>
            </a:extLst>
          </p:cNvPr>
          <p:cNvSpPr txBox="1"/>
          <p:nvPr/>
        </p:nvSpPr>
        <p:spPr>
          <a:xfrm>
            <a:off x="9483365" y="3223967"/>
            <a:ext cx="121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west side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17BCD5-E6DA-4826-BD56-25300E6D2755}"/>
              </a:ext>
            </a:extLst>
          </p:cNvPr>
          <p:cNvSpPr txBox="1"/>
          <p:nvPr/>
        </p:nvSpPr>
        <p:spPr>
          <a:xfrm>
            <a:off x="5650582" y="4300194"/>
            <a:ext cx="121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east side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068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2D239-FF0D-418F-AAF2-C1AA2F65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404040"/>
                </a:solidFill>
                <a:latin typeface="Inter"/>
              </a:rPr>
              <a:t>Commissioning in BESIII experiment Hall with full system</a:t>
            </a:r>
            <a:endParaRPr lang="zh-CN" altLang="en-US" b="1" dirty="0">
              <a:solidFill>
                <a:srgbClr val="404040"/>
              </a:solidFill>
              <a:latin typeface="Inter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B38940-FFB8-4877-BE15-B6D61114D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5" y="1816198"/>
            <a:ext cx="10515600" cy="3236569"/>
          </a:xfrm>
        </p:spPr>
        <p:txBody>
          <a:bodyPr/>
          <a:lstStyle/>
          <a:p>
            <a:r>
              <a:rPr lang="en-US" altLang="zh-CN" dirty="0"/>
              <a:t>Test with BESIII real trigger 313Hz.</a:t>
            </a:r>
          </a:p>
          <a:p>
            <a:r>
              <a:rPr lang="en-US" altLang="zh-CN" dirty="0"/>
              <a:t> DC 1 can only take some data with not more than 4 GEMROCs.</a:t>
            </a:r>
          </a:p>
          <a:p>
            <a:r>
              <a:rPr lang="en-US" altLang="zh-CN" dirty="0"/>
              <a:t>Take some data and check data file. (with GEMROC 12 14 15 16)</a:t>
            </a:r>
          </a:p>
          <a:p>
            <a:r>
              <a:rPr lang="en-US" altLang="zh-CN" dirty="0"/>
              <a:t>Some data format issues found.</a:t>
            </a:r>
          </a:p>
          <a:p>
            <a:pPr lvl="1"/>
            <a:r>
              <a:rPr lang="en-US" altLang="zh-CN" dirty="0"/>
              <a:t>GEMROC L1 count jumps</a:t>
            </a:r>
          </a:p>
          <a:p>
            <a:pPr lvl="1"/>
            <a:r>
              <a:rPr lang="en-US" altLang="zh-CN" dirty="0"/>
              <a:t>GEMROC trailer missing one word </a:t>
            </a:r>
            <a:r>
              <a:rPr lang="en-US" altLang="zh-CN" dirty="0" err="1"/>
              <a:t>frequenctly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B3464E-9B97-49EA-972E-15B1CAB9C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14" y="4777744"/>
            <a:ext cx="7936103" cy="25582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D4B76A-58F2-43AC-A863-9750D02B8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79781"/>
            <a:ext cx="4804238" cy="34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5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931531-62CE-4BC6-91F1-6AA3FE37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404040"/>
                </a:solidFill>
                <a:latin typeface="Inter"/>
              </a:rPr>
              <a:t>conclusion</a:t>
            </a:r>
            <a:endParaRPr lang="zh-CN" altLang="en-US" b="1" dirty="0">
              <a:solidFill>
                <a:srgbClr val="404040"/>
              </a:solidFill>
              <a:latin typeface="Inter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653533-DD86-4358-8105-33CD6509D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3" y="1580528"/>
            <a:ext cx="10515600" cy="47731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Finished the hardware and software deployment of</a:t>
            </a:r>
            <a:r>
              <a:rPr lang="zh-CN" altLang="en-US" dirty="0"/>
              <a:t> </a:t>
            </a:r>
            <a:r>
              <a:rPr lang="en-US" altLang="zh-CN" dirty="0"/>
              <a:t>DAQ</a:t>
            </a:r>
            <a:r>
              <a:rPr lang="zh-CN" altLang="en-US" dirty="0"/>
              <a:t> </a:t>
            </a:r>
            <a:r>
              <a:rPr lang="en-US" altLang="zh-CN" dirty="0"/>
              <a:t>system.</a:t>
            </a:r>
          </a:p>
          <a:p>
            <a:r>
              <a:rPr lang="en-US" altLang="zh-CN" dirty="0"/>
              <a:t>Simulation tests proves the DAQ can work continuously with interrupt read out mode with 16MB/s throughput.</a:t>
            </a:r>
          </a:p>
          <a:p>
            <a:r>
              <a:rPr lang="en-US" altLang="zh-CN" dirty="0"/>
              <a:t>Test with the full system with real BESIII trigger 4KHz,  receive no interrupt and no data with DC buffer empty.</a:t>
            </a:r>
          </a:p>
          <a:p>
            <a:r>
              <a:rPr lang="en-US" altLang="zh-CN" dirty="0"/>
              <a:t>Test with partial system with real BESIII trigger 313Hz,  data format had some issues.</a:t>
            </a:r>
          </a:p>
          <a:p>
            <a:r>
              <a:rPr lang="en-US" altLang="zh-CN" b="1" dirty="0"/>
              <a:t>Next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Test with BESIII</a:t>
            </a:r>
            <a:r>
              <a:rPr lang="zh-CN" altLang="en-US" dirty="0"/>
              <a:t> </a:t>
            </a:r>
            <a:r>
              <a:rPr lang="en-US" altLang="zh-CN" dirty="0"/>
              <a:t>CLOCK</a:t>
            </a:r>
            <a:r>
              <a:rPr lang="zh-CN" altLang="en-US" dirty="0"/>
              <a:t>，</a:t>
            </a:r>
            <a:r>
              <a:rPr lang="en-US" altLang="zh-CN" dirty="0"/>
              <a:t>CHECK, with FULL</a:t>
            </a:r>
            <a:r>
              <a:rPr lang="zh-CN" altLang="en-US" dirty="0"/>
              <a:t> </a:t>
            </a:r>
            <a:r>
              <a:rPr lang="en-US" altLang="zh-CN" dirty="0"/>
              <a:t>enabled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it helps.</a:t>
            </a:r>
          </a:p>
          <a:p>
            <a:pPr lvl="1"/>
            <a:r>
              <a:rPr lang="en-US" altLang="zh-CN" dirty="0"/>
              <a:t>Test with other subdetectors.</a:t>
            </a:r>
          </a:p>
          <a:p>
            <a:pPr lvl="1"/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latin typeface="Bookman Old Style" panose="02050604050505020204" pitchFamily="18" charset="0"/>
              </a:rPr>
              <a:t>                               Thank you !</a:t>
            </a:r>
            <a:endParaRPr lang="zh-CN" altLang="en-US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723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362</Words>
  <Application>Microsoft Office PowerPoint</Application>
  <PresentationFormat>宽屏</PresentationFormat>
  <Paragraphs>48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Inter</vt:lpstr>
      <vt:lpstr>等线</vt:lpstr>
      <vt:lpstr>等线 Light</vt:lpstr>
      <vt:lpstr>Arial</vt:lpstr>
      <vt:lpstr>Bookman Old Style</vt:lpstr>
      <vt:lpstr>Office 主题​​</vt:lpstr>
      <vt:lpstr>CGEM DAQ status</vt:lpstr>
      <vt:lpstr>OUTLINE</vt:lpstr>
      <vt:lpstr>Autonomous Interrupt Handling &amp; Data Processing </vt:lpstr>
      <vt:lpstr>Commissioning in BESIII experiment Hall with full system</vt:lpstr>
      <vt:lpstr>Commissioning in BESIII experiment Hall with full system</vt:lpstr>
      <vt:lpstr>Commissioning in BESIII experiment Hall with full system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CGEM DAQ status</dc:title>
  <dc:creator>zengtx</dc:creator>
  <cp:lastModifiedBy>zengtx</cp:lastModifiedBy>
  <cp:revision>76</cp:revision>
  <dcterms:created xsi:type="dcterms:W3CDTF">2025-02-04T09:59:28Z</dcterms:created>
  <dcterms:modified xsi:type="dcterms:W3CDTF">2025-02-11T06:55:42Z</dcterms:modified>
</cp:coreProperties>
</file>