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953" r:id="rId2"/>
    <p:sldId id="1078" r:id="rId3"/>
    <p:sldId id="1073" r:id="rId4"/>
    <p:sldId id="261" r:id="rId5"/>
    <p:sldId id="1076" r:id="rId6"/>
    <p:sldId id="1022" r:id="rId7"/>
    <p:sldId id="258" r:id="rId8"/>
    <p:sldId id="1075" r:id="rId9"/>
    <p:sldId id="1071" r:id="rId10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00FF"/>
    <a:srgbClr val="003399"/>
    <a:srgbClr val="E6E6E6"/>
    <a:srgbClr val="0070C0"/>
    <a:srgbClr val="4D8357"/>
    <a:srgbClr val="005800"/>
    <a:srgbClr val="008400"/>
    <a:srgbClr val="FDCC6D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45" autoAdjust="0"/>
    <p:restoredTop sz="90741" autoAdjust="0"/>
  </p:normalViewPr>
  <p:slideViewPr>
    <p:cSldViewPr>
      <p:cViewPr>
        <p:scale>
          <a:sx n="96" d="100"/>
          <a:sy n="96" d="100"/>
        </p:scale>
        <p:origin x="60" y="12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62" d="100"/>
          <a:sy n="62" d="100"/>
        </p:scale>
        <p:origin x="3178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2025/2/11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730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45CF8-66E6-6D5F-BF0D-FBD939B79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C4B0A73-313B-D1E2-FDB9-C780A2650E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F7DD0AB-DC74-B421-36D3-C77BB06A39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739BE3-DB3B-E425-3041-EA8EB71458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5D757-8141-4693-ACD1-ED0AA02123D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476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364D-C919-45E7-A57D-C4BE4049E83B}" type="datetime1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solidFill>
                  <a:srgbClr val="0000FF"/>
                </a:solidFill>
                <a:latin typeface="+mn-lt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D583-47F1-4C9E-913E-9C8F8159BAED}" type="datetime1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ctr">
              <a:defRPr sz="4000" b="1" baseline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7FF2-22DD-4CF8-BE9E-25F2457D970D}" type="datetime1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1474-FB53-481B-9A68-D9081559E308}" type="datetime1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97A9A-512A-4894-931E-4EFF37503AC0}" type="datetime1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3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692720" y="2860228"/>
            <a:ext cx="8627534" cy="157688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000" dirty="0">
                <a:solidFill>
                  <a:srgbClr val="C00000"/>
                </a:solidFill>
              </a:rPr>
              <a:t>CEPC Muon Detector</a:t>
            </a:r>
          </a:p>
          <a:p>
            <a:r>
              <a:rPr lang="en-US" altLang="zh-CN" sz="6000" dirty="0">
                <a:solidFill>
                  <a:srgbClr val="C00000"/>
                </a:solidFill>
              </a:rPr>
              <a:t>--- </a:t>
            </a:r>
            <a:r>
              <a:rPr lang="en-FR" altLang="zh-CN" sz="6000" dirty="0">
                <a:solidFill>
                  <a:srgbClr val="C00000"/>
                </a:solidFill>
              </a:rPr>
              <a:t>Ref-</a:t>
            </a:r>
            <a:r>
              <a:rPr lang="en-US" altLang="zh-CN" sz="6000" dirty="0">
                <a:solidFill>
                  <a:srgbClr val="C00000"/>
                </a:solidFill>
              </a:rPr>
              <a:t>TDR</a:t>
            </a:r>
            <a:r>
              <a:rPr lang="zh-CN" altLang="en-US" sz="6000" dirty="0">
                <a:solidFill>
                  <a:srgbClr val="C00000"/>
                </a:solidFill>
              </a:rPr>
              <a:t> </a:t>
            </a:r>
            <a:r>
              <a:rPr lang="en-US" altLang="zh-CN" sz="6000" dirty="0">
                <a:solidFill>
                  <a:srgbClr val="C00000"/>
                </a:solidFill>
              </a:rPr>
              <a:t>status</a:t>
            </a:r>
            <a:br>
              <a:rPr lang="en-US" altLang="zh-CN" sz="6000" dirty="0">
                <a:solidFill>
                  <a:srgbClr val="C00000"/>
                </a:solidFill>
              </a:rPr>
            </a:br>
            <a:endParaRPr lang="zh-CN" altLang="en-US" sz="6000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2639616" y="4221088"/>
            <a:ext cx="6769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Xiaolong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Wang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(Fudan U.)</a:t>
            </a:r>
          </a:p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on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behalf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of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the Muon Detector Group</a:t>
            </a:r>
          </a:p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Tuesday Meeting, 02/22/2025</a:t>
            </a: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AB38C1-613C-0C3A-521C-0A36C4824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Current Focus: TDR Edition</a:t>
            </a:r>
            <a:endParaRPr lang="en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23EA5-FE3D-C9C7-C927-600A3EFF4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E371FA5-0AE7-71C6-22C1-EC999EBC4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5960" y="925821"/>
            <a:ext cx="5270376" cy="2503179"/>
          </a:xfrm>
        </p:spPr>
        <p:txBody>
          <a:bodyPr/>
          <a:lstStyle/>
          <a:p>
            <a:r>
              <a:rPr lang="en-US" altLang="zh-CN" sz="2400" dirty="0"/>
              <a:t>Current</a:t>
            </a:r>
            <a:r>
              <a:rPr lang="zh-CN" altLang="en-US" sz="2400" dirty="0"/>
              <a:t> </a:t>
            </a:r>
            <a:r>
              <a:rPr lang="en-US" altLang="zh-CN" sz="2400" dirty="0"/>
              <a:t>status:</a:t>
            </a:r>
          </a:p>
          <a:p>
            <a:pPr lvl="1"/>
            <a:r>
              <a:rPr lang="en-US" altLang="zh-CN" sz="2000" dirty="0"/>
              <a:t>Main</a:t>
            </a:r>
            <a:r>
              <a:rPr lang="zh-CN" altLang="en-US" sz="2000" dirty="0"/>
              <a:t> </a:t>
            </a:r>
            <a:r>
              <a:rPr lang="en-US" altLang="zh-CN" sz="2000" dirty="0"/>
              <a:t>structure</a:t>
            </a:r>
            <a:r>
              <a:rPr lang="zh-CN" altLang="en-US" sz="2000" dirty="0"/>
              <a:t> </a:t>
            </a:r>
            <a:r>
              <a:rPr lang="en-US" altLang="zh-CN" sz="2000" dirty="0"/>
              <a:t>finished.</a:t>
            </a:r>
          </a:p>
          <a:p>
            <a:pPr lvl="1"/>
            <a:r>
              <a:rPr lang="en-US" altLang="zh-CN" sz="2000" dirty="0"/>
              <a:t>XiaoLong is working on the overall.</a:t>
            </a:r>
          </a:p>
          <a:p>
            <a:pPr lvl="1"/>
            <a:r>
              <a:rPr lang="en-US" altLang="zh-CN" sz="2000" dirty="0"/>
              <a:t>Now, it’s &gt; 30 pages.</a:t>
            </a:r>
          </a:p>
          <a:p>
            <a:endParaRPr lang="en-FR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30B2DDD-D8B5-4B6B-872C-6331BA530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40" y="1189203"/>
            <a:ext cx="4139140" cy="346393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80432C3-0FE2-4AC7-ADE7-D224153A6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872" y="2700492"/>
            <a:ext cx="3612073" cy="224644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DEDBE6E-9BE6-4326-AEE3-ED651DC05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880" y="5241799"/>
            <a:ext cx="4608512" cy="138076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15A6A81-8B20-4212-8932-F8D8902BE30D}"/>
              </a:ext>
            </a:extLst>
          </p:cNvPr>
          <p:cNvSpPr txBox="1"/>
          <p:nvPr/>
        </p:nvSpPr>
        <p:spPr>
          <a:xfrm>
            <a:off x="983432" y="5373216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Pavel </a:t>
            </a:r>
            <a:r>
              <a:rPr lang="en-US" altLang="zh-CN" dirty="0" err="1"/>
              <a:t>Pakhlov</a:t>
            </a:r>
            <a:r>
              <a:rPr lang="en-US" altLang="zh-CN" dirty="0"/>
              <a:t> and </a:t>
            </a:r>
            <a:r>
              <a:rPr lang="en-US" altLang="zh-CN" dirty="0" err="1"/>
              <a:t>Tagir</a:t>
            </a:r>
            <a:r>
              <a:rPr lang="en-US" altLang="zh-CN" dirty="0"/>
              <a:t> </a:t>
            </a:r>
            <a:r>
              <a:rPr lang="en-US" altLang="zh-CN" dirty="0" err="1"/>
              <a:t>Aushev</a:t>
            </a:r>
            <a:r>
              <a:rPr lang="en-US" altLang="zh-CN" dirty="0"/>
              <a:t> are visiting Fudan and IHEP for cooperation in the future.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81303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864998E0-DFFF-4000-8BB8-60DA11083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4" y="3573016"/>
            <a:ext cx="2846397" cy="245391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07AF268-F2FF-4785-8094-3BD310D63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276" y="3622965"/>
            <a:ext cx="3891520" cy="1628294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99C3AA45-BA6F-406D-8F03-53AFE9A2E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Electronics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0B3F1F3-65CC-42AF-881C-546197B74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67CE6AB-8248-4F79-9A67-DAD1A391C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79" y="1130957"/>
            <a:ext cx="5507934" cy="248875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DE64BF1-E8F6-4DF6-882E-C152CB43A3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8425"/>
          <a:stretch/>
        </p:blipFill>
        <p:spPr>
          <a:xfrm>
            <a:off x="6268892" y="1097113"/>
            <a:ext cx="4937416" cy="18002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07B3C51-7706-45B4-9502-420F520EE6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3620" y="4437112"/>
            <a:ext cx="2487572" cy="185426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62CB9E-B2C5-48C3-87C4-6288748322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3780" y="4437112"/>
            <a:ext cx="2778869" cy="2016224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6BE87F75-E7DD-4E6B-9E53-05B24D7D88FD}"/>
              </a:ext>
            </a:extLst>
          </p:cNvPr>
          <p:cNvSpPr txBox="1"/>
          <p:nvPr/>
        </p:nvSpPr>
        <p:spPr>
          <a:xfrm>
            <a:off x="6758894" y="3113684"/>
            <a:ext cx="5183703" cy="98488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600" dirty="0" err="1"/>
              <a:t>uMB</a:t>
            </a:r>
            <a:r>
              <a:rPr lang="en-US" altLang="zh-CN" sz="1600" dirty="0"/>
              <a:t>: Muon management board</a:t>
            </a:r>
          </a:p>
          <a:p>
            <a:r>
              <a:rPr lang="en-US" altLang="zh-CN" sz="1400" dirty="0"/>
              <a:t>–Up to 24 RJ45 connectors, CAT6 shielded cable (up to 2.5 m) to </a:t>
            </a:r>
            <a:r>
              <a:rPr lang="en-US" altLang="zh-CN" sz="1400" dirty="0" err="1"/>
              <a:t>uMB</a:t>
            </a:r>
            <a:endParaRPr lang="en-US" altLang="zh-CN" sz="1400" dirty="0"/>
          </a:p>
          <a:p>
            <a:r>
              <a:rPr lang="en-US" altLang="zh-CN" sz="1400" dirty="0"/>
              <a:t>– Fiber to backend</a:t>
            </a:r>
          </a:p>
          <a:p>
            <a:r>
              <a:rPr lang="en-US" altLang="zh-CN" sz="1400" dirty="0"/>
              <a:t>– Power input (AWG16 x4), 48V</a:t>
            </a:r>
            <a:endParaRPr lang="zh-CN" altLang="en-US" sz="1400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B0F30417-A3E2-445F-85A6-EF2B3BE280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3512" y="5380041"/>
            <a:ext cx="4608512" cy="1313379"/>
          </a:xfrm>
          <a:prstGeom prst="rect">
            <a:avLst/>
          </a:prstGeom>
        </p:spPr>
      </p:pic>
      <p:sp>
        <p:nvSpPr>
          <p:cNvPr id="28" name="箭头: 右 27">
            <a:extLst>
              <a:ext uri="{FF2B5EF4-FFF2-40B4-BE49-F238E27FC236}">
                <a16:creationId xmlns:a16="http://schemas.microsoft.com/office/drawing/2014/main" id="{DF2B6FE6-1124-4A16-BE0B-08826C0994B6}"/>
              </a:ext>
            </a:extLst>
          </p:cNvPr>
          <p:cNvSpPr/>
          <p:nvPr/>
        </p:nvSpPr>
        <p:spPr>
          <a:xfrm>
            <a:off x="5951984" y="1916832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0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CF65C-A175-1804-6F40-A98A0DA66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6BF69B7C-BFDA-4351-B3B7-F4A94B27A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/>
              <a:t>Software and simulation</a:t>
            </a:r>
            <a:br>
              <a:rPr lang="en-US" altLang="zh-CN" sz="3200" dirty="0"/>
            </a:br>
            <a:r>
              <a:rPr lang="en-US" altLang="zh-CN" sz="2400" dirty="0"/>
              <a:t>--- Muon ID and fake rate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2E07B8E2-AC2D-4080-AD80-B719E4AF3F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3190080"/>
                  </p:ext>
                </p:extLst>
              </p:nvPr>
            </p:nvGraphicFramePr>
            <p:xfrm>
              <a:off x="1199456" y="1124744"/>
              <a:ext cx="9936000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56000">
                      <a:extLst>
                        <a:ext uri="{9D8B030D-6E8A-4147-A177-3AD203B41FA5}">
                          <a16:colId xmlns:a16="http://schemas.microsoft.com/office/drawing/2014/main" val="1346293774"/>
                        </a:ext>
                      </a:extLst>
                    </a:gridCol>
                    <a:gridCol w="1656000">
                      <a:extLst>
                        <a:ext uri="{9D8B030D-6E8A-4147-A177-3AD203B41FA5}">
                          <a16:colId xmlns:a16="http://schemas.microsoft.com/office/drawing/2014/main" val="1591242891"/>
                        </a:ext>
                      </a:extLst>
                    </a:gridCol>
                    <a:gridCol w="1656000">
                      <a:extLst>
                        <a:ext uri="{9D8B030D-6E8A-4147-A177-3AD203B41FA5}">
                          <a16:colId xmlns:a16="http://schemas.microsoft.com/office/drawing/2014/main" val="1600141454"/>
                        </a:ext>
                      </a:extLst>
                    </a:gridCol>
                    <a:gridCol w="1656000">
                      <a:extLst>
                        <a:ext uri="{9D8B030D-6E8A-4147-A177-3AD203B41FA5}">
                          <a16:colId xmlns:a16="http://schemas.microsoft.com/office/drawing/2014/main" val="3846150612"/>
                        </a:ext>
                      </a:extLst>
                    </a:gridCol>
                    <a:gridCol w="1656000">
                      <a:extLst>
                        <a:ext uri="{9D8B030D-6E8A-4147-A177-3AD203B41FA5}">
                          <a16:colId xmlns:a16="http://schemas.microsoft.com/office/drawing/2014/main" val="2795896542"/>
                        </a:ext>
                      </a:extLst>
                    </a:gridCol>
                    <a:gridCol w="1656000">
                      <a:extLst>
                        <a:ext uri="{9D8B030D-6E8A-4147-A177-3AD203B41FA5}">
                          <a16:colId xmlns:a16="http://schemas.microsoft.com/office/drawing/2014/main" val="45677862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 GeV Barrel</a:t>
                          </a:r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 GeV Endcap</a:t>
                          </a:r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 GeV Barrel</a:t>
                          </a:r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 GeV Endcap</a:t>
                          </a:r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254566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events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9959</a:t>
                          </a:r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9977</a:t>
                          </a:r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9998</a:t>
                          </a:r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9952</a:t>
                          </a:r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952659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muonid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9953 (99.94%)</a:t>
                          </a:r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9863 (98.86%)</a:t>
                          </a:r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9998 (100%)</a:t>
                          </a:r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9823 (98.70%)</a:t>
                          </a:r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3261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muonrec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9950 (99.91%)</a:t>
                          </a:r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9744 (97.66%)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9998 (100%)</a:t>
                          </a:r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9782 (98.29%)</a:t>
                          </a:r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63236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2E07B8E2-AC2D-4080-AD80-B719E4AF3F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3190080"/>
                  </p:ext>
                </p:extLst>
              </p:nvPr>
            </p:nvGraphicFramePr>
            <p:xfrm>
              <a:off x="1199456" y="1124744"/>
              <a:ext cx="9936000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56000">
                      <a:extLst>
                        <a:ext uri="{9D8B030D-6E8A-4147-A177-3AD203B41FA5}">
                          <a16:colId xmlns:a16="http://schemas.microsoft.com/office/drawing/2014/main" val="1346293774"/>
                        </a:ext>
                      </a:extLst>
                    </a:gridCol>
                    <a:gridCol w="1656000">
                      <a:extLst>
                        <a:ext uri="{9D8B030D-6E8A-4147-A177-3AD203B41FA5}">
                          <a16:colId xmlns:a16="http://schemas.microsoft.com/office/drawing/2014/main" val="1591242891"/>
                        </a:ext>
                      </a:extLst>
                    </a:gridCol>
                    <a:gridCol w="1656000">
                      <a:extLst>
                        <a:ext uri="{9D8B030D-6E8A-4147-A177-3AD203B41FA5}">
                          <a16:colId xmlns:a16="http://schemas.microsoft.com/office/drawing/2014/main" val="1600141454"/>
                        </a:ext>
                      </a:extLst>
                    </a:gridCol>
                    <a:gridCol w="1656000">
                      <a:extLst>
                        <a:ext uri="{9D8B030D-6E8A-4147-A177-3AD203B41FA5}">
                          <a16:colId xmlns:a16="http://schemas.microsoft.com/office/drawing/2014/main" val="3846150612"/>
                        </a:ext>
                      </a:extLst>
                    </a:gridCol>
                    <a:gridCol w="1656000">
                      <a:extLst>
                        <a:ext uri="{9D8B030D-6E8A-4147-A177-3AD203B41FA5}">
                          <a16:colId xmlns:a16="http://schemas.microsoft.com/office/drawing/2014/main" val="2795896542"/>
                        </a:ext>
                      </a:extLst>
                    </a:gridCol>
                    <a:gridCol w="1656000">
                      <a:extLst>
                        <a:ext uri="{9D8B030D-6E8A-4147-A177-3AD203B41FA5}">
                          <a16:colId xmlns:a16="http://schemas.microsoft.com/office/drawing/2014/main" val="45677862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 GeV Barrel</a:t>
                          </a:r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 GeV Endcap</a:t>
                          </a:r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 GeV Barrel</a:t>
                          </a:r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 GeV Endcap</a:t>
                          </a:r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254566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t="-108197" r="-50000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9959</a:t>
                          </a:r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9977</a:t>
                          </a:r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9998</a:t>
                          </a:r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9952</a:t>
                          </a:r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952659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t="-208197" r="-50000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9953 (99.94%)</a:t>
                          </a:r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9863 (98.86%)</a:t>
                          </a:r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9998 (100%)</a:t>
                          </a:r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9823 (98.70%)</a:t>
                          </a:r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3261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308197" r="-50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9950 (99.91%)</a:t>
                          </a:r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9744 (97.66%)</a:t>
                          </a:r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9998 (100%)</a:t>
                          </a:r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9782 (98.29%)</a:t>
                          </a:r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632367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2C1549D3-2B09-404E-AD5C-CEDD0C59C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4112" y="2864526"/>
            <a:ext cx="4295769" cy="30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13E33C6-5CB9-4E50-8524-2688E1E63402}"/>
                  </a:ext>
                </a:extLst>
              </p:cNvPr>
              <p:cNvSpPr txBox="1"/>
              <p:nvPr/>
            </p:nvSpPr>
            <p:spPr>
              <a:xfrm>
                <a:off x="7176120" y="6063020"/>
                <a:ext cx="450551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GeV</m:t>
                      </m:r>
                      <m: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μ</m:t>
                      </m:r>
                    </m:oMath>
                  </m:oMathPara>
                </a14:m>
                <a:endParaRPr lang="zh-CN" altLang="en-US" sz="18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13E33C6-5CB9-4E50-8524-2688E1E63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120" y="6063020"/>
                <a:ext cx="4505511" cy="369332"/>
              </a:xfrm>
              <a:prstGeom prst="rect">
                <a:avLst/>
              </a:prstGeom>
              <a:blipFill>
                <a:blip r:embed="rId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A4CE5E87-6C21-487F-A4A8-A3CAB90E1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376" y="2996952"/>
            <a:ext cx="4248472" cy="30016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F86AFA5-B81D-4E80-BC66-3D079817F2AA}"/>
                  </a:ext>
                </a:extLst>
              </p:cNvPr>
              <p:cNvSpPr txBox="1"/>
              <p:nvPr/>
            </p:nvSpPr>
            <p:spPr>
              <a:xfrm>
                <a:off x="767408" y="6063020"/>
                <a:ext cx="40763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GeV</m:t>
                      </m:r>
                      <m: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μ</m:t>
                      </m:r>
                    </m:oMath>
                  </m:oMathPara>
                </a14:m>
                <a:endParaRPr lang="zh-CN" altLang="en-US" sz="18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F86AFA5-B81D-4E80-BC66-3D079817F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8" y="6063020"/>
                <a:ext cx="4076306" cy="369332"/>
              </a:xfrm>
              <a:prstGeom prst="rect">
                <a:avLst/>
              </a:prstGeom>
              <a:blipFill>
                <a:blip r:embed="rId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433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6331AEE0-8AD1-4C70-A372-1BA4E0A2C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Hit rate due to beam backgrounds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AC6329B-5403-40AD-8331-D3F379DC4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75461DB-C3E1-41C9-929F-9E4975FD3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" y="1124744"/>
            <a:ext cx="3312368" cy="331236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296DF2E-3FC9-4B54-80D4-C2157DB636C6}"/>
              </a:ext>
            </a:extLst>
          </p:cNvPr>
          <p:cNvSpPr txBox="1"/>
          <p:nvPr/>
        </p:nvSpPr>
        <p:spPr>
          <a:xfrm>
            <a:off x="2736403" y="1072582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Whole_H_241204, endcap, 10 files, 10BX: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2A7D763-70A0-4E87-8A9D-D0B5F9BAF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653" y="3457094"/>
            <a:ext cx="3330961" cy="333096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9B071DB1-B187-4D8B-849F-CE535EC2EAA3}"/>
              </a:ext>
            </a:extLst>
          </p:cNvPr>
          <p:cNvSpPr txBox="1"/>
          <p:nvPr/>
        </p:nvSpPr>
        <p:spPr>
          <a:xfrm>
            <a:off x="203515" y="5301208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Whole_Z_241203, endcap, 10 files, 10BX: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9147CA3E-5A81-45A9-8437-27B42913A2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353556"/>
              </p:ext>
            </p:extLst>
          </p:nvPr>
        </p:nvGraphicFramePr>
        <p:xfrm>
          <a:off x="6456040" y="4221088"/>
          <a:ext cx="5544616" cy="2026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0442">
                  <a:extLst>
                    <a:ext uri="{9D8B030D-6E8A-4147-A177-3AD203B41FA5}">
                      <a16:colId xmlns:a16="http://schemas.microsoft.com/office/drawing/2014/main" val="2429427265"/>
                    </a:ext>
                  </a:extLst>
                </a:gridCol>
                <a:gridCol w="1809625">
                  <a:extLst>
                    <a:ext uri="{9D8B030D-6E8A-4147-A177-3AD203B41FA5}">
                      <a16:colId xmlns:a16="http://schemas.microsoft.com/office/drawing/2014/main" val="4062099794"/>
                    </a:ext>
                  </a:extLst>
                </a:gridCol>
                <a:gridCol w="2174549">
                  <a:extLst>
                    <a:ext uri="{9D8B030D-6E8A-4147-A177-3AD203B41FA5}">
                      <a16:colId xmlns:a16="http://schemas.microsoft.com/office/drawing/2014/main" val="36413624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cellid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hit count in 10BX, 2000files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time interval between hits</a:t>
                      </a:r>
                    </a:p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(ns per hit)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8896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34636907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14549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94.85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384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34637931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14238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96.92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6250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34637963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14160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97.46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0328580"/>
                  </a:ext>
                </a:extLst>
              </a:tr>
            </a:tbl>
          </a:graphicData>
        </a:graphic>
      </p:graphicFrame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38CE8812-5A86-4BF2-87E1-89523BA999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14219"/>
              </p:ext>
            </p:extLst>
          </p:nvPr>
        </p:nvGraphicFramePr>
        <p:xfrm>
          <a:off x="5903808" y="1065428"/>
          <a:ext cx="6264697" cy="2026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3097">
                  <a:extLst>
                    <a:ext uri="{9D8B030D-6E8A-4147-A177-3AD203B41FA5}">
                      <a16:colId xmlns:a16="http://schemas.microsoft.com/office/drawing/2014/main" val="2429427265"/>
                    </a:ext>
                  </a:extLst>
                </a:gridCol>
                <a:gridCol w="2044641">
                  <a:extLst>
                    <a:ext uri="{9D8B030D-6E8A-4147-A177-3AD203B41FA5}">
                      <a16:colId xmlns:a16="http://schemas.microsoft.com/office/drawing/2014/main" val="4062099794"/>
                    </a:ext>
                  </a:extLst>
                </a:gridCol>
                <a:gridCol w="2456959">
                  <a:extLst>
                    <a:ext uri="{9D8B030D-6E8A-4147-A177-3AD203B41FA5}">
                      <a16:colId xmlns:a16="http://schemas.microsoft.com/office/drawing/2014/main" val="3641362461"/>
                    </a:ext>
                  </a:extLst>
                </a:gridCol>
              </a:tblGrid>
              <a:tr h="5904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cellid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hit count in 10BX, 2000files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time interval between hits</a:t>
                      </a:r>
                    </a:p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(ns per hit)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8896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34637931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7427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931.74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384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34636939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7424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932.11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6250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34637963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7253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954.09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0328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285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915432E5-FE89-4753-9DA7-A8406D38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0E8CD70-C806-467A-9460-6232392CE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EF9BA9-C618-4D4F-BB69-E435AA122459}"/>
              </a:ext>
            </a:extLst>
          </p:cNvPr>
          <p:cNvSpPr txBox="1"/>
          <p:nvPr/>
        </p:nvSpPr>
        <p:spPr>
          <a:xfrm>
            <a:off x="4223792" y="3212976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/>
              <a:t>Thank you!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95780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924" y="758346"/>
            <a:ext cx="5400600" cy="5913416"/>
          </a:xfrm>
          <a:prstGeom prst="rect">
            <a:avLst/>
          </a:prstGeom>
        </p:spPr>
      </p:pic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DC604309-AA19-0273-3E5E-1CD69F2B6F55}"/>
              </a:ext>
            </a:extLst>
          </p:cNvPr>
          <p:cNvCxnSpPr>
            <a:cxnSpLocks/>
          </p:cNvCxnSpPr>
          <p:nvPr/>
        </p:nvCxnSpPr>
        <p:spPr>
          <a:xfrm flipV="1">
            <a:off x="9696400" y="1556792"/>
            <a:ext cx="504056" cy="720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0175984" y="1279611"/>
            <a:ext cx="1179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线缆出口</a:t>
            </a:r>
          </a:p>
        </p:txBody>
      </p:sp>
      <p:sp>
        <p:nvSpPr>
          <p:cNvPr id="11" name="椭圆 10"/>
          <p:cNvSpPr/>
          <p:nvPr/>
        </p:nvSpPr>
        <p:spPr>
          <a:xfrm>
            <a:off x="9189501" y="1415798"/>
            <a:ext cx="471968" cy="4792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6C7D5CA-A608-492C-A4D1-3ECFC64A78D7}"/>
              </a:ext>
            </a:extLst>
          </p:cNvPr>
          <p:cNvSpPr txBox="1"/>
          <p:nvPr/>
        </p:nvSpPr>
        <p:spPr>
          <a:xfrm>
            <a:off x="9092087" y="6025431"/>
            <a:ext cx="271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线缆挪到两边输出，尽可能与其他系统的走线一致。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03643DBD-2590-4720-9D51-E4B8A90C34E5}"/>
              </a:ext>
            </a:extLst>
          </p:cNvPr>
          <p:cNvCxnSpPr>
            <a:cxnSpLocks/>
          </p:cNvCxnSpPr>
          <p:nvPr/>
        </p:nvCxnSpPr>
        <p:spPr>
          <a:xfrm>
            <a:off x="8847204" y="1262862"/>
            <a:ext cx="564841" cy="3659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DDC431BA-0D23-4CF7-BF28-33BCFBCE8610}"/>
              </a:ext>
            </a:extLst>
          </p:cNvPr>
          <p:cNvCxnSpPr>
            <a:cxnSpLocks/>
          </p:cNvCxnSpPr>
          <p:nvPr/>
        </p:nvCxnSpPr>
        <p:spPr>
          <a:xfrm>
            <a:off x="8331156" y="1320266"/>
            <a:ext cx="2666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>
            <a:extLst>
              <a:ext uri="{FF2B5EF4-FFF2-40B4-BE49-F238E27FC236}">
                <a16:creationId xmlns:a16="http://schemas.microsoft.com/office/drawing/2014/main" id="{2C8B0602-4184-4731-9904-10C5283E15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598" b="12023"/>
          <a:stretch/>
        </p:blipFill>
        <p:spPr>
          <a:xfrm>
            <a:off x="95173" y="1085099"/>
            <a:ext cx="4206083" cy="1913758"/>
          </a:xfrm>
          <a:prstGeom prst="rect">
            <a:avLst/>
          </a:prstGeom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35268E9D-B7BF-4D91-AEE4-D5351E2B135E}"/>
              </a:ext>
            </a:extLst>
          </p:cNvPr>
          <p:cNvCxnSpPr/>
          <p:nvPr/>
        </p:nvCxnSpPr>
        <p:spPr>
          <a:xfrm>
            <a:off x="2423592" y="3284984"/>
            <a:ext cx="0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64B3E55A-CACC-4FF5-A0D4-DDD75341590A}"/>
              </a:ext>
            </a:extLst>
          </p:cNvPr>
          <p:cNvCxnSpPr>
            <a:cxnSpLocks/>
          </p:cNvCxnSpPr>
          <p:nvPr/>
        </p:nvCxnSpPr>
        <p:spPr>
          <a:xfrm>
            <a:off x="9480376" y="1700808"/>
            <a:ext cx="432048" cy="5760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02B075EF-463D-4880-8270-B56B7DF6B7FA}"/>
              </a:ext>
            </a:extLst>
          </p:cNvPr>
          <p:cNvCxnSpPr>
            <a:cxnSpLocks/>
          </p:cNvCxnSpPr>
          <p:nvPr/>
        </p:nvCxnSpPr>
        <p:spPr>
          <a:xfrm>
            <a:off x="10065371" y="2492896"/>
            <a:ext cx="207093" cy="5760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C3178292-2797-4E43-AEC6-D8C97E587592}"/>
              </a:ext>
            </a:extLst>
          </p:cNvPr>
          <p:cNvCxnSpPr>
            <a:cxnSpLocks/>
          </p:cNvCxnSpPr>
          <p:nvPr/>
        </p:nvCxnSpPr>
        <p:spPr>
          <a:xfrm>
            <a:off x="10447899" y="3429000"/>
            <a:ext cx="0" cy="4320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1916F55F-AA4E-45CC-9BA6-E1297CE7EE57}"/>
              </a:ext>
            </a:extLst>
          </p:cNvPr>
          <p:cNvCxnSpPr>
            <a:cxnSpLocks/>
          </p:cNvCxnSpPr>
          <p:nvPr/>
        </p:nvCxnSpPr>
        <p:spPr>
          <a:xfrm flipH="1">
            <a:off x="10200456" y="4185006"/>
            <a:ext cx="271023" cy="3961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>
            <a:extLst>
              <a:ext uri="{FF2B5EF4-FFF2-40B4-BE49-F238E27FC236}">
                <a16:creationId xmlns:a16="http://schemas.microsoft.com/office/drawing/2014/main" id="{D8044105-8E0F-4CEB-9640-FE570DE71D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61" y="3857238"/>
            <a:ext cx="3619108" cy="2965367"/>
          </a:xfrm>
          <a:prstGeom prst="rect">
            <a:avLst/>
          </a:prstGeom>
        </p:spPr>
      </p:pic>
      <p:sp>
        <p:nvSpPr>
          <p:cNvPr id="28" name="标题 2">
            <a:extLst>
              <a:ext uri="{FF2B5EF4-FFF2-40B4-BE49-F238E27FC236}">
                <a16:creationId xmlns:a16="http://schemas.microsoft.com/office/drawing/2014/main" id="{81E8117A-CA76-4D38-B557-70A873A16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/>
          <a:lstStyle/>
          <a:p>
            <a:r>
              <a:rPr lang="en-US" altLang="zh-CN" dirty="0"/>
              <a:t>Barrel - installation</a:t>
            </a:r>
            <a:endParaRPr lang="zh-CN" altLang="en-US" dirty="0"/>
          </a:p>
        </p:txBody>
      </p:sp>
      <p:sp>
        <p:nvSpPr>
          <p:cNvPr id="31" name="箭头: 右 30">
            <a:extLst>
              <a:ext uri="{FF2B5EF4-FFF2-40B4-BE49-F238E27FC236}">
                <a16:creationId xmlns:a16="http://schemas.microsoft.com/office/drawing/2014/main" id="{9236AD8B-D246-45F4-BA55-3D1FBD252388}"/>
              </a:ext>
            </a:extLst>
          </p:cNvPr>
          <p:cNvSpPr/>
          <p:nvPr/>
        </p:nvSpPr>
        <p:spPr>
          <a:xfrm rot="13845017">
            <a:off x="3305061" y="5080420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箭头: 右 31">
            <a:extLst>
              <a:ext uri="{FF2B5EF4-FFF2-40B4-BE49-F238E27FC236}">
                <a16:creationId xmlns:a16="http://schemas.microsoft.com/office/drawing/2014/main" id="{E790E445-D8FE-457A-AAEB-456073D42302}"/>
              </a:ext>
            </a:extLst>
          </p:cNvPr>
          <p:cNvSpPr/>
          <p:nvPr/>
        </p:nvSpPr>
        <p:spPr>
          <a:xfrm rot="11919510">
            <a:off x="3151321" y="4331958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2791BC3D-39C1-48FC-ACD4-D6BDEDCC2279}"/>
              </a:ext>
            </a:extLst>
          </p:cNvPr>
          <p:cNvSpPr txBox="1"/>
          <p:nvPr/>
        </p:nvSpPr>
        <p:spPr>
          <a:xfrm>
            <a:off x="3875861" y="4645973"/>
            <a:ext cx="1242576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374151"/>
                </a:solidFill>
                <a:latin typeface="-apple-system"/>
              </a:rPr>
              <a:t>I</a:t>
            </a:r>
            <a:r>
              <a:rPr lang="en-US" altLang="zh-CN" b="0" i="0" dirty="0">
                <a:solidFill>
                  <a:srgbClr val="374151"/>
                </a:solidFill>
                <a:effectLst/>
                <a:latin typeface="-apple-system"/>
              </a:rPr>
              <a:t>nstall from the side.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5741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50AB106-3AAA-4B1D-91DA-59E44AD7F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AC3ABF5-B6CD-4921-9435-9470757AC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136D1D7-FAF3-4E5C-B9A5-B253E76AA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701BCFA-1FE1-4BFC-B020-235DE582E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24"/>
            <a:ext cx="12144672" cy="682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27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09457B6-8EA8-4C06-B611-44B762B7E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Current Focus: TDR Edition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87BE37-E397-4B85-981C-7619613BF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7D94085A-9225-4A44-80A4-FBE682C93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Main structure and editors</a:t>
            </a:r>
          </a:p>
          <a:p>
            <a:pPr lvl="1"/>
            <a:r>
              <a:rPr lang="en-US" altLang="zh-CN" sz="2000" dirty="0"/>
              <a:t>Software and simulation: </a:t>
            </a:r>
            <a:r>
              <a:rPr lang="en-US" altLang="zh-CN" sz="2000" dirty="0" err="1"/>
              <a:t>Hengne</a:t>
            </a:r>
            <a:r>
              <a:rPr lang="en-US" altLang="zh-CN" sz="2000" dirty="0"/>
              <a:t> Li</a:t>
            </a:r>
          </a:p>
          <a:p>
            <a:pPr lvl="1"/>
            <a:r>
              <a:rPr lang="en-US" altLang="zh-CN" sz="2000" dirty="0"/>
              <a:t>Electronics: </a:t>
            </a:r>
            <a:r>
              <a:rPr lang="en-US" altLang="zh-CN" sz="2000" dirty="0" err="1"/>
              <a:t>Jie</a:t>
            </a:r>
            <a:r>
              <a:rPr lang="en-US" altLang="zh-CN" sz="2000" dirty="0"/>
              <a:t> Zhang</a:t>
            </a:r>
          </a:p>
          <a:p>
            <a:pPr lvl="1"/>
            <a:r>
              <a:rPr lang="en-US" altLang="zh-CN" sz="2000" dirty="0"/>
              <a:t>Mechanics and testing: </a:t>
            </a:r>
            <a:r>
              <a:rPr lang="en-US" altLang="zh-CN" sz="2000" dirty="0" err="1"/>
              <a:t>Zhi</a:t>
            </a:r>
            <a:r>
              <a:rPr lang="en-US" altLang="zh-CN" sz="2000" dirty="0"/>
              <a:t> Wu</a:t>
            </a:r>
          </a:p>
          <a:p>
            <a:pPr lvl="1"/>
            <a:r>
              <a:rPr lang="en-US" altLang="zh-CN" sz="2000" dirty="0"/>
              <a:t>Backgrounds: </a:t>
            </a:r>
            <a:r>
              <a:rPr lang="en-US" altLang="zh-CN" sz="2000" dirty="0" err="1"/>
              <a:t>Junhao</a:t>
            </a:r>
            <a:r>
              <a:rPr lang="en-US" altLang="zh-CN" sz="2000" dirty="0"/>
              <a:t> Yin</a:t>
            </a:r>
          </a:p>
          <a:p>
            <a:pPr lvl="1"/>
            <a:r>
              <a:rPr lang="en-US" altLang="zh-CN" sz="2000" dirty="0"/>
              <a:t>RPC option: Jun Guo, </a:t>
            </a:r>
            <a:r>
              <a:rPr lang="en-US" altLang="zh-CN" sz="2000" dirty="0" err="1"/>
              <a:t>Yuguang</a:t>
            </a:r>
            <a:r>
              <a:rPr lang="en-US" altLang="zh-CN" sz="2000" dirty="0"/>
              <a:t> </a:t>
            </a:r>
            <a:r>
              <a:rPr lang="en-US" altLang="zh-CN" sz="2000" dirty="0" err="1"/>
              <a:t>Xie</a:t>
            </a:r>
            <a:endParaRPr lang="en-US" altLang="zh-CN" sz="2000" dirty="0"/>
          </a:p>
          <a:p>
            <a:pPr lvl="1"/>
            <a:r>
              <a:rPr lang="en-US" altLang="zh-CN" sz="2000" dirty="0"/>
              <a:t>Overall: </a:t>
            </a:r>
            <a:r>
              <a:rPr lang="en-US" altLang="zh-CN" sz="2000" dirty="0" err="1"/>
              <a:t>Xiaolong</a:t>
            </a:r>
            <a:r>
              <a:rPr lang="en-US" altLang="zh-CN" sz="2000" dirty="0"/>
              <a:t> Wang</a:t>
            </a:r>
            <a:endParaRPr lang="zh-CN" altLang="en-US" sz="20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3C1B563-5B80-42B6-BDB1-8DB6B6B3E2A3}"/>
              </a:ext>
            </a:extLst>
          </p:cNvPr>
          <p:cNvSpPr txBox="1"/>
          <p:nvPr/>
        </p:nvSpPr>
        <p:spPr>
          <a:xfrm>
            <a:off x="1079822" y="4712772"/>
            <a:ext cx="4968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Two more options:</a:t>
            </a:r>
          </a:p>
          <a:p>
            <a:r>
              <a:rPr lang="en-US" altLang="zh-CN" sz="2000" dirty="0"/>
              <a:t>1. Pasha + Russian group to join the edition</a:t>
            </a:r>
          </a:p>
          <a:p>
            <a:r>
              <a:rPr lang="en-US" altLang="zh-CN" sz="2000" dirty="0"/>
              <a:t>2. </a:t>
            </a:r>
            <a:r>
              <a:rPr lang="en-US" altLang="zh-CN" sz="2000" dirty="0" err="1"/>
              <a:t>Weihu</a:t>
            </a:r>
            <a:r>
              <a:rPr lang="en-US" altLang="zh-CN" sz="2000" dirty="0"/>
              <a:t> Ma starts to work on radiation hardness testing. 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72712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49662</TotalTime>
  <Words>359</Words>
  <Application>Microsoft Office PowerPoint</Application>
  <PresentationFormat>宽屏</PresentationFormat>
  <Paragraphs>91</Paragraphs>
  <Slides>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-apple-system</vt:lpstr>
      <vt:lpstr>Arial</vt:lpstr>
      <vt:lpstr>Arial Black</vt:lpstr>
      <vt:lpstr>Calibri</vt:lpstr>
      <vt:lpstr>Cambria Math</vt:lpstr>
      <vt:lpstr>Times New Roman</vt:lpstr>
      <vt:lpstr>Wingdings</vt:lpstr>
      <vt:lpstr>等线</vt:lpstr>
      <vt:lpstr>微软雅黑</vt:lpstr>
      <vt:lpstr>Office 主题</vt:lpstr>
      <vt:lpstr>PowerPoint 演示文稿</vt:lpstr>
      <vt:lpstr>Current Focus: TDR Edition</vt:lpstr>
      <vt:lpstr>Electronics</vt:lpstr>
      <vt:lpstr>Software and simulation --- Muon ID and fake rate</vt:lpstr>
      <vt:lpstr>Hit rate due to beam backgrounds</vt:lpstr>
      <vt:lpstr>PowerPoint 演示文稿</vt:lpstr>
      <vt:lpstr>Barrel - installation</vt:lpstr>
      <vt:lpstr>PowerPoint 演示文稿</vt:lpstr>
      <vt:lpstr>Current Focus: TDR Edition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XiaoLong Wang</cp:lastModifiedBy>
  <cp:revision>2334</cp:revision>
  <cp:lastPrinted>2022-11-06T05:19:21Z</cp:lastPrinted>
  <dcterms:created xsi:type="dcterms:W3CDTF">2012-09-04T11:33:36Z</dcterms:created>
  <dcterms:modified xsi:type="dcterms:W3CDTF">2025-02-11T01:40:58Z</dcterms:modified>
</cp:coreProperties>
</file>