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78" r:id="rId3"/>
    <p:sldId id="257" r:id="rId4"/>
    <p:sldId id="292" r:id="rId5"/>
    <p:sldId id="293" r:id="rId6"/>
    <p:sldId id="294" r:id="rId7"/>
    <p:sldId id="263" r:id="rId8"/>
    <p:sldId id="295" r:id="rId9"/>
    <p:sldId id="296" r:id="rId10"/>
    <p:sldId id="297" r:id="rId11"/>
    <p:sldId id="298" r:id="rId12"/>
    <p:sldId id="261" r:id="rId13"/>
    <p:sldId id="286" r:id="rId14"/>
    <p:sldId id="262" r:id="rId15"/>
    <p:sldId id="287" r:id="rId16"/>
    <p:sldId id="264" r:id="rId17"/>
    <p:sldId id="288" r:id="rId18"/>
    <p:sldId id="265" r:id="rId19"/>
    <p:sldId id="267" r:id="rId20"/>
    <p:sldId id="289" r:id="rId21"/>
    <p:sldId id="266" r:id="rId22"/>
    <p:sldId id="290" r:id="rId23"/>
    <p:sldId id="268" r:id="rId24"/>
    <p:sldId id="291" r:id="rId25"/>
    <p:sldId id="270" r:id="rId26"/>
    <p:sldId id="299" r:id="rId27"/>
    <p:sldId id="269" r:id="rId28"/>
    <p:sldId id="301" r:id="rId29"/>
    <p:sldId id="271" r:id="rId30"/>
    <p:sldId id="302" r:id="rId31"/>
    <p:sldId id="300" r:id="rId32"/>
    <p:sldId id="272" r:id="rId33"/>
    <p:sldId id="273" r:id="rId34"/>
    <p:sldId id="274" r:id="rId35"/>
    <p:sldId id="276" r:id="rId36"/>
    <p:sldId id="275" r:id="rId37"/>
    <p:sldId id="303" r:id="rId38"/>
    <p:sldId id="279" r:id="rId39"/>
    <p:sldId id="284" r:id="rId40"/>
    <p:sldId id="280" r:id="rId41"/>
    <p:sldId id="281" r:id="rId42"/>
    <p:sldId id="304" r:id="rId43"/>
    <p:sldId id="305" r:id="rId44"/>
    <p:sldId id="282" r:id="rId45"/>
    <p:sldId id="283" r:id="rId46"/>
  </p:sldIdLst>
  <p:sldSz cx="12192000" cy="6858000"/>
  <p:notesSz cx="6858000" cy="12192000"/>
  <p:defaultTextStyle>
    <a:defPPr>
      <a:defRPr lang="zh-CN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5" autoAdjust="0"/>
    <p:restoredTop sz="94660"/>
  </p:normalViewPr>
  <p:slideViewPr>
    <p:cSldViewPr>
      <p:cViewPr varScale="1">
        <p:scale>
          <a:sx n="85" d="100"/>
          <a:sy n="85" d="100"/>
        </p:scale>
        <p:origin x="45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BAA6A-E75A-4989-B2E4-7CFECB236B4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CDFD0-D2CC-4AD1-BB60-98FA57364F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72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CDFD0-D2CC-4AD1-BB60-98FA57364FC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1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CDFD0-D2CC-4AD1-BB60-98FA57364FC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89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CDFD0-D2CC-4AD1-BB60-98FA57364FC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443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CDFD0-D2CC-4AD1-BB60-98FA57364FC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90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标题幻灯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zh-CN"/>
              <a:t>单击此处编辑母版副标题样式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标题和竖排文字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竖排文字占位符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竖排标题与文本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竖排标题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竖排文字占位符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标题和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节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两栏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内容占位符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比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</p:txBody>
      </p:sp>
      <p:sp>
        <p:nvSpPr>
          <p:cNvPr id="8" name="内容占位符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9" name="日期占位符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10" name="页脚占位符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11" name="灯片编号占位符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内容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文本占位符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图片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图片占位符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zh-CN"/>
          </a:p>
        </p:txBody>
      </p:sp>
      <p:sp>
        <p:nvSpPr>
          <p:cNvPr id="6" name="文本占位符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5BD937-668E-4ED7-831D-23507F346543}" type="datetimeFigureOut">
              <a:rPr lang="en-US" altLang="zh-CN"/>
              <a:t>2/11/2025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5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>
            <a:spLocks/>
          </p:cNvSpPr>
          <p:nvPr/>
        </p:nvSpPr>
        <p:spPr bwMode="auto">
          <a:xfrm>
            <a:off x="1136151" y="1628800"/>
            <a:ext cx="99197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800" dirty="0">
                <a:latin typeface="+mn-ea"/>
                <a:cs typeface="Times New Roman"/>
              </a:rPr>
              <a:t>Progress in the overall mechanical design of CEPC detectors</a:t>
            </a:r>
          </a:p>
          <a:p>
            <a:pPr algn="ctr">
              <a:defRPr/>
            </a:pPr>
            <a:r>
              <a:rPr lang="en-US" altLang="zh-CN" sz="2800" dirty="0">
                <a:solidFill>
                  <a:srgbClr val="0070C0"/>
                </a:solidFill>
                <a:latin typeface="+mn-ea"/>
                <a:cs typeface="Times New Roman"/>
              </a:rPr>
              <a:t>(TDR report and Review)</a:t>
            </a:r>
            <a:endParaRPr sz="36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6" name="文本框 1"/>
          <p:cNvSpPr>
            <a:spLocks/>
          </p:cNvSpPr>
          <p:nvPr/>
        </p:nvSpPr>
        <p:spPr bwMode="auto">
          <a:xfrm>
            <a:off x="3070172" y="3933056"/>
            <a:ext cx="60516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800" dirty="0">
                <a:latin typeface="+mn-ea"/>
                <a:cs typeface="Times New Roman"/>
              </a:rPr>
              <a:t>Ji Quan</a:t>
            </a:r>
          </a:p>
          <a:p>
            <a:pPr algn="ctr">
              <a:defRPr/>
            </a:pPr>
            <a:r>
              <a:rPr lang="en-US" altLang="zh-CN" sz="2000" dirty="0">
                <a:solidFill>
                  <a:srgbClr val="0070C0"/>
                </a:solidFill>
                <a:latin typeface="+mn-ea"/>
              </a:rPr>
              <a:t>(On behalf of the CEPC Mechanics Working Group)</a:t>
            </a:r>
          </a:p>
          <a:p>
            <a:pPr algn="ctr">
              <a:defRPr/>
            </a:pPr>
            <a:endParaRPr lang="en-US" altLang="zh-CN" sz="2000" dirty="0">
              <a:latin typeface="+mn-ea"/>
              <a:cs typeface="Times New Roman"/>
            </a:endParaRPr>
          </a:p>
          <a:p>
            <a:pPr algn="ctr">
              <a:defRPr/>
            </a:pPr>
            <a:r>
              <a:rPr lang="en-US" altLang="zh-CN" sz="2000" dirty="0">
                <a:latin typeface="+mn-ea"/>
                <a:cs typeface="Times New Roman"/>
              </a:rPr>
              <a:t>Feb. 11, 2025</a:t>
            </a:r>
            <a:endParaRPr lang="zh-CN" sz="2000" dirty="0">
              <a:latin typeface="+mn-ea"/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8C77A-F583-49A7-B176-3E5DBF13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24A7DD-8A39-47D8-975C-DDA2790771C6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A6B1D31-F4FC-4FA0-A01A-862FCA76FA4E}"/>
              </a:ext>
            </a:extLst>
          </p:cNvPr>
          <p:cNvSpPr/>
          <p:nvPr/>
        </p:nvSpPr>
        <p:spPr bwMode="auto">
          <a:xfrm>
            <a:off x="767408" y="500479"/>
            <a:ext cx="6250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14.2.1 Iron Yoke design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(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夏商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3955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24A7DD-8A39-47D8-975C-DDA2790771C6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A6B1D31-F4FC-4FA0-A01A-862FCA76FA4E}"/>
              </a:ext>
            </a:extLst>
          </p:cNvPr>
          <p:cNvSpPr/>
          <p:nvPr/>
        </p:nvSpPr>
        <p:spPr bwMode="auto">
          <a:xfrm>
            <a:off x="767408" y="500479"/>
            <a:ext cx="6250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14.2.2 Design of connection structures for magnet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445BE4-9588-416B-AD5B-9C4324581D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02210" y="1720292"/>
            <a:ext cx="5274310" cy="45262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AE0F1FF-2F58-4D45-8DFF-C2086590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770" y="2301555"/>
            <a:ext cx="3363754" cy="336375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F7DB516-13F1-4F2E-ADCF-23E993007B00}"/>
              </a:ext>
            </a:extLst>
          </p:cNvPr>
          <p:cNvSpPr txBox="1"/>
          <p:nvPr/>
        </p:nvSpPr>
        <p:spPr>
          <a:xfrm>
            <a:off x="7663112" y="622802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Magnet</a:t>
            </a:r>
            <a:endParaRPr lang="zh-CN" altLang="en-US" dirty="0"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65997C2-7024-4F71-ADA9-5384525FC1C9}"/>
              </a:ext>
            </a:extLst>
          </p:cNvPr>
          <p:cNvSpPr txBox="1"/>
          <p:nvPr/>
        </p:nvSpPr>
        <p:spPr>
          <a:xfrm>
            <a:off x="2549883" y="4092464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Magnet</a:t>
            </a:r>
            <a:endParaRPr lang="zh-CN" altLang="en-US" dirty="0"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A8954AF-D9AE-40CE-BAE5-4D11FF2D2840}"/>
              </a:ext>
            </a:extLst>
          </p:cNvPr>
          <p:cNvSpPr txBox="1"/>
          <p:nvPr/>
        </p:nvSpPr>
        <p:spPr>
          <a:xfrm>
            <a:off x="3990043" y="2301555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+mn-ea"/>
              </a:rPr>
              <a:t>Barrel</a:t>
            </a:r>
          </a:p>
          <a:p>
            <a:pPr algn="ctr"/>
            <a:r>
              <a:rPr lang="en-US" altLang="zh-CN" dirty="0">
                <a:latin typeface="+mn-ea"/>
              </a:rPr>
              <a:t>Yoke</a:t>
            </a:r>
            <a:endParaRPr lang="zh-CN" altLang="en-US" dirty="0">
              <a:latin typeface="+mn-ea"/>
            </a:endParaRPr>
          </a:p>
        </p:txBody>
      </p:sp>
      <p:cxnSp>
        <p:nvCxnSpPr>
          <p:cNvPr id="13" name="直接箭头连接符 10">
            <a:extLst>
              <a:ext uri="{FF2B5EF4-FFF2-40B4-BE49-F238E27FC236}">
                <a16:creationId xmlns:a16="http://schemas.microsoft.com/office/drawing/2014/main" id="{C9B49797-D8CE-477E-ABEF-C0095D3363D5}"/>
              </a:ext>
            </a:extLst>
          </p:cNvPr>
          <p:cNvCxnSpPr>
            <a:cxnSpLocks/>
          </p:cNvCxnSpPr>
          <p:nvPr/>
        </p:nvCxnSpPr>
        <p:spPr bwMode="auto">
          <a:xfrm flipV="1">
            <a:off x="3223647" y="3741716"/>
            <a:ext cx="622380" cy="350749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0">
            <a:extLst>
              <a:ext uri="{FF2B5EF4-FFF2-40B4-BE49-F238E27FC236}">
                <a16:creationId xmlns:a16="http://schemas.microsoft.com/office/drawing/2014/main" id="{81CBEAE4-30AB-4FE6-9EC5-A49F13188425}"/>
              </a:ext>
            </a:extLst>
          </p:cNvPr>
          <p:cNvCxnSpPr>
            <a:cxnSpLocks/>
          </p:cNvCxnSpPr>
          <p:nvPr/>
        </p:nvCxnSpPr>
        <p:spPr bwMode="auto">
          <a:xfrm flipH="1">
            <a:off x="3341971" y="2662616"/>
            <a:ext cx="627351" cy="28527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33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308E9F7-06A4-408C-93C2-96EB84E6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247850"/>
            <a:ext cx="4221277" cy="5421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CDD879A-D31F-46F8-8EDC-44C242B75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2255962"/>
            <a:ext cx="3362325" cy="3876675"/>
          </a:xfrm>
          <a:prstGeom prst="rect">
            <a:avLst/>
          </a:prstGeom>
        </p:spPr>
      </p:pic>
      <p:cxnSp>
        <p:nvCxnSpPr>
          <p:cNvPr id="17" name="直接箭头连接符 10">
            <a:extLst>
              <a:ext uri="{FF2B5EF4-FFF2-40B4-BE49-F238E27FC236}">
                <a16:creationId xmlns:a16="http://schemas.microsoft.com/office/drawing/2014/main" id="{58D89944-35FF-45B2-8150-F8D3D179F5BF}"/>
              </a:ext>
            </a:extLst>
          </p:cNvPr>
          <p:cNvCxnSpPr>
            <a:cxnSpLocks/>
          </p:cNvCxnSpPr>
          <p:nvPr/>
        </p:nvCxnSpPr>
        <p:spPr bwMode="auto">
          <a:xfrm flipV="1">
            <a:off x="4511824" y="2904035"/>
            <a:ext cx="2201544" cy="792087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1382E1FE-CC3B-4550-ADD0-20A715F54495}"/>
              </a:ext>
            </a:extLst>
          </p:cNvPr>
          <p:cNvSpPr txBox="1"/>
          <p:nvPr/>
        </p:nvSpPr>
        <p:spPr>
          <a:xfrm>
            <a:off x="3503712" y="6216402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“T” Shape Connection Structure</a:t>
            </a:r>
            <a:endParaRPr lang="zh-CN" altLang="en-US" dirty="0"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5C159A7-17A8-42A4-B8C5-DBA42898F956}"/>
              </a:ext>
            </a:extLst>
          </p:cNvPr>
          <p:cNvSpPr/>
          <p:nvPr/>
        </p:nvSpPr>
        <p:spPr bwMode="auto">
          <a:xfrm>
            <a:off x="1775520" y="1717939"/>
            <a:ext cx="4467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1560(</a:t>
            </a:r>
            <a:r>
              <a:rPr lang="en-US" altLang="zh-CN" sz="2000" b="1" dirty="0">
                <a:solidFill>
                  <a:srgbClr val="0070C0"/>
                </a:solidFill>
                <a:latin typeface="+mn-ea"/>
              </a:rPr>
              <a:t>Yoke</a:t>
            </a:r>
            <a:r>
              <a:rPr lang="en-US" altLang="zh-CN" sz="2000" b="1" dirty="0">
                <a:latin typeface="+mn-ea"/>
              </a:rPr>
              <a:t>) + 290(</a:t>
            </a:r>
            <a:r>
              <a:rPr lang="en-US" altLang="zh-CN" sz="2000" b="1" dirty="0">
                <a:solidFill>
                  <a:srgbClr val="0070C0"/>
                </a:solidFill>
                <a:latin typeface="+mn-ea"/>
              </a:rPr>
              <a:t>Magnet</a:t>
            </a:r>
            <a:r>
              <a:rPr lang="en-US" altLang="zh-CN" sz="2000" b="1" dirty="0">
                <a:latin typeface="+mn-ea"/>
              </a:rPr>
              <a:t>) t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BC53F19-B2C5-4A4F-98DB-C10671ED0035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B1E19BF-3239-4DA8-AA3C-8D0E8B388D32}"/>
              </a:ext>
            </a:extLst>
          </p:cNvPr>
          <p:cNvSpPr/>
          <p:nvPr/>
        </p:nvSpPr>
        <p:spPr bwMode="auto">
          <a:xfrm>
            <a:off x="767408" y="500479"/>
            <a:ext cx="6250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14.2.2 Design of connection structures for magnet</a:t>
            </a:r>
          </a:p>
        </p:txBody>
      </p:sp>
    </p:spTree>
    <p:extLst>
      <p:ext uri="{BB962C8B-B14F-4D97-AF65-F5344CB8AC3E}">
        <p14:creationId xmlns:p14="http://schemas.microsoft.com/office/powerpoint/2010/main" val="4212058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A747B1A-3A3E-4D5A-8FE6-B02CD41BA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E54EC55-2CB5-4CE8-BCAA-2E7B8C03282B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56697C1-87AB-40DE-8682-92359A3DBAD6}"/>
              </a:ext>
            </a:extLst>
          </p:cNvPr>
          <p:cNvSpPr/>
          <p:nvPr/>
        </p:nvSpPr>
        <p:spPr bwMode="auto">
          <a:xfrm>
            <a:off x="767408" y="500479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14.2.3 Design of the connection structure for barrel HCAL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3EFF56B-5D25-46D8-95EC-13479D793DE8}"/>
              </a:ext>
            </a:extLst>
          </p:cNvPr>
          <p:cNvSpPr txBox="1"/>
          <p:nvPr/>
        </p:nvSpPr>
        <p:spPr>
          <a:xfrm>
            <a:off x="2170452" y="5913016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 </a:t>
            </a:r>
            <a:r>
              <a:rPr lang="en-US" altLang="zh-CN" dirty="0">
                <a:latin typeface="+mn-ea"/>
              </a:rPr>
              <a:t>Barrel HCAL</a:t>
            </a:r>
            <a:endParaRPr lang="zh-CN" altLang="en-US" dirty="0">
              <a:latin typeface="+mn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4BA1963-375F-41B2-BC43-E5C4CC204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96" y="1952576"/>
            <a:ext cx="4501126" cy="36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6B3A54-4360-45FD-9C61-7DCC8293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03" y="1628800"/>
            <a:ext cx="4536589" cy="4680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357FF52-9CEA-4A4F-940C-D707034594C3}"/>
              </a:ext>
            </a:extLst>
          </p:cNvPr>
          <p:cNvSpPr txBox="1"/>
          <p:nvPr/>
        </p:nvSpPr>
        <p:spPr>
          <a:xfrm>
            <a:off x="5449789" y="1632595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 </a:t>
            </a:r>
            <a:r>
              <a:rPr lang="en-US" altLang="zh-CN" dirty="0">
                <a:latin typeface="+mn-ea"/>
              </a:rPr>
              <a:t>Barrel Yoke</a:t>
            </a:r>
            <a:endParaRPr lang="zh-CN" altLang="en-US" dirty="0">
              <a:latin typeface="+mn-ea"/>
            </a:endParaRPr>
          </a:p>
        </p:txBody>
      </p:sp>
      <p:cxnSp>
        <p:nvCxnSpPr>
          <p:cNvPr id="19" name="直接箭头连接符 10">
            <a:extLst>
              <a:ext uri="{FF2B5EF4-FFF2-40B4-BE49-F238E27FC236}">
                <a16:creationId xmlns:a16="http://schemas.microsoft.com/office/drawing/2014/main" id="{CDCA5B5A-A746-4DBD-B93B-B6E44D03461E}"/>
              </a:ext>
            </a:extLst>
          </p:cNvPr>
          <p:cNvCxnSpPr>
            <a:cxnSpLocks/>
          </p:cNvCxnSpPr>
          <p:nvPr/>
        </p:nvCxnSpPr>
        <p:spPr bwMode="auto">
          <a:xfrm>
            <a:off x="6456040" y="2001927"/>
            <a:ext cx="1152128" cy="166673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43A42C51-ABC0-46A5-A397-E89EBFED7B5D}"/>
              </a:ext>
            </a:extLst>
          </p:cNvPr>
          <p:cNvSpPr txBox="1"/>
          <p:nvPr/>
        </p:nvSpPr>
        <p:spPr>
          <a:xfrm>
            <a:off x="5449789" y="5192936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 </a:t>
            </a:r>
            <a:r>
              <a:rPr lang="en-US" altLang="zh-CN" dirty="0">
                <a:latin typeface="+mn-ea"/>
              </a:rPr>
              <a:t>Connection</a:t>
            </a:r>
          </a:p>
          <a:p>
            <a:pPr algn="ctr"/>
            <a:r>
              <a:rPr lang="en-US" altLang="zh-CN" dirty="0">
                <a:latin typeface="+mn-ea"/>
              </a:rPr>
              <a:t>Rings</a:t>
            </a:r>
            <a:endParaRPr lang="zh-CN" altLang="en-US" dirty="0">
              <a:latin typeface="+mn-ea"/>
            </a:endParaRPr>
          </a:p>
        </p:txBody>
      </p:sp>
      <p:cxnSp>
        <p:nvCxnSpPr>
          <p:cNvPr id="21" name="直接箭头连接符 10">
            <a:extLst>
              <a:ext uri="{FF2B5EF4-FFF2-40B4-BE49-F238E27FC236}">
                <a16:creationId xmlns:a16="http://schemas.microsoft.com/office/drawing/2014/main" id="{05E990D9-B2AC-4D01-A487-46767D72473E}"/>
              </a:ext>
            </a:extLst>
          </p:cNvPr>
          <p:cNvCxnSpPr>
            <a:cxnSpLocks/>
          </p:cNvCxnSpPr>
          <p:nvPr/>
        </p:nvCxnSpPr>
        <p:spPr bwMode="auto">
          <a:xfrm>
            <a:off x="6600056" y="5624984"/>
            <a:ext cx="728182" cy="122398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219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146BB47-7A21-4D11-8076-35BA57E1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793" y="1556792"/>
            <a:ext cx="3688425" cy="46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48A59A-5597-4283-AEEC-A50D2EA8E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903" y="2168792"/>
            <a:ext cx="2515882" cy="3456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03BDE31-DB96-411F-8C54-9A901506D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" y="2168792"/>
            <a:ext cx="4005526" cy="3456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53B3ABD-7A15-4CB6-8CF8-50375398590A}"/>
              </a:ext>
            </a:extLst>
          </p:cNvPr>
          <p:cNvSpPr/>
          <p:nvPr/>
        </p:nvSpPr>
        <p:spPr>
          <a:xfrm>
            <a:off x="4507156" y="5867460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Half connection rings Structure</a:t>
            </a:r>
            <a:endParaRPr lang="zh-CN" altLang="en-US" dirty="0">
              <a:latin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36FBDE-3718-469E-8820-04FF603CD03E}"/>
              </a:ext>
            </a:extLst>
          </p:cNvPr>
          <p:cNvSpPr/>
          <p:nvPr/>
        </p:nvSpPr>
        <p:spPr bwMode="auto">
          <a:xfrm>
            <a:off x="1703512" y="5344240"/>
            <a:ext cx="1755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960 t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5C08C5F-9C7C-42CD-9A4D-F1F337D73843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323B934-179A-4915-9EE8-0023EC2086CE}"/>
              </a:ext>
            </a:extLst>
          </p:cNvPr>
          <p:cNvSpPr/>
          <p:nvPr/>
        </p:nvSpPr>
        <p:spPr bwMode="auto">
          <a:xfrm>
            <a:off x="767408" y="500479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14.2.3 Design of the connection structure for barrel HCAL</a:t>
            </a:r>
          </a:p>
        </p:txBody>
      </p:sp>
    </p:spTree>
    <p:extLst>
      <p:ext uri="{BB962C8B-B14F-4D97-AF65-F5344CB8AC3E}">
        <p14:creationId xmlns:p14="http://schemas.microsoft.com/office/powerpoint/2010/main" val="333638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4A56227-F20E-4173-B815-C14C8293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C9FDB80-FE44-4A9D-977B-B2E05646F954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736FC9D-257F-4BF6-B81E-E0B3E48E232D}"/>
              </a:ext>
            </a:extLst>
          </p:cNvPr>
          <p:cNvSpPr/>
          <p:nvPr/>
        </p:nvSpPr>
        <p:spPr bwMode="auto">
          <a:xfrm>
            <a:off x="767408" y="500479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14.2.4 Design of the connection structure for barrel ECAL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7CEE883-0FE9-4678-9521-45311ADC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2161126"/>
            <a:ext cx="5159090" cy="360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16609EE-0D41-4300-A1E0-557CEFC84B75}"/>
              </a:ext>
            </a:extLst>
          </p:cNvPr>
          <p:cNvSpPr txBox="1"/>
          <p:nvPr/>
        </p:nvSpPr>
        <p:spPr>
          <a:xfrm>
            <a:off x="2575748" y="5795972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 </a:t>
            </a:r>
            <a:r>
              <a:rPr lang="en-US" altLang="zh-CN" dirty="0">
                <a:latin typeface="+mn-ea"/>
              </a:rPr>
              <a:t>Barrel ECAL</a:t>
            </a:r>
            <a:endParaRPr lang="zh-CN" altLang="en-US" dirty="0">
              <a:latin typeface="+mn-ea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77F21D0-2CD6-4198-A7C0-B0449C04B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1801126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33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EF74D-EA6B-4522-A11C-BE2F40086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381416"/>
            <a:ext cx="2950546" cy="28558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90E6F4-2F68-40A1-B8EA-8A682BC7C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1539838"/>
            <a:ext cx="6480000" cy="1673138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6BD0BC7-6ECA-45C2-9569-1F9AA58DC413}"/>
              </a:ext>
            </a:extLst>
          </p:cNvPr>
          <p:cNvSpPr/>
          <p:nvPr/>
        </p:nvSpPr>
        <p:spPr>
          <a:xfrm>
            <a:off x="4928699" y="5817624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“Z” Shape Suspended Structure</a:t>
            </a:r>
            <a:endParaRPr lang="zh-CN" altLang="en-US" dirty="0"/>
          </a:p>
        </p:txBody>
      </p:sp>
      <p:cxnSp>
        <p:nvCxnSpPr>
          <p:cNvPr id="14" name="直接箭头连接符 10">
            <a:extLst>
              <a:ext uri="{FF2B5EF4-FFF2-40B4-BE49-F238E27FC236}">
                <a16:creationId xmlns:a16="http://schemas.microsoft.com/office/drawing/2014/main" id="{F93FEB7D-8BB2-4E9A-8E3D-D9CDEE013DFA}"/>
              </a:ext>
            </a:extLst>
          </p:cNvPr>
          <p:cNvCxnSpPr>
            <a:cxnSpLocks/>
          </p:cNvCxnSpPr>
          <p:nvPr/>
        </p:nvCxnSpPr>
        <p:spPr bwMode="auto">
          <a:xfrm flipV="1">
            <a:off x="9840416" y="2564904"/>
            <a:ext cx="648072" cy="1944216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0">
            <a:extLst>
              <a:ext uri="{FF2B5EF4-FFF2-40B4-BE49-F238E27FC236}">
                <a16:creationId xmlns:a16="http://schemas.microsoft.com/office/drawing/2014/main" id="{B345DFBA-EF54-493F-9F6B-8ABB3C57F69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72064" y="2564904"/>
            <a:ext cx="2808312" cy="1728192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D1F94B46-7DED-4C54-A55F-AA1A0F81C5A3}"/>
              </a:ext>
            </a:extLst>
          </p:cNvPr>
          <p:cNvSpPr/>
          <p:nvPr/>
        </p:nvSpPr>
        <p:spPr bwMode="auto">
          <a:xfrm>
            <a:off x="1972353" y="5817624"/>
            <a:ext cx="1755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150 t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0FED00E-EE46-4873-9023-73329E9FC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48" y="1628800"/>
            <a:ext cx="3960000" cy="396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9383EE6-3A08-4E0A-AF9D-48496EB4A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920" y="4077072"/>
            <a:ext cx="2387227" cy="160295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607AD6F-9589-4159-ACED-617F18E36BE8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8A75DED-014A-4DFA-B035-DAC0AB73F367}"/>
              </a:ext>
            </a:extLst>
          </p:cNvPr>
          <p:cNvSpPr/>
          <p:nvPr/>
        </p:nvSpPr>
        <p:spPr bwMode="auto">
          <a:xfrm>
            <a:off x="767408" y="500479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14.2.4 Design of the connection structure for barrel ECAL</a:t>
            </a:r>
          </a:p>
        </p:txBody>
      </p:sp>
    </p:spTree>
    <p:extLst>
      <p:ext uri="{BB962C8B-B14F-4D97-AF65-F5344CB8AC3E}">
        <p14:creationId xmlns:p14="http://schemas.microsoft.com/office/powerpoint/2010/main" val="747444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A59230E-FE4F-4012-A801-A101B574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B62EAEF-215F-4BF6-8196-CED6DD28C5C0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6B0CEFC-FF05-4491-828F-628C46AD731C}"/>
              </a:ext>
            </a:extLst>
          </p:cNvPr>
          <p:cNvSpPr/>
          <p:nvPr/>
        </p:nvSpPr>
        <p:spPr bwMode="auto">
          <a:xfrm>
            <a:off x="767408" y="500479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14.2.5 Design of the connection structure for TPC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0EA2A55-ACC6-483D-9732-4A0BEBAFF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17" y="2421248"/>
            <a:ext cx="1064856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6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AB24A7E-50F7-4740-81BC-269C0B22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36" y="1686989"/>
            <a:ext cx="2607087" cy="476906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AE8C407-BB5D-4977-B0C9-31C7766D0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858" y="4291628"/>
            <a:ext cx="1296000" cy="24497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001F4F-16B9-46BA-BDB6-DD0F46A48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16" y="4353217"/>
            <a:ext cx="3210406" cy="21361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FEA935-F8C5-4EF1-9CEB-8760527CD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19" y="882637"/>
            <a:ext cx="4500000" cy="2794922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7ECF174-9EEF-445D-A7BD-455EC055D0D9}"/>
              </a:ext>
            </a:extLst>
          </p:cNvPr>
          <p:cNvSpPr txBox="1"/>
          <p:nvPr/>
        </p:nvSpPr>
        <p:spPr>
          <a:xfrm>
            <a:off x="1995179" y="191076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ECAL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AF13ADF-121B-4192-A022-EEC5F6A488D5}"/>
              </a:ext>
            </a:extLst>
          </p:cNvPr>
          <p:cNvSpPr txBox="1"/>
          <p:nvPr/>
        </p:nvSpPr>
        <p:spPr bwMode="auto">
          <a:xfrm>
            <a:off x="1972781" y="3540388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TPC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602D8FA-F689-4FF7-9788-415BB50121A8}"/>
              </a:ext>
            </a:extLst>
          </p:cNvPr>
          <p:cNvSpPr txBox="1"/>
          <p:nvPr/>
        </p:nvSpPr>
        <p:spPr bwMode="auto">
          <a:xfrm>
            <a:off x="2098572" y="573035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ITK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7D41412-8AA1-4A06-B11B-E60C8778C374}"/>
              </a:ext>
            </a:extLst>
          </p:cNvPr>
          <p:cNvSpPr txBox="1"/>
          <p:nvPr/>
        </p:nvSpPr>
        <p:spPr bwMode="auto">
          <a:xfrm>
            <a:off x="2012622" y="226521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OTK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950D86F-D4F7-4031-8A61-7872BDC5C5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3792" y="1353646"/>
            <a:ext cx="1819342" cy="2340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D1A1445-258D-42D8-B7F7-E6FCE9E57282}"/>
              </a:ext>
            </a:extLst>
          </p:cNvPr>
          <p:cNvSpPr txBox="1"/>
          <p:nvPr/>
        </p:nvSpPr>
        <p:spPr bwMode="auto">
          <a:xfrm>
            <a:off x="4340208" y="2211249"/>
            <a:ext cx="16001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+mn-ea"/>
              </a:rPr>
              <a:t>Eight-point</a:t>
            </a:r>
          </a:p>
          <a:p>
            <a:pPr algn="ctr"/>
            <a:r>
              <a:rPr lang="en-US" altLang="zh-CN" sz="1200" dirty="0">
                <a:latin typeface="+mn-ea"/>
              </a:rPr>
              <a:t>suspension structure</a:t>
            </a:r>
            <a:endParaRPr lang="zh-CN" altLang="en-US" sz="1200" dirty="0">
              <a:latin typeface="+mn-ea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CD63695-9E50-4707-B21D-64497503FC3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199457" y="2539587"/>
            <a:ext cx="3312367" cy="546327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3CD999D-0D07-4F09-A8B5-4C0E45BE21D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199457" y="5163047"/>
            <a:ext cx="3643460" cy="93663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8D8D4DDD-4508-46CF-829F-0D14FBF22EB6}"/>
              </a:ext>
            </a:extLst>
          </p:cNvPr>
          <p:cNvCxnSpPr>
            <a:cxnSpLocks/>
          </p:cNvCxnSpPr>
          <p:nvPr/>
        </p:nvCxnSpPr>
        <p:spPr bwMode="auto">
          <a:xfrm flipV="1">
            <a:off x="6006757" y="2138711"/>
            <a:ext cx="1673419" cy="69139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F6113E4F-08BC-4689-BF42-E665C835544C}"/>
              </a:ext>
            </a:extLst>
          </p:cNvPr>
          <p:cNvCxnSpPr>
            <a:cxnSpLocks/>
          </p:cNvCxnSpPr>
          <p:nvPr/>
        </p:nvCxnSpPr>
        <p:spPr bwMode="auto">
          <a:xfrm flipV="1">
            <a:off x="5735960" y="5597495"/>
            <a:ext cx="3384376" cy="79021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B20CBB7D-E8C6-4DB6-9C1E-610F01FF799D}"/>
              </a:ext>
            </a:extLst>
          </p:cNvPr>
          <p:cNvSpPr/>
          <p:nvPr/>
        </p:nvSpPr>
        <p:spPr bwMode="auto">
          <a:xfrm>
            <a:off x="6096000" y="4291628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2 t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F429660-89DA-4CBB-84A9-E9F9816D12C0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4F7756C-AD10-4CB4-B1E0-1C8DCDE0798A}"/>
              </a:ext>
            </a:extLst>
          </p:cNvPr>
          <p:cNvSpPr/>
          <p:nvPr/>
        </p:nvSpPr>
        <p:spPr bwMode="auto">
          <a:xfrm>
            <a:off x="767408" y="500479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14.2.5 Design of the connection structure for TPC</a:t>
            </a:r>
          </a:p>
        </p:txBody>
      </p:sp>
    </p:spTree>
    <p:extLst>
      <p:ext uri="{BB962C8B-B14F-4D97-AF65-F5344CB8AC3E}">
        <p14:creationId xmlns:p14="http://schemas.microsoft.com/office/powerpoint/2010/main" val="1976807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19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7D6109B-7D01-4E29-90EF-C1F2A0EF1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678751"/>
            <a:ext cx="6277593" cy="458639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869B3A9-36BD-476B-950F-AE5E22A5F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0711" y="1274538"/>
            <a:ext cx="3613881" cy="53948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E924419-FC90-4BCA-AC68-CD4436EF94CF}"/>
              </a:ext>
            </a:extLst>
          </p:cNvPr>
          <p:cNvSpPr txBox="1"/>
          <p:nvPr/>
        </p:nvSpPr>
        <p:spPr>
          <a:xfrm>
            <a:off x="4007768" y="324433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OTK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88A01AF-6582-4221-92AB-D1842705F06F}"/>
              </a:ext>
            </a:extLst>
          </p:cNvPr>
          <p:cNvSpPr/>
          <p:nvPr/>
        </p:nvSpPr>
        <p:spPr bwMode="auto">
          <a:xfrm>
            <a:off x="7076822" y="5639359"/>
            <a:ext cx="1683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1.5 t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D0E72B-9B1F-4467-9FF8-3B739CBAD9DE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E5435DC-9C9C-46CB-9B1E-723CC489F679}"/>
              </a:ext>
            </a:extLst>
          </p:cNvPr>
          <p:cNvSpPr/>
          <p:nvPr/>
        </p:nvSpPr>
        <p:spPr bwMode="auto">
          <a:xfrm>
            <a:off x="767408" y="500479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14.2.5 Design of the connection structure for TPC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(+OTK)</a:t>
            </a:r>
          </a:p>
        </p:txBody>
      </p:sp>
    </p:spTree>
    <p:extLst>
      <p:ext uri="{BB962C8B-B14F-4D97-AF65-F5344CB8AC3E}">
        <p14:creationId xmlns:p14="http://schemas.microsoft.com/office/powerpoint/2010/main" val="97920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8C77A-F583-49A7-B176-3E5DBF13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E8AD800-88E1-4948-8C54-666C8F62F0E5}"/>
              </a:ext>
            </a:extLst>
          </p:cNvPr>
          <p:cNvSpPr txBox="1"/>
          <p:nvPr/>
        </p:nvSpPr>
        <p:spPr bwMode="auto">
          <a:xfrm>
            <a:off x="1991544" y="1484784"/>
            <a:ext cx="498405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+mn-ea"/>
              </a:rPr>
              <a:t>Discuss:</a:t>
            </a:r>
          </a:p>
          <a:p>
            <a:endParaRPr lang="en-US" altLang="zh-CN" sz="2800" dirty="0">
              <a:latin typeface="+mn-ea"/>
            </a:endParaRPr>
          </a:p>
          <a:p>
            <a:r>
              <a:rPr lang="en-US" altLang="zh-CN" sz="2800" dirty="0">
                <a:latin typeface="+mn-ea"/>
              </a:rPr>
              <a:t>1. TDR chapter</a:t>
            </a:r>
          </a:p>
          <a:p>
            <a:r>
              <a:rPr lang="en-US" altLang="zh-CN" sz="2800" dirty="0">
                <a:latin typeface="+mn-ea"/>
              </a:rPr>
              <a:t>2. Chapter content and details</a:t>
            </a:r>
          </a:p>
          <a:p>
            <a:r>
              <a:rPr lang="en-US" altLang="zh-CN" sz="2800" dirty="0">
                <a:latin typeface="+mn-ea"/>
              </a:rPr>
              <a:t>3. Cost content</a:t>
            </a:r>
          </a:p>
          <a:p>
            <a:r>
              <a:rPr lang="en-US" altLang="zh-CN" sz="2800" dirty="0">
                <a:latin typeface="+mn-ea"/>
              </a:rPr>
              <a:t>4. Summary</a:t>
            </a:r>
            <a:endParaRPr lang="zh-CN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3989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7243B-A740-4576-BE50-D201A0BC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F02CA4B-FD2C-498E-81C9-92422B5F1AA8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28608F4-7C7B-47B6-9443-E61A3EC59712}"/>
              </a:ext>
            </a:extLst>
          </p:cNvPr>
          <p:cNvSpPr/>
          <p:nvPr/>
        </p:nvSpPr>
        <p:spPr bwMode="auto">
          <a:xfrm>
            <a:off x="767408" y="500479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14.2.6 Design of the connection structure for ITK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EF09BA5-9AB3-4A78-9073-593409709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08" y="2564904"/>
            <a:ext cx="10800000" cy="286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08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167058F-D3D3-49A1-9BDA-2AD814E26973}"/>
              </a:ext>
            </a:extLst>
          </p:cNvPr>
          <p:cNvSpPr/>
          <p:nvPr/>
        </p:nvSpPr>
        <p:spPr bwMode="auto">
          <a:xfrm>
            <a:off x="3574623" y="2673301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80 kg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45A959-401D-406F-A0FC-EAF865E39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773936" y="4275173"/>
            <a:ext cx="5400000" cy="182689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B3648E1-6AE6-413F-A504-895212AA665E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33A7536-4DE4-4B74-B22C-5E71DFB0B7C5}"/>
              </a:ext>
            </a:extLst>
          </p:cNvPr>
          <p:cNvSpPr/>
          <p:nvPr/>
        </p:nvSpPr>
        <p:spPr bwMode="auto">
          <a:xfrm>
            <a:off x="767408" y="500479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14.2.6 Design of the connection structure for ITK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6CCEB7D-2130-4451-B9AF-2AF19BC6D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536" y="1988840"/>
            <a:ext cx="5624702" cy="36067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49B1B4-5945-42B2-8638-2D34EF455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55" y="1862822"/>
            <a:ext cx="1620000" cy="26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94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BB7BAD9-D0B6-4B78-A7D6-48AA7954F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1BC1057-5A7A-44C8-8FF3-56CC6E402532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F65275F-6E0F-4B95-9418-D7E11D4DAD73}"/>
              </a:ext>
            </a:extLst>
          </p:cNvPr>
          <p:cNvSpPr/>
          <p:nvPr/>
        </p:nvSpPr>
        <p:spPr bwMode="auto">
          <a:xfrm>
            <a:off x="767408" y="500479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14.2.7 Design of the connection structure for beampipe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46FF5D6-F781-487B-B6EA-6E319459D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6280" y="4293096"/>
            <a:ext cx="8100000" cy="16897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BBE7568-AA69-4D83-89BD-475B5BCEF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786047" y="3429344"/>
            <a:ext cx="1801629" cy="3096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769B0FA-8313-4D2A-A400-40E3739A812B}"/>
              </a:ext>
            </a:extLst>
          </p:cNvPr>
          <p:cNvSpPr txBox="1"/>
          <p:nvPr/>
        </p:nvSpPr>
        <p:spPr bwMode="auto">
          <a:xfrm>
            <a:off x="8904312" y="3645368"/>
            <a:ext cx="595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+mn-ea"/>
              </a:rPr>
              <a:t>End</a:t>
            </a:r>
          </a:p>
          <a:p>
            <a:pPr algn="ctr"/>
            <a:r>
              <a:rPr lang="en-US" altLang="zh-CN" dirty="0">
                <a:latin typeface="+mn-ea"/>
              </a:rPr>
              <a:t>ITK</a:t>
            </a:r>
            <a:endParaRPr lang="zh-CN" altLang="en-US" dirty="0">
              <a:latin typeface="+mn-ea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AD153D4A-B31B-46AE-9AAC-C459AB39C96A}"/>
              </a:ext>
            </a:extLst>
          </p:cNvPr>
          <p:cNvCxnSpPr>
            <a:cxnSpLocks/>
          </p:cNvCxnSpPr>
          <p:nvPr/>
        </p:nvCxnSpPr>
        <p:spPr bwMode="auto">
          <a:xfrm>
            <a:off x="9521440" y="4025733"/>
            <a:ext cx="395444" cy="247382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66AD03BB-87E0-44EF-ADD8-41F576200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04" y="1496948"/>
            <a:ext cx="11448000" cy="21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93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23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1D55F91-EB83-4AA4-87C1-5CAF252CB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12192000" cy="31650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1C99287-BDCF-420B-926E-F3811487440F}"/>
              </a:ext>
            </a:extLst>
          </p:cNvPr>
          <p:cNvSpPr txBox="1"/>
          <p:nvPr/>
        </p:nvSpPr>
        <p:spPr>
          <a:xfrm>
            <a:off x="455662" y="234723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BPM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E4F5AE2-99E8-4A38-8BC7-37B0E4F09B10}"/>
              </a:ext>
            </a:extLst>
          </p:cNvPr>
          <p:cNvSpPr txBox="1"/>
          <p:nvPr/>
        </p:nvSpPr>
        <p:spPr bwMode="auto">
          <a:xfrm>
            <a:off x="1631504" y="213120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LumiCAL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1CCB0FC-94A0-434C-96CB-BB0CD04425C6}"/>
              </a:ext>
            </a:extLst>
          </p:cNvPr>
          <p:cNvSpPr txBox="1"/>
          <p:nvPr/>
        </p:nvSpPr>
        <p:spPr>
          <a:xfrm>
            <a:off x="3791744" y="191518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Vertex</a:t>
            </a:r>
            <a:endParaRPr lang="zh-CN" altLang="en-US" dirty="0">
              <a:latin typeface="+mn-ea"/>
            </a:endParaRPr>
          </a:p>
        </p:txBody>
      </p:sp>
      <p:cxnSp>
        <p:nvCxnSpPr>
          <p:cNvPr id="15" name="直接箭头连接符 10">
            <a:extLst>
              <a:ext uri="{FF2B5EF4-FFF2-40B4-BE49-F238E27FC236}">
                <a16:creationId xmlns:a16="http://schemas.microsoft.com/office/drawing/2014/main" id="{65DF3856-6136-40A5-A66B-01F2FE5C97D9}"/>
              </a:ext>
            </a:extLst>
          </p:cNvPr>
          <p:cNvCxnSpPr>
            <a:cxnSpLocks/>
          </p:cNvCxnSpPr>
          <p:nvPr/>
        </p:nvCxnSpPr>
        <p:spPr bwMode="auto">
          <a:xfrm flipH="1">
            <a:off x="1415480" y="2531896"/>
            <a:ext cx="504056" cy="895454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0">
            <a:extLst>
              <a:ext uri="{FF2B5EF4-FFF2-40B4-BE49-F238E27FC236}">
                <a16:creationId xmlns:a16="http://schemas.microsoft.com/office/drawing/2014/main" id="{FE01D170-87D2-4240-BA37-7454E23FAD1E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369" y="2779278"/>
            <a:ext cx="504055" cy="864096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0">
            <a:extLst>
              <a:ext uri="{FF2B5EF4-FFF2-40B4-BE49-F238E27FC236}">
                <a16:creationId xmlns:a16="http://schemas.microsoft.com/office/drawing/2014/main" id="{AA0527F6-714B-4D37-872C-9A573FA441CA}"/>
              </a:ext>
            </a:extLst>
          </p:cNvPr>
          <p:cNvCxnSpPr>
            <a:cxnSpLocks/>
          </p:cNvCxnSpPr>
          <p:nvPr/>
        </p:nvCxnSpPr>
        <p:spPr bwMode="auto">
          <a:xfrm flipH="1">
            <a:off x="3719736" y="2284514"/>
            <a:ext cx="432048" cy="782796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A1ECD08C-EF64-498E-8792-1692821F7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1803" y="4465128"/>
            <a:ext cx="2736304" cy="213667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22BAB23-3DDE-41D5-AD54-FBA0C7CC4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502" y="3826314"/>
            <a:ext cx="4220883" cy="2760464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04124DFB-867F-4E9E-88F7-2F9025545CA1}"/>
              </a:ext>
            </a:extLst>
          </p:cNvPr>
          <p:cNvSpPr txBox="1"/>
          <p:nvPr/>
        </p:nvSpPr>
        <p:spPr>
          <a:xfrm>
            <a:off x="5303912" y="570909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Pillow Seal</a:t>
            </a:r>
            <a:endParaRPr lang="zh-CN" altLang="en-US" dirty="0">
              <a:latin typeface="+mn-ea"/>
            </a:endParaRPr>
          </a:p>
        </p:txBody>
      </p:sp>
      <p:cxnSp>
        <p:nvCxnSpPr>
          <p:cNvPr id="29" name="直接箭头连接符 10">
            <a:extLst>
              <a:ext uri="{FF2B5EF4-FFF2-40B4-BE49-F238E27FC236}">
                <a16:creationId xmlns:a16="http://schemas.microsoft.com/office/drawing/2014/main" id="{A444F01B-E8EC-439D-A269-CD0B56AC483A}"/>
              </a:ext>
            </a:extLst>
          </p:cNvPr>
          <p:cNvCxnSpPr>
            <a:cxnSpLocks/>
          </p:cNvCxnSpPr>
          <p:nvPr/>
        </p:nvCxnSpPr>
        <p:spPr bwMode="auto">
          <a:xfrm flipV="1">
            <a:off x="6177664" y="5301208"/>
            <a:ext cx="864098" cy="36004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1541176D-6425-4AA3-B63D-E32CC53CA66B}"/>
              </a:ext>
            </a:extLst>
          </p:cNvPr>
          <p:cNvSpPr/>
          <p:nvPr/>
        </p:nvSpPr>
        <p:spPr bwMode="auto">
          <a:xfrm>
            <a:off x="9624392" y="3757242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10 kg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61EF0F4-B781-4BF0-A9D1-FE3F65FBD00B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64A9AAB-EACF-4F40-8D53-1367A7E1C9CC}"/>
              </a:ext>
            </a:extLst>
          </p:cNvPr>
          <p:cNvSpPr/>
          <p:nvPr/>
        </p:nvSpPr>
        <p:spPr bwMode="auto">
          <a:xfrm>
            <a:off x="767408" y="500479"/>
            <a:ext cx="6378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14.2.7 Design of the connection structure for beampipe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0B2E1A5-D18F-4862-8C24-CBDF96374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000">
            <a:off x="7159429" y="252777"/>
            <a:ext cx="3116387" cy="15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29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83EFAF-3262-44FB-A3DE-FBD57D52023C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E62A40-4323-48BA-8AC6-20A0B4D90BB1}"/>
              </a:ext>
            </a:extLst>
          </p:cNvPr>
          <p:cNvSpPr/>
          <p:nvPr/>
        </p:nvSpPr>
        <p:spPr bwMode="auto">
          <a:xfrm>
            <a:off x="767408" y="500479"/>
            <a:ext cx="74494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14.2.8 Design of the connection structure for end ECAL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(+end OTK)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CD5B983-613B-4A8C-B948-342C6341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988840"/>
            <a:ext cx="7402013" cy="342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1210418-FAF1-459A-87D7-822D125FC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222" y="1988840"/>
            <a:ext cx="426644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85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026624-D730-4589-9467-17E781295AED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073093-2BA2-45DD-8239-0F8CE1BFE09F}"/>
              </a:ext>
            </a:extLst>
          </p:cNvPr>
          <p:cNvSpPr/>
          <p:nvPr/>
        </p:nvSpPr>
        <p:spPr bwMode="auto">
          <a:xfrm>
            <a:off x="767408" y="500479"/>
            <a:ext cx="73725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14.2.8 Design of the connection structure for end ECAL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(+end OTK)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0AD7A4F-ACA7-44A2-898F-AF36411B6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0655" y="2795073"/>
            <a:ext cx="2275966" cy="227596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50FA7D-224C-4949-BD9A-550B9001D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32104" y="2499968"/>
            <a:ext cx="4528905" cy="286617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C32B11D-502D-4295-A068-2EC666AB55AD}"/>
              </a:ext>
            </a:extLst>
          </p:cNvPr>
          <p:cNvSpPr txBox="1"/>
          <p:nvPr/>
        </p:nvSpPr>
        <p:spPr bwMode="auto">
          <a:xfrm>
            <a:off x="8181604" y="5643339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ECAL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44AAEB0-F8AC-4EF7-970C-71F6EEF7D7AC}"/>
              </a:ext>
            </a:extLst>
          </p:cNvPr>
          <p:cNvSpPr txBox="1"/>
          <p:nvPr/>
        </p:nvSpPr>
        <p:spPr bwMode="auto">
          <a:xfrm>
            <a:off x="664492" y="5109483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 Connection Ring</a:t>
            </a:r>
            <a:endParaRPr lang="zh-CN" altLang="en-US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4282D58-C544-49FA-A400-C558335FC790}"/>
              </a:ext>
            </a:extLst>
          </p:cNvPr>
          <p:cNvCxnSpPr>
            <a:cxnSpLocks/>
          </p:cNvCxnSpPr>
          <p:nvPr/>
        </p:nvCxnSpPr>
        <p:spPr bwMode="auto">
          <a:xfrm flipV="1">
            <a:off x="8616280" y="5229200"/>
            <a:ext cx="279591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90BAB471-0C0E-4F79-BCFA-D0878FDC8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6422" y="1556792"/>
            <a:ext cx="3335881" cy="5085184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AD11449-22C0-4765-963A-573B6F2E9C3B}"/>
              </a:ext>
            </a:extLst>
          </p:cNvPr>
          <p:cNvSpPr/>
          <p:nvPr/>
        </p:nvSpPr>
        <p:spPr bwMode="auto">
          <a:xfrm>
            <a:off x="5454822" y="1733100"/>
            <a:ext cx="1927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25X2 t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A0706E4-1F68-45A2-9F26-114B5E7C90C6}"/>
              </a:ext>
            </a:extLst>
          </p:cNvPr>
          <p:cNvCxnSpPr>
            <a:cxnSpLocks/>
          </p:cNvCxnSpPr>
          <p:nvPr/>
        </p:nvCxnSpPr>
        <p:spPr bwMode="auto">
          <a:xfrm>
            <a:off x="2639616" y="4005064"/>
            <a:ext cx="1105532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364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026624-D730-4589-9467-17E781295AED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073093-2BA2-45DD-8239-0F8CE1BFE09F}"/>
              </a:ext>
            </a:extLst>
          </p:cNvPr>
          <p:cNvSpPr/>
          <p:nvPr/>
        </p:nvSpPr>
        <p:spPr bwMode="auto">
          <a:xfrm>
            <a:off x="767408" y="500479"/>
            <a:ext cx="6250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14.2.9 Design of the connection structure for end HCAL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B9034F-E1E9-444E-A6DE-211149BB5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6846" y="1989000"/>
            <a:ext cx="6590991" cy="2880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A392D6C-0677-4DC9-AEE6-2B09A81BF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1989000"/>
            <a:ext cx="361641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68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27</a:t>
            </a:fld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AD97C95-5C1E-4829-A1E0-DFD861F7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92622" y="1423809"/>
            <a:ext cx="3887036" cy="4932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97D8A94-9D3B-4CCF-AC0E-CE3F7265E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62" y="874944"/>
            <a:ext cx="3455278" cy="217715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12FD25D-6DE8-4FB5-889D-EB859D814A93}"/>
              </a:ext>
            </a:extLst>
          </p:cNvPr>
          <p:cNvSpPr/>
          <p:nvPr/>
        </p:nvSpPr>
        <p:spPr>
          <a:xfrm>
            <a:off x="8371442" y="3156862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Eight pairs Adjustable Pad Irons</a:t>
            </a:r>
            <a:endParaRPr lang="zh-CN" altLang="en-US" dirty="0">
              <a:latin typeface="+mn-ea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8B3174A-13CF-477B-9FA5-BA7BDE498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370" y="3702970"/>
            <a:ext cx="2703760" cy="231831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DEB5A9C-8757-4D2E-AB35-BBBB929679AE}"/>
              </a:ext>
            </a:extLst>
          </p:cNvPr>
          <p:cNvSpPr txBox="1"/>
          <p:nvPr/>
        </p:nvSpPr>
        <p:spPr>
          <a:xfrm>
            <a:off x="9483635" y="6095037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HCAL</a:t>
            </a:r>
            <a:endParaRPr lang="zh-CN" altLang="en-US" dirty="0"/>
          </a:p>
        </p:txBody>
      </p:sp>
      <p:cxnSp>
        <p:nvCxnSpPr>
          <p:cNvPr id="24" name="直接箭头连接符 10">
            <a:extLst>
              <a:ext uri="{FF2B5EF4-FFF2-40B4-BE49-F238E27FC236}">
                <a16:creationId xmlns:a16="http://schemas.microsoft.com/office/drawing/2014/main" id="{1F498477-610E-4FBB-8DB4-74CDC7461902}"/>
              </a:ext>
            </a:extLst>
          </p:cNvPr>
          <p:cNvCxnSpPr>
            <a:cxnSpLocks/>
          </p:cNvCxnSpPr>
          <p:nvPr/>
        </p:nvCxnSpPr>
        <p:spPr bwMode="auto">
          <a:xfrm flipV="1">
            <a:off x="9840416" y="5589240"/>
            <a:ext cx="216024" cy="586983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11E5C32D-E707-4223-BDC4-2264127140BF}"/>
              </a:ext>
            </a:extLst>
          </p:cNvPr>
          <p:cNvSpPr/>
          <p:nvPr/>
        </p:nvSpPr>
        <p:spPr bwMode="auto">
          <a:xfrm>
            <a:off x="2993636" y="5934539"/>
            <a:ext cx="20697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350X2 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FB8BFE5-2C52-47B3-9262-3537F6BCD7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9" y="1817614"/>
            <a:ext cx="2880000" cy="414439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6F89BAB-8F2C-48B6-AB83-3C0068EA4F5A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F4AD6F7-78F7-4DB9-B952-B9C163229B68}"/>
              </a:ext>
            </a:extLst>
          </p:cNvPr>
          <p:cNvSpPr/>
          <p:nvPr/>
        </p:nvSpPr>
        <p:spPr bwMode="auto">
          <a:xfrm>
            <a:off x="767408" y="500479"/>
            <a:ext cx="6250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14.2.9 Design of the connection structure for end HCAL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</p:txBody>
      </p:sp>
      <p:cxnSp>
        <p:nvCxnSpPr>
          <p:cNvPr id="18" name="直接箭头连接符 10">
            <a:extLst>
              <a:ext uri="{FF2B5EF4-FFF2-40B4-BE49-F238E27FC236}">
                <a16:creationId xmlns:a16="http://schemas.microsoft.com/office/drawing/2014/main" id="{5B4CA5E9-CBFC-4DD9-987D-E97FCB78D070}"/>
              </a:ext>
            </a:extLst>
          </p:cNvPr>
          <p:cNvCxnSpPr>
            <a:cxnSpLocks/>
          </p:cNvCxnSpPr>
          <p:nvPr/>
        </p:nvCxnSpPr>
        <p:spPr bwMode="auto">
          <a:xfrm flipV="1">
            <a:off x="9925229" y="1772816"/>
            <a:ext cx="563259" cy="1459278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060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6F89BAB-8F2C-48B6-AB83-3C0068EA4F5A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F4AD6F7-78F7-4DB9-B952-B9C163229B68}"/>
              </a:ext>
            </a:extLst>
          </p:cNvPr>
          <p:cNvSpPr/>
          <p:nvPr/>
        </p:nvSpPr>
        <p:spPr bwMode="auto">
          <a:xfrm>
            <a:off x="767408" y="500479"/>
            <a:ext cx="6250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14.2 Design of Connection structure between sub detectors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14.2.10 Overall reliability and safety assessment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04592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8AB8FD1-5E60-4DE8-9790-4661E88E7C8B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AB1C76-04BA-483B-9FA1-9C8907EBC5A4}"/>
              </a:ext>
            </a:extLst>
          </p:cNvPr>
          <p:cNvSpPr/>
          <p:nvPr/>
        </p:nvSpPr>
        <p:spPr bwMode="auto">
          <a:xfrm>
            <a:off x="767408" y="500479"/>
            <a:ext cx="46987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14.3 Installation design of each sub detector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14.3.1 Overall installation design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E808722-87FD-4596-8B2C-E02EFD628158}"/>
              </a:ext>
            </a:extLst>
          </p:cNvPr>
          <p:cNvSpPr txBox="1"/>
          <p:nvPr/>
        </p:nvSpPr>
        <p:spPr>
          <a:xfrm>
            <a:off x="756524" y="2564904"/>
            <a:ext cx="1089272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+mn-ea"/>
              </a:rPr>
              <a:t>The main procedures are as follows :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1. In the ground hall</a:t>
            </a:r>
          </a:p>
          <a:p>
            <a:r>
              <a:rPr lang="en-US" altLang="zh-CN" dirty="0">
                <a:latin typeface="+mn-ea"/>
              </a:rPr>
              <a:t>    Complete the assembly work of each sub-detector, including electronics, etc.</a:t>
            </a:r>
          </a:p>
          <a:p>
            <a:r>
              <a:rPr lang="en-US" altLang="zh-CN" sz="2800" dirty="0">
                <a:latin typeface="+mn-ea"/>
              </a:rPr>
              <a:t>2. Transport through the shaft</a:t>
            </a:r>
          </a:p>
          <a:p>
            <a:r>
              <a:rPr lang="en-US" altLang="zh-CN" dirty="0">
                <a:latin typeface="+mn-ea"/>
              </a:rPr>
              <a:t>    Each sub-detector is lifted into the underground experimental hall through the vertical shaft one by one</a:t>
            </a:r>
          </a:p>
          <a:p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3. In the underground experimental hall</a:t>
            </a:r>
            <a:endParaRPr lang="en-US" altLang="zh-CN" sz="1600" dirty="0">
              <a:solidFill>
                <a:srgbClr val="FF0000"/>
              </a:solidFill>
              <a:latin typeface="+mn-ea"/>
            </a:endParaRPr>
          </a:p>
          <a:p>
            <a:r>
              <a:rPr lang="en-US" altLang="zh-CN" dirty="0">
                <a:latin typeface="+mn-ea"/>
              </a:rPr>
              <a:t>    Assemble each sub detector on the guide rails and push them into the yoke in sequence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6435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9782D0-4C25-47BF-B001-4DF04BD9CFDC}"/>
              </a:ext>
            </a:extLst>
          </p:cNvPr>
          <p:cNvSpPr txBox="1"/>
          <p:nvPr/>
        </p:nvSpPr>
        <p:spPr bwMode="auto">
          <a:xfrm>
            <a:off x="193427" y="255132"/>
            <a:ext cx="3081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1. TDR Chapters 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2DAC8F9-8966-4B1E-A248-E27964734F9F}"/>
              </a:ext>
            </a:extLst>
          </p:cNvPr>
          <p:cNvSpPr/>
          <p:nvPr/>
        </p:nvSpPr>
        <p:spPr bwMode="auto">
          <a:xfrm>
            <a:off x="3307416" y="692696"/>
            <a:ext cx="5577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latin typeface="+mn-ea"/>
              </a:rPr>
              <a:t>Chapter 14   </a:t>
            </a:r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Mechanics and Integration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61B7076-17C3-42BF-8A33-5CAC05BB52D2}"/>
              </a:ext>
            </a:extLst>
          </p:cNvPr>
          <p:cNvSpPr/>
          <p:nvPr/>
        </p:nvSpPr>
        <p:spPr bwMode="auto">
          <a:xfrm>
            <a:off x="329837" y="1177742"/>
            <a:ext cx="5370381" cy="5416868"/>
          </a:xfrm>
          <a:prstGeom prst="rect">
            <a:avLst/>
          </a:prstGeom>
        </p:spPr>
        <p:txBody>
          <a:bodyPr wrap="none" tIns="0" bIns="0">
            <a:spAutoFit/>
          </a:bodyPr>
          <a:lstStyle/>
          <a:p>
            <a:r>
              <a:rPr lang="en-US" altLang="zh-CN" sz="1200" b="1" dirty="0">
                <a:latin typeface="+mn-ea"/>
              </a:rPr>
              <a:t>14.1 Overall design of Detector Machinery</a:t>
            </a:r>
          </a:p>
          <a:p>
            <a:endParaRPr lang="en-US" altLang="zh-CN" sz="800" b="1" dirty="0">
              <a:latin typeface="+mn-ea"/>
            </a:endParaRPr>
          </a:p>
          <a:p>
            <a:r>
              <a:rPr lang="en-US" altLang="zh-CN" sz="1200" dirty="0">
                <a:latin typeface="+mn-ea"/>
              </a:rPr>
              <a:t> 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14.1.1</a:t>
            </a:r>
            <a:r>
              <a:rPr lang="en-US" altLang="zh-CN" sz="1200" dirty="0">
                <a:latin typeface="+mn-ea"/>
              </a:rPr>
              <a:t> Overall layout of detectors machinery</a:t>
            </a:r>
            <a:endParaRPr lang="en-US" altLang="zh-CN" sz="800" dirty="0">
              <a:latin typeface="+mn-ea"/>
            </a:endParaRPr>
          </a:p>
          <a:p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      14.1.2</a:t>
            </a:r>
            <a:r>
              <a:rPr lang="en-US" altLang="zh-CN" sz="1200" dirty="0">
                <a:latin typeface="+mn-ea"/>
              </a:rPr>
              <a:t> Overall design requirement</a:t>
            </a:r>
          </a:p>
          <a:p>
            <a:r>
              <a:rPr lang="en-US" altLang="zh-CN" sz="1200" b="1" dirty="0">
                <a:latin typeface="+mn-ea"/>
              </a:rPr>
              <a:t>           </a:t>
            </a:r>
            <a:r>
              <a:rPr lang="en-US" altLang="zh-CN" sz="1200" dirty="0">
                <a:latin typeface="+mn-ea"/>
              </a:rPr>
              <a:t>14.1.2.1 Sub-detector boundary dimensions and constraints</a:t>
            </a:r>
          </a:p>
          <a:p>
            <a:r>
              <a:rPr lang="en-US" altLang="zh-CN" sz="1200" dirty="0">
                <a:latin typeface="+mn-ea"/>
              </a:rPr>
              <a:t>           14.1.2.2 Dimensional tolerances, installation clearances, </a:t>
            </a:r>
          </a:p>
          <a:p>
            <a:r>
              <a:rPr lang="en-US" altLang="zh-CN" sz="1200" dirty="0">
                <a:latin typeface="+mn-ea"/>
              </a:rPr>
              <a:t>                         and installation accuracy of sub detectors</a:t>
            </a:r>
          </a:p>
          <a:p>
            <a:r>
              <a:rPr lang="en-US" altLang="zh-CN" sz="1200" dirty="0">
                <a:latin typeface="+mn-ea"/>
              </a:rPr>
              <a:t>           14.1.2.3 Design requirements for the connection of each sub detector</a:t>
            </a:r>
          </a:p>
          <a:p>
            <a:r>
              <a:rPr lang="en-US" altLang="zh-CN" sz="1200" dirty="0">
                <a:latin typeface="+mn-ea"/>
              </a:rPr>
              <a:t>           14.1.2.4 Design Requirements for MDI Interface</a:t>
            </a:r>
          </a:p>
          <a:p>
            <a:endParaRPr lang="en-US" altLang="zh-CN" sz="800" dirty="0">
              <a:latin typeface="+mn-ea"/>
            </a:endParaRPr>
          </a:p>
          <a:p>
            <a:r>
              <a:rPr lang="en-US" altLang="zh-CN" sz="1200" b="1" dirty="0">
                <a:latin typeface="+mn-ea"/>
              </a:rPr>
              <a:t>14.2 Design of Connection structure between sub detectors</a:t>
            </a:r>
          </a:p>
          <a:p>
            <a:endParaRPr lang="en-US" altLang="zh-CN" sz="800" b="1" dirty="0">
              <a:latin typeface="+mn-ea"/>
            </a:endParaRPr>
          </a:p>
          <a:p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      14.2.1 </a:t>
            </a:r>
            <a:r>
              <a:rPr lang="en-US" altLang="zh-CN" sz="1200" dirty="0">
                <a:latin typeface="+mn-ea"/>
              </a:rPr>
              <a:t>Iron Yoke design</a:t>
            </a:r>
          </a:p>
          <a:p>
            <a:r>
              <a:rPr lang="en-US" altLang="zh-CN" sz="1200" dirty="0">
                <a:latin typeface="+mn-ea"/>
              </a:rPr>
              <a:t> 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14.2.2</a:t>
            </a:r>
            <a:r>
              <a:rPr lang="en-US" altLang="zh-CN" sz="1200" dirty="0">
                <a:latin typeface="+mn-ea"/>
              </a:rPr>
              <a:t> Design of connection structures for magnet</a:t>
            </a:r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r>
              <a:rPr lang="en-US" altLang="zh-CN" sz="1200" dirty="0">
                <a:latin typeface="+mn-ea"/>
              </a:rPr>
              <a:t> 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14.2.3</a:t>
            </a:r>
            <a:r>
              <a:rPr lang="en-US" altLang="zh-CN" sz="1200" dirty="0">
                <a:latin typeface="+mn-ea"/>
              </a:rPr>
              <a:t> Design of the connection structure for barrel HCAL</a:t>
            </a:r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r>
              <a:rPr lang="en-US" altLang="zh-CN" sz="1200" dirty="0">
                <a:latin typeface="+mn-ea"/>
              </a:rPr>
              <a:t> 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14.2.4</a:t>
            </a:r>
            <a:r>
              <a:rPr lang="en-US" altLang="zh-CN" sz="1200" dirty="0">
                <a:latin typeface="+mn-ea"/>
              </a:rPr>
              <a:t> Design of the connection structure for barrel ECAL</a:t>
            </a:r>
          </a:p>
          <a:p>
            <a:r>
              <a:rPr lang="en-US" altLang="zh-CN" sz="1200" dirty="0">
                <a:latin typeface="+mn-ea"/>
              </a:rPr>
              <a:t> 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14.2.5</a:t>
            </a:r>
            <a:r>
              <a:rPr lang="en-US" altLang="zh-CN" sz="1200" dirty="0">
                <a:latin typeface="+mn-ea"/>
              </a:rPr>
              <a:t> Design of the connection structure for TPC</a:t>
            </a:r>
          </a:p>
          <a:p>
            <a:r>
              <a:rPr lang="en-US" altLang="zh-CN" sz="1200" dirty="0">
                <a:latin typeface="+mn-ea"/>
              </a:rPr>
              <a:t> 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14.2.6</a:t>
            </a:r>
            <a:r>
              <a:rPr lang="en-US" altLang="zh-CN" sz="1200" dirty="0">
                <a:latin typeface="+mn-ea"/>
              </a:rPr>
              <a:t> Design of the connection structure for ITK</a:t>
            </a:r>
          </a:p>
          <a:p>
            <a:r>
              <a:rPr lang="en-US" altLang="zh-CN" sz="1200" dirty="0">
                <a:latin typeface="+mn-ea"/>
              </a:rPr>
              <a:t> 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14.2.7</a:t>
            </a:r>
            <a:r>
              <a:rPr lang="en-US" altLang="zh-CN" sz="1200" dirty="0">
                <a:latin typeface="+mn-ea"/>
              </a:rPr>
              <a:t> Design of the connection structure for beampipe</a:t>
            </a:r>
          </a:p>
          <a:p>
            <a:r>
              <a:rPr lang="en-US" altLang="zh-CN" sz="1200" dirty="0">
                <a:latin typeface="+mn-ea"/>
              </a:rPr>
              <a:t> 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14.2.8</a:t>
            </a:r>
            <a:r>
              <a:rPr lang="en-US" altLang="zh-CN" sz="1200" dirty="0">
                <a:latin typeface="+mn-ea"/>
              </a:rPr>
              <a:t> Design of the connection structure for end ECAL</a:t>
            </a:r>
          </a:p>
          <a:p>
            <a:r>
              <a:rPr lang="en-US" altLang="zh-CN" sz="1200" dirty="0">
                <a:latin typeface="+mn-ea"/>
              </a:rPr>
              <a:t> 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14.2.9</a:t>
            </a:r>
            <a:r>
              <a:rPr lang="en-US" altLang="zh-CN" sz="1200" dirty="0">
                <a:latin typeface="+mn-ea"/>
              </a:rPr>
              <a:t> Design of the connection structure for end HCAL</a:t>
            </a:r>
          </a:p>
          <a:p>
            <a:r>
              <a:rPr lang="en-US" altLang="zh-CN" sz="1200" dirty="0">
                <a:latin typeface="+mn-ea"/>
              </a:rPr>
              <a:t> 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14.2.10</a:t>
            </a:r>
            <a:r>
              <a:rPr lang="en-US" altLang="zh-CN" sz="1200" dirty="0">
                <a:latin typeface="+mn-ea"/>
              </a:rPr>
              <a:t> Overall reliability and safety assessment</a:t>
            </a:r>
          </a:p>
          <a:p>
            <a:endParaRPr lang="en-US" altLang="zh-CN" sz="800" dirty="0">
              <a:latin typeface="+mn-ea"/>
            </a:endParaRPr>
          </a:p>
          <a:p>
            <a:r>
              <a:rPr lang="en-US" altLang="zh-CN" sz="1200" b="1" dirty="0">
                <a:latin typeface="+mn-ea"/>
              </a:rPr>
              <a:t>14.3 Installation design of each sub detector</a:t>
            </a:r>
          </a:p>
          <a:p>
            <a:endParaRPr lang="en-US" altLang="zh-CN" sz="800" b="1" dirty="0">
              <a:latin typeface="+mn-ea"/>
            </a:endParaRPr>
          </a:p>
          <a:p>
            <a:r>
              <a:rPr lang="en-US" altLang="zh-CN" sz="1200" dirty="0">
                <a:latin typeface="+mn-ea"/>
              </a:rPr>
              <a:t>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 14.3.1 </a:t>
            </a:r>
            <a:r>
              <a:rPr lang="en-US" altLang="zh-CN" sz="1200" dirty="0">
                <a:latin typeface="+mn-ea"/>
              </a:rPr>
              <a:t>Overall installation design</a:t>
            </a:r>
          </a:p>
          <a:p>
            <a:r>
              <a:rPr lang="en-US" altLang="zh-CN" sz="1200" dirty="0">
                <a:latin typeface="+mn-ea"/>
              </a:rPr>
              <a:t>     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 14.3.2 </a:t>
            </a:r>
            <a:r>
              <a:rPr lang="en-US" altLang="zh-CN" sz="1200" dirty="0">
                <a:latin typeface="+mn-ea"/>
              </a:rPr>
              <a:t>Detailed installation design</a:t>
            </a:r>
          </a:p>
          <a:p>
            <a:r>
              <a:rPr lang="en-US" altLang="zh-CN" sz="1200" dirty="0">
                <a:latin typeface="+mn-ea"/>
              </a:rPr>
              <a:t>           14.3.2.1 Alternating installation</a:t>
            </a:r>
          </a:p>
          <a:p>
            <a:r>
              <a:rPr lang="en-US" altLang="zh-CN" sz="1200" dirty="0">
                <a:latin typeface="+mn-ea"/>
              </a:rPr>
              <a:t>           14.3.2.2 Core shaft installation</a:t>
            </a:r>
          </a:p>
          <a:p>
            <a:r>
              <a:rPr lang="en-US" altLang="zh-CN" sz="1200" dirty="0">
                <a:latin typeface="+mn-ea"/>
              </a:rPr>
              <a:t>           14.3.2.3 Cantilever installation</a:t>
            </a:r>
          </a:p>
          <a:p>
            <a:r>
              <a:rPr lang="en-US" altLang="zh-CN" sz="1200" dirty="0">
                <a:latin typeface="+mn-ea"/>
              </a:rPr>
              <a:t>           14.3.2.4 Positioning and Alignment of the Entire Detector System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E91B965-62CB-44E5-ACCE-0416E520AF4E}"/>
              </a:ext>
            </a:extLst>
          </p:cNvPr>
          <p:cNvSpPr/>
          <p:nvPr/>
        </p:nvSpPr>
        <p:spPr bwMode="auto">
          <a:xfrm>
            <a:off x="6162485" y="1177742"/>
            <a:ext cx="5915402" cy="492443"/>
          </a:xfrm>
          <a:prstGeom prst="rect">
            <a:avLst/>
          </a:prstGeom>
        </p:spPr>
        <p:txBody>
          <a:bodyPr wrap="none" tIns="0" bIns="0">
            <a:spAutoFit/>
          </a:bodyPr>
          <a:lstStyle/>
          <a:p>
            <a:r>
              <a:rPr lang="en-US" altLang="zh-CN" sz="1200" b="1" dirty="0">
                <a:latin typeface="+mn-ea"/>
              </a:rPr>
              <a:t>14.4 Design of detector auxiliary facilities</a:t>
            </a:r>
          </a:p>
          <a:p>
            <a:endParaRPr lang="en-US" altLang="zh-CN" sz="800" dirty="0">
              <a:solidFill>
                <a:srgbClr val="FF0000"/>
              </a:solidFill>
              <a:latin typeface="+mn-ea"/>
            </a:endParaRPr>
          </a:p>
          <a:p>
            <a:r>
              <a:rPr lang="en-US" altLang="zh-CN" sz="1200" b="1" dirty="0">
                <a:latin typeface="+mn-ea"/>
              </a:rPr>
              <a:t>14.5 Design of Underground Experimental Hall and Auxiliary Hall for Detectors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868FF22-734B-4E2B-B53E-DCBB40667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285483" y="1971678"/>
            <a:ext cx="3198204" cy="45102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8AB8FD1-5E60-4DE8-9790-4661E88E7C8B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AB1C76-04BA-483B-9FA1-9C8907EBC5A4}"/>
              </a:ext>
            </a:extLst>
          </p:cNvPr>
          <p:cNvSpPr/>
          <p:nvPr/>
        </p:nvSpPr>
        <p:spPr bwMode="auto">
          <a:xfrm>
            <a:off x="767408" y="500479"/>
            <a:ext cx="46987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14.3 Installation design of each sub detector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14.3.1 Overall installation design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F43AB8-4244-45AE-8D49-C3AD8231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207"/>
            <a:ext cx="12192000" cy="3518557"/>
          </a:xfrm>
          <a:prstGeom prst="rect">
            <a:avLst/>
          </a:prstGeom>
        </p:spPr>
      </p:pic>
      <p:sp>
        <p:nvSpPr>
          <p:cNvPr id="9" name="文本框 11">
            <a:extLst>
              <a:ext uri="{FF2B5EF4-FFF2-40B4-BE49-F238E27FC236}">
                <a16:creationId xmlns:a16="http://schemas.microsoft.com/office/drawing/2014/main" id="{92E40B6E-9A5A-4ECF-8108-98897C9BD815}"/>
              </a:ext>
            </a:extLst>
          </p:cNvPr>
          <p:cNvSpPr/>
          <p:nvPr/>
        </p:nvSpPr>
        <p:spPr bwMode="auto">
          <a:xfrm>
            <a:off x="9629848" y="607920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+mn-ea"/>
              </a:rPr>
              <a:t>Yoke</a:t>
            </a:r>
            <a:endParaRPr lang="zh-CN" dirty="0">
              <a:latin typeface="+mn-ea"/>
            </a:endParaRPr>
          </a:p>
        </p:txBody>
      </p:sp>
      <p:cxnSp>
        <p:nvCxnSpPr>
          <p:cNvPr id="10" name="直接箭头连接符 10">
            <a:extLst>
              <a:ext uri="{FF2B5EF4-FFF2-40B4-BE49-F238E27FC236}">
                <a16:creationId xmlns:a16="http://schemas.microsoft.com/office/drawing/2014/main" id="{693854E4-6B74-442F-BF52-A8131F8704D2}"/>
              </a:ext>
            </a:extLst>
          </p:cNvPr>
          <p:cNvCxnSpPr/>
          <p:nvPr/>
        </p:nvCxnSpPr>
        <p:spPr bwMode="auto">
          <a:xfrm flipH="1" flipV="1">
            <a:off x="9343028" y="5224071"/>
            <a:ext cx="474835" cy="860034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C142B66-C6D6-4224-A7C2-B13517518DB4}"/>
              </a:ext>
            </a:extLst>
          </p:cNvPr>
          <p:cNvCxnSpPr/>
          <p:nvPr/>
        </p:nvCxnSpPr>
        <p:spPr bwMode="auto">
          <a:xfrm flipH="1" flipV="1">
            <a:off x="7392144" y="5224071"/>
            <a:ext cx="498911" cy="85513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21">
            <a:extLst>
              <a:ext uri="{FF2B5EF4-FFF2-40B4-BE49-F238E27FC236}">
                <a16:creationId xmlns:a16="http://schemas.microsoft.com/office/drawing/2014/main" id="{CDDFD02A-2938-4178-80D4-75B04D13DCE8}"/>
              </a:ext>
            </a:extLst>
          </p:cNvPr>
          <p:cNvSpPr/>
          <p:nvPr/>
        </p:nvSpPr>
        <p:spPr bwMode="auto">
          <a:xfrm>
            <a:off x="7502477" y="608400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+mn-ea"/>
              </a:rPr>
              <a:t>Magnet</a:t>
            </a:r>
            <a:endParaRPr lang="zh-CN" dirty="0">
              <a:latin typeface="+mn-ea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EF40F56-1C32-4905-A3F6-DC15AC458DC5}"/>
              </a:ext>
            </a:extLst>
          </p:cNvPr>
          <p:cNvCxnSpPr/>
          <p:nvPr/>
        </p:nvCxnSpPr>
        <p:spPr bwMode="auto">
          <a:xfrm flipH="1" flipV="1">
            <a:off x="6407151" y="5224071"/>
            <a:ext cx="504210" cy="83419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23">
            <a:extLst>
              <a:ext uri="{FF2B5EF4-FFF2-40B4-BE49-F238E27FC236}">
                <a16:creationId xmlns:a16="http://schemas.microsoft.com/office/drawing/2014/main" id="{6899F3E1-F6D8-4880-AD62-392B3BBD5B3D}"/>
              </a:ext>
            </a:extLst>
          </p:cNvPr>
          <p:cNvSpPr/>
          <p:nvPr/>
        </p:nvSpPr>
        <p:spPr bwMode="auto">
          <a:xfrm>
            <a:off x="6665230" y="606927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+mn-ea"/>
              </a:rPr>
              <a:t>HCAL</a:t>
            </a:r>
            <a:endParaRPr lang="zh-CN" dirty="0">
              <a:latin typeface="+mn-ea"/>
            </a:endParaRPr>
          </a:p>
        </p:txBody>
      </p:sp>
      <p:cxnSp>
        <p:nvCxnSpPr>
          <p:cNvPr id="15" name="直接箭头连接符 10">
            <a:extLst>
              <a:ext uri="{FF2B5EF4-FFF2-40B4-BE49-F238E27FC236}">
                <a16:creationId xmlns:a16="http://schemas.microsoft.com/office/drawing/2014/main" id="{D236AC31-E199-474B-AF8F-050C070AA51C}"/>
              </a:ext>
            </a:extLst>
          </p:cNvPr>
          <p:cNvCxnSpPr/>
          <p:nvPr/>
        </p:nvCxnSpPr>
        <p:spPr bwMode="auto">
          <a:xfrm flipH="1" flipV="1">
            <a:off x="5400806" y="5185271"/>
            <a:ext cx="577727" cy="89824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5">
            <a:extLst>
              <a:ext uri="{FF2B5EF4-FFF2-40B4-BE49-F238E27FC236}">
                <a16:creationId xmlns:a16="http://schemas.microsoft.com/office/drawing/2014/main" id="{53A132B3-8536-4345-B2F8-D550E48CA24C}"/>
              </a:ext>
            </a:extLst>
          </p:cNvPr>
          <p:cNvSpPr/>
          <p:nvPr/>
        </p:nvSpPr>
        <p:spPr bwMode="auto">
          <a:xfrm>
            <a:off x="5843339" y="6075914"/>
            <a:ext cx="787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+mn-ea"/>
              </a:rPr>
              <a:t>ECAL</a:t>
            </a:r>
            <a:endParaRPr lang="zh-CN" dirty="0">
              <a:latin typeface="+mn-ea"/>
            </a:endParaRPr>
          </a:p>
        </p:txBody>
      </p:sp>
      <p:cxnSp>
        <p:nvCxnSpPr>
          <p:cNvPr id="17" name="直接箭头连接符 10">
            <a:extLst>
              <a:ext uri="{FF2B5EF4-FFF2-40B4-BE49-F238E27FC236}">
                <a16:creationId xmlns:a16="http://schemas.microsoft.com/office/drawing/2014/main" id="{0F04CAEA-BF54-4E16-9F8C-41B8D24B67BF}"/>
              </a:ext>
            </a:extLst>
          </p:cNvPr>
          <p:cNvCxnSpPr/>
          <p:nvPr/>
        </p:nvCxnSpPr>
        <p:spPr bwMode="auto">
          <a:xfrm flipH="1" flipV="1">
            <a:off x="4821449" y="5074937"/>
            <a:ext cx="579357" cy="98333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27">
            <a:extLst>
              <a:ext uri="{FF2B5EF4-FFF2-40B4-BE49-F238E27FC236}">
                <a16:creationId xmlns:a16="http://schemas.microsoft.com/office/drawing/2014/main" id="{8BCF2848-84CB-47D6-9B8C-4098EA5E2F7E}"/>
              </a:ext>
            </a:extLst>
          </p:cNvPr>
          <p:cNvSpPr/>
          <p:nvPr/>
        </p:nvSpPr>
        <p:spPr bwMode="auto">
          <a:xfrm>
            <a:off x="4573403" y="608351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+mn-ea"/>
              </a:rPr>
              <a:t>TPC</a:t>
            </a:r>
            <a:r>
              <a:rPr lang="en-US" sz="1600" dirty="0">
                <a:solidFill>
                  <a:srgbClr val="FF0000"/>
                </a:solidFill>
                <a:latin typeface="+mn-ea"/>
              </a:rPr>
              <a:t>(OTK)</a:t>
            </a:r>
            <a:endParaRPr lang="zh-CN" sz="1600" dirty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19" name="直接箭头连接符 10">
            <a:extLst>
              <a:ext uri="{FF2B5EF4-FFF2-40B4-BE49-F238E27FC236}">
                <a16:creationId xmlns:a16="http://schemas.microsoft.com/office/drawing/2014/main" id="{87E59FD6-020C-4ABE-9ECE-1001C1D5C7BB}"/>
              </a:ext>
            </a:extLst>
          </p:cNvPr>
          <p:cNvCxnSpPr/>
          <p:nvPr/>
        </p:nvCxnSpPr>
        <p:spPr bwMode="auto">
          <a:xfrm flipV="1">
            <a:off x="4284537" y="4865471"/>
            <a:ext cx="83271" cy="119279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31">
            <a:extLst>
              <a:ext uri="{FF2B5EF4-FFF2-40B4-BE49-F238E27FC236}">
                <a16:creationId xmlns:a16="http://schemas.microsoft.com/office/drawing/2014/main" id="{79606C1B-E345-423F-AEA4-B959FD1E604E}"/>
              </a:ext>
            </a:extLst>
          </p:cNvPr>
          <p:cNvSpPr/>
          <p:nvPr/>
        </p:nvSpPr>
        <p:spPr bwMode="auto">
          <a:xfrm>
            <a:off x="2048450" y="6080315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70C0"/>
                </a:solidFill>
                <a:latin typeface="+mn-ea"/>
              </a:rPr>
              <a:t>End ECAL</a:t>
            </a:r>
            <a:r>
              <a:rPr lang="en-US" sz="1600" dirty="0">
                <a:solidFill>
                  <a:srgbClr val="FF0000"/>
                </a:solidFill>
                <a:latin typeface="+mn-ea"/>
              </a:rPr>
              <a:t>(OTK)</a:t>
            </a:r>
            <a:endParaRPr lang="zh-CN" sz="1600" dirty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21" name="直接箭头连接符 10">
            <a:extLst>
              <a:ext uri="{FF2B5EF4-FFF2-40B4-BE49-F238E27FC236}">
                <a16:creationId xmlns:a16="http://schemas.microsoft.com/office/drawing/2014/main" id="{76799A21-9397-42B4-904C-45DFAA22CE0A}"/>
              </a:ext>
            </a:extLst>
          </p:cNvPr>
          <p:cNvCxnSpPr/>
          <p:nvPr/>
        </p:nvCxnSpPr>
        <p:spPr bwMode="auto">
          <a:xfrm flipV="1">
            <a:off x="2856793" y="5341730"/>
            <a:ext cx="358887" cy="72754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40">
            <a:extLst>
              <a:ext uri="{FF2B5EF4-FFF2-40B4-BE49-F238E27FC236}">
                <a16:creationId xmlns:a16="http://schemas.microsoft.com/office/drawing/2014/main" id="{F1380912-D2B7-4F91-89FE-1C55682FD497}"/>
              </a:ext>
            </a:extLst>
          </p:cNvPr>
          <p:cNvSpPr/>
          <p:nvPr/>
        </p:nvSpPr>
        <p:spPr bwMode="auto">
          <a:xfrm>
            <a:off x="3965106" y="606927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+mn-ea"/>
              </a:rPr>
              <a:t>ITK</a:t>
            </a:r>
            <a:endParaRPr lang="zh-CN" dirty="0">
              <a:latin typeface="+mn-ea"/>
            </a:endParaRPr>
          </a:p>
        </p:txBody>
      </p:sp>
      <p:sp>
        <p:nvSpPr>
          <p:cNvPr id="23" name="文本框 34">
            <a:extLst>
              <a:ext uri="{FF2B5EF4-FFF2-40B4-BE49-F238E27FC236}">
                <a16:creationId xmlns:a16="http://schemas.microsoft.com/office/drawing/2014/main" id="{ED47A4DF-445B-44D3-81DC-BDFFCDF6C93E}"/>
              </a:ext>
            </a:extLst>
          </p:cNvPr>
          <p:cNvSpPr/>
          <p:nvPr/>
        </p:nvSpPr>
        <p:spPr bwMode="auto">
          <a:xfrm>
            <a:off x="644828" y="607484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70C0"/>
                </a:solidFill>
                <a:latin typeface="+mn-ea"/>
              </a:rPr>
              <a:t>End HCAL</a:t>
            </a:r>
            <a:endParaRPr lang="zh-CN" dirty="0">
              <a:solidFill>
                <a:srgbClr val="0070C0"/>
              </a:solidFill>
              <a:latin typeface="+mn-ea"/>
            </a:endParaRPr>
          </a:p>
        </p:txBody>
      </p:sp>
      <p:cxnSp>
        <p:nvCxnSpPr>
          <p:cNvPr id="24" name="直接箭头连接符 10">
            <a:extLst>
              <a:ext uri="{FF2B5EF4-FFF2-40B4-BE49-F238E27FC236}">
                <a16:creationId xmlns:a16="http://schemas.microsoft.com/office/drawing/2014/main" id="{B1AB870C-7CAF-4800-B9D1-F25216FC8CAA}"/>
              </a:ext>
            </a:extLst>
          </p:cNvPr>
          <p:cNvCxnSpPr/>
          <p:nvPr/>
        </p:nvCxnSpPr>
        <p:spPr bwMode="auto">
          <a:xfrm flipH="1" flipV="1">
            <a:off x="3575720" y="4865471"/>
            <a:ext cx="286606" cy="55055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60">
            <a:extLst>
              <a:ext uri="{FF2B5EF4-FFF2-40B4-BE49-F238E27FC236}">
                <a16:creationId xmlns:a16="http://schemas.microsoft.com/office/drawing/2014/main" id="{C31DA0B0-0C46-490C-888D-CC095EAB2F41}"/>
              </a:ext>
            </a:extLst>
          </p:cNvPr>
          <p:cNvSpPr/>
          <p:nvPr/>
        </p:nvSpPr>
        <p:spPr bwMode="auto">
          <a:xfrm>
            <a:off x="152068" y="5448481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latin typeface="+mn-ea"/>
              </a:rPr>
              <a:t>ACC Component</a:t>
            </a:r>
            <a:endParaRPr lang="zh-CN" dirty="0">
              <a:latin typeface="+mn-ea"/>
            </a:endParaRPr>
          </a:p>
        </p:txBody>
      </p:sp>
      <p:cxnSp>
        <p:nvCxnSpPr>
          <p:cNvPr id="26" name="直接箭头连接符 10">
            <a:extLst>
              <a:ext uri="{FF2B5EF4-FFF2-40B4-BE49-F238E27FC236}">
                <a16:creationId xmlns:a16="http://schemas.microsoft.com/office/drawing/2014/main" id="{BAB2FFB6-E06F-4421-8E76-02C51639DA27}"/>
              </a:ext>
            </a:extLst>
          </p:cNvPr>
          <p:cNvCxnSpPr/>
          <p:nvPr/>
        </p:nvCxnSpPr>
        <p:spPr bwMode="auto">
          <a:xfrm flipV="1">
            <a:off x="1791695" y="5185271"/>
            <a:ext cx="487881" cy="89504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10">
            <a:extLst>
              <a:ext uri="{FF2B5EF4-FFF2-40B4-BE49-F238E27FC236}">
                <a16:creationId xmlns:a16="http://schemas.microsoft.com/office/drawing/2014/main" id="{386D0089-D215-4C34-A675-B4BA079CF038}"/>
              </a:ext>
            </a:extLst>
          </p:cNvPr>
          <p:cNvCxnSpPr/>
          <p:nvPr/>
        </p:nvCxnSpPr>
        <p:spPr bwMode="auto">
          <a:xfrm flipV="1">
            <a:off x="1055440" y="5074937"/>
            <a:ext cx="216024" cy="36213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D8F42245-F007-4A50-BDA5-B5143F5E422C}"/>
              </a:ext>
            </a:extLst>
          </p:cNvPr>
          <p:cNvSpPr/>
          <p:nvPr/>
        </p:nvSpPr>
        <p:spPr bwMode="auto">
          <a:xfrm>
            <a:off x="105399" y="1868631"/>
            <a:ext cx="74302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+mn-ea"/>
              </a:rPr>
              <a:t>Step 1</a:t>
            </a:r>
            <a:r>
              <a:rPr lang="en-US" altLang="zh-CN" dirty="0">
                <a:latin typeface="+mn-ea"/>
              </a:rPr>
              <a:t>   </a:t>
            </a:r>
            <a:r>
              <a:rPr lang="en-US" altLang="zh-CN" b="1" dirty="0">
                <a:latin typeface="+mn-ea"/>
              </a:rPr>
              <a:t>Install the barrel sub-detector first, in the following order :</a:t>
            </a:r>
          </a:p>
          <a:p>
            <a:r>
              <a:rPr lang="en-US" altLang="zh-CN" dirty="0">
                <a:latin typeface="+mn-ea"/>
              </a:rPr>
              <a:t>   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Yoke, Magnet, HCAL, ECAL, TPC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(OTK)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, ITK, Beampipe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(Vertex)</a:t>
            </a:r>
          </a:p>
          <a:p>
            <a:r>
              <a:rPr lang="en-US" altLang="zh-CN" b="1" dirty="0">
                <a:latin typeface="+mn-ea"/>
              </a:rPr>
              <a:t>Step 2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  </a:t>
            </a:r>
            <a:r>
              <a:rPr lang="en-US" altLang="zh-CN" b="1" dirty="0">
                <a:latin typeface="+mn-ea"/>
              </a:rPr>
              <a:t>Install the endcap sub-detectors, in the following order :</a:t>
            </a:r>
          </a:p>
          <a:p>
            <a:r>
              <a:rPr lang="en-US" altLang="zh-CN" dirty="0">
                <a:latin typeface="+mn-ea"/>
              </a:rPr>
              <a:t>   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End ECAL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(OTK)</a:t>
            </a:r>
            <a:r>
              <a:rPr lang="en-US" altLang="zh-CN" dirty="0">
                <a:latin typeface="+mn-ea"/>
              </a:rPr>
              <a:t>,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End HCAL, End Yoke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9" name="文本框 56">
            <a:extLst>
              <a:ext uri="{FF2B5EF4-FFF2-40B4-BE49-F238E27FC236}">
                <a16:creationId xmlns:a16="http://schemas.microsoft.com/office/drawing/2014/main" id="{35AFD2A4-7065-489A-BD0B-808856ED2E54}"/>
              </a:ext>
            </a:extLst>
          </p:cNvPr>
          <p:cNvSpPr/>
          <p:nvPr/>
        </p:nvSpPr>
        <p:spPr bwMode="auto">
          <a:xfrm>
            <a:off x="3250531" y="5341730"/>
            <a:ext cx="110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ea"/>
              </a:rPr>
              <a:t>Beampipe</a:t>
            </a:r>
            <a:endParaRPr sz="1600" dirty="0">
              <a:latin typeface="+mn-ea"/>
            </a:endParaRPr>
          </a:p>
          <a:p>
            <a:pPr algn="ctr">
              <a:defRPr/>
            </a:pPr>
            <a:r>
              <a:rPr lang="en-US" sz="1200" dirty="0">
                <a:solidFill>
                  <a:srgbClr val="FF0000"/>
                </a:solidFill>
                <a:latin typeface="+mn-ea"/>
              </a:rPr>
              <a:t>(Vertex)</a:t>
            </a:r>
            <a:endParaRPr lang="zh-CN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F0DD504-F85F-417F-8119-D22220DF7CCA}"/>
              </a:ext>
            </a:extLst>
          </p:cNvPr>
          <p:cNvSpPr/>
          <p:nvPr/>
        </p:nvSpPr>
        <p:spPr>
          <a:xfrm>
            <a:off x="655093" y="1298303"/>
            <a:ext cx="802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Installation sequence of detectors</a:t>
            </a:r>
            <a:r>
              <a:rPr lang="en-US" altLang="zh-CN" dirty="0">
                <a:latin typeface="+mn-ea"/>
              </a:rPr>
              <a:t>(As shown in the following exploded view) :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2881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5662C2-AC7F-4258-9A7C-C9BB95751CF7}"/>
              </a:ext>
            </a:extLst>
          </p:cNvPr>
          <p:cNvSpPr txBox="1"/>
          <p:nvPr/>
        </p:nvSpPr>
        <p:spPr>
          <a:xfrm>
            <a:off x="407368" y="1916832"/>
            <a:ext cx="11328742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Step 1   Alternating installation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Yoke </a:t>
            </a:r>
            <a:r>
              <a:rPr lang="en-US" altLang="zh-CN" dirty="0">
                <a:latin typeface="+mn-ea"/>
              </a:rPr>
              <a:t>and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Magnet </a:t>
            </a:r>
            <a:r>
              <a:rPr lang="en-US" altLang="zh-CN" dirty="0">
                <a:latin typeface="+mn-ea"/>
              </a:rPr>
              <a:t>(3) --- Barrel and End Yoke, Magnet</a:t>
            </a:r>
            <a:endParaRPr lang="en-US" altLang="zh-CN" dirty="0">
              <a:solidFill>
                <a:srgbClr val="FF0000"/>
              </a:solidFill>
              <a:latin typeface="+mn-ea"/>
            </a:endParaRPr>
          </a:p>
          <a:p>
            <a:endParaRPr lang="en-US" altLang="zh-CN" sz="800" dirty="0">
              <a:solidFill>
                <a:srgbClr val="0070C0"/>
              </a:solidFill>
              <a:latin typeface="+mn-ea"/>
            </a:endParaRPr>
          </a:p>
          <a:p>
            <a:r>
              <a:rPr lang="en-US" altLang="zh-CN" sz="2400" dirty="0">
                <a:latin typeface="+mn-ea"/>
              </a:rPr>
              <a:t>Step 2   Core shaft installation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Barrel HCAL </a:t>
            </a:r>
            <a:r>
              <a:rPr lang="en-US" altLang="zh-CN" dirty="0">
                <a:latin typeface="+mn-ea"/>
              </a:rPr>
              <a:t>and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Barrel ECAL </a:t>
            </a:r>
            <a:r>
              <a:rPr lang="en-US" altLang="zh-CN" dirty="0">
                <a:latin typeface="+mn-ea"/>
              </a:rPr>
              <a:t>(2)   ---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Barrel Detectors</a:t>
            </a:r>
            <a:endParaRPr lang="en-US" altLang="zh-CN" dirty="0">
              <a:latin typeface="+mn-ea"/>
            </a:endParaRPr>
          </a:p>
          <a:p>
            <a:endParaRPr lang="en-US" altLang="zh-CN" sz="800" dirty="0">
              <a:solidFill>
                <a:srgbClr val="0070C0"/>
              </a:solidFill>
              <a:latin typeface="+mn-ea"/>
            </a:endParaRPr>
          </a:p>
          <a:p>
            <a:r>
              <a:rPr lang="en-US" altLang="zh-CN" sz="2400" dirty="0">
                <a:latin typeface="+mn-ea"/>
              </a:rPr>
              <a:t>Step 3   Cantilever installation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TPC(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OTK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)   </a:t>
            </a:r>
            <a:r>
              <a:rPr lang="en-US" altLang="zh-CN" dirty="0">
                <a:latin typeface="+mn-ea"/>
              </a:rPr>
              <a:t>ITK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+ Beampipe(</a:t>
            </a:r>
            <a:r>
              <a:rPr lang="en-US" altLang="zh-CN" sz="1200" dirty="0">
                <a:latin typeface="+mn-ea"/>
              </a:rPr>
              <a:t>Vertex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 + </a:t>
            </a:r>
            <a:r>
              <a:rPr lang="en-US" altLang="zh-CN" sz="1200" dirty="0">
                <a:latin typeface="+mn-ea"/>
              </a:rPr>
              <a:t>LumiCal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)  </a:t>
            </a:r>
            <a:r>
              <a:rPr lang="en-US" altLang="zh-CN" dirty="0">
                <a:latin typeface="+mn-ea"/>
              </a:rPr>
              <a:t>(3)   ---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Barrel Detectors</a:t>
            </a:r>
            <a:endParaRPr lang="en-US" altLang="zh-CN" dirty="0">
              <a:latin typeface="+mn-ea"/>
            </a:endParaRP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                                                                          </a:t>
            </a:r>
            <a:r>
              <a:rPr lang="en-US" altLang="zh-CN" dirty="0">
                <a:latin typeface="+mn-ea"/>
              </a:rPr>
              <a:t>End HCAL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  and   </a:t>
            </a:r>
            <a:r>
              <a:rPr lang="en-US" altLang="zh-CN" dirty="0">
                <a:latin typeface="+mn-ea"/>
              </a:rPr>
              <a:t>End ECAL (2)   ---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End Detectors</a:t>
            </a:r>
          </a:p>
          <a:p>
            <a:endParaRPr lang="en-US" altLang="zh-CN" sz="2000" dirty="0">
              <a:latin typeface="+mn-ea"/>
            </a:endParaRPr>
          </a:p>
          <a:p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Step 4   Positioning and Alignment of the Entire Detector System</a:t>
            </a:r>
          </a:p>
          <a:p>
            <a:endParaRPr lang="en-US" altLang="zh-CN" sz="800" dirty="0">
              <a:solidFill>
                <a:srgbClr val="0070C0"/>
              </a:solidFill>
              <a:latin typeface="+mn-ea"/>
            </a:endParaRPr>
          </a:p>
          <a:p>
            <a:r>
              <a:rPr lang="en-US" altLang="zh-CN" sz="1600" dirty="0">
                <a:latin typeface="+mn-ea"/>
              </a:rPr>
              <a:t>            Move the detectors from the Pre-assembly point to the Collision point</a:t>
            </a:r>
          </a:p>
          <a:p>
            <a:r>
              <a:rPr lang="en-US" altLang="zh-CN" sz="1600" dirty="0">
                <a:latin typeface="+mn-ea"/>
              </a:rPr>
              <a:t>            Push the accelerator vacuum component into the center of the detector and connect it with the Be beampipe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8AB8FD1-5E60-4DE8-9790-4661E88E7C8B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AB1C76-04BA-483B-9FA1-9C8907EBC5A4}"/>
              </a:ext>
            </a:extLst>
          </p:cNvPr>
          <p:cNvSpPr/>
          <p:nvPr/>
        </p:nvSpPr>
        <p:spPr bwMode="auto">
          <a:xfrm>
            <a:off x="767408" y="500479"/>
            <a:ext cx="46987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14.3 Installation design of each sub detector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14.3.2 Detailed installation design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D20917-FD3A-4632-8E7C-30A6A32B8CF6}"/>
              </a:ext>
            </a:extLst>
          </p:cNvPr>
          <p:cNvSpPr txBox="1"/>
          <p:nvPr/>
        </p:nvSpPr>
        <p:spPr>
          <a:xfrm>
            <a:off x="7896200" y="469702"/>
            <a:ext cx="1595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+mn-ea"/>
              </a:rPr>
              <a:t>凸出两点：</a:t>
            </a:r>
            <a:endParaRPr lang="en-US" altLang="zh-CN" sz="2000" dirty="0">
              <a:solidFill>
                <a:srgbClr val="0070C0"/>
              </a:solidFill>
              <a:latin typeface="+mn-ea"/>
            </a:endParaRPr>
          </a:p>
          <a:p>
            <a:r>
              <a:rPr lang="en-US" altLang="zh-CN" dirty="0">
                <a:latin typeface="+mn-ea"/>
              </a:rPr>
              <a:t>1. </a:t>
            </a:r>
            <a:r>
              <a:rPr lang="zh-CN" altLang="en-US" dirty="0">
                <a:latin typeface="+mn-ea"/>
              </a:rPr>
              <a:t>逻辑更合理</a:t>
            </a:r>
            <a:endParaRPr lang="en-US" altLang="zh-CN" dirty="0">
              <a:latin typeface="+mn-ea"/>
            </a:endParaRPr>
          </a:p>
          <a:p>
            <a:r>
              <a:rPr lang="en-US" altLang="zh-CN" dirty="0">
                <a:latin typeface="+mn-ea"/>
              </a:rPr>
              <a:t>2. </a:t>
            </a:r>
            <a:r>
              <a:rPr lang="zh-CN" altLang="en-US" dirty="0">
                <a:latin typeface="+mn-ea"/>
              </a:rPr>
              <a:t>连接过程</a:t>
            </a:r>
          </a:p>
        </p:txBody>
      </p:sp>
    </p:spTree>
    <p:extLst>
      <p:ext uri="{BB962C8B-B14F-4D97-AF65-F5344CB8AC3E}">
        <p14:creationId xmlns:p14="http://schemas.microsoft.com/office/powerpoint/2010/main" val="1804523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2D68720-7590-43AD-BA16-9C7C7BA9DFC0}"/>
              </a:ext>
            </a:extLst>
          </p:cNvPr>
          <p:cNvSpPr txBox="1"/>
          <p:nvPr/>
        </p:nvSpPr>
        <p:spPr>
          <a:xfrm>
            <a:off x="263350" y="1772816"/>
            <a:ext cx="11333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+mn-ea"/>
              </a:rPr>
              <a:t>Step 1   </a:t>
            </a:r>
            <a:r>
              <a:rPr lang="en-US" altLang="zh-CN" dirty="0">
                <a:latin typeface="+mn-ea"/>
              </a:rPr>
              <a:t>Alternating installation : 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Yoke </a:t>
            </a:r>
            <a:r>
              <a:rPr lang="en-US" altLang="zh-CN" sz="2400" dirty="0">
                <a:latin typeface="+mn-ea"/>
              </a:rPr>
              <a:t>and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 Magnet </a:t>
            </a:r>
            <a:r>
              <a:rPr lang="en-US" altLang="zh-CN" sz="2400" dirty="0">
                <a:latin typeface="+mn-ea"/>
              </a:rPr>
              <a:t>(3)   ---  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Barrel</a:t>
            </a:r>
            <a:r>
              <a:rPr lang="en-US" altLang="zh-CN" sz="2400" dirty="0">
                <a:latin typeface="+mn-ea"/>
              </a:rPr>
              <a:t> and End Yoke, Magnet</a:t>
            </a:r>
            <a:endParaRPr lang="zh-CN" altLang="en-US" sz="2400" dirty="0">
              <a:latin typeface="+mn-ea"/>
            </a:endParaRPr>
          </a:p>
        </p:txBody>
      </p:sp>
      <p:pic>
        <p:nvPicPr>
          <p:cNvPr id="5" name="超导混合安装">
            <a:hlinkClick r:id="" action="ppaction://media"/>
            <a:extLst>
              <a:ext uri="{FF2B5EF4-FFF2-40B4-BE49-F238E27FC236}">
                <a16:creationId xmlns:a16="http://schemas.microsoft.com/office/drawing/2014/main" id="{A1D22BB7-AB7E-451D-9039-4BE456D80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106" t="9954" r="18639" b="-922"/>
          <a:stretch/>
        </p:blipFill>
        <p:spPr>
          <a:xfrm>
            <a:off x="3306000" y="2306489"/>
            <a:ext cx="5580000" cy="400773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9DBAFEE-1839-4CC6-848B-3150B74F34B7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1CCAAB8-CA8C-4754-89BD-A9812E8C48B9}"/>
              </a:ext>
            </a:extLst>
          </p:cNvPr>
          <p:cNvSpPr/>
          <p:nvPr/>
        </p:nvSpPr>
        <p:spPr bwMode="auto">
          <a:xfrm>
            <a:off x="767408" y="500479"/>
            <a:ext cx="46987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14.3 Installation design of each sub detector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14.3.2 Detailed installation design</a:t>
            </a: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14.3.2.1 Alternating installation</a:t>
            </a:r>
          </a:p>
        </p:txBody>
      </p:sp>
    </p:spTree>
    <p:extLst>
      <p:ext uri="{BB962C8B-B14F-4D97-AF65-F5344CB8AC3E}">
        <p14:creationId xmlns:p14="http://schemas.microsoft.com/office/powerpoint/2010/main" val="167647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33</a:t>
            </a:fld>
            <a:endParaRPr lang="zh-CN" altLang="en-US" dirty="0"/>
          </a:p>
        </p:txBody>
      </p:sp>
      <p:pic>
        <p:nvPicPr>
          <p:cNvPr id="2" name="HCAL安装">
            <a:hlinkClick r:id="" action="ppaction://media"/>
            <a:extLst>
              <a:ext uri="{FF2B5EF4-FFF2-40B4-BE49-F238E27FC236}">
                <a16:creationId xmlns:a16="http://schemas.microsoft.com/office/drawing/2014/main" id="{A6E53538-208A-4860-8521-7ABFA9396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820" t="14540" r="17069" b="8467"/>
          <a:stretch/>
        </p:blipFill>
        <p:spPr>
          <a:xfrm>
            <a:off x="275762" y="2168637"/>
            <a:ext cx="5606046" cy="3564619"/>
          </a:xfrm>
          <a:prstGeom prst="rect">
            <a:avLst/>
          </a:prstGeom>
        </p:spPr>
      </p:pic>
      <p:pic>
        <p:nvPicPr>
          <p:cNvPr id="3" name="ECAL2">
            <a:hlinkClick r:id="" action="ppaction://media"/>
            <a:extLst>
              <a:ext uri="{FF2B5EF4-FFF2-40B4-BE49-F238E27FC236}">
                <a16:creationId xmlns:a16="http://schemas.microsoft.com/office/drawing/2014/main" id="{07D0326C-5C8B-4A4E-9301-B3C0CA5CD01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6173" t="9008" r="11144" b="6"/>
          <a:stretch/>
        </p:blipFill>
        <p:spPr>
          <a:xfrm>
            <a:off x="6194364" y="2169256"/>
            <a:ext cx="5757802" cy="3564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B15DBDF-8170-4A43-8DC9-96470F23B1BB}"/>
              </a:ext>
            </a:extLst>
          </p:cNvPr>
          <p:cNvSpPr txBox="1"/>
          <p:nvPr/>
        </p:nvSpPr>
        <p:spPr>
          <a:xfrm>
            <a:off x="5123262" y="6023029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Continue to optimize :</a:t>
            </a:r>
          </a:p>
          <a:p>
            <a:r>
              <a:rPr lang="en-US" altLang="zh-CN" dirty="0">
                <a:latin typeface="+mn-ea"/>
              </a:rPr>
              <a:t>         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Merge Animation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A5C68EE-C07C-47B2-9350-F4B5C08AE491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741B66E-DF39-4D4B-B480-20C82DDCBB61}"/>
              </a:ext>
            </a:extLst>
          </p:cNvPr>
          <p:cNvSpPr/>
          <p:nvPr/>
        </p:nvSpPr>
        <p:spPr bwMode="auto">
          <a:xfrm>
            <a:off x="767408" y="500479"/>
            <a:ext cx="46987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14.3 Installation design of each sub detector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14.3.2 Detailed installation design</a:t>
            </a: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14.3.2.2 Core shaft installation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9965102-BA4F-4F17-8C2D-CD262436B7AD}"/>
              </a:ext>
            </a:extLst>
          </p:cNvPr>
          <p:cNvSpPr txBox="1"/>
          <p:nvPr/>
        </p:nvSpPr>
        <p:spPr>
          <a:xfrm>
            <a:off x="402885" y="1700808"/>
            <a:ext cx="1012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+mn-ea"/>
              </a:rPr>
              <a:t>Step 2   </a:t>
            </a:r>
            <a:r>
              <a:rPr lang="en-US" altLang="zh-CN" dirty="0">
                <a:latin typeface="+mn-ea"/>
              </a:rPr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HCAL and ECAL </a:t>
            </a:r>
            <a:r>
              <a:rPr lang="en-US" altLang="zh-CN" sz="2400" dirty="0">
                <a:latin typeface="+mn-ea"/>
              </a:rPr>
              <a:t>(2)  ---  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Barrel Detectors</a:t>
            </a:r>
          </a:p>
        </p:txBody>
      </p:sp>
    </p:spTree>
    <p:extLst>
      <p:ext uri="{BB962C8B-B14F-4D97-AF65-F5344CB8AC3E}">
        <p14:creationId xmlns:p14="http://schemas.microsoft.com/office/powerpoint/2010/main" val="415396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9965102-BA4F-4F17-8C2D-CD262436B7AD}"/>
              </a:ext>
            </a:extLst>
          </p:cNvPr>
          <p:cNvSpPr txBox="1"/>
          <p:nvPr/>
        </p:nvSpPr>
        <p:spPr>
          <a:xfrm>
            <a:off x="744111" y="1732367"/>
            <a:ext cx="104374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+mn-ea"/>
              </a:rPr>
              <a:t>Step 3   </a:t>
            </a:r>
            <a:r>
              <a:rPr lang="en-US" altLang="zh-CN" dirty="0">
                <a:latin typeface="+mn-ea"/>
              </a:rPr>
              <a:t>Cantilever installation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TPC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(OTK)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   </a:t>
            </a:r>
            <a:r>
              <a:rPr lang="en-US" altLang="zh-CN" dirty="0">
                <a:latin typeface="+mn-ea"/>
              </a:rPr>
              <a:t>ITK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+ Beampipe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(</a:t>
            </a:r>
            <a:r>
              <a:rPr lang="en-US" altLang="zh-CN" sz="1200" dirty="0">
                <a:latin typeface="+mn-ea"/>
              </a:rPr>
              <a:t>Vertex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 + </a:t>
            </a:r>
            <a:r>
              <a:rPr lang="en-US" altLang="zh-CN" sz="1200" dirty="0">
                <a:latin typeface="+mn-ea"/>
              </a:rPr>
              <a:t>LumiCal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)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  </a:t>
            </a:r>
            <a:r>
              <a:rPr lang="en-US" altLang="zh-CN" dirty="0">
                <a:latin typeface="+mn-ea"/>
              </a:rPr>
              <a:t>(3)   ---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Barrel Detectors</a:t>
            </a:r>
          </a:p>
          <a:p>
            <a:r>
              <a:rPr lang="en-US" altLang="zh-CN" dirty="0">
                <a:solidFill>
                  <a:srgbClr val="FF0000"/>
                </a:solidFill>
                <a:latin typeface="+mn-ea"/>
              </a:rPr>
              <a:t>                                                     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     </a:t>
            </a:r>
            <a:r>
              <a:rPr lang="en-US" altLang="zh-CN" dirty="0">
                <a:latin typeface="+mn-ea"/>
              </a:rPr>
              <a:t>End HCAL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  and   </a:t>
            </a:r>
            <a:r>
              <a:rPr lang="en-US" altLang="zh-CN" dirty="0">
                <a:latin typeface="+mn-ea"/>
              </a:rPr>
              <a:t>End ECAL  (2)   ---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End Detectors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F16B40B-D89E-4ED3-B4F5-5F81615D0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3823964"/>
            <a:ext cx="1943097" cy="564408"/>
          </a:xfrm>
          <a:prstGeom prst="rect">
            <a:avLst/>
          </a:prstGeom>
        </p:spPr>
      </p:pic>
      <p:cxnSp>
        <p:nvCxnSpPr>
          <p:cNvPr id="10" name="直接箭头连接符 10">
            <a:extLst>
              <a:ext uri="{FF2B5EF4-FFF2-40B4-BE49-F238E27FC236}">
                <a16:creationId xmlns:a16="http://schemas.microsoft.com/office/drawing/2014/main" id="{006D661D-4801-481A-9256-F1276F199A22}"/>
              </a:ext>
            </a:extLst>
          </p:cNvPr>
          <p:cNvCxnSpPr>
            <a:cxnSpLocks/>
          </p:cNvCxnSpPr>
          <p:nvPr/>
        </p:nvCxnSpPr>
        <p:spPr bwMode="auto">
          <a:xfrm>
            <a:off x="8129521" y="4196269"/>
            <a:ext cx="720000" cy="0"/>
          </a:xfrm>
          <a:prstGeom prst="straightConnector1">
            <a:avLst/>
          </a:prstGeom>
          <a:ln w="63500">
            <a:solidFill>
              <a:srgbClr val="0070C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84BAC43-E872-4B14-A7BA-F9A52CAAAF6B}"/>
              </a:ext>
            </a:extLst>
          </p:cNvPr>
          <p:cNvSpPr txBox="1"/>
          <p:nvPr/>
        </p:nvSpPr>
        <p:spPr>
          <a:xfrm>
            <a:off x="7930714" y="3667360"/>
            <a:ext cx="111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Installing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8CFB79F-3E2E-4738-94D0-F18EA1DD9624}"/>
              </a:ext>
            </a:extLst>
          </p:cNvPr>
          <p:cNvSpPr txBox="1"/>
          <p:nvPr/>
        </p:nvSpPr>
        <p:spPr>
          <a:xfrm>
            <a:off x="9744032" y="271030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TPC</a:t>
            </a:r>
            <a:endParaRPr lang="zh-CN" altLang="en-US" sz="2800" dirty="0"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D2A9AEF-1338-4C3F-BB49-31B1533FC780}"/>
              </a:ext>
            </a:extLst>
          </p:cNvPr>
          <p:cNvSpPr txBox="1"/>
          <p:nvPr/>
        </p:nvSpPr>
        <p:spPr bwMode="auto">
          <a:xfrm>
            <a:off x="9642241" y="3605489"/>
            <a:ext cx="11063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+mn-ea"/>
              </a:rPr>
              <a:t>ITK</a:t>
            </a:r>
          </a:p>
          <a:p>
            <a:pPr algn="ctr"/>
            <a:r>
              <a:rPr lang="en-US" altLang="zh-CN" sz="1600" dirty="0">
                <a:latin typeface="+mn-ea"/>
              </a:rPr>
              <a:t>Beampipe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AF299CA-6FA1-40FF-B4C1-DD236D7DE6F1}"/>
              </a:ext>
            </a:extLst>
          </p:cNvPr>
          <p:cNvSpPr txBox="1"/>
          <p:nvPr/>
        </p:nvSpPr>
        <p:spPr bwMode="auto">
          <a:xfrm>
            <a:off x="9264734" y="4746897"/>
            <a:ext cx="186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+mn-ea"/>
              </a:rPr>
              <a:t>End ECAL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1C829E-BAB5-4DEE-BA41-F4A4A8DB7909}"/>
              </a:ext>
            </a:extLst>
          </p:cNvPr>
          <p:cNvSpPr txBox="1"/>
          <p:nvPr/>
        </p:nvSpPr>
        <p:spPr bwMode="auto">
          <a:xfrm>
            <a:off x="9254313" y="5642084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+mn-ea"/>
              </a:rPr>
              <a:t>End HCAL</a:t>
            </a:r>
          </a:p>
        </p:txBody>
      </p:sp>
      <p:cxnSp>
        <p:nvCxnSpPr>
          <p:cNvPr id="17" name="直接箭头连接符 10">
            <a:extLst>
              <a:ext uri="{FF2B5EF4-FFF2-40B4-BE49-F238E27FC236}">
                <a16:creationId xmlns:a16="http://schemas.microsoft.com/office/drawing/2014/main" id="{EE8391C0-EC95-47EA-9512-5A2BFA9581A0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 bwMode="auto">
          <a:xfrm flipH="1">
            <a:off x="10195437" y="3233522"/>
            <a:ext cx="1" cy="371967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0">
            <a:extLst>
              <a:ext uri="{FF2B5EF4-FFF2-40B4-BE49-F238E27FC236}">
                <a16:creationId xmlns:a16="http://schemas.microsoft.com/office/drawing/2014/main" id="{C1CB83CB-9776-407D-B029-64FF80274B20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95435" y="4405553"/>
            <a:ext cx="1" cy="371967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10">
            <a:extLst>
              <a:ext uri="{FF2B5EF4-FFF2-40B4-BE49-F238E27FC236}">
                <a16:creationId xmlns:a16="http://schemas.microsoft.com/office/drawing/2014/main" id="{46FB2959-3A5D-4CB3-AE0D-665AF5C225C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95435" y="5257364"/>
            <a:ext cx="1" cy="371967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3ABBFDA4-63BE-4F9D-B1DA-0910EE195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329" y="4289063"/>
            <a:ext cx="6064257" cy="199902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BE601A1-625D-442F-B411-F09381918016}"/>
              </a:ext>
            </a:extLst>
          </p:cNvPr>
          <p:cNvSpPr txBox="1"/>
          <p:nvPr/>
        </p:nvSpPr>
        <p:spPr>
          <a:xfrm>
            <a:off x="2960365" y="6290156"/>
            <a:ext cx="6271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Optimize</a:t>
            </a:r>
            <a:r>
              <a:rPr lang="en-US" altLang="zh-CN" dirty="0">
                <a:latin typeface="+mn-ea"/>
              </a:rPr>
              <a:t>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Display the installation process in animation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89D5BC0-7117-4490-AA8B-30CAD4347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180000">
            <a:off x="2658270" y="2627511"/>
            <a:ext cx="4968000" cy="168075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51B3B98-0031-4EAE-8F6C-A54DF5EF59F5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5D7489A-6412-4735-B792-1F57CDCC8E6B}"/>
              </a:ext>
            </a:extLst>
          </p:cNvPr>
          <p:cNvSpPr/>
          <p:nvPr/>
        </p:nvSpPr>
        <p:spPr bwMode="auto">
          <a:xfrm>
            <a:off x="767408" y="500479"/>
            <a:ext cx="46987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14.3 Installation design of each sub detector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14.3.2 Detailed installation design</a:t>
            </a: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14.3.2.3 Cantilever installation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57DCE01-EF41-4D22-AA4B-B45674036E4F}"/>
              </a:ext>
            </a:extLst>
          </p:cNvPr>
          <p:cNvSpPr txBox="1"/>
          <p:nvPr/>
        </p:nvSpPr>
        <p:spPr>
          <a:xfrm>
            <a:off x="646649" y="2523310"/>
            <a:ext cx="4597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Pre-assembly</a:t>
            </a:r>
            <a:r>
              <a:rPr lang="en-US" altLang="zh-CN" sz="1600" dirty="0">
                <a:latin typeface="+mn-ea"/>
              </a:rPr>
              <a:t> between of the </a:t>
            </a:r>
            <a:r>
              <a:rPr lang="en-US" altLang="zh-CN" sz="1600" dirty="0">
                <a:solidFill>
                  <a:srgbClr val="0070C0"/>
                </a:solidFill>
                <a:latin typeface="+mn-ea"/>
              </a:rPr>
              <a:t>ITK</a:t>
            </a:r>
            <a:r>
              <a:rPr lang="en-US" altLang="zh-CN" sz="1600" dirty="0">
                <a:latin typeface="+mn-ea"/>
              </a:rPr>
              <a:t> and </a:t>
            </a:r>
            <a:r>
              <a:rPr lang="en-US" altLang="zh-CN" sz="1600" dirty="0">
                <a:solidFill>
                  <a:srgbClr val="0070C0"/>
                </a:solidFill>
                <a:latin typeface="+mn-ea"/>
              </a:rPr>
              <a:t>Beampipe</a:t>
            </a:r>
            <a:endParaRPr lang="zh-CN" altLang="en-US" sz="1600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9791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35</a:t>
            </a:fld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39FC9B4-3E10-431A-9398-0781A4D79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18582" y="1772816"/>
            <a:ext cx="6393642" cy="4941168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F4BBAE0-549C-4300-A78D-4263C3637D34}"/>
              </a:ext>
            </a:extLst>
          </p:cNvPr>
          <p:cNvCxnSpPr>
            <a:cxnSpLocks/>
          </p:cNvCxnSpPr>
          <p:nvPr/>
        </p:nvCxnSpPr>
        <p:spPr bwMode="auto">
          <a:xfrm flipH="1">
            <a:off x="3431704" y="3257600"/>
            <a:ext cx="360040" cy="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B0E349FE-BAB2-437F-B9F0-9E4EBB126DBE}"/>
              </a:ext>
            </a:extLst>
          </p:cNvPr>
          <p:cNvCxnSpPr>
            <a:cxnSpLocks/>
          </p:cNvCxnSpPr>
          <p:nvPr/>
        </p:nvCxnSpPr>
        <p:spPr bwMode="auto">
          <a:xfrm flipV="1">
            <a:off x="3431704" y="2753544"/>
            <a:ext cx="0" cy="368261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AFB05CD-A94A-45CB-94A0-C685A0F3D65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55640" y="2659095"/>
            <a:ext cx="432048" cy="1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B37650E-C004-464A-A19D-5B3C57878A91}"/>
              </a:ext>
            </a:extLst>
          </p:cNvPr>
          <p:cNvCxnSpPr>
            <a:cxnSpLocks/>
          </p:cNvCxnSpPr>
          <p:nvPr/>
        </p:nvCxnSpPr>
        <p:spPr bwMode="auto">
          <a:xfrm flipV="1">
            <a:off x="2833200" y="1961456"/>
            <a:ext cx="0" cy="360042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8F8162A8-62D0-4E77-A845-EEC8DF1C9140}"/>
              </a:ext>
            </a:extLst>
          </p:cNvPr>
          <p:cNvCxnSpPr>
            <a:cxnSpLocks/>
          </p:cNvCxnSpPr>
          <p:nvPr/>
        </p:nvCxnSpPr>
        <p:spPr bwMode="auto">
          <a:xfrm flipV="1">
            <a:off x="3575720" y="3491137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61993FB-0614-4B9C-9D46-54F03BE49B5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97912" y="4065596"/>
            <a:ext cx="576064" cy="72008"/>
          </a:xfrm>
          <a:prstGeom prst="straightConnector1">
            <a:avLst/>
          </a:prstGeom>
          <a:ln w="38100">
            <a:solidFill>
              <a:srgbClr val="7030A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7544BAF2-42DC-4EBE-9E2B-9A77AD7DCC0A}"/>
              </a:ext>
            </a:extLst>
          </p:cNvPr>
          <p:cNvSpPr/>
          <p:nvPr/>
        </p:nvSpPr>
        <p:spPr>
          <a:xfrm>
            <a:off x="8958886" y="3484079"/>
            <a:ext cx="2265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Pipeline path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99A6B55-FB2F-48FA-9345-D28E426F11C6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D593E57-C5FC-403B-BE82-818C9E5A85E9}"/>
              </a:ext>
            </a:extLst>
          </p:cNvPr>
          <p:cNvSpPr/>
          <p:nvPr/>
        </p:nvSpPr>
        <p:spPr bwMode="auto">
          <a:xfrm>
            <a:off x="767408" y="500479"/>
            <a:ext cx="46987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14.3 Installation design of each sub detector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14.3.2 Detailed installation design</a:t>
            </a: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14.3.2.3 Cantilever installation</a:t>
            </a:r>
          </a:p>
        </p:txBody>
      </p:sp>
    </p:spTree>
    <p:extLst>
      <p:ext uri="{BB962C8B-B14F-4D97-AF65-F5344CB8AC3E}">
        <p14:creationId xmlns:p14="http://schemas.microsoft.com/office/powerpoint/2010/main" val="1600452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36</a:t>
            </a:fld>
            <a:endParaRPr lang="zh-CN" altLang="en-US" dirty="0"/>
          </a:p>
        </p:txBody>
      </p:sp>
      <p:pic>
        <p:nvPicPr>
          <p:cNvPr id="2" name="平推（无导轨）">
            <a:hlinkClick r:id="" action="ppaction://media"/>
            <a:extLst>
              <a:ext uri="{FF2B5EF4-FFF2-40B4-BE49-F238E27FC236}">
                <a16:creationId xmlns:a16="http://schemas.microsoft.com/office/drawing/2014/main" id="{3D42D540-B2E5-48CF-BD4C-AA96C0473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84" t="1374" r="6165" b="-1132"/>
          <a:stretch/>
        </p:blipFill>
        <p:spPr>
          <a:xfrm>
            <a:off x="167798" y="2169320"/>
            <a:ext cx="6827913" cy="414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5D4CD02-4571-4BBF-90B3-898CABE1F53D}"/>
              </a:ext>
            </a:extLst>
          </p:cNvPr>
          <p:cNvSpPr/>
          <p:nvPr/>
        </p:nvSpPr>
        <p:spPr bwMode="auto">
          <a:xfrm>
            <a:off x="7140529" y="3429000"/>
            <a:ext cx="4865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1. Move the detectors</a:t>
            </a:r>
          </a:p>
          <a:p>
            <a:r>
              <a:rPr lang="en-US" altLang="zh-CN" dirty="0">
                <a:latin typeface="+mn-ea"/>
              </a:rPr>
              <a:t>2. Connect the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beampipe</a:t>
            </a:r>
            <a:r>
              <a:rPr lang="en-US" altLang="zh-CN" dirty="0">
                <a:latin typeface="+mn-ea"/>
              </a:rPr>
              <a:t> and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Acc component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D156D08-CE82-4B98-BF16-362B6317C8F5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BF2A70-7653-4669-ACE5-6AF9640EEDB5}"/>
              </a:ext>
            </a:extLst>
          </p:cNvPr>
          <p:cNvSpPr/>
          <p:nvPr/>
        </p:nvSpPr>
        <p:spPr bwMode="auto">
          <a:xfrm>
            <a:off x="767408" y="500479"/>
            <a:ext cx="76610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14.3 Installation design of each sub detector</a:t>
            </a:r>
          </a:p>
          <a:p>
            <a:r>
              <a:rPr lang="en-US" altLang="zh-CN" dirty="0">
                <a:latin typeface="+mn-ea"/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14.3.2 Detailed installation design</a:t>
            </a: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14.3.2.4 Positioning and Alignment of the Entire Detector System</a:t>
            </a:r>
          </a:p>
        </p:txBody>
      </p:sp>
    </p:spTree>
    <p:extLst>
      <p:ext uri="{BB962C8B-B14F-4D97-AF65-F5344CB8AC3E}">
        <p14:creationId xmlns:p14="http://schemas.microsoft.com/office/powerpoint/2010/main" val="8883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37</a:t>
            </a:fld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889EF2F-E34D-4962-B473-83B6AE64DE75}"/>
              </a:ext>
            </a:extLst>
          </p:cNvPr>
          <p:cNvSpPr/>
          <p:nvPr/>
        </p:nvSpPr>
        <p:spPr>
          <a:xfrm>
            <a:off x="826805" y="1669649"/>
            <a:ext cx="23599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+mn-ea"/>
              </a:rPr>
              <a:t>Auxiliary facilities</a:t>
            </a:r>
            <a:endParaRPr lang="zh-CN" altLang="en-US" sz="20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17AC7A2-3992-4C21-80D7-AB92A123784D}"/>
              </a:ext>
            </a:extLst>
          </p:cNvPr>
          <p:cNvSpPr txBox="1"/>
          <p:nvPr/>
        </p:nvSpPr>
        <p:spPr>
          <a:xfrm>
            <a:off x="263352" y="2164801"/>
            <a:ext cx="348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1</a:t>
            </a:r>
            <a:r>
              <a:rPr lang="en-US" altLang="zh-CN" sz="2400" dirty="0">
                <a:latin typeface="+mn-ea"/>
              </a:rPr>
              <a:t>. Water-cooling system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16793E5-96A2-4A53-9D23-5F877F4A582E}"/>
              </a:ext>
            </a:extLst>
          </p:cNvPr>
          <p:cNvSpPr txBox="1"/>
          <p:nvPr/>
        </p:nvSpPr>
        <p:spPr>
          <a:xfrm>
            <a:off x="604205" y="2887269"/>
            <a:ext cx="110639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CN" sz="1600" dirty="0">
                <a:latin typeface="+mn-ea"/>
              </a:rPr>
              <a:t>ECAL</a:t>
            </a:r>
          </a:p>
          <a:p>
            <a:pPr algn="ctr">
              <a:lnSpc>
                <a:spcPts val="1600"/>
              </a:lnSpc>
            </a:pPr>
            <a:r>
              <a:rPr lang="en-US" altLang="zh-CN" sz="1600" dirty="0">
                <a:latin typeface="+mn-ea"/>
              </a:rPr>
              <a:t>HCAL</a:t>
            </a:r>
          </a:p>
          <a:p>
            <a:pPr algn="ctr">
              <a:lnSpc>
                <a:spcPts val="1600"/>
              </a:lnSpc>
            </a:pPr>
            <a:r>
              <a:rPr lang="en-US" altLang="zh-CN" sz="1600" dirty="0">
                <a:latin typeface="+mn-ea"/>
              </a:rPr>
              <a:t>TPC</a:t>
            </a:r>
          </a:p>
          <a:p>
            <a:pPr algn="ctr">
              <a:lnSpc>
                <a:spcPts val="1600"/>
              </a:lnSpc>
            </a:pPr>
            <a:r>
              <a:rPr lang="en-US" altLang="zh-CN" sz="1600" dirty="0">
                <a:latin typeface="+mn-ea"/>
              </a:rPr>
              <a:t>Beampipe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4A2FC4E-2FA3-41A1-8DDE-449720514920}"/>
              </a:ext>
            </a:extLst>
          </p:cNvPr>
          <p:cNvSpPr txBox="1"/>
          <p:nvPr/>
        </p:nvSpPr>
        <p:spPr>
          <a:xfrm>
            <a:off x="1470239" y="2536524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Inlet temperature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64CBF0D-7672-4FD0-A8E7-0B3B604109D3}"/>
              </a:ext>
            </a:extLst>
          </p:cNvPr>
          <p:cNvSpPr txBox="1"/>
          <p:nvPr/>
        </p:nvSpPr>
        <p:spPr>
          <a:xfrm>
            <a:off x="2178167" y="315913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15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93BE91-E492-405A-83FE-6CBDE8330040}"/>
              </a:ext>
            </a:extLst>
          </p:cNvPr>
          <p:cNvSpPr txBox="1"/>
          <p:nvPr/>
        </p:nvSpPr>
        <p:spPr bwMode="auto">
          <a:xfrm>
            <a:off x="263352" y="4682434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2</a:t>
            </a:r>
            <a:r>
              <a:rPr lang="en-US" altLang="zh-CN" sz="2400" dirty="0">
                <a:latin typeface="+mn-ea"/>
              </a:rPr>
              <a:t>. Air-cooling system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B3E5983-25B0-495E-876B-62B6173BCE6E}"/>
              </a:ext>
            </a:extLst>
          </p:cNvPr>
          <p:cNvSpPr txBox="1"/>
          <p:nvPr/>
        </p:nvSpPr>
        <p:spPr bwMode="auto">
          <a:xfrm>
            <a:off x="503253" y="5057863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70C0"/>
                </a:solidFill>
                <a:latin typeface="+mn-ea"/>
              </a:rPr>
              <a:t>Vertex</a:t>
            </a:r>
            <a:endParaRPr lang="zh-CN" altLang="en-US" sz="16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2D83964-C0C3-4F88-9027-54A3C0B09E53}"/>
              </a:ext>
            </a:extLst>
          </p:cNvPr>
          <p:cNvSpPr txBox="1"/>
          <p:nvPr/>
        </p:nvSpPr>
        <p:spPr bwMode="auto">
          <a:xfrm>
            <a:off x="811028" y="3895381"/>
            <a:ext cx="606256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CN" sz="1600" dirty="0">
                <a:solidFill>
                  <a:srgbClr val="0070C0"/>
                </a:solidFill>
                <a:latin typeface="+mn-ea"/>
              </a:rPr>
              <a:t>ITK</a:t>
            </a:r>
          </a:p>
          <a:p>
            <a:pPr algn="ctr">
              <a:lnSpc>
                <a:spcPts val="1600"/>
              </a:lnSpc>
            </a:pPr>
            <a:r>
              <a:rPr lang="en-US" altLang="zh-CN" sz="1600" dirty="0">
                <a:solidFill>
                  <a:srgbClr val="0070C0"/>
                </a:solidFill>
                <a:latin typeface="+mn-ea"/>
              </a:rPr>
              <a:t>OTK</a:t>
            </a:r>
            <a:endParaRPr lang="zh-CN" altLang="en-US" sz="16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89548BF-5703-4CA7-9954-44C0438B59B4}"/>
              </a:ext>
            </a:extLst>
          </p:cNvPr>
          <p:cNvSpPr txBox="1"/>
          <p:nvPr/>
        </p:nvSpPr>
        <p:spPr bwMode="auto">
          <a:xfrm>
            <a:off x="2242286" y="396206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5</a:t>
            </a:r>
            <a:r>
              <a:rPr lang="zh-CN" altLang="en-US" dirty="0">
                <a:latin typeface="+mn-ea"/>
              </a:rPr>
              <a:t>℃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5B918DE-344B-41F8-AAD0-A1E8080BD5D4}"/>
              </a:ext>
            </a:extLst>
          </p:cNvPr>
          <p:cNvSpPr txBox="1"/>
          <p:nvPr/>
        </p:nvSpPr>
        <p:spPr bwMode="auto">
          <a:xfrm>
            <a:off x="2020271" y="504247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5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℃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5DCFE18-545E-42A9-A2FF-C03719669225}"/>
              </a:ext>
            </a:extLst>
          </p:cNvPr>
          <p:cNvSpPr txBox="1"/>
          <p:nvPr/>
        </p:nvSpPr>
        <p:spPr bwMode="auto">
          <a:xfrm>
            <a:off x="4290471" y="5692477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4</a:t>
            </a:r>
            <a:r>
              <a:rPr lang="en-US" altLang="zh-CN" sz="2400" dirty="0">
                <a:latin typeface="+mn-ea"/>
              </a:rPr>
              <a:t>. Cryogenic system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3F4AD07-6986-418B-991B-02477F204F56}"/>
              </a:ext>
            </a:extLst>
          </p:cNvPr>
          <p:cNvSpPr txBox="1"/>
          <p:nvPr/>
        </p:nvSpPr>
        <p:spPr>
          <a:xfrm>
            <a:off x="4549914" y="6058401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Magnet(Det. </a:t>
            </a:r>
            <a:r>
              <a:rPr lang="en-US" altLang="zh-CN" b="1" dirty="0"/>
              <a:t>and</a:t>
            </a:r>
            <a:r>
              <a:rPr lang="en-US" altLang="zh-CN" b="1" dirty="0">
                <a:solidFill>
                  <a:srgbClr val="0070C0"/>
                </a:solidFill>
              </a:rPr>
              <a:t> ACC.)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8CE2797-B4AD-4EC3-B523-CC7C36E7395F}"/>
              </a:ext>
            </a:extLst>
          </p:cNvPr>
          <p:cNvSpPr txBox="1"/>
          <p:nvPr/>
        </p:nvSpPr>
        <p:spPr>
          <a:xfrm>
            <a:off x="8326926" y="5692477"/>
            <a:ext cx="220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5</a:t>
            </a:r>
            <a:r>
              <a:rPr lang="en-US" altLang="zh-CN" sz="2400" dirty="0">
                <a:latin typeface="+mn-ea"/>
              </a:rPr>
              <a:t>.</a:t>
            </a:r>
            <a:r>
              <a:rPr lang="zh-CN" altLang="en-US" sz="2400" dirty="0">
                <a:latin typeface="+mn-ea"/>
              </a:rPr>
              <a:t> </a:t>
            </a:r>
            <a:r>
              <a:rPr lang="en-US" altLang="zh-CN" sz="2400" dirty="0">
                <a:latin typeface="+mn-ea"/>
              </a:rPr>
              <a:t>Gas</a:t>
            </a:r>
            <a:r>
              <a:rPr lang="zh-CN" altLang="en-US" sz="2400" dirty="0">
                <a:latin typeface="+mn-ea"/>
              </a:rPr>
              <a:t> </a:t>
            </a:r>
            <a:r>
              <a:rPr lang="en-US" altLang="zh-CN" sz="2400" dirty="0">
                <a:latin typeface="+mn-ea"/>
              </a:rPr>
              <a:t>System</a:t>
            </a:r>
            <a:endParaRPr lang="zh-CN" altLang="en-US" sz="2400" dirty="0"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D935938-186F-4721-8B3F-52F684B0ACE8}"/>
              </a:ext>
            </a:extLst>
          </p:cNvPr>
          <p:cNvSpPr txBox="1"/>
          <p:nvPr/>
        </p:nvSpPr>
        <p:spPr>
          <a:xfrm>
            <a:off x="8600217" y="605840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+mn-ea"/>
              </a:rPr>
              <a:t>TPC (Ground)</a:t>
            </a:r>
            <a:endParaRPr lang="zh-CN" altLang="en-US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16FF8D9-62F1-4DEE-9D04-6F5C4F85C095}"/>
              </a:ext>
            </a:extLst>
          </p:cNvPr>
          <p:cNvSpPr txBox="1"/>
          <p:nvPr/>
        </p:nvSpPr>
        <p:spPr bwMode="auto">
          <a:xfrm>
            <a:off x="263352" y="5692477"/>
            <a:ext cx="3180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3</a:t>
            </a:r>
            <a:r>
              <a:rPr lang="en-US" altLang="zh-CN" sz="2400" dirty="0">
                <a:latin typeface="+mn-ea"/>
              </a:rPr>
              <a:t>. Electronics Cabinet</a:t>
            </a:r>
          </a:p>
          <a:p>
            <a:pPr algn="ctr"/>
            <a:r>
              <a:rPr lang="en-US" altLang="zh-CN" sz="2400" dirty="0">
                <a:latin typeface="+mn-ea"/>
              </a:rPr>
              <a:t>Power Cabinet</a:t>
            </a:r>
            <a:endParaRPr lang="zh-CN" altLang="en-US" sz="2400" dirty="0">
              <a:latin typeface="+mn-ea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7116947-59E0-463E-B288-A16B2BC0F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37" y="2564904"/>
            <a:ext cx="4411739" cy="314940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374672C5-40FB-46D0-93D6-A2A42A9A9073}"/>
              </a:ext>
            </a:extLst>
          </p:cNvPr>
          <p:cNvSpPr/>
          <p:nvPr/>
        </p:nvSpPr>
        <p:spPr>
          <a:xfrm>
            <a:off x="4490261" y="1670852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+mn-ea"/>
              </a:rPr>
              <a:t>ambient temperature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20 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℃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latin typeface="+mn-ea"/>
              </a:rPr>
              <a:t>ambient humidity : 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＜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60%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ADC9C39-F455-46BA-8087-EEABC968C3F6}"/>
              </a:ext>
            </a:extLst>
          </p:cNvPr>
          <p:cNvSpPr txBox="1"/>
          <p:nvPr/>
        </p:nvSpPr>
        <p:spPr>
          <a:xfrm>
            <a:off x="4277343" y="2628656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+mn-ea"/>
              </a:rPr>
              <a:t>Overall layout</a:t>
            </a:r>
            <a:endParaRPr lang="zh-CN" altLang="en-US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39D1E5B-50A4-4B4A-BF53-CEF323552EB2}"/>
              </a:ext>
            </a:extLst>
          </p:cNvPr>
          <p:cNvSpPr txBox="1"/>
          <p:nvPr/>
        </p:nvSpPr>
        <p:spPr bwMode="auto">
          <a:xfrm>
            <a:off x="193427" y="149611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2E96E67-4445-4EDC-9BC9-B17734602D49}"/>
              </a:ext>
            </a:extLst>
          </p:cNvPr>
          <p:cNvSpPr/>
          <p:nvPr/>
        </p:nvSpPr>
        <p:spPr bwMode="auto">
          <a:xfrm>
            <a:off x="619160" y="625855"/>
            <a:ext cx="8186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+mn-ea"/>
              </a:rPr>
              <a:t>14.4 Design of detector auxiliary facilities</a:t>
            </a:r>
          </a:p>
          <a:p>
            <a:r>
              <a:rPr lang="en-US" altLang="zh-CN" dirty="0">
                <a:solidFill>
                  <a:srgbClr val="FF0000"/>
                </a:solidFill>
                <a:latin typeface="+mn-ea"/>
              </a:rPr>
              <a:t>14.5 Design of Underground Experimental Hall and Auxiliary Hall for Detectors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ACDFCD-294F-4725-AC19-7EB9B75EC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344" y="2069759"/>
            <a:ext cx="3569304" cy="268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94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623392" y="173627"/>
            <a:ext cx="6101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Water cooling and Air cooling system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97D999-5D10-4D53-B1EB-42465558EF2F}"/>
              </a:ext>
            </a:extLst>
          </p:cNvPr>
          <p:cNvGrpSpPr/>
          <p:nvPr/>
        </p:nvGrpSpPr>
        <p:grpSpPr>
          <a:xfrm>
            <a:off x="839416" y="908720"/>
            <a:ext cx="9721080" cy="3991131"/>
            <a:chOff x="1271464" y="855570"/>
            <a:chExt cx="9217024" cy="51605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1BB55FF-7733-4D9E-A3DC-2EE788C96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464" y="855570"/>
              <a:ext cx="9217024" cy="5160507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F211E5A-15FA-4E6F-BD50-06A281028DD9}"/>
                </a:ext>
              </a:extLst>
            </p:cNvPr>
            <p:cNvSpPr txBox="1"/>
            <p:nvPr/>
          </p:nvSpPr>
          <p:spPr>
            <a:xfrm>
              <a:off x="2927648" y="5517232"/>
              <a:ext cx="7200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Hall</a:t>
              </a:r>
              <a:endParaRPr lang="zh-CN" altLang="en-US" dirty="0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F49EADD-E8D6-470A-8D6D-51618998B07E}"/>
              </a:ext>
            </a:extLst>
          </p:cNvPr>
          <p:cNvSpPr txBox="1"/>
          <p:nvPr/>
        </p:nvSpPr>
        <p:spPr>
          <a:xfrm>
            <a:off x="3431704" y="5125540"/>
            <a:ext cx="36856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  <a:latin typeface="+mn-ea"/>
              </a:rPr>
              <a:t>Design Features :</a:t>
            </a:r>
          </a:p>
          <a:p>
            <a:endParaRPr lang="en-US" altLang="zh-CN" sz="1000" dirty="0">
              <a:latin typeface="+mn-ea"/>
            </a:endParaRPr>
          </a:p>
          <a:p>
            <a:r>
              <a:rPr lang="en-US" altLang="zh-CN" dirty="0">
                <a:latin typeface="+mn-ea"/>
              </a:rPr>
              <a:t>1. Two for use and one for backup</a:t>
            </a:r>
          </a:p>
          <a:p>
            <a:r>
              <a:rPr lang="en-US" altLang="zh-CN" dirty="0">
                <a:latin typeface="+mn-ea"/>
              </a:rPr>
              <a:t>2. Energy conservation</a:t>
            </a:r>
          </a:p>
          <a:p>
            <a:r>
              <a:rPr lang="en-US" altLang="zh-CN" dirty="0">
                <a:latin typeface="+mn-ea"/>
              </a:rPr>
              <a:t>3. integrated design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02273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100013" y="288811"/>
            <a:ext cx="948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Experimental Hall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Water cooling and Air cooling system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3AC72A-C4C0-4205-8681-926664743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323000"/>
            <a:ext cx="5000837" cy="421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800232-DE3D-43AB-B454-0980F2C2C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323000"/>
            <a:ext cx="4408633" cy="4212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63E4903-9F7A-4DCA-9F3F-F2D91E1650DE}"/>
              </a:ext>
            </a:extLst>
          </p:cNvPr>
          <p:cNvSpPr txBox="1"/>
          <p:nvPr/>
        </p:nvSpPr>
        <p:spPr>
          <a:xfrm>
            <a:off x="1199456" y="5661248"/>
            <a:ext cx="489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郑州轻工业大学  </a:t>
            </a:r>
            <a:r>
              <a:rPr lang="zh-CN" altLang="en-US" b="1" dirty="0">
                <a:solidFill>
                  <a:srgbClr val="0070C0"/>
                </a:solidFill>
              </a:rPr>
              <a:t>吴学红</a:t>
            </a:r>
            <a:r>
              <a:rPr lang="en-US" altLang="zh-CN" dirty="0"/>
              <a:t>(</a:t>
            </a:r>
            <a:r>
              <a:rPr lang="zh-CN" altLang="en-US" dirty="0"/>
              <a:t>热能与动力学院 院长</a:t>
            </a:r>
            <a:r>
              <a:rPr lang="en-US" altLang="zh-CN" dirty="0"/>
              <a:t>)</a:t>
            </a:r>
          </a:p>
          <a:p>
            <a:r>
              <a:rPr lang="zh-CN" altLang="en-US" dirty="0"/>
              <a:t>严琪</a:t>
            </a:r>
            <a:r>
              <a:rPr lang="en-US" altLang="zh-CN" dirty="0"/>
              <a:t>, </a:t>
            </a:r>
            <a:r>
              <a:rPr lang="zh-CN" altLang="en-US" dirty="0"/>
              <a:t>李刚</a:t>
            </a:r>
            <a:r>
              <a:rPr lang="en-US" altLang="zh-CN" dirty="0"/>
              <a:t>, </a:t>
            </a:r>
            <a:r>
              <a:rPr lang="zh-CN" altLang="en-US" dirty="0"/>
              <a:t>祁辉荣</a:t>
            </a:r>
            <a:r>
              <a:rPr lang="en-US" altLang="zh-CN" dirty="0"/>
              <a:t>, ……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028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9782D0-4C25-47BF-B001-4DF04BD9CFDC}"/>
              </a:ext>
            </a:extLst>
          </p:cNvPr>
          <p:cNvSpPr txBox="1"/>
          <p:nvPr/>
        </p:nvSpPr>
        <p:spPr bwMode="auto">
          <a:xfrm>
            <a:off x="193427" y="255132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E1617F-5FF8-4B41-A82F-B54B5139F95E}"/>
              </a:ext>
            </a:extLst>
          </p:cNvPr>
          <p:cNvSpPr/>
          <p:nvPr/>
        </p:nvSpPr>
        <p:spPr bwMode="auto">
          <a:xfrm>
            <a:off x="3307415" y="980728"/>
            <a:ext cx="5577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latin typeface="+mn-ea"/>
              </a:rPr>
              <a:t>Chapter 14   </a:t>
            </a:r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Mechanics and Integration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261DC9-D1E8-4173-99DB-98278174B137}"/>
              </a:ext>
            </a:extLst>
          </p:cNvPr>
          <p:cNvSpPr txBox="1"/>
          <p:nvPr/>
        </p:nvSpPr>
        <p:spPr>
          <a:xfrm>
            <a:off x="1127448" y="1844824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本章节全面介绍</a:t>
            </a:r>
            <a:r>
              <a:rPr lang="en-US" altLang="zh-CN" dirty="0"/>
              <a:t>……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65704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40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2876258" y="304200"/>
            <a:ext cx="6421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Experimental Hall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Cryogenic system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06D61B7-32AD-4856-A351-8C6C63532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052736"/>
            <a:ext cx="4719661" cy="428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07DB55-0998-4F76-84E9-900B75DA7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34" y="1052736"/>
            <a:ext cx="4528580" cy="4284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14AB43F-1B80-486A-AFFA-C0CF8556F061}"/>
              </a:ext>
            </a:extLst>
          </p:cNvPr>
          <p:cNvSpPr txBox="1"/>
          <p:nvPr/>
        </p:nvSpPr>
        <p:spPr>
          <a:xfrm>
            <a:off x="1029421" y="5661248"/>
            <a:ext cx="592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宁飞鹏</a:t>
            </a:r>
            <a:r>
              <a:rPr lang="en-US" altLang="zh-CN" dirty="0"/>
              <a:t>, </a:t>
            </a:r>
            <a:r>
              <a:rPr lang="zh-CN" altLang="en-US" dirty="0"/>
              <a:t>朱应顺</a:t>
            </a:r>
            <a:r>
              <a:rPr lang="en-US" altLang="zh-CN" dirty="0"/>
              <a:t>, </a:t>
            </a:r>
            <a:r>
              <a:rPr lang="zh-CN" altLang="en-US" b="1" dirty="0">
                <a:solidFill>
                  <a:srgbClr val="0070C0"/>
                </a:solidFill>
              </a:rPr>
              <a:t>杨啸辰</a:t>
            </a:r>
            <a:r>
              <a:rPr lang="en-US" altLang="zh-CN" dirty="0"/>
              <a:t>, </a:t>
            </a:r>
            <a:r>
              <a:rPr lang="zh-CN" altLang="en-US" dirty="0"/>
              <a:t>张祥镇</a:t>
            </a:r>
            <a:r>
              <a:rPr lang="en-US" altLang="zh-CN" dirty="0"/>
              <a:t>, </a:t>
            </a:r>
            <a:r>
              <a:rPr lang="zh-CN" altLang="en-US" dirty="0"/>
              <a:t>陈兵</a:t>
            </a:r>
            <a:r>
              <a:rPr lang="en-US" altLang="zh-CN" dirty="0"/>
              <a:t>, </a:t>
            </a:r>
            <a:r>
              <a:rPr lang="zh-CN" altLang="en-US" dirty="0"/>
              <a:t>王海静</a:t>
            </a:r>
            <a:r>
              <a:rPr lang="en-US" altLang="zh-CN" dirty="0"/>
              <a:t>, </a:t>
            </a:r>
            <a:r>
              <a:rPr lang="zh-CN" altLang="en-US" dirty="0"/>
              <a:t>石澔玙</a:t>
            </a:r>
            <a:r>
              <a:rPr lang="en-US" altLang="zh-CN" dirty="0"/>
              <a:t>, ……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515770-37C7-4FC7-980B-CD2F874729BC}"/>
              </a:ext>
            </a:extLst>
          </p:cNvPr>
          <p:cNvSpPr txBox="1"/>
          <p:nvPr/>
        </p:nvSpPr>
        <p:spPr>
          <a:xfrm>
            <a:off x="7104112" y="5949280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Total power :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Collecting and confirming</a:t>
            </a:r>
            <a:endParaRPr lang="zh-CN" altLang="en-US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4340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41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401064" y="244080"/>
            <a:ext cx="9821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Experimental Hall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Electronics Cabinet </a:t>
            </a:r>
            <a:r>
              <a:rPr lang="en-US" altLang="zh-CN" sz="2800" dirty="0">
                <a:latin typeface="+mn-ea"/>
              </a:rPr>
              <a:t>and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 Power Cabinet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9D6ACB3-5ABE-4833-98C9-20248ABC8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52" y="764704"/>
            <a:ext cx="4649614" cy="421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7F0014E-F3E7-432F-A8F9-8BA009475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764704"/>
            <a:ext cx="5059427" cy="421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8C152D5-890F-4B4B-BDBF-DD989B03188F}"/>
              </a:ext>
            </a:extLst>
          </p:cNvPr>
          <p:cNvSpPr/>
          <p:nvPr/>
        </p:nvSpPr>
        <p:spPr>
          <a:xfrm>
            <a:off x="3359696" y="4797152"/>
            <a:ext cx="827662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+mn-ea"/>
              </a:rPr>
              <a:t>Minimum crates from current MDI</a:t>
            </a:r>
          </a:p>
          <a:p>
            <a:r>
              <a:rPr lang="en-US" altLang="zh-CN" dirty="0">
                <a:latin typeface="+mn-ea"/>
              </a:rPr>
              <a:t>    110 data crates, 237 power crates, 91 Det-HV crates, 20 Trigger crates</a:t>
            </a:r>
          </a:p>
          <a:p>
            <a:r>
              <a:rPr lang="en-US" altLang="zh-CN" b="1" dirty="0">
                <a:latin typeface="+mn-ea"/>
              </a:rPr>
              <a:t>Minimum racks from current MDI</a:t>
            </a:r>
          </a:p>
          <a:p>
            <a:r>
              <a:rPr lang="en-US" altLang="zh-CN" dirty="0">
                <a:latin typeface="+mn-ea"/>
              </a:rPr>
              <a:t>    37 data racks, 24 power racks, 23 Det-HV racks, 10 trigger racks (94 in total)</a:t>
            </a:r>
          </a:p>
          <a:p>
            <a:r>
              <a:rPr lang="en-US" altLang="zh-CN" dirty="0">
                <a:latin typeface="+mn-ea"/>
              </a:rPr>
              <a:t>    More 2 racks for AC-DC power for all the above racks</a:t>
            </a:r>
          </a:p>
          <a:p>
            <a:r>
              <a:rPr lang="en-US" altLang="zh-CN" dirty="0">
                <a:latin typeface="+mn-ea"/>
              </a:rPr>
              <a:t>    96 racks in total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95F4B2-E8D6-4A7A-99D1-37C1A7B00D58}"/>
              </a:ext>
            </a:extLst>
          </p:cNvPr>
          <p:cNvSpPr txBox="1"/>
          <p:nvPr/>
        </p:nvSpPr>
        <p:spPr>
          <a:xfrm>
            <a:off x="839416" y="5579425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王铮</a:t>
            </a:r>
            <a:r>
              <a:rPr lang="en-US" altLang="zh-CN" dirty="0"/>
              <a:t>, </a:t>
            </a:r>
            <a:r>
              <a:rPr lang="zh-CN" altLang="en-US" b="1" dirty="0">
                <a:solidFill>
                  <a:srgbClr val="0070C0"/>
                </a:solidFill>
              </a:rPr>
              <a:t>魏微</a:t>
            </a:r>
            <a:r>
              <a:rPr lang="en-US" altLang="zh-CN" dirty="0"/>
              <a:t>, </a:t>
            </a:r>
            <a:r>
              <a:rPr lang="zh-CN" altLang="en-US" b="1" dirty="0">
                <a:solidFill>
                  <a:srgbClr val="0070C0"/>
                </a:solidFill>
              </a:rPr>
              <a:t>黄金书</a:t>
            </a:r>
            <a:r>
              <a:rPr lang="en-US" altLang="zh-CN" dirty="0"/>
              <a:t>, ……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8002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42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08AD1F-D032-4207-BD66-7B5827F32DA2}"/>
              </a:ext>
            </a:extLst>
          </p:cNvPr>
          <p:cNvSpPr txBox="1"/>
          <p:nvPr/>
        </p:nvSpPr>
        <p:spPr bwMode="auto">
          <a:xfrm>
            <a:off x="263352" y="260648"/>
            <a:ext cx="2601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3. Cost content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6B9CC6-7FB7-4A8B-AE20-EC47424FD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10" y="1098836"/>
            <a:ext cx="10595179" cy="53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51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43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08AD1F-D032-4207-BD66-7B5827F32DA2}"/>
              </a:ext>
            </a:extLst>
          </p:cNvPr>
          <p:cNvSpPr txBox="1"/>
          <p:nvPr/>
        </p:nvSpPr>
        <p:spPr bwMode="auto">
          <a:xfrm>
            <a:off x="263352" y="260648"/>
            <a:ext cx="2601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3. Cost content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C6556D8-58E1-4F07-8000-1018A9AAE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736"/>
            <a:ext cx="12192000" cy="279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56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44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767408" y="1124744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4. Summary</a:t>
            </a:r>
            <a:endParaRPr lang="en-US" altLang="zh-CN" sz="28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EF7DACC-5866-476C-8910-9B96B262B8CE}"/>
              </a:ext>
            </a:extLst>
          </p:cNvPr>
          <p:cNvSpPr/>
          <p:nvPr/>
        </p:nvSpPr>
        <p:spPr>
          <a:xfrm>
            <a:off x="1415480" y="1916832"/>
            <a:ext cx="891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+mn-ea"/>
              </a:rPr>
              <a:t>The design content of the Ref TDR report is basically completed</a:t>
            </a:r>
            <a:endParaRPr lang="zh-CN" altLang="en-US" sz="2400" dirty="0"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A1062CF-D497-42CB-93F1-A02ABBED522D}"/>
              </a:ext>
            </a:extLst>
          </p:cNvPr>
          <p:cNvSpPr txBox="1"/>
          <p:nvPr/>
        </p:nvSpPr>
        <p:spPr>
          <a:xfrm>
            <a:off x="1415480" y="2614097"/>
            <a:ext cx="644278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Next plan :</a:t>
            </a:r>
          </a:p>
          <a:p>
            <a:r>
              <a:rPr lang="en-US" altLang="zh-CN" dirty="0">
                <a:latin typeface="+mn-ea"/>
              </a:rPr>
              <a:t>   1. Improve the design of auxiliary facilities</a:t>
            </a:r>
          </a:p>
          <a:p>
            <a:r>
              <a:rPr lang="en-US" altLang="zh-CN" dirty="0">
                <a:latin typeface="+mn-ea"/>
              </a:rPr>
              <a:t>   2. Complete Mechanical Integration TDR Report</a:t>
            </a:r>
          </a:p>
          <a:p>
            <a:endParaRPr lang="en-US" altLang="zh-CN" dirty="0">
              <a:latin typeface="+mn-ea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+mn-ea"/>
              </a:rPr>
              <a:t>   3. Review Mechanical Integration TDR Report</a:t>
            </a:r>
          </a:p>
          <a:p>
            <a:r>
              <a:rPr lang="en-US" altLang="zh-CN" dirty="0">
                <a:solidFill>
                  <a:srgbClr val="FF0000"/>
                </a:solidFill>
                <a:latin typeface="+mn-ea"/>
              </a:rPr>
              <a:t>   4. Review Mechanical Chapter of Sub-detector TDR Report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D7F1604-D4CE-456C-B845-475F65DB0350}"/>
              </a:ext>
            </a:extLst>
          </p:cNvPr>
          <p:cNvSpPr txBox="1"/>
          <p:nvPr/>
        </p:nvSpPr>
        <p:spPr>
          <a:xfrm>
            <a:off x="1415480" y="5157192"/>
            <a:ext cx="84946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Aim :</a:t>
            </a:r>
          </a:p>
          <a:p>
            <a:r>
              <a:rPr lang="en-US" altLang="zh-CN" dirty="0">
                <a:latin typeface="+mn-ea"/>
              </a:rPr>
              <a:t>Familiarize each other and lay a solid foundation for the next design improvement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3780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45</a:t>
            </a:fld>
            <a:endParaRPr lang="zh-CN" altLang="en-US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DF357508-532D-4324-93CC-CEDF7617C28E}"/>
              </a:ext>
            </a:extLst>
          </p:cNvPr>
          <p:cNvSpPr txBox="1"/>
          <p:nvPr/>
        </p:nvSpPr>
        <p:spPr>
          <a:xfrm>
            <a:off x="685544" y="2978877"/>
            <a:ext cx="10820911" cy="90024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0070C0"/>
                </a:solidFill>
                <a:latin typeface="+mn-ea"/>
                <a:ea typeface="+mn-ea"/>
              </a:rPr>
              <a:t>Thank you for your attention!</a:t>
            </a:r>
            <a:endParaRPr lang="zh-CN" altLang="en-US" sz="60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48001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9782D0-4C25-47BF-B001-4DF04BD9CFDC}"/>
              </a:ext>
            </a:extLst>
          </p:cNvPr>
          <p:cNvSpPr txBox="1"/>
          <p:nvPr/>
        </p:nvSpPr>
        <p:spPr bwMode="auto">
          <a:xfrm>
            <a:off x="193427" y="188640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132BADC-D1D2-482E-A555-6FADC35FE94B}"/>
              </a:ext>
            </a:extLst>
          </p:cNvPr>
          <p:cNvSpPr/>
          <p:nvPr/>
        </p:nvSpPr>
        <p:spPr>
          <a:xfrm>
            <a:off x="767408" y="7455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+mn-ea"/>
              </a:rPr>
              <a:t>14.1 Overall design of Detector Machinery</a:t>
            </a:r>
          </a:p>
          <a:p>
            <a:r>
              <a:rPr lang="en-US" altLang="zh-CN" dirty="0">
                <a:latin typeface="+mn-ea"/>
              </a:rPr>
              <a:t> 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latin typeface="+mn-ea"/>
              </a:rPr>
              <a:t>     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14.1.1 Overall layout of detectors machinery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A00A2F0-BAAB-4DE8-BBEA-D9E8F4E7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46" y="1784369"/>
            <a:ext cx="6254559" cy="468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76FEF0B-1FCF-41A8-B4BE-4DBCF0F805F4}"/>
              </a:ext>
            </a:extLst>
          </p:cNvPr>
          <p:cNvSpPr txBox="1"/>
          <p:nvPr/>
        </p:nvSpPr>
        <p:spPr bwMode="auto">
          <a:xfrm>
            <a:off x="7188184" y="1772816"/>
            <a:ext cx="38747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0070C0"/>
                </a:solidFill>
                <a:latin typeface="+mn-ea"/>
              </a:rPr>
              <a:t>From outmost to innermost</a:t>
            </a:r>
            <a:endParaRPr lang="zh-CN" altLang="en-US" sz="22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4861679-8A96-4256-893E-5D3FB7492BDE}"/>
              </a:ext>
            </a:extLst>
          </p:cNvPr>
          <p:cNvSpPr txBox="1"/>
          <p:nvPr/>
        </p:nvSpPr>
        <p:spPr bwMode="auto">
          <a:xfrm>
            <a:off x="7253627" y="2727129"/>
            <a:ext cx="128753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Yoke</a:t>
            </a:r>
          </a:p>
          <a:p>
            <a:pPr algn="ctr"/>
            <a:r>
              <a:rPr lang="en-US" altLang="zh-CN" sz="1200" dirty="0">
                <a:latin typeface="+mn-ea"/>
              </a:rPr>
              <a:t>(Muon)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Magnet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HCAL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ECAL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TPC</a:t>
            </a:r>
          </a:p>
          <a:p>
            <a:pPr algn="ctr"/>
            <a:r>
              <a:rPr lang="en-US" altLang="zh-CN" sz="1200" dirty="0">
                <a:latin typeface="+mn-ea"/>
              </a:rPr>
              <a:t>(OTK)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ITK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Beam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pipe</a:t>
            </a:r>
          </a:p>
          <a:p>
            <a:pPr algn="ctr"/>
            <a:r>
              <a:rPr lang="en-US" altLang="zh-CN" sz="1200" dirty="0">
                <a:latin typeface="+mn-ea"/>
              </a:rPr>
              <a:t>(VTX  LumiCal)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00ECD62-3C29-4B68-88C2-EACC738D72CF}"/>
              </a:ext>
            </a:extLst>
          </p:cNvPr>
          <p:cNvSpPr txBox="1"/>
          <p:nvPr/>
        </p:nvSpPr>
        <p:spPr bwMode="auto">
          <a:xfrm>
            <a:off x="7231185" y="2160090"/>
            <a:ext cx="133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+mn-ea"/>
              </a:rPr>
              <a:t>Barrel</a:t>
            </a:r>
            <a:r>
              <a:rPr lang="en-US" altLang="zh-CN" sz="1200" dirty="0">
                <a:latin typeface="+mn-ea"/>
              </a:rPr>
              <a:t>(7)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AB5E824-21BE-482D-905A-483E504FF189}"/>
              </a:ext>
            </a:extLst>
          </p:cNvPr>
          <p:cNvSpPr txBox="1"/>
          <p:nvPr/>
        </p:nvSpPr>
        <p:spPr bwMode="auto">
          <a:xfrm>
            <a:off x="8592776" y="2160090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+mn-ea"/>
              </a:rPr>
              <a:t>Endcap</a:t>
            </a:r>
            <a:r>
              <a:rPr lang="en-US" altLang="zh-CN" sz="1200" dirty="0">
                <a:latin typeface="+mn-ea"/>
              </a:rPr>
              <a:t>(3)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A761D13-BA3B-4619-BDB5-AB13ADC3EFE3}"/>
              </a:ext>
            </a:extLst>
          </p:cNvPr>
          <p:cNvSpPr txBox="1"/>
          <p:nvPr/>
        </p:nvSpPr>
        <p:spPr bwMode="auto">
          <a:xfrm>
            <a:off x="8988718" y="2687968"/>
            <a:ext cx="80021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Yoke</a:t>
            </a:r>
          </a:p>
          <a:p>
            <a:pPr algn="ctr"/>
            <a:r>
              <a:rPr lang="en-US" altLang="zh-CN" sz="1200" dirty="0">
                <a:latin typeface="+mn-ea"/>
              </a:rPr>
              <a:t>(Muon)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HCAL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ECAL</a:t>
            </a:r>
          </a:p>
          <a:p>
            <a:pPr algn="ctr"/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(</a:t>
            </a:r>
            <a:r>
              <a:rPr lang="en-US" altLang="zh-CN" sz="1200" dirty="0">
                <a:latin typeface="+mn-ea"/>
              </a:rPr>
              <a:t>OTK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9690B6-BC21-4144-B662-D43A932F1B65}"/>
              </a:ext>
            </a:extLst>
          </p:cNvPr>
          <p:cNvSpPr txBox="1"/>
          <p:nvPr/>
        </p:nvSpPr>
        <p:spPr bwMode="auto">
          <a:xfrm>
            <a:off x="10218911" y="2160090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MDI</a:t>
            </a:r>
            <a:r>
              <a:rPr lang="en-US" altLang="zh-CN" sz="1200" dirty="0">
                <a:latin typeface="+mn-ea"/>
              </a:rPr>
              <a:t>(1)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C20B267-3859-43EA-B843-C72FC0AE57F3}"/>
              </a:ext>
            </a:extLst>
          </p:cNvPr>
          <p:cNvSpPr/>
          <p:nvPr/>
        </p:nvSpPr>
        <p:spPr bwMode="auto">
          <a:xfrm>
            <a:off x="9890294" y="2885918"/>
            <a:ext cx="16882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latin typeface="+mn-ea"/>
              </a:rPr>
              <a:t>ACC component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3A5D8BC-D3ED-40B1-9ECC-D4C348C5941C}"/>
              </a:ext>
            </a:extLst>
          </p:cNvPr>
          <p:cNvSpPr/>
          <p:nvPr/>
        </p:nvSpPr>
        <p:spPr bwMode="auto">
          <a:xfrm>
            <a:off x="9544843" y="5032176"/>
            <a:ext cx="21755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Total 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  ≈ 5,120 t</a:t>
            </a:r>
          </a:p>
        </p:txBody>
      </p:sp>
    </p:spTree>
    <p:extLst>
      <p:ext uri="{BB962C8B-B14F-4D97-AF65-F5344CB8AC3E}">
        <p14:creationId xmlns:p14="http://schemas.microsoft.com/office/powerpoint/2010/main" val="161608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4B4258-397E-45C1-ADD8-0B42895C9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79346" y="1700808"/>
            <a:ext cx="9433308" cy="5004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E9782D0-4C25-47BF-B001-4DF04BD9CFDC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132BADC-D1D2-482E-A555-6FADC35FE94B}"/>
              </a:ext>
            </a:extLst>
          </p:cNvPr>
          <p:cNvSpPr/>
          <p:nvPr/>
        </p:nvSpPr>
        <p:spPr>
          <a:xfrm>
            <a:off x="767408" y="500479"/>
            <a:ext cx="71865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14.1 Overall design of Detector Machinery</a:t>
            </a:r>
          </a:p>
          <a:p>
            <a:r>
              <a:rPr lang="en-US" altLang="zh-CN" dirty="0">
                <a:latin typeface="+mn-ea"/>
              </a:rPr>
              <a:t>       14.1.2 Overall design requirement</a:t>
            </a:r>
          </a:p>
          <a:p>
            <a:r>
              <a:rPr lang="en-US" altLang="zh-CN" dirty="0">
                <a:latin typeface="+mn-ea"/>
              </a:rPr>
              <a:t>          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……</a:t>
            </a: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  14.1.2.1 Sub-detector boundary dimensions and constraints</a:t>
            </a:r>
          </a:p>
        </p:txBody>
      </p:sp>
    </p:spTree>
    <p:extLst>
      <p:ext uri="{BB962C8B-B14F-4D97-AF65-F5344CB8AC3E}">
        <p14:creationId xmlns:p14="http://schemas.microsoft.com/office/powerpoint/2010/main" val="2815499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9D1BF32-C522-4D81-904E-FB826DB52C76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DD3FC35-D5EC-4C0F-967E-116DC8803FF7}"/>
              </a:ext>
            </a:extLst>
          </p:cNvPr>
          <p:cNvSpPr/>
          <p:nvPr/>
        </p:nvSpPr>
        <p:spPr bwMode="auto">
          <a:xfrm>
            <a:off x="767408" y="500479"/>
            <a:ext cx="112005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14.1 Overall design of Detector Machinery</a:t>
            </a:r>
          </a:p>
          <a:p>
            <a:r>
              <a:rPr lang="en-US" altLang="zh-CN" dirty="0">
                <a:latin typeface="+mn-ea"/>
              </a:rPr>
              <a:t>       14.1.2 Overall design requirement</a:t>
            </a:r>
          </a:p>
          <a:p>
            <a:r>
              <a:rPr lang="en-US" altLang="zh-CN" dirty="0">
                <a:latin typeface="+mn-ea"/>
              </a:rPr>
              <a:t>               ……</a:t>
            </a: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  14.1.2.2 Dimensional tolerances, installation clearances,  and installation accuracy of sub detectors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A34A792-15F3-4F08-AB15-0C2ABDEAA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974196"/>
              </p:ext>
            </p:extLst>
          </p:nvPr>
        </p:nvGraphicFramePr>
        <p:xfrm>
          <a:off x="1847528" y="1844824"/>
          <a:ext cx="9325038" cy="4032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6736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ea"/>
                          <a:ea typeface="+mn-ea"/>
                        </a:rPr>
                        <a:t>Profile Tolerance(mm)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installation accuracy(mm)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ea"/>
                          <a:ea typeface="+mn-ea"/>
                        </a:rPr>
                        <a:t>positioning accuracy</a:t>
                      </a:r>
                    </a:p>
                    <a:p>
                      <a:pPr algn="ctr"/>
                      <a:r>
                        <a:rPr lang="en-US" altLang="zh-CN" dirty="0">
                          <a:latin typeface="+mn-ea"/>
                          <a:ea typeface="+mn-ea"/>
                        </a:rPr>
                        <a:t>Coaxiality(mm)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847">
                <a:tc gridSpan="2"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ea"/>
                          <a:ea typeface="+mn-ea"/>
                        </a:rPr>
                        <a:t>Collimation accuracy</a:t>
                      </a:r>
                    </a:p>
                    <a:p>
                      <a:pPr algn="ctr"/>
                      <a:r>
                        <a:rPr lang="en-US" altLang="zh-CN" dirty="0">
                          <a:latin typeface="+mn-ea"/>
                          <a:ea typeface="+mn-ea"/>
                        </a:rPr>
                        <a:t>(mm)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ea"/>
                          <a:ea typeface="+mn-ea"/>
                        </a:rPr>
                        <a:t>GAP</a:t>
                      </a:r>
                    </a:p>
                    <a:p>
                      <a:pPr algn="ctr"/>
                      <a:r>
                        <a:rPr lang="en-US" altLang="zh-CN" dirty="0">
                          <a:latin typeface="+mn-ea"/>
                          <a:ea typeface="+mn-ea"/>
                        </a:rPr>
                        <a:t>(mm)</a:t>
                      </a:r>
                      <a:endParaRPr lang="zh-CN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Yoke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±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±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Outer: 0 to</a:t>
                      </a:r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-5, inner: 0 to +5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&lt;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± 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HCAL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Outer: 0 to -5, inner: 0 t0 +5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ECAL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Outer: 0 to -5, Inner: 0 t0 +5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±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Outer: 0 to -2, Inner: 0 t0 +2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±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± 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ITK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Outer: 0 to -2, Inner: 0 t0 +2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±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± 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Beampipe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Outer: 0 to -0.3, Inner: 0 t0 +0.3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±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ea"/>
                          <a:ea typeface="+mn-ea"/>
                        </a:rPr>
                        <a:t>± 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503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9D1BF32-C522-4D81-904E-FB826DB52C76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DD3FC35-D5EC-4C0F-967E-116DC8803FF7}"/>
              </a:ext>
            </a:extLst>
          </p:cNvPr>
          <p:cNvSpPr/>
          <p:nvPr/>
        </p:nvSpPr>
        <p:spPr bwMode="auto">
          <a:xfrm>
            <a:off x="767408" y="500479"/>
            <a:ext cx="8161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14.1 Overall design of Detector Machinery</a:t>
            </a:r>
          </a:p>
          <a:p>
            <a:r>
              <a:rPr lang="en-US" altLang="zh-CN" dirty="0">
                <a:latin typeface="+mn-ea"/>
              </a:rPr>
              <a:t>       14.1.2 Overall design requirement</a:t>
            </a:r>
          </a:p>
          <a:p>
            <a:r>
              <a:rPr lang="en-US" altLang="zh-CN" dirty="0">
                <a:latin typeface="+mn-ea"/>
              </a:rPr>
              <a:t>               ……</a:t>
            </a: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  14.1.2.3 Design requirements for the connection of each sub detector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7F5FC5EC-D1ED-4A65-BDF7-BFD9BD09ECB4}"/>
              </a:ext>
            </a:extLst>
          </p:cNvPr>
          <p:cNvSpPr/>
          <p:nvPr/>
        </p:nvSpPr>
        <p:spPr bwMode="auto">
          <a:xfrm>
            <a:off x="100448" y="2415188"/>
            <a:ext cx="599555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>
                <a:latin typeface="+mn-ea"/>
              </a:rPr>
              <a:t>Barrel Yoke  :  </a:t>
            </a:r>
            <a:r>
              <a:rPr lang="en-US" sz="2000" dirty="0">
                <a:solidFill>
                  <a:srgbClr val="FF0000"/>
                </a:solidFill>
                <a:latin typeface="+mn-ea"/>
              </a:rPr>
              <a:t>Fixed on the </a:t>
            </a:r>
            <a:r>
              <a:rPr lang="en-US" sz="2000" dirty="0">
                <a:solidFill>
                  <a:schemeClr val="tx1"/>
                </a:solidFill>
                <a:latin typeface="+mn-ea"/>
              </a:rPr>
              <a:t>ground Base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      Magnet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  :  Fixed on the</a:t>
            </a:r>
            <a:r>
              <a:rPr lang="en-US" altLang="zh-CN" sz="2000" dirty="0">
                <a:solidFill>
                  <a:srgbClr val="0070C0"/>
                </a:solidFill>
                <a:latin typeface="+mn-ea"/>
              </a:rPr>
              <a:t> </a:t>
            </a:r>
            <a:r>
              <a:rPr lang="en-US" sz="2000" dirty="0">
                <a:latin typeface="+mn-ea"/>
              </a:rPr>
              <a:t>Barrel Yoke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Barrel HCAL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Barrel Yoke 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Barrel ECAL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Barrel HCAL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TPC+OTK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Barrel ECAL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           ITK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TPC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Beampipe(Vertex and LumiCal)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:  Fixed on the </a:t>
            </a:r>
            <a:r>
              <a:rPr lang="en-US" sz="2000" dirty="0">
                <a:latin typeface="+mn-ea"/>
              </a:rPr>
              <a:t>ITK</a:t>
            </a:r>
          </a:p>
          <a:p>
            <a:pPr>
              <a:defRPr/>
            </a:pPr>
            <a:endParaRPr lang="en-US" sz="2000" dirty="0">
              <a:latin typeface="+mn-ea"/>
            </a:endParaRPr>
          </a:p>
          <a:p>
            <a:pPr>
              <a:defRPr/>
            </a:pPr>
            <a:r>
              <a:rPr lang="en-US" sz="2000" dirty="0">
                <a:latin typeface="+mn-ea"/>
              </a:rPr>
              <a:t>End-cap ECAL+OTK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Barrel HCAL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         End-cap HCAL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Barrel HCAL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  <a:latin typeface="+mn-ea"/>
              </a:rPr>
              <a:t>                                       (</a:t>
            </a:r>
            <a:r>
              <a:rPr lang="en-US" sz="2000" dirty="0">
                <a:latin typeface="+mn-ea"/>
              </a:rPr>
              <a:t>Auxiliary </a:t>
            </a:r>
            <a:r>
              <a:rPr lang="en-US" altLang="zh-CN" sz="2000" dirty="0">
                <a:latin typeface="+mn-ea"/>
              </a:rPr>
              <a:t>ring</a:t>
            </a:r>
            <a:r>
              <a:rPr lang="en-US" sz="2000" dirty="0">
                <a:latin typeface="+mn-ea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or</a:t>
            </a:r>
            <a:r>
              <a:rPr lang="en-US" sz="2000" dirty="0">
                <a:latin typeface="+mn-ea"/>
              </a:rPr>
              <a:t> Flange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)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                  End Yoke  :  </a:t>
            </a:r>
            <a:r>
              <a:rPr lang="en-US" sz="2000" dirty="0">
                <a:solidFill>
                  <a:srgbClr val="FF0000"/>
                </a:solidFill>
                <a:latin typeface="+mn-ea"/>
              </a:rPr>
              <a:t>Fixed on the ground </a:t>
            </a:r>
            <a:r>
              <a:rPr lang="en-US" sz="2000" dirty="0">
                <a:latin typeface="+mn-ea"/>
              </a:rPr>
              <a:t>Base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1047488-1F43-490C-9031-D85FAF499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06679" y="1988840"/>
            <a:ext cx="2042197" cy="198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4B62362-A308-48E6-BC2B-BBF915D217B5}"/>
              </a:ext>
            </a:extLst>
          </p:cNvPr>
          <p:cNvSpPr txBox="1"/>
          <p:nvPr/>
        </p:nvSpPr>
        <p:spPr bwMode="auto">
          <a:xfrm>
            <a:off x="5951984" y="359950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Base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31BE68F-84DE-4B06-95B4-984EC47E67C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842053" y="2254315"/>
            <a:ext cx="5274310" cy="39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45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9D1BF32-C522-4D81-904E-FB826DB52C76}"/>
              </a:ext>
            </a:extLst>
          </p:cNvPr>
          <p:cNvSpPr txBox="1"/>
          <p:nvPr/>
        </p:nvSpPr>
        <p:spPr bwMode="auto">
          <a:xfrm>
            <a:off x="193427" y="44624"/>
            <a:ext cx="498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Chapter content and details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DD3FC35-D5EC-4C0F-967E-116DC8803FF7}"/>
              </a:ext>
            </a:extLst>
          </p:cNvPr>
          <p:cNvSpPr/>
          <p:nvPr/>
        </p:nvSpPr>
        <p:spPr bwMode="auto">
          <a:xfrm>
            <a:off x="767408" y="500479"/>
            <a:ext cx="60452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14.1 Overall design of Detector Machinery</a:t>
            </a:r>
          </a:p>
          <a:p>
            <a:r>
              <a:rPr lang="en-US" altLang="zh-CN" dirty="0">
                <a:latin typeface="+mn-ea"/>
              </a:rPr>
              <a:t>       14.1.2 Overall design requirement</a:t>
            </a:r>
          </a:p>
          <a:p>
            <a:r>
              <a:rPr lang="en-US" altLang="zh-CN" dirty="0">
                <a:latin typeface="+mn-ea"/>
              </a:rPr>
              <a:t>               ……</a:t>
            </a: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  14.1.2.4 Design Requirements for MDI Interface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C8B2BF3-2A8C-45A6-AC9D-7C8E2E38F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148" y="1922868"/>
            <a:ext cx="578970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94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</a:majorFont>
      <a:minorFont>
        <a:latin typeface="等线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21373</TotalTime>
  <Words>2309</Words>
  <Application>Microsoft Office PowerPoint</Application>
  <DocSecurity>0</DocSecurity>
  <PresentationFormat>宽屏</PresentationFormat>
  <Paragraphs>483</Paragraphs>
  <Slides>45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0" baseType="lpstr">
      <vt:lpstr>等线</vt:lpstr>
      <vt:lpstr>等线 Light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DELL</dc:creator>
  <cp:keywords/>
  <dc:description/>
  <cp:lastModifiedBy>Q Ji</cp:lastModifiedBy>
  <cp:revision>2768</cp:revision>
  <dcterms:created xsi:type="dcterms:W3CDTF">2021-11-01T07:05:17Z</dcterms:created>
  <dcterms:modified xsi:type="dcterms:W3CDTF">2025-02-11T02:56:01Z</dcterms:modified>
  <cp:category/>
  <dc:identifier/>
  <cp:contentStatus/>
  <dc:language/>
  <cp:version/>
</cp:coreProperties>
</file>