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32528-3D1F-E14B-8079-592C423FD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144288-AB46-72CD-DA60-E945F2509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86E19-AFDB-BB7D-502C-B64D263D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39204D-129A-ECD8-7350-A46649B8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FF889E-6E94-1FC7-690D-A104FD96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94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28C64-CB32-BB08-02C3-8BE1274F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1E50B4-A88B-CED7-429F-AAD35DCF2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7038F5-8273-D73D-254F-F413C728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A81632-DA4F-F208-9736-BFF19EA4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4C8DCD-6135-F96F-073B-FF1A7526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9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B8ADEF7-4272-445E-6C58-46DCE22BE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A8B89E-C2AC-9C70-A2E8-14FBC6229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A41939-2FA2-2BF7-F400-0C33D02C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B485CD-B700-5CD3-0FEB-26A8C4C8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AF8C18-DA0A-F886-035F-7C2FD512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6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CD71CD-88D3-FA07-37AC-FFE5BF17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068BB5-010A-A80B-EF70-1FF64821E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A84603-365A-4CEB-B6D8-DE9CE026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A41B99-00B3-F7A1-32CA-51B96884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9A92A1-82CB-27C3-FF26-3780311D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9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C4F600-A742-FEB4-D8FD-808F1A7BC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F6F31E-78E8-A50A-DAE5-38F7129F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147512-7D25-57AE-248A-22CBB314B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B13B7B-440E-8C1F-A90F-B1583C42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A18DAF-0FB2-197F-498D-ECE885396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62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272D27-B53E-F33B-1EF7-60E62161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71E5A0-931D-8762-90CA-F7484A4F3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007D40-2028-E7DA-B3B1-D42ED1F8F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95DB24-BFBC-B8E3-9BB4-F6E6D791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6A00E89-F116-00CF-7951-817B4123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2225BF-E05F-42B5-452B-DCEAAB2B8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09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77D74-3785-E155-556F-CCEBB45B3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7861D3-81D9-E4F8-EC31-EE06DE5E9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EB85EF-FBC3-C2FD-4DA7-8AAC79901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EF6DBE-23D1-505E-CB0A-91B0A88BF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C3E2B1-5628-02C3-B001-2A6A6A497F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B1A2027-8A0D-5925-1E84-1B96EBCE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7C21A6-A4AE-5EAC-23F6-E8ADF1CF1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9A16193-D169-0422-F3E7-C4F2DB2C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43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D13C0B-E821-C8A5-7FB9-90C7CF193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E393694-C077-D118-D0C1-D32EB003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D6E9B-F3CB-47E7-D669-BFD03435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B22139A-7691-0331-AB76-71909E4A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87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9619C5-8158-6946-5345-50826685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C9D8FEF-761F-158B-0096-5379E0A5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2FBC84-45D9-0738-FDBA-894238BB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2B7898-F09F-5D12-6345-9080B461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9594B1-A0C6-CA3D-245E-F27FB13B9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3E0A000-3D20-8901-2490-AB5F2BCFC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BE19E0-1383-1981-525D-7C64B2D65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BBF48A-AE13-008F-FA0C-588AD68B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ED6F7B-60E2-D4F6-DF95-37E7A66A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77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8BA0B-9F62-D2F0-3829-5DBE40848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54DCDC6-1B46-43C4-A31E-96369618D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4C457B8-5EB6-0E06-A361-F2F97CD15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ABAD23-0ED6-6846-F498-EAFF6A04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921CAF-1597-388B-9529-B079222C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DF80A3-8874-358D-7738-FAEDBC17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48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2F1BFE2-B08B-34A6-5FDD-E46ED34A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4BE654-51AD-E270-D379-C1E26AA2E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758EF7-C5A1-6788-A0AD-9EAAD9222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10AB-F40B-46C6-9CA2-B0BB0DB348E9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160FDF-A68B-E78B-C3A1-2EC3ECD7C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A9685F-417A-5123-1B5B-7FC52628F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5CB76-897F-4003-BCC8-52196501C1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76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20AB4B-1750-3FF2-2986-C5E5E1AD7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2.11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6C2EA8-22AA-674E-B348-0017C522F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96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7B2B0-13D2-A352-72C7-744A2140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1" y="-33853"/>
            <a:ext cx="10515600" cy="1325563"/>
          </a:xfrm>
        </p:spPr>
        <p:txBody>
          <a:bodyPr/>
          <a:lstStyle/>
          <a:p>
            <a:r>
              <a:rPr lang="zh-CN" altLang="en-US" dirty="0"/>
              <a:t>图像修改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97532144-C5C5-C594-D980-A57D5D9B2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4483" y="1673225"/>
            <a:ext cx="6111994" cy="4351338"/>
          </a:xfr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D697E0C-B8B4-059E-9613-92D400F151AA}"/>
              </a:ext>
            </a:extLst>
          </p:cNvPr>
          <p:cNvSpPr txBox="1"/>
          <p:nvPr/>
        </p:nvSpPr>
        <p:spPr>
          <a:xfrm>
            <a:off x="6896477" y="2292757"/>
            <a:ext cx="61468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LYSO</a:t>
            </a:r>
            <a:r>
              <a:rPr lang="zh-CN" altLang="en-US" sz="1800" dirty="0"/>
              <a:t>厚度：</a:t>
            </a:r>
            <a:r>
              <a:rPr lang="en-US" altLang="zh-CN" sz="1800" dirty="0"/>
              <a:t>	σ</a:t>
            </a:r>
            <a:r>
              <a:rPr lang="zh-CN" altLang="en-US" sz="1800" dirty="0"/>
              <a:t>值：</a:t>
            </a:r>
            <a:r>
              <a:rPr lang="en-US" altLang="zh-CN" sz="1800" dirty="0"/>
              <a:t>		</a:t>
            </a:r>
            <a:r>
              <a:rPr lang="zh-CN" altLang="en-US" sz="1800" dirty="0"/>
              <a:t>均值</a:t>
            </a:r>
            <a:endParaRPr lang="en-US" altLang="zh-CN" sz="1800" dirty="0"/>
          </a:p>
          <a:p>
            <a:r>
              <a:rPr lang="en-US" altLang="zh-CN" sz="1800" dirty="0"/>
              <a:t>120GeV</a:t>
            </a:r>
            <a:r>
              <a:rPr lang="zh-CN" altLang="en-US" sz="1800" dirty="0"/>
              <a:t>：</a:t>
            </a:r>
            <a:endParaRPr lang="en-US" altLang="zh-CN" sz="1800" dirty="0"/>
          </a:p>
          <a:p>
            <a:r>
              <a:rPr lang="en-US" altLang="zh-CN" sz="1800" dirty="0"/>
              <a:t>150mm		4.33GeV		75.05GeV</a:t>
            </a:r>
          </a:p>
          <a:p>
            <a:r>
              <a:rPr lang="en-US" altLang="zh-CN" sz="1800" dirty="0"/>
              <a:t>210mm		4.32GeV		90.05GeV</a:t>
            </a:r>
          </a:p>
          <a:p>
            <a:r>
              <a:rPr lang="en-US" altLang="zh-CN" sz="1800" dirty="0"/>
              <a:t>50GeV:</a:t>
            </a:r>
          </a:p>
          <a:p>
            <a:r>
              <a:rPr lang="en-US" altLang="zh-CN" sz="1800" dirty="0"/>
              <a:t>150mm		2.45GeV		30.53GeV</a:t>
            </a:r>
          </a:p>
          <a:p>
            <a:r>
              <a:rPr lang="en-US" altLang="zh-CN" sz="1800" dirty="0"/>
              <a:t>210mm		2.47GeV		35.70GeV</a:t>
            </a:r>
          </a:p>
        </p:txBody>
      </p:sp>
    </p:spTree>
    <p:extLst>
      <p:ext uri="{BB962C8B-B14F-4D97-AF65-F5344CB8AC3E}">
        <p14:creationId xmlns:p14="http://schemas.microsoft.com/office/powerpoint/2010/main" val="172348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D1ABF5-01CD-419B-5677-A7493F199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关于</a:t>
            </a:r>
            <a:r>
              <a:rPr lang="en-US" altLang="zh-CN" sz="3600" dirty="0"/>
              <a:t>z=210mm</a:t>
            </a:r>
            <a:r>
              <a:rPr lang="zh-CN" altLang="en-US" sz="3600" dirty="0"/>
              <a:t>的情况下前端出现的数据上扬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EF84978-8CB4-E0F7-E349-7B4F7845A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0963" y="1552082"/>
            <a:ext cx="6143387" cy="4351338"/>
          </a:xfr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76E63D5-00DC-11A8-0A73-D7F1B9D10E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1" y="1884514"/>
            <a:ext cx="4744086" cy="3409067"/>
          </a:xfrm>
          <a:prstGeom prst="rect">
            <a:avLst/>
          </a:prstGeom>
        </p:spPr>
      </p:pic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DF73F238-2B32-54AA-55A1-718CD7D03ABE}"/>
              </a:ext>
            </a:extLst>
          </p:cNvPr>
          <p:cNvCxnSpPr/>
          <p:nvPr/>
        </p:nvCxnSpPr>
        <p:spPr>
          <a:xfrm flipH="1" flipV="1">
            <a:off x="1714500" y="2657475"/>
            <a:ext cx="1047750" cy="7048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6D2C2CE4-8A4E-5958-A219-5D63DC2632C2}"/>
              </a:ext>
            </a:extLst>
          </p:cNvPr>
          <p:cNvCxnSpPr>
            <a:cxnSpLocks/>
          </p:cNvCxnSpPr>
          <p:nvPr/>
        </p:nvCxnSpPr>
        <p:spPr>
          <a:xfrm flipH="1">
            <a:off x="1591074" y="3362325"/>
            <a:ext cx="1171176" cy="152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F7B21EA7-A410-196B-FCFB-A6416B8FFED1}"/>
              </a:ext>
            </a:extLst>
          </p:cNvPr>
          <p:cNvSpPr txBox="1"/>
          <p:nvPr/>
        </p:nvSpPr>
        <p:spPr>
          <a:xfrm>
            <a:off x="2828925" y="3228975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dE</a:t>
            </a:r>
            <a:r>
              <a:rPr lang="en-US" altLang="zh-CN" dirty="0"/>
              <a:t>/dx</a:t>
            </a:r>
            <a:r>
              <a:rPr lang="zh-CN" altLang="en-US" dirty="0"/>
              <a:t>异常高值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74AA9CF4-B178-24F2-B4E3-69B7AFA7A666}"/>
              </a:ext>
            </a:extLst>
          </p:cNvPr>
          <p:cNvCxnSpPr/>
          <p:nvPr/>
        </p:nvCxnSpPr>
        <p:spPr>
          <a:xfrm flipV="1">
            <a:off x="8010525" y="3819525"/>
            <a:ext cx="1866900" cy="2162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E0DF5575-105D-11E8-3177-8984A8D0E755}"/>
              </a:ext>
            </a:extLst>
          </p:cNvPr>
          <p:cNvCxnSpPr>
            <a:cxnSpLocks/>
          </p:cNvCxnSpPr>
          <p:nvPr/>
        </p:nvCxnSpPr>
        <p:spPr>
          <a:xfrm flipV="1">
            <a:off x="8010525" y="2362200"/>
            <a:ext cx="1866900" cy="3619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A7A62E32-6FFC-C49E-6488-51D4E24764EC}"/>
              </a:ext>
            </a:extLst>
          </p:cNvPr>
          <p:cNvSpPr txBox="1"/>
          <p:nvPr/>
        </p:nvSpPr>
        <p:spPr>
          <a:xfrm>
            <a:off x="4962525" y="5981700"/>
            <a:ext cx="5370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发现实际上前端对应位置在模拟时与最后一段波纹管重叠了，怀疑可能因此造成了额外的沉积被记录</a:t>
            </a:r>
          </a:p>
        </p:txBody>
      </p:sp>
    </p:spTree>
    <p:extLst>
      <p:ext uri="{BB962C8B-B14F-4D97-AF65-F5344CB8AC3E}">
        <p14:creationId xmlns:p14="http://schemas.microsoft.com/office/powerpoint/2010/main" val="41922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46CFD-689A-B8EA-9197-B50B9E420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AAED0B8-F30D-0D7C-47DE-013B6DF732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5" y="1939925"/>
            <a:ext cx="6252244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C6F95F4-6DA3-9146-8CA8-EA1D76962414}"/>
              </a:ext>
            </a:extLst>
          </p:cNvPr>
          <p:cNvSpPr txBox="1"/>
          <p:nvPr/>
        </p:nvSpPr>
        <p:spPr>
          <a:xfrm>
            <a:off x="7296150" y="2967335"/>
            <a:ext cx="3419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但是修改起始点，避免重合后现象依然存在，怀疑可能与前端位置有关？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62FC5B22-03BF-B6F2-6C7D-ACC70A309795}"/>
              </a:ext>
            </a:extLst>
          </p:cNvPr>
          <p:cNvCxnSpPr>
            <a:cxnSpLocks/>
          </p:cNvCxnSpPr>
          <p:nvPr/>
        </p:nvCxnSpPr>
        <p:spPr>
          <a:xfrm flipH="1">
            <a:off x="5086350" y="3257550"/>
            <a:ext cx="2209800" cy="1009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480F0CD5-CF9D-D966-34AC-79A064A95799}"/>
              </a:ext>
            </a:extLst>
          </p:cNvPr>
          <p:cNvCxnSpPr>
            <a:cxnSpLocks/>
          </p:cNvCxnSpPr>
          <p:nvPr/>
        </p:nvCxnSpPr>
        <p:spPr>
          <a:xfrm flipH="1" flipV="1">
            <a:off x="5105400" y="2781300"/>
            <a:ext cx="2190750" cy="485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381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324B9B-8BFB-003B-CF64-7ABBA0DC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4A7D0D3-FE30-134B-B04D-539ACAB1C3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813" y="1856105"/>
            <a:ext cx="6156614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FAC62E0-2EE8-8482-F39D-FBCE8611A8A5}"/>
              </a:ext>
            </a:extLst>
          </p:cNvPr>
          <p:cNvSpPr txBox="1"/>
          <p:nvPr/>
        </p:nvSpPr>
        <p:spPr>
          <a:xfrm>
            <a:off x="7296150" y="2967335"/>
            <a:ext cx="3950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再次后移</a:t>
            </a:r>
            <a:r>
              <a:rPr lang="en-US" altLang="zh-CN" dirty="0"/>
              <a:t>LYSO</a:t>
            </a:r>
            <a:r>
              <a:rPr lang="zh-CN" altLang="en-US" dirty="0"/>
              <a:t>起始点，数据上扬情况基本消失，猜测该现象确与距离法兰距离有关</a:t>
            </a: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427449B1-AE25-768D-D20A-FE63AB62C3CF}"/>
              </a:ext>
            </a:extLst>
          </p:cNvPr>
          <p:cNvCxnSpPr>
            <a:cxnSpLocks/>
          </p:cNvCxnSpPr>
          <p:nvPr/>
        </p:nvCxnSpPr>
        <p:spPr>
          <a:xfrm flipH="1">
            <a:off x="5557520" y="3257550"/>
            <a:ext cx="1738630" cy="918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D80AD098-2BC4-E95B-D3F8-7DBAB5EAB2DC}"/>
              </a:ext>
            </a:extLst>
          </p:cNvPr>
          <p:cNvCxnSpPr>
            <a:cxnSpLocks/>
          </p:cNvCxnSpPr>
          <p:nvPr/>
        </p:nvCxnSpPr>
        <p:spPr>
          <a:xfrm flipH="1" flipV="1">
            <a:off x="5537200" y="2967335"/>
            <a:ext cx="1758950" cy="299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35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3D0AA0-6FE4-72DD-65A2-E2AACA55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不同角度情况下，收集能量的均值和标准差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0AC358D-79A5-6518-2E04-F1B32578C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839" y="1943949"/>
            <a:ext cx="5980410" cy="4351338"/>
          </a:xfr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8FF1168-A330-7F43-7153-1A692F05E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2288" y="1343763"/>
            <a:ext cx="4992738" cy="182573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9C9C5D7-7F50-432B-194F-0527CF20FF5D}"/>
              </a:ext>
            </a:extLst>
          </p:cNvPr>
          <p:cNvSpPr txBox="1"/>
          <p:nvPr/>
        </p:nvSpPr>
        <p:spPr>
          <a:xfrm>
            <a:off x="7096126" y="3857625"/>
            <a:ext cx="4286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数据来源于</a:t>
            </a:r>
            <a:r>
              <a:rPr lang="en-US" altLang="zh-CN" dirty="0"/>
              <a:t>180mm</a:t>
            </a:r>
            <a:r>
              <a:rPr lang="zh-CN" altLang="en-US" dirty="0"/>
              <a:t>厚度的</a:t>
            </a:r>
            <a:r>
              <a:rPr lang="en-US" altLang="zh-CN" dirty="0"/>
              <a:t>LYSO</a:t>
            </a:r>
            <a:r>
              <a:rPr lang="zh-CN" altLang="en-US" dirty="0"/>
              <a:t>，添加法兰部分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3217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86DB0-42B1-DB19-42CB-0269A0C6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BESIII LYSO</a:t>
            </a:r>
            <a:r>
              <a:rPr lang="zh-CN" altLang="en-US" dirty="0"/>
              <a:t>的</a:t>
            </a:r>
            <a:r>
              <a:rPr lang="en-US" altLang="zh-CN" dirty="0"/>
              <a:t>G4</a:t>
            </a:r>
            <a:r>
              <a:rPr lang="zh-CN" altLang="en-US" dirty="0"/>
              <a:t>模拟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93B7707-BAF2-ED0F-7ADB-31343DFBB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2081" y="1009111"/>
            <a:ext cx="4629847" cy="2692307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358A06F-914B-A209-6C5D-A678AADCCEA2}"/>
              </a:ext>
            </a:extLst>
          </p:cNvPr>
          <p:cNvSpPr txBox="1"/>
          <p:nvPr/>
        </p:nvSpPr>
        <p:spPr>
          <a:xfrm>
            <a:off x="165651" y="1755101"/>
            <a:ext cx="55442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简单在距离</a:t>
            </a:r>
            <a:r>
              <a:rPr lang="en-US" altLang="zh-CN" dirty="0"/>
              <a:t>LYSO160mm</a:t>
            </a:r>
            <a:r>
              <a:rPr lang="zh-CN" altLang="en-US" dirty="0"/>
              <a:t>处添加了</a:t>
            </a:r>
            <a:r>
              <a:rPr lang="en-US" altLang="zh-CN" dirty="0"/>
              <a:t>2.5cm</a:t>
            </a:r>
            <a:r>
              <a:rPr lang="zh-CN" altLang="en-US" dirty="0"/>
              <a:t>铜板，对准上方</a:t>
            </a:r>
            <a:r>
              <a:rPr lang="en-US" altLang="zh-CN" dirty="0"/>
              <a:t>LYSO</a:t>
            </a:r>
            <a:r>
              <a:rPr lang="zh-CN" altLang="en-US" dirty="0"/>
              <a:t>正中心正入射</a:t>
            </a:r>
            <a:r>
              <a:rPr lang="en-US" altLang="zh-CN" dirty="0"/>
              <a:t>1GeV</a:t>
            </a:r>
            <a:r>
              <a:rPr lang="zh-CN" altLang="en-US" dirty="0"/>
              <a:t>电子</a:t>
            </a:r>
            <a:endParaRPr lang="en-US" altLang="zh-CN" dirty="0"/>
          </a:p>
          <a:p>
            <a:r>
              <a:rPr lang="en-US" altLang="zh-CN" dirty="0"/>
              <a:t>500</a:t>
            </a:r>
            <a:r>
              <a:rPr lang="zh-CN" altLang="en-US" dirty="0"/>
              <a:t>次事例，初步统计各个晶体总沉积如下</a:t>
            </a:r>
            <a:endParaRPr lang="en-US" altLang="zh-CN" dirty="0"/>
          </a:p>
          <a:p>
            <a:r>
              <a:rPr lang="zh-CN" altLang="en-US" dirty="0"/>
              <a:t>（只截取了上半部分，下半部分没有直接入射，沉积值很小）</a:t>
            </a:r>
            <a:endParaRPr lang="en-US" altLang="zh-CN" dirty="0"/>
          </a:p>
          <a:p>
            <a:r>
              <a:rPr lang="zh-CN" altLang="en-US" dirty="0"/>
              <a:t>历次事例单个晶体最大沉积量为</a:t>
            </a:r>
            <a:r>
              <a:rPr lang="en-US" altLang="zh-CN" dirty="0"/>
              <a:t>292.5MeV</a:t>
            </a:r>
          </a:p>
          <a:p>
            <a:r>
              <a:rPr lang="zh-CN" altLang="en-US" dirty="0"/>
              <a:t>不过本地</a:t>
            </a:r>
            <a:r>
              <a:rPr lang="en-US" altLang="zh-CN" dirty="0"/>
              <a:t>G4</a:t>
            </a:r>
            <a:r>
              <a:rPr lang="zh-CN" altLang="en-US" dirty="0"/>
              <a:t>闪烁体设置有些问题，材料数据不全导致无法完全正常运行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E06D0B75-4941-86DB-22B2-DB10462D3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080" y="3863886"/>
            <a:ext cx="4629846" cy="269230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2D290E8-0025-7DE9-E640-20BF9235A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3641" y="4127838"/>
            <a:ext cx="3863437" cy="2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8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232</Words>
  <Application>Microsoft Office PowerPoint</Application>
  <PresentationFormat>宽屏</PresentationFormat>
  <Paragraphs>22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2.11组会</vt:lpstr>
      <vt:lpstr>图像修改</vt:lpstr>
      <vt:lpstr>关于z=210mm的情况下前端出现的数据上扬</vt:lpstr>
      <vt:lpstr>PowerPoint 演示文稿</vt:lpstr>
      <vt:lpstr>PowerPoint 演示文稿</vt:lpstr>
      <vt:lpstr>不同角度情况下，收集能量的均值和标准差</vt:lpstr>
      <vt:lpstr>BESIII LYSO的G4模拟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7</cp:revision>
  <dcterms:created xsi:type="dcterms:W3CDTF">2025-02-10T12:02:00Z</dcterms:created>
  <dcterms:modified xsi:type="dcterms:W3CDTF">2025-02-11T02:43:21Z</dcterms:modified>
</cp:coreProperties>
</file>