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61" r:id="rId4"/>
    <p:sldId id="256" r:id="rId5"/>
    <p:sldId id="258" r:id="rId6"/>
    <p:sldId id="259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9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BBE26-EF5C-47ED-8BE5-896DA020BED9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A7B3D-5823-4ADA-A341-31F4F62C14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6004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7A7B3D-5823-4ADA-A341-31F4F62C147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5320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88880-BA46-5910-F2A7-D6DAC7DA02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7BE72-A706-4AF3-33C0-5043316B2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A0613-FD16-81FF-F4F8-9CC4E12B7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E5791-0B37-5E99-2793-ECDD5FDBD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E3434-3F56-8762-BE1A-56BE5C58C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017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F6722-24FF-61A1-3C50-5BE448F88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E28C87-FC0F-F86C-DAC0-4094CD4ED2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3300F-6C90-2592-30FE-544720292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F235A-926E-1CD0-3C4B-0F116EF47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88C76-8044-4453-3AA1-3F6D4BD63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1966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E696BE-897A-443D-0FEB-A01F3ED513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22B4EC-35BF-BE14-32C1-27CED3F19F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BB501-CC93-5C13-278A-2B3C8D188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E0B98-B5AB-8090-539D-FCB09FBB5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3C9B7-9D49-2A01-FE61-8AF5D28B2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9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574D8-C3B9-28CE-810C-5542FDA57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B59C1-4920-3321-3D3A-644182505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F8469-F1F1-B26D-4353-9245753A0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BBB72-B45C-548C-0139-85EA0A405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B8BF1-FF85-F6AE-D4A5-B76AF9B34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1017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EC35F-FCEE-EF3B-959C-E0216C6C0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DCFF2-6A6E-7FC6-B583-0C198D0FA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085D0-3BC2-7597-428D-6E31C772C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8F66F-9E4D-FBAA-9F0A-24ECD83C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92103-AB25-7E0B-F01B-07C23FB4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389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356DB-EB4C-21A8-F24D-654CC6F65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EDE90-5390-9749-BB44-34EEE6AAB7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705DED-3663-06E2-0891-50182A3344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9A0EB-106A-3AC8-EEFA-1DE217246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BD565-6273-3A42-6F36-03CF6341B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151B1-C942-738A-9D19-92B1449C3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476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AF769-ECB7-9C6C-DEB7-0753C6C8C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7E10C8-7423-CDD6-C4C9-38F4293B0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6C178E-FDD3-9560-D6FF-1CC468F52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DE2D4E-CC6C-7FBF-1D6B-D9757C92BA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E370F-A810-7949-A227-5B9A32C60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6E81A9-C0BF-E70A-04E2-290A6E4ED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05F47-60CA-18D9-AE8C-AAE4F3D63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442491-2680-71BD-69CB-F9B338F3D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921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593B-C4AE-0B8F-1838-B9943DEE4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C92BCE-01A1-0046-7ABB-E48AD9B79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5946EA-DD42-2619-3BC3-29DDA46AA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000FF-FE71-3064-33DC-1A5A202F9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6777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628F80-7A74-6F67-7815-645E98AF2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A12A07-8231-23B8-E323-248DB10EC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CB479-98C5-8DC6-6EEE-717EE03B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558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53D32-94E6-939A-AA7A-DD5C31E14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57EA5-5429-84DE-FFC9-0869B4AC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C5607-0E14-288C-C062-EDDB7B151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6872C0-4FAA-36FF-BB16-3A1F01243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C5666-18CE-99F0-1792-FE63FC9C6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B6854F-1FD0-BF0F-5694-582D50AF9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964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EDBE-637C-C45C-6C1A-A0F123926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A5C771-8DFE-470E-C5C8-B48CA250FA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BBD2E1-651C-3154-3CCF-1A5DDE53C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4A388-84F6-A20E-4657-2A8FD886D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A2AD8A-9600-0C75-00FE-FC1B96660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133B86-A384-2364-7771-43D7C3CDE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471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D77209-51F2-8483-6F4B-89F14FAAB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B279F5-D835-EED3-FBA4-EB4825A66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EEAEE-23EC-F930-AECA-22478339C3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0A7A6-99C7-6498-9EEF-E1A6572D31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EB267-161B-9258-8534-BA9D062DBC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952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7BACB4-3577-1BE6-423D-20078324A538}"/>
              </a:ext>
            </a:extLst>
          </p:cNvPr>
          <p:cNvSpPr txBox="1"/>
          <p:nvPr/>
        </p:nvSpPr>
        <p:spPr>
          <a:xfrm>
            <a:off x="3409055" y="438003"/>
            <a:ext cx="5373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err="1"/>
              <a:t>BBBrem</a:t>
            </a:r>
            <a:endParaRPr lang="zh-CN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33F9BB0-B721-4036-DBF9-428218023AC2}"/>
                  </a:ext>
                </a:extLst>
              </p:cNvPr>
              <p:cNvSpPr txBox="1"/>
              <p:nvPr/>
            </p:nvSpPr>
            <p:spPr>
              <a:xfrm>
                <a:off x="963495" y="1370000"/>
                <a:ext cx="4891119" cy="3472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=2×1.89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𝐺𝑒𝑉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  <m:sSubSup>
                        <m:sSub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sup>
                      </m:sSub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=50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𝑀𝑒𝑉</m:t>
                      </m:r>
                    </m:oMath>
                  </m:oMathPara>
                </a14:m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err="1"/>
                  <a:t>BBBrem</a:t>
                </a:r>
                <a:r>
                  <a:rPr lang="en-US" altLang="zh-CN" dirty="0"/>
                  <a:t>        20000 events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=176.845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𝑚𝑏</m:t>
                      </m:r>
                    </m:oMath>
                  </m:oMathPara>
                </a14:m>
                <a:endParaRPr lang="en-US" altLang="zh-CN" b="0" dirty="0"/>
              </a:p>
              <a:p>
                <a:pPr>
                  <a:lnSpc>
                    <a:spcPct val="150000"/>
                  </a:lnSpc>
                </a:pPr>
                <a:endParaRPr lang="en-US" altLang="zh-CN" b="0" dirty="0"/>
              </a:p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产生子仅计算电子发射光子，产生的光子均沿 </a:t>
                </a:r>
                <a:r>
                  <a:rPr lang="en-US" altLang="zh-CN" dirty="0"/>
                  <a:t>z- </a:t>
                </a:r>
                <a:r>
                  <a:rPr lang="zh-CN" altLang="en-US" dirty="0"/>
                  <a:t>方向，双侧截面应 </a:t>
                </a:r>
                <a:r>
                  <a:rPr lang="en-US" altLang="zh-CN" dirty="0"/>
                  <a:t>x2</a:t>
                </a:r>
                <a:endParaRPr lang="en-US" altLang="zh-CN" b="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=353.690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𝑚𝑏</m:t>
                      </m:r>
                    </m:oMath>
                  </m:oMathPara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33F9BB0-B721-4036-DBF9-428218023A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495" y="1370000"/>
                <a:ext cx="4891119" cy="3472489"/>
              </a:xfrm>
              <a:prstGeom prst="rect">
                <a:avLst/>
              </a:prstGeom>
              <a:blipFill>
                <a:blip r:embed="rId2"/>
                <a:stretch>
                  <a:fillRect l="-99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E8C35152-5692-9A24-54D9-B293923B93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5788" y="1370000"/>
            <a:ext cx="4651425" cy="2210512"/>
          </a:xfrm>
          <a:prstGeom prst="rect">
            <a:avLst/>
          </a:prstGeom>
        </p:spPr>
      </p:pic>
      <p:pic>
        <p:nvPicPr>
          <p:cNvPr id="16" name="Picture 15" descr="A graph of a number of objects&#10;&#10;AI-generated content may be incorrect.">
            <a:extLst>
              <a:ext uri="{FF2B5EF4-FFF2-40B4-BE49-F238E27FC236}">
                <a16:creationId xmlns:a16="http://schemas.microsoft.com/office/drawing/2014/main" id="{DD369DFA-3A82-106D-8C7D-5E13D31A4D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5579" y="3984996"/>
            <a:ext cx="3874731" cy="27870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1ECCDD4-5CE7-F163-A4E3-9BC4597870FE}"/>
              </a:ext>
            </a:extLst>
          </p:cNvPr>
          <p:cNvSpPr txBox="1"/>
          <p:nvPr/>
        </p:nvSpPr>
        <p:spPr>
          <a:xfrm>
            <a:off x="4986241" y="5164834"/>
            <a:ext cx="1736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err="1"/>
              <a:t>BBBrem</a:t>
            </a:r>
            <a:endParaRPr lang="en-US" altLang="zh-CN" dirty="0"/>
          </a:p>
          <a:p>
            <a:pPr algn="ctr"/>
            <a:r>
              <a:rPr lang="en-US" altLang="zh-CN" dirty="0"/>
              <a:t>Photon</a:t>
            </a:r>
          </a:p>
          <a:p>
            <a:pPr algn="ctr"/>
            <a:r>
              <a:rPr lang="en-US" altLang="zh-CN" dirty="0"/>
              <a:t>Distribution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494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23507F-1D09-3DF6-B091-EA29945C25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6EE8099-BB8A-0A38-772B-4F362F5ED50C}"/>
              </a:ext>
            </a:extLst>
          </p:cNvPr>
          <p:cNvSpPr txBox="1"/>
          <p:nvPr/>
        </p:nvSpPr>
        <p:spPr>
          <a:xfrm>
            <a:off x="6510242" y="929655"/>
            <a:ext cx="4922826" cy="586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ZDD at z = ±3500 mm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60000 Events      ~176.845 mb      (353.690 mb)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(Total 120000 e+ e-, 60000 photon)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ZDD receiving</a:t>
            </a:r>
            <a:r>
              <a:rPr lang="zh-CN" altLang="en-US" dirty="0"/>
              <a:t>：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1 electron       1180  events    1.9667 %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2 electron       154    events	  0.2567 %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1e + γ             185	   events    0.3083 %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2e + γ             98     events    0.1633 %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γ only              1078 events    1.7967 %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Events with γ           1361  events    2.2683 %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Events with γ or e    2695  events    4.4917 %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38BE4C-4A18-9C3E-A7FC-73A6E6940DBF}"/>
              </a:ext>
            </a:extLst>
          </p:cNvPr>
          <p:cNvSpPr txBox="1"/>
          <p:nvPr/>
        </p:nvSpPr>
        <p:spPr>
          <a:xfrm>
            <a:off x="3409055" y="438003"/>
            <a:ext cx="5373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err="1"/>
              <a:t>BBBrem</a:t>
            </a:r>
            <a:r>
              <a:rPr lang="en-US" altLang="zh-CN" sz="2000" dirty="0"/>
              <a:t> @ </a:t>
            </a:r>
            <a:r>
              <a:rPr lang="en-US" altLang="zh-CN" sz="2000" dirty="0" err="1"/>
              <a:t>Ecm</a:t>
            </a:r>
            <a:r>
              <a:rPr lang="en-US" altLang="zh-CN" sz="2000" dirty="0"/>
              <a:t> = 3.78 GeV  (</a:t>
            </a:r>
            <a:r>
              <a:rPr lang="zh-CN" altLang="en-US" sz="2000" dirty="0"/>
              <a:t>跟文章中相同</a:t>
            </a:r>
            <a:r>
              <a:rPr lang="en-US" altLang="zh-CN" sz="2000" dirty="0"/>
              <a:t>)</a:t>
            </a:r>
            <a:endParaRPr lang="zh-CN" altLang="en-US" sz="2000" dirty="0"/>
          </a:p>
        </p:txBody>
      </p:sp>
      <p:pic>
        <p:nvPicPr>
          <p:cNvPr id="3" name="Picture 2" descr="A blue and yellow squares&#10;&#10;AI-generated content may be incorrect.">
            <a:extLst>
              <a:ext uri="{FF2B5EF4-FFF2-40B4-BE49-F238E27FC236}">
                <a16:creationId xmlns:a16="http://schemas.microsoft.com/office/drawing/2014/main" id="{B52AFE57-A6CC-4A0F-89B5-AA4214D3A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23" y="1269000"/>
            <a:ext cx="5114777" cy="4320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5224170-E574-9C7C-E9E1-1178CE8645D8}"/>
              </a:ext>
            </a:extLst>
          </p:cNvPr>
          <p:cNvSpPr txBox="1"/>
          <p:nvPr/>
        </p:nvSpPr>
        <p:spPr>
          <a:xfrm>
            <a:off x="2028250" y="1084334"/>
            <a:ext cx="276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Photon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183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B79EDAA-94FC-6CE8-7AD4-3772325AE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96" y="2313845"/>
            <a:ext cx="5666104" cy="26969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9005458-1F38-2484-0C72-AAEFCF329A75}"/>
              </a:ext>
            </a:extLst>
          </p:cNvPr>
          <p:cNvSpPr txBox="1"/>
          <p:nvPr/>
        </p:nvSpPr>
        <p:spPr>
          <a:xfrm>
            <a:off x="6904027" y="963495"/>
            <a:ext cx="3970583" cy="88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若以远端下沿为探测范围，即考虑粒子从探测器侧面击中，结果约为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E98E38D-206D-997F-B0CF-744DF781A6CA}"/>
              </a:ext>
            </a:extLst>
          </p:cNvPr>
          <p:cNvCxnSpPr>
            <a:cxnSpLocks/>
          </p:cNvCxnSpPr>
          <p:nvPr/>
        </p:nvCxnSpPr>
        <p:spPr>
          <a:xfrm flipV="1">
            <a:off x="2381122" y="3375302"/>
            <a:ext cx="3847844" cy="1089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99BCEB9-70FB-6526-25D4-27B3DE4423DD}"/>
              </a:ext>
            </a:extLst>
          </p:cNvPr>
          <p:cNvSpPr txBox="1"/>
          <p:nvPr/>
        </p:nvSpPr>
        <p:spPr>
          <a:xfrm>
            <a:off x="6724523" y="1910072"/>
            <a:ext cx="4891898" cy="42051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ZDD receiving</a:t>
            </a:r>
            <a:r>
              <a:rPr lang="zh-CN" altLang="en-US" dirty="0"/>
              <a:t>：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1 electron       1231   events    2.0517 %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2 electron       155     events	  0.2583 %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1e + γ             199	    events    0.3317 %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2e + γ             106    events    0.1767 %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γ only              1183  events    1.9717 %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Events with γ           1488  events    2.48 %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Events with γ or e    2874  events    4.79 %</a:t>
            </a:r>
          </a:p>
          <a:p>
            <a:pPr>
              <a:lnSpc>
                <a:spcPct val="150000"/>
              </a:lnSpc>
            </a:pPr>
            <a:r>
              <a:rPr lang="zh-CN" altLang="en-US" dirty="0"/>
              <a:t>结果与不考虑侧面击中相差不大</a:t>
            </a:r>
          </a:p>
        </p:txBody>
      </p:sp>
    </p:spTree>
    <p:extLst>
      <p:ext uri="{BB962C8B-B14F-4D97-AF65-F5344CB8AC3E}">
        <p14:creationId xmlns:p14="http://schemas.microsoft.com/office/powerpoint/2010/main" val="2189842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yellow pixelated diagram&#10;&#10;AI-generated content may be incorrect.">
            <a:extLst>
              <a:ext uri="{FF2B5EF4-FFF2-40B4-BE49-F238E27FC236}">
                <a16:creationId xmlns:a16="http://schemas.microsoft.com/office/drawing/2014/main" id="{D0F6AAEC-1053-A5AA-02E4-4B3C0D2784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23" y="1269000"/>
            <a:ext cx="5114777" cy="4320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AFF2CF7-58DC-3090-C14D-AC7468D49FB1}"/>
              </a:ext>
            </a:extLst>
          </p:cNvPr>
          <p:cNvSpPr txBox="1"/>
          <p:nvPr/>
        </p:nvSpPr>
        <p:spPr>
          <a:xfrm>
            <a:off x="2028250" y="1084334"/>
            <a:ext cx="276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Photon</a:t>
            </a:r>
            <a:endParaRPr lang="zh-CN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C1520D-C060-E8C4-C679-011C5C27694D}"/>
              </a:ext>
            </a:extLst>
          </p:cNvPr>
          <p:cNvSpPr txBox="1"/>
          <p:nvPr/>
        </p:nvSpPr>
        <p:spPr>
          <a:xfrm>
            <a:off x="6510242" y="929655"/>
            <a:ext cx="4922826" cy="586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ZDD at z = ±3500 mm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60000 Events      ~245.564 mb      (491.128 mb)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(Total 120000 e+ e-, 60000 photon)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ZDD receiving</a:t>
            </a:r>
            <a:r>
              <a:rPr lang="zh-CN" altLang="en-US" dirty="0"/>
              <a:t>：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1 electron       742 events	1.2367 %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2 electron       125 events	0.2083 %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1e + γ             83   events    0.1383 %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2e + γ             80   events    0.1333 %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γ only              750 events    1.2500 %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Events with γ           913   events    1.5217 %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Events with γ or e    1780 events    2.9667 %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41F487-EFB5-6D07-9A3C-50ADDF02FAE6}"/>
              </a:ext>
            </a:extLst>
          </p:cNvPr>
          <p:cNvSpPr txBox="1"/>
          <p:nvPr/>
        </p:nvSpPr>
        <p:spPr>
          <a:xfrm>
            <a:off x="3409055" y="438003"/>
            <a:ext cx="5373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err="1"/>
              <a:t>BBBrem</a:t>
            </a:r>
            <a:r>
              <a:rPr lang="en-US" altLang="zh-CN" sz="2000" dirty="0"/>
              <a:t> @ </a:t>
            </a:r>
            <a:r>
              <a:rPr lang="en-US" altLang="zh-CN" sz="2000" dirty="0" err="1"/>
              <a:t>Ecm</a:t>
            </a:r>
            <a:r>
              <a:rPr lang="en-US" altLang="zh-CN" sz="2000" dirty="0"/>
              <a:t> = 4.68 GeV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24323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DD10F71-9A0C-F972-45C6-FD5CB52F58BD}"/>
                  </a:ext>
                </a:extLst>
              </p:cNvPr>
              <p:cNvSpPr txBox="1"/>
              <p:nvPr/>
            </p:nvSpPr>
            <p:spPr>
              <a:xfrm>
                <a:off x="1786852" y="5204103"/>
                <a:ext cx="360850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dirty="0" err="1"/>
                  <a:t>Phokhara</a:t>
                </a:r>
                <a:r>
                  <a:rPr lang="en-US" altLang="zh-CN" dirty="0"/>
                  <a:t> ISR photon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𝑒𝑒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𝜇𝜇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𝐼𝑆𝑅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DD10F71-9A0C-F972-45C6-FD5CB52F5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852" y="5204103"/>
                <a:ext cx="3608505" cy="646331"/>
              </a:xfrm>
              <a:prstGeom prst="rect">
                <a:avLst/>
              </a:prstGeom>
              <a:blipFill>
                <a:blip r:embed="rId2"/>
                <a:stretch>
                  <a:fillRect t="-5660" b="-18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0">
            <a:extLst>
              <a:ext uri="{FF2B5EF4-FFF2-40B4-BE49-F238E27FC236}">
                <a16:creationId xmlns:a16="http://schemas.microsoft.com/office/drawing/2014/main" id="{1E80EADF-5FB0-3373-EB49-B6CAACD32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7948" y="1118788"/>
            <a:ext cx="3859085" cy="366186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72564483-9666-803C-8784-484D132E3F01}"/>
              </a:ext>
            </a:extLst>
          </p:cNvPr>
          <p:cNvSpPr txBox="1"/>
          <p:nvPr/>
        </p:nvSpPr>
        <p:spPr>
          <a:xfrm>
            <a:off x="6546063" y="5204103"/>
            <a:ext cx="3859085" cy="465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/>
              <a:t>文献图</a:t>
            </a:r>
            <a:endParaRPr lang="en-US" altLang="zh-CN" dirty="0"/>
          </a:p>
        </p:txBody>
      </p:sp>
      <p:pic>
        <p:nvPicPr>
          <p:cNvPr id="3" name="Picture 2" descr="A graph of a graph&#10;&#10;AI-generated content may be incorrect.">
            <a:extLst>
              <a:ext uri="{FF2B5EF4-FFF2-40B4-BE49-F238E27FC236}">
                <a16:creationId xmlns:a16="http://schemas.microsoft.com/office/drawing/2014/main" id="{76806101-09EF-C973-2E2C-B9F82D81F1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10" y="1149721"/>
            <a:ext cx="5009790" cy="3600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EAB1103-468E-7066-F507-CAD72107E963}"/>
              </a:ext>
            </a:extLst>
          </p:cNvPr>
          <p:cNvSpPr txBox="1"/>
          <p:nvPr/>
        </p:nvSpPr>
        <p:spPr>
          <a:xfrm>
            <a:off x="3856471" y="553198"/>
            <a:ext cx="5062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ISR Photon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0175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DF38960-E51C-D127-7B62-78BC451595BD}"/>
                  </a:ext>
                </a:extLst>
              </p:cNvPr>
              <p:cNvSpPr txBox="1"/>
              <p:nvPr/>
            </p:nvSpPr>
            <p:spPr>
              <a:xfrm>
                <a:off x="1681514" y="754840"/>
                <a:ext cx="7382706" cy="17121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问题：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/>
                  <a:t>ZDD </a:t>
                </a:r>
                <a:r>
                  <a:rPr lang="zh-CN" altLang="en-US" dirty="0"/>
                  <a:t>处截面计算结果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353.690 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𝑚𝑏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×2.2683 %=8.023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𝑚𝑏</m:t>
                      </m:r>
                    </m:oMath>
                  </m:oMathPara>
                </a14:m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低于文章</a:t>
                </a:r>
                <a:r>
                  <a:rPr lang="en-US" altLang="zh-CN" dirty="0"/>
                  <a:t>[1]</a:t>
                </a:r>
                <a:r>
                  <a:rPr lang="zh-CN" altLang="en-US" dirty="0"/>
                  <a:t>中 </a:t>
                </a:r>
                <a:r>
                  <a:rPr lang="en-US" altLang="zh-CN" dirty="0"/>
                  <a:t>10.5 mb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DF38960-E51C-D127-7B62-78BC45159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514" y="754840"/>
                <a:ext cx="7382706" cy="1712135"/>
              </a:xfrm>
              <a:prstGeom prst="rect">
                <a:avLst/>
              </a:prstGeom>
              <a:blipFill>
                <a:blip r:embed="rId2"/>
                <a:stretch>
                  <a:fillRect l="-743" b="-46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9ECEB9A6-5272-3408-9587-933BF764C5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4820" y="2602454"/>
            <a:ext cx="7982360" cy="88904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61DBDB2-6119-1769-6010-A6554C716BE5}"/>
                  </a:ext>
                </a:extLst>
              </p:cNvPr>
              <p:cNvSpPr txBox="1"/>
              <p:nvPr/>
            </p:nvSpPr>
            <p:spPr>
              <a:xfrm>
                <a:off x="1681514" y="3718970"/>
                <a:ext cx="8155957" cy="24927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若将探测器放置在 </a:t>
                </a:r>
                <a:r>
                  <a:rPr lang="en-US" altLang="zh-CN" dirty="0"/>
                  <a:t>z = ±4000 mm</a:t>
                </a:r>
                <a:r>
                  <a:rPr lang="zh-CN" altLang="en-US" dirty="0"/>
                  <a:t>，截面为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353.690 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𝑚𝑏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1760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60000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=10.375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𝑚𝑏</m:t>
                      </m:r>
                    </m:oMath>
                  </m:oMathPara>
                </a14:m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接近文章中 </a:t>
                </a:r>
                <a:r>
                  <a:rPr lang="en-US" altLang="zh-CN" dirty="0"/>
                  <a:t>10.5 mb</a:t>
                </a:r>
              </a:p>
              <a:p>
                <a:pPr>
                  <a:lnSpc>
                    <a:spcPct val="150000"/>
                  </a:lnSpc>
                </a:pP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/>
                  <a:t>[1] Proposal for a new zero degree photon detector at BESIII</a:t>
                </a:r>
                <a:endParaRPr lang="zh-CN" altLang="en-US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61DBDB2-6119-1769-6010-A6554C716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514" y="3718970"/>
                <a:ext cx="8155957" cy="2492734"/>
              </a:xfrm>
              <a:prstGeom prst="rect">
                <a:avLst/>
              </a:prstGeom>
              <a:blipFill>
                <a:blip r:embed="rId4"/>
                <a:stretch>
                  <a:fillRect l="-673" b="-293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7054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381</Words>
  <Application>Microsoft Office PowerPoint</Application>
  <PresentationFormat>Widescreen</PresentationFormat>
  <Paragraphs>68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等线</vt:lpstr>
      <vt:lpstr>等线 Light</vt:lpstr>
      <vt:lpstr>Arial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CelestialDust 256</dc:creator>
  <cp:lastModifiedBy>CelestialDust 256</cp:lastModifiedBy>
  <cp:revision>63</cp:revision>
  <dcterms:created xsi:type="dcterms:W3CDTF">2025-02-07T08:58:31Z</dcterms:created>
  <dcterms:modified xsi:type="dcterms:W3CDTF">2025-02-11T02:58:12Z</dcterms:modified>
</cp:coreProperties>
</file>