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1008" r:id="rId2"/>
    <p:sldId id="1009" r:id="rId3"/>
    <p:sldId id="1010" r:id="rId4"/>
    <p:sldId id="1011" r:id="rId5"/>
    <p:sldId id="1012" r:id="rId6"/>
    <p:sldId id="1013" r:id="rId7"/>
    <p:sldId id="1014" r:id="rId8"/>
    <p:sldId id="1015" r:id="rId9"/>
    <p:sldId id="1016" r:id="rId10"/>
    <p:sldId id="1017" r:id="rId11"/>
    <p:sldId id="1018" r:id="rId12"/>
  </p:sldIdLst>
  <p:sldSz cx="12192000" cy="6858000"/>
  <p:notesSz cx="7099300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C6600"/>
    <a:srgbClr val="FFFFCC"/>
    <a:srgbClr val="FF5050"/>
    <a:srgbClr val="CCCCFF"/>
    <a:srgbClr val="66FF99"/>
    <a:srgbClr val="CCFF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9" autoAdjust="0"/>
    <p:restoredTop sz="94784" autoAdjust="0"/>
  </p:normalViewPr>
  <p:slideViewPr>
    <p:cSldViewPr>
      <p:cViewPr varScale="1">
        <p:scale>
          <a:sx n="73" d="100"/>
          <a:sy n="73" d="100"/>
        </p:scale>
        <p:origin x="496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940"/>
    </p:cViewPr>
  </p:sorterViewPr>
  <p:notesViewPr>
    <p:cSldViewPr>
      <p:cViewPr varScale="1">
        <p:scale>
          <a:sx n="64" d="100"/>
          <a:sy n="64" d="100"/>
        </p:scale>
        <p:origin x="-3414" y="-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B378F378-AF00-407A-95C7-8CFEF7E7466A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B632A30-5EBF-431E-8A75-2CC0568819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15937835-E1C7-410B-8B82-D46CE4FBF11C}" type="datetimeFigureOut">
              <a:rPr lang="zh-CN" altLang="en-US"/>
              <a:pPr>
                <a:defRPr/>
              </a:pPr>
              <a:t>2025/2/13</a:t>
            </a:fld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93F01D5-A372-4B46-9607-83225C47A8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6C8C1EC-AB25-48B7-9A5D-C133CDD794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/>
            </a:lvl1pPr>
          </a:lstStyle>
          <a:p>
            <a:pPr>
              <a:defRPr/>
            </a:pPr>
            <a:fld id="{DF5D6917-FFB2-4A8F-9C2E-5A6D4124935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4F520AB4-99DE-4925-A805-18E9AAF5D1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96FC0F0D-1E5C-46A5-A806-37E74B97247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81895D8A-C5AF-41CA-BA7C-2076811AFA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6763"/>
            <a:ext cx="6823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D4AD8BB8-0E2A-404B-884E-4B919169A3B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id="{638F4784-44EF-4C45-913E-4A21C70545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4519" name="Rectangle 7">
            <a:extLst>
              <a:ext uri="{FF2B5EF4-FFF2-40B4-BE49-F238E27FC236}">
                <a16:creationId xmlns:a16="http://schemas.microsoft.com/office/drawing/2014/main" id="{D304EBFB-E2DC-4F4C-BB3E-C9B6A89390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5AA214C-220A-4609-822B-E305D9187B7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1AFA53-57AC-46AE-97B5-BBE551BD2B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270114-6E6C-4DB8-816A-A016D0694A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81E1BE-0F8F-4025-858C-436FDEF483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6DF362DE-1F0B-4D1D-8345-4B61397AD48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8336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5AA5B07-E16F-4C9B-BCAA-8A42BCEC9BE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337ED-838D-4934-B893-58A6AEAB562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080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65EC5B5-B4E3-444B-9592-B3CB102A73C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09CAD-CB82-4B59-9F7C-385069BBCED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7096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600" y="989013"/>
            <a:ext cx="53848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9013"/>
            <a:ext cx="53848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1E23A00-8409-4061-AB2D-E14EF24A9C0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4DE33-5BCF-4ADC-9231-91D04B92CC7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077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10972800" cy="608012"/>
          </a:xfrm>
        </p:spPr>
        <p:txBody>
          <a:bodyPr/>
          <a:lstStyle>
            <a:lvl1pPr>
              <a:defRPr sz="32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87FF90D-1F41-47D4-94F8-EE02B382848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B328D-4FA9-4DE4-BAB4-37B5912FCBB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01160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4D9BF61-0CAD-4BB7-8EF4-CCA649284FE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79F91-8E46-4883-ABB9-F71D489F2B5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7538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989013"/>
            <a:ext cx="53848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9013"/>
            <a:ext cx="53848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32BDBB6-A493-4689-B16B-BE03E18369B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4A127-0ACD-4B2B-8425-CC5530E96AE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863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4E60C1-727F-4F1A-98C2-D86C5C071C4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3B5FC-8DF7-4A98-902D-1C8786F584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9093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629EB1E0-54C0-4137-B80A-EE2039C7B38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5A718-76C9-4CA6-AE36-1CB8185C11E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300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D676AE22-2AF2-462C-9D33-ACB54EF16CF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C1A49-B869-47D6-98FB-547D0180FA3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34685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A9494F6-D916-4093-93EF-B2A2BC92067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B27AE-F18F-4E63-8DFF-70828D8FBEC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558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DB04A91-9280-4B49-8546-507B4F48F39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A0AB9-6784-4AE9-8C3F-30A607F5D03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8992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4164B40-EE22-4956-8883-A1BF81CA14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F1B84E-AD86-47F5-80C0-2D3189AAB7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89013"/>
            <a:ext cx="109728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4F60528-FCDC-416B-9318-20BF40706E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26233" y="6524625"/>
            <a:ext cx="12192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B63913E-DD88-42DD-A3D8-ACBD2E37684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29" name="Line 7">
            <a:extLst>
              <a:ext uri="{FF2B5EF4-FFF2-40B4-BE49-F238E27FC236}">
                <a16:creationId xmlns:a16="http://schemas.microsoft.com/office/drawing/2014/main" id="{2CC379EF-52A0-474F-8E77-2B482914BB3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22300" y="876300"/>
            <a:ext cx="110744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 sz="2800"/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340D5B8A-5D32-40E8-A6CB-8D19DED3FBC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1351" y="260350"/>
            <a:ext cx="1090083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211" r:id="rId1"/>
    <p:sldLayoutId id="2147486200" r:id="rId2"/>
    <p:sldLayoutId id="2147486201" r:id="rId3"/>
    <p:sldLayoutId id="2147486202" r:id="rId4"/>
    <p:sldLayoutId id="2147486203" r:id="rId5"/>
    <p:sldLayoutId id="2147486204" r:id="rId6"/>
    <p:sldLayoutId id="2147486205" r:id="rId7"/>
    <p:sldLayoutId id="2147486206" r:id="rId8"/>
    <p:sldLayoutId id="2147486207" r:id="rId9"/>
    <p:sldLayoutId id="2147486208" r:id="rId10"/>
    <p:sldLayoutId id="2147486209" r:id="rId11"/>
    <p:sldLayoutId id="214748621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226A22-9BE8-4E5D-9051-B6E5B6339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TDR</a:t>
            </a:r>
            <a:r>
              <a:rPr lang="zh-CN" altLang="en-US" dirty="0"/>
              <a:t>结构调整反馈意见及方案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246C042-59DF-46B7-8671-C6955A9FC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领导同意基本按上周讨论方案试行</a:t>
            </a:r>
            <a:endParaRPr lang="en-US" altLang="zh-CN" dirty="0"/>
          </a:p>
          <a:p>
            <a:pPr lvl="1"/>
            <a:r>
              <a:rPr lang="en-US" altLang="zh-CN" dirty="0"/>
              <a:t>TDR</a:t>
            </a:r>
            <a:r>
              <a:rPr lang="zh-CN" altLang="en-US" dirty="0"/>
              <a:t>文本</a:t>
            </a:r>
            <a:endParaRPr lang="en-US" altLang="zh-CN" dirty="0"/>
          </a:p>
          <a:p>
            <a:pPr lvl="2"/>
            <a:r>
              <a:rPr lang="zh-CN" altLang="en-US" dirty="0"/>
              <a:t>探测器保留和探测器组织相关的电子学部分，</a:t>
            </a:r>
            <a:r>
              <a:rPr lang="en-US" altLang="zh-CN" dirty="0" err="1"/>
              <a:t>crossref</a:t>
            </a:r>
            <a:r>
              <a:rPr lang="zh-CN" altLang="en-US" dirty="0"/>
              <a:t>到电子学细节</a:t>
            </a:r>
            <a:endParaRPr lang="en-US" altLang="zh-CN" dirty="0"/>
          </a:p>
          <a:p>
            <a:pPr lvl="2"/>
            <a:r>
              <a:rPr lang="zh-CN" altLang="en-US" dirty="0"/>
              <a:t>电子学具体设计放在电子学章节</a:t>
            </a:r>
            <a:endParaRPr lang="en-US" altLang="zh-CN" dirty="0"/>
          </a:p>
          <a:p>
            <a:pPr lvl="3"/>
            <a:r>
              <a:rPr lang="zh-CN" altLang="en-US" dirty="0">
                <a:solidFill>
                  <a:srgbClr val="C00000"/>
                </a:solidFill>
              </a:rPr>
              <a:t>调整方案？</a:t>
            </a:r>
            <a:endParaRPr lang="en-US" altLang="zh-CN" dirty="0">
              <a:solidFill>
                <a:srgbClr val="C00000"/>
              </a:solidFill>
            </a:endParaRPr>
          </a:p>
          <a:p>
            <a:pPr lvl="4"/>
            <a:r>
              <a:rPr lang="zh-CN" altLang="en-US" dirty="0">
                <a:solidFill>
                  <a:srgbClr val="C00000"/>
                </a:solidFill>
              </a:rPr>
              <a:t>独立出一个小节为探测器前端电子学？放在</a:t>
            </a:r>
            <a:r>
              <a:rPr lang="en-US" altLang="zh-CN" dirty="0">
                <a:solidFill>
                  <a:srgbClr val="C00000"/>
                </a:solidFill>
              </a:rPr>
              <a:t>general intro</a:t>
            </a:r>
            <a:r>
              <a:rPr lang="zh-CN" altLang="en-US" dirty="0">
                <a:solidFill>
                  <a:srgbClr val="C00000"/>
                </a:solidFill>
              </a:rPr>
              <a:t>之后，</a:t>
            </a:r>
            <a:r>
              <a:rPr lang="en-US" altLang="zh-CN" dirty="0">
                <a:solidFill>
                  <a:srgbClr val="C00000"/>
                </a:solidFill>
              </a:rPr>
              <a:t>common design</a:t>
            </a:r>
            <a:r>
              <a:rPr lang="zh-CN" altLang="en-US" dirty="0">
                <a:solidFill>
                  <a:srgbClr val="C00000"/>
                </a:solidFill>
              </a:rPr>
              <a:t>之前</a:t>
            </a:r>
            <a:endParaRPr lang="en-US" altLang="zh-CN" dirty="0">
              <a:solidFill>
                <a:srgbClr val="C00000"/>
              </a:solidFill>
            </a:endParaRPr>
          </a:p>
          <a:p>
            <a:pPr lvl="1"/>
            <a:r>
              <a:rPr lang="zh-CN" altLang="en-US" dirty="0"/>
              <a:t>成本核算</a:t>
            </a:r>
            <a:endParaRPr lang="en-US" altLang="zh-CN" dirty="0"/>
          </a:p>
          <a:p>
            <a:pPr lvl="2"/>
            <a:r>
              <a:rPr lang="zh-CN" altLang="en-US" dirty="0"/>
              <a:t>与</a:t>
            </a:r>
            <a:r>
              <a:rPr lang="en-US" altLang="zh-CN" dirty="0"/>
              <a:t>TDR</a:t>
            </a:r>
            <a:r>
              <a:rPr lang="zh-CN" altLang="en-US" dirty="0"/>
              <a:t>文本对应，属于电子学具体实现的成本放在电子学部分</a:t>
            </a:r>
            <a:endParaRPr lang="en-US" altLang="zh-CN" dirty="0"/>
          </a:p>
          <a:p>
            <a:pPr lvl="2"/>
            <a:r>
              <a:rPr lang="zh-CN" altLang="en-US" dirty="0"/>
              <a:t>前端</a:t>
            </a:r>
            <a:r>
              <a:rPr lang="en-US" altLang="zh-CN" dirty="0"/>
              <a:t>PCB</a:t>
            </a:r>
            <a:r>
              <a:rPr lang="zh-CN" altLang="en-US" dirty="0"/>
              <a:t>上属于探测器的部分（如</a:t>
            </a:r>
            <a:r>
              <a:rPr lang="en-US" altLang="zh-CN" dirty="0" err="1"/>
              <a:t>SiPM</a:t>
            </a:r>
            <a:r>
              <a:rPr lang="zh-CN" altLang="en-US" dirty="0"/>
              <a:t>等）放在探测器部分</a:t>
            </a:r>
            <a:endParaRPr lang="en-US" altLang="zh-CN" dirty="0"/>
          </a:p>
          <a:p>
            <a:pPr lvl="2"/>
            <a:endParaRPr lang="en-US" altLang="zh-CN" dirty="0"/>
          </a:p>
          <a:p>
            <a:r>
              <a:rPr lang="zh-CN" altLang="en-US" dirty="0"/>
              <a:t>计划</a:t>
            </a:r>
            <a:r>
              <a:rPr lang="en-US" altLang="zh-CN" dirty="0"/>
              <a:t>4</a:t>
            </a:r>
            <a:r>
              <a:rPr lang="zh-CN" altLang="en-US" dirty="0"/>
              <a:t>月</a:t>
            </a:r>
            <a:r>
              <a:rPr lang="en-US" altLang="zh-CN" dirty="0"/>
              <a:t>14</a:t>
            </a:r>
            <a:r>
              <a:rPr lang="zh-CN" altLang="en-US" dirty="0"/>
              <a:t>日</a:t>
            </a:r>
            <a:r>
              <a:rPr lang="en-US" altLang="zh-CN" dirty="0"/>
              <a:t>TDR review</a:t>
            </a:r>
          </a:p>
          <a:p>
            <a:pPr lvl="1"/>
            <a:r>
              <a:rPr lang="zh-CN" altLang="en-US" dirty="0"/>
              <a:t>要求</a:t>
            </a:r>
            <a:r>
              <a:rPr lang="en-US" altLang="zh-CN" dirty="0"/>
              <a:t>3</a:t>
            </a:r>
            <a:r>
              <a:rPr lang="zh-CN" altLang="en-US" dirty="0"/>
              <a:t>月底之前完成文本和</a:t>
            </a:r>
            <a:r>
              <a:rPr lang="en-US" altLang="zh-CN" dirty="0"/>
              <a:t>cost</a:t>
            </a:r>
            <a:r>
              <a:rPr lang="zh-CN" altLang="en-US" dirty="0"/>
              <a:t>的内部评审</a:t>
            </a:r>
            <a:endParaRPr lang="en-US" altLang="zh-CN" dirty="0"/>
          </a:p>
          <a:p>
            <a:pPr lvl="2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0FC6BA9-779F-42C4-B07E-E796E7DA53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64326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35CCC7-54F7-43FD-B773-7AED1BE53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成本估算计划（建议稿）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F444D6F-E456-41C1-893D-B00D55576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第一阶段</a:t>
            </a:r>
            <a:endParaRPr lang="en-US" altLang="zh-CN" dirty="0"/>
          </a:p>
          <a:p>
            <a:pPr lvl="1"/>
            <a:r>
              <a:rPr lang="en-US" altLang="zh-CN" dirty="0"/>
              <a:t>item</a:t>
            </a:r>
            <a:r>
              <a:rPr lang="zh-CN" altLang="en-US" dirty="0"/>
              <a:t>分解</a:t>
            </a:r>
            <a:endParaRPr lang="en-US" altLang="zh-CN" dirty="0"/>
          </a:p>
          <a:p>
            <a:pPr lvl="2"/>
            <a:r>
              <a:rPr lang="zh-CN" altLang="en-US" dirty="0"/>
              <a:t>子探测器前端电子学</a:t>
            </a:r>
            <a:endParaRPr lang="en-US" altLang="zh-CN" dirty="0"/>
          </a:p>
          <a:p>
            <a:pPr lvl="2"/>
            <a:r>
              <a:rPr lang="zh-CN" altLang="en-US" dirty="0"/>
              <a:t>后端通用电子学</a:t>
            </a:r>
            <a:endParaRPr lang="en-US" altLang="zh-CN" dirty="0"/>
          </a:p>
          <a:p>
            <a:pPr lvl="1"/>
            <a:r>
              <a:rPr lang="zh-CN" altLang="en-US" dirty="0"/>
              <a:t>各</a:t>
            </a:r>
            <a:r>
              <a:rPr lang="en-US" altLang="zh-CN" dirty="0"/>
              <a:t>item</a:t>
            </a:r>
            <a:r>
              <a:rPr lang="zh-CN" altLang="en-US" dirty="0"/>
              <a:t>数量、种类、方案计算一致化</a:t>
            </a:r>
            <a:endParaRPr lang="en-US" altLang="zh-CN" dirty="0"/>
          </a:p>
          <a:p>
            <a:pPr lvl="1"/>
            <a:r>
              <a:rPr lang="zh-CN" altLang="en-US" dirty="0"/>
              <a:t>数量统计及核算</a:t>
            </a:r>
            <a:endParaRPr lang="en-US" altLang="zh-CN" dirty="0"/>
          </a:p>
          <a:p>
            <a:pPr lvl="1"/>
            <a:r>
              <a:rPr lang="zh-CN" altLang="en-US" dirty="0"/>
              <a:t>形成成本估算初表</a:t>
            </a:r>
            <a:endParaRPr lang="en-US" altLang="zh-CN" dirty="0"/>
          </a:p>
          <a:p>
            <a:pPr lvl="1"/>
            <a:r>
              <a:rPr lang="zh-CN" altLang="en-US" dirty="0"/>
              <a:t>上会“评审”（第一轮）</a:t>
            </a:r>
            <a:endParaRPr lang="en-US" altLang="zh-CN" dirty="0"/>
          </a:p>
          <a:p>
            <a:r>
              <a:rPr lang="zh-CN" altLang="en-US" dirty="0"/>
              <a:t>第二阶段</a:t>
            </a:r>
            <a:endParaRPr lang="en-US" altLang="zh-CN" dirty="0"/>
          </a:p>
          <a:p>
            <a:pPr lvl="1"/>
            <a:r>
              <a:rPr lang="zh-CN" altLang="en-US" dirty="0"/>
              <a:t>根据第一轮反馈意见调整</a:t>
            </a:r>
            <a:endParaRPr lang="en-US" altLang="zh-CN" dirty="0"/>
          </a:p>
          <a:p>
            <a:pPr lvl="1"/>
            <a:r>
              <a:rPr lang="zh-CN" altLang="en-US" dirty="0"/>
              <a:t>补齐必要的报价单</a:t>
            </a:r>
            <a:endParaRPr lang="en-US" altLang="zh-CN" dirty="0"/>
          </a:p>
          <a:p>
            <a:pPr lvl="1"/>
            <a:r>
              <a:rPr lang="zh-CN" altLang="en-US" dirty="0"/>
              <a:t>形成成本估算最终方案</a:t>
            </a:r>
            <a:endParaRPr lang="en-US" altLang="zh-CN" dirty="0"/>
          </a:p>
          <a:p>
            <a:pPr lvl="1"/>
            <a:r>
              <a:rPr lang="zh-CN" altLang="en-US" dirty="0"/>
              <a:t>上会评审（第二轮）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273DFF5-EC51-42E6-8346-6A29817D3D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46281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01C880-4B4B-4B95-902D-BFDA3D1E4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SiPM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93AAC7D-B4EE-4EEB-AA6D-B5EC13006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周三和</a:t>
            </a:r>
            <a:r>
              <a:rPr lang="en-US" altLang="zh-CN" dirty="0"/>
              <a:t>NDL </a:t>
            </a:r>
            <a:r>
              <a:rPr lang="en-US" altLang="zh-CN" dirty="0" err="1"/>
              <a:t>SiPM</a:t>
            </a:r>
            <a:r>
              <a:rPr lang="zh-CN" altLang="en-US" dirty="0"/>
              <a:t>方面展开联合讨论</a:t>
            </a:r>
            <a:endParaRPr lang="en-US" altLang="zh-CN" dirty="0"/>
          </a:p>
          <a:p>
            <a:r>
              <a:rPr lang="zh-CN" altLang="en-US" dirty="0"/>
              <a:t>信号离散问题</a:t>
            </a:r>
            <a:endParaRPr lang="en-US" altLang="zh-CN" dirty="0"/>
          </a:p>
          <a:p>
            <a:pPr lvl="1"/>
            <a:r>
              <a:rPr lang="en-US" altLang="zh-CN" dirty="0"/>
              <a:t>NDL</a:t>
            </a:r>
            <a:r>
              <a:rPr lang="zh-CN" altLang="en-US" dirty="0"/>
              <a:t>方面也没见过离散情况</a:t>
            </a:r>
            <a:endParaRPr lang="en-US" altLang="zh-CN" dirty="0"/>
          </a:p>
          <a:p>
            <a:pPr lvl="1"/>
            <a:r>
              <a:rPr lang="zh-CN" altLang="en-US" dirty="0"/>
              <a:t>应该为</a:t>
            </a:r>
            <a:r>
              <a:rPr lang="en-US" altLang="zh-CN" dirty="0"/>
              <a:t>BGO</a:t>
            </a:r>
            <a:r>
              <a:rPr lang="zh-CN" altLang="en-US" dirty="0"/>
              <a:t>发光时间和</a:t>
            </a:r>
            <a:r>
              <a:rPr lang="en-US" altLang="zh-CN" dirty="0" err="1"/>
              <a:t>SiPM</a:t>
            </a:r>
            <a:r>
              <a:rPr lang="zh-CN" altLang="en-US" dirty="0"/>
              <a:t>不匹配导致</a:t>
            </a:r>
            <a:endParaRPr lang="en-US" altLang="zh-CN" dirty="0"/>
          </a:p>
          <a:p>
            <a:pPr lvl="1"/>
            <a:r>
              <a:rPr lang="en-US" altLang="zh-CN" dirty="0"/>
              <a:t>NDL</a:t>
            </a:r>
            <a:r>
              <a:rPr lang="zh-CN" altLang="en-US" dirty="0"/>
              <a:t>建议加电容</a:t>
            </a:r>
            <a:r>
              <a:rPr lang="en-US" altLang="zh-CN" dirty="0"/>
              <a:t>----</a:t>
            </a:r>
            <a:r>
              <a:rPr lang="zh-CN" altLang="en-US" dirty="0"/>
              <a:t>可行性存疑？？？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en-US" dirty="0"/>
              <a:t>预计问题最终会收敛至（个人分析）：</a:t>
            </a:r>
            <a:endParaRPr lang="en-US" altLang="zh-CN" dirty="0"/>
          </a:p>
          <a:p>
            <a:pPr lvl="2"/>
            <a:r>
              <a:rPr lang="zh-CN" altLang="en-US" dirty="0"/>
              <a:t>牺牲最小可探测信号，保时间分辨（与</a:t>
            </a:r>
            <a:r>
              <a:rPr lang="en-US" altLang="zh-CN" dirty="0"/>
              <a:t>BGO</a:t>
            </a:r>
            <a:r>
              <a:rPr lang="zh-CN" altLang="en-US" dirty="0"/>
              <a:t>性能矛盾，估计</a:t>
            </a:r>
            <a:r>
              <a:rPr lang="en-US" altLang="zh-CN" dirty="0"/>
              <a:t>×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放弃时间分辨提法，保证幅度测量性能（预计√）</a:t>
            </a:r>
            <a:endParaRPr lang="en-US" altLang="zh-CN" dirty="0"/>
          </a:p>
          <a:p>
            <a:r>
              <a:rPr lang="en-US" altLang="zh-CN" dirty="0" err="1"/>
              <a:t>SiPM</a:t>
            </a:r>
            <a:r>
              <a:rPr lang="zh-CN" altLang="en-US" dirty="0"/>
              <a:t>一致性问题</a:t>
            </a:r>
            <a:endParaRPr lang="en-US" altLang="zh-CN" dirty="0"/>
          </a:p>
          <a:p>
            <a:pPr lvl="1"/>
            <a:r>
              <a:rPr lang="en-US" altLang="zh-CN" dirty="0"/>
              <a:t>NDL</a:t>
            </a:r>
            <a:r>
              <a:rPr lang="zh-CN" altLang="en-US" dirty="0"/>
              <a:t>方面声称偏压一致性不超过</a:t>
            </a:r>
            <a:r>
              <a:rPr lang="en-US" altLang="zh-CN" dirty="0"/>
              <a:t>0.5V</a:t>
            </a:r>
            <a:r>
              <a:rPr lang="zh-CN" altLang="en-US" dirty="0"/>
              <a:t>，温度一致性好，批次一致性好</a:t>
            </a:r>
            <a:endParaRPr lang="en-US" altLang="zh-CN" dirty="0"/>
          </a:p>
          <a:p>
            <a:pPr lvl="1"/>
            <a:r>
              <a:rPr lang="zh-CN" altLang="en-US"/>
              <a:t>温漂</a:t>
            </a:r>
            <a:r>
              <a:rPr lang="en-US" altLang="zh-CN"/>
              <a:t>1</a:t>
            </a:r>
            <a:r>
              <a:rPr lang="zh-CN" altLang="en-US" dirty="0"/>
              <a:t>度对应</a:t>
            </a:r>
            <a:r>
              <a:rPr lang="en-US" altLang="zh-CN" dirty="0"/>
              <a:t>25mV</a:t>
            </a:r>
            <a:r>
              <a:rPr lang="zh-CN" altLang="en-US" dirty="0"/>
              <a:t>偏压对应增益偏差</a:t>
            </a:r>
            <a:r>
              <a:rPr lang="en-US" altLang="zh-CN" dirty="0"/>
              <a:t>0.5%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DEE5C90-223A-4BF5-96BB-C45F346BC1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35739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369273-AE8A-4513-A57F-FA8100118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成本估算</a:t>
            </a:r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10C8ABC7-D544-4671-B441-93BFCF1812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54" y="980728"/>
            <a:ext cx="10522491" cy="3772094"/>
          </a:xfr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339B233-FF3B-4730-B927-2C860D410F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91C4D983-0F16-404B-AB4B-DD54CBD2CEA9}"/>
              </a:ext>
            </a:extLst>
          </p:cNvPr>
          <p:cNvSpPr txBox="1">
            <a:spLocks/>
          </p:cNvSpPr>
          <p:nvPr/>
        </p:nvSpPr>
        <p:spPr bwMode="auto">
          <a:xfrm>
            <a:off x="609600" y="4752821"/>
            <a:ext cx="10972800" cy="1721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marL="742950" indent="-285750" algn="l" rtl="0" eaLnBrk="0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marL="1143000" indent="-228600" algn="l" rtl="0" eaLnBrk="0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800" b="1">
                <a:solidFill>
                  <a:schemeClr val="tx1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marL="1600200" indent="-228600" algn="l" rtl="0" eaLnBrk="0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marL="2057400" indent="-228600" algn="l" rtl="0" eaLnBrk="0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kern="0" dirty="0"/>
              <a:t>细化要求：要求探测器系统总体成本项好于</a:t>
            </a:r>
            <a:r>
              <a:rPr lang="en-US" altLang="zh-CN" kern="0" dirty="0"/>
              <a:t>500</a:t>
            </a:r>
            <a:r>
              <a:rPr lang="zh-CN" altLang="en-US" kern="0" dirty="0"/>
              <a:t>项，各子系统好于</a:t>
            </a:r>
            <a:r>
              <a:rPr lang="en-US" altLang="zh-CN" kern="0" dirty="0"/>
              <a:t>50</a:t>
            </a:r>
            <a:r>
              <a:rPr lang="zh-CN" altLang="en-US" kern="0" dirty="0"/>
              <a:t>项</a:t>
            </a:r>
            <a:endParaRPr lang="en-US" altLang="zh-CN" kern="0" dirty="0"/>
          </a:p>
          <a:p>
            <a:pPr lvl="1"/>
            <a:r>
              <a:rPr lang="zh-CN" altLang="en-US" kern="0" dirty="0"/>
              <a:t>要求</a:t>
            </a:r>
            <a:r>
              <a:rPr lang="en-US" altLang="zh-CN" kern="0" dirty="0"/>
              <a:t>3</a:t>
            </a:r>
            <a:r>
              <a:rPr lang="zh-CN" altLang="en-US" kern="0" dirty="0"/>
              <a:t>月底之前完成文本和</a:t>
            </a:r>
            <a:r>
              <a:rPr lang="en-US" altLang="zh-CN" kern="0" dirty="0"/>
              <a:t>cost</a:t>
            </a:r>
            <a:r>
              <a:rPr lang="zh-CN" altLang="en-US" kern="0" dirty="0"/>
              <a:t>的内部评审</a:t>
            </a:r>
            <a:endParaRPr lang="en-US" altLang="zh-CN" kern="0" dirty="0"/>
          </a:p>
          <a:p>
            <a:pPr lvl="1"/>
            <a:r>
              <a:rPr lang="zh-CN" altLang="en-US" kern="0" dirty="0"/>
              <a:t>项目名、数量、单价、总价、描述、责任人</a:t>
            </a:r>
            <a:endParaRPr lang="en-US" altLang="zh-CN" kern="0" dirty="0"/>
          </a:p>
          <a:p>
            <a:pPr lvl="2"/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3278811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1F0C67-EF89-40FD-AE34-5D49E40F0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初步划分考虑（按子系统电子学已划分到电子学系统）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508E44-9726-44D2-8BDB-66A062028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ASIC</a:t>
            </a:r>
            <a:r>
              <a:rPr lang="zh-CN" altLang="en-US" dirty="0"/>
              <a:t>相关 （</a:t>
            </a:r>
            <a:r>
              <a:rPr lang="en-US" altLang="zh-CN" dirty="0"/>
              <a:t>scaling factor</a:t>
            </a:r>
            <a:r>
              <a:rPr lang="zh-CN" altLang="en-US" dirty="0"/>
              <a:t>）（魏、严）</a:t>
            </a:r>
            <a:endParaRPr lang="en-US" altLang="zh-CN" dirty="0"/>
          </a:p>
          <a:p>
            <a:pPr lvl="1"/>
            <a:r>
              <a:rPr lang="en-US" altLang="zh-CN" dirty="0"/>
              <a:t>full mask </a:t>
            </a:r>
            <a:r>
              <a:rPr lang="en-US" altLang="zh-CN" dirty="0" err="1"/>
              <a:t>tapeout</a:t>
            </a:r>
            <a:r>
              <a:rPr lang="en-US" altLang="zh-CN" dirty="0"/>
              <a:t>  - </a:t>
            </a:r>
            <a:r>
              <a:rPr lang="zh-CN" altLang="en-US" dirty="0"/>
              <a:t>按次</a:t>
            </a:r>
            <a:endParaRPr lang="en-US" altLang="zh-CN" dirty="0"/>
          </a:p>
          <a:p>
            <a:pPr lvl="1"/>
            <a:r>
              <a:rPr lang="en-US" altLang="zh-CN" dirty="0"/>
              <a:t>Mass production  - </a:t>
            </a:r>
            <a:r>
              <a:rPr lang="zh-CN" altLang="en-US" dirty="0"/>
              <a:t>按探测器通道数、</a:t>
            </a:r>
            <a:r>
              <a:rPr lang="en-US" altLang="zh-CN" dirty="0"/>
              <a:t>die size</a:t>
            </a:r>
            <a:r>
              <a:rPr lang="zh-CN" altLang="en-US" dirty="0"/>
              <a:t>、单片产出量</a:t>
            </a:r>
            <a:endParaRPr lang="en-US" altLang="zh-CN" dirty="0"/>
          </a:p>
          <a:p>
            <a:pPr lvl="2"/>
            <a:r>
              <a:rPr lang="en-US" altLang="zh-CN" dirty="0"/>
              <a:t>Yield factor included</a:t>
            </a:r>
          </a:p>
          <a:p>
            <a:pPr lvl="1"/>
            <a:r>
              <a:rPr lang="en-US" altLang="zh-CN" dirty="0"/>
              <a:t>Dicing fee--</a:t>
            </a:r>
            <a:r>
              <a:rPr lang="zh-CN" altLang="en-US" dirty="0"/>
              <a:t>按探测器通道数</a:t>
            </a:r>
            <a:endParaRPr lang="en-US" altLang="zh-CN" dirty="0"/>
          </a:p>
          <a:p>
            <a:pPr lvl="1"/>
            <a:r>
              <a:rPr lang="en-US" altLang="zh-CN" dirty="0"/>
              <a:t>Packaging fee - </a:t>
            </a:r>
            <a:r>
              <a:rPr lang="zh-CN" altLang="en-US" dirty="0"/>
              <a:t>按探测器通道数</a:t>
            </a:r>
            <a:endParaRPr lang="en-US" altLang="zh-CN" dirty="0"/>
          </a:p>
          <a:p>
            <a:pPr lvl="2"/>
            <a:r>
              <a:rPr lang="en-US" altLang="zh-CN" dirty="0">
                <a:solidFill>
                  <a:srgbClr val="FF0000"/>
                </a:solidFill>
              </a:rPr>
              <a:t>Yield factor included</a:t>
            </a:r>
          </a:p>
          <a:p>
            <a:pPr lvl="1"/>
            <a:r>
              <a:rPr lang="en-US" altLang="zh-CN" dirty="0"/>
              <a:t>Mass production test fee - </a:t>
            </a:r>
            <a:r>
              <a:rPr lang="zh-CN" altLang="en-US" dirty="0"/>
              <a:t>按探测器通道数</a:t>
            </a:r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76D21B2-E9D1-421E-A03C-E74D7A7B4E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4422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56AF03-705D-46CC-BF5C-A4D7EB8FC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初步划分考虑（按子系统电子学已划分到电子学系统）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AB15223-075A-4508-B4F0-6769EA854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08720"/>
            <a:ext cx="10972800" cy="5949280"/>
          </a:xfrm>
        </p:spPr>
        <p:txBody>
          <a:bodyPr/>
          <a:lstStyle/>
          <a:p>
            <a:r>
              <a:rPr lang="en-US" altLang="zh-CN" dirty="0"/>
              <a:t>FEE PCB</a:t>
            </a:r>
            <a:r>
              <a:rPr lang="zh-CN" altLang="en-US" dirty="0"/>
              <a:t>相关（俊、杰）</a:t>
            </a:r>
            <a:endParaRPr lang="en-US" altLang="zh-CN" dirty="0"/>
          </a:p>
          <a:p>
            <a:pPr lvl="1"/>
            <a:r>
              <a:rPr lang="en-US" altLang="zh-CN" dirty="0"/>
              <a:t>Design &amp; startup fee  - </a:t>
            </a:r>
            <a:r>
              <a:rPr lang="zh-CN" altLang="en-US" dirty="0"/>
              <a:t>按次</a:t>
            </a:r>
            <a:endParaRPr lang="en-US" altLang="zh-CN" dirty="0"/>
          </a:p>
          <a:p>
            <a:pPr lvl="1"/>
            <a:r>
              <a:rPr lang="en-US" altLang="zh-CN" dirty="0"/>
              <a:t>Mass production  - </a:t>
            </a:r>
            <a:r>
              <a:rPr lang="zh-CN" altLang="en-US" dirty="0"/>
              <a:t>按探测器通道数</a:t>
            </a:r>
            <a:endParaRPr lang="en-US" altLang="zh-CN" dirty="0"/>
          </a:p>
          <a:p>
            <a:pPr lvl="1"/>
            <a:r>
              <a:rPr lang="en-US" altLang="zh-CN" dirty="0"/>
              <a:t>Main components -</a:t>
            </a:r>
            <a:r>
              <a:rPr lang="zh-CN" altLang="en-US" dirty="0"/>
              <a:t>按探测器通道数，设计</a:t>
            </a:r>
            <a:endParaRPr lang="en-US" altLang="zh-CN" dirty="0"/>
          </a:p>
          <a:p>
            <a:pPr lvl="2"/>
            <a:r>
              <a:rPr lang="en-US" altLang="zh-CN" dirty="0"/>
              <a:t>Only R</a:t>
            </a:r>
            <a:r>
              <a:rPr lang="zh-CN" altLang="en-US" dirty="0"/>
              <a:t>，</a:t>
            </a:r>
            <a:r>
              <a:rPr lang="en-US" altLang="zh-CN" dirty="0"/>
              <a:t>C</a:t>
            </a:r>
            <a:r>
              <a:rPr lang="zh-CN" altLang="en-US" dirty="0"/>
              <a:t>？？？</a:t>
            </a:r>
            <a:r>
              <a:rPr lang="en-US" altLang="zh-CN" dirty="0">
                <a:solidFill>
                  <a:srgbClr val="FF0000"/>
                </a:solidFill>
              </a:rPr>
              <a:t>----</a:t>
            </a:r>
            <a:r>
              <a:rPr lang="zh-CN" altLang="en-US" dirty="0">
                <a:solidFill>
                  <a:srgbClr val="FF0000"/>
                </a:solidFill>
              </a:rPr>
              <a:t>估算总量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dirty="0"/>
              <a:t>Soldering fee -</a:t>
            </a:r>
            <a:r>
              <a:rPr lang="zh-CN" altLang="en-US" dirty="0"/>
              <a:t>按探测器通道数，设计复杂度</a:t>
            </a:r>
            <a:endParaRPr lang="en-US" altLang="zh-CN" dirty="0"/>
          </a:p>
          <a:p>
            <a:pPr lvl="1"/>
            <a:r>
              <a:rPr lang="en-US" altLang="zh-CN" dirty="0">
                <a:solidFill>
                  <a:srgbClr val="FF0000"/>
                </a:solidFill>
              </a:rPr>
              <a:t>Aux components on FEE PCB -</a:t>
            </a:r>
            <a:r>
              <a:rPr lang="zh-CN" altLang="en-US" dirty="0">
                <a:solidFill>
                  <a:srgbClr val="FF0000"/>
                </a:solidFill>
              </a:rPr>
              <a:t>按探测器通道数</a:t>
            </a:r>
            <a:endParaRPr lang="en-US" altLang="zh-CN" dirty="0">
              <a:solidFill>
                <a:srgbClr val="FF0000"/>
              </a:solidFill>
            </a:endParaRPr>
          </a:p>
          <a:p>
            <a:pPr lvl="2"/>
            <a:r>
              <a:rPr lang="en-US" altLang="zh-CN" dirty="0">
                <a:solidFill>
                  <a:srgbClr val="FF0000"/>
                </a:solidFill>
              </a:rPr>
              <a:t>E.g. heat conductor in ECAL PCB? ---</a:t>
            </a:r>
            <a:r>
              <a:rPr lang="zh-CN" altLang="en-US" dirty="0">
                <a:solidFill>
                  <a:srgbClr val="FF0000"/>
                </a:solidFill>
              </a:rPr>
              <a:t>建议让机械考虑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dirty="0"/>
              <a:t>Sockets/connectors -</a:t>
            </a:r>
            <a:r>
              <a:rPr lang="zh-CN" altLang="en-US" dirty="0">
                <a:solidFill>
                  <a:srgbClr val="0070C0"/>
                </a:solidFill>
              </a:rPr>
              <a:t>按探测器模块数</a:t>
            </a:r>
            <a:endParaRPr lang="en-US" altLang="zh-CN" dirty="0">
              <a:solidFill>
                <a:srgbClr val="0070C0"/>
              </a:solidFill>
            </a:endParaRPr>
          </a:p>
          <a:p>
            <a:pPr lvl="2"/>
            <a:r>
              <a:rPr lang="en-US" altLang="zh-CN" dirty="0"/>
              <a:t>Necessary</a:t>
            </a:r>
            <a:r>
              <a:rPr lang="zh-CN" altLang="en-US" dirty="0"/>
              <a:t>？？？ </a:t>
            </a:r>
            <a:r>
              <a:rPr lang="en-US" altLang="zh-CN" dirty="0"/>
              <a:t>Only by soldering</a:t>
            </a:r>
            <a:r>
              <a:rPr lang="zh-CN" altLang="en-US" dirty="0"/>
              <a:t>？</a:t>
            </a:r>
            <a:r>
              <a:rPr lang="en-US" altLang="zh-CN" dirty="0"/>
              <a:t> Socket fee vs soldering fee</a:t>
            </a:r>
          </a:p>
          <a:p>
            <a:pPr lvl="2"/>
            <a:r>
              <a:rPr lang="en-US" altLang="zh-CN" dirty="0"/>
              <a:t>TPC module sockets</a:t>
            </a:r>
          </a:p>
          <a:p>
            <a:pPr lvl="1"/>
            <a:r>
              <a:rPr lang="en-US" altLang="zh-CN" dirty="0"/>
              <a:t>Yield factor</a:t>
            </a:r>
          </a:p>
          <a:p>
            <a:pPr lvl="2"/>
            <a:r>
              <a:rPr lang="en-US" altLang="zh-CN" dirty="0"/>
              <a:t>QA/QC</a:t>
            </a:r>
          </a:p>
          <a:p>
            <a:pPr lvl="2"/>
            <a:r>
              <a:rPr lang="en-US" altLang="zh-CN" dirty="0"/>
              <a:t>Early failure</a:t>
            </a:r>
          </a:p>
          <a:p>
            <a:pPr lvl="2"/>
            <a:r>
              <a:rPr lang="zh-CN" altLang="en-US" dirty="0"/>
              <a:t>安装良率 </a:t>
            </a:r>
            <a:r>
              <a:rPr lang="en-US" altLang="zh-CN" dirty="0"/>
              <a:t>2%</a:t>
            </a:r>
          </a:p>
          <a:p>
            <a:pPr lvl="1"/>
            <a:r>
              <a:rPr lang="zh-CN" altLang="en-US" dirty="0">
                <a:solidFill>
                  <a:schemeClr val="bg1">
                    <a:lumMod val="75000"/>
                  </a:schemeClr>
                </a:solidFill>
              </a:rPr>
              <a:t>备件比例   </a:t>
            </a: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ATLAS 8%??  </a:t>
            </a:r>
          </a:p>
          <a:p>
            <a:pPr lvl="2"/>
            <a:r>
              <a:rPr lang="zh-CN" altLang="en-US" dirty="0">
                <a:solidFill>
                  <a:schemeClr val="bg1">
                    <a:lumMod val="75000"/>
                  </a:schemeClr>
                </a:solidFill>
              </a:rPr>
              <a:t>不可更换的：安装备件 </a:t>
            </a: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2%</a:t>
            </a:r>
          </a:p>
          <a:p>
            <a:pPr lvl="2"/>
            <a:r>
              <a:rPr lang="zh-CN" altLang="en-US" dirty="0">
                <a:solidFill>
                  <a:schemeClr val="bg1">
                    <a:lumMod val="75000"/>
                  </a:schemeClr>
                </a:solidFill>
              </a:rPr>
              <a:t>可更换的：</a:t>
            </a:r>
            <a:r>
              <a:rPr lang="en-US" altLang="zh-CN" dirty="0">
                <a:solidFill>
                  <a:schemeClr val="bg1">
                    <a:lumMod val="75000"/>
                  </a:schemeClr>
                </a:solidFill>
              </a:rPr>
              <a:t>5~8</a:t>
            </a:r>
            <a:r>
              <a:rPr lang="zh-CN" altLang="en-US" dirty="0">
                <a:solidFill>
                  <a:schemeClr val="bg1">
                    <a:lumMod val="75000"/>
                  </a:schemeClr>
                </a:solidFill>
              </a:rPr>
              <a:t>年电源</a:t>
            </a:r>
            <a:endParaRPr lang="en-US" altLang="zh-CN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endParaRPr lang="en-US" altLang="zh-CN" dirty="0"/>
          </a:p>
          <a:p>
            <a:pPr lvl="2"/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7F7FB70-0DA0-4841-B609-CF79268C7E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5841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73CD28-F6D8-4D91-8791-D347E894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Common Electronics - FEE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F2D83D-01DF-412F-98ED-6B1FAEA82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08720"/>
            <a:ext cx="10972800" cy="5484812"/>
          </a:xfrm>
        </p:spPr>
        <p:txBody>
          <a:bodyPr/>
          <a:lstStyle/>
          <a:p>
            <a:r>
              <a:rPr lang="en-US" altLang="zh-CN" dirty="0"/>
              <a:t>FEE Data Link module</a:t>
            </a:r>
            <a:r>
              <a:rPr lang="zh-CN" altLang="en-US" dirty="0"/>
              <a:t>（迪）</a:t>
            </a:r>
            <a:endParaRPr lang="en-US" altLang="zh-CN" dirty="0"/>
          </a:p>
          <a:p>
            <a:pPr lvl="1"/>
            <a:r>
              <a:rPr lang="zh-CN" altLang="en-US" dirty="0"/>
              <a:t>具体元件单价核算在各自设计部分，此处仅当作元件使用</a:t>
            </a:r>
            <a:endParaRPr lang="en-US" altLang="zh-CN" dirty="0"/>
          </a:p>
          <a:p>
            <a:pPr lvl="1"/>
            <a:r>
              <a:rPr lang="en-US" altLang="zh-CN" dirty="0" err="1"/>
              <a:t>TaoTie</a:t>
            </a:r>
            <a:r>
              <a:rPr lang="en-US" altLang="zh-CN" dirty="0"/>
              <a:t> chip  -</a:t>
            </a:r>
            <a:r>
              <a:rPr lang="zh-CN" altLang="en-US" dirty="0"/>
              <a:t>按探测器通道数、模块数</a:t>
            </a:r>
            <a:endParaRPr lang="en-US" altLang="zh-CN" dirty="0"/>
          </a:p>
          <a:p>
            <a:pPr lvl="1"/>
            <a:r>
              <a:rPr lang="en-US" altLang="zh-CN" dirty="0" err="1"/>
              <a:t>ChiTu</a:t>
            </a:r>
            <a:r>
              <a:rPr lang="en-US" altLang="zh-CN" dirty="0"/>
              <a:t> chip -</a:t>
            </a:r>
            <a:r>
              <a:rPr lang="zh-CN" altLang="en-US" dirty="0"/>
              <a:t>按探测器模块数、光纤通道</a:t>
            </a:r>
            <a:endParaRPr lang="en-US" altLang="zh-CN" dirty="0"/>
          </a:p>
          <a:p>
            <a:pPr lvl="1"/>
            <a:r>
              <a:rPr lang="en-US" altLang="zh-CN" dirty="0" err="1"/>
              <a:t>KinWoo</a:t>
            </a:r>
            <a:r>
              <a:rPr lang="en-US" altLang="zh-CN" dirty="0"/>
              <a:t> module -</a:t>
            </a:r>
            <a:r>
              <a:rPr lang="zh-CN" altLang="en-US" dirty="0"/>
              <a:t>按探测器模块数、光纤通道</a:t>
            </a:r>
            <a:endParaRPr lang="en-US" altLang="zh-CN" dirty="0"/>
          </a:p>
          <a:p>
            <a:pPr lvl="2"/>
            <a:r>
              <a:rPr lang="zh-CN" altLang="en-US" dirty="0"/>
              <a:t>不含</a:t>
            </a:r>
            <a:r>
              <a:rPr lang="en-US" altLang="zh-CN" dirty="0"/>
              <a:t>Fiber</a:t>
            </a:r>
            <a:r>
              <a:rPr lang="zh-CN" altLang="en-US" dirty="0"/>
              <a:t>长度</a:t>
            </a:r>
            <a:endParaRPr lang="en-US" altLang="zh-CN" dirty="0"/>
          </a:p>
          <a:p>
            <a:pPr lvl="1"/>
            <a:r>
              <a:rPr lang="en-US" altLang="zh-CN" dirty="0"/>
              <a:t>Spare factor</a:t>
            </a:r>
          </a:p>
          <a:p>
            <a:pPr lvl="2"/>
            <a:endParaRPr lang="en-US" altLang="zh-CN" dirty="0"/>
          </a:p>
          <a:p>
            <a:r>
              <a:rPr lang="en-US" altLang="zh-CN" dirty="0"/>
              <a:t>FEE Power module</a:t>
            </a:r>
            <a:r>
              <a:rPr lang="zh-CN" altLang="en-US" dirty="0"/>
              <a:t>（俊）</a:t>
            </a:r>
            <a:endParaRPr lang="en-US" altLang="zh-CN" dirty="0"/>
          </a:p>
          <a:p>
            <a:pPr lvl="1"/>
            <a:r>
              <a:rPr lang="zh-CN" altLang="en-US" dirty="0"/>
              <a:t>具体元件单价核算在各自设计部分，此处仅当作元件使用（不含电缆长度）</a:t>
            </a:r>
            <a:endParaRPr lang="en-US" altLang="zh-CN" dirty="0"/>
          </a:p>
          <a:p>
            <a:pPr lvl="1"/>
            <a:r>
              <a:rPr lang="en-US" altLang="zh-CN" dirty="0"/>
              <a:t>48V-12V</a:t>
            </a:r>
            <a:r>
              <a:rPr lang="zh-CN" altLang="en-US" dirty="0"/>
              <a:t>模块 </a:t>
            </a:r>
            <a:r>
              <a:rPr lang="en-US" altLang="zh-CN" dirty="0"/>
              <a:t>-</a:t>
            </a:r>
            <a:r>
              <a:rPr lang="zh-CN" altLang="en-US" dirty="0"/>
              <a:t>按探测器模块数</a:t>
            </a:r>
            <a:endParaRPr lang="en-US" altLang="zh-CN" dirty="0"/>
          </a:p>
          <a:p>
            <a:pPr lvl="1"/>
            <a:r>
              <a:rPr lang="en-US" altLang="zh-CN" dirty="0"/>
              <a:t>12V-5V/3.3V</a:t>
            </a:r>
            <a:r>
              <a:rPr lang="zh-CN" altLang="en-US" dirty="0"/>
              <a:t>模块 </a:t>
            </a:r>
            <a:r>
              <a:rPr lang="en-US" altLang="zh-CN" dirty="0"/>
              <a:t>- -</a:t>
            </a:r>
            <a:r>
              <a:rPr lang="zh-CN" altLang="en-US" dirty="0"/>
              <a:t>按探测器模块数、光纤数</a:t>
            </a:r>
            <a:endParaRPr lang="en-US" altLang="zh-CN" dirty="0"/>
          </a:p>
          <a:p>
            <a:pPr lvl="1"/>
            <a:r>
              <a:rPr lang="en-US" altLang="zh-CN" dirty="0"/>
              <a:t>12V-1.2V</a:t>
            </a:r>
            <a:r>
              <a:rPr lang="zh-CN" altLang="en-US" dirty="0"/>
              <a:t>模块 </a:t>
            </a:r>
            <a:r>
              <a:rPr lang="en-US" altLang="zh-CN" dirty="0"/>
              <a:t>- -</a:t>
            </a:r>
            <a:r>
              <a:rPr lang="zh-CN" altLang="en-US" dirty="0"/>
              <a:t>按探测器模块数、通道数</a:t>
            </a:r>
            <a:endParaRPr lang="en-US" altLang="zh-CN" dirty="0"/>
          </a:p>
          <a:p>
            <a:pPr lvl="1"/>
            <a:r>
              <a:rPr lang="zh-CN" altLang="en-US" dirty="0"/>
              <a:t>防磁屏蔽壳？？ </a:t>
            </a:r>
            <a:r>
              <a:rPr lang="en-US" altLang="zh-CN" dirty="0"/>
              <a:t>- -</a:t>
            </a:r>
            <a:r>
              <a:rPr lang="zh-CN" altLang="en-US" dirty="0"/>
              <a:t>按探测器模块数</a:t>
            </a:r>
            <a:endParaRPr lang="en-US" altLang="zh-CN" dirty="0"/>
          </a:p>
          <a:p>
            <a:pPr lvl="2"/>
            <a:r>
              <a:rPr lang="zh-CN" altLang="en-US" dirty="0"/>
              <a:t>某些探测器必要（内层），某些不需要？？？</a:t>
            </a:r>
            <a:endParaRPr lang="en-US" altLang="zh-CN" dirty="0"/>
          </a:p>
          <a:p>
            <a:pPr lvl="1"/>
            <a:r>
              <a:rPr lang="en-US" altLang="zh-CN" dirty="0"/>
              <a:t>Spare factor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EABE5CA-8121-45DC-A6ED-932817D183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15116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04BFAB-16A1-4B4E-B011-683D855BB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Common Electronics - FEE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C7E5D2-F45E-4FCB-BB7B-D8760D7F0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FEE cabling &amp; connection</a:t>
            </a:r>
            <a:r>
              <a:rPr lang="zh-CN" altLang="en-US" dirty="0"/>
              <a:t>（常、迪）</a:t>
            </a:r>
            <a:endParaRPr lang="en-US" altLang="zh-CN" dirty="0"/>
          </a:p>
          <a:p>
            <a:pPr lvl="1"/>
            <a:r>
              <a:rPr lang="zh-CN" altLang="en-US" dirty="0"/>
              <a:t>暂按</a:t>
            </a:r>
            <a:r>
              <a:rPr lang="en-US" altLang="zh-CN" dirty="0"/>
              <a:t>100m</a:t>
            </a:r>
            <a:r>
              <a:rPr lang="zh-CN" altLang="en-US" dirty="0"/>
              <a:t>等长考虑？  </a:t>
            </a:r>
            <a:r>
              <a:rPr lang="en-US" altLang="zh-CN" dirty="0"/>
              <a:t>Cost vs installation difficulty</a:t>
            </a:r>
          </a:p>
          <a:p>
            <a:pPr lvl="1"/>
            <a:r>
              <a:rPr lang="en-US" altLang="zh-CN" dirty="0"/>
              <a:t>FEE detector internal cabling</a:t>
            </a:r>
          </a:p>
          <a:p>
            <a:pPr lvl="2"/>
            <a:r>
              <a:rPr lang="en-US" altLang="zh-CN" dirty="0"/>
              <a:t>Flex cable</a:t>
            </a:r>
            <a:r>
              <a:rPr lang="zh-CN" altLang="en-US" dirty="0"/>
              <a:t>：</a:t>
            </a:r>
            <a:r>
              <a:rPr lang="en-US" altLang="zh-CN" dirty="0"/>
              <a:t>VTX, ITK, OTK</a:t>
            </a:r>
          </a:p>
          <a:p>
            <a:pPr lvl="2"/>
            <a:r>
              <a:rPr lang="en-US" altLang="zh-CN" dirty="0" err="1"/>
              <a:t>Twst</a:t>
            </a:r>
            <a:r>
              <a:rPr lang="en-US" altLang="zh-CN" dirty="0"/>
              <a:t> Pair / Coax cable/ Ribbon cable:</a:t>
            </a:r>
            <a:r>
              <a:rPr lang="zh-CN" altLang="en-US" dirty="0"/>
              <a:t> </a:t>
            </a:r>
            <a:r>
              <a:rPr lang="en-US" altLang="zh-CN" dirty="0"/>
              <a:t>ECAL(rib)</a:t>
            </a:r>
            <a:r>
              <a:rPr lang="zh-CN" altLang="en-US" dirty="0"/>
              <a:t>，</a:t>
            </a:r>
            <a:r>
              <a:rPr lang="en-US" altLang="zh-CN" dirty="0"/>
              <a:t>HCAL(</a:t>
            </a:r>
            <a:r>
              <a:rPr lang="en-US" altLang="zh-CN" dirty="0" err="1"/>
              <a:t>twst</a:t>
            </a:r>
            <a:r>
              <a:rPr lang="en-US" altLang="zh-CN" dirty="0"/>
              <a:t>)</a:t>
            </a:r>
            <a:r>
              <a:rPr lang="zh-CN" altLang="en-US" dirty="0"/>
              <a:t>，</a:t>
            </a:r>
            <a:r>
              <a:rPr lang="en-US" altLang="zh-CN" dirty="0"/>
              <a:t>Muon(Coax</a:t>
            </a:r>
            <a:r>
              <a:rPr lang="zh-CN" altLang="en-US" dirty="0"/>
              <a:t>？？？</a:t>
            </a:r>
            <a:r>
              <a:rPr lang="en-US" altLang="zh-CN" dirty="0"/>
              <a:t>)</a:t>
            </a:r>
          </a:p>
          <a:p>
            <a:pPr lvl="1"/>
            <a:r>
              <a:rPr lang="en-US" altLang="zh-CN" dirty="0"/>
              <a:t>Detector installation sockets on mechanical support</a:t>
            </a:r>
          </a:p>
          <a:p>
            <a:pPr lvl="2"/>
            <a:r>
              <a:rPr lang="en-US" altLang="zh-CN" dirty="0"/>
              <a:t>Socket fee vs soldering fee</a:t>
            </a:r>
            <a:r>
              <a:rPr lang="zh-CN" altLang="en-US" dirty="0"/>
              <a:t>？</a:t>
            </a:r>
            <a:endParaRPr lang="en-US" altLang="zh-CN" dirty="0"/>
          </a:p>
          <a:p>
            <a:pPr lvl="1"/>
            <a:r>
              <a:rPr lang="en-US" altLang="zh-CN" dirty="0"/>
              <a:t>Fiber</a:t>
            </a:r>
          </a:p>
          <a:p>
            <a:pPr lvl="2"/>
            <a:r>
              <a:rPr lang="zh-CN" altLang="en-US" dirty="0"/>
              <a:t>某些探测器每模块多于一根光纤</a:t>
            </a:r>
            <a:endParaRPr lang="en-US" altLang="zh-CN" dirty="0"/>
          </a:p>
          <a:p>
            <a:pPr lvl="1"/>
            <a:r>
              <a:rPr lang="en-US" altLang="zh-CN" dirty="0"/>
              <a:t>Power cable</a:t>
            </a:r>
          </a:p>
          <a:p>
            <a:pPr lvl="2"/>
            <a:r>
              <a:rPr lang="en-US" altLang="zh-CN" dirty="0"/>
              <a:t>Different diameters for power</a:t>
            </a:r>
          </a:p>
          <a:p>
            <a:pPr lvl="1"/>
            <a:r>
              <a:rPr lang="en-US" altLang="zh-CN" dirty="0"/>
              <a:t>HV cable</a:t>
            </a:r>
          </a:p>
          <a:p>
            <a:pPr lvl="2"/>
            <a:r>
              <a:rPr lang="en-US" altLang="zh-CN" dirty="0"/>
              <a:t>Different 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Material price (Cu) variation matters</a:t>
            </a:r>
          </a:p>
          <a:p>
            <a:pPr lvl="1"/>
            <a:r>
              <a:rPr lang="zh-CN" altLang="en-US" dirty="0">
                <a:solidFill>
                  <a:srgbClr val="FF0000"/>
                </a:solidFill>
              </a:rPr>
              <a:t>量能器数据、电源冗余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7711496-ABD2-43CB-A611-AE062E6FA7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504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3B746C-EC3A-41CE-BFE0-CD64731DC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Common Electronics - BEE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F4118C7-74EF-4543-83F4-9BFD5DB61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08720"/>
            <a:ext cx="10972800" cy="5949280"/>
          </a:xfrm>
        </p:spPr>
        <p:txBody>
          <a:bodyPr/>
          <a:lstStyle/>
          <a:p>
            <a:r>
              <a:rPr lang="en-US" altLang="zh-CN" dirty="0"/>
              <a:t>BEE PCB</a:t>
            </a:r>
            <a:r>
              <a:rPr lang="zh-CN" altLang="en-US" dirty="0"/>
              <a:t>相关（俊、杰）</a:t>
            </a:r>
            <a:endParaRPr lang="en-US" altLang="zh-CN" dirty="0"/>
          </a:p>
          <a:p>
            <a:pPr lvl="1"/>
            <a:r>
              <a:rPr lang="en-US" altLang="zh-CN" dirty="0"/>
              <a:t>Main components</a:t>
            </a:r>
          </a:p>
          <a:p>
            <a:pPr lvl="2"/>
            <a:r>
              <a:rPr lang="zh-CN" altLang="en-US" dirty="0"/>
              <a:t>以</a:t>
            </a:r>
            <a:r>
              <a:rPr lang="en-US" altLang="zh-CN" dirty="0"/>
              <a:t>FPGA</a:t>
            </a:r>
            <a:r>
              <a:rPr lang="zh-CN" altLang="en-US" dirty="0"/>
              <a:t>、</a:t>
            </a:r>
            <a:r>
              <a:rPr lang="en-US" altLang="zh-CN" dirty="0"/>
              <a:t>RAM</a:t>
            </a:r>
            <a:r>
              <a:rPr lang="zh-CN" altLang="en-US" dirty="0"/>
              <a:t>为核心器件，确定通用</a:t>
            </a:r>
            <a:r>
              <a:rPr lang="en-US" altLang="zh-CN" dirty="0"/>
              <a:t>BEE PCB</a:t>
            </a:r>
            <a:r>
              <a:rPr lang="zh-CN" altLang="en-US" dirty="0"/>
              <a:t>设计</a:t>
            </a:r>
            <a:endParaRPr lang="en-US" altLang="zh-CN" dirty="0"/>
          </a:p>
          <a:p>
            <a:pPr lvl="2"/>
            <a:r>
              <a:rPr lang="zh-CN" altLang="en-US" dirty="0"/>
              <a:t>列出主要的元器件</a:t>
            </a:r>
            <a:r>
              <a:rPr lang="en-US" altLang="zh-CN" dirty="0"/>
              <a:t>contributor</a:t>
            </a:r>
            <a:r>
              <a:rPr lang="zh-CN" altLang="en-US" dirty="0"/>
              <a:t>：高单价器件（</a:t>
            </a:r>
            <a:r>
              <a:rPr lang="en-US" altLang="zh-CN" dirty="0"/>
              <a:t>e.g. FPGA</a:t>
            </a:r>
            <a:r>
              <a:rPr lang="zh-CN" altLang="en-US" dirty="0"/>
              <a:t>）、大数量器件等，解答评委</a:t>
            </a:r>
            <a:r>
              <a:rPr lang="en-US" altLang="zh-CN" dirty="0"/>
              <a:t>concern</a:t>
            </a:r>
          </a:p>
          <a:p>
            <a:pPr lvl="2"/>
            <a:r>
              <a:rPr lang="en-US" altLang="zh-CN" dirty="0"/>
              <a:t>FPGA</a:t>
            </a:r>
          </a:p>
          <a:p>
            <a:pPr lvl="2"/>
            <a:r>
              <a:rPr lang="en-US" altLang="zh-CN" dirty="0"/>
              <a:t>RAM</a:t>
            </a:r>
          </a:p>
          <a:p>
            <a:pPr lvl="2"/>
            <a:r>
              <a:rPr lang="en-US" altLang="zh-CN" dirty="0"/>
              <a:t>Power chips</a:t>
            </a:r>
          </a:p>
          <a:p>
            <a:pPr lvl="2"/>
            <a:r>
              <a:rPr lang="en-US" altLang="zh-CN" dirty="0" err="1"/>
              <a:t>Clk</a:t>
            </a:r>
            <a:r>
              <a:rPr lang="en-US" altLang="zh-CN" dirty="0"/>
              <a:t> chips</a:t>
            </a:r>
          </a:p>
          <a:p>
            <a:pPr lvl="2"/>
            <a:r>
              <a:rPr lang="en-US" altLang="zh-CN" dirty="0"/>
              <a:t>Sockets/connectors </a:t>
            </a:r>
          </a:p>
          <a:p>
            <a:pPr lvl="2"/>
            <a:r>
              <a:rPr lang="en-US" altLang="zh-CN" dirty="0"/>
              <a:t>R, C, L</a:t>
            </a:r>
          </a:p>
          <a:p>
            <a:pPr lvl="2"/>
            <a:r>
              <a:rPr lang="en-US" altLang="zh-CN" dirty="0"/>
              <a:t>…</a:t>
            </a:r>
          </a:p>
          <a:p>
            <a:pPr lvl="1"/>
            <a:r>
              <a:rPr lang="en-US" altLang="zh-CN" dirty="0"/>
              <a:t>Design &amp; startup fee  - </a:t>
            </a:r>
            <a:r>
              <a:rPr lang="zh-CN" altLang="en-US" dirty="0"/>
              <a:t>按次</a:t>
            </a:r>
            <a:endParaRPr lang="en-US" altLang="zh-CN" dirty="0"/>
          </a:p>
          <a:p>
            <a:pPr lvl="1"/>
            <a:r>
              <a:rPr lang="en-US" altLang="zh-CN" dirty="0"/>
              <a:t>Mass production  - </a:t>
            </a:r>
            <a:r>
              <a:rPr lang="zh-CN" altLang="en-US" dirty="0"/>
              <a:t>按</a:t>
            </a:r>
            <a:r>
              <a:rPr lang="en-US" altLang="zh-CN" dirty="0"/>
              <a:t>Fiber</a:t>
            </a:r>
            <a:r>
              <a:rPr lang="zh-CN" altLang="en-US" dirty="0"/>
              <a:t>数以及</a:t>
            </a:r>
            <a:r>
              <a:rPr lang="en-US" altLang="zh-CN" dirty="0"/>
              <a:t>…</a:t>
            </a:r>
          </a:p>
          <a:p>
            <a:pPr lvl="1"/>
            <a:r>
              <a:rPr lang="en-US" altLang="zh-CN" dirty="0"/>
              <a:t>Soldering fee</a:t>
            </a:r>
          </a:p>
          <a:p>
            <a:pPr lvl="1"/>
            <a:r>
              <a:rPr lang="en-US" altLang="zh-CN" dirty="0"/>
              <a:t>Yield factor</a:t>
            </a:r>
          </a:p>
          <a:p>
            <a:pPr lvl="2"/>
            <a:r>
              <a:rPr lang="en-US" altLang="zh-CN" dirty="0"/>
              <a:t>QA/QC</a:t>
            </a:r>
          </a:p>
          <a:p>
            <a:pPr lvl="2"/>
            <a:r>
              <a:rPr lang="en-US" altLang="zh-CN" dirty="0"/>
              <a:t>Early failure</a:t>
            </a:r>
          </a:p>
          <a:p>
            <a:pPr lvl="2"/>
            <a:r>
              <a:rPr lang="zh-CN" altLang="en-US" dirty="0"/>
              <a:t>安装备件</a:t>
            </a:r>
            <a:endParaRPr lang="en-US" altLang="zh-CN" dirty="0"/>
          </a:p>
          <a:p>
            <a:pPr lvl="1"/>
            <a:endParaRPr lang="en-US" altLang="zh-CN" dirty="0"/>
          </a:p>
          <a:p>
            <a:pPr lvl="2"/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9B4A008-B27A-4AAE-B78E-5F79F04857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88366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640EE1-9C85-4CE6-B4F5-CBF7848A6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Cost in the Electronics room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F0E84F-32DE-4657-B502-2A75AA1ED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Crates &amp; Racks</a:t>
            </a:r>
            <a:r>
              <a:rPr lang="zh-CN" altLang="en-US" dirty="0"/>
              <a:t>（杰）</a:t>
            </a:r>
            <a:endParaRPr lang="en-US" altLang="zh-CN" dirty="0"/>
          </a:p>
          <a:p>
            <a:pPr lvl="1"/>
            <a:r>
              <a:rPr lang="zh-CN" altLang="en-US" dirty="0"/>
              <a:t>应对应上</a:t>
            </a:r>
            <a:r>
              <a:rPr lang="en-US" altLang="zh-CN" dirty="0"/>
              <a:t>TDR</a:t>
            </a:r>
            <a:r>
              <a:rPr lang="zh-CN" altLang="en-US" dirty="0"/>
              <a:t>中的机箱、机柜数量计算</a:t>
            </a:r>
            <a:endParaRPr lang="en-US" altLang="zh-CN" dirty="0"/>
          </a:p>
          <a:p>
            <a:pPr lvl="1"/>
            <a:r>
              <a:rPr lang="zh-CN" altLang="en-US" dirty="0"/>
              <a:t>按照统一规格提供报价</a:t>
            </a:r>
            <a:endParaRPr lang="en-US" altLang="zh-CN" dirty="0"/>
          </a:p>
          <a:p>
            <a:pPr lvl="1"/>
            <a:r>
              <a:rPr lang="en-US" altLang="zh-CN" dirty="0"/>
              <a:t>Rack power</a:t>
            </a:r>
            <a:r>
              <a:rPr lang="zh-CN" altLang="en-US" dirty="0"/>
              <a:t>、</a:t>
            </a:r>
            <a:r>
              <a:rPr lang="en-US" altLang="zh-CN" dirty="0"/>
              <a:t>fan…</a:t>
            </a:r>
            <a:r>
              <a:rPr lang="zh-CN" altLang="en-US" dirty="0"/>
              <a:t> </a:t>
            </a:r>
            <a:r>
              <a:rPr lang="en-US" altLang="zh-CN" dirty="0"/>
              <a:t>included</a:t>
            </a:r>
          </a:p>
          <a:p>
            <a:pPr lvl="1"/>
            <a:r>
              <a:rPr lang="en-US" altLang="zh-CN" dirty="0"/>
              <a:t>HV crates in detector system</a:t>
            </a:r>
            <a:r>
              <a:rPr lang="zh-CN" altLang="en-US" dirty="0"/>
              <a:t>？？</a:t>
            </a:r>
            <a:endParaRPr lang="en-US" altLang="zh-CN" dirty="0"/>
          </a:p>
          <a:p>
            <a:pPr lvl="1"/>
            <a:endParaRPr lang="en-US" altLang="zh-CN" dirty="0"/>
          </a:p>
          <a:p>
            <a:r>
              <a:rPr lang="en-US" altLang="zh-CN" dirty="0"/>
              <a:t>Cabling &amp; interconnection in the electronics room</a:t>
            </a:r>
          </a:p>
          <a:p>
            <a:pPr lvl="1"/>
            <a:r>
              <a:rPr lang="en-US" altLang="zh-CN" dirty="0"/>
              <a:t>Fibers to/from</a:t>
            </a:r>
            <a:r>
              <a:rPr lang="zh-CN" altLang="en-US" dirty="0"/>
              <a:t> </a:t>
            </a:r>
            <a:r>
              <a:rPr lang="en-US" altLang="zh-CN" dirty="0"/>
              <a:t>TDAQ</a:t>
            </a:r>
          </a:p>
          <a:p>
            <a:pPr lvl="1"/>
            <a:r>
              <a:rPr lang="en-US" altLang="zh-CN" dirty="0"/>
              <a:t>Power cable for Racks ???</a:t>
            </a:r>
          </a:p>
          <a:p>
            <a:pPr lvl="1"/>
            <a:r>
              <a:rPr lang="en-US" altLang="zh-CN" dirty="0">
                <a:solidFill>
                  <a:srgbClr val="FF0000"/>
                </a:solidFill>
              </a:rPr>
              <a:t>Aux components for crates &amp; racks</a:t>
            </a:r>
            <a:r>
              <a:rPr lang="zh-CN" altLang="en-US" dirty="0">
                <a:solidFill>
                  <a:srgbClr val="FF0000"/>
                </a:solidFill>
              </a:rPr>
              <a:t>（揉到机箱里去）</a:t>
            </a:r>
            <a:endParaRPr lang="en-US" altLang="zh-CN" dirty="0">
              <a:solidFill>
                <a:srgbClr val="FF0000"/>
              </a:solidFill>
            </a:endParaRPr>
          </a:p>
          <a:p>
            <a:pPr lvl="2"/>
            <a:r>
              <a:rPr lang="en-US" altLang="zh-CN" dirty="0">
                <a:solidFill>
                  <a:srgbClr val="FF0000"/>
                </a:solidFill>
              </a:rPr>
              <a:t>E.g. racks fasteners,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holder,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panel</a:t>
            </a:r>
            <a:r>
              <a:rPr lang="zh-CN" altLang="en-US" dirty="0">
                <a:solidFill>
                  <a:srgbClr val="FF0000"/>
                </a:solidFill>
              </a:rPr>
              <a:t>、</a:t>
            </a:r>
            <a:r>
              <a:rPr lang="en-US" altLang="zh-CN" dirty="0">
                <a:solidFill>
                  <a:srgbClr val="FF0000"/>
                </a:solidFill>
              </a:rPr>
              <a:t>panel holder</a:t>
            </a:r>
            <a:r>
              <a:rPr lang="zh-CN" altLang="en-US" dirty="0">
                <a:solidFill>
                  <a:srgbClr val="FF0000"/>
                </a:solidFill>
              </a:rPr>
              <a:t>等</a:t>
            </a:r>
            <a:endParaRPr lang="en-US" altLang="zh-CN" dirty="0">
              <a:solidFill>
                <a:srgbClr val="FF0000"/>
              </a:solidFill>
            </a:endParaRPr>
          </a:p>
          <a:p>
            <a:pPr lvl="2"/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DC4A6E2-97C9-4BE2-BA86-61E46E5DFB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66050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022AB1-97AA-4A94-A0F2-15746EB4C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Missing items &amp; other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0A1C74-E269-4B71-BAB5-A60101125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Electrical fee during running</a:t>
            </a:r>
            <a:r>
              <a:rPr lang="zh-CN" altLang="en-US" dirty="0"/>
              <a:t>？？？</a:t>
            </a:r>
            <a:endParaRPr lang="en-US" altLang="zh-CN" dirty="0"/>
          </a:p>
          <a:p>
            <a:r>
              <a:rPr lang="en-US" altLang="zh-CN" dirty="0"/>
              <a:t>Slow control</a:t>
            </a:r>
            <a:r>
              <a:rPr lang="zh-CN" altLang="en-US" dirty="0"/>
              <a:t> </a:t>
            </a:r>
            <a:r>
              <a:rPr lang="en-US" altLang="zh-CN" dirty="0"/>
              <a:t>in TDAQ</a:t>
            </a:r>
            <a:r>
              <a:rPr lang="zh-CN" altLang="en-US" dirty="0"/>
              <a:t>？？？</a:t>
            </a:r>
            <a:endParaRPr lang="en-US" altLang="zh-CN" dirty="0"/>
          </a:p>
          <a:p>
            <a:r>
              <a:rPr lang="en-US" altLang="zh-CN" dirty="0"/>
              <a:t>Slow control cable in TDAQ</a:t>
            </a:r>
            <a:r>
              <a:rPr lang="zh-CN" altLang="en-US" dirty="0"/>
              <a:t>？？？</a:t>
            </a:r>
            <a:endParaRPr lang="en-US" altLang="zh-CN" dirty="0"/>
          </a:p>
          <a:p>
            <a:pPr lvl="1"/>
            <a:r>
              <a:rPr lang="zh-CN" altLang="en-US" dirty="0">
                <a:solidFill>
                  <a:srgbClr val="FF0000"/>
                </a:solidFill>
              </a:rPr>
              <a:t>赤兔传输？</a:t>
            </a:r>
            <a:endParaRPr lang="en-US" altLang="zh-CN" dirty="0">
              <a:solidFill>
                <a:srgbClr val="FF0000"/>
              </a:solidFill>
            </a:endParaRPr>
          </a:p>
          <a:p>
            <a:endParaRPr lang="en-US" altLang="zh-CN" dirty="0"/>
          </a:p>
          <a:p>
            <a:r>
              <a:rPr lang="en-US" altLang="zh-CN" dirty="0"/>
              <a:t>Data Link Module</a:t>
            </a:r>
            <a:r>
              <a:rPr lang="zh-CN" altLang="en-US" dirty="0"/>
              <a:t>和</a:t>
            </a:r>
            <a:r>
              <a:rPr lang="en-US" altLang="zh-CN" dirty="0"/>
              <a:t>FEE Power module</a:t>
            </a:r>
            <a:r>
              <a:rPr lang="zh-CN" altLang="en-US" dirty="0"/>
              <a:t>可当做一个子系统核算出单价构成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Anything missing</a:t>
            </a:r>
            <a:r>
              <a:rPr lang="zh-CN" altLang="en-US" dirty="0"/>
              <a:t>？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防砍安全裕量？？？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CBA4374-5E46-4C0C-B45A-8316102F69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88932723"/>
      </p:ext>
    </p:extLst>
  </p:cSld>
  <p:clrMapOvr>
    <a:masterClrMapping/>
  </p:clrMapOvr>
</p:sld>
</file>

<file path=ppt/theme/theme1.xml><?xml version="1.0" encoding="utf-8"?>
<a:theme xmlns:a="http://schemas.openxmlformats.org/drawingml/2006/main" name="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0000FF"/>
          </a:solidFill>
          <a:miter lim="800000"/>
          <a:headEnd/>
          <a:tailEnd/>
        </a:ln>
      </a:spPr>
      <a:bodyPr wrap="square" rtlCol="0" anchor="ctr">
        <a:spAutoFit/>
      </a:bodyPr>
      <a:lstStyle>
        <a:defPPr algn="ctr">
          <a:defRPr sz="1600" b="1" dirty="0">
            <a:solidFill>
              <a:srgbClr val="0000FF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C00000"/>
          </a:solidFill>
          <a:tailEnd type="triangl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30716</TotalTime>
  <Words>1040</Words>
  <Application>Microsoft Office PowerPoint</Application>
  <PresentationFormat>宽屏</PresentationFormat>
  <Paragraphs>162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Wingdings</vt:lpstr>
      <vt:lpstr>内容</vt:lpstr>
      <vt:lpstr>TDR结构调整反馈意见及方案</vt:lpstr>
      <vt:lpstr>成本估算</vt:lpstr>
      <vt:lpstr>初步划分考虑（按子系统电子学已划分到电子学系统）</vt:lpstr>
      <vt:lpstr>初步划分考虑（按子系统电子学已划分到电子学系统）</vt:lpstr>
      <vt:lpstr>Common Electronics - FEE </vt:lpstr>
      <vt:lpstr>Common Electronics - FEE </vt:lpstr>
      <vt:lpstr>Common Electronics - BEE </vt:lpstr>
      <vt:lpstr>Cost in the Electronics room</vt:lpstr>
      <vt:lpstr>Missing items &amp; other</vt:lpstr>
      <vt:lpstr>成本估算计划（建议稿）</vt:lpstr>
      <vt:lpstr>SiPM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IHEP</dc:title>
  <dc:creator>li</dc:creator>
  <cp:lastModifiedBy>anuwei</cp:lastModifiedBy>
  <cp:revision>6849</cp:revision>
  <dcterms:created xsi:type="dcterms:W3CDTF">2010-05-11T03:26:31Z</dcterms:created>
  <dcterms:modified xsi:type="dcterms:W3CDTF">2025-02-13T03:14:36Z</dcterms:modified>
</cp:coreProperties>
</file>