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08" r:id="rId2"/>
    <p:sldId id="1009" r:id="rId3"/>
    <p:sldId id="1010" r:id="rId4"/>
    <p:sldId id="1011" r:id="rId5"/>
    <p:sldId id="1012" r:id="rId6"/>
    <p:sldId id="1013" r:id="rId7"/>
    <p:sldId id="1014" r:id="rId8"/>
    <p:sldId id="1015" r:id="rId9"/>
    <p:sldId id="1016" r:id="rId10"/>
    <p:sldId id="1017" r:id="rId11"/>
    <p:sldId id="1018" r:id="rId12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2025/2/13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26A22-9BE8-4E5D-9051-B6E5B633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TDR</a:t>
            </a:r>
            <a:r>
              <a:rPr lang="zh-CN" altLang="en-US" dirty="0"/>
              <a:t>结构调整反馈意见及方案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46C042-59DF-46B7-8671-C6955A9F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领导同意基本按上周讨论方案试行</a:t>
            </a:r>
            <a:endParaRPr lang="en-US" altLang="zh-CN" dirty="0"/>
          </a:p>
          <a:p>
            <a:pPr lvl="1"/>
            <a:r>
              <a:rPr lang="en-US" altLang="zh-CN" dirty="0"/>
              <a:t>TDR</a:t>
            </a:r>
            <a:r>
              <a:rPr lang="zh-CN" altLang="en-US" dirty="0"/>
              <a:t>文本</a:t>
            </a:r>
            <a:endParaRPr lang="en-US" altLang="zh-CN" dirty="0"/>
          </a:p>
          <a:p>
            <a:pPr lvl="2"/>
            <a:r>
              <a:rPr lang="zh-CN" altLang="en-US" dirty="0"/>
              <a:t>探测器保留和探测器组织相关的电子学部分，</a:t>
            </a:r>
            <a:r>
              <a:rPr lang="en-US" altLang="zh-CN" dirty="0" err="1"/>
              <a:t>crossref</a:t>
            </a:r>
            <a:r>
              <a:rPr lang="zh-CN" altLang="en-US" dirty="0"/>
              <a:t>到电子学细节</a:t>
            </a:r>
            <a:endParaRPr lang="en-US" altLang="zh-CN" dirty="0"/>
          </a:p>
          <a:p>
            <a:pPr lvl="2"/>
            <a:r>
              <a:rPr lang="zh-CN" altLang="en-US" dirty="0"/>
              <a:t>电子学具体设计放在电子学章节</a:t>
            </a:r>
            <a:endParaRPr lang="en-US" altLang="zh-CN" dirty="0"/>
          </a:p>
          <a:p>
            <a:pPr lvl="3"/>
            <a:r>
              <a:rPr lang="zh-CN" altLang="en-US" dirty="0">
                <a:solidFill>
                  <a:srgbClr val="C00000"/>
                </a:solidFill>
              </a:rPr>
              <a:t>调整方案？</a:t>
            </a:r>
            <a:endParaRPr lang="en-US" altLang="zh-CN" dirty="0">
              <a:solidFill>
                <a:srgbClr val="C00000"/>
              </a:solidFill>
            </a:endParaRPr>
          </a:p>
          <a:p>
            <a:pPr lvl="4"/>
            <a:r>
              <a:rPr lang="zh-CN" altLang="en-US" dirty="0">
                <a:solidFill>
                  <a:srgbClr val="C00000"/>
                </a:solidFill>
              </a:rPr>
              <a:t>独立出一个小节为探测器前端电子学？放在</a:t>
            </a:r>
            <a:r>
              <a:rPr lang="en-US" altLang="zh-CN" dirty="0">
                <a:solidFill>
                  <a:srgbClr val="C00000"/>
                </a:solidFill>
              </a:rPr>
              <a:t>general intro</a:t>
            </a:r>
            <a:r>
              <a:rPr lang="zh-CN" altLang="en-US" dirty="0">
                <a:solidFill>
                  <a:srgbClr val="C00000"/>
                </a:solidFill>
              </a:rPr>
              <a:t>之后，</a:t>
            </a:r>
            <a:r>
              <a:rPr lang="en-US" altLang="zh-CN" dirty="0">
                <a:solidFill>
                  <a:srgbClr val="C00000"/>
                </a:solidFill>
              </a:rPr>
              <a:t>common design</a:t>
            </a:r>
            <a:r>
              <a:rPr lang="zh-CN" altLang="en-US" dirty="0">
                <a:solidFill>
                  <a:srgbClr val="C00000"/>
                </a:solidFill>
              </a:rPr>
              <a:t>之前</a:t>
            </a:r>
            <a:endParaRPr lang="en-US" altLang="zh-CN" dirty="0">
              <a:solidFill>
                <a:srgbClr val="C00000"/>
              </a:solidFill>
            </a:endParaRPr>
          </a:p>
          <a:p>
            <a:pPr lvl="1"/>
            <a:r>
              <a:rPr lang="zh-CN" altLang="en-US" dirty="0"/>
              <a:t>成本核算</a:t>
            </a:r>
            <a:endParaRPr lang="en-US" altLang="zh-CN" dirty="0"/>
          </a:p>
          <a:p>
            <a:pPr lvl="2"/>
            <a:r>
              <a:rPr lang="zh-CN" altLang="en-US" dirty="0"/>
              <a:t>与</a:t>
            </a:r>
            <a:r>
              <a:rPr lang="en-US" altLang="zh-CN" dirty="0"/>
              <a:t>TDR</a:t>
            </a:r>
            <a:r>
              <a:rPr lang="zh-CN" altLang="en-US" dirty="0"/>
              <a:t>文本对应，属于电子学具体实现的成本放在电子学部分</a:t>
            </a:r>
            <a:endParaRPr lang="en-US" altLang="zh-CN" dirty="0"/>
          </a:p>
          <a:p>
            <a:pPr lvl="2"/>
            <a:r>
              <a:rPr lang="zh-CN" altLang="en-US" dirty="0"/>
              <a:t>前端</a:t>
            </a:r>
            <a:r>
              <a:rPr lang="en-US" altLang="zh-CN" dirty="0"/>
              <a:t>PCB</a:t>
            </a:r>
            <a:r>
              <a:rPr lang="zh-CN" altLang="en-US" dirty="0"/>
              <a:t>上属于探测器的部分（如</a:t>
            </a:r>
            <a:r>
              <a:rPr lang="en-US" altLang="zh-CN" dirty="0" err="1"/>
              <a:t>SiPM</a:t>
            </a:r>
            <a:r>
              <a:rPr lang="zh-CN" altLang="en-US" dirty="0"/>
              <a:t>等）放在探测器部分</a:t>
            </a:r>
            <a:endParaRPr lang="en-US" altLang="zh-CN" dirty="0"/>
          </a:p>
          <a:p>
            <a:pPr lvl="2"/>
            <a:endParaRPr lang="en-US" altLang="zh-CN" dirty="0"/>
          </a:p>
          <a:p>
            <a:r>
              <a:rPr lang="zh-CN" altLang="en-US" dirty="0"/>
              <a:t>计划</a:t>
            </a:r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</a:t>
            </a:r>
            <a:r>
              <a:rPr lang="en-US" altLang="zh-CN" dirty="0"/>
              <a:t>TDR review</a:t>
            </a:r>
          </a:p>
          <a:p>
            <a:pPr lvl="1"/>
            <a:r>
              <a:rPr lang="zh-CN" altLang="en-US" dirty="0"/>
              <a:t>要求</a:t>
            </a:r>
            <a:r>
              <a:rPr lang="en-US" altLang="zh-CN" dirty="0"/>
              <a:t>3</a:t>
            </a:r>
            <a:r>
              <a:rPr lang="zh-CN" altLang="en-US" dirty="0"/>
              <a:t>月底之前完成文本和</a:t>
            </a:r>
            <a:r>
              <a:rPr lang="en-US" altLang="zh-CN" dirty="0"/>
              <a:t>cost</a:t>
            </a:r>
            <a:r>
              <a:rPr lang="zh-CN" altLang="en-US" dirty="0"/>
              <a:t>的内部评审</a:t>
            </a:r>
            <a:endParaRPr lang="en-US" altLang="zh-CN" dirty="0"/>
          </a:p>
          <a:p>
            <a:pPr lvl="2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FC6BA9-779F-42C4-B07E-E796E7DA53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432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35CCC7-54F7-43FD-B773-7AED1BE5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成本估算计划（建议稿）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444D6F-E456-41C1-893D-B00D55576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第一阶段</a:t>
            </a:r>
            <a:endParaRPr lang="en-US" altLang="zh-CN" dirty="0"/>
          </a:p>
          <a:p>
            <a:pPr lvl="1"/>
            <a:r>
              <a:rPr lang="en-US" altLang="zh-CN" dirty="0"/>
              <a:t>item</a:t>
            </a:r>
            <a:r>
              <a:rPr lang="zh-CN" altLang="en-US" dirty="0"/>
              <a:t>分解</a:t>
            </a:r>
            <a:endParaRPr lang="en-US" altLang="zh-CN" dirty="0"/>
          </a:p>
          <a:p>
            <a:pPr lvl="2"/>
            <a:r>
              <a:rPr lang="zh-CN" altLang="en-US" dirty="0"/>
              <a:t>子探测器前端电子学</a:t>
            </a:r>
            <a:endParaRPr lang="en-US" altLang="zh-CN" dirty="0"/>
          </a:p>
          <a:p>
            <a:pPr lvl="2"/>
            <a:r>
              <a:rPr lang="zh-CN" altLang="en-US" dirty="0"/>
              <a:t>后端通用电子学</a:t>
            </a:r>
            <a:endParaRPr lang="en-US" altLang="zh-CN" dirty="0"/>
          </a:p>
          <a:p>
            <a:pPr lvl="1"/>
            <a:r>
              <a:rPr lang="zh-CN" altLang="en-US" dirty="0"/>
              <a:t>各</a:t>
            </a:r>
            <a:r>
              <a:rPr lang="en-US" altLang="zh-CN" dirty="0"/>
              <a:t>item</a:t>
            </a:r>
            <a:r>
              <a:rPr lang="zh-CN" altLang="en-US" dirty="0"/>
              <a:t>数量、种类、方案计算一致化</a:t>
            </a:r>
            <a:endParaRPr lang="en-US" altLang="zh-CN" dirty="0"/>
          </a:p>
          <a:p>
            <a:pPr lvl="1"/>
            <a:r>
              <a:rPr lang="zh-CN" altLang="en-US" dirty="0"/>
              <a:t>数量统计及核算</a:t>
            </a:r>
            <a:endParaRPr lang="en-US" altLang="zh-CN" dirty="0"/>
          </a:p>
          <a:p>
            <a:pPr lvl="1"/>
            <a:r>
              <a:rPr lang="zh-CN" altLang="en-US" dirty="0"/>
              <a:t>形成成本估算初表</a:t>
            </a:r>
            <a:endParaRPr lang="en-US" altLang="zh-CN" dirty="0"/>
          </a:p>
          <a:p>
            <a:pPr lvl="1"/>
            <a:r>
              <a:rPr lang="zh-CN" altLang="en-US" dirty="0"/>
              <a:t>上会“评审”（第一轮）</a:t>
            </a:r>
            <a:endParaRPr lang="en-US" altLang="zh-CN" dirty="0"/>
          </a:p>
          <a:p>
            <a:r>
              <a:rPr lang="zh-CN" altLang="en-US" dirty="0"/>
              <a:t>第二阶段</a:t>
            </a:r>
            <a:endParaRPr lang="en-US" altLang="zh-CN" dirty="0"/>
          </a:p>
          <a:p>
            <a:pPr lvl="1"/>
            <a:r>
              <a:rPr lang="zh-CN" altLang="en-US" dirty="0"/>
              <a:t>根据第一轮反馈意见调整</a:t>
            </a:r>
            <a:endParaRPr lang="en-US" altLang="zh-CN" dirty="0"/>
          </a:p>
          <a:p>
            <a:pPr lvl="1"/>
            <a:r>
              <a:rPr lang="zh-CN" altLang="en-US" dirty="0"/>
              <a:t>补齐必要的报价单</a:t>
            </a:r>
            <a:endParaRPr lang="en-US" altLang="zh-CN" dirty="0"/>
          </a:p>
          <a:p>
            <a:pPr lvl="1"/>
            <a:r>
              <a:rPr lang="zh-CN" altLang="en-US" dirty="0"/>
              <a:t>形成成本估算最终方案</a:t>
            </a:r>
            <a:endParaRPr lang="en-US" altLang="zh-CN" dirty="0"/>
          </a:p>
          <a:p>
            <a:pPr lvl="1"/>
            <a:r>
              <a:rPr lang="zh-CN" altLang="en-US" dirty="0"/>
              <a:t>上会评审（第二轮）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73DFF5-EC51-42E6-8346-6A29817D3D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628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01C880-4B4B-4B95-902D-BFDA3D1E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3AAC7D-B4EE-4EEB-AA6D-B5EC13006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周三和</a:t>
            </a:r>
            <a:r>
              <a:rPr lang="en-US" altLang="zh-CN" dirty="0"/>
              <a:t>NDL </a:t>
            </a:r>
            <a:r>
              <a:rPr lang="en-US" altLang="zh-CN" dirty="0" err="1"/>
              <a:t>SiPM</a:t>
            </a:r>
            <a:r>
              <a:rPr lang="zh-CN" altLang="en-US" dirty="0"/>
              <a:t>方面展开联合讨论</a:t>
            </a:r>
            <a:endParaRPr lang="en-US" altLang="zh-CN" dirty="0"/>
          </a:p>
          <a:p>
            <a:r>
              <a:rPr lang="zh-CN" altLang="en-US" dirty="0"/>
              <a:t>信号离散问题</a:t>
            </a:r>
            <a:endParaRPr lang="en-US" altLang="zh-CN" dirty="0"/>
          </a:p>
          <a:p>
            <a:pPr lvl="1"/>
            <a:r>
              <a:rPr lang="en-US" altLang="zh-CN" dirty="0"/>
              <a:t>NDL</a:t>
            </a:r>
            <a:r>
              <a:rPr lang="zh-CN" altLang="en-US" dirty="0"/>
              <a:t>方面也没见过离散情况</a:t>
            </a:r>
            <a:endParaRPr lang="en-US" altLang="zh-CN" dirty="0"/>
          </a:p>
          <a:p>
            <a:pPr lvl="1"/>
            <a:r>
              <a:rPr lang="zh-CN" altLang="en-US" dirty="0"/>
              <a:t>应该为</a:t>
            </a:r>
            <a:r>
              <a:rPr lang="en-US" altLang="zh-CN" dirty="0"/>
              <a:t>BGO</a:t>
            </a:r>
            <a:r>
              <a:rPr lang="zh-CN" altLang="en-US" dirty="0"/>
              <a:t>发光时间和</a:t>
            </a:r>
            <a:r>
              <a:rPr lang="en-US" altLang="zh-CN" dirty="0" err="1"/>
              <a:t>SiPM</a:t>
            </a:r>
            <a:r>
              <a:rPr lang="zh-CN" altLang="en-US" dirty="0"/>
              <a:t>不匹配导致</a:t>
            </a:r>
            <a:endParaRPr lang="en-US" altLang="zh-CN" dirty="0"/>
          </a:p>
          <a:p>
            <a:pPr lvl="1"/>
            <a:r>
              <a:rPr lang="en-US" altLang="zh-CN" dirty="0"/>
              <a:t>NDL</a:t>
            </a:r>
            <a:r>
              <a:rPr lang="zh-CN" altLang="en-US" dirty="0"/>
              <a:t>建议加电容</a:t>
            </a:r>
            <a:r>
              <a:rPr lang="en-US" altLang="zh-CN" dirty="0"/>
              <a:t>----</a:t>
            </a:r>
            <a:r>
              <a:rPr lang="zh-CN" altLang="en-US" dirty="0"/>
              <a:t>可行性存疑？？？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预计问题最终会收敛至（个人分析）：</a:t>
            </a:r>
            <a:endParaRPr lang="en-US" altLang="zh-CN" dirty="0"/>
          </a:p>
          <a:p>
            <a:pPr lvl="2"/>
            <a:r>
              <a:rPr lang="zh-CN" altLang="en-US" dirty="0"/>
              <a:t>牺牲最小可探测信号，保时间分辨（与</a:t>
            </a:r>
            <a:r>
              <a:rPr lang="en-US" altLang="zh-CN" dirty="0"/>
              <a:t>BGO</a:t>
            </a:r>
            <a:r>
              <a:rPr lang="zh-CN" altLang="en-US" dirty="0"/>
              <a:t>性能矛盾，估计</a:t>
            </a:r>
            <a:r>
              <a:rPr lang="en-US" altLang="zh-CN" dirty="0"/>
              <a:t>×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放弃时间分辨提法，保证幅度测量性能（预计√）</a:t>
            </a:r>
            <a:endParaRPr lang="en-US" altLang="zh-CN" dirty="0"/>
          </a:p>
          <a:p>
            <a:r>
              <a:rPr lang="en-US" altLang="zh-CN" dirty="0" err="1"/>
              <a:t>SiPM</a:t>
            </a:r>
            <a:r>
              <a:rPr lang="zh-CN" altLang="en-US" dirty="0"/>
              <a:t>一致性问题</a:t>
            </a:r>
            <a:endParaRPr lang="en-US" altLang="zh-CN" dirty="0"/>
          </a:p>
          <a:p>
            <a:pPr lvl="1"/>
            <a:r>
              <a:rPr lang="en-US" altLang="zh-CN" dirty="0"/>
              <a:t>NDL</a:t>
            </a:r>
            <a:r>
              <a:rPr lang="zh-CN" altLang="en-US" dirty="0"/>
              <a:t>方面声称偏压一致性不超过</a:t>
            </a:r>
            <a:r>
              <a:rPr lang="en-US" altLang="zh-CN" dirty="0"/>
              <a:t>0.5V</a:t>
            </a:r>
            <a:r>
              <a:rPr lang="zh-CN" altLang="en-US" dirty="0"/>
              <a:t>，温度一致性好，批次一致性好</a:t>
            </a:r>
            <a:endParaRPr lang="en-US" altLang="zh-CN" dirty="0"/>
          </a:p>
          <a:p>
            <a:pPr lvl="1"/>
            <a:r>
              <a:rPr lang="zh-CN" altLang="en-US"/>
              <a:t>温漂</a:t>
            </a:r>
            <a:r>
              <a:rPr lang="en-US" altLang="zh-CN"/>
              <a:t>1</a:t>
            </a:r>
            <a:r>
              <a:rPr lang="zh-CN" altLang="en-US" dirty="0"/>
              <a:t>度对应</a:t>
            </a:r>
            <a:r>
              <a:rPr lang="en-US" altLang="zh-CN" dirty="0"/>
              <a:t>25mV</a:t>
            </a:r>
            <a:r>
              <a:rPr lang="zh-CN" altLang="en-US" dirty="0"/>
              <a:t>偏压对应增益偏差</a:t>
            </a:r>
            <a:r>
              <a:rPr lang="en-US" altLang="zh-CN" dirty="0"/>
              <a:t>0.5%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EE5C90-223A-4BF5-96BB-C45F346BC1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573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369273-AE8A-4513-A57F-FA8100118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成本估算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10C8ABC7-D544-4671-B441-93BFCF1812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54" y="980728"/>
            <a:ext cx="10522491" cy="3772094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39B233-FF3B-4730-B927-2C860D410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91C4D983-0F16-404B-AB4B-DD54CBD2CEA9}"/>
              </a:ext>
            </a:extLst>
          </p:cNvPr>
          <p:cNvSpPr txBox="1">
            <a:spLocks/>
          </p:cNvSpPr>
          <p:nvPr/>
        </p:nvSpPr>
        <p:spPr bwMode="auto">
          <a:xfrm>
            <a:off x="609600" y="4752821"/>
            <a:ext cx="10972800" cy="172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kern="0" dirty="0"/>
              <a:t>细化要求：要求探测器系统总体成本项好于</a:t>
            </a:r>
            <a:r>
              <a:rPr lang="en-US" altLang="zh-CN" kern="0" dirty="0"/>
              <a:t>500</a:t>
            </a:r>
            <a:r>
              <a:rPr lang="zh-CN" altLang="en-US" kern="0" dirty="0"/>
              <a:t>项，各子系统好于</a:t>
            </a:r>
            <a:r>
              <a:rPr lang="en-US" altLang="zh-CN" kern="0" dirty="0"/>
              <a:t>50</a:t>
            </a:r>
            <a:r>
              <a:rPr lang="zh-CN" altLang="en-US" kern="0" dirty="0"/>
              <a:t>项</a:t>
            </a:r>
            <a:endParaRPr lang="en-US" altLang="zh-CN" kern="0" dirty="0"/>
          </a:p>
          <a:p>
            <a:pPr lvl="1"/>
            <a:r>
              <a:rPr lang="zh-CN" altLang="en-US" kern="0" dirty="0"/>
              <a:t>要求</a:t>
            </a:r>
            <a:r>
              <a:rPr lang="en-US" altLang="zh-CN" kern="0" dirty="0"/>
              <a:t>3</a:t>
            </a:r>
            <a:r>
              <a:rPr lang="zh-CN" altLang="en-US" kern="0" dirty="0"/>
              <a:t>月底之前完成文本和</a:t>
            </a:r>
            <a:r>
              <a:rPr lang="en-US" altLang="zh-CN" kern="0" dirty="0"/>
              <a:t>cost</a:t>
            </a:r>
            <a:r>
              <a:rPr lang="zh-CN" altLang="en-US" kern="0" dirty="0"/>
              <a:t>的内部评审</a:t>
            </a:r>
            <a:endParaRPr lang="en-US" altLang="zh-CN" kern="0" dirty="0"/>
          </a:p>
          <a:p>
            <a:pPr lvl="1"/>
            <a:r>
              <a:rPr lang="zh-CN" altLang="en-US" kern="0" dirty="0"/>
              <a:t>项目名、数量、单价、总价、描述、责任人</a:t>
            </a:r>
            <a:endParaRPr lang="en-US" altLang="zh-CN" kern="0" dirty="0"/>
          </a:p>
          <a:p>
            <a:pPr lvl="2"/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27881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F0C67-EF89-40FD-AE34-5D49E40F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初步划分考虑（按子系统电子学已划分到电子学系统）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508E44-9726-44D2-8BDB-66A062028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ASIC</a:t>
            </a:r>
            <a:r>
              <a:rPr lang="zh-CN" altLang="en-US" dirty="0"/>
              <a:t>相关 （</a:t>
            </a:r>
            <a:r>
              <a:rPr lang="en-US" altLang="zh-CN" dirty="0"/>
              <a:t>scaling factor</a:t>
            </a:r>
            <a:r>
              <a:rPr lang="zh-CN" altLang="en-US" dirty="0"/>
              <a:t>）（魏、严）</a:t>
            </a:r>
            <a:endParaRPr lang="en-US" altLang="zh-CN" dirty="0"/>
          </a:p>
          <a:p>
            <a:pPr lvl="1"/>
            <a:r>
              <a:rPr lang="en-US" altLang="zh-CN" dirty="0"/>
              <a:t>full mask </a:t>
            </a:r>
            <a:r>
              <a:rPr lang="en-US" altLang="zh-CN" dirty="0" err="1"/>
              <a:t>tapeout</a:t>
            </a:r>
            <a:r>
              <a:rPr lang="en-US" altLang="zh-CN" dirty="0"/>
              <a:t>  - </a:t>
            </a:r>
            <a:r>
              <a:rPr lang="zh-CN" altLang="en-US" dirty="0"/>
              <a:t>按次</a:t>
            </a:r>
            <a:endParaRPr lang="en-US" altLang="zh-CN" dirty="0"/>
          </a:p>
          <a:p>
            <a:pPr lvl="1"/>
            <a:r>
              <a:rPr lang="en-US" altLang="zh-CN" dirty="0"/>
              <a:t>Mass production  - </a:t>
            </a:r>
            <a:r>
              <a:rPr lang="zh-CN" altLang="en-US" dirty="0"/>
              <a:t>按探测器通道数、</a:t>
            </a:r>
            <a:r>
              <a:rPr lang="en-US" altLang="zh-CN" dirty="0"/>
              <a:t>die size</a:t>
            </a:r>
            <a:r>
              <a:rPr lang="zh-CN" altLang="en-US" dirty="0"/>
              <a:t>、单片产出量</a:t>
            </a:r>
            <a:endParaRPr lang="en-US" altLang="zh-CN" dirty="0"/>
          </a:p>
          <a:p>
            <a:pPr lvl="2"/>
            <a:r>
              <a:rPr lang="en-US" altLang="zh-CN" dirty="0"/>
              <a:t>Yield factor included</a:t>
            </a:r>
          </a:p>
          <a:p>
            <a:pPr lvl="1"/>
            <a:r>
              <a:rPr lang="en-US" altLang="zh-CN" dirty="0"/>
              <a:t>Dicing fee--</a:t>
            </a:r>
            <a:r>
              <a:rPr lang="zh-CN" altLang="en-US" dirty="0"/>
              <a:t>按探测器通道数</a:t>
            </a:r>
            <a:endParaRPr lang="en-US" altLang="zh-CN" dirty="0"/>
          </a:p>
          <a:p>
            <a:pPr lvl="1"/>
            <a:r>
              <a:rPr lang="en-US" altLang="zh-CN" dirty="0"/>
              <a:t>Packaging fee - </a:t>
            </a:r>
            <a:r>
              <a:rPr lang="zh-CN" altLang="en-US" dirty="0"/>
              <a:t>按探测器通道数</a:t>
            </a:r>
            <a:endParaRPr lang="en-US" altLang="zh-CN" dirty="0"/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Yield factor included</a:t>
            </a:r>
          </a:p>
          <a:p>
            <a:pPr lvl="1"/>
            <a:r>
              <a:rPr lang="en-US" altLang="zh-CN" dirty="0"/>
              <a:t>Mass production test fee - </a:t>
            </a:r>
            <a:r>
              <a:rPr lang="zh-CN" altLang="en-US" dirty="0"/>
              <a:t>按探测器通道数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6D21B2-E9D1-421E-A03C-E74D7A7B4E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42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56AF03-705D-46CC-BF5C-A4D7EB8F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初步划分考虑（按子系统电子学已划分到电子学系统）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B15223-075A-4508-B4F0-6769EA854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949280"/>
          </a:xfrm>
        </p:spPr>
        <p:txBody>
          <a:bodyPr/>
          <a:lstStyle/>
          <a:p>
            <a:r>
              <a:rPr lang="en-US" altLang="zh-CN" dirty="0"/>
              <a:t>FEE PCB</a:t>
            </a:r>
            <a:r>
              <a:rPr lang="zh-CN" altLang="en-US" dirty="0"/>
              <a:t>相关（俊、杰）</a:t>
            </a:r>
            <a:endParaRPr lang="en-US" altLang="zh-CN" dirty="0"/>
          </a:p>
          <a:p>
            <a:pPr lvl="1"/>
            <a:r>
              <a:rPr lang="en-US" altLang="zh-CN" dirty="0"/>
              <a:t>Design &amp; startup fee  - </a:t>
            </a:r>
            <a:r>
              <a:rPr lang="zh-CN" altLang="en-US" dirty="0"/>
              <a:t>按次</a:t>
            </a:r>
            <a:endParaRPr lang="en-US" altLang="zh-CN" dirty="0"/>
          </a:p>
          <a:p>
            <a:pPr lvl="1"/>
            <a:r>
              <a:rPr lang="en-US" altLang="zh-CN" dirty="0"/>
              <a:t>Mass production  - </a:t>
            </a:r>
            <a:r>
              <a:rPr lang="zh-CN" altLang="en-US" dirty="0"/>
              <a:t>按探测器通道数</a:t>
            </a:r>
            <a:endParaRPr lang="en-US" altLang="zh-CN" dirty="0"/>
          </a:p>
          <a:p>
            <a:pPr lvl="1"/>
            <a:r>
              <a:rPr lang="en-US" altLang="zh-CN" dirty="0"/>
              <a:t>Main components -</a:t>
            </a:r>
            <a:r>
              <a:rPr lang="zh-CN" altLang="en-US" dirty="0"/>
              <a:t>按探测器通道数，设计</a:t>
            </a:r>
            <a:endParaRPr lang="en-US" altLang="zh-CN" dirty="0"/>
          </a:p>
          <a:p>
            <a:pPr lvl="2"/>
            <a:r>
              <a:rPr lang="en-US" altLang="zh-CN" dirty="0"/>
              <a:t>Only R</a:t>
            </a:r>
            <a:r>
              <a:rPr lang="zh-CN" altLang="en-US" dirty="0"/>
              <a:t>，</a:t>
            </a:r>
            <a:r>
              <a:rPr lang="en-US" altLang="zh-CN" dirty="0"/>
              <a:t>C</a:t>
            </a:r>
            <a:r>
              <a:rPr lang="zh-CN" altLang="en-US" dirty="0"/>
              <a:t>？？？</a:t>
            </a:r>
            <a:r>
              <a:rPr lang="en-US" altLang="zh-CN" dirty="0">
                <a:solidFill>
                  <a:srgbClr val="FF0000"/>
                </a:solidFill>
              </a:rPr>
              <a:t>----</a:t>
            </a:r>
            <a:r>
              <a:rPr lang="zh-CN" altLang="en-US" dirty="0">
                <a:solidFill>
                  <a:srgbClr val="FF0000"/>
                </a:solidFill>
              </a:rPr>
              <a:t>估算总量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Soldering fee -</a:t>
            </a:r>
            <a:r>
              <a:rPr lang="zh-CN" altLang="en-US" dirty="0"/>
              <a:t>按探测器通道数，设计复杂度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Aux components on FEE PCB -</a:t>
            </a:r>
            <a:r>
              <a:rPr lang="zh-CN" altLang="en-US" dirty="0">
                <a:solidFill>
                  <a:srgbClr val="FF0000"/>
                </a:solidFill>
              </a:rPr>
              <a:t>按探测器通道数</a:t>
            </a:r>
            <a:endParaRPr lang="en-US" altLang="zh-CN" dirty="0">
              <a:solidFill>
                <a:srgbClr val="FF0000"/>
              </a:solidFill>
            </a:endParaRP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E.g. heat conductor in ECAL PCB? ---</a:t>
            </a:r>
            <a:r>
              <a:rPr lang="zh-CN" altLang="en-US" dirty="0">
                <a:solidFill>
                  <a:srgbClr val="FF0000"/>
                </a:solidFill>
              </a:rPr>
              <a:t>建议让机械考虑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Sockets/connectors -</a:t>
            </a:r>
            <a:r>
              <a:rPr lang="zh-CN" altLang="en-US" dirty="0">
                <a:solidFill>
                  <a:srgbClr val="0070C0"/>
                </a:solidFill>
              </a:rPr>
              <a:t>按探测器模块数</a:t>
            </a:r>
            <a:endParaRPr lang="en-US" altLang="zh-CN" dirty="0">
              <a:solidFill>
                <a:srgbClr val="0070C0"/>
              </a:solidFill>
            </a:endParaRPr>
          </a:p>
          <a:p>
            <a:pPr lvl="2"/>
            <a:r>
              <a:rPr lang="en-US" altLang="zh-CN" dirty="0"/>
              <a:t>Necessary</a:t>
            </a:r>
            <a:r>
              <a:rPr lang="zh-CN" altLang="en-US" dirty="0"/>
              <a:t>？？？ </a:t>
            </a:r>
            <a:r>
              <a:rPr lang="en-US" altLang="zh-CN" dirty="0"/>
              <a:t>Only by soldering</a:t>
            </a:r>
            <a:r>
              <a:rPr lang="zh-CN" altLang="en-US" dirty="0"/>
              <a:t>？</a:t>
            </a:r>
            <a:r>
              <a:rPr lang="en-US" altLang="zh-CN" dirty="0"/>
              <a:t> Socket fee vs soldering fee</a:t>
            </a:r>
          </a:p>
          <a:p>
            <a:pPr lvl="2"/>
            <a:r>
              <a:rPr lang="en-US" altLang="zh-CN" dirty="0"/>
              <a:t>TPC module sockets</a:t>
            </a:r>
          </a:p>
          <a:p>
            <a:pPr lvl="1"/>
            <a:r>
              <a:rPr lang="en-US" altLang="zh-CN" dirty="0"/>
              <a:t>Yield factor</a:t>
            </a:r>
          </a:p>
          <a:p>
            <a:pPr lvl="2"/>
            <a:r>
              <a:rPr lang="en-US" altLang="zh-CN" dirty="0"/>
              <a:t>QA/QC</a:t>
            </a:r>
          </a:p>
          <a:p>
            <a:pPr lvl="2"/>
            <a:r>
              <a:rPr lang="en-US" altLang="zh-CN" dirty="0"/>
              <a:t>Early failure</a:t>
            </a:r>
          </a:p>
          <a:p>
            <a:pPr lvl="2"/>
            <a:r>
              <a:rPr lang="zh-CN" altLang="en-US" dirty="0"/>
              <a:t>安装良率 </a:t>
            </a:r>
            <a:r>
              <a:rPr lang="en-US" altLang="zh-CN" dirty="0"/>
              <a:t>2%</a:t>
            </a:r>
          </a:p>
          <a:p>
            <a:pPr lvl="1"/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备件比例  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ATLAS 8%??  </a:t>
            </a:r>
          </a:p>
          <a:p>
            <a:pPr lvl="2"/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不可更换的：安装备件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2%</a:t>
            </a:r>
          </a:p>
          <a:p>
            <a:pPr lvl="2"/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可更换的：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5~8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年电源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altLang="zh-CN" dirty="0"/>
          </a:p>
          <a:p>
            <a:pPr lvl="2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F7FB70-0DA0-4841-B609-CF79268C7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584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73CD28-F6D8-4D91-8791-D347E894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Common Electronics - FEE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F2D83D-01DF-412F-98ED-6B1FAEA8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484812"/>
          </a:xfrm>
        </p:spPr>
        <p:txBody>
          <a:bodyPr/>
          <a:lstStyle/>
          <a:p>
            <a:r>
              <a:rPr lang="en-US" altLang="zh-CN" dirty="0"/>
              <a:t>FEE Data Link module</a:t>
            </a:r>
            <a:r>
              <a:rPr lang="zh-CN" altLang="en-US" dirty="0"/>
              <a:t>（迪）</a:t>
            </a:r>
            <a:endParaRPr lang="en-US" altLang="zh-CN" dirty="0"/>
          </a:p>
          <a:p>
            <a:pPr lvl="1"/>
            <a:r>
              <a:rPr lang="zh-CN" altLang="en-US" dirty="0"/>
              <a:t>具体元件单价核算在各自设计部分，此处仅当作元件使用</a:t>
            </a:r>
            <a:endParaRPr lang="en-US" altLang="zh-CN" dirty="0"/>
          </a:p>
          <a:p>
            <a:pPr lvl="1"/>
            <a:r>
              <a:rPr lang="en-US" altLang="zh-CN" dirty="0" err="1"/>
              <a:t>TaoTie</a:t>
            </a:r>
            <a:r>
              <a:rPr lang="en-US" altLang="zh-CN" dirty="0"/>
              <a:t> chip  -</a:t>
            </a:r>
            <a:r>
              <a:rPr lang="zh-CN" altLang="en-US" dirty="0"/>
              <a:t>按探测器通道数、模块数</a:t>
            </a:r>
            <a:endParaRPr lang="en-US" altLang="zh-CN" dirty="0"/>
          </a:p>
          <a:p>
            <a:pPr lvl="1"/>
            <a:r>
              <a:rPr lang="en-US" altLang="zh-CN" dirty="0" err="1"/>
              <a:t>ChiTu</a:t>
            </a:r>
            <a:r>
              <a:rPr lang="en-US" altLang="zh-CN" dirty="0"/>
              <a:t> chip -</a:t>
            </a:r>
            <a:r>
              <a:rPr lang="zh-CN" altLang="en-US" dirty="0"/>
              <a:t>按探测器模块数、光纤通道</a:t>
            </a:r>
            <a:endParaRPr lang="en-US" altLang="zh-CN" dirty="0"/>
          </a:p>
          <a:p>
            <a:pPr lvl="1"/>
            <a:r>
              <a:rPr lang="en-US" altLang="zh-CN" dirty="0" err="1"/>
              <a:t>KinWoo</a:t>
            </a:r>
            <a:r>
              <a:rPr lang="en-US" altLang="zh-CN" dirty="0"/>
              <a:t> module -</a:t>
            </a:r>
            <a:r>
              <a:rPr lang="zh-CN" altLang="en-US" dirty="0"/>
              <a:t>按探测器模块数、光纤通道</a:t>
            </a:r>
            <a:endParaRPr lang="en-US" altLang="zh-CN" dirty="0"/>
          </a:p>
          <a:p>
            <a:pPr lvl="2"/>
            <a:r>
              <a:rPr lang="zh-CN" altLang="en-US" dirty="0"/>
              <a:t>不含</a:t>
            </a:r>
            <a:r>
              <a:rPr lang="en-US" altLang="zh-CN" dirty="0"/>
              <a:t>Fiber</a:t>
            </a:r>
            <a:r>
              <a:rPr lang="zh-CN" altLang="en-US" dirty="0"/>
              <a:t>长度</a:t>
            </a:r>
            <a:endParaRPr lang="en-US" altLang="zh-CN" dirty="0"/>
          </a:p>
          <a:p>
            <a:pPr lvl="1"/>
            <a:r>
              <a:rPr lang="en-US" altLang="zh-CN" dirty="0"/>
              <a:t>Spare factor</a:t>
            </a:r>
          </a:p>
          <a:p>
            <a:pPr lvl="2"/>
            <a:endParaRPr lang="en-US" altLang="zh-CN" dirty="0"/>
          </a:p>
          <a:p>
            <a:r>
              <a:rPr lang="en-US" altLang="zh-CN" dirty="0"/>
              <a:t>FEE Power module</a:t>
            </a:r>
            <a:r>
              <a:rPr lang="zh-CN" altLang="en-US" dirty="0"/>
              <a:t>（俊）</a:t>
            </a:r>
            <a:endParaRPr lang="en-US" altLang="zh-CN" dirty="0"/>
          </a:p>
          <a:p>
            <a:pPr lvl="1"/>
            <a:r>
              <a:rPr lang="zh-CN" altLang="en-US" dirty="0"/>
              <a:t>具体元件单价核算在各自设计部分，此处仅当作元件使用（不含电缆长度）</a:t>
            </a:r>
            <a:endParaRPr lang="en-US" altLang="zh-CN" dirty="0"/>
          </a:p>
          <a:p>
            <a:pPr lvl="1"/>
            <a:r>
              <a:rPr lang="en-US" altLang="zh-CN" dirty="0"/>
              <a:t>48V-12V</a:t>
            </a:r>
            <a:r>
              <a:rPr lang="zh-CN" altLang="en-US" dirty="0"/>
              <a:t>模块 </a:t>
            </a:r>
            <a:r>
              <a:rPr lang="en-US" altLang="zh-CN" dirty="0"/>
              <a:t>-</a:t>
            </a:r>
            <a:r>
              <a:rPr lang="zh-CN" altLang="en-US" dirty="0"/>
              <a:t>按探测器模块数</a:t>
            </a:r>
            <a:endParaRPr lang="en-US" altLang="zh-CN" dirty="0"/>
          </a:p>
          <a:p>
            <a:pPr lvl="1"/>
            <a:r>
              <a:rPr lang="en-US" altLang="zh-CN" dirty="0"/>
              <a:t>12V-5V/3.3V</a:t>
            </a:r>
            <a:r>
              <a:rPr lang="zh-CN" altLang="en-US" dirty="0"/>
              <a:t>模块 </a:t>
            </a:r>
            <a:r>
              <a:rPr lang="en-US" altLang="zh-CN" dirty="0"/>
              <a:t>- -</a:t>
            </a:r>
            <a:r>
              <a:rPr lang="zh-CN" altLang="en-US" dirty="0"/>
              <a:t>按探测器模块数、光纤数</a:t>
            </a:r>
            <a:endParaRPr lang="en-US" altLang="zh-CN" dirty="0"/>
          </a:p>
          <a:p>
            <a:pPr lvl="1"/>
            <a:r>
              <a:rPr lang="en-US" altLang="zh-CN" dirty="0"/>
              <a:t>12V-1.2V</a:t>
            </a:r>
            <a:r>
              <a:rPr lang="zh-CN" altLang="en-US" dirty="0"/>
              <a:t>模块 </a:t>
            </a:r>
            <a:r>
              <a:rPr lang="en-US" altLang="zh-CN" dirty="0"/>
              <a:t>- -</a:t>
            </a:r>
            <a:r>
              <a:rPr lang="zh-CN" altLang="en-US" dirty="0"/>
              <a:t>按探测器模块数、通道数</a:t>
            </a:r>
            <a:endParaRPr lang="en-US" altLang="zh-CN" dirty="0"/>
          </a:p>
          <a:p>
            <a:pPr lvl="1"/>
            <a:r>
              <a:rPr lang="zh-CN" altLang="en-US" dirty="0"/>
              <a:t>防磁屏蔽壳？？ </a:t>
            </a:r>
            <a:r>
              <a:rPr lang="en-US" altLang="zh-CN" dirty="0"/>
              <a:t>- -</a:t>
            </a:r>
            <a:r>
              <a:rPr lang="zh-CN" altLang="en-US" dirty="0"/>
              <a:t>按探测器模块数</a:t>
            </a:r>
            <a:endParaRPr lang="en-US" altLang="zh-CN" dirty="0"/>
          </a:p>
          <a:p>
            <a:pPr lvl="2"/>
            <a:r>
              <a:rPr lang="zh-CN" altLang="en-US" dirty="0"/>
              <a:t>某些探测器必要（内层），某些不需要？？？</a:t>
            </a:r>
            <a:endParaRPr lang="en-US" altLang="zh-CN" dirty="0"/>
          </a:p>
          <a:p>
            <a:pPr lvl="1"/>
            <a:r>
              <a:rPr lang="en-US" altLang="zh-CN" dirty="0"/>
              <a:t>Spare factor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ABE5CA-8121-45DC-A6ED-932817D183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11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04BFAB-16A1-4B4E-B011-683D855B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Common Electronics - FEE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C7E5D2-F45E-4FCB-BB7B-D8760D7F0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FEE cabling &amp; connection</a:t>
            </a:r>
            <a:r>
              <a:rPr lang="zh-CN" altLang="en-US" dirty="0"/>
              <a:t>（常、迪）</a:t>
            </a:r>
            <a:endParaRPr lang="en-US" altLang="zh-CN" dirty="0"/>
          </a:p>
          <a:p>
            <a:pPr lvl="1"/>
            <a:r>
              <a:rPr lang="zh-CN" altLang="en-US" dirty="0"/>
              <a:t>暂按</a:t>
            </a:r>
            <a:r>
              <a:rPr lang="en-US" altLang="zh-CN" dirty="0"/>
              <a:t>100m</a:t>
            </a:r>
            <a:r>
              <a:rPr lang="zh-CN" altLang="en-US" dirty="0"/>
              <a:t>等长考虑？  </a:t>
            </a:r>
            <a:r>
              <a:rPr lang="en-US" altLang="zh-CN" dirty="0"/>
              <a:t>Cost vs installation difficulty</a:t>
            </a:r>
          </a:p>
          <a:p>
            <a:pPr lvl="1"/>
            <a:r>
              <a:rPr lang="en-US" altLang="zh-CN" dirty="0"/>
              <a:t>FEE detector internal cabling</a:t>
            </a:r>
          </a:p>
          <a:p>
            <a:pPr lvl="2"/>
            <a:r>
              <a:rPr lang="en-US" altLang="zh-CN" dirty="0"/>
              <a:t>Flex cable</a:t>
            </a:r>
            <a:r>
              <a:rPr lang="zh-CN" altLang="en-US" dirty="0"/>
              <a:t>：</a:t>
            </a:r>
            <a:r>
              <a:rPr lang="en-US" altLang="zh-CN" dirty="0"/>
              <a:t>VTX, ITK, OTK</a:t>
            </a:r>
          </a:p>
          <a:p>
            <a:pPr lvl="2"/>
            <a:r>
              <a:rPr lang="en-US" altLang="zh-CN" dirty="0" err="1"/>
              <a:t>Twst</a:t>
            </a:r>
            <a:r>
              <a:rPr lang="en-US" altLang="zh-CN" dirty="0"/>
              <a:t> Pair / Coax cable/ Ribbon cable:</a:t>
            </a:r>
            <a:r>
              <a:rPr lang="zh-CN" altLang="en-US" dirty="0"/>
              <a:t> </a:t>
            </a:r>
            <a:r>
              <a:rPr lang="en-US" altLang="zh-CN" dirty="0"/>
              <a:t>ECAL(rib)</a:t>
            </a:r>
            <a:r>
              <a:rPr lang="zh-CN" altLang="en-US" dirty="0"/>
              <a:t>，</a:t>
            </a:r>
            <a:r>
              <a:rPr lang="en-US" altLang="zh-CN" dirty="0"/>
              <a:t>HCAL(</a:t>
            </a:r>
            <a:r>
              <a:rPr lang="en-US" altLang="zh-CN" dirty="0" err="1"/>
              <a:t>twst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r>
              <a:rPr lang="en-US" altLang="zh-CN" dirty="0"/>
              <a:t>Muon(Coax</a:t>
            </a:r>
            <a:r>
              <a:rPr lang="zh-CN" altLang="en-US" dirty="0"/>
              <a:t>？？？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Detector installation sockets on mechanical support</a:t>
            </a:r>
          </a:p>
          <a:p>
            <a:pPr lvl="2"/>
            <a:r>
              <a:rPr lang="en-US" altLang="zh-CN" dirty="0"/>
              <a:t>Socket fee vs soldering fee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/>
            <a:r>
              <a:rPr lang="en-US" altLang="zh-CN" dirty="0"/>
              <a:t>Fiber</a:t>
            </a:r>
          </a:p>
          <a:p>
            <a:pPr lvl="2"/>
            <a:r>
              <a:rPr lang="zh-CN" altLang="en-US" dirty="0"/>
              <a:t>某些探测器每模块多于一根光纤</a:t>
            </a:r>
            <a:endParaRPr lang="en-US" altLang="zh-CN" dirty="0"/>
          </a:p>
          <a:p>
            <a:pPr lvl="1"/>
            <a:r>
              <a:rPr lang="en-US" altLang="zh-CN" dirty="0"/>
              <a:t>Power cable</a:t>
            </a:r>
          </a:p>
          <a:p>
            <a:pPr lvl="2"/>
            <a:r>
              <a:rPr lang="en-US" altLang="zh-CN" dirty="0"/>
              <a:t>Different diameters for power</a:t>
            </a:r>
          </a:p>
          <a:p>
            <a:pPr lvl="1"/>
            <a:r>
              <a:rPr lang="en-US" altLang="zh-CN" dirty="0"/>
              <a:t>HV cable</a:t>
            </a:r>
          </a:p>
          <a:p>
            <a:pPr lvl="2"/>
            <a:r>
              <a:rPr lang="en-US" altLang="zh-CN" dirty="0"/>
              <a:t>Different 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Material price (Cu) variation matters</a:t>
            </a:r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量能器数据、电源冗余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711496-ABD2-43CB-A611-AE062E6FA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50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3B746C-EC3A-41CE-BFE0-CD64731D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Common Electronics - BEE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4118C7-74EF-4543-83F4-9BFD5DB6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949280"/>
          </a:xfrm>
        </p:spPr>
        <p:txBody>
          <a:bodyPr/>
          <a:lstStyle/>
          <a:p>
            <a:r>
              <a:rPr lang="en-US" altLang="zh-CN" dirty="0"/>
              <a:t>BEE PCB</a:t>
            </a:r>
            <a:r>
              <a:rPr lang="zh-CN" altLang="en-US" dirty="0"/>
              <a:t>相关（俊、杰）</a:t>
            </a:r>
            <a:endParaRPr lang="en-US" altLang="zh-CN" dirty="0"/>
          </a:p>
          <a:p>
            <a:pPr lvl="1"/>
            <a:r>
              <a:rPr lang="en-US" altLang="zh-CN" dirty="0"/>
              <a:t>Main components</a:t>
            </a:r>
          </a:p>
          <a:p>
            <a:pPr lvl="2"/>
            <a:r>
              <a:rPr lang="zh-CN" altLang="en-US" dirty="0"/>
              <a:t>以</a:t>
            </a:r>
            <a:r>
              <a:rPr lang="en-US" altLang="zh-CN" dirty="0"/>
              <a:t>FPGA</a:t>
            </a:r>
            <a:r>
              <a:rPr lang="zh-CN" altLang="en-US" dirty="0"/>
              <a:t>、</a:t>
            </a:r>
            <a:r>
              <a:rPr lang="en-US" altLang="zh-CN" dirty="0"/>
              <a:t>RAM</a:t>
            </a:r>
            <a:r>
              <a:rPr lang="zh-CN" altLang="en-US" dirty="0"/>
              <a:t>为核心器件，确定通用</a:t>
            </a:r>
            <a:r>
              <a:rPr lang="en-US" altLang="zh-CN" dirty="0"/>
              <a:t>BEE PCB</a:t>
            </a:r>
            <a:r>
              <a:rPr lang="zh-CN" altLang="en-US" dirty="0"/>
              <a:t>设计</a:t>
            </a:r>
            <a:endParaRPr lang="en-US" altLang="zh-CN" dirty="0"/>
          </a:p>
          <a:p>
            <a:pPr lvl="2"/>
            <a:r>
              <a:rPr lang="zh-CN" altLang="en-US" dirty="0"/>
              <a:t>列出主要的元器件</a:t>
            </a:r>
            <a:r>
              <a:rPr lang="en-US" altLang="zh-CN" dirty="0"/>
              <a:t>contributor</a:t>
            </a:r>
            <a:r>
              <a:rPr lang="zh-CN" altLang="en-US" dirty="0"/>
              <a:t>：高单价器件（</a:t>
            </a:r>
            <a:r>
              <a:rPr lang="en-US" altLang="zh-CN" dirty="0"/>
              <a:t>e.g. FPGA</a:t>
            </a:r>
            <a:r>
              <a:rPr lang="zh-CN" altLang="en-US" dirty="0"/>
              <a:t>）、大数量器件等，解答评委</a:t>
            </a:r>
            <a:r>
              <a:rPr lang="en-US" altLang="zh-CN" dirty="0"/>
              <a:t>concern</a:t>
            </a:r>
          </a:p>
          <a:p>
            <a:pPr lvl="2"/>
            <a:r>
              <a:rPr lang="en-US" altLang="zh-CN" dirty="0"/>
              <a:t>FPGA</a:t>
            </a:r>
          </a:p>
          <a:p>
            <a:pPr lvl="2"/>
            <a:r>
              <a:rPr lang="en-US" altLang="zh-CN" dirty="0"/>
              <a:t>RAM</a:t>
            </a:r>
          </a:p>
          <a:p>
            <a:pPr lvl="2"/>
            <a:r>
              <a:rPr lang="en-US" altLang="zh-CN" dirty="0"/>
              <a:t>Power chips</a:t>
            </a:r>
          </a:p>
          <a:p>
            <a:pPr lvl="2"/>
            <a:r>
              <a:rPr lang="en-US" altLang="zh-CN" dirty="0" err="1"/>
              <a:t>Clk</a:t>
            </a:r>
            <a:r>
              <a:rPr lang="en-US" altLang="zh-CN" dirty="0"/>
              <a:t> chips</a:t>
            </a:r>
          </a:p>
          <a:p>
            <a:pPr lvl="2"/>
            <a:r>
              <a:rPr lang="en-US" altLang="zh-CN" dirty="0"/>
              <a:t>Sockets/connectors </a:t>
            </a:r>
          </a:p>
          <a:p>
            <a:pPr lvl="2"/>
            <a:r>
              <a:rPr lang="en-US" altLang="zh-CN" dirty="0"/>
              <a:t>R, C, L</a:t>
            </a:r>
          </a:p>
          <a:p>
            <a:pPr lvl="2"/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Design &amp; startup fee  - </a:t>
            </a:r>
            <a:r>
              <a:rPr lang="zh-CN" altLang="en-US" dirty="0"/>
              <a:t>按次</a:t>
            </a:r>
            <a:endParaRPr lang="en-US" altLang="zh-CN" dirty="0"/>
          </a:p>
          <a:p>
            <a:pPr lvl="1"/>
            <a:r>
              <a:rPr lang="en-US" altLang="zh-CN" dirty="0"/>
              <a:t>Mass production  - </a:t>
            </a:r>
            <a:r>
              <a:rPr lang="zh-CN" altLang="en-US" dirty="0"/>
              <a:t>按</a:t>
            </a:r>
            <a:r>
              <a:rPr lang="en-US" altLang="zh-CN" dirty="0"/>
              <a:t>Fiber</a:t>
            </a:r>
            <a:r>
              <a:rPr lang="zh-CN" altLang="en-US" dirty="0"/>
              <a:t>数以及</a:t>
            </a:r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Soldering fee</a:t>
            </a:r>
          </a:p>
          <a:p>
            <a:pPr lvl="1"/>
            <a:r>
              <a:rPr lang="en-US" altLang="zh-CN" dirty="0"/>
              <a:t>Yield factor</a:t>
            </a:r>
          </a:p>
          <a:p>
            <a:pPr lvl="2"/>
            <a:r>
              <a:rPr lang="en-US" altLang="zh-CN" dirty="0"/>
              <a:t>QA/QC</a:t>
            </a:r>
          </a:p>
          <a:p>
            <a:pPr lvl="2"/>
            <a:r>
              <a:rPr lang="en-US" altLang="zh-CN" dirty="0"/>
              <a:t>Early failure</a:t>
            </a:r>
          </a:p>
          <a:p>
            <a:pPr lvl="2"/>
            <a:r>
              <a:rPr lang="zh-CN" altLang="en-US" dirty="0"/>
              <a:t>安装备件</a:t>
            </a:r>
            <a:endParaRPr lang="en-US" altLang="zh-CN" dirty="0"/>
          </a:p>
          <a:p>
            <a:pPr lvl="1"/>
            <a:endParaRPr lang="en-US" altLang="zh-CN" dirty="0"/>
          </a:p>
          <a:p>
            <a:pPr lvl="2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B4A008-B27A-4AAE-B78E-5F79F04857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836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640EE1-9C85-4CE6-B4F5-CBF7848A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Cost in the Electronics room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F0E84F-32DE-4657-B502-2A75AA1E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Crates &amp; Racks</a:t>
            </a:r>
            <a:r>
              <a:rPr lang="zh-CN" altLang="en-US" dirty="0"/>
              <a:t>（杰）</a:t>
            </a:r>
            <a:endParaRPr lang="en-US" altLang="zh-CN" dirty="0"/>
          </a:p>
          <a:p>
            <a:pPr lvl="1"/>
            <a:r>
              <a:rPr lang="zh-CN" altLang="en-US" dirty="0"/>
              <a:t>应对应上</a:t>
            </a:r>
            <a:r>
              <a:rPr lang="en-US" altLang="zh-CN" dirty="0"/>
              <a:t>TDR</a:t>
            </a:r>
            <a:r>
              <a:rPr lang="zh-CN" altLang="en-US" dirty="0"/>
              <a:t>中的机箱、机柜数量计算</a:t>
            </a:r>
            <a:endParaRPr lang="en-US" altLang="zh-CN" dirty="0"/>
          </a:p>
          <a:p>
            <a:pPr lvl="1"/>
            <a:r>
              <a:rPr lang="zh-CN" altLang="en-US" dirty="0"/>
              <a:t>按照统一规格提供报价</a:t>
            </a:r>
            <a:endParaRPr lang="en-US" altLang="zh-CN" dirty="0"/>
          </a:p>
          <a:p>
            <a:pPr lvl="1"/>
            <a:r>
              <a:rPr lang="en-US" altLang="zh-CN" dirty="0"/>
              <a:t>Rack power</a:t>
            </a:r>
            <a:r>
              <a:rPr lang="zh-CN" altLang="en-US" dirty="0"/>
              <a:t>、</a:t>
            </a:r>
            <a:r>
              <a:rPr lang="en-US" altLang="zh-CN" dirty="0"/>
              <a:t>fan…</a:t>
            </a:r>
            <a:r>
              <a:rPr lang="zh-CN" altLang="en-US" dirty="0"/>
              <a:t> </a:t>
            </a:r>
            <a:r>
              <a:rPr lang="en-US" altLang="zh-CN" dirty="0"/>
              <a:t>included</a:t>
            </a:r>
          </a:p>
          <a:p>
            <a:pPr lvl="1"/>
            <a:r>
              <a:rPr lang="en-US" altLang="zh-CN" dirty="0"/>
              <a:t>HV crates in detector system</a:t>
            </a:r>
            <a:r>
              <a:rPr lang="zh-CN" altLang="en-US" dirty="0"/>
              <a:t>？？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Cabling &amp; interconnection in the electronics room</a:t>
            </a:r>
          </a:p>
          <a:p>
            <a:pPr lvl="1"/>
            <a:r>
              <a:rPr lang="en-US" altLang="zh-CN" dirty="0"/>
              <a:t>Fibers to/from</a:t>
            </a:r>
            <a:r>
              <a:rPr lang="zh-CN" altLang="en-US" dirty="0"/>
              <a:t> </a:t>
            </a:r>
            <a:r>
              <a:rPr lang="en-US" altLang="zh-CN" dirty="0"/>
              <a:t>TDAQ</a:t>
            </a:r>
          </a:p>
          <a:p>
            <a:pPr lvl="1"/>
            <a:r>
              <a:rPr lang="en-US" altLang="zh-CN" dirty="0"/>
              <a:t>Power cable for Racks ???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Aux components for crates &amp; racks</a:t>
            </a:r>
            <a:r>
              <a:rPr lang="zh-CN" altLang="en-US" dirty="0">
                <a:solidFill>
                  <a:srgbClr val="FF0000"/>
                </a:solidFill>
              </a:rPr>
              <a:t>（揉到机箱里去）</a:t>
            </a:r>
            <a:endParaRPr lang="en-US" altLang="zh-CN" dirty="0">
              <a:solidFill>
                <a:srgbClr val="FF0000"/>
              </a:solidFill>
            </a:endParaRP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E.g. racks fasteners,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holder,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panel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en-US" altLang="zh-CN" dirty="0">
                <a:solidFill>
                  <a:srgbClr val="FF0000"/>
                </a:solidFill>
              </a:rPr>
              <a:t>panel holder</a:t>
            </a:r>
            <a:r>
              <a:rPr lang="zh-CN" altLang="en-US" dirty="0">
                <a:solidFill>
                  <a:srgbClr val="FF0000"/>
                </a:solidFill>
              </a:rPr>
              <a:t>等</a:t>
            </a:r>
            <a:endParaRPr lang="en-US" altLang="zh-CN" dirty="0">
              <a:solidFill>
                <a:srgbClr val="FF0000"/>
              </a:solidFill>
            </a:endParaRPr>
          </a:p>
          <a:p>
            <a:pPr lvl="2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C4A6E2-97C9-4BE2-BA86-61E46E5DFB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605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22AB1-97AA-4A94-A0F2-15746EB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Missing items &amp; other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0A1C74-E269-4B71-BAB5-A6010112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Electrical fee during running</a:t>
            </a:r>
            <a:r>
              <a:rPr lang="zh-CN" altLang="en-US" dirty="0"/>
              <a:t>？？？</a:t>
            </a:r>
            <a:endParaRPr lang="en-US" altLang="zh-CN" dirty="0"/>
          </a:p>
          <a:p>
            <a:r>
              <a:rPr lang="en-US" altLang="zh-CN" dirty="0"/>
              <a:t>Slow control</a:t>
            </a:r>
            <a:r>
              <a:rPr lang="zh-CN" altLang="en-US" dirty="0"/>
              <a:t> </a:t>
            </a:r>
            <a:r>
              <a:rPr lang="en-US" altLang="zh-CN" dirty="0"/>
              <a:t>in TDAQ</a:t>
            </a:r>
            <a:r>
              <a:rPr lang="zh-CN" altLang="en-US" dirty="0"/>
              <a:t>？？？</a:t>
            </a:r>
            <a:endParaRPr lang="en-US" altLang="zh-CN" dirty="0"/>
          </a:p>
          <a:p>
            <a:r>
              <a:rPr lang="en-US" altLang="zh-CN" dirty="0"/>
              <a:t>Slow control cable in TDAQ</a:t>
            </a:r>
            <a:r>
              <a:rPr lang="zh-CN" altLang="en-US" dirty="0"/>
              <a:t>？？？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赤兔传输？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en-US" altLang="zh-CN" dirty="0"/>
              <a:t>Data Link Module</a:t>
            </a:r>
            <a:r>
              <a:rPr lang="zh-CN" altLang="en-US" dirty="0"/>
              <a:t>和</a:t>
            </a:r>
            <a:r>
              <a:rPr lang="en-US" altLang="zh-CN" dirty="0"/>
              <a:t>FEE Power module</a:t>
            </a:r>
            <a:r>
              <a:rPr lang="zh-CN" altLang="en-US" dirty="0"/>
              <a:t>可当做一个子系统核算出单价构成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Anything missing</a:t>
            </a:r>
            <a:r>
              <a:rPr lang="zh-CN" altLang="en-US" dirty="0"/>
              <a:t>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防砍安全裕量？？？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BA4374-5E46-4C0C-B45A-8316102F69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932723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30716</TotalTime>
  <Words>1040</Words>
  <Application>Microsoft Office PowerPoint</Application>
  <PresentationFormat>宽屏</PresentationFormat>
  <Paragraphs>162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内容</vt:lpstr>
      <vt:lpstr>TDR结构调整反馈意见及方案</vt:lpstr>
      <vt:lpstr>成本估算</vt:lpstr>
      <vt:lpstr>初步划分考虑（按子系统电子学已划分到电子学系统）</vt:lpstr>
      <vt:lpstr>初步划分考虑（按子系统电子学已划分到电子学系统）</vt:lpstr>
      <vt:lpstr>Common Electronics - FEE </vt:lpstr>
      <vt:lpstr>Common Electronics - FEE </vt:lpstr>
      <vt:lpstr>Common Electronics - BEE </vt:lpstr>
      <vt:lpstr>Cost in the Electronics room</vt:lpstr>
      <vt:lpstr>Missing items &amp; other</vt:lpstr>
      <vt:lpstr>成本估算计划（建议稿）</vt:lpstr>
      <vt:lpstr>SiPM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6849</cp:revision>
  <dcterms:created xsi:type="dcterms:W3CDTF">2010-05-11T03:26:31Z</dcterms:created>
  <dcterms:modified xsi:type="dcterms:W3CDTF">2025-02-13T03:14:36Z</dcterms:modified>
</cp:coreProperties>
</file>