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67" r:id="rId2"/>
    <p:sldId id="38938" r:id="rId3"/>
    <p:sldId id="387" r:id="rId4"/>
    <p:sldId id="392" r:id="rId5"/>
    <p:sldId id="393" r:id="rId6"/>
    <p:sldId id="375" r:id="rId7"/>
    <p:sldId id="389" r:id="rId8"/>
    <p:sldId id="38933" r:id="rId9"/>
    <p:sldId id="38934" r:id="rId10"/>
    <p:sldId id="38935" r:id="rId11"/>
    <p:sldId id="38936" r:id="rId12"/>
    <p:sldId id="38937" r:id="rId13"/>
    <p:sldId id="38939" r:id="rId14"/>
    <p:sldId id="35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503" autoAdjust="0"/>
  </p:normalViewPr>
  <p:slideViewPr>
    <p:cSldViewPr snapToGrid="0">
      <p:cViewPr varScale="1">
        <p:scale>
          <a:sx n="161" d="100"/>
          <a:sy n="161" d="100"/>
        </p:scale>
        <p:origin x="30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A3D6F-3D79-48BE-8021-A1018D593A0D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65BDE-1D97-40D5-8B66-03300719EA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687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F62EC4-4E67-5EC8-5500-70B7D913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5B13B57-B8E1-FCB7-43C9-D3FEA280A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47D8D-8EBE-55D1-DDEB-A659D4AD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FB054-ED05-4873-BF23-43CEF0F48726}" type="datetime1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3FA98B-4696-1360-71C3-FE372838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9A55-5E14-A5A1-6735-42DAFBF8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231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ED31A-9507-A072-A029-8D002AE9E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25A071-89F0-07D6-9297-C83DE4ABE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09EA04-BCE5-EBB8-7990-C7ADF33B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A938-6B1B-4ADE-8976-63E221326CAC}" type="datetime1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AF7181-0759-684C-8E88-6CBCE8F6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C22AC7-2127-F040-F82F-151536F0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54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EC66FC-92C0-A081-6893-EA309B8D6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F2FD08-4F23-6E12-E120-11D661739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9FC7D5-2DF8-77C2-23BF-A93EBAFBF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8091C-7828-467E-883D-39065F2EA6ED}" type="datetime1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34955-2769-42B0-CCDB-DA98E78D6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C13B0D-B9B8-F017-4272-704C0278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421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992545" y="6453338"/>
            <a:ext cx="1196396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73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65A7D0-CF3C-C517-6C10-2F428ED4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71E917-1A2B-097A-6171-0EBAB809A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F8C6C-9993-BF87-2966-6F5805E4E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9B0C-E587-4343-A244-3464352A821E}" type="datetime1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FC67F8-275D-C0B2-0AB2-77392081D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77480-8088-33E1-45D7-E0046F15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0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AB424D-BB93-54AE-DFA5-819BA412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115B92-2438-FB8F-5158-738A6A40B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3D0E52-51F2-A491-2C84-827356DB0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B19A-C4A3-4595-8D64-4FD7950CEB50}" type="datetime1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60FD77-D016-2F83-0247-781D3AA0A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E94D01-831D-1020-8474-349D192F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99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BE902B-5D63-ABA9-AACE-74FD7BCF1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8599F6-63A2-F961-DB47-1B5F09ED2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81E7BB-742F-F3CD-0510-A5C164941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782E7E-17B5-9C9D-5D9A-8685C2D6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8265-97C5-4DC3-876E-544F645BC213}" type="datetime1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33DD41-6580-BE36-A690-3552438D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68016-C7FA-3128-B510-11DBDB7E7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7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0BB3BA-439E-1799-6259-6EE7027D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ABD18F-A8BD-3538-FF93-46A1E5936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FEA05B-C1C2-B7DC-6870-89EBC218F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CA1DA5-D426-2877-C42D-79C2EDFEC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88F1D6-38CF-0CC5-0465-8CF90E0D3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7BFF790-3507-A9B4-D718-266C519D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0414-23A4-4B2B-86BD-97DC99FD8232}" type="datetime1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3DC9BF6-AEFD-95E1-5DD0-6D814C9A0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BEE1C7-4F99-FCBA-1637-0773B76F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69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2B3242-64C1-65A3-38BC-526A5C2C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68EF51-9362-D569-3AF5-4D6AB48D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14DB-9A1B-4788-A588-B7F1BEA838D3}" type="datetime1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61F7FDF-2CBC-3D56-D805-6409476E4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3E76F5-0CBB-82E7-26FA-06B882EB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54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15F178E-D672-1D13-68EC-3D9B3A1D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80C5-AB63-4D08-9AAE-955FE376373C}" type="datetime1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E21555-4644-8EB3-06E9-18D958BA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BF491C-19FD-2678-4FFF-8E73D745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396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8C40DE-97B6-6807-DBE0-15B132D1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B0DB0-ED21-B1E2-94B2-AD3B50E7E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D6883CB-AD62-49A8-AA1A-89D4EC776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39CBCB-61A9-2F0D-9591-ACCE7357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2347-CDEB-4386-A302-546A20E02F58}" type="datetime1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FD7F20E-356F-BD8F-42B1-005CE669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07D1F1-80DB-80D3-7175-B19108DA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94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C32FC2-D90E-C127-FA6A-710302E1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D90DB9-B24C-F602-2BD3-11B1A76B1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712C84-0B3F-457A-51FD-D37EFE542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7807F0-54B9-FDD8-C7B9-0AEC7931D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980E-59F6-4F6A-899D-32A3F21FC17B}" type="datetime1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A1FF34-8067-25F7-8820-60F6B3915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1BE510-C907-5258-EA16-050D238E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65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2CFF860-B478-ECDF-691B-D1DC4BD3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EAE37D-9E11-D0A1-17F0-30270119C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F318A6-D792-E59E-2A7A-2D050994F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F4205-7B55-488F-A080-88BFFE77CB41}" type="datetime1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AA2544-7B4B-46E5-37E6-DD958C219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B74CC5-2E20-D754-AD33-C2D246463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77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62431A-A62E-7A08-9DF2-E9FD5671D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4988" y="2239216"/>
            <a:ext cx="9947564" cy="2387600"/>
          </a:xfrm>
        </p:spPr>
        <p:txBody>
          <a:bodyPr>
            <a:normAutofit fontScale="90000"/>
          </a:bodyPr>
          <a:lstStyle/>
          <a:p>
            <a:r>
              <a:rPr lang="en-US" altLang="zh-CN" sz="5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Mechanical Design for the silicon tracker</a:t>
            </a:r>
            <a:b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618809-E40B-2995-C075-447B6A54A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6770" y="4626816"/>
            <a:ext cx="9144000" cy="1655762"/>
          </a:xfrm>
        </p:spPr>
        <p:txBody>
          <a:bodyPr/>
          <a:lstStyle/>
          <a:p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汇报人：李宇杰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2025 02 15</a:t>
            </a: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" name="图片 3" descr="8d5d924e275b0c7f58feed1244176003">
            <a:extLst>
              <a:ext uri="{FF2B5EF4-FFF2-40B4-BE49-F238E27FC236}">
                <a16:creationId xmlns:a16="http://schemas.microsoft.com/office/drawing/2014/main" id="{A7CCB3A5-08A7-D3B1-6B46-C77B36304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pic>
        <p:nvPicPr>
          <p:cNvPr id="5" name="Picture 2" descr="C:\Users\Administrator\Desktop\11112.png">
            <a:extLst>
              <a:ext uri="{FF2B5EF4-FFF2-40B4-BE49-F238E27FC236}">
                <a16:creationId xmlns:a16="http://schemas.microsoft.com/office/drawing/2014/main" id="{5627C5D8-3059-E4BB-3322-EFF50FBA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61624A-BF15-EDC7-EA3A-3803FDD1F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949280"/>
            <a:ext cx="3552825" cy="6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38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ADDC039B-1316-47A1-8B74-F49EFCE59E92}"/>
              </a:ext>
            </a:extLst>
          </p:cNvPr>
          <p:cNvSpPr txBox="1"/>
          <p:nvPr/>
        </p:nvSpPr>
        <p:spPr>
          <a:xfrm>
            <a:off x="5044" y="8750"/>
            <a:ext cx="9301382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5.4.4.1.3 Thermal </a:t>
            </a:r>
            <a:r>
              <a:rPr lang="en-US" altLang="zh-CN" sz="2400" b="1" dirty="0" err="1"/>
              <a:t>characterisition</a:t>
            </a:r>
            <a:endParaRPr lang="en-US" altLang="zh-CN" sz="24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561FBA-33F3-4BD0-8448-6177CA9C6F08}"/>
              </a:ext>
            </a:extLst>
          </p:cNvPr>
          <p:cNvSpPr/>
          <p:nvPr/>
        </p:nvSpPr>
        <p:spPr>
          <a:xfrm>
            <a:off x="0" y="463142"/>
            <a:ext cx="1218695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7292121A-EBF2-4F12-A256-9CD9B870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063" y="1368790"/>
            <a:ext cx="5638800" cy="411633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DB145F69-7941-47FF-BF29-CD0C39BB6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17" y="4321846"/>
            <a:ext cx="4487763" cy="1191274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F08A9B15-5CAC-4572-BC12-515B2A39C830}"/>
              </a:ext>
            </a:extLst>
          </p:cNvPr>
          <p:cNvSpPr txBox="1"/>
          <p:nvPr/>
        </p:nvSpPr>
        <p:spPr>
          <a:xfrm>
            <a:off x="1177092" y="5753323"/>
            <a:ext cx="8761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Using a 5 </a:t>
            </a:r>
            <a:r>
              <a:rPr lang="zh-CN" altLang="en-US" dirty="0"/>
              <a:t>℃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 m/s water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inlet (ID: 5 mm), the maximum temperature difference across one sensor is 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&lt;2.9 </a:t>
            </a:r>
            <a:r>
              <a:rPr lang="zh-CN" altLang="en-US" dirty="0">
                <a:solidFill>
                  <a:srgbClr val="0432FF"/>
                </a:solidFill>
              </a:rPr>
              <a:t>℃</a:t>
            </a:r>
            <a:r>
              <a:rPr lang="en-US" altLang="zh-CN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inlet from one end and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&lt;4 </a:t>
            </a:r>
            <a:r>
              <a:rPr lang="zh-CN" altLang="en-US" dirty="0">
                <a:solidFill>
                  <a:srgbClr val="FF0000"/>
                </a:solidFill>
              </a:rPr>
              <a:t>℃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inlet from two ends.</a:t>
            </a:r>
          </a:p>
          <a:p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cooling can meet the thermal requirements for the OTK over ~6 m stave length.</a:t>
            </a:r>
            <a:endParaRPr lang="en-US" altLang="zh-CN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zh-CN" altLang="en-US" dirty="0"/>
          </a:p>
        </p:txBody>
      </p:sp>
      <p:cxnSp>
        <p:nvCxnSpPr>
          <p:cNvPr id="7" name="直接箭头连接符 22">
            <a:extLst>
              <a:ext uri="{FF2B5EF4-FFF2-40B4-BE49-F238E27FC236}">
                <a16:creationId xmlns:a16="http://schemas.microsoft.com/office/drawing/2014/main" id="{9FDE89C1-68FA-4E82-9C66-811DBB863D11}"/>
              </a:ext>
            </a:extLst>
          </p:cNvPr>
          <p:cNvCxnSpPr>
            <a:cxnSpLocks/>
          </p:cNvCxnSpPr>
          <p:nvPr/>
        </p:nvCxnSpPr>
        <p:spPr>
          <a:xfrm>
            <a:off x="6276268" y="1579311"/>
            <a:ext cx="2400300" cy="3628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26">
            <a:extLst>
              <a:ext uri="{FF2B5EF4-FFF2-40B4-BE49-F238E27FC236}">
                <a16:creationId xmlns:a16="http://schemas.microsoft.com/office/drawing/2014/main" id="{D38CBC37-B7A5-4F2C-A538-489BFE0FDDD8}"/>
              </a:ext>
            </a:extLst>
          </p:cNvPr>
          <p:cNvCxnSpPr>
            <a:cxnSpLocks/>
          </p:cNvCxnSpPr>
          <p:nvPr/>
        </p:nvCxnSpPr>
        <p:spPr>
          <a:xfrm flipH="1">
            <a:off x="8847661" y="1622959"/>
            <a:ext cx="1671805" cy="3262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图片 31">
            <a:extLst>
              <a:ext uri="{FF2B5EF4-FFF2-40B4-BE49-F238E27FC236}">
                <a16:creationId xmlns:a16="http://schemas.microsoft.com/office/drawing/2014/main" id="{CD79E040-F9B3-499A-9100-C94EA290C0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682" r="56299" b="37400"/>
          <a:stretch/>
        </p:blipFill>
        <p:spPr>
          <a:xfrm>
            <a:off x="8550858" y="2254667"/>
            <a:ext cx="2137313" cy="803973"/>
          </a:xfrm>
          <a:prstGeom prst="rect">
            <a:avLst/>
          </a:prstGeom>
        </p:spPr>
      </p:pic>
      <p:pic>
        <p:nvPicPr>
          <p:cNvPr id="11" name="图片 32">
            <a:extLst>
              <a:ext uri="{FF2B5EF4-FFF2-40B4-BE49-F238E27FC236}">
                <a16:creationId xmlns:a16="http://schemas.microsoft.com/office/drawing/2014/main" id="{178729C6-6C7F-49B0-BC53-2C4FE40832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41" t="44465" r="1541" b="13488"/>
          <a:stretch/>
        </p:blipFill>
        <p:spPr>
          <a:xfrm>
            <a:off x="6547869" y="2228201"/>
            <a:ext cx="1481681" cy="809887"/>
          </a:xfrm>
          <a:prstGeom prst="rect">
            <a:avLst/>
          </a:prstGeom>
        </p:spPr>
      </p:pic>
      <p:sp>
        <p:nvSpPr>
          <p:cNvPr id="13" name="文本框 30">
            <a:extLst>
              <a:ext uri="{FF2B5EF4-FFF2-40B4-BE49-F238E27FC236}">
                <a16:creationId xmlns:a16="http://schemas.microsoft.com/office/drawing/2014/main" id="{75ED4D75-0CE4-4EBE-931D-C6B73DFBFD04}"/>
              </a:ext>
            </a:extLst>
          </p:cNvPr>
          <p:cNvSpPr txBox="1"/>
          <p:nvPr/>
        </p:nvSpPr>
        <p:spPr>
          <a:xfrm>
            <a:off x="5767509" y="1925634"/>
            <a:ext cx="6125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Honeycomb filled with poco foam to increase thermal conductivity</a:t>
            </a:r>
            <a:endParaRPr lang="zh-CN" altLang="en-US" sz="1600" dirty="0"/>
          </a:p>
        </p:txBody>
      </p:sp>
      <p:sp>
        <p:nvSpPr>
          <p:cNvPr id="14" name="文本框 14">
            <a:extLst>
              <a:ext uri="{FF2B5EF4-FFF2-40B4-BE49-F238E27FC236}">
                <a16:creationId xmlns:a16="http://schemas.microsoft.com/office/drawing/2014/main" id="{BBB0C03A-48B2-417F-B330-D9B1DC2BB90F}"/>
              </a:ext>
            </a:extLst>
          </p:cNvPr>
          <p:cNvSpPr txBox="1"/>
          <p:nvPr/>
        </p:nvSpPr>
        <p:spPr>
          <a:xfrm>
            <a:off x="7235722" y="1427983"/>
            <a:ext cx="18216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C00000"/>
                </a:solidFill>
              </a:rPr>
              <a:t>ID: 5 mm</a:t>
            </a:r>
            <a:endParaRPr lang="zh-CN" altLang="en-US" sz="1500" dirty="0">
              <a:solidFill>
                <a:srgbClr val="C00000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0093473-132D-4DB9-9B06-B0D7C4AC0C7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" t="2904" r="2191" b="3945"/>
          <a:stretch/>
        </p:blipFill>
        <p:spPr>
          <a:xfrm>
            <a:off x="5727382" y="4314127"/>
            <a:ext cx="4389405" cy="1223313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795C001-ED7C-45E4-98B2-CAB9E9CE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3301B91-8EDB-44D1-B247-3EAF1306F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96" y="924807"/>
            <a:ext cx="4935187" cy="2625540"/>
          </a:xfrm>
          <a:prstGeom prst="rect">
            <a:avLst/>
          </a:prstGeom>
        </p:spPr>
      </p:pic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9A59FF4B-F699-45ED-BC9C-B01A7D63AC32}"/>
              </a:ext>
            </a:extLst>
          </p:cNvPr>
          <p:cNvCxnSpPr>
            <a:cxnSpLocks/>
          </p:cNvCxnSpPr>
          <p:nvPr/>
        </p:nvCxnSpPr>
        <p:spPr>
          <a:xfrm>
            <a:off x="1543557" y="2954852"/>
            <a:ext cx="110326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446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ADDC039B-1316-47A1-8B74-F49EFCE59E92}"/>
              </a:ext>
            </a:extLst>
          </p:cNvPr>
          <p:cNvSpPr txBox="1"/>
          <p:nvPr/>
        </p:nvSpPr>
        <p:spPr>
          <a:xfrm>
            <a:off x="5044" y="8750"/>
            <a:ext cx="9301382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5.4.4.2.2 Structural </a:t>
            </a:r>
            <a:r>
              <a:rPr lang="en-US" altLang="zh-CN" sz="2400" b="1" dirty="0" err="1"/>
              <a:t>characterisition</a:t>
            </a:r>
            <a:endParaRPr lang="en-US" altLang="zh-CN" sz="24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561FBA-33F3-4BD0-8448-6177CA9C6F08}"/>
              </a:ext>
            </a:extLst>
          </p:cNvPr>
          <p:cNvSpPr/>
          <p:nvPr/>
        </p:nvSpPr>
        <p:spPr>
          <a:xfrm>
            <a:off x="0" y="463142"/>
            <a:ext cx="1218695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82CF6475-12F2-4968-9AEA-FD86CEEFD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12" b="42237"/>
          <a:stretch/>
        </p:blipFill>
        <p:spPr>
          <a:xfrm>
            <a:off x="6205184" y="4275763"/>
            <a:ext cx="1121893" cy="2054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DC9613B-7225-4C2E-9972-36F6091BF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7" r="27005" b="24858"/>
          <a:stretch/>
        </p:blipFill>
        <p:spPr>
          <a:xfrm>
            <a:off x="7260382" y="3698500"/>
            <a:ext cx="3800470" cy="2813892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73D7CCF8-B5AD-4A05-84B8-97FFD99FE3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5"/>
          <a:stretch/>
        </p:blipFill>
        <p:spPr>
          <a:xfrm>
            <a:off x="7134865" y="520430"/>
            <a:ext cx="4218935" cy="4082065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1445E825-AB87-4B6F-9DCF-130A9C3203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09"/>
          <a:stretch/>
        </p:blipFill>
        <p:spPr>
          <a:xfrm>
            <a:off x="3091913" y="4114801"/>
            <a:ext cx="2930096" cy="2600093"/>
          </a:xfrm>
          <a:prstGeom prst="rect">
            <a:avLst/>
          </a:prstGeom>
        </p:spPr>
      </p:pic>
      <p:sp>
        <p:nvSpPr>
          <p:cNvPr id="25" name="TextBox 14">
            <a:extLst>
              <a:ext uri="{FF2B5EF4-FFF2-40B4-BE49-F238E27FC236}">
                <a16:creationId xmlns:a16="http://schemas.microsoft.com/office/drawing/2014/main" id="{86DB6C73-368A-491D-8A45-0706B83C5273}"/>
              </a:ext>
            </a:extLst>
          </p:cNvPr>
          <p:cNvSpPr txBox="1"/>
          <p:nvPr/>
        </p:nvSpPr>
        <p:spPr>
          <a:xfrm>
            <a:off x="4561525" y="6406365"/>
            <a:ext cx="4075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Mounting neighboring 1/16 sectors </a:t>
            </a: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8CA84970-7BA8-4274-BAC2-5F7F471AFC3A}"/>
              </a:ext>
            </a:extLst>
          </p:cNvPr>
          <p:cNvSpPr txBox="1"/>
          <p:nvPr/>
        </p:nvSpPr>
        <p:spPr>
          <a:xfrm>
            <a:off x="7163075" y="4664696"/>
            <a:ext cx="2438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Maximum sag: 0.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mm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4CB93DF-6937-4DE2-AC13-B4C9C5AC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0D82F14-65AA-4E66-B414-870A1BDBE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7" y="1127141"/>
            <a:ext cx="4935187" cy="2625540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7D7EE22C-76DD-45FD-9F67-ED7D1E485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732" y="679761"/>
            <a:ext cx="3315686" cy="3520300"/>
          </a:xfrm>
          <a:prstGeom prst="rect">
            <a:avLst/>
          </a:prstGeom>
        </p:spPr>
      </p:pic>
      <p:sp>
        <p:nvSpPr>
          <p:cNvPr id="22" name="TextBox 12">
            <a:extLst>
              <a:ext uri="{FF2B5EF4-FFF2-40B4-BE49-F238E27FC236}">
                <a16:creationId xmlns:a16="http://schemas.microsoft.com/office/drawing/2014/main" id="{3DD7C570-77D9-4840-AD63-742B16FCBF65}"/>
              </a:ext>
            </a:extLst>
          </p:cNvPr>
          <p:cNvSpPr txBox="1"/>
          <p:nvPr/>
        </p:nvSpPr>
        <p:spPr>
          <a:xfrm>
            <a:off x="6533037" y="59488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OTK Endcap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21614B30-2207-4D7A-9A76-0605FCD37C92}"/>
              </a:ext>
            </a:extLst>
          </p:cNvPr>
          <p:cNvSpPr txBox="1"/>
          <p:nvPr/>
        </p:nvSpPr>
        <p:spPr>
          <a:xfrm>
            <a:off x="3669328" y="568285"/>
            <a:ext cx="293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OTK endcap  1/16 sector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E05BC384-BA2A-4A42-BE01-082247A6008E}"/>
              </a:ext>
            </a:extLst>
          </p:cNvPr>
          <p:cNvCxnSpPr/>
          <p:nvPr/>
        </p:nvCxnSpPr>
        <p:spPr>
          <a:xfrm>
            <a:off x="860961" y="3295403"/>
            <a:ext cx="74814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D130FD0-4075-4E48-8064-136A6BD8158C}"/>
              </a:ext>
            </a:extLst>
          </p:cNvPr>
          <p:cNvCxnSpPr/>
          <p:nvPr/>
        </p:nvCxnSpPr>
        <p:spPr>
          <a:xfrm>
            <a:off x="1306286" y="3610099"/>
            <a:ext cx="112815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703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ADDC039B-1316-47A1-8B74-F49EFCE59E92}"/>
              </a:ext>
            </a:extLst>
          </p:cNvPr>
          <p:cNvSpPr txBox="1"/>
          <p:nvPr/>
        </p:nvSpPr>
        <p:spPr>
          <a:xfrm>
            <a:off x="5044" y="8750"/>
            <a:ext cx="9301382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5.4.4.2.3 Thermal </a:t>
            </a:r>
            <a:r>
              <a:rPr lang="en-US" altLang="zh-CN" sz="2400" b="1" dirty="0" err="1"/>
              <a:t>characterisition</a:t>
            </a:r>
            <a:endParaRPr lang="en-US" altLang="zh-CN" sz="24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561FBA-33F3-4BD0-8448-6177CA9C6F08}"/>
              </a:ext>
            </a:extLst>
          </p:cNvPr>
          <p:cNvSpPr/>
          <p:nvPr/>
        </p:nvSpPr>
        <p:spPr>
          <a:xfrm>
            <a:off x="0" y="463142"/>
            <a:ext cx="1218695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449A284-58D3-4057-A68C-1E16EF24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64" name="图片 18">
            <a:extLst>
              <a:ext uri="{FF2B5EF4-FFF2-40B4-BE49-F238E27FC236}">
                <a16:creationId xmlns:a16="http://schemas.microsoft.com/office/drawing/2014/main" id="{42085DA6-F6F6-410E-8123-23C52D96A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991" y="4874287"/>
            <a:ext cx="2825120" cy="155213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23F78117-542C-43B4-93A0-02B580DD08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" b="1804"/>
          <a:stretch/>
        </p:blipFill>
        <p:spPr>
          <a:xfrm>
            <a:off x="8399637" y="2382011"/>
            <a:ext cx="2969147" cy="1381517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0838154-F9DC-4336-AA3E-BC3CE74C55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0"/>
          <a:stretch/>
        </p:blipFill>
        <p:spPr>
          <a:xfrm>
            <a:off x="8398396" y="651958"/>
            <a:ext cx="3036579" cy="1394876"/>
          </a:xfrm>
          <a:prstGeom prst="rect">
            <a:avLst/>
          </a:prstGeom>
        </p:spPr>
      </p:pic>
      <p:sp>
        <p:nvSpPr>
          <p:cNvPr id="67" name="Rectangle 50">
            <a:extLst>
              <a:ext uri="{FF2B5EF4-FFF2-40B4-BE49-F238E27FC236}">
                <a16:creationId xmlns:a16="http://schemas.microsoft.com/office/drawing/2014/main" id="{5F58685F-C2A7-430D-AA99-E0CB37ECA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101" y="13645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06EDDBDF-5D57-48A3-8FAA-EBDB18A8B42F}"/>
              </a:ext>
            </a:extLst>
          </p:cNvPr>
          <p:cNvSpPr/>
          <p:nvPr/>
        </p:nvSpPr>
        <p:spPr>
          <a:xfrm>
            <a:off x="1458109" y="3972365"/>
            <a:ext cx="8652197" cy="8951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14313" indent="-214313" algn="just"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1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mesh generation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 performed for </a:t>
            </a:r>
            <a:r>
              <a:rPr lang="en-US" altLang="zh-CN" sz="1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 different cooling tube arrangements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and numerical solutions are obtained using </a:t>
            </a:r>
            <a:r>
              <a:rPr lang="en-US" altLang="zh-CN" sz="1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finite volume method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</a:p>
          <a:p>
            <a:pPr marL="214313" indent="-214313" algn="just"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1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cooling performance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both arrangements is </a:t>
            </a:r>
            <a:r>
              <a:rPr lang="en-US" altLang="zh-CN" sz="16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analyzed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compared.</a:t>
            </a:r>
          </a:p>
        </p:txBody>
      </p:sp>
      <p:pic>
        <p:nvPicPr>
          <p:cNvPr id="79" name="图片 16">
            <a:extLst>
              <a:ext uri="{FF2B5EF4-FFF2-40B4-BE49-F238E27FC236}">
                <a16:creationId xmlns:a16="http://schemas.microsoft.com/office/drawing/2014/main" id="{283148DF-8213-4148-ABAE-B1D5B3E92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39" y="4886551"/>
            <a:ext cx="2755334" cy="1552132"/>
          </a:xfrm>
          <a:prstGeom prst="rect">
            <a:avLst/>
          </a:prstGeom>
        </p:spPr>
      </p:pic>
      <p:sp>
        <p:nvSpPr>
          <p:cNvPr id="80" name="矩形 39">
            <a:extLst>
              <a:ext uri="{FF2B5EF4-FFF2-40B4-BE49-F238E27FC236}">
                <a16:creationId xmlns:a16="http://schemas.microsoft.com/office/drawing/2014/main" id="{05A6010B-4349-46F1-AEF1-3102CF33E8BF}"/>
              </a:ext>
            </a:extLst>
          </p:cNvPr>
          <p:cNvSpPr/>
          <p:nvPr/>
        </p:nvSpPr>
        <p:spPr>
          <a:xfrm>
            <a:off x="1367967" y="5112331"/>
            <a:ext cx="33650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Cooling tube </a:t>
            </a:r>
            <a:r>
              <a:rPr 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diameter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2.6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Water inlet velocity: 2.5m/s</a:t>
            </a:r>
          </a:p>
        </p:txBody>
      </p:sp>
      <p:sp>
        <p:nvSpPr>
          <p:cNvPr id="81" name="矩形 21">
            <a:extLst>
              <a:ext uri="{FF2B5EF4-FFF2-40B4-BE49-F238E27FC236}">
                <a16:creationId xmlns:a16="http://schemas.microsoft.com/office/drawing/2014/main" id="{8A9C8A55-95B0-419E-99F4-7B9F52D3B668}"/>
              </a:ext>
            </a:extLst>
          </p:cNvPr>
          <p:cNvSpPr/>
          <p:nvPr/>
        </p:nvSpPr>
        <p:spPr>
          <a:xfrm>
            <a:off x="4883389" y="6411240"/>
            <a:ext cx="2288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-layer cooling tube</a:t>
            </a:r>
            <a:endParaRPr lang="zh-CN" altLang="en-US" sz="1600" dirty="0"/>
          </a:p>
        </p:txBody>
      </p:sp>
      <p:sp>
        <p:nvSpPr>
          <p:cNvPr id="82" name="矩形 41">
            <a:extLst>
              <a:ext uri="{FF2B5EF4-FFF2-40B4-BE49-F238E27FC236}">
                <a16:creationId xmlns:a16="http://schemas.microsoft.com/office/drawing/2014/main" id="{F64AB08D-9C06-481C-A69C-CA774753B58D}"/>
              </a:ext>
            </a:extLst>
          </p:cNvPr>
          <p:cNvSpPr/>
          <p:nvPr/>
        </p:nvSpPr>
        <p:spPr>
          <a:xfrm>
            <a:off x="7476508" y="6411240"/>
            <a:ext cx="2288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-layer cooling tube</a:t>
            </a:r>
            <a:endParaRPr lang="zh-CN" altLang="en-US" sz="1600" dirty="0"/>
          </a:p>
        </p:txBody>
      </p:sp>
      <p:sp>
        <p:nvSpPr>
          <p:cNvPr id="83" name="TextBox 17">
            <a:extLst>
              <a:ext uri="{FF2B5EF4-FFF2-40B4-BE49-F238E27FC236}">
                <a16:creationId xmlns:a16="http://schemas.microsoft.com/office/drawing/2014/main" id="{A15A31A2-7F61-4726-8045-C7A43AE61CE2}"/>
              </a:ext>
            </a:extLst>
          </p:cNvPr>
          <p:cNvSpPr txBox="1"/>
          <p:nvPr/>
        </p:nvSpPr>
        <p:spPr>
          <a:xfrm>
            <a:off x="1461046" y="5990001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432FF"/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Xuedong</a:t>
            </a:r>
            <a:r>
              <a:rPr lang="zh-CN" altLang="en-US" dirty="0">
                <a:solidFill>
                  <a:srgbClr val="0432FF"/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432FF"/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Wu,</a:t>
            </a:r>
            <a:r>
              <a:rPr lang="zh-CN" altLang="en-US" dirty="0">
                <a:solidFill>
                  <a:srgbClr val="0432FF"/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432FF"/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Yong</a:t>
            </a:r>
            <a:r>
              <a:rPr lang="zh-CN" altLang="en-US" dirty="0">
                <a:solidFill>
                  <a:srgbClr val="0432FF"/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432FF"/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Liu, … (</a:t>
            </a:r>
            <a:r>
              <a:rPr lang="zh-CN" altLang="en-US" dirty="0">
                <a:solidFill>
                  <a:srgbClr val="0432FF"/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郑州轻工业大学</a:t>
            </a:r>
            <a:r>
              <a:rPr lang="en-US" altLang="zh-CN" dirty="0">
                <a:solidFill>
                  <a:srgbClr val="0432FF"/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84" name="TextBox 18">
            <a:extLst>
              <a:ext uri="{FF2B5EF4-FFF2-40B4-BE49-F238E27FC236}">
                <a16:creationId xmlns:a16="http://schemas.microsoft.com/office/drawing/2014/main" id="{4700ABC3-C9A8-445D-AB63-6378DDC310A6}"/>
              </a:ext>
            </a:extLst>
          </p:cNvPr>
          <p:cNvSpPr txBox="1"/>
          <p:nvPr/>
        </p:nvSpPr>
        <p:spPr>
          <a:xfrm>
            <a:off x="1367967" y="5626282"/>
            <a:ext cx="35086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0000FF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Continuous optimization is ongoing!</a:t>
            </a:r>
          </a:p>
        </p:txBody>
      </p:sp>
      <p:pic>
        <p:nvPicPr>
          <p:cNvPr id="85" name="图片 84">
            <a:extLst>
              <a:ext uri="{FF2B5EF4-FFF2-40B4-BE49-F238E27FC236}">
                <a16:creationId xmlns:a16="http://schemas.microsoft.com/office/drawing/2014/main" id="{AF9BEC17-1E42-4130-B3C4-E3C3ADAD1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840" y="533939"/>
            <a:ext cx="2514444" cy="1682975"/>
          </a:xfrm>
          <a:prstGeom prst="rect">
            <a:avLst/>
          </a:prstGeom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DFE22ABF-D813-4028-8CD5-AFD6972463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9840" y="2263991"/>
            <a:ext cx="2526989" cy="168297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A31F2A1-CD03-44B4-AF06-C7480F619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27" y="1127141"/>
            <a:ext cx="4935187" cy="262554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AA3C4AB-65EE-4AF7-8174-5EE33740E7C8}"/>
              </a:ext>
            </a:extLst>
          </p:cNvPr>
          <p:cNvCxnSpPr>
            <a:cxnSpLocks/>
          </p:cNvCxnSpPr>
          <p:nvPr/>
        </p:nvCxnSpPr>
        <p:spPr>
          <a:xfrm>
            <a:off x="1300348" y="3763528"/>
            <a:ext cx="110440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60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CFFB01B-F906-4505-986B-FB126D75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grpSp>
        <p:nvGrpSpPr>
          <p:cNvPr id="3" name="Group 28">
            <a:extLst>
              <a:ext uri="{FF2B5EF4-FFF2-40B4-BE49-F238E27FC236}">
                <a16:creationId xmlns:a16="http://schemas.microsoft.com/office/drawing/2014/main" id="{50BC605E-FF0B-4970-AD63-9E1C06BEBB16}"/>
              </a:ext>
            </a:extLst>
          </p:cNvPr>
          <p:cNvGrpSpPr>
            <a:grpSpLocks noChangeAspect="1"/>
          </p:cNvGrpSpPr>
          <p:nvPr/>
        </p:nvGrpSpPr>
        <p:grpSpPr>
          <a:xfrm>
            <a:off x="2464130" y="848809"/>
            <a:ext cx="6834247" cy="4649743"/>
            <a:chOff x="2734774" y="2207423"/>
            <a:chExt cx="8401786" cy="5716232"/>
          </a:xfrm>
        </p:grpSpPr>
        <p:pic>
          <p:nvPicPr>
            <p:cNvPr id="4" name="Picture 22" descr="A section of a cylindrical structure&#10;&#10;Description automatically generated">
              <a:extLst>
                <a:ext uri="{FF2B5EF4-FFF2-40B4-BE49-F238E27FC236}">
                  <a16:creationId xmlns:a16="http://schemas.microsoft.com/office/drawing/2014/main" id="{5501A3D8-0EE8-404F-B272-B4EF6C567E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2" t="5958" r="7019" b="3335"/>
            <a:stretch/>
          </p:blipFill>
          <p:spPr>
            <a:xfrm>
              <a:off x="2734774" y="2479983"/>
              <a:ext cx="8401786" cy="5443672"/>
            </a:xfrm>
            <a:prstGeom prst="rect">
              <a:avLst/>
            </a:prstGeom>
          </p:spPr>
        </p:pic>
        <p:sp>
          <p:nvSpPr>
            <p:cNvPr id="5" name="TextBox 23">
              <a:extLst>
                <a:ext uri="{FF2B5EF4-FFF2-40B4-BE49-F238E27FC236}">
                  <a16:creationId xmlns:a16="http://schemas.microsoft.com/office/drawing/2014/main" id="{7076B126-D57F-45FF-882D-CE14320A49A7}"/>
                </a:ext>
              </a:extLst>
            </p:cNvPr>
            <p:cNvSpPr txBox="1"/>
            <p:nvPr/>
          </p:nvSpPr>
          <p:spPr>
            <a:xfrm rot="21081309">
              <a:off x="7567439" y="3286165"/>
              <a:ext cx="2000858" cy="68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FDFF"/>
                  </a:solidFill>
                </a:rPr>
                <a:t>TPC</a:t>
              </a:r>
            </a:p>
          </p:txBody>
        </p:sp>
        <p:sp>
          <p:nvSpPr>
            <p:cNvPr id="6" name="TextBox 24">
              <a:extLst>
                <a:ext uri="{FF2B5EF4-FFF2-40B4-BE49-F238E27FC236}">
                  <a16:creationId xmlns:a16="http://schemas.microsoft.com/office/drawing/2014/main" id="{1332C81C-0AAF-42ED-9DA1-DCFB9382B0A7}"/>
                </a:ext>
              </a:extLst>
            </p:cNvPr>
            <p:cNvSpPr txBox="1"/>
            <p:nvPr/>
          </p:nvSpPr>
          <p:spPr>
            <a:xfrm rot="21006439">
              <a:off x="5477601" y="2851051"/>
              <a:ext cx="3391067" cy="68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C00"/>
                  </a:solidFill>
                </a:rPr>
                <a:t>OTK</a:t>
              </a:r>
              <a:r>
                <a:rPr lang="zh-CN" altLang="en-US" sz="1400" dirty="0">
                  <a:solidFill>
                    <a:srgbClr val="FFFC00"/>
                  </a:solidFill>
                </a:rPr>
                <a:t> </a:t>
              </a:r>
              <a:r>
                <a:rPr lang="en-US" altLang="zh-CN" sz="1400" dirty="0">
                  <a:solidFill>
                    <a:srgbClr val="FFFC00"/>
                  </a:solidFill>
                </a:rPr>
                <a:t>Barrel</a:t>
              </a:r>
              <a:endParaRPr lang="en-US" sz="1400" dirty="0">
                <a:solidFill>
                  <a:srgbClr val="FFFC00"/>
                </a:solidFill>
              </a:endParaRPr>
            </a:p>
          </p:txBody>
        </p:sp>
        <p:sp>
          <p:nvSpPr>
            <p:cNvPr id="7" name="TextBox 25">
              <a:extLst>
                <a:ext uri="{FF2B5EF4-FFF2-40B4-BE49-F238E27FC236}">
                  <a16:creationId xmlns:a16="http://schemas.microsoft.com/office/drawing/2014/main" id="{083AA916-104D-480B-86FE-A018E6F8FD23}"/>
                </a:ext>
              </a:extLst>
            </p:cNvPr>
            <p:cNvSpPr txBox="1"/>
            <p:nvPr/>
          </p:nvSpPr>
          <p:spPr>
            <a:xfrm rot="15655078">
              <a:off x="8563573" y="3695326"/>
              <a:ext cx="3660133" cy="68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C00"/>
                  </a:solidFill>
                </a:rPr>
                <a:t>OTK</a:t>
              </a:r>
              <a:r>
                <a:rPr lang="zh-CN" altLang="en-US" sz="1400" dirty="0">
                  <a:solidFill>
                    <a:srgbClr val="FFFC00"/>
                  </a:solidFill>
                </a:rPr>
                <a:t> </a:t>
              </a:r>
              <a:r>
                <a:rPr lang="en-US" altLang="zh-CN" sz="1400" dirty="0">
                  <a:solidFill>
                    <a:srgbClr val="FFFC00"/>
                  </a:solidFill>
                </a:rPr>
                <a:t>Endcap</a:t>
              </a:r>
              <a:endParaRPr lang="en-US" sz="1400" dirty="0">
                <a:solidFill>
                  <a:srgbClr val="FFFC00"/>
                </a:solidFill>
              </a:endParaRP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39E5173F-A7E6-47D1-B78F-85D2335F4C07}"/>
                </a:ext>
              </a:extLst>
            </p:cNvPr>
            <p:cNvSpPr txBox="1"/>
            <p:nvPr/>
          </p:nvSpPr>
          <p:spPr>
            <a:xfrm rot="21039942">
              <a:off x="5252199" y="4600032"/>
              <a:ext cx="2945470" cy="68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40FF"/>
                  </a:solidFill>
                </a:rPr>
                <a:t>ITK</a:t>
              </a:r>
              <a:r>
                <a:rPr lang="zh-CN" altLang="en-US" sz="1400" dirty="0">
                  <a:solidFill>
                    <a:srgbClr val="FF40FF"/>
                  </a:solidFill>
                </a:rPr>
                <a:t> </a:t>
              </a:r>
              <a:r>
                <a:rPr lang="en-US" altLang="zh-CN" sz="1400" dirty="0">
                  <a:solidFill>
                    <a:srgbClr val="FF40FF"/>
                  </a:solidFill>
                </a:rPr>
                <a:t>Barrels</a:t>
              </a:r>
              <a:endParaRPr lang="en-US" sz="1400" dirty="0">
                <a:solidFill>
                  <a:srgbClr val="FF40FF"/>
                </a:solidFill>
              </a:endParaRPr>
            </a:p>
          </p:txBody>
        </p:sp>
        <p:sp>
          <p:nvSpPr>
            <p:cNvPr id="9" name="TextBox 27">
              <a:extLst>
                <a:ext uri="{FF2B5EF4-FFF2-40B4-BE49-F238E27FC236}">
                  <a16:creationId xmlns:a16="http://schemas.microsoft.com/office/drawing/2014/main" id="{E599821C-D2DB-41A7-A18D-761CB3FB22BA}"/>
                </a:ext>
              </a:extLst>
            </p:cNvPr>
            <p:cNvSpPr txBox="1"/>
            <p:nvPr/>
          </p:nvSpPr>
          <p:spPr>
            <a:xfrm rot="15654011">
              <a:off x="7072075" y="4338512"/>
              <a:ext cx="2270757" cy="1163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40FF"/>
                  </a:solidFill>
                </a:rPr>
                <a:t>ITK</a:t>
              </a:r>
              <a:r>
                <a:rPr lang="zh-CN" altLang="en-US" sz="1400" dirty="0">
                  <a:solidFill>
                    <a:srgbClr val="FF40FF"/>
                  </a:solidFill>
                </a:rPr>
                <a:t> </a:t>
              </a:r>
              <a:r>
                <a:rPr lang="en-US" altLang="zh-CN" sz="1400" dirty="0">
                  <a:solidFill>
                    <a:srgbClr val="FF40FF"/>
                  </a:solidFill>
                </a:rPr>
                <a:t>Endcaps</a:t>
              </a:r>
              <a:endParaRPr lang="en-US" sz="1400" dirty="0">
                <a:solidFill>
                  <a:srgbClr val="FF4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249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1">
            <a:extLst>
              <a:ext uri="{FF2B5EF4-FFF2-40B4-BE49-F238E27FC236}">
                <a16:creationId xmlns:a16="http://schemas.microsoft.com/office/drawing/2014/main" id="{192D4CFB-0649-EF77-3276-4897BCACF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CN" sz="6600" dirty="0"/>
          </a:p>
          <a:p>
            <a:pPr marL="0" indent="0" algn="ctr">
              <a:buNone/>
            </a:pPr>
            <a:r>
              <a:rPr lang="en-US" altLang="zh-CN" sz="9600" dirty="0"/>
              <a:t>Thank you</a:t>
            </a:r>
            <a:r>
              <a:rPr lang="zh-CN" altLang="en-US" sz="9600" dirty="0"/>
              <a:t>！</a:t>
            </a:r>
            <a:endParaRPr lang="en-US" sz="9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5340B90-51F9-4662-A103-F03605624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66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8C5BDA-9A15-45F9-8501-3ACC085CE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886258-A983-465E-8596-5AA31203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319" y="678699"/>
            <a:ext cx="5000501" cy="279363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42894DF-F0DA-4D33-8249-BBAA87586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319" y="3896367"/>
            <a:ext cx="4935187" cy="262554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CFFA2924-2704-48DF-9C93-CC8138D0B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38" y="42439"/>
            <a:ext cx="1983793" cy="714380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341AE27-CD7E-481B-B0C2-F649C7F58FF2}"/>
              </a:ext>
            </a:extLst>
          </p:cNvPr>
          <p:cNvSpPr/>
          <p:nvPr/>
        </p:nvSpPr>
        <p:spPr>
          <a:xfrm>
            <a:off x="5109319" y="1472540"/>
            <a:ext cx="4935187" cy="19997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02526AC-6677-40D8-AE26-5A906F0B6399}"/>
              </a:ext>
            </a:extLst>
          </p:cNvPr>
          <p:cNvSpPr/>
          <p:nvPr/>
        </p:nvSpPr>
        <p:spPr>
          <a:xfrm>
            <a:off x="5109319" y="5153891"/>
            <a:ext cx="4935187" cy="13937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A38FA9C-9F85-47BF-BB45-BCD2D9BAE585}"/>
              </a:ext>
            </a:extLst>
          </p:cNvPr>
          <p:cNvSpPr txBox="1"/>
          <p:nvPr/>
        </p:nvSpPr>
        <p:spPr>
          <a:xfrm>
            <a:off x="70638" y="1567543"/>
            <a:ext cx="4745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Mechanical and cooling design for the</a:t>
            </a:r>
          </a:p>
          <a:p>
            <a:r>
              <a:rPr lang="en-US" altLang="zh-CN" sz="2000" dirty="0"/>
              <a:t>     ITK and OTK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49012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ADDC039B-1316-47A1-8B74-F49EFCE59E92}"/>
              </a:ext>
            </a:extLst>
          </p:cNvPr>
          <p:cNvSpPr txBox="1"/>
          <p:nvPr/>
        </p:nvSpPr>
        <p:spPr>
          <a:xfrm>
            <a:off x="5044" y="8750"/>
            <a:ext cx="9301382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5.3.4.1 ITK barrel local support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561FBA-33F3-4BD0-8448-6177CA9C6F08}"/>
              </a:ext>
            </a:extLst>
          </p:cNvPr>
          <p:cNvSpPr/>
          <p:nvPr/>
        </p:nvSpPr>
        <p:spPr>
          <a:xfrm>
            <a:off x="0" y="463142"/>
            <a:ext cx="1218695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5A6B830-51E2-426F-B652-1AD43CEE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456" y="893813"/>
            <a:ext cx="5155097" cy="25351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BB6776-DA3C-40F2-BCAA-7C71FA3FD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5" t="4579"/>
          <a:stretch/>
        </p:blipFill>
        <p:spPr>
          <a:xfrm>
            <a:off x="290948" y="664447"/>
            <a:ext cx="4417617" cy="3428338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D189EF6-014B-467A-B439-839B2B686B91}"/>
              </a:ext>
            </a:extLst>
          </p:cNvPr>
          <p:cNvCxnSpPr>
            <a:cxnSpLocks/>
          </p:cNvCxnSpPr>
          <p:nvPr/>
        </p:nvCxnSpPr>
        <p:spPr>
          <a:xfrm flipH="1" flipV="1">
            <a:off x="3034145" y="1787236"/>
            <a:ext cx="3532911" cy="2612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6D1C45F6-770C-4F6D-BDDC-557C1E65C445}"/>
              </a:ext>
            </a:extLst>
          </p:cNvPr>
          <p:cNvSpPr txBox="1"/>
          <p:nvPr/>
        </p:nvSpPr>
        <p:spPr>
          <a:xfrm>
            <a:off x="5850597" y="3725693"/>
            <a:ext cx="55021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Estimation of ITK stave material contributions</a:t>
            </a:r>
            <a:endParaRPr lang="zh-CN" altLang="en-US" sz="2000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86670F30-6055-4B8A-B318-840411B3B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746" y="4125803"/>
            <a:ext cx="6147807" cy="2317917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C7C8225-5418-4517-B002-CA148023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9B8063E-70B0-40C6-A07B-07046C199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63" y="4125803"/>
            <a:ext cx="4515702" cy="2522791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AD9658F-DBED-4E98-B4C3-594CC6FF869B}"/>
              </a:ext>
            </a:extLst>
          </p:cNvPr>
          <p:cNvCxnSpPr/>
          <p:nvPr/>
        </p:nvCxnSpPr>
        <p:spPr>
          <a:xfrm>
            <a:off x="938151" y="5100452"/>
            <a:ext cx="79031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392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FA7F6865-5854-4AEE-8906-04D6365B48BD}"/>
              </a:ext>
            </a:extLst>
          </p:cNvPr>
          <p:cNvSpPr txBox="1"/>
          <p:nvPr/>
        </p:nvSpPr>
        <p:spPr>
          <a:xfrm>
            <a:off x="-16055" y="4035512"/>
            <a:ext cx="4053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Enhance heat transfer between cold plate and cooling tube</a:t>
            </a:r>
            <a:endParaRPr lang="zh-CN" altLang="en-US" sz="1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DDC039B-1316-47A1-8B74-F49EFCE59E92}"/>
              </a:ext>
            </a:extLst>
          </p:cNvPr>
          <p:cNvSpPr txBox="1"/>
          <p:nvPr/>
        </p:nvSpPr>
        <p:spPr>
          <a:xfrm>
            <a:off x="5044" y="8750"/>
            <a:ext cx="9301382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5.3.4.1.1 Materials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561FBA-33F3-4BD0-8448-6177CA9C6F08}"/>
              </a:ext>
            </a:extLst>
          </p:cNvPr>
          <p:cNvSpPr/>
          <p:nvPr/>
        </p:nvSpPr>
        <p:spPr>
          <a:xfrm>
            <a:off x="0" y="463142"/>
            <a:ext cx="1218695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E0053FD-04BE-4665-877D-563D489EB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940" y="4964110"/>
            <a:ext cx="1421392" cy="1829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5191DE9-A898-4EC7-8EA4-50F205638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996" y="3577387"/>
            <a:ext cx="2047403" cy="128091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8B656B0-0988-443E-9C38-9FCF70BE2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631" y="548883"/>
            <a:ext cx="3123056" cy="10472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287F9AA-A5B2-4948-9EA4-17E39E3EB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962" y="1616157"/>
            <a:ext cx="2292764" cy="11525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D7D2D0-EF9A-4DD8-A029-A815D91CF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016" y="2788720"/>
            <a:ext cx="3592285" cy="68285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0BF3662-CE0D-4DF4-BF0C-4EF382EFF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1830" y="2918576"/>
            <a:ext cx="4744112" cy="2333071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718CB8D-A3AA-4C2C-8723-2F97F3AF6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4</a:t>
            </a:fld>
            <a:endParaRPr lang="zh-CN" altLang="en-US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7E202865-3CD4-4EBF-97B3-AE4339E382FC}"/>
              </a:ext>
            </a:extLst>
          </p:cNvPr>
          <p:cNvCxnSpPr>
            <a:cxnSpLocks/>
          </p:cNvCxnSpPr>
          <p:nvPr/>
        </p:nvCxnSpPr>
        <p:spPr>
          <a:xfrm flipH="1">
            <a:off x="5492341" y="5076366"/>
            <a:ext cx="1520038" cy="81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BDCADCFB-4647-4F8B-909A-76F1EC584BC8}"/>
              </a:ext>
            </a:extLst>
          </p:cNvPr>
          <p:cNvCxnSpPr>
            <a:cxnSpLocks/>
          </p:cNvCxnSpPr>
          <p:nvPr/>
        </p:nvCxnSpPr>
        <p:spPr>
          <a:xfrm flipH="1" flipV="1">
            <a:off x="5747657" y="4465122"/>
            <a:ext cx="1264722" cy="344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879E3E15-011D-4BEF-9069-C389D075233B}"/>
              </a:ext>
            </a:extLst>
          </p:cNvPr>
          <p:cNvCxnSpPr>
            <a:cxnSpLocks/>
          </p:cNvCxnSpPr>
          <p:nvPr/>
        </p:nvCxnSpPr>
        <p:spPr>
          <a:xfrm flipH="1" flipV="1">
            <a:off x="5834169" y="3471578"/>
            <a:ext cx="1178211" cy="1250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1577567D-37F5-4B6B-91C7-FD9340777486}"/>
              </a:ext>
            </a:extLst>
          </p:cNvPr>
          <p:cNvCxnSpPr>
            <a:cxnSpLocks/>
          </p:cNvCxnSpPr>
          <p:nvPr/>
        </p:nvCxnSpPr>
        <p:spPr>
          <a:xfrm flipH="1" flipV="1">
            <a:off x="5834169" y="2392878"/>
            <a:ext cx="1179036" cy="2244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B59A04A6-DDC5-40C3-9523-709128054777}"/>
              </a:ext>
            </a:extLst>
          </p:cNvPr>
          <p:cNvCxnSpPr>
            <a:cxnSpLocks/>
          </p:cNvCxnSpPr>
          <p:nvPr/>
        </p:nvCxnSpPr>
        <p:spPr>
          <a:xfrm flipH="1" flipV="1">
            <a:off x="5859399" y="1239312"/>
            <a:ext cx="1162360" cy="3219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03A1898E-E312-416B-A66A-5C4929EA5182}"/>
              </a:ext>
            </a:extLst>
          </p:cNvPr>
          <p:cNvSpPr txBox="1"/>
          <p:nvPr/>
        </p:nvSpPr>
        <p:spPr>
          <a:xfrm>
            <a:off x="-16055" y="5582685"/>
            <a:ext cx="329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Support, provide structural rigidity</a:t>
            </a:r>
            <a:endParaRPr lang="zh-CN" altLang="en-US" sz="1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F287301-03B3-4D0C-8EC3-F523E03CA828}"/>
              </a:ext>
            </a:extLst>
          </p:cNvPr>
          <p:cNvSpPr txBox="1"/>
          <p:nvPr/>
        </p:nvSpPr>
        <p:spPr>
          <a:xfrm>
            <a:off x="0" y="2945892"/>
            <a:ext cx="3109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Cooling fluid circulating passage</a:t>
            </a:r>
            <a:endParaRPr lang="zh-CN" altLang="en-US" sz="140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6430236-2100-4813-B6C5-353D6E0F8802}"/>
              </a:ext>
            </a:extLst>
          </p:cNvPr>
          <p:cNvSpPr txBox="1"/>
          <p:nvPr/>
        </p:nvSpPr>
        <p:spPr>
          <a:xfrm>
            <a:off x="4340" y="1983820"/>
            <a:ext cx="3533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Heat dissipation, maintaining chip temperature stability</a:t>
            </a:r>
            <a:endParaRPr lang="zh-CN" altLang="en-US" sz="14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3E63023-76AE-41A0-B70C-98C150C2B6A6}"/>
              </a:ext>
            </a:extLst>
          </p:cNvPr>
          <p:cNvSpPr txBox="1"/>
          <p:nvPr/>
        </p:nvSpPr>
        <p:spPr>
          <a:xfrm>
            <a:off x="-16054" y="849683"/>
            <a:ext cx="35538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Filling layer, enhanced heat conduction</a:t>
            </a:r>
            <a:endParaRPr lang="zh-CN" altLang="en-US" sz="14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55B31EE-906B-4D40-9B56-381BB593E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4883" y="548882"/>
            <a:ext cx="4216307" cy="2355527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82627B4-B8EF-47B1-AFC0-1EED4DA7D868}"/>
              </a:ext>
            </a:extLst>
          </p:cNvPr>
          <p:cNvCxnSpPr>
            <a:cxnSpLocks/>
          </p:cNvCxnSpPr>
          <p:nvPr/>
        </p:nvCxnSpPr>
        <p:spPr>
          <a:xfrm>
            <a:off x="8237517" y="1596173"/>
            <a:ext cx="37308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627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ADDC039B-1316-47A1-8B74-F49EFCE59E92}"/>
              </a:ext>
            </a:extLst>
          </p:cNvPr>
          <p:cNvSpPr txBox="1"/>
          <p:nvPr/>
        </p:nvSpPr>
        <p:spPr>
          <a:xfrm>
            <a:off x="5044" y="8750"/>
            <a:ext cx="9301382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5.3.4.1.2 Structural </a:t>
            </a:r>
            <a:r>
              <a:rPr lang="en-US" altLang="zh-CN" sz="2400" b="1" dirty="0" err="1"/>
              <a:t>characterisition</a:t>
            </a:r>
            <a:endParaRPr lang="en-US" altLang="zh-CN" sz="24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561FBA-33F3-4BD0-8448-6177CA9C6F08}"/>
              </a:ext>
            </a:extLst>
          </p:cNvPr>
          <p:cNvSpPr/>
          <p:nvPr/>
        </p:nvSpPr>
        <p:spPr>
          <a:xfrm>
            <a:off x="0" y="463142"/>
            <a:ext cx="1218695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7D62D50-11E0-4F92-8642-10B1B22C9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22" y="2953950"/>
            <a:ext cx="4331638" cy="217076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58B10E4-C9F9-4C96-B088-230CF57E1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22" y="508861"/>
            <a:ext cx="4331639" cy="217076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B5DDF576-4E78-4928-920D-798841386286}"/>
              </a:ext>
            </a:extLst>
          </p:cNvPr>
          <p:cNvSpPr txBox="1"/>
          <p:nvPr/>
        </p:nvSpPr>
        <p:spPr>
          <a:xfrm>
            <a:off x="8597734" y="2641180"/>
            <a:ext cx="2660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ITKB1 stave deformation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300F018-B38C-4041-A4CE-09CA74C58BE6}"/>
              </a:ext>
            </a:extLst>
          </p:cNvPr>
          <p:cNvSpPr txBox="1"/>
          <p:nvPr/>
        </p:nvSpPr>
        <p:spPr>
          <a:xfrm>
            <a:off x="7552707" y="5029709"/>
            <a:ext cx="4521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First order mode and first natural frequency</a:t>
            </a:r>
            <a:endParaRPr lang="zh-CN" altLang="en-US" dirty="0"/>
          </a:p>
        </p:txBody>
      </p:sp>
      <p:pic>
        <p:nvPicPr>
          <p:cNvPr id="26" name="Google Shape;148;p5">
            <a:extLst>
              <a:ext uri="{FF2B5EF4-FFF2-40B4-BE49-F238E27FC236}">
                <a16:creationId xmlns:a16="http://schemas.microsoft.com/office/drawing/2014/main" id="{AAFCCE6D-CB34-4DFB-8E28-523C9E3780C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240" y="3609271"/>
            <a:ext cx="4025465" cy="20124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EE81CDB-92D4-4C48-9F4F-34EF3F2F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5</a:t>
            </a:fld>
            <a:endParaRPr lang="zh-CN" altLang="en-US"/>
          </a:p>
        </p:txBody>
      </p:sp>
      <p:graphicFrame>
        <p:nvGraphicFramePr>
          <p:cNvPr id="13" name="Table 202">
            <a:extLst>
              <a:ext uri="{FF2B5EF4-FFF2-40B4-BE49-F238E27FC236}">
                <a16:creationId xmlns:a16="http://schemas.microsoft.com/office/drawing/2014/main" id="{1B0B0893-7109-478A-B47A-C1F858829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119062"/>
              </p:ext>
            </p:extLst>
          </p:nvPr>
        </p:nvGraphicFramePr>
        <p:xfrm>
          <a:off x="1711036" y="5455513"/>
          <a:ext cx="7219951" cy="1253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0350">
                  <a:extLst>
                    <a:ext uri="{9D8B030D-6E8A-4147-A177-3AD203B41FA5}">
                      <a16:colId xmlns:a16="http://schemas.microsoft.com/office/drawing/2014/main" val="338337998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959876715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581524359"/>
                    </a:ext>
                  </a:extLst>
                </a:gridCol>
                <a:gridCol w="1295401">
                  <a:extLst>
                    <a:ext uri="{9D8B030D-6E8A-4147-A177-3AD203B41FA5}">
                      <a16:colId xmlns:a16="http://schemas.microsoft.com/office/drawing/2014/main" val="8416516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ITK Stave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ITKB1</a:t>
                      </a:r>
                      <a:endParaRPr lang="fr-FR" sz="1600" dirty="0">
                        <a:latin typeface="Calibri" charset="0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ITKB2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ITKB3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4993390"/>
                  </a:ext>
                </a:extLst>
              </a:tr>
              <a:tr h="314091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Stave length [mm]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Calibri" charset="0"/>
                        </a:rPr>
                        <a:t>987</a:t>
                      </a:r>
                      <a:endParaRPr lang="en-US" sz="16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1410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1974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9852093"/>
                  </a:ext>
                </a:extLst>
              </a:tr>
              <a:tr h="31409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Maximum sag [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μm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289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896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983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First natural frequency [Hz]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126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0147661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F57A7E1A-DF74-4619-9F99-FD290908A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18" y="807996"/>
            <a:ext cx="4837176" cy="2702389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7006FC5-4AF9-4AFB-B241-48926143A12F}"/>
              </a:ext>
            </a:extLst>
          </p:cNvPr>
          <p:cNvCxnSpPr>
            <a:cxnSpLocks/>
          </p:cNvCxnSpPr>
          <p:nvPr/>
        </p:nvCxnSpPr>
        <p:spPr>
          <a:xfrm>
            <a:off x="1727861" y="2159190"/>
            <a:ext cx="11994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286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238CEAB-E750-4646-91A1-FEA69B8A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066" y="3292204"/>
            <a:ext cx="4536385" cy="253797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DDC039B-1316-47A1-8B74-F49EFCE59E92}"/>
              </a:ext>
            </a:extLst>
          </p:cNvPr>
          <p:cNvSpPr txBox="1"/>
          <p:nvPr/>
        </p:nvSpPr>
        <p:spPr>
          <a:xfrm>
            <a:off x="5045" y="8750"/>
            <a:ext cx="7412423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5.3.4.1.3 Thermal </a:t>
            </a:r>
            <a:r>
              <a:rPr lang="en-US" altLang="zh-CN" sz="2400" b="1" dirty="0" err="1"/>
              <a:t>characterisition</a:t>
            </a:r>
            <a:endParaRPr lang="en-US" altLang="zh-CN" sz="24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561FBA-33F3-4BD0-8448-6177CA9C6F08}"/>
              </a:ext>
            </a:extLst>
          </p:cNvPr>
          <p:cNvSpPr/>
          <p:nvPr/>
        </p:nvSpPr>
        <p:spPr>
          <a:xfrm>
            <a:off x="0" y="463142"/>
            <a:ext cx="1218695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9644D2F-6A62-45D4-9F8E-A9C0C1A67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21" y="3354225"/>
            <a:ext cx="4932788" cy="2537978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50632D5-A8F4-4AE8-A88F-889CEDBC90BA}"/>
              </a:ext>
            </a:extLst>
          </p:cNvPr>
          <p:cNvCxnSpPr>
            <a:cxnSpLocks/>
          </p:cNvCxnSpPr>
          <p:nvPr/>
        </p:nvCxnSpPr>
        <p:spPr>
          <a:xfrm flipV="1">
            <a:off x="1430977" y="4880758"/>
            <a:ext cx="1151906" cy="5517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D650BA28-1B04-465C-AFCF-2CE530BEA7AB}"/>
              </a:ext>
            </a:extLst>
          </p:cNvPr>
          <p:cNvCxnSpPr>
            <a:cxnSpLocks/>
          </p:cNvCxnSpPr>
          <p:nvPr/>
        </p:nvCxnSpPr>
        <p:spPr>
          <a:xfrm flipV="1">
            <a:off x="1529938" y="5123972"/>
            <a:ext cx="1151906" cy="5517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C3547D0-4F48-4278-94CA-C4E0005975BF}"/>
              </a:ext>
            </a:extLst>
          </p:cNvPr>
          <p:cNvCxnSpPr>
            <a:cxnSpLocks/>
          </p:cNvCxnSpPr>
          <p:nvPr/>
        </p:nvCxnSpPr>
        <p:spPr>
          <a:xfrm flipV="1">
            <a:off x="7148945" y="4797631"/>
            <a:ext cx="1127391" cy="634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C28C3023-7BEC-4E69-B8EC-A77A0587CD6E}"/>
              </a:ext>
            </a:extLst>
          </p:cNvPr>
          <p:cNvCxnSpPr>
            <a:cxnSpLocks/>
          </p:cNvCxnSpPr>
          <p:nvPr/>
        </p:nvCxnSpPr>
        <p:spPr>
          <a:xfrm flipH="1">
            <a:off x="9642764" y="3773723"/>
            <a:ext cx="1036757" cy="5963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BBC858F6-B5D7-4FAC-BD5C-88358F36FDCD}"/>
              </a:ext>
            </a:extLst>
          </p:cNvPr>
          <p:cNvSpPr txBox="1"/>
          <p:nvPr/>
        </p:nvSpPr>
        <p:spPr>
          <a:xfrm>
            <a:off x="0" y="663355"/>
            <a:ext cx="510045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The heat generated by ITK sensors with a magnitude of 200 </a:t>
            </a:r>
            <a:r>
              <a:rPr lang="en-US" altLang="zh-CN" sz="2000" dirty="0" err="1"/>
              <a:t>mW</a:t>
            </a:r>
            <a:r>
              <a:rPr lang="en-US" altLang="zh-CN" sz="2000" dirty="0"/>
              <a:t>/cm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. The cooling design should achieve the following:</a:t>
            </a:r>
          </a:p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30447D2-D374-46FE-B6F5-20B5CDBB3711}"/>
              </a:ext>
            </a:extLst>
          </p:cNvPr>
          <p:cNvSpPr txBox="1"/>
          <p:nvPr/>
        </p:nvSpPr>
        <p:spPr>
          <a:xfrm>
            <a:off x="80480" y="1918958"/>
            <a:ext cx="50199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The overall sensor operating temperature &lt;30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℃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>
              <a:latin typeface="Times New Roman" panose="02020603050405020304" pitchFamily="18" charset="0"/>
              <a:ea typeface="仿宋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The temperature uniformity across a single sensor &lt;5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℃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.</a:t>
            </a:r>
            <a:endParaRPr lang="zh-CN" altLang="en-US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618F9AB-1786-415A-9A06-C7CD2BA56B23}"/>
              </a:ext>
            </a:extLst>
          </p:cNvPr>
          <p:cNvSpPr txBox="1"/>
          <p:nvPr/>
        </p:nvSpPr>
        <p:spPr>
          <a:xfrm>
            <a:off x="231569" y="6003097"/>
            <a:ext cx="10402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The temperature gradient along the 987 mm length of the stave can be controlled within 5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℃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. The water cooling meets the detector’s requirements.</a:t>
            </a:r>
            <a:endParaRPr lang="zh-CN" altLang="en-US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7D4A83C-53C7-4465-B1C9-A68B1887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B159BB5-185E-4FFC-B6C5-53393A76F55A}"/>
              </a:ext>
            </a:extLst>
          </p:cNvPr>
          <p:cNvSpPr txBox="1"/>
          <p:nvPr/>
        </p:nvSpPr>
        <p:spPr>
          <a:xfrm>
            <a:off x="3012420" y="3626519"/>
            <a:ext cx="1397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200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mW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/cm</a:t>
            </a:r>
            <a:r>
              <a:rPr lang="en-US" altLang="zh-CN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2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3D356D8-F8C5-4FF2-BD38-8D9E8156FBF6}"/>
              </a:ext>
            </a:extLst>
          </p:cNvPr>
          <p:cNvSpPr txBox="1"/>
          <p:nvPr/>
        </p:nvSpPr>
        <p:spPr>
          <a:xfrm>
            <a:off x="1157844" y="4682593"/>
            <a:ext cx="1151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1 m/s 5</a:t>
            </a:r>
            <a:r>
              <a:rPr lang="zh-CN" altLang="en-US" dirty="0">
                <a:solidFill>
                  <a:schemeClr val="accent1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℃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 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8D793B3-532F-4BEB-8198-6ACDA15AD87B}"/>
              </a:ext>
            </a:extLst>
          </p:cNvPr>
          <p:cNvSpPr txBox="1"/>
          <p:nvPr/>
        </p:nvSpPr>
        <p:spPr>
          <a:xfrm>
            <a:off x="8840843" y="3392671"/>
            <a:ext cx="1397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200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mW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/cm</a:t>
            </a:r>
            <a:r>
              <a:rPr lang="en-US" altLang="zh-CN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2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A5E479E-FD8D-4B48-A0EA-643C78DBBF9C}"/>
              </a:ext>
            </a:extLst>
          </p:cNvPr>
          <p:cNvSpPr txBox="1"/>
          <p:nvPr/>
        </p:nvSpPr>
        <p:spPr>
          <a:xfrm>
            <a:off x="7010400" y="4681567"/>
            <a:ext cx="1151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1 m/s 5</a:t>
            </a:r>
            <a:r>
              <a:rPr lang="zh-CN" altLang="en-US" dirty="0">
                <a:solidFill>
                  <a:schemeClr val="accent1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℃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 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54A4786-2DEF-43DA-A63A-F7EE2F20A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443" y="620277"/>
            <a:ext cx="4629078" cy="2586131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F6CE98C-445D-45DF-9DC0-D3A2C88F4372}"/>
              </a:ext>
            </a:extLst>
          </p:cNvPr>
          <p:cNvCxnSpPr>
            <a:cxnSpLocks/>
          </p:cNvCxnSpPr>
          <p:nvPr/>
        </p:nvCxnSpPr>
        <p:spPr>
          <a:xfrm>
            <a:off x="7196447" y="2049372"/>
            <a:ext cx="107988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480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ADDC039B-1316-47A1-8B74-F49EFCE59E92}"/>
              </a:ext>
            </a:extLst>
          </p:cNvPr>
          <p:cNvSpPr txBox="1"/>
          <p:nvPr/>
        </p:nvSpPr>
        <p:spPr>
          <a:xfrm>
            <a:off x="5045" y="8750"/>
            <a:ext cx="9483339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5.3.4.2 Endcap local support for HV-CMOS pixel detector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561FBA-33F3-4BD0-8448-6177CA9C6F08}"/>
              </a:ext>
            </a:extLst>
          </p:cNvPr>
          <p:cNvSpPr/>
          <p:nvPr/>
        </p:nvSpPr>
        <p:spPr>
          <a:xfrm>
            <a:off x="0" y="463142"/>
            <a:ext cx="1218695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744259-555B-4555-9E98-7D22221BC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273" y="628910"/>
            <a:ext cx="4681062" cy="33160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D1043A1-89BA-4184-8169-DB54DBA0A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9741"/>
            <a:ext cx="5833717" cy="190911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D090F96-FF1E-4130-AB01-C4C74352D32F}"/>
              </a:ext>
            </a:extLst>
          </p:cNvPr>
          <p:cNvSpPr txBox="1"/>
          <p:nvPr/>
        </p:nvSpPr>
        <p:spPr>
          <a:xfrm>
            <a:off x="-100940" y="4141855"/>
            <a:ext cx="59788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Estimation of ITK HV-CMOS pixel endcap material contributions</a:t>
            </a:r>
            <a:endParaRPr lang="zh-CN" altLang="en-US" sz="2000" dirty="0"/>
          </a:p>
        </p:txBody>
      </p:sp>
      <p:pic>
        <p:nvPicPr>
          <p:cNvPr id="18" name="图片 32">
            <a:extLst>
              <a:ext uri="{FF2B5EF4-FFF2-40B4-BE49-F238E27FC236}">
                <a16:creationId xmlns:a16="http://schemas.microsoft.com/office/drawing/2014/main" id="{7C9FFA39-35D9-480C-B8EB-0654D08C8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41" t="44465" r="1541" b="13488"/>
          <a:stretch/>
        </p:blipFill>
        <p:spPr>
          <a:xfrm>
            <a:off x="9386195" y="4146326"/>
            <a:ext cx="2497295" cy="1365022"/>
          </a:xfrm>
          <a:prstGeom prst="rect">
            <a:avLst/>
          </a:prstGeom>
        </p:spPr>
      </p:pic>
      <p:pic>
        <p:nvPicPr>
          <p:cNvPr id="19" name="图片 31">
            <a:extLst>
              <a:ext uri="{FF2B5EF4-FFF2-40B4-BE49-F238E27FC236}">
                <a16:creationId xmlns:a16="http://schemas.microsoft.com/office/drawing/2014/main" id="{F957AE51-69A5-4D7F-A6E9-149DB40771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682" r="56299" b="37400"/>
          <a:stretch/>
        </p:blipFill>
        <p:spPr>
          <a:xfrm>
            <a:off x="9226804" y="5538699"/>
            <a:ext cx="2816076" cy="105929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F226A5B-6D42-42F9-99C1-FA707F191946}"/>
              </a:ext>
            </a:extLst>
          </p:cNvPr>
          <p:cNvSpPr txBox="1"/>
          <p:nvPr/>
        </p:nvSpPr>
        <p:spPr>
          <a:xfrm>
            <a:off x="5877927" y="4244312"/>
            <a:ext cx="33601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Additional new materials</a:t>
            </a:r>
            <a:r>
              <a:rPr lang="zh-CN" altLang="en-US" sz="2000" dirty="0"/>
              <a:t>（</a:t>
            </a:r>
            <a:r>
              <a:rPr lang="en-US" altLang="zh-CN" sz="2000" dirty="0"/>
              <a:t>the same with OTK</a:t>
            </a:r>
            <a:r>
              <a:rPr lang="zh-CN" altLang="en-US" sz="2000" dirty="0"/>
              <a:t>）：</a:t>
            </a:r>
            <a:endParaRPr lang="en-US" altLang="zh-CN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Honeycomb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（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light weight high strength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）</a:t>
            </a:r>
            <a:r>
              <a:rPr lang="en-US" altLang="zh-CN" dirty="0">
                <a:latin typeface="Times New Roman" panose="02020603050405020304" pitchFamily="18" charset="0"/>
                <a:ea typeface="仿宋" panose="02010609060101010101" pitchFamily="49" charset="-122"/>
              </a:rPr>
              <a:t> 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filled with poco foam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（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Light weight and high thermal conductivity</a:t>
            </a:r>
            <a:r>
              <a:rPr lang="zh-CN" altLang="en-US" dirty="0">
                <a:latin typeface="Times New Roman" panose="02020603050405020304" pitchFamily="18" charset="0"/>
                <a:ea typeface="仿宋" panose="02010609060101010101" pitchFamily="49" charset="-122"/>
              </a:rPr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6CBAD5-C34B-4334-9080-ED426FE6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B7FB480-4391-4918-9199-B1814B94A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52" y="906472"/>
            <a:ext cx="4837176" cy="2702389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FC0022B-1DAE-44A8-A41C-E2A37FE5145C}"/>
              </a:ext>
            </a:extLst>
          </p:cNvPr>
          <p:cNvCxnSpPr>
            <a:cxnSpLocks/>
          </p:cNvCxnSpPr>
          <p:nvPr/>
        </p:nvCxnSpPr>
        <p:spPr>
          <a:xfrm>
            <a:off x="1252847" y="2571008"/>
            <a:ext cx="22028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247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ADDC039B-1316-47A1-8B74-F49EFCE59E92}"/>
              </a:ext>
            </a:extLst>
          </p:cNvPr>
          <p:cNvSpPr txBox="1"/>
          <p:nvPr/>
        </p:nvSpPr>
        <p:spPr>
          <a:xfrm>
            <a:off x="5044" y="8750"/>
            <a:ext cx="9301382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5.4.4.1 OTK barrel local support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561FBA-33F3-4BD0-8448-6177CA9C6F08}"/>
              </a:ext>
            </a:extLst>
          </p:cNvPr>
          <p:cNvSpPr/>
          <p:nvPr/>
        </p:nvSpPr>
        <p:spPr>
          <a:xfrm>
            <a:off x="0" y="463142"/>
            <a:ext cx="1218695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0C0D1DDD-7ACD-4B3F-9C11-070C51B7FE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74"/>
          <a:stretch/>
        </p:blipFill>
        <p:spPr>
          <a:xfrm>
            <a:off x="638261" y="2952814"/>
            <a:ext cx="3884164" cy="2146578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32292325-3BAE-47AF-A46C-5E2183E75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099392"/>
            <a:ext cx="3481721" cy="1758608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09F8272E-5D31-49B9-8311-DE8EF219EA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5"/>
          <a:stretch/>
        </p:blipFill>
        <p:spPr>
          <a:xfrm>
            <a:off x="6768970" y="1079142"/>
            <a:ext cx="4784769" cy="212576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CA7760-99F5-4494-A739-85B02ED10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843" y="4182402"/>
            <a:ext cx="6855632" cy="223924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F69B6F7-6C72-4018-99B6-7BB0CBF2C7FC}"/>
              </a:ext>
            </a:extLst>
          </p:cNvPr>
          <p:cNvSpPr txBox="1"/>
          <p:nvPr/>
        </p:nvSpPr>
        <p:spPr>
          <a:xfrm>
            <a:off x="5408222" y="3782292"/>
            <a:ext cx="5660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Estimation of OTK stave material contributions</a:t>
            </a:r>
            <a:endParaRPr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D8B7CD-4653-493A-9631-A39534BE4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E0EC9FB-04F8-4C00-80AF-7651C1E83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66" y="508861"/>
            <a:ext cx="4935187" cy="2625540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B085523-45DA-40E7-9462-849D195B7B47}"/>
              </a:ext>
            </a:extLst>
          </p:cNvPr>
          <p:cNvCxnSpPr/>
          <p:nvPr/>
        </p:nvCxnSpPr>
        <p:spPr>
          <a:xfrm>
            <a:off x="902525" y="2060369"/>
            <a:ext cx="74814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126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ADDC039B-1316-47A1-8B74-F49EFCE59E92}"/>
              </a:ext>
            </a:extLst>
          </p:cNvPr>
          <p:cNvSpPr txBox="1"/>
          <p:nvPr/>
        </p:nvSpPr>
        <p:spPr>
          <a:xfrm>
            <a:off x="5044" y="8750"/>
            <a:ext cx="9301382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5.4.1.1.2 Structural </a:t>
            </a:r>
            <a:r>
              <a:rPr lang="en-US" altLang="zh-CN" sz="2400" b="1" dirty="0" err="1"/>
              <a:t>characterisition</a:t>
            </a:r>
            <a:endParaRPr lang="en-US" altLang="zh-CN" sz="24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561FBA-33F3-4BD0-8448-6177CA9C6F08}"/>
              </a:ext>
            </a:extLst>
          </p:cNvPr>
          <p:cNvSpPr/>
          <p:nvPr/>
        </p:nvSpPr>
        <p:spPr>
          <a:xfrm>
            <a:off x="0" y="463142"/>
            <a:ext cx="1218695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5">
            <a:extLst>
              <a:ext uri="{FF2B5EF4-FFF2-40B4-BE49-F238E27FC236}">
                <a16:creationId xmlns:a16="http://schemas.microsoft.com/office/drawing/2014/main" id="{B27D2A62-6523-4FCE-9BD2-F351701DF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50" y="3903346"/>
            <a:ext cx="3994584" cy="19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D10D435A-10CB-4C76-9867-C4CE462FA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46" y="3919243"/>
            <a:ext cx="3909650" cy="190065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66">
            <a:extLst>
              <a:ext uri="{FF2B5EF4-FFF2-40B4-BE49-F238E27FC236}">
                <a16:creationId xmlns:a16="http://schemas.microsoft.com/office/drawing/2014/main" id="{15CD96E5-EB28-4FA8-BB8B-F102DE226C8F}"/>
              </a:ext>
            </a:extLst>
          </p:cNvPr>
          <p:cNvSpPr txBox="1"/>
          <p:nvPr/>
        </p:nvSpPr>
        <p:spPr>
          <a:xfrm>
            <a:off x="1564528" y="4231364"/>
            <a:ext cx="2926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sag: 0.1</a:t>
            </a:r>
            <a:r>
              <a:rPr lang="en-US" altLang="zh-CN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mm</a:t>
            </a:r>
          </a:p>
        </p:txBody>
      </p:sp>
      <p:sp>
        <p:nvSpPr>
          <p:cNvPr id="18" name="TextBox 68">
            <a:extLst>
              <a:ext uri="{FF2B5EF4-FFF2-40B4-BE49-F238E27FC236}">
                <a16:creationId xmlns:a16="http://schemas.microsoft.com/office/drawing/2014/main" id="{407DFE84-95C0-4AF2-92C8-0CD7875E7284}"/>
              </a:ext>
            </a:extLst>
          </p:cNvPr>
          <p:cNvSpPr txBox="1"/>
          <p:nvPr/>
        </p:nvSpPr>
        <p:spPr>
          <a:xfrm>
            <a:off x="7766970" y="4129411"/>
            <a:ext cx="3320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srgbClr val="0432FF"/>
                </a:solidFill>
              </a:rPr>
              <a:t>First natural frequency: 76.1 Hz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CD04F8A-A494-4BBD-89F5-E723DDE031F9}"/>
              </a:ext>
            </a:extLst>
          </p:cNvPr>
          <p:cNvSpPr txBox="1"/>
          <p:nvPr/>
        </p:nvSpPr>
        <p:spPr>
          <a:xfrm>
            <a:off x="1074717" y="5891699"/>
            <a:ext cx="3716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OTK stave deformation</a:t>
            </a:r>
            <a:r>
              <a:rPr lang="zh-CN" altLang="en-US" dirty="0"/>
              <a:t>（</a:t>
            </a:r>
            <a:r>
              <a:rPr lang="en-US" altLang="zh-CN" dirty="0"/>
              <a:t>719.6mm</a:t>
            </a:r>
            <a:r>
              <a:rPr lang="zh-CN" altLang="en-US" dirty="0"/>
              <a:t>）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1A7DD6B-C9BD-4BC0-A602-0EE9782B95B8}"/>
              </a:ext>
            </a:extLst>
          </p:cNvPr>
          <p:cNvSpPr txBox="1"/>
          <p:nvPr/>
        </p:nvSpPr>
        <p:spPr>
          <a:xfrm>
            <a:off x="6093476" y="5891699"/>
            <a:ext cx="5615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First order mode and first natural frequency</a:t>
            </a:r>
            <a:r>
              <a:rPr lang="zh-CN" altLang="en-US" dirty="0"/>
              <a:t>（</a:t>
            </a:r>
            <a:r>
              <a:rPr lang="en-US" altLang="zh-CN" dirty="0"/>
              <a:t>719.6mm</a:t>
            </a:r>
            <a:r>
              <a:rPr lang="zh-CN" altLang="en-US" dirty="0"/>
              <a:t>）</a:t>
            </a:r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0BE64B9F-B93A-4003-A05A-BDE5355409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74"/>
          <a:stretch/>
        </p:blipFill>
        <p:spPr>
          <a:xfrm>
            <a:off x="7211291" y="527607"/>
            <a:ext cx="4876802" cy="2695158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B3C5F55-63A0-4AFD-AF2D-974003F9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3A30C35-C038-4BDB-9BE0-1F3A4B300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48" y="963253"/>
            <a:ext cx="4935187" cy="262554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D3BFAD9-B171-4559-980E-C16FCB020642}"/>
              </a:ext>
            </a:extLst>
          </p:cNvPr>
          <p:cNvCxnSpPr/>
          <p:nvPr/>
        </p:nvCxnSpPr>
        <p:spPr>
          <a:xfrm>
            <a:off x="1442852" y="2802577"/>
            <a:ext cx="116971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094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16771</TotalTime>
  <Words>485</Words>
  <Application>Microsoft Office PowerPoint</Application>
  <PresentationFormat>宽屏</PresentationFormat>
  <Paragraphs>95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等线</vt:lpstr>
      <vt:lpstr>等线 Light</vt:lpstr>
      <vt:lpstr>黑体</vt:lpstr>
      <vt:lpstr>微软雅黑</vt:lpstr>
      <vt:lpstr>Arial</vt:lpstr>
      <vt:lpstr>Calibri</vt:lpstr>
      <vt:lpstr>Times New Roman</vt:lpstr>
      <vt:lpstr>Wingdings</vt:lpstr>
      <vt:lpstr>Office 主题​​</vt:lpstr>
      <vt:lpstr>Mechanical Design for the silicon tracker 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Mechanical Design of CEPC Barrel HCAL （Barrel HCAL-TDR）</dc:title>
  <dc:creator>yatian pei</dc:creator>
  <cp:lastModifiedBy>宇杰 李</cp:lastModifiedBy>
  <cp:revision>206</cp:revision>
  <dcterms:created xsi:type="dcterms:W3CDTF">2024-06-27T00:54:24Z</dcterms:created>
  <dcterms:modified xsi:type="dcterms:W3CDTF">2025-02-15T00:46:48Z</dcterms:modified>
</cp:coreProperties>
</file>