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7" r:id="rId2"/>
    <p:sldId id="259" r:id="rId3"/>
    <p:sldId id="415" r:id="rId4"/>
    <p:sldId id="484" r:id="rId5"/>
    <p:sldId id="485" r:id="rId6"/>
    <p:sldId id="435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7" r:id="rId15"/>
    <p:sldId id="505" r:id="rId16"/>
    <p:sldId id="508" r:id="rId17"/>
    <p:sldId id="506" r:id="rId18"/>
    <p:sldId id="395" r:id="rId19"/>
    <p:sldId id="497" r:id="rId20"/>
    <p:sldId id="436" r:id="rId21"/>
    <p:sldId id="437" r:id="rId22"/>
    <p:sldId id="438" r:id="rId23"/>
    <p:sldId id="439" r:id="rId24"/>
    <p:sldId id="441" r:id="rId25"/>
    <p:sldId id="443" r:id="rId26"/>
    <p:sldId id="445" r:id="rId27"/>
    <p:sldId id="447" r:id="rId28"/>
    <p:sldId id="451" r:id="rId29"/>
    <p:sldId id="453" r:id="rId30"/>
    <p:sldId id="454" r:id="rId31"/>
    <p:sldId id="455" r:id="rId32"/>
    <p:sldId id="456" r:id="rId33"/>
    <p:sldId id="487" r:id="rId34"/>
    <p:sldId id="490" r:id="rId35"/>
    <p:sldId id="393" r:id="rId36"/>
    <p:sldId id="394" r:id="rId37"/>
  </p:sldIdLst>
  <p:sldSz cx="12192000" cy="6858000"/>
  <p:notesSz cx="6858000" cy="9144000"/>
  <p:defaultTextStyle>
    <a:defPPr>
      <a:defRPr lang="en-US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bin chen" initials="lc" lastIdx="1" clrIdx="0">
    <p:extLst>
      <p:ext uri="{19B8F6BF-5375-455C-9EA6-DF929625EA0E}">
        <p15:presenceInfo xmlns:p15="http://schemas.microsoft.com/office/powerpoint/2012/main" userId="84d47d588493ab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AD5"/>
    <a:srgbClr val="A5C4A0"/>
    <a:srgbClr val="3B7E3E"/>
    <a:srgbClr val="799B7F"/>
    <a:srgbClr val="A1B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/>
    <p:restoredTop sz="95322" autoAdjust="0"/>
  </p:normalViewPr>
  <p:slideViewPr>
    <p:cSldViewPr showGuides="1">
      <p:cViewPr varScale="1">
        <p:scale>
          <a:sx n="84" d="100"/>
          <a:sy n="84" d="100"/>
        </p:scale>
        <p:origin x="130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2T06:51:31.680" idx="1">
    <p:pos x="10" y="10"/>
    <p:text>当前，对Higgs boson 的研究在粒子物理领域处于一个中心地位，Higgs boson 通过电弱对称性自发破缺赋予自身，以及其他粒子与质量，而它又通过自身的potential和真空的稳定性相关联。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35586B-43F2-4410-85BB-4B5EC55CD0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2025/10/31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1CD848-3DD2-47F1-B4CC-A0D7BA8E92E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753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176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003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35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238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8076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256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67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 userDrawn="1"/>
        </p:nvGrpSpPr>
        <p:grpSpPr>
          <a:xfrm>
            <a:off x="-22225" y="0"/>
            <a:ext cx="12214225" cy="6858000"/>
            <a:chOff x="-22898" y="0"/>
            <a:chExt cx="12214898" cy="6858000"/>
          </a:xfrm>
        </p:grpSpPr>
        <p:pic>
          <p:nvPicPr>
            <p:cNvPr id="2056" name="Picture 2" descr="http://img01.taopic.com/160203/318749-1602031H5106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2898" y="0"/>
              <a:ext cx="12214898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等腰三角形 8"/>
            <p:cNvSpPr/>
            <p:nvPr/>
          </p:nvSpPr>
          <p:spPr>
            <a:xfrm>
              <a:off x="-672" y="2667000"/>
              <a:ext cx="2114667" cy="4191000"/>
            </a:xfrm>
            <a:prstGeom prst="triangle">
              <a:avLst>
                <a:gd name="adj" fmla="val 0"/>
              </a:avLst>
            </a:prstGeom>
            <a:solidFill>
              <a:srgbClr val="05599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-672" y="5276850"/>
              <a:ext cx="5505753" cy="1581150"/>
            </a:xfrm>
            <a:prstGeom prst="triangle">
              <a:avLst>
                <a:gd name="adj" fmla="val 0"/>
              </a:avLst>
            </a:prstGeom>
            <a:solidFill>
              <a:srgbClr val="05599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10077333" y="0"/>
              <a:ext cx="2114667" cy="4191000"/>
            </a:xfrm>
            <a:prstGeom prst="triangle">
              <a:avLst>
                <a:gd name="adj" fmla="val 0"/>
              </a:avLst>
            </a:prstGeom>
            <a:solidFill>
              <a:srgbClr val="05599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6686247" y="0"/>
              <a:ext cx="5505753" cy="1581150"/>
            </a:xfrm>
            <a:prstGeom prst="triangle">
              <a:avLst>
                <a:gd name="adj" fmla="val 0"/>
              </a:avLst>
            </a:prstGeom>
            <a:solidFill>
              <a:srgbClr val="05599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1CDB95-7ED1-459A-9823-8D8FBCD7519D}" type="slidenum">
              <a:rPr kumimoji="0" lang="zh-CN" altLang="zh-CN" b="0" i="0" kern="1200" cap="none" spc="0" normalizeH="0" baseline="0" noProof="0"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b="0" i="0" kern="1200" cap="none" spc="0" normalizeH="0" baseline="0" noProof="0"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0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42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3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.jpeg"/><Relationship Id="rId7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44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.jpeg"/><Relationship Id="rId7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44.png"/><Relationship Id="rId10" Type="http://schemas.openxmlformats.org/officeDocument/2006/relationships/image" Target="../media/image47.jpeg"/><Relationship Id="rId4" Type="http://schemas.openxmlformats.org/officeDocument/2006/relationships/image" Target="../media/image4.jpeg"/><Relationship Id="rId9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.jpeg"/><Relationship Id="rId7" Type="http://schemas.openxmlformats.org/officeDocument/2006/relationships/image" Target="../media/image2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250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0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60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98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omments" Target="../comments/comment1.xml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20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50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70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hyperlink" Target="https://indico.cern.ch/event/1567538/" TargetMode="Externa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9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0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649" y="0"/>
            <a:ext cx="12163426" cy="6886573"/>
            <a:chOff x="0" y="4679"/>
            <a:chExt cx="12163744" cy="6886177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 rot="5400000">
              <a:off x="3157251" y="-1777551"/>
              <a:ext cx="5805487" cy="10585177"/>
            </a:xfrm>
            <a:prstGeom prst="rect">
              <a:avLst/>
            </a:prstGeom>
            <a:noFill/>
            <a:ln w="28575">
              <a:solidFill>
                <a:srgbClr val="2B6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grpSp>
        <p:nvGrpSpPr>
          <p:cNvPr id="4099" name="组合 41"/>
          <p:cNvGrpSpPr/>
          <p:nvPr/>
        </p:nvGrpSpPr>
        <p:grpSpPr>
          <a:xfrm>
            <a:off x="1663038" y="813995"/>
            <a:ext cx="8942834" cy="3103032"/>
            <a:chOff x="1592960" y="1967679"/>
            <a:chExt cx="8942388" cy="2471737"/>
          </a:xfrm>
        </p:grpSpPr>
        <p:sp>
          <p:nvSpPr>
            <p:cNvPr id="43" name="矩形 42"/>
            <p:cNvSpPr/>
            <p:nvPr/>
          </p:nvSpPr>
          <p:spPr>
            <a:xfrm>
              <a:off x="1592960" y="1967679"/>
              <a:ext cx="8942388" cy="2471737"/>
            </a:xfrm>
            <a:prstGeom prst="rect">
              <a:avLst/>
            </a:prstGeom>
            <a:solidFill>
              <a:srgbClr val="799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004" y="2264296"/>
              <a:ext cx="8319452" cy="200290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959902" y="2489544"/>
              <a:ext cx="8208504" cy="1397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spc="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cs"/>
                </a:rPr>
                <a:t>Electroweak Corrections to Higgs boson production and decay</a:t>
              </a:r>
              <a:endParaRPr kumimoji="0" lang="en-US" altLang="zh-CN" sz="36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90406D9A-3CC2-1B87-5B86-5E2A02BCE510}"/>
              </a:ext>
            </a:extLst>
          </p:cNvPr>
          <p:cNvSpPr txBox="1"/>
          <p:nvPr/>
        </p:nvSpPr>
        <p:spPr>
          <a:xfrm>
            <a:off x="1936697" y="3808091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3B7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陈龙斌</a:t>
            </a:r>
            <a:endParaRPr lang="en-US" altLang="zh-CN" sz="3200" b="1" dirty="0" smtClean="0">
              <a:solidFill>
                <a:srgbClr val="3B7E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3B7E3E"/>
                </a:solidFill>
              </a:rPr>
              <a:t>2025-10-31</a:t>
            </a:r>
          </a:p>
          <a:p>
            <a:r>
              <a:rPr lang="en-US" altLang="zh-CN" sz="1600" b="1" dirty="0" smtClean="0">
                <a:solidFill>
                  <a:srgbClr val="00B0F0"/>
                </a:solidFill>
              </a:rPr>
              <a:t>                                      </a:t>
            </a:r>
            <a:r>
              <a:rPr lang="en-US" altLang="zh-CN" sz="1600" dirty="0" smtClean="0"/>
              <a:t>                             </a:t>
            </a:r>
            <a:endParaRPr lang="zh-CN" altLang="en-US" sz="1600" b="1" dirty="0">
              <a:solidFill>
                <a:srgbClr val="3B7E3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88288" y="836712"/>
            <a:ext cx="1944216" cy="46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59158" y="5146920"/>
            <a:ext cx="7608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With:</a:t>
            </a:r>
            <a:r>
              <a:rPr lang="en-US" altLang="zh-CN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Tao Li, Wen-Long Sang</a:t>
            </a:r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JHEP 10,194(2025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With:  </a:t>
            </a:r>
            <a:r>
              <a:rPr lang="en-US" altLang="zh-CN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Zi-qiang</a:t>
            </a:r>
            <a:r>
              <a:rPr lang="en-US" altLang="zh-CN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Chen, Cong-Feng </a:t>
            </a:r>
            <a:r>
              <a:rPr lang="en-US" altLang="zh-CN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Qiao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Ruilin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</a:t>
            </a:r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PRD 110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L051301(2024)</a:t>
            </a:r>
            <a:endParaRPr lang="en-US" altLang="zh-CN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97093" y="20704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第五届量子场论及其应用研讨会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15332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70" y="257771"/>
            <a:ext cx="7612442" cy="15441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20" y="2176591"/>
            <a:ext cx="8494218" cy="457051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56213" y="574164"/>
            <a:ext cx="269365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Leading-Order </a:t>
            </a: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12 Feynman Diagrams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25936" y="4329442"/>
            <a:ext cx="3050733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Next-to-Leading-Order EW </a:t>
            </a:r>
            <a:endParaRPr lang="en-US" altLang="zh-CN" b="1" dirty="0">
              <a:solidFill>
                <a:schemeClr val="bg1"/>
              </a:solidFill>
            </a:endParaRP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1416 Feynman Diagrams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63352" y="1978858"/>
            <a:ext cx="1173730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0" y="44624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3233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4000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/>
                <p:cNvSpPr/>
                <p:nvPr/>
              </p:nvSpPr>
              <p:spPr bwMode="auto">
                <a:xfrm rot="5400000">
                  <a:off x="2647990" y="-2650296"/>
                  <a:ext cx="6889989" cy="12192319"/>
                </a:xfrm>
                <a:prstGeom prst="rect">
                  <a:avLst/>
                </a:prstGeom>
                <a:solidFill>
                  <a:srgbClr val="FFFFFF">
                    <a:alpha val="92157"/>
                  </a:srgbClr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B55F9EF3-5D00-4678-A645-A1E324955F9B}" type="mathplaceholder">
                          <a:rPr lang="zh-CN" altLang="en-US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a:t>在此处键入公式。</a:t>
                        </a:fld>
                      </m:oMath>
                    </m:oMathPara>
                  </a14:m>
                  <a:endParaRPr lang="zh-CN" altLang="en-US" sz="2000" dirty="0">
                    <a:solidFill>
                      <a:srgbClr val="FFFFFF"/>
                    </a:solidFill>
                    <a:latin typeface="Calibri" panose="020F0502020204030204" pitchFamily="34" charset="0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8" name="矩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2647990" y="-2650296"/>
                  <a:ext cx="6889989" cy="1219231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文本框 2"/>
          <p:cNvSpPr txBox="1"/>
          <p:nvPr/>
        </p:nvSpPr>
        <p:spPr>
          <a:xfrm>
            <a:off x="191344" y="44624"/>
            <a:ext cx="11881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Calculation </a:t>
            </a:r>
            <a:r>
              <a:rPr lang="en-US" altLang="zh-CN" sz="2800" b="1" dirty="0">
                <a:solidFill>
                  <a:schemeClr val="bg1"/>
                </a:solidFill>
              </a:rPr>
              <a:t>Framework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919536" y="2152766"/>
                <a:ext cx="8784975" cy="673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 smtClean="0"/>
                  <a:t>Amplitude Structure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3200" b="1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𝒃𝒄</m:t>
                        </m:r>
                      </m:sup>
                    </m:sSup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𝒂𝒃𝒄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sub>
                    </m:sSub>
                    <m:sSubSup>
                      <m:sSub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2152766"/>
                <a:ext cx="8784975" cy="673069"/>
              </a:xfrm>
              <a:prstGeom prst="rect">
                <a:avLst/>
              </a:prstGeom>
              <a:blipFill>
                <a:blip r:embed="rId6"/>
                <a:stretch>
                  <a:fillRect l="-1804" t="-9009" b="-18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448" y="3136866"/>
            <a:ext cx="10136919" cy="202032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7999" y="5984280"/>
            <a:ext cx="1496291" cy="523220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Feynarts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12113" y="5707887"/>
            <a:ext cx="1856510" cy="95410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FeynCalc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FormLink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15293" y="5739251"/>
            <a:ext cx="2202873" cy="95410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Fire&amp;Kira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Blade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84964" y="5898206"/>
            <a:ext cx="1426979" cy="584775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53257" y="5954695"/>
            <a:ext cx="3310647" cy="523220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EW-Renormalization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>
            <a:stCxn id="26" idx="3"/>
          </p:cNvCxnSpPr>
          <p:nvPr/>
        </p:nvCxnSpPr>
        <p:spPr>
          <a:xfrm flipV="1">
            <a:off x="1544290" y="6237312"/>
            <a:ext cx="439727" cy="85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3870208" y="6180651"/>
            <a:ext cx="439727" cy="85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6516275" y="6189717"/>
            <a:ext cx="439727" cy="85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8425458" y="6216304"/>
            <a:ext cx="439727" cy="85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13796" y="1136491"/>
                <a:ext cx="5594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796" y="1136491"/>
                <a:ext cx="559424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8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4CC03F23-41F0-F6C5-4CC8-1869653D33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209" t="9946" b="64230"/>
          <a:stretch>
            <a:fillRect/>
          </a:stretch>
        </p:blipFill>
        <p:spPr>
          <a:xfrm rot="5400000">
            <a:off x="9597520" y="4245630"/>
            <a:ext cx="2041031" cy="3147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E00CFBC-7F70-456A-F1AB-F962042C5BB0}"/>
              </a:ext>
            </a:extLst>
          </p:cNvPr>
          <p:cNvSpPr/>
          <p:nvPr/>
        </p:nvSpPr>
        <p:spPr bwMode="auto">
          <a:xfrm rot="5400000">
            <a:off x="3037650" y="-2207702"/>
            <a:ext cx="6332430" cy="11304962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solidFill>
              <a:srgbClr val="799B7F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ctr"/>
            <a:endParaRPr lang="zh-CN" altLang="en-US" dirty="0">
              <a:solidFill>
                <a:srgbClr val="FFFFFF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28" y="45043"/>
            <a:ext cx="12132473" cy="64765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Differential Equations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6868" y="5065188"/>
            <a:ext cx="5565436" cy="149495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290802" y="6516052"/>
                <a:ext cx="5613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master integrals,    x:Lorentz invariant kinematics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802" y="6516052"/>
                <a:ext cx="561351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841" y="802199"/>
            <a:ext cx="9000655" cy="28428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841" y="3645024"/>
            <a:ext cx="9000655" cy="13440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0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24680" y="-27384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-24680" y="-27384"/>
            <a:ext cx="1218523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</a:rPr>
              <a:t>Choosing Good Basis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10" y="1771264"/>
            <a:ext cx="6432854" cy="102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直接连接符 5"/>
          <p:cNvCxnSpPr/>
          <p:nvPr/>
        </p:nvCxnSpPr>
        <p:spPr>
          <a:xfrm>
            <a:off x="6935153" y="710992"/>
            <a:ext cx="24943" cy="6073931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68" y="2902793"/>
            <a:ext cx="6408840" cy="101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271464" y="764704"/>
            <a:ext cx="427504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Bad Denominator </a:t>
            </a:r>
            <a:r>
              <a:rPr lang="en-US" altLang="zh-CN" dirty="0" smtClean="0"/>
              <a:t>could appear in the IBP reduction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51354" y="4176267"/>
            <a:ext cx="6494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Slow down the IBP reduction, results in more complicate DEs.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Good Basis</a:t>
            </a:r>
            <a:r>
              <a:rPr lang="en-US" altLang="zh-CN" dirty="0" smtClean="0"/>
              <a:t>: basis whose IBP coefficients without bad denominators .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39331" y="5879013"/>
            <a:ext cx="593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A.V. Smirnov, V.A. Smirnov,   2002.08042</a:t>
            </a:r>
          </a:p>
          <a:p>
            <a:r>
              <a:rPr lang="en-US" altLang="zh-CN" dirty="0" smtClean="0">
                <a:solidFill>
                  <a:srgbClr val="00B0F0"/>
                </a:solidFill>
              </a:rPr>
              <a:t>       Johann </a:t>
            </a:r>
            <a:r>
              <a:rPr lang="en-US" altLang="zh-CN" dirty="0" err="1" smtClean="0">
                <a:solidFill>
                  <a:srgbClr val="00B0F0"/>
                </a:solidFill>
              </a:rPr>
              <a:t>Usovitsch</a:t>
            </a:r>
            <a:r>
              <a:rPr lang="en-US" altLang="zh-CN" dirty="0" smtClean="0">
                <a:solidFill>
                  <a:srgbClr val="00B0F0"/>
                </a:solidFill>
              </a:rPr>
              <a:t>,          2002.08173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57586" y="1411035"/>
            <a:ext cx="4918281" cy="412420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7030A0"/>
                </a:solidFill>
              </a:rPr>
              <a:t>Improvement</a:t>
            </a:r>
            <a:endParaRPr lang="en-US" altLang="zh-CN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Develop a method to search good basis more efficient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Construct good basis for all 108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Derive More simple 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AMFLOW to Calculate boundary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Solving DEs numerically at all phase space points</a:t>
            </a:r>
          </a:p>
          <a:p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19336" y="4668948"/>
            <a:ext cx="669674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1199456" y="1052736"/>
            <a:ext cx="720080" cy="8850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2724484" y="1052736"/>
            <a:ext cx="161024" cy="21019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207568" y="1937747"/>
            <a:ext cx="2592288" cy="18512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2207568" y="1771264"/>
            <a:ext cx="1944216" cy="20519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0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24680" y="-27384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-24680" y="-27384"/>
            <a:ext cx="1218523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</a:rPr>
              <a:t>Choosing Good Basis More Efficient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3414" y="609942"/>
            <a:ext cx="10285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Assign values (some big primes) </a:t>
            </a:r>
            <a:r>
              <a:rPr lang="en-US" altLang="zh-CN" sz="2000" b="1" dirty="0"/>
              <a:t>to the </a:t>
            </a:r>
            <a:r>
              <a:rPr lang="en-US" altLang="zh-CN" sz="2000" b="1" dirty="0" smtClean="0"/>
              <a:t>variables (</a:t>
            </a:r>
            <a:r>
              <a:rPr lang="en-US" altLang="zh-CN" sz="2000" dirty="0" smtClean="0">
                <a:solidFill>
                  <a:srgbClr val="00B0F0"/>
                </a:solidFill>
              </a:rPr>
              <a:t>s, t, </a:t>
            </a:r>
            <a:r>
              <a:rPr lang="en-US" altLang="zh-CN" sz="2000" dirty="0" err="1" smtClean="0">
                <a:solidFill>
                  <a:srgbClr val="00B0F0"/>
                </a:solidFill>
              </a:rPr>
              <a:t>mt</a:t>
            </a:r>
            <a:r>
              <a:rPr lang="en-US" altLang="zh-CN" sz="2000" dirty="0" smtClean="0">
                <a:solidFill>
                  <a:srgbClr val="00B0F0"/>
                </a:solidFill>
              </a:rPr>
              <a:t>, mw, </a:t>
            </a:r>
            <a:r>
              <a:rPr lang="en-US" altLang="zh-CN" sz="2000" dirty="0" err="1" smtClean="0">
                <a:solidFill>
                  <a:srgbClr val="00B0F0"/>
                </a:solidFill>
              </a:rPr>
              <a:t>mh</a:t>
            </a:r>
            <a:r>
              <a:rPr lang="en-US" altLang="zh-CN" sz="2000" dirty="0" smtClean="0">
                <a:solidFill>
                  <a:srgbClr val="00B0F0"/>
                </a:solidFill>
              </a:rPr>
              <a:t>, </a:t>
            </a:r>
            <a:r>
              <a:rPr lang="en-US" altLang="zh-CN" sz="2000" dirty="0" err="1" smtClean="0">
                <a:solidFill>
                  <a:srgbClr val="00B0F0"/>
                </a:solidFill>
              </a:rPr>
              <a:t>mz</a:t>
            </a:r>
            <a:r>
              <a:rPr lang="en-US" altLang="zh-CN" sz="2000" b="1" dirty="0" smtClean="0"/>
              <a:t>)</a:t>
            </a:r>
          </a:p>
          <a:p>
            <a:r>
              <a:rPr lang="en-US" altLang="zh-CN" sz="2000" b="1" dirty="0" smtClean="0"/>
              <a:t>Reduction Time: 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only a few minutes</a:t>
            </a:r>
            <a:endParaRPr lang="en-US" altLang="zh-CN" sz="2000" b="1" dirty="0">
              <a:solidFill>
                <a:srgbClr val="00B050"/>
              </a:solidFill>
            </a:endParaRPr>
          </a:p>
          <a:p>
            <a:endParaRPr lang="zh-CN" altLang="en-US" sz="2000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981" y="1412422"/>
            <a:ext cx="9896558" cy="426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1101889" y="5818516"/>
            <a:ext cx="436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Select Out Bad Denominators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744072" y="602302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Obtain </a:t>
            </a:r>
            <a:r>
              <a:rPr lang="en-US" altLang="zh-CN" b="1" dirty="0">
                <a:solidFill>
                  <a:srgbClr val="0070C0"/>
                </a:solidFill>
              </a:rPr>
              <a:t>good basis for all </a:t>
            </a:r>
            <a:r>
              <a:rPr lang="en-US" altLang="zh-CN" b="1" dirty="0" smtClean="0">
                <a:solidFill>
                  <a:srgbClr val="0070C0"/>
                </a:solidFill>
              </a:rPr>
              <a:t>108 families</a:t>
            </a:r>
            <a:endParaRPr lang="en-US" altLang="zh-CN" b="1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78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15332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26" y="726134"/>
            <a:ext cx="10546904" cy="25363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230" y="65467"/>
            <a:ext cx="1198243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                 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Results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27" y="3212976"/>
            <a:ext cx="10546904" cy="33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15332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230" y="65467"/>
            <a:ext cx="1198243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Results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22" y="845942"/>
            <a:ext cx="11626696" cy="4815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75520" y="6108355"/>
            <a:ext cx="8942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Differential cross </a:t>
            </a:r>
            <a:r>
              <a:rPr lang="en-US" altLang="zh-CN" sz="2000" dirty="0" smtClean="0"/>
              <a:t>section with and without NLO EW corrections in Gµ </a:t>
            </a:r>
            <a:r>
              <a:rPr lang="en-US" altLang="zh-CN" sz="2000" dirty="0"/>
              <a:t>scheme.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49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15332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1568233"/>
            <a:ext cx="11387140" cy="35789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9536" y="566124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EW corrections bringing </a:t>
            </a:r>
            <a:r>
              <a:rPr lang="en-US" altLang="zh-CN" sz="2000" b="1" dirty="0">
                <a:solidFill>
                  <a:srgbClr val="7030A0"/>
                </a:solidFill>
              </a:rPr>
              <a:t>the theoretical uncertainty under much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tighter control.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399" y="54539"/>
            <a:ext cx="1198243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                  </a:t>
            </a:r>
            <a:r>
              <a:rPr lang="en-US" altLang="zh-CN" sz="2400" b="1" dirty="0">
                <a:solidFill>
                  <a:schemeClr val="bg1"/>
                </a:solidFill>
              </a:rPr>
              <a:t>Significantly reduce the theoretical uncertainty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00256" y="566298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Agree with: 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Bi, Ma</a:t>
            </a:r>
            <a:r>
              <a:rPr lang="en-US" altLang="zh-CN" smtClean="0">
                <a:solidFill>
                  <a:srgbClr val="0070C0"/>
                </a:solidFill>
              </a:rPr>
              <a:t>, Mu, </a:t>
            </a:r>
            <a:r>
              <a:rPr lang="en-US" altLang="zh-CN" dirty="0" smtClean="0">
                <a:solidFill>
                  <a:srgbClr val="0070C0"/>
                </a:solidFill>
              </a:rPr>
              <a:t>2508.02588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-8879" y="44624"/>
            <a:ext cx="12163425" cy="6886575"/>
            <a:chOff x="1" y="4678"/>
            <a:chExt cx="12163743" cy="688617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文本框 129"/>
              <p:cNvSpPr txBox="1"/>
              <p:nvPr/>
            </p:nvSpPr>
            <p:spPr>
              <a:xfrm>
                <a:off x="2919852" y="2762760"/>
                <a:ext cx="8057563" cy="14465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4400" b="1" dirty="0" smtClean="0">
                    <a:solidFill>
                      <a:srgbClr val="56725B"/>
                    </a:solidFill>
                    <a:ea typeface="微软雅黑" pitchFamily="34" charset="-122"/>
                  </a:rPr>
                  <a:t>EW corrections to Higgs boson rare decay </a:t>
                </a:r>
                <a14:m>
                  <m:oMath xmlns:m="http://schemas.openxmlformats.org/officeDocument/2006/math">
                    <m:r>
                      <a:rPr lang="en-US" altLang="zh-CN" sz="4400" b="1" i="0" smtClean="0">
                        <a:solidFill>
                          <a:srgbClr val="56725B"/>
                        </a:solidFill>
                        <a:latin typeface="Cambria Math" panose="02040503050406030204" pitchFamily="18" charset="0"/>
                        <a:ea typeface="微软雅黑" pitchFamily="34" charset="-122"/>
                      </a:rPr>
                      <m:t>𝐇</m:t>
                    </m:r>
                    <m:r>
                      <a:rPr lang="en-US" altLang="zh-CN" sz="4400" b="1" i="1" smtClean="0">
                        <a:solidFill>
                          <a:srgbClr val="56725B"/>
                        </a:solidFill>
                        <a:latin typeface="Cambria Math" panose="02040503050406030204" pitchFamily="18" charset="0"/>
                        <a:ea typeface="微软雅黑" pitchFamily="34" charset="-122"/>
                      </a:rPr>
                      <m:t>→</m:t>
                    </m:r>
                    <m:r>
                      <a:rPr lang="en-US" altLang="zh-CN" sz="4400" b="1" i="1" smtClean="0">
                        <a:solidFill>
                          <a:srgbClr val="56725B"/>
                        </a:solidFill>
                        <a:latin typeface="Cambria Math" panose="02040503050406030204" pitchFamily="18" charset="0"/>
                        <a:ea typeface="微软雅黑" pitchFamily="34" charset="-122"/>
                      </a:rPr>
                      <m:t>𝒁</m:t>
                    </m:r>
                    <m:r>
                      <a:rPr lang="en-US" altLang="zh-CN" sz="4400" b="1" i="1" smtClean="0">
                        <a:solidFill>
                          <a:srgbClr val="56725B"/>
                        </a:solidFill>
                        <a:latin typeface="Cambria Math" panose="02040503050406030204" pitchFamily="18" charset="0"/>
                        <a:ea typeface="微软雅黑" pitchFamily="34" charset="-122"/>
                      </a:rPr>
                      <m:t>𝜸</m:t>
                    </m:r>
                  </m:oMath>
                </a14:m>
                <a:endParaRPr lang="en-US" altLang="zh-CN" sz="4400" b="1" dirty="0">
                  <a:solidFill>
                    <a:srgbClr val="56725B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6148" name="文本框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852" y="2762760"/>
                <a:ext cx="8057563" cy="1446550"/>
              </a:xfrm>
              <a:prstGeom prst="rect">
                <a:avLst/>
              </a:prstGeom>
              <a:blipFill>
                <a:blip r:embed="rId5"/>
                <a:stretch>
                  <a:fillRect t="-8403" b="-1890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22100AFA-60BD-1CB6-528B-33F3A96E7593}"/>
              </a:ext>
            </a:extLst>
          </p:cNvPr>
          <p:cNvGrpSpPr/>
          <p:nvPr/>
        </p:nvGrpSpPr>
        <p:grpSpPr>
          <a:xfrm>
            <a:off x="828630" y="2163996"/>
            <a:ext cx="2138362" cy="2138363"/>
            <a:chOff x="2574111" y="2216758"/>
            <a:chExt cx="2375260" cy="237526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A4CABBA-BE1E-A836-41EC-47E7EF97F4B7}"/>
                </a:ext>
              </a:extLst>
            </p:cNvPr>
            <p:cNvSpPr/>
            <p:nvPr/>
          </p:nvSpPr>
          <p:spPr>
            <a:xfrm>
              <a:off x="2574111" y="2216758"/>
              <a:ext cx="2375260" cy="2375260"/>
            </a:xfrm>
            <a:prstGeom prst="ellipse">
              <a:avLst/>
            </a:prstGeom>
            <a:noFill/>
            <a:ln w="6350">
              <a:solidFill>
                <a:srgbClr val="799B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D9F3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93FF127-2670-299E-357D-6EEF353D348C}"/>
                </a:ext>
              </a:extLst>
            </p:cNvPr>
            <p:cNvSpPr/>
            <p:nvPr/>
          </p:nvSpPr>
          <p:spPr>
            <a:xfrm>
              <a:off x="2888603" y="2531250"/>
              <a:ext cx="1746275" cy="1746275"/>
            </a:xfrm>
            <a:prstGeom prst="ellipse">
              <a:avLst/>
            </a:prstGeom>
            <a:solidFill>
              <a:srgbClr val="799B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r>
                <a:rPr lang="en-US" altLang="zh-CN" sz="6000" dirty="0" smtClean="0">
                  <a:solidFill>
                    <a:schemeClr val="bg1"/>
                  </a:solidFill>
                  <a:latin typeface="张海山锐线体简"/>
                  <a:ea typeface="张海山锐线体简"/>
                </a:rPr>
                <a:t>03</a:t>
              </a:r>
              <a:endParaRPr lang="zh-CN" altLang="en-US" sz="6000" dirty="0">
                <a:solidFill>
                  <a:schemeClr val="bg1"/>
                </a:solidFill>
                <a:latin typeface="张海山锐线体简"/>
                <a:ea typeface="张海山锐线体简"/>
              </a:endParaRPr>
            </a:p>
          </p:txBody>
        </p:sp>
      </p:grpSp>
      <p:pic>
        <p:nvPicPr>
          <p:cNvPr id="5" name="图形 4">
            <a:extLst>
              <a:ext uri="{FF2B5EF4-FFF2-40B4-BE49-F238E27FC236}">
                <a16:creationId xmlns:a16="http://schemas.microsoft.com/office/drawing/2014/main" id="{B1FCBA49-CD30-22CC-13F7-D46CC6AD7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7044" y="303334"/>
            <a:ext cx="4962972" cy="65096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54210" y="5462486"/>
            <a:ext cx="852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With:  </a:t>
            </a:r>
            <a:r>
              <a:rPr lang="en-US" altLang="zh-CN" b="1" dirty="0" err="1">
                <a:solidFill>
                  <a:srgbClr val="00B0F0"/>
                </a:solidFill>
              </a:rPr>
              <a:t>Zi-qiang</a:t>
            </a:r>
            <a:r>
              <a:rPr lang="en-US" altLang="zh-CN" b="1" dirty="0">
                <a:solidFill>
                  <a:srgbClr val="00B0F0"/>
                </a:solidFill>
              </a:rPr>
              <a:t> Chen, Cong-Feng </a:t>
            </a:r>
            <a:r>
              <a:rPr lang="en-US" altLang="zh-CN" b="1" dirty="0" err="1">
                <a:solidFill>
                  <a:srgbClr val="00B0F0"/>
                </a:solidFill>
              </a:rPr>
              <a:t>Qiao</a:t>
            </a:r>
            <a:r>
              <a:rPr lang="en-US" altLang="zh-CN" b="1" dirty="0">
                <a:solidFill>
                  <a:srgbClr val="00B0F0"/>
                </a:solidFill>
              </a:rPr>
              <a:t>, </a:t>
            </a:r>
            <a:r>
              <a:rPr lang="en-US" altLang="zh-CN" b="1" dirty="0" err="1">
                <a:solidFill>
                  <a:srgbClr val="00B0F0"/>
                </a:solidFill>
              </a:rPr>
              <a:t>Ruilin</a:t>
            </a:r>
            <a:r>
              <a:rPr lang="en-US" altLang="zh-CN" b="1" dirty="0">
                <a:solidFill>
                  <a:srgbClr val="00B0F0"/>
                </a:solidFill>
              </a:rPr>
              <a:t> Zhu,  PRD 110, </a:t>
            </a:r>
            <a:r>
              <a:rPr lang="en-US" altLang="zh-CN" b="1" dirty="0" smtClean="0">
                <a:solidFill>
                  <a:srgbClr val="00B0F0"/>
                </a:solidFill>
              </a:rPr>
              <a:t>L051301(2024)</a:t>
            </a:r>
            <a:endParaRPr lang="en-US" altLang="zh-CN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28575" y="22556"/>
            <a:ext cx="12163425" cy="6879165"/>
            <a:chOff x="1" y="4678"/>
            <a:chExt cx="12163743" cy="688617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pic>
        <p:nvPicPr>
          <p:cNvPr id="46" name="图形 45">
            <a:extLst>
              <a:ext uri="{FF2B5EF4-FFF2-40B4-BE49-F238E27FC236}">
                <a16:creationId xmlns:a16="http://schemas.microsoft.com/office/drawing/2014/main" id="{C394F316-D063-034B-FA74-2E2E310C1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82161" y="207310"/>
            <a:ext cx="4962972" cy="6509658"/>
          </a:xfrm>
          <a:prstGeom prst="rect">
            <a:avLst/>
          </a:prstGeom>
        </p:spPr>
      </p:pic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507935" y="311360"/>
            <a:ext cx="11304962" cy="60855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Higgs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玻色子主要衰变道及分支比</a:t>
            </a:r>
          </a:p>
        </p:txBody>
      </p:sp>
      <p:pic>
        <p:nvPicPr>
          <p:cNvPr id="42" name="内容占位符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069690" y="1920797"/>
            <a:ext cx="5642410" cy="4008107"/>
          </a:xfrm>
          <a:prstGeom prst="rect">
            <a:avLst/>
          </a:prstGeom>
        </p:spPr>
      </p:pic>
      <p:pic>
        <p:nvPicPr>
          <p:cNvPr id="47" name="内容占位符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7" y="1882330"/>
            <a:ext cx="5540123" cy="4031999"/>
          </a:xfrm>
          <a:prstGeom prst="rect">
            <a:avLst/>
          </a:prstGeom>
          <a:noFill/>
          <a:ln w="952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椭圆 1"/>
          <p:cNvSpPr/>
          <p:nvPr/>
        </p:nvSpPr>
        <p:spPr>
          <a:xfrm>
            <a:off x="5015880" y="4869160"/>
            <a:ext cx="1143459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0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/>
          </p:cNvPicPr>
          <p:nvPr/>
        </p:nvPicPr>
        <p:blipFill>
          <a:blip r:embed="rId3"/>
          <a:srcRect l="41998" t="35860" b="16335"/>
          <a:stretch>
            <a:fillRect/>
          </a:stretch>
        </p:blipFill>
        <p:spPr>
          <a:xfrm rot="5400000">
            <a:off x="1493195" y="1446821"/>
            <a:ext cx="3978504" cy="69010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/>
          <a:srcRect t="64230" r="65837" b="9946"/>
          <a:stretch>
            <a:fillRect/>
          </a:stretch>
        </p:blipFill>
        <p:spPr>
          <a:xfrm rot="5400000">
            <a:off x="436967" y="-402323"/>
            <a:ext cx="2343285" cy="3147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/>
          <a:srcRect l="70209" t="9946" b="64230"/>
          <a:stretch>
            <a:fillRect/>
          </a:stretch>
        </p:blipFill>
        <p:spPr>
          <a:xfrm rot="5400000">
            <a:off x="9571536" y="4229318"/>
            <a:ext cx="2043229" cy="3147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 bwMode="auto">
          <a:xfrm rot="5400000">
            <a:off x="2965906" y="-2224755"/>
            <a:ext cx="6339252" cy="11304962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ctr"/>
            <a:endParaRPr lang="zh-CN" altLang="en-US" dirty="0">
              <a:solidFill>
                <a:srgbClr val="FFFFFF"/>
              </a:solidFill>
              <a:latin typeface="Calibri" pitchFamily="34" charset="0"/>
              <a:ea typeface="等线" pitchFamily="2" charset="-122"/>
            </a:endParaRPr>
          </a:p>
        </p:txBody>
      </p:sp>
      <p:pic>
        <p:nvPicPr>
          <p:cNvPr id="46" name="图形 45">
            <a:extLst>
              <a:ext uri="{FF2B5EF4-FFF2-40B4-BE49-F238E27FC236}">
                <a16:creationId xmlns:a16="http://schemas.microsoft.com/office/drawing/2014/main" id="{C394F316-D063-034B-FA74-2E2E310C1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82161" y="170916"/>
            <a:ext cx="4962972" cy="650965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71464" y="620688"/>
            <a:ext cx="99535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  <a:defRPr/>
            </a:pPr>
            <a:r>
              <a:rPr lang="en-US" altLang="zh-CN" sz="4800" b="1" kern="100" dirty="0" err="1" smtClean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OutLine</a:t>
            </a:r>
            <a:endParaRPr lang="en-US" altLang="zh-CN" sz="2000" b="1" kern="100" dirty="0" smtClean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Motivation</a:t>
            </a: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400" b="1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Electroweak corrections to Higgs boson + jet production</a:t>
            </a:r>
            <a:endParaRPr lang="en-US" altLang="zh-CN" sz="2400" b="1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400" b="1" kern="100" dirty="0" smtClean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Precise </a:t>
            </a:r>
            <a:r>
              <a:rPr lang="en-US" altLang="zh-CN" sz="24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Higgs boson rare decay study</a:t>
            </a: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400" b="1" kern="100" dirty="0" smtClean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Conclusion and Outlook</a:t>
            </a:r>
            <a:endParaRPr lang="en-US" altLang="zh-CN" sz="2400" b="1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idx="1"/>
          </p:nvPr>
        </p:nvSpPr>
        <p:spPr>
          <a:xfrm>
            <a:off x="0" y="14644"/>
            <a:ext cx="12201098" cy="586876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 smtClean="0">
                <a:solidFill>
                  <a:schemeClr val="bg1"/>
                </a:solidFill>
              </a:rPr>
              <a:t>Experimental evidence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52080" y="1412875"/>
            <a:ext cx="4265295" cy="43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cs typeface="Arial" panose="020B0604020202020204" pitchFamily="34" charset="0"/>
              </a:rPr>
              <a:t>Evidence (2309.03501) obtained from a combination of ATLAS (2005.05382) and CMS (2204.12945).</a:t>
            </a:r>
          </a:p>
          <a:p>
            <a:pPr>
              <a:lnSpc>
                <a:spcPct val="128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>
              <a:cs typeface="Arial" panose="020B0604020202020204" pitchFamily="34" charset="0"/>
            </a:endParaRPr>
          </a:p>
          <a:p>
            <a:pPr marL="342900" indent="-34290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cs typeface="Arial" panose="020B0604020202020204" pitchFamily="34" charset="0"/>
              </a:rPr>
              <a:t>Previous searches: 1806.05996, 1402.3051, 1307.5515, 0806.0611 ...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5" y="981710"/>
            <a:ext cx="7557135" cy="511175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39470" y="6308725"/>
            <a:ext cx="6704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ATLAS and CMS, PRL 132 (2024) 021803 [2309.03501] </a:t>
            </a:r>
            <a:endParaRPr lang="zh-CN" altLang="en-US" b="1" dirty="0"/>
          </a:p>
        </p:txBody>
      </p:sp>
      <p:sp>
        <p:nvSpPr>
          <p:cNvPr id="3" name="椭圆 2"/>
          <p:cNvSpPr/>
          <p:nvPr/>
        </p:nvSpPr>
        <p:spPr>
          <a:xfrm>
            <a:off x="191770" y="1052195"/>
            <a:ext cx="1151890" cy="504190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66700" y="692785"/>
                <a:ext cx="99441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  <a:sym typeface="+mn-ea"/>
                  </a:rPr>
                  <a:t>3.4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𝝈</m:t>
                    </m:r>
                  </m:oMath>
                </a14:m>
                <a:endParaRPr lang="zh-CN" altLang="en-US" b="1" i="1" smtClean="0">
                  <a:solidFill>
                    <a:srgbClr val="C0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692785"/>
                <a:ext cx="994410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4" name="内容占位符 3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74" y="908844"/>
            <a:ext cx="6991800" cy="5244808"/>
          </a:xfrm>
          <a:prstGeom prst="rect">
            <a:avLst/>
          </a:prstGeom>
          <a:noFill/>
          <a:ln w="952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607842" y="1628847"/>
                <a:ext cx="4379111" cy="2717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 smtClean="0"/>
                  <a:t>Branching Ratio:</a:t>
                </a:r>
                <a:endParaRPr lang="en-US" altLang="zh-CN" sz="2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zh-CN" sz="28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 smtClean="0"/>
                  <a:t>Signal Strength</a:t>
                </a:r>
                <a:r>
                  <a:rPr lang="en-US" altLang="zh-CN" sz="2800" b="1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𝟕</m:t>
                    </m:r>
                  </m:oMath>
                </a14:m>
                <a:endParaRPr lang="en-US" altLang="zh-CN" sz="2800" b="1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842" y="1628847"/>
                <a:ext cx="4379111" cy="2717800"/>
              </a:xfrm>
              <a:prstGeom prst="rect">
                <a:avLst/>
              </a:prstGeom>
              <a:blipFill>
                <a:blip r:embed="rId6"/>
                <a:stretch>
                  <a:fillRect l="-2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823583" y="4413028"/>
                <a:ext cx="2799412" cy="516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800" b="1" smtClean="0">
                              <a:latin typeface="Cambria Math" panose="02040503050406030204" pitchFamily="18" charset="0"/>
                            </a:rPr>
                            <m:t>𝐞𝐱𝐩</m:t>
                          </m:r>
                        </m:sub>
                      </m:sSub>
                      <m:r>
                        <a:rPr lang="en-US" altLang="zh-CN" sz="2800" b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800" b="1" smtClean="0">
                              <a:latin typeface="Cambria Math" panose="02040503050406030204" pitchFamily="18" charset="0"/>
                            </a:rPr>
                            <m:t>𝐒𝐌</m:t>
                          </m:r>
                        </m:sub>
                      </m:sSub>
                      <m:r>
                        <a:rPr lang="en-US" altLang="zh-CN" sz="2800" b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583" y="4413028"/>
                <a:ext cx="2799412" cy="516890"/>
              </a:xfrm>
              <a:prstGeom prst="rect">
                <a:avLst/>
              </a:prstGeom>
              <a:blipFill rotWithShape="1">
                <a:blip r:embed="rId7"/>
                <a:stretch>
                  <a:fillRect l="-14" t="-80" r="3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7412990" y="5229225"/>
            <a:ext cx="4759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Motivation: </a:t>
            </a:r>
            <a:r>
              <a:rPr lang="en-US" altLang="zh-CN" sz="2400" dirty="0" smtClean="0">
                <a:solidFill>
                  <a:schemeClr val="tx1"/>
                </a:solidFill>
              </a:rPr>
              <a:t>Provide </a:t>
            </a:r>
            <a:r>
              <a:rPr lang="en-US" altLang="zh-CN" sz="2400" dirty="0">
                <a:solidFill>
                  <a:schemeClr val="tx1"/>
                </a:solidFill>
              </a:rPr>
              <a:t>SM prediction as precise as possible.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9470" y="6308725"/>
            <a:ext cx="6704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ATLAS and CMS, PRL 132 (2024) 021803 [2309.03501] </a:t>
            </a:r>
            <a:endParaRPr lang="zh-CN" altLang="en-US" b="1" dirty="0"/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0" y="14644"/>
            <a:ext cx="12201098" cy="586876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4800" b="1" smtClean="0">
                <a:solidFill>
                  <a:schemeClr val="bg1"/>
                </a:solidFill>
              </a:rPr>
              <a:t>Experimental evidence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Having found that the two-loop QCD corrections, which correct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heavy–quark loop, equal about 0.22% of the leading order width, it is reasonable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expect that the two-loop electroweak corrections, which correct the electroweak loop, will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yield a larger contribution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idx="1"/>
          </p:nvPr>
        </p:nvSpPr>
        <p:spPr>
          <a:xfrm>
            <a:off x="31946" y="44624"/>
            <a:ext cx="12112726" cy="556895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 smtClean="0">
                <a:solidFill>
                  <a:schemeClr val="bg1"/>
                </a:solidFill>
              </a:rPr>
              <a:t>Previous calculations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7350" y="1042035"/>
            <a:ext cx="11628755" cy="5395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Leading order</a:t>
            </a:r>
            <a:r>
              <a:rPr lang="en-US" altLang="zh-CN" sz="28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J.R. Ellis, M. K. Gaillard, D. V. Nanopoulos, Nucl. Phys. B 106 (1976) 292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R.N. Cahn, M. S. Chanowitz, N. Fleishon, Phys. Lett. B 82 (1979) 113-116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en-US" altLang="zh-CN" sz="240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QCD corrections</a:t>
            </a:r>
            <a:r>
              <a:rPr lang="en-US" altLang="zh-CN" sz="28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  <a:sym typeface="+mn-ea"/>
              </a:rPr>
              <a:t>M. Spira, A. Djouadi, P. M.  Zerwas, </a:t>
            </a: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Phys. Lett. B 276 (1992) 350-353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  <a:sym typeface="+mn-ea"/>
              </a:rPr>
              <a:t>T. Gehrmann, S. Guns, D. Kara, JHEP 09 (2015) 038 [1505.00561] 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  <a:sym typeface="+mn-ea"/>
              </a:rPr>
              <a:t>R. Bonciani, V. D. </a:t>
            </a:r>
            <a:r>
              <a:rPr lang="en-US" altLang="zh-CN" sz="2400" dirty="0" err="1" smtClean="0">
                <a:solidFill>
                  <a:schemeClr val="tx1"/>
                </a:solidFill>
                <a:ea typeface="+mn-ea"/>
                <a:cs typeface="Arial" panose="020B0604020202020204" pitchFamily="34" charset="0"/>
                <a:sym typeface="+mn-ea"/>
              </a:rPr>
              <a:t>Duca</a:t>
            </a:r>
            <a:r>
              <a:rPr lang="en-US" altLang="zh-CN" sz="24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  <a:sym typeface="+mn-ea"/>
              </a:rPr>
              <a:t>, et al, JHEP 08 (2015) 108 [1505.00567]</a:t>
            </a:r>
            <a:endParaRPr lang="en-US" altLang="zh-CN" sz="280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464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245823" y="466781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Analytic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272464" y="527559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Analytic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328" y="3212976"/>
            <a:ext cx="1202533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6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Having found that the two-loop QCD corrections, which correct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heavy–quark loop, equal about 0.22% of the leading order width, it is reasonable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expect that the two-loop electroweak corrections, which correct the electroweak loop, will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yield a larger contribution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3341" y="1468720"/>
            <a:ext cx="11217275" cy="4480560"/>
            <a:chOff x="642" y="1658"/>
            <a:chExt cx="17665" cy="7056"/>
          </a:xfrm>
        </p:grpSpPr>
        <p:sp>
          <p:nvSpPr>
            <p:cNvPr id="3" name="文本框 2"/>
            <p:cNvSpPr txBox="1"/>
            <p:nvPr/>
          </p:nvSpPr>
          <p:spPr>
            <a:xfrm>
              <a:off x="642" y="1658"/>
              <a:ext cx="17665" cy="7056"/>
            </a:xfrm>
            <a:prstGeom prst="rect">
              <a:avLst/>
            </a:prstGeom>
            <a:noFill/>
            <a:ln w="28575" cmpd="sng">
              <a:solidFill>
                <a:schemeClr val="tx2"/>
              </a:solidFill>
              <a:prstDash val="solid"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 dirty="0"/>
                <a:t>The QCD corrections amount to </a:t>
              </a:r>
              <a:r>
                <a:rPr lang="en-US" altLang="zh-CN" sz="2800" dirty="0">
                  <a:sym typeface="+mn-ea"/>
                </a:rPr>
                <a:t>0.22% of the LO width. It is </a:t>
              </a:r>
              <a:r>
                <a:rPr lang="en-US" altLang="zh-CN" sz="2800" dirty="0" err="1">
                  <a:sym typeface="+mn-ea"/>
                </a:rPr>
                <a:t>resonable</a:t>
              </a:r>
              <a:r>
                <a:rPr lang="en-US" altLang="zh-CN" sz="2800" dirty="0">
                  <a:sym typeface="+mn-ea"/>
                </a:rPr>
                <a:t> to </a:t>
              </a:r>
              <a:r>
                <a:rPr lang="en-US" altLang="zh-CN" sz="2800" dirty="0"/>
                <a:t>expect that the EW corrections will yield a larger contribution.</a:t>
              </a:r>
            </a:p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endParaRPr lang="en-US" altLang="zh-CN" sz="2800" dirty="0" smtClean="0"/>
            </a:p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 dirty="0" smtClean="0"/>
                <a:t>The </a:t>
              </a:r>
              <a:r>
                <a:rPr lang="en-US" altLang="zh-CN" sz="2800" dirty="0"/>
                <a:t>theoretical uncertainty has not been fully discussed</a:t>
              </a:r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 dirty="0"/>
                <a:t>1505.00561: </a:t>
              </a:r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endParaRPr lang="en-US" altLang="zh-CN" sz="2800" dirty="0"/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 dirty="0"/>
                <a:t>1505.00567: </a:t>
              </a:r>
              <a:endParaRPr lang="zh-CN" altLang="en-US" sz="2800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2" y="5883"/>
              <a:ext cx="4240" cy="1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10167" y="5860"/>
                  <a:ext cx="2034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7.09 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keV</m:t>
                        </m:r>
                      </m:oMath>
                    </m:oMathPara>
                  </a14:m>
                  <a:endPara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7" y="5860"/>
                  <a:ext cx="2034" cy="82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4" y="7672"/>
              <a:ext cx="5940" cy="9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2095" y="7634"/>
                  <a:ext cx="2034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6.68 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keV</m:t>
                        </m:r>
                      </m:oMath>
                    </m:oMathPara>
                  </a14:m>
                  <a:endPara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" y="7634"/>
                  <a:ext cx="2034" cy="822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椭圆 11"/>
            <p:cNvSpPr/>
            <p:nvPr/>
          </p:nvSpPr>
          <p:spPr>
            <a:xfrm>
              <a:off x="6312" y="5858"/>
              <a:ext cx="1025" cy="603"/>
            </a:xfrm>
            <a:prstGeom prst="ellipse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964" y="7559"/>
              <a:ext cx="1025" cy="603"/>
            </a:xfrm>
            <a:prstGeom prst="ellipse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644" y="44624"/>
            <a:ext cx="12038019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Why NLO EW?</a:t>
            </a:r>
          </a:p>
        </p:txBody>
      </p:sp>
    </p:spTree>
    <p:extLst>
      <p:ext uri="{BB962C8B-B14F-4D97-AF65-F5344CB8AC3E}">
        <p14:creationId xmlns:p14="http://schemas.microsoft.com/office/powerpoint/2010/main" val="14896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Having found that the two-loop QCD corrections, which correct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heavy–quark loop, equal about 0.22% of the leading order width, it is reasonable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expect that the two-loop electroweak corrections, which correct the electroweak loop, will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yield a larger contribution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7670" y="1842135"/>
            <a:ext cx="11216640" cy="4480560"/>
            <a:chOff x="642" y="1658"/>
            <a:chExt cx="17664" cy="7056"/>
          </a:xfrm>
        </p:grpSpPr>
        <p:sp>
          <p:nvSpPr>
            <p:cNvPr id="3" name="文本框 2"/>
            <p:cNvSpPr txBox="1"/>
            <p:nvPr/>
          </p:nvSpPr>
          <p:spPr>
            <a:xfrm>
              <a:off x="642" y="1658"/>
              <a:ext cx="17665" cy="7056"/>
            </a:xfrm>
            <a:prstGeom prst="rect">
              <a:avLst/>
            </a:prstGeom>
            <a:noFill/>
            <a:ln w="28575" cmpd="sng">
              <a:solidFill>
                <a:schemeClr val="tx2"/>
              </a:solidFill>
              <a:prstDash val="solid"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/>
                <a:t>The QCD corrections amount to </a:t>
              </a:r>
              <a:r>
                <a:rPr lang="en-US" altLang="zh-CN" sz="2800">
                  <a:sym typeface="+mn-ea"/>
                </a:rPr>
                <a:t>0.22% of the LO width. It is resonable to </a:t>
              </a:r>
              <a:r>
                <a:rPr lang="en-US" altLang="zh-CN" sz="2800"/>
                <a:t>expect that the EW corrections will yield a larger contribution.</a:t>
              </a:r>
            </a:p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endParaRPr lang="en-US" altLang="zh-CN" sz="2800"/>
            </a:p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/>
                <a:t>The theoretical uncertainty has not been fully discussed</a:t>
              </a:r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/>
                <a:t>1505.00561: </a:t>
              </a:r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endParaRPr lang="en-US" altLang="zh-CN" sz="2800"/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/>
                <a:t>1505.00567: </a:t>
              </a:r>
              <a:endParaRPr lang="zh-CN" altLang="en-US" sz="280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2" y="5747"/>
              <a:ext cx="4240" cy="1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10167" y="5860"/>
                  <a:ext cx="2034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7.09 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keV</m:t>
                        </m:r>
                      </m:oMath>
                    </m:oMathPara>
                  </a14:m>
                  <a:endPara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7" y="5860"/>
                  <a:ext cx="2034" cy="82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4" y="7548"/>
              <a:ext cx="5940" cy="9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2095" y="7634"/>
                  <a:ext cx="2034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6.68 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keV</m:t>
                        </m:r>
                      </m:oMath>
                    </m:oMathPara>
                  </a14:m>
                  <a:endPara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" y="7634"/>
                  <a:ext cx="2034" cy="822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椭圆 11"/>
            <p:cNvSpPr/>
            <p:nvPr/>
          </p:nvSpPr>
          <p:spPr>
            <a:xfrm>
              <a:off x="6312" y="5672"/>
              <a:ext cx="1025" cy="603"/>
            </a:xfrm>
            <a:prstGeom prst="ellipse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964" y="7491"/>
              <a:ext cx="1025" cy="603"/>
            </a:xfrm>
            <a:prstGeom prst="ellipse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52425" y="981710"/>
            <a:ext cx="3578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2"/>
                </a:solidFill>
              </a:rPr>
              <a:t>Why NLO EW?</a:t>
            </a:r>
          </a:p>
        </p:txBody>
      </p:sp>
      <p:pic>
        <p:nvPicPr>
          <p:cNvPr id="17" name="图片 16" descr="2_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2520" y="593725"/>
            <a:ext cx="5736590" cy="6023610"/>
          </a:xfrm>
          <a:prstGeom prst="rect">
            <a:avLst/>
          </a:prstGeom>
          <a:ln w="28575" cmpd="sng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1_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525" y="619760"/>
            <a:ext cx="5712460" cy="599757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263525" y="1123315"/>
            <a:ext cx="1584325" cy="136842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559560" y="692785"/>
            <a:ext cx="4752340" cy="50355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19316" y="300609"/>
                <a:ext cx="3842385" cy="53721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rgbClr val="C00000"/>
                </a:solidFill>
                <a:prstDash val="solid"/>
              </a:ln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Dia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 1</m:t>
                              </m:r>
                            </m:e>
                          </m:d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8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intf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 ~−10%</m:t>
                      </m:r>
                    </m:oMath>
                  </m:oMathPara>
                </a14:m>
                <a:endParaRPr lang="en-US" altLang="zh-CN" sz="2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16" y="300609"/>
                <a:ext cx="3842385" cy="537210"/>
              </a:xfrm>
              <a:prstGeom prst="rect">
                <a:avLst/>
              </a:prstGeom>
              <a:blipFill rotWithShape="1">
                <a:blip r:embed="rId11"/>
                <a:stretch>
                  <a:fillRect l="-378" t="-2766" r="-365" b="-2553"/>
                </a:stretch>
              </a:blipFill>
              <a:ln w="28575" cmpd="sng"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2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Having found that the two-loop QCD corrections, which correct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heavy–quark loop, equal about 0.22% of the leading order width, it is reasonable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expect that the two-loop electroweak corrections, which correct the electroweak loop, will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yield a larger contribution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7350" y="755015"/>
            <a:ext cx="11368405" cy="111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Signal background interference</a:t>
            </a:r>
            <a:r>
              <a:rPr lang="en-US" altLang="zh-CN" sz="28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: </a:t>
            </a:r>
            <a:r>
              <a:rPr lang="en-US" altLang="zh-CN" sz="24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F. Buccioni, F. Devoto, A. Djouadi, et. al, Phys. Lett. B </a:t>
            </a: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851 (2024) 138596 [2312.12384]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345" y="2049145"/>
            <a:ext cx="9129395" cy="1337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220" y="3543935"/>
            <a:ext cx="4641850" cy="3281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5365" y="4135120"/>
            <a:ext cx="4853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Interference effects (Higgs resonance &amp; nonresonance) are small...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1635597" y="1268760"/>
            <a:ext cx="1950836" cy="12297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3410225" y="1216999"/>
            <a:ext cx="4701563" cy="91459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标题 1"/>
          <p:cNvSpPr>
            <a:spLocks noGrp="1"/>
          </p:cNvSpPr>
          <p:nvPr>
            <p:ph idx="1"/>
          </p:nvPr>
        </p:nvSpPr>
        <p:spPr>
          <a:xfrm>
            <a:off x="31946" y="44624"/>
            <a:ext cx="12112726" cy="556895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 smtClean="0">
                <a:solidFill>
                  <a:schemeClr val="bg1"/>
                </a:solidFill>
              </a:rPr>
              <a:t>Previous work</a:t>
            </a:r>
          </a:p>
        </p:txBody>
      </p:sp>
    </p:spTree>
    <p:extLst>
      <p:ext uri="{BB962C8B-B14F-4D97-AF65-F5344CB8AC3E}">
        <p14:creationId xmlns:p14="http://schemas.microsoft.com/office/powerpoint/2010/main" val="34826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idx="1"/>
          </p:nvPr>
        </p:nvSpPr>
        <p:spPr>
          <a:xfrm>
            <a:off x="31946" y="44624"/>
            <a:ext cx="12132474" cy="556895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 smtClean="0">
                <a:solidFill>
                  <a:schemeClr val="bg1"/>
                </a:solidFill>
              </a:rPr>
              <a:t>Lorentz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38455" y="3399790"/>
                <a:ext cx="11137265" cy="57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𝜇𝜈𝜌𝜎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altLang="zh-CN" sz="280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55" y="3399790"/>
                <a:ext cx="11137265" cy="5734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tree4l_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15" y="1038860"/>
            <a:ext cx="4216400" cy="211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520055" y="1412240"/>
                <a:ext cx="3844290" cy="142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𝐻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𝑍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i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ℳ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/>
                  <a:t> 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055" y="1412240"/>
                <a:ext cx="3844290" cy="14243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80695" y="3935095"/>
                <a:ext cx="7397115" cy="205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Constraint: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(Gauge invariance).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CN" sz="2800"/>
                  <a:t> do not contribute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ℳ</m:t>
                            </m:r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/>
                  <a:t>.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95" y="3935095"/>
                <a:ext cx="7397115" cy="20529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3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5" y="1701389"/>
            <a:ext cx="4466436" cy="4466436"/>
          </a:xfrm>
          <a:prstGeom prst="rect">
            <a:avLst/>
          </a:prstGeom>
          <a:noFill/>
          <a:ln w="952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06" y="1710279"/>
            <a:ext cx="4485755" cy="448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9322072" y="2343150"/>
                <a:ext cx="284234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err="1">
                    <a:solidFill>
                      <a:srgbClr val="C00000"/>
                    </a:solidFill>
                  </a:rPr>
                  <a:t>FeynArts</a:t>
                </a:r>
                <a:endParaRPr lang="en-US" altLang="zh-CN" sz="28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altLang="zh-CN" sz="28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altLang="zh-CN" sz="2800" dirty="0" err="1">
                    <a:solidFill>
                      <a:srgbClr val="C00000"/>
                    </a:solidFill>
                  </a:rPr>
                  <a:t>FeynCalc</a:t>
                </a:r>
                <a:endParaRPr lang="en-US" altLang="zh-CN" sz="28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altLang="zh-CN" sz="2800" i="1" dirty="0">
                  <a:solidFill>
                    <a:srgbClr val="C0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:r>
                  <a:rPr lang="en-US" altLang="zh-CN" sz="2800" dirty="0" smtClean="0">
                    <a:solidFill>
                      <a:srgbClr val="C00000"/>
                    </a:solidFill>
                  </a:rPr>
                  <a:t>FIRE/Kira/Blade</a:t>
                </a:r>
                <a:endParaRPr lang="en-US" altLang="zh-CN" sz="28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altLang="zh-CN" sz="2800" i="1" dirty="0">
                  <a:solidFill>
                    <a:srgbClr val="C0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:r>
                  <a:rPr lang="en-US" altLang="zh-CN" sz="2800" dirty="0" err="1">
                    <a:solidFill>
                      <a:srgbClr val="C00000"/>
                    </a:solidFill>
                  </a:rPr>
                  <a:t>AMFlow</a:t>
                </a:r>
                <a:endParaRPr lang="en-US" altLang="zh-CN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072" y="2343150"/>
                <a:ext cx="2842348" cy="3108543"/>
              </a:xfrm>
              <a:prstGeom prst="rect">
                <a:avLst/>
              </a:prstGeom>
              <a:blipFill>
                <a:blip r:embed="rId7"/>
                <a:stretch>
                  <a:fillRect l="-1931" t="-1961" r="-2146" b="-4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556260" y="980440"/>
            <a:ext cx="8462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About 5000 Feynman diagrams (Feynman gauge)</a:t>
            </a:r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31946" y="44624"/>
            <a:ext cx="12132474" cy="5568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4800" b="1" dirty="0" smtClean="0">
                <a:solidFill>
                  <a:schemeClr val="bg1"/>
                </a:solidFill>
              </a:rPr>
              <a:t>Calculation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21057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idx="1"/>
          </p:nvPr>
        </p:nvSpPr>
        <p:spPr>
          <a:xfrm>
            <a:off x="287021" y="116632"/>
            <a:ext cx="7681187" cy="556895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 smtClean="0">
                <a:solidFill>
                  <a:schemeClr val="bg1"/>
                </a:solidFill>
              </a:rPr>
              <a:t>Electroweak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50959" y="897421"/>
                <a:ext cx="8642985" cy="5640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/>
                  <a:t>Use </a:t>
                </a:r>
                <a:r>
                  <a:rPr lang="en-US" altLang="zh-CN" sz="2800" dirty="0"/>
                  <a:t>five different electroweak coupling schemes:</a:t>
                </a:r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CN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sz="2800" dirty="0"/>
                  <a:t> scheme: all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sz="2800" dirty="0"/>
                  <a:t>;</a:t>
                </a:r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CN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sym typeface="+mn-ea"/>
                  </a:rPr>
                  <a:t> scheme: all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sym typeface="+mn-ea"/>
                  </a:rPr>
                  <a:t>;</a:t>
                </a:r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CN" sz="2800" dirty="0">
                    <a:cs typeface="Arial" panose="020B060402020202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800" dirty="0">
                    <a:sym typeface="+mn-ea"/>
                  </a:rPr>
                  <a:t> scheme: all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800" dirty="0">
                    <a:sym typeface="+mn-ea"/>
                  </a:rPr>
                  <a:t>;</a:t>
                </a:r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CN" sz="2800" dirty="0"/>
                  <a:t>mixed 1: the one connecting to the external photon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sz="2800" dirty="0"/>
                  <a:t>,   others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;</a:t>
                </a:r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CN" sz="2800" dirty="0">
                    <a:sym typeface="+mn-ea"/>
                  </a:rPr>
                  <a:t>mixed 1: the one connecting to the external photon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sz="2800" dirty="0">
                    <a:sym typeface="+mn-ea"/>
                  </a:rPr>
                  <a:t>,   others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800" dirty="0">
                    <a:sym typeface="+mn-ea"/>
                  </a:rPr>
                  <a:t>.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59" y="897421"/>
                <a:ext cx="8642985" cy="5640070"/>
              </a:xfrm>
              <a:prstGeom prst="rect">
                <a:avLst/>
              </a:prstGeom>
              <a:blipFill>
                <a:blip r:embed="rId5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8423569" y="48687"/>
            <a:ext cx="3740852" cy="15081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7030A0"/>
                </a:solidFill>
                <a:latin typeface="Square721 Cn BT" panose="020B0406020202050204" pitchFamily="34" charset="0"/>
                <a:cs typeface="Times New Roman" panose="02020603050405020304" pitchFamily="18" charset="0"/>
              </a:rPr>
              <a:t>Renomalization</a:t>
            </a:r>
            <a:endParaRPr lang="en-US" altLang="zh-CN" sz="2400" b="1" dirty="0" smtClean="0">
              <a:solidFill>
                <a:srgbClr val="7030A0"/>
              </a:solidFill>
              <a:latin typeface="Square721 Cn BT" panose="020B0406020202050204" pitchFamily="34" charset="0"/>
              <a:cs typeface="Times New Roman" panose="02020603050405020304" pitchFamily="18" charset="0"/>
            </a:endParaRPr>
          </a:p>
          <a:p>
            <a:r>
              <a:rPr lang="en-US" altLang="zh-CN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Denner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arXiv:0709.1075</a:t>
            </a:r>
            <a:endParaRPr lang="zh-CN" alt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We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work in the on-shell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renormalization scheme.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270" y="3429000"/>
            <a:ext cx="3446145" cy="312801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0632440" y="5516880"/>
            <a:ext cx="432435" cy="43243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456045" y="2420620"/>
                <a:ext cx="2440940" cy="4781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>
                    <a:solidFill>
                      <a:srgbClr val="C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ln</m:t>
                    </m:r>
                    <m:r>
                      <a:rPr lang="en-US" altLang="zh-CN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>
                    <a:solidFill>
                      <a:srgbClr val="C00000"/>
                    </a:solidFill>
                    <a:sym typeface="+mn-ea"/>
                  </a:rPr>
                  <a:t> terms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5" y="2420620"/>
                <a:ext cx="2440940" cy="4781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 flipV="1">
            <a:off x="5036820" y="2924810"/>
            <a:ext cx="2283460" cy="111950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6364605" y="3068955"/>
            <a:ext cx="955675" cy="22923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7" y="-3810"/>
            <a:ext cx="12192000" cy="6890385"/>
            <a:chOff x="-3173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/>
                <p:cNvSpPr/>
                <p:nvPr/>
              </p:nvSpPr>
              <p:spPr bwMode="auto">
                <a:xfrm rot="5400000">
                  <a:off x="2647992" y="-2650296"/>
                  <a:ext cx="6889989" cy="12192319"/>
                </a:xfrm>
                <a:prstGeom prst="rect">
                  <a:avLst/>
                </a:prstGeom>
                <a:solidFill>
                  <a:srgbClr val="FFFFFF">
                    <a:alpha val="92157"/>
                  </a:srgbClr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45571089-DB3F-4D09-A45C-7C43BA99D866}" type="mathplaceholder">
                          <a:rPr lang="zh-CN" altLang="en-US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a:t>在此处键入公式。</a:t>
                        </a:fld>
                      </m:oMath>
                    </m:oMathPara>
                  </a14:m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8" name="矩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2647992" y="-2650296"/>
                  <a:ext cx="6889989" cy="1219231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内容占位符 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17" y="1178456"/>
            <a:ext cx="7676367" cy="4351338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07670" y="5368290"/>
                <a:ext cx="7633970" cy="7696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LO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6.364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−0.444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+0.909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EW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NLO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6.316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−0.082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+0.027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.</a:t>
                </a:r>
                <a:endParaRPr lang="en-US" altLang="zh-CN" sz="2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" y="5368290"/>
                <a:ext cx="7633970" cy="7696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176655" y="61490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Agree with: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Sang, Feng, </a:t>
            </a:r>
            <a:r>
              <a:rPr lang="en-US" altLang="zh-CN" dirty="0" err="1" smtClean="0">
                <a:solidFill>
                  <a:srgbClr val="0070C0"/>
                </a:solidFill>
              </a:rPr>
              <a:t>Jia</a:t>
            </a:r>
            <a:r>
              <a:rPr lang="en-US" altLang="zh-CN" dirty="0" smtClean="0">
                <a:solidFill>
                  <a:srgbClr val="0070C0"/>
                </a:solidFill>
              </a:rPr>
              <a:t>, 2405.03464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31946" y="44624"/>
            <a:ext cx="12132474" cy="5568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4800" b="1" smtClean="0">
                <a:solidFill>
                  <a:schemeClr val="bg1"/>
                </a:solidFill>
              </a:rPr>
              <a:t>Numerical results</a:t>
            </a:r>
            <a:endParaRPr lang="en-US" altLang="zh-CN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28574" y="22557"/>
            <a:ext cx="12163426" cy="6879163"/>
            <a:chOff x="0" y="4679"/>
            <a:chExt cx="12163744" cy="688617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6" name="图形 45">
            <a:extLst>
              <a:ext uri="{FF2B5EF4-FFF2-40B4-BE49-F238E27FC236}">
                <a16:creationId xmlns:a16="http://schemas.microsoft.com/office/drawing/2014/main" id="{C394F316-D063-034B-FA74-2E2E310C1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82161" y="207310"/>
            <a:ext cx="4962972" cy="6509658"/>
          </a:xfrm>
          <a:prstGeom prst="rect">
            <a:avLst/>
          </a:prstGeom>
        </p:spPr>
      </p:pic>
      <p:pic>
        <p:nvPicPr>
          <p:cNvPr id="42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2" y="2720385"/>
            <a:ext cx="4124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矩形 10"/>
          <p:cNvSpPr>
            <a:spLocks noChangeArrowheads="1"/>
          </p:cNvSpPr>
          <p:nvPr/>
        </p:nvSpPr>
        <p:spPr bwMode="auto">
          <a:xfrm>
            <a:off x="335360" y="5949280"/>
            <a:ext cx="3452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Interactions</a:t>
            </a:r>
            <a:r>
              <a:rPr lang="en-US" altLang="zh-CN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between particles</a:t>
            </a:r>
            <a:endParaRPr lang="zh-CN" altLang="en-US" sz="1800" dirty="0">
              <a:solidFill>
                <a:srgbClr val="7030A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40416" y="3728849"/>
            <a:ext cx="1440160" cy="505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15968" y="5078843"/>
            <a:ext cx="4996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</a:rPr>
              <a:t>The Higgs boson enables mass via electroweak symmetry breaking, underpinning the Standard Model and linking to vacuum stability via its potential.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4713" y="104035"/>
            <a:ext cx="4591488" cy="45914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69523" y="2214388"/>
            <a:ext cx="2031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Standard Model</a:t>
            </a:r>
            <a:endParaRPr lang="zh-CN" altLang="en-US" sz="2800" b="1" dirty="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158" y="1804267"/>
            <a:ext cx="5871469" cy="40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/>
                <p:cNvSpPr/>
                <p:nvPr/>
              </p:nvSpPr>
              <p:spPr bwMode="auto">
                <a:xfrm rot="5400000">
                  <a:off x="2647990" y="-2650296"/>
                  <a:ext cx="6889989" cy="12192319"/>
                </a:xfrm>
                <a:prstGeom prst="rect">
                  <a:avLst/>
                </a:prstGeom>
                <a:solidFill>
                  <a:srgbClr val="FFFFFF">
                    <a:alpha val="92157"/>
                  </a:srgbClr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862DFD96-2871-43D0-B698-7EAA0114C540}" type="mathplaceholder">
                          <a:rPr lang="zh-CN" altLang="en-US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a:t>在此处键入公式。</a:t>
                        </a:fld>
                      </m:oMath>
                    </m:oMathPara>
                  </a14:m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8" name="矩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2647990" y="-2650296"/>
                  <a:ext cx="6889989" cy="12192319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标题 1"/>
          <p:cNvSpPr>
            <a:spLocks noGrp="1"/>
          </p:cNvSpPr>
          <p:nvPr>
            <p:ph idx="1"/>
          </p:nvPr>
        </p:nvSpPr>
        <p:spPr>
          <a:xfrm>
            <a:off x="31946" y="44624"/>
            <a:ext cx="12132474" cy="556895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 smtClean="0">
                <a:solidFill>
                  <a:schemeClr val="bg1"/>
                </a:solidFill>
              </a:rPr>
              <a:t>Numerical results</a:t>
            </a:r>
          </a:p>
        </p:txBody>
      </p:sp>
      <p:pic>
        <p:nvPicPr>
          <p:cNvPr id="3" name="内容占位符 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17" y="1178456"/>
            <a:ext cx="7676367" cy="435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183880" y="1254125"/>
            <a:ext cx="3732530" cy="3950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8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The EW corrections </a:t>
            </a:r>
          </a:p>
          <a:p>
            <a:pPr marL="457200" indent="-457200">
              <a:lnSpc>
                <a:spcPct val="128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more significant than the QCD corrections</a:t>
            </a:r>
          </a:p>
          <a:p>
            <a:pPr marL="457200" indent="-457200">
              <a:lnSpc>
                <a:spcPct val="128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greatly suppress the theoretical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07670" y="5368290"/>
                <a:ext cx="7633970" cy="7696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LO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6.364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−0.444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+0.909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EW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NLO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6.316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−0.082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+0.027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.</a:t>
                </a:r>
                <a:endParaRPr lang="en-US" altLang="zh-CN" sz="2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" y="5368290"/>
                <a:ext cx="7633970" cy="7696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4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63525" y="779145"/>
                <a:ext cx="11224895" cy="68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8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800"/>
                  <a:t>Combining EW, QCD,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2800"/>
                  <a:t>-mass corrections: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6.348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−0.085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+0.028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endParaRPr lang="en-US" altLang="zh-CN" sz="280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779145"/>
                <a:ext cx="11224895" cy="6889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730" y="1628775"/>
            <a:ext cx="8059420" cy="5080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-24130" y="2348865"/>
            <a:ext cx="1802765" cy="229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/>
              <a:t>Branching ratio (with SM total width):</a:t>
            </a:r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31946" y="44624"/>
            <a:ext cx="12132474" cy="5568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4800" b="1" smtClean="0">
                <a:solidFill>
                  <a:schemeClr val="bg1"/>
                </a:solidFill>
              </a:rPr>
              <a:t>Numerical results</a:t>
            </a:r>
            <a:endParaRPr lang="en-US" altLang="zh-CN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63525" y="779145"/>
                <a:ext cx="11191875" cy="68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8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800"/>
                  <a:t>Combining EW, QCD,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2800"/>
                  <a:t>-mass corrections: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6.348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−0.085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+0.028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endParaRPr lang="en-US" altLang="zh-CN" sz="280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779145"/>
                <a:ext cx="11191875" cy="6889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730" y="1628775"/>
            <a:ext cx="8059420" cy="5080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-24130" y="2348865"/>
            <a:ext cx="1802765" cy="229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/>
              <a:t>Branching ratio (with SM total width):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056495" y="2510155"/>
            <a:ext cx="2028825" cy="2296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tx1"/>
                </a:solidFill>
              </a:rPr>
              <a:t>The EW corrections exacerbate the tension.</a:t>
            </a:r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31946" y="44624"/>
            <a:ext cx="12132474" cy="5568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4800" b="1" smtClean="0">
                <a:solidFill>
                  <a:schemeClr val="bg1"/>
                </a:solidFill>
              </a:rPr>
              <a:t>Numerical results</a:t>
            </a:r>
            <a:endParaRPr lang="en-US" altLang="zh-CN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24680" y="-99392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079776" y="19048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5"/>
              </a:rPr>
              <a:t>https://indico.cern.ch/event/1567538</a:t>
            </a:r>
            <a:r>
              <a:rPr lang="en-US" altLang="zh-CN" dirty="0" smtClean="0">
                <a:hlinkClick r:id="rId5"/>
              </a:rPr>
              <a:t>/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018" y="992531"/>
            <a:ext cx="8236295" cy="55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2183" y="260648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3" name="标题 1"/>
          <p:cNvSpPr txBox="1">
            <a:spLocks/>
          </p:cNvSpPr>
          <p:nvPr/>
        </p:nvSpPr>
        <p:spPr>
          <a:xfrm>
            <a:off x="59526" y="44624"/>
            <a:ext cx="12132474" cy="5568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b="1" dirty="0">
                <a:solidFill>
                  <a:schemeClr val="bg1"/>
                </a:solidFill>
                <a:sym typeface="+mn-ea"/>
              </a:rPr>
              <a:t>Recent experiment results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19" y="872196"/>
            <a:ext cx="8839192" cy="51896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91544" y="6169522"/>
            <a:ext cx="42146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7030A0"/>
                </a:solidFill>
              </a:rPr>
              <a:t>ATLAS    </a:t>
            </a:r>
            <a:r>
              <a:rPr lang="en-US" altLang="zh-CN" b="1" dirty="0" err="1" smtClean="0">
                <a:solidFill>
                  <a:srgbClr val="7030A0"/>
                </a:solidFill>
              </a:rPr>
              <a:t>arXiv</a:t>
            </a:r>
            <a:r>
              <a:rPr lang="en-US" altLang="zh-CN" b="1" dirty="0" smtClean="0">
                <a:solidFill>
                  <a:srgbClr val="7030A0"/>
                </a:solidFill>
              </a:rPr>
              <a:t>: 2507.12598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400" y="1838426"/>
            <a:ext cx="2618612" cy="33211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17468" y="1368722"/>
            <a:ext cx="151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</a:rPr>
              <a:t>Run 3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737697" y="3357893"/>
            <a:ext cx="191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</a:rPr>
              <a:t>Run 2+Run3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7281" y="3964689"/>
            <a:ext cx="2788098" cy="39024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9219812" y="4747281"/>
            <a:ext cx="284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</a:rPr>
              <a:t>Agree with SM prediction.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-16057" y="-27384"/>
            <a:ext cx="12179482" cy="6886573"/>
            <a:chOff x="-16057" y="4679"/>
            <a:chExt cx="12179801" cy="688617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35467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2890565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sp>
        <p:nvSpPr>
          <p:cNvPr id="6148" name="文本框 129"/>
          <p:cNvSpPr txBox="1"/>
          <p:nvPr/>
        </p:nvSpPr>
        <p:spPr>
          <a:xfrm>
            <a:off x="2217884" y="431741"/>
            <a:ext cx="805756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 smtClean="0">
                <a:solidFill>
                  <a:srgbClr val="56725B"/>
                </a:solidFill>
                <a:latin typeface="微软雅黑" pitchFamily="34" charset="-122"/>
                <a:ea typeface="微软雅黑" pitchFamily="34" charset="-122"/>
              </a:rPr>
              <a:t>Conclusion and Outlook</a:t>
            </a:r>
            <a:endParaRPr lang="en-US" altLang="zh-CN" sz="4400" b="1" dirty="0">
              <a:solidFill>
                <a:srgbClr val="56725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B1FCBA49-CD30-22CC-13F7-D46CC6AD7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2334" y="193236"/>
            <a:ext cx="4962972" cy="6509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885135" y="1237158"/>
                <a:ext cx="9095726" cy="603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Electroweak corrections are non-negligible for the precise testing of the </a:t>
                </a: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SM and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search for new </a:t>
                </a: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physics. 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gg-&gt;Hg production, EW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corrections amount to a few percent enhancement of the total cross section, with a value of approximately </a:t>
                </a: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4.3%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sub>
                    </m:sSub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scheme. The differential distributions reveal non-trivial kinematic dependence. </a:t>
                </a:r>
                <a:endParaRPr lang="en-U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calculate NLO electroweak corrections to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𝒁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obtain most precise prediction for this channel. The SM prediction agree </a:t>
                </a: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the most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recent measurement.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en-U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en-U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135" y="1237158"/>
                <a:ext cx="9095726" cy="6031588"/>
              </a:xfrm>
              <a:prstGeom prst="rect">
                <a:avLst/>
              </a:prstGeom>
              <a:blipFill>
                <a:blip r:embed="rId7"/>
                <a:stretch>
                  <a:fillRect l="-871" t="-708" r="-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2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"/>
          <p:cNvGrpSpPr/>
          <p:nvPr/>
        </p:nvGrpSpPr>
        <p:grpSpPr>
          <a:xfrm>
            <a:off x="5426" y="35273"/>
            <a:ext cx="12163425" cy="6886575"/>
            <a:chOff x="1" y="4678"/>
            <a:chExt cx="12163743" cy="688617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1946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1946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8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 rot="5400000">
              <a:off x="3157251" y="-1777551"/>
              <a:ext cx="5805487" cy="10585177"/>
            </a:xfrm>
            <a:prstGeom prst="rect">
              <a:avLst/>
            </a:prstGeom>
            <a:noFill/>
            <a:ln w="28575">
              <a:solidFill>
                <a:srgbClr val="2B6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pic>
          <p:nvPicPr>
            <p:cNvPr id="19483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9245546" y="4298228"/>
              <a:ext cx="2008187" cy="21574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84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868760" y="555816"/>
              <a:ext cx="2008187" cy="21574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459" name="组合 41"/>
          <p:cNvGrpSpPr/>
          <p:nvPr/>
        </p:nvGrpSpPr>
        <p:grpSpPr>
          <a:xfrm>
            <a:off x="1593850" y="2308225"/>
            <a:ext cx="9390923" cy="2471738"/>
            <a:chOff x="1549400" y="1979613"/>
            <a:chExt cx="9390789" cy="2471737"/>
          </a:xfrm>
        </p:grpSpPr>
        <p:sp>
          <p:nvSpPr>
            <p:cNvPr id="43" name="矩形 42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799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004" y="2264296"/>
              <a:ext cx="8319452" cy="200290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983514" y="2680786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7200" b="1" spc="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cs"/>
                </a:rPr>
                <a:t>Thank You</a:t>
              </a:r>
              <a:r>
                <a:rPr kumimoji="0" lang="zh-CN" altLang="en-US" sz="7200" b="1" i="0" u="none" strike="noStrike" kern="1200" cap="none" spc="6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！</a:t>
              </a: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6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28575" y="22556"/>
            <a:ext cx="12163425" cy="6879165"/>
            <a:chOff x="1" y="4678"/>
            <a:chExt cx="12163743" cy="688617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pic>
        <p:nvPicPr>
          <p:cNvPr id="46" name="图形 45">
            <a:extLst>
              <a:ext uri="{FF2B5EF4-FFF2-40B4-BE49-F238E27FC236}">
                <a16:creationId xmlns:a16="http://schemas.microsoft.com/office/drawing/2014/main" id="{C394F316-D063-034B-FA74-2E2E310C1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73349" y="177967"/>
            <a:ext cx="4962972" cy="6509658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39CD03C3-0E62-9ADC-2912-4A93679039AB}"/>
              </a:ext>
            </a:extLst>
          </p:cNvPr>
          <p:cNvGrpSpPr/>
          <p:nvPr/>
        </p:nvGrpSpPr>
        <p:grpSpPr>
          <a:xfrm>
            <a:off x="598864" y="476732"/>
            <a:ext cx="2138362" cy="2138363"/>
            <a:chOff x="2574111" y="2216758"/>
            <a:chExt cx="2375260" cy="2375260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F36B447-00FF-F88F-CBA2-AC5F21BD53C6}"/>
                </a:ext>
              </a:extLst>
            </p:cNvPr>
            <p:cNvSpPr/>
            <p:nvPr/>
          </p:nvSpPr>
          <p:spPr>
            <a:xfrm>
              <a:off x="2574111" y="2216758"/>
              <a:ext cx="2375260" cy="2375260"/>
            </a:xfrm>
            <a:prstGeom prst="ellipse">
              <a:avLst/>
            </a:prstGeom>
            <a:noFill/>
            <a:ln w="6350">
              <a:solidFill>
                <a:srgbClr val="799B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D9F3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6A86A96D-E562-9739-02C8-3FC832B795BC}"/>
                </a:ext>
              </a:extLst>
            </p:cNvPr>
            <p:cNvSpPr/>
            <p:nvPr/>
          </p:nvSpPr>
          <p:spPr>
            <a:xfrm>
              <a:off x="2928015" y="2495435"/>
              <a:ext cx="1746275" cy="1746275"/>
            </a:xfrm>
            <a:prstGeom prst="ellipse">
              <a:avLst/>
            </a:prstGeom>
            <a:solidFill>
              <a:srgbClr val="799B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r>
                <a:rPr lang="en-US" altLang="zh-CN" sz="6000" dirty="0" smtClean="0">
                  <a:solidFill>
                    <a:schemeClr val="bg1"/>
                  </a:solidFill>
                  <a:latin typeface="张海山锐线体简"/>
                  <a:ea typeface="张海山锐线体简"/>
                </a:rPr>
                <a:t>01</a:t>
              </a:r>
              <a:endParaRPr lang="zh-CN" altLang="en-US" sz="6000" dirty="0">
                <a:solidFill>
                  <a:schemeClr val="bg1"/>
                </a:solidFill>
                <a:latin typeface="张海山锐线体简"/>
                <a:ea typeface="张海山锐线体简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828155" y="1239278"/>
            <a:ext cx="2067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6"/>
                </a:solidFill>
              </a:rPr>
              <a:t>Motivation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24236" y="2002085"/>
            <a:ext cx="565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Discovery of Higgs boson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09" y="2647194"/>
            <a:ext cx="9750817" cy="17693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9850" y="4419929"/>
            <a:ext cx="9728152" cy="16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24680" y="15637"/>
            <a:ext cx="12119992" cy="46166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Higgs boson production 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at LHC</a:t>
            </a:r>
            <a:endParaRPr lang="zh-CN" altLang="en-US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1052736"/>
            <a:ext cx="4914185" cy="47644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23" y="924194"/>
            <a:ext cx="6456040" cy="56011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04112" y="588644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Precise </a:t>
            </a:r>
            <a:r>
              <a:rPr lang="en-US" altLang="zh-CN" b="1" kern="100" dirty="0">
                <a:solidFill>
                  <a:srgbClr val="7030A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Higgs boson </a:t>
            </a:r>
            <a:r>
              <a:rPr lang="en-US" altLang="zh-CN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physics study is crucial </a:t>
            </a:r>
            <a:r>
              <a:rPr lang="en-US" altLang="zh-CN" b="1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to understand SM and </a:t>
            </a:r>
            <a:r>
              <a:rPr lang="en-US" altLang="zh-CN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probe new physics.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704512" y="67107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PDG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6672064" y="980728"/>
            <a:ext cx="0" cy="5544616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4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-13769" y="0"/>
            <a:ext cx="12163426" cy="6879163"/>
            <a:chOff x="0" y="4679"/>
            <a:chExt cx="12163744" cy="688617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3034584" y="-2145529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51383" y="354722"/>
            <a:ext cx="11291193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rtl="0">
              <a:defRPr/>
            </a:pPr>
            <a:r>
              <a:rPr lang="en-US" altLang="zh-CN" sz="2400" b="1" kern="100" dirty="0" smtClean="0">
                <a:solidFill>
                  <a:schemeClr val="bg1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States of Higgs measurement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716" y="1702986"/>
            <a:ext cx="7685736" cy="470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832733" y="945293"/>
                <a:ext cx="2799412" cy="61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733" y="945293"/>
                <a:ext cx="2799412" cy="6189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201206" y="1746191"/>
            <a:ext cx="108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ATLAS</a:t>
            </a:r>
            <a:endParaRPr lang="zh-CN" altLang="en-US" sz="2000" dirty="0"/>
          </a:p>
        </p:txBody>
      </p:sp>
      <p:sp>
        <p:nvSpPr>
          <p:cNvPr id="42" name="文本框 41"/>
          <p:cNvSpPr txBox="1"/>
          <p:nvPr/>
        </p:nvSpPr>
        <p:spPr>
          <a:xfrm>
            <a:off x="1268677" y="2401265"/>
            <a:ext cx="108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CMS</a:t>
            </a:r>
            <a:endParaRPr lang="zh-CN" altLang="en-US" sz="2000" dirty="0"/>
          </a:p>
        </p:txBody>
      </p:sp>
      <p:sp>
        <p:nvSpPr>
          <p:cNvPr id="8" name="圆角矩形 7"/>
          <p:cNvSpPr/>
          <p:nvPr/>
        </p:nvSpPr>
        <p:spPr>
          <a:xfrm>
            <a:off x="7174811" y="1648022"/>
            <a:ext cx="3003412" cy="57200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8067" y="2994726"/>
            <a:ext cx="2874639" cy="36636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7899" y="2898418"/>
            <a:ext cx="4320108" cy="37709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528" y="46555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Nature 2022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7252" y="2423586"/>
            <a:ext cx="7740971" cy="33105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8760296" y="2326124"/>
            <a:ext cx="1347037" cy="4548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形 45">
            <a:extLst>
              <a:ext uri="{FF2B5EF4-FFF2-40B4-BE49-F238E27FC236}">
                <a16:creationId xmlns:a16="http://schemas.microsoft.com/office/drawing/2014/main" id="{C394F316-D063-034B-FA74-2E2E310C17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695985" y="12755"/>
            <a:ext cx="4962972" cy="6509658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807968" y="1702986"/>
            <a:ext cx="1296144" cy="443315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7174811" y="2337613"/>
            <a:ext cx="1546624" cy="443315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0" y="0"/>
            <a:ext cx="12163425" cy="6886575"/>
            <a:chOff x="1" y="4678"/>
            <a:chExt cx="12163743" cy="688617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sp>
        <p:nvSpPr>
          <p:cNvPr id="6148" name="文本框 129"/>
          <p:cNvSpPr txBox="1"/>
          <p:nvPr/>
        </p:nvSpPr>
        <p:spPr>
          <a:xfrm>
            <a:off x="3078997" y="2564904"/>
            <a:ext cx="8057563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 smtClean="0">
                <a:solidFill>
                  <a:srgbClr val="56725B"/>
                </a:solidFill>
                <a:ea typeface="微软雅黑" pitchFamily="34" charset="-122"/>
              </a:rPr>
              <a:t>EW corrections to </a:t>
            </a:r>
            <a:r>
              <a:rPr lang="en-US" altLang="zh-CN" sz="4400" b="1" dirty="0" err="1" smtClean="0">
                <a:solidFill>
                  <a:srgbClr val="56725B"/>
                </a:solidFill>
                <a:ea typeface="微软雅黑" pitchFamily="34" charset="-122"/>
              </a:rPr>
              <a:t>Higgs+jet</a:t>
            </a:r>
            <a:r>
              <a:rPr lang="en-US" altLang="zh-CN" sz="4400" b="1" dirty="0" smtClean="0">
                <a:solidFill>
                  <a:srgbClr val="56725B"/>
                </a:solidFill>
                <a:ea typeface="微软雅黑" pitchFamily="34" charset="-122"/>
              </a:rPr>
              <a:t>  production in gluon fusion</a:t>
            </a:r>
            <a:endParaRPr lang="en-US" altLang="zh-CN" sz="4400" b="1" dirty="0">
              <a:solidFill>
                <a:srgbClr val="56725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100AFA-60BD-1CB6-528B-33F3A96E7593}"/>
              </a:ext>
            </a:extLst>
          </p:cNvPr>
          <p:cNvGrpSpPr/>
          <p:nvPr/>
        </p:nvGrpSpPr>
        <p:grpSpPr>
          <a:xfrm>
            <a:off x="828630" y="2163996"/>
            <a:ext cx="2138362" cy="2138363"/>
            <a:chOff x="2574111" y="2216758"/>
            <a:chExt cx="2375260" cy="237526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A4CABBA-BE1E-A836-41EC-47E7EF97F4B7}"/>
                </a:ext>
              </a:extLst>
            </p:cNvPr>
            <p:cNvSpPr/>
            <p:nvPr/>
          </p:nvSpPr>
          <p:spPr>
            <a:xfrm>
              <a:off x="2574111" y="2216758"/>
              <a:ext cx="2375260" cy="2375260"/>
            </a:xfrm>
            <a:prstGeom prst="ellipse">
              <a:avLst/>
            </a:prstGeom>
            <a:noFill/>
            <a:ln w="6350">
              <a:solidFill>
                <a:srgbClr val="799B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D9F3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93FF127-2670-299E-357D-6EEF353D348C}"/>
                </a:ext>
              </a:extLst>
            </p:cNvPr>
            <p:cNvSpPr/>
            <p:nvPr/>
          </p:nvSpPr>
          <p:spPr>
            <a:xfrm>
              <a:off x="2888603" y="2531250"/>
              <a:ext cx="1746275" cy="1746275"/>
            </a:xfrm>
            <a:prstGeom prst="ellipse">
              <a:avLst/>
            </a:prstGeom>
            <a:solidFill>
              <a:srgbClr val="799B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r>
                <a:rPr lang="en-US" altLang="zh-CN" sz="6000" dirty="0" smtClean="0">
                  <a:solidFill>
                    <a:schemeClr val="bg1"/>
                  </a:solidFill>
                  <a:latin typeface="张海山锐线体简"/>
                  <a:ea typeface="张海山锐线体简"/>
                </a:rPr>
                <a:t>02</a:t>
              </a:r>
              <a:endParaRPr lang="zh-CN" altLang="en-US" sz="6000" dirty="0">
                <a:solidFill>
                  <a:schemeClr val="bg1"/>
                </a:solidFill>
                <a:latin typeface="张海山锐线体简"/>
                <a:ea typeface="张海山锐线体简"/>
              </a:endParaRPr>
            </a:p>
          </p:txBody>
        </p:sp>
      </p:grpSp>
      <p:pic>
        <p:nvPicPr>
          <p:cNvPr id="5" name="图形 4">
            <a:extLst>
              <a:ext uri="{FF2B5EF4-FFF2-40B4-BE49-F238E27FC236}">
                <a16:creationId xmlns:a16="http://schemas.microsoft.com/office/drawing/2014/main" id="{B1FCBA49-CD30-22CC-13F7-D46CC6AD7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7044" y="303334"/>
            <a:ext cx="4962972" cy="65096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28446" y="4878640"/>
            <a:ext cx="651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B0F0"/>
                </a:solidFill>
              </a:rPr>
              <a:t>With:  Hai Tao Li, Wen-Long Sang,  JHEP 10,194(2025)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429" y="698014"/>
            <a:ext cx="10289393" cy="1371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067" y="2131250"/>
            <a:ext cx="10289393" cy="43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0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98" y="1664035"/>
            <a:ext cx="5840245" cy="41251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076" y="418060"/>
            <a:ext cx="5240106" cy="53918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23" y="6021288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ATLAS  2301.06822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15059" y="6030724"/>
            <a:ext cx="281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ATLAS   2207.08615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7776" y="418060"/>
                <a:ext cx="5955461" cy="83099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Higgs boson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distribution measurement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6" y="418060"/>
                <a:ext cx="5955461" cy="830997"/>
              </a:xfrm>
              <a:prstGeom prst="rect">
                <a:avLst/>
              </a:prstGeom>
              <a:blipFill>
                <a:blip r:embed="rId7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5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15332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92979" y="298728"/>
            <a:ext cx="110512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NLO QCD with full top mass dependence,</a:t>
            </a:r>
          </a:p>
          <a:p>
            <a:r>
              <a:rPr lang="en-US" altLang="zh-CN" sz="2000" dirty="0" smtClean="0"/>
              <a:t>     </a:t>
            </a:r>
            <a:r>
              <a:rPr lang="en-US" altLang="zh-CN" sz="2000" dirty="0" smtClean="0">
                <a:solidFill>
                  <a:srgbClr val="00B0F0"/>
                </a:solidFill>
              </a:rPr>
              <a:t>Jones et al. 1802.00349</a:t>
            </a:r>
            <a:r>
              <a:rPr lang="en-US" altLang="zh-CN" sz="2000" dirty="0">
                <a:solidFill>
                  <a:srgbClr val="00B0F0"/>
                </a:solidFill>
              </a:rPr>
              <a:t>, Chen et </a:t>
            </a:r>
            <a:r>
              <a:rPr lang="en-US" altLang="zh-CN" sz="2000" dirty="0" smtClean="0">
                <a:solidFill>
                  <a:srgbClr val="00B0F0"/>
                </a:solidFill>
              </a:rPr>
              <a:t>al. 2110,06953,</a:t>
            </a:r>
            <a:r>
              <a:rPr lang="en-US" altLang="zh-CN" sz="2000" dirty="0">
                <a:solidFill>
                  <a:srgbClr val="00B0F0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B0F0"/>
                </a:solidFill>
              </a:rPr>
              <a:t>Bonciani</a:t>
            </a:r>
            <a:r>
              <a:rPr lang="en-US" altLang="zh-CN" sz="2000" dirty="0" smtClean="0">
                <a:solidFill>
                  <a:srgbClr val="00B0F0"/>
                </a:solidFill>
              </a:rPr>
              <a:t> </a:t>
            </a:r>
            <a:r>
              <a:rPr lang="en-US" altLang="zh-CN" sz="2000" dirty="0">
                <a:solidFill>
                  <a:srgbClr val="00B0F0"/>
                </a:solidFill>
              </a:rPr>
              <a:t>et </a:t>
            </a:r>
            <a:r>
              <a:rPr lang="en-US" altLang="zh-CN" sz="2000" dirty="0" smtClean="0">
                <a:solidFill>
                  <a:srgbClr val="00B0F0"/>
                </a:solidFill>
              </a:rPr>
              <a:t>al. 2206.10490.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NNLO QCD (Heavy top limit)</a:t>
            </a:r>
          </a:p>
          <a:p>
            <a:r>
              <a:rPr lang="en-US" altLang="zh-CN" sz="2000" dirty="0" smtClean="0"/>
              <a:t>     </a:t>
            </a:r>
            <a:r>
              <a:rPr lang="en-US" altLang="zh-CN" sz="2000" dirty="0" err="1" smtClean="0">
                <a:solidFill>
                  <a:srgbClr val="00B0F0"/>
                </a:solidFill>
              </a:rPr>
              <a:t>Boughezal</a:t>
            </a:r>
            <a:r>
              <a:rPr lang="en-US" altLang="zh-CN" sz="2000" dirty="0" smtClean="0">
                <a:solidFill>
                  <a:srgbClr val="00B0F0"/>
                </a:solidFill>
              </a:rPr>
              <a:t> </a:t>
            </a:r>
            <a:r>
              <a:rPr lang="en-US" altLang="zh-CN" sz="2000" dirty="0">
                <a:solidFill>
                  <a:srgbClr val="00B0F0"/>
                </a:solidFill>
              </a:rPr>
              <a:t>et </a:t>
            </a:r>
            <a:r>
              <a:rPr lang="en-US" altLang="zh-CN" sz="2000" dirty="0" smtClean="0">
                <a:solidFill>
                  <a:srgbClr val="00B0F0"/>
                </a:solidFill>
              </a:rPr>
              <a:t>al. 1302.6216,    Chen </a:t>
            </a:r>
            <a:r>
              <a:rPr lang="en-US" altLang="zh-CN" sz="2000" dirty="0">
                <a:solidFill>
                  <a:srgbClr val="00B0F0"/>
                </a:solidFill>
              </a:rPr>
              <a:t>et </a:t>
            </a:r>
            <a:r>
              <a:rPr lang="en-US" altLang="zh-CN" sz="2000" dirty="0" smtClean="0">
                <a:solidFill>
                  <a:srgbClr val="00B0F0"/>
                </a:solidFill>
              </a:rPr>
              <a:t>al. 1408.5325</a:t>
            </a:r>
          </a:p>
          <a:p>
            <a:r>
              <a:rPr lang="en-US" altLang="zh-CN" sz="2000" dirty="0">
                <a:solidFill>
                  <a:srgbClr val="00B0F0"/>
                </a:solidFill>
              </a:rPr>
              <a:t> </a:t>
            </a:r>
            <a:r>
              <a:rPr lang="en-US" altLang="zh-CN" sz="2000" dirty="0" smtClean="0">
                <a:solidFill>
                  <a:srgbClr val="00B0F0"/>
                </a:solidFill>
              </a:rPr>
              <a:t>    </a:t>
            </a:r>
            <a:r>
              <a:rPr lang="en-US" altLang="zh-CN" sz="2000" dirty="0" err="1" smtClean="0">
                <a:solidFill>
                  <a:srgbClr val="00B0F0"/>
                </a:solidFill>
              </a:rPr>
              <a:t>Boughezal</a:t>
            </a:r>
            <a:r>
              <a:rPr lang="en-US" altLang="zh-CN" sz="2000" dirty="0" smtClean="0">
                <a:solidFill>
                  <a:srgbClr val="00B0F0"/>
                </a:solidFill>
              </a:rPr>
              <a:t> </a:t>
            </a:r>
            <a:r>
              <a:rPr lang="en-US" altLang="zh-CN" sz="2000" dirty="0">
                <a:solidFill>
                  <a:srgbClr val="00B0F0"/>
                </a:solidFill>
              </a:rPr>
              <a:t>et </a:t>
            </a:r>
            <a:r>
              <a:rPr lang="en-US" altLang="zh-CN" sz="2000" dirty="0" smtClean="0">
                <a:solidFill>
                  <a:srgbClr val="00B0F0"/>
                </a:solidFill>
              </a:rPr>
              <a:t>al. 1504.07922,  Chen </a:t>
            </a:r>
            <a:r>
              <a:rPr lang="en-US" altLang="zh-CN" sz="2000" dirty="0">
                <a:solidFill>
                  <a:srgbClr val="00B0F0"/>
                </a:solidFill>
              </a:rPr>
              <a:t>et </a:t>
            </a:r>
            <a:r>
              <a:rPr lang="en-US" altLang="zh-CN" sz="2000" dirty="0" smtClean="0">
                <a:solidFill>
                  <a:srgbClr val="00B0F0"/>
                </a:solidFill>
              </a:rPr>
              <a:t>al. 1607.08817</a:t>
            </a:r>
            <a:endParaRPr lang="en-US" altLang="zh-CN" sz="20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NLO EW (Heavy top limit / Light quark contribution/</a:t>
            </a:r>
            <a:r>
              <a:rPr lang="en-US" altLang="zh-CN" dirty="0" smtClean="0"/>
              <a:t>Trilinear </a:t>
            </a:r>
            <a:r>
              <a:rPr lang="en-US" altLang="zh-CN" dirty="0"/>
              <a:t>self-coupling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     </a:t>
            </a:r>
            <a:r>
              <a:rPr lang="en-US" altLang="zh-CN" sz="2000" dirty="0" err="1" smtClean="0">
                <a:solidFill>
                  <a:srgbClr val="00B0F0"/>
                </a:solidFill>
              </a:rPr>
              <a:t>Bonetti</a:t>
            </a:r>
            <a:r>
              <a:rPr lang="en-US" altLang="zh-CN" sz="2000" dirty="0" smtClean="0">
                <a:solidFill>
                  <a:srgbClr val="00B0F0"/>
                </a:solidFill>
              </a:rPr>
              <a:t> </a:t>
            </a:r>
            <a:r>
              <a:rPr lang="en-US" altLang="zh-CN" sz="2000" dirty="0">
                <a:solidFill>
                  <a:srgbClr val="00B0F0"/>
                </a:solidFill>
              </a:rPr>
              <a:t>et </a:t>
            </a:r>
            <a:r>
              <a:rPr lang="en-US" altLang="zh-CN" sz="2000" dirty="0" smtClean="0">
                <a:solidFill>
                  <a:srgbClr val="00B0F0"/>
                </a:solidFill>
              </a:rPr>
              <a:t>al. 2007.09813, Gao </a:t>
            </a:r>
            <a:r>
              <a:rPr lang="en-US" altLang="zh-CN" sz="2000" dirty="0">
                <a:solidFill>
                  <a:srgbClr val="00B0F0"/>
                </a:solidFill>
              </a:rPr>
              <a:t>et </a:t>
            </a:r>
            <a:r>
              <a:rPr lang="en-US" altLang="zh-CN" sz="2000" dirty="0" smtClean="0">
                <a:solidFill>
                  <a:srgbClr val="00B0F0"/>
                </a:solidFill>
              </a:rPr>
              <a:t>al. 2302.04160,</a:t>
            </a:r>
            <a:endParaRPr lang="zh-CN" altLang="en-US" sz="2000" dirty="0">
              <a:solidFill>
                <a:srgbClr val="00B0F0"/>
              </a:solidFill>
            </a:endParaRPr>
          </a:p>
          <a:p>
            <a:r>
              <a:rPr lang="en-US" altLang="zh-CN" sz="2000" dirty="0" smtClean="0">
                <a:solidFill>
                  <a:srgbClr val="00B0F0"/>
                </a:solidFill>
              </a:rPr>
              <a:t>     Davis </a:t>
            </a:r>
            <a:r>
              <a:rPr lang="en-US" altLang="zh-CN" sz="2000" dirty="0">
                <a:solidFill>
                  <a:srgbClr val="00B0F0"/>
                </a:solidFill>
              </a:rPr>
              <a:t>et </a:t>
            </a:r>
            <a:r>
              <a:rPr lang="en-US" altLang="zh-CN" sz="2000" dirty="0" smtClean="0">
                <a:solidFill>
                  <a:srgbClr val="00B0F0"/>
                </a:solidFill>
              </a:rPr>
              <a:t>al. 2007.09813,   </a:t>
            </a:r>
            <a:r>
              <a:rPr lang="en-US" altLang="zh-CN" sz="2000" dirty="0" err="1" smtClean="0">
                <a:solidFill>
                  <a:srgbClr val="00B0F0"/>
                </a:solidFill>
              </a:rPr>
              <a:t>Haisch</a:t>
            </a:r>
            <a:r>
              <a:rPr lang="en-US" altLang="zh-CN" sz="2000" dirty="0" smtClean="0">
                <a:solidFill>
                  <a:srgbClr val="00B0F0"/>
                </a:solidFill>
              </a:rPr>
              <a:t> </a:t>
            </a:r>
            <a:r>
              <a:rPr lang="en-US" altLang="zh-CN" sz="2000" dirty="0">
                <a:solidFill>
                  <a:srgbClr val="00B0F0"/>
                </a:solidFill>
              </a:rPr>
              <a:t>et </a:t>
            </a:r>
            <a:r>
              <a:rPr lang="en-US" altLang="zh-CN" sz="2000" dirty="0" smtClean="0">
                <a:solidFill>
                  <a:srgbClr val="00B0F0"/>
                </a:solidFill>
              </a:rPr>
              <a:t>al. 2007.09813.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smtClean="0"/>
              <a:t>Resummation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</a:t>
            </a:r>
            <a:r>
              <a:rPr lang="en-US" altLang="zh-CN" sz="2000" dirty="0" smtClean="0">
                <a:solidFill>
                  <a:srgbClr val="00B0F0"/>
                </a:solidFill>
              </a:rPr>
              <a:t>Huang </a:t>
            </a:r>
            <a:r>
              <a:rPr lang="en-US" altLang="zh-CN" sz="2000" dirty="0">
                <a:solidFill>
                  <a:srgbClr val="00B0F0"/>
                </a:solidFill>
              </a:rPr>
              <a:t>et </a:t>
            </a:r>
            <a:r>
              <a:rPr lang="en-US" altLang="zh-CN" sz="2000" dirty="0" smtClean="0">
                <a:solidFill>
                  <a:srgbClr val="00B0F0"/>
                </a:solidFill>
              </a:rPr>
              <a:t>al. 1406.2591, Becher et al. 1407.4111.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4606" y="4740254"/>
            <a:ext cx="78478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EW corrections for Higgs pair production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00B0F0"/>
                </a:solidFill>
              </a:rPr>
              <a:t>Bi et al. 2311.16963,</a:t>
            </a:r>
          </a:p>
          <a:p>
            <a:r>
              <a:rPr lang="en-US" altLang="zh-CN" dirty="0" smtClean="0">
                <a:solidFill>
                  <a:srgbClr val="00B0F0"/>
                </a:solidFill>
              </a:rPr>
              <a:t>Li </a:t>
            </a:r>
            <a:r>
              <a:rPr lang="en-US" altLang="zh-CN" dirty="0">
                <a:solidFill>
                  <a:srgbClr val="00B0F0"/>
                </a:solidFill>
              </a:rPr>
              <a:t>et </a:t>
            </a:r>
            <a:r>
              <a:rPr lang="en-US" altLang="zh-CN" dirty="0" smtClean="0">
                <a:solidFill>
                  <a:srgbClr val="00B0F0"/>
                </a:solidFill>
              </a:rPr>
              <a:t>al. 2407.14716.</a:t>
            </a:r>
            <a:endParaRPr lang="en-US" altLang="zh-CN" sz="2800" dirty="0"/>
          </a:p>
          <a:p>
            <a:endParaRPr lang="zh-CN" altLang="en-US" b="1" dirty="0">
              <a:solidFill>
                <a:srgbClr val="00B0F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288" y="5366940"/>
            <a:ext cx="2455270" cy="11833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690" y="2462586"/>
            <a:ext cx="2772011" cy="110070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305008" y="4528126"/>
            <a:ext cx="11665296" cy="7741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002233" y="5208406"/>
                <a:ext cx="3751549" cy="1167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EW corrections could be large at High Energy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e>
                            <m:sup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~10%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233" y="5208406"/>
                <a:ext cx="3751549" cy="1167307"/>
              </a:xfrm>
              <a:prstGeom prst="rect">
                <a:avLst/>
              </a:prstGeom>
              <a:blipFill>
                <a:blip r:embed="rId7"/>
                <a:stretch>
                  <a:fillRect l="-1463" t="-2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47329" y="71062"/>
            <a:ext cx="12101244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rtl="0">
              <a:defRPr/>
            </a:pPr>
            <a:r>
              <a:rPr lang="en-US" altLang="zh-CN" sz="2400" b="1" kern="100" dirty="0">
                <a:solidFill>
                  <a:schemeClr val="bg1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Status of </a:t>
            </a:r>
            <a:r>
              <a:rPr lang="en-US" altLang="zh-CN" sz="2400" b="1" kern="100" dirty="0" err="1" smtClean="0">
                <a:solidFill>
                  <a:schemeClr val="bg1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Higgs+jet</a:t>
            </a:r>
            <a:r>
              <a:rPr lang="en-US" altLang="zh-CN" sz="2400" b="1" kern="100" dirty="0" smtClean="0">
                <a:solidFill>
                  <a:schemeClr val="bg1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solidFill>
                  <a:schemeClr val="bg1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production perturbative calculation</a:t>
            </a:r>
          </a:p>
        </p:txBody>
      </p:sp>
    </p:spTree>
    <p:extLst>
      <p:ext uri="{BB962C8B-B14F-4D97-AF65-F5344CB8AC3E}">
        <p14:creationId xmlns:p14="http://schemas.microsoft.com/office/powerpoint/2010/main" val="1974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5286</TotalTime>
  <Words>1707</Words>
  <Application>Microsoft Office PowerPoint</Application>
  <PresentationFormat>宽屏</PresentationFormat>
  <Paragraphs>279</Paragraphs>
  <Slides>36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MS Mincho</vt:lpstr>
      <vt:lpstr>等线</vt:lpstr>
      <vt:lpstr>等线 Light</vt:lpstr>
      <vt:lpstr>黑体</vt:lpstr>
      <vt:lpstr>宋体</vt:lpstr>
      <vt:lpstr>微软雅黑</vt:lpstr>
      <vt:lpstr>张海山锐线体简</vt:lpstr>
      <vt:lpstr>Arial</vt:lpstr>
      <vt:lpstr>Calibri</vt:lpstr>
      <vt:lpstr>Calibri Light</vt:lpstr>
      <vt:lpstr>Cambria Math</vt:lpstr>
      <vt:lpstr>Square721 Cn BT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Method of Differential Equations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Higgs玻色子主要衰变道及分支比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rrrrrrrr</dc:creator>
  <cp:lastModifiedBy>longbin chen</cp:lastModifiedBy>
  <cp:revision>680</cp:revision>
  <dcterms:created xsi:type="dcterms:W3CDTF">1900-01-01T00:00:00Z</dcterms:created>
  <dcterms:modified xsi:type="dcterms:W3CDTF">2025-10-31T01:52:29Z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2052-11.25.0</vt:lpwstr>
  </property>
  <property fmtid="{D5CDD505-2E9C-101B-9397-08002B2CF9AE}" pid="3" name="ICV">
    <vt:lpwstr>8DAB06DD8497F5C846E2726000563482</vt:lpwstr>
  </property>
</Properties>
</file>