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80" r:id="rId2"/>
    <p:sldMasterId id="2147483675" r:id="rId3"/>
  </p:sldMasterIdLst>
  <p:notesMasterIdLst>
    <p:notesMasterId r:id="rId38"/>
  </p:notesMasterIdLst>
  <p:handoutMasterIdLst>
    <p:handoutMasterId r:id="rId39"/>
  </p:handoutMasterIdLst>
  <p:sldIdLst>
    <p:sldId id="276" r:id="rId4"/>
    <p:sldId id="523" r:id="rId5"/>
    <p:sldId id="559" r:id="rId6"/>
    <p:sldId id="522" r:id="rId7"/>
    <p:sldId id="524" r:id="rId8"/>
    <p:sldId id="574" r:id="rId9"/>
    <p:sldId id="575" r:id="rId10"/>
    <p:sldId id="578" r:id="rId11"/>
    <p:sldId id="527" r:id="rId12"/>
    <p:sldId id="581" r:id="rId13"/>
    <p:sldId id="576" r:id="rId14"/>
    <p:sldId id="583" r:id="rId15"/>
    <p:sldId id="530" r:id="rId16"/>
    <p:sldId id="569" r:id="rId17"/>
    <p:sldId id="548" r:id="rId18"/>
    <p:sldId id="579" r:id="rId19"/>
    <p:sldId id="567" r:id="rId20"/>
    <p:sldId id="568" r:id="rId21"/>
    <p:sldId id="537" r:id="rId22"/>
    <p:sldId id="536" r:id="rId23"/>
    <p:sldId id="538" r:id="rId24"/>
    <p:sldId id="571" r:id="rId25"/>
    <p:sldId id="582" r:id="rId26"/>
    <p:sldId id="551" r:id="rId27"/>
    <p:sldId id="545" r:id="rId28"/>
    <p:sldId id="525" r:id="rId29"/>
    <p:sldId id="561" r:id="rId30"/>
    <p:sldId id="552" r:id="rId31"/>
    <p:sldId id="553" r:id="rId32"/>
    <p:sldId id="550" r:id="rId33"/>
    <p:sldId id="532" r:id="rId34"/>
    <p:sldId id="533" r:id="rId35"/>
    <p:sldId id="564" r:id="rId36"/>
    <p:sldId id="560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8"/>
    <p:restoredTop sz="89796"/>
  </p:normalViewPr>
  <p:slideViewPr>
    <p:cSldViewPr snapToGrid="0" showGuides="1">
      <p:cViewPr varScale="1">
        <p:scale>
          <a:sx n="110" d="100"/>
          <a:sy n="110" d="100"/>
        </p:scale>
        <p:origin x="68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4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13E5267-4F4B-B21E-D830-FEF49B478F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48E1F5-B9F2-5BC8-8E67-3C774517A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79A50-D5A6-8240-9B7B-C4A54A3ADA9E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EC9F5C-556D-76CE-716F-C6EBC24967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C19737-3F20-0D69-BD21-A75D6F711C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A601-35B7-4444-843A-0B1E107CEF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40341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954CE-9C7C-4A8F-81FC-22AEBF4709DA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4C7AA-CA10-4EE9-B63F-96394A0A9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0114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46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9345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320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552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411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75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588390" y="6712767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75246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413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5333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0" y="284857"/>
            <a:ext cx="6258560" cy="690972"/>
          </a:xfrm>
          <a:custGeom>
            <a:avLst/>
            <a:gdLst>
              <a:gd name="connsiteX0" fmla="*/ 0 w 5425440"/>
              <a:gd name="connsiteY0" fmla="*/ 0 h 727769"/>
              <a:gd name="connsiteX1" fmla="*/ 289560 w 5425440"/>
              <a:gd name="connsiteY1" fmla="*/ 0 h 727769"/>
              <a:gd name="connsiteX2" fmla="*/ 5135880 w 5425440"/>
              <a:gd name="connsiteY2" fmla="*/ 0 h 727769"/>
              <a:gd name="connsiteX3" fmla="*/ 5425440 w 5425440"/>
              <a:gd name="connsiteY3" fmla="*/ 0 h 727769"/>
              <a:gd name="connsiteX4" fmla="*/ 5098715 w 5425440"/>
              <a:gd name="connsiteY4" fmla="*/ 727769 h 727769"/>
              <a:gd name="connsiteX5" fmla="*/ 4809155 w 5425440"/>
              <a:gd name="connsiteY5" fmla="*/ 727769 h 727769"/>
              <a:gd name="connsiteX6" fmla="*/ 289560 w 5425440"/>
              <a:gd name="connsiteY6" fmla="*/ 727769 h 727769"/>
              <a:gd name="connsiteX7" fmla="*/ 0 w 5425440"/>
              <a:gd name="connsiteY7" fmla="*/ 727769 h 72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5440" h="727769">
                <a:moveTo>
                  <a:pt x="0" y="0"/>
                </a:moveTo>
                <a:lnTo>
                  <a:pt x="289560" y="0"/>
                </a:lnTo>
                <a:lnTo>
                  <a:pt x="5135880" y="0"/>
                </a:lnTo>
                <a:lnTo>
                  <a:pt x="5425440" y="0"/>
                </a:lnTo>
                <a:lnTo>
                  <a:pt x="5098715" y="727769"/>
                </a:lnTo>
                <a:lnTo>
                  <a:pt x="4809155" y="727769"/>
                </a:lnTo>
                <a:lnTo>
                  <a:pt x="289560" y="727769"/>
                </a:lnTo>
                <a:lnTo>
                  <a:pt x="0" y="727769"/>
                </a:lnTo>
                <a:close/>
              </a:path>
            </a:pathLst>
          </a:custGeom>
          <a:solidFill>
            <a:srgbClr val="203864"/>
          </a:solidFill>
          <a:ln>
            <a:noFill/>
          </a:ln>
          <a:effectLst>
            <a:outerShdw blurRad="114300" dist="88900" dir="2700000" algn="tl" rotWithShape="0">
              <a:srgbClr val="203864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841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4C4E4D-EF50-53BB-0F97-551433B74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E4901-231E-1D2E-CB4A-28C22D870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08B37C-CF04-FF15-D526-EB6FA620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8136F-2286-BD4F-1B8D-674AA558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BC067-E8A0-CA77-F832-98A50950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6009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6B209-EBFB-31C2-9167-0BA29A04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F7207C-7AF5-3EFE-A115-00B881380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F89796-F86F-4A98-33E0-C85C6A5BC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0BAC5-3B65-FF84-97A5-DD18E0876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380BC5-CF1E-6557-525E-E313193B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4065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A120B4-4C36-2B70-2F1B-4F06F5F0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9741E-3AFF-B0DC-42B3-BACBE3F6D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039221-1D74-4FAF-37EC-9CD69540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AB18F3-C97A-7948-A6DF-F9A91272F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705703-29A2-3A10-77E6-1CEE73C2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152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9FDBC-7221-7DF7-8388-CA3A0E4E9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CBEDAE-8D03-8383-356E-45AF89B50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AFBC47-A971-4E53-C9D4-BE42B4B3C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34E15C-921A-376D-CF9E-31437356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A6ED82-A3B7-FC6D-3E8C-1A3FFF0A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5955D2-B6C0-419F-A03C-278BB805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613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81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6F1EF6-5AD4-EA89-0AC6-85677773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017C07-ABFD-BD0B-9026-428188E03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60C771-436C-BEF0-8AF2-5A628E177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4B1B0BF-E0D8-2D50-0766-20D226AE7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A519E8C-8F79-A67D-81FE-A7FEE7BAD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0DFA229-BC36-10A0-28C5-98B14219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C0DC815-26D3-B3BC-63CE-8B0CFF0E7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DE30B6E-A3E7-5881-D627-4DB1776C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8532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B9D1A-34E1-67CB-685F-2CD7ACF64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115E238-307E-9D36-0983-6E32978D5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534A359-B637-4F16-38E5-3A88BEC65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BEBE63-BC59-C038-69B5-5D6B8881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4366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61C72-E6A2-BA09-A6F2-67DE154A8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448D41-6422-BA9D-2608-F065CF47F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9DAE3A-A745-00B9-A29D-46CD9D484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895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A980E7-B37E-0BCD-62CE-48E70811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7FA84C-99A1-EF48-8753-FFBB45444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5DCFC4-749A-97F3-0800-81766B1C0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1A1CD3-8CCA-BB7C-4921-52D1E256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0B69E2B-393C-0EB1-7B84-119F11854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384121-8790-FABB-55D6-8C4F69A8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8013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C99471-E5DD-C0A3-4F20-9EBF8C55B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4229D8-1C4F-B2AB-CB6F-EBB4B1EB8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D9FA85-15CD-7F15-D93F-8B6CD2E11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BEC9F7D-8EA2-B6F6-2EFE-451E7E9C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8B0519-A621-003B-43A6-9EBD9FCC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3F164A-3C58-47B3-03F2-189DB1C6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0770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50AFA1-5540-F424-8F46-58E639A27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55D011-F286-C69D-5DDC-E25DB700A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7931ED-5CC6-9C1A-149C-B4B01D8E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7BB63D-51F8-578B-3013-988DC60E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048316-0909-DE83-5A81-6B8C4529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4614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CE56E3-CCD8-E963-2D4A-C283AACCC9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4620AC-F173-4F4D-FCA0-2EF3DEF40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AB5234-E3E8-A9F0-A95A-43539B9A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4CA054-7041-1AD9-911A-4BAFDFC9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D7C78-C9E1-3D7E-0381-D2E15D09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8911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3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76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253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0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55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10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14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81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82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67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58582E-2FB7-48C2-B676-350362D5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9298CF-5D83-4F7F-9D47-6C1D464C5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05CD7B-3DCF-4D6F-B1BE-8D3247B46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E9B42E-5379-41D9-8026-5E29037EC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7B4052-979C-44C5-80F4-D39CFF893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17BAF5-90D0-A05F-A17A-7A936B8920E5}"/>
              </a:ext>
            </a:extLst>
          </p:cNvPr>
          <p:cNvSpPr txBox="1"/>
          <p:nvPr userDrawn="1"/>
        </p:nvSpPr>
        <p:spPr>
          <a:xfrm>
            <a:off x="11564778" y="6371052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DD051C3-D41A-4D4A-8974-63F3C9D128C7}" type="slidenum">
              <a:rPr kumimoji="1" lang="zh-CN" altLang="en-US" sz="1400" smtClean="0"/>
              <a:t>‹#›</a:t>
            </a:fld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9975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B975C6E-275C-05DE-C01B-A1514F38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926F83-0D7A-F736-C12A-2B9AD921A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28AACB-C445-EC1D-380C-9F0BB2AF9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3A615D-9722-9C4C-B556-D528547B2706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C4B183-4A5F-D703-AC81-10F9C5437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AF622-09E0-B349-BDA0-7AB4002E7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846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7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emf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86541" y="3245062"/>
            <a:ext cx="9218918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Chengcheng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Han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Sun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Yat-</a:t>
            </a:r>
            <a:r>
              <a:rPr lang="en-US" altLang="zh-CN" sz="28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sen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University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67194" y="6275609"/>
            <a:ext cx="2878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2025.10.31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DA7ACA4-0062-40AE-8785-0E79D51C7BE6}"/>
              </a:ext>
            </a:extLst>
          </p:cNvPr>
          <p:cNvGrpSpPr/>
          <p:nvPr/>
        </p:nvGrpSpPr>
        <p:grpSpPr>
          <a:xfrm flipH="1">
            <a:off x="-36852" y="-1"/>
            <a:ext cx="12205250" cy="6858001"/>
            <a:chOff x="-13248" y="0"/>
            <a:chExt cx="12205250" cy="6858001"/>
          </a:xfrm>
        </p:grpSpPr>
        <p:grpSp>
          <p:nvGrpSpPr>
            <p:cNvPr id="3" name="组合 2"/>
            <p:cNvGrpSpPr/>
            <p:nvPr/>
          </p:nvGrpSpPr>
          <p:grpSpPr>
            <a:xfrm>
              <a:off x="-13248" y="0"/>
              <a:ext cx="3148333" cy="5941181"/>
              <a:chOff x="-10949" y="0"/>
              <a:chExt cx="2601616" cy="4976958"/>
            </a:xfrm>
          </p:grpSpPr>
          <p:sp>
            <p:nvSpPr>
              <p:cNvPr id="12" name="矩形 1"/>
              <p:cNvSpPr/>
              <p:nvPr/>
            </p:nvSpPr>
            <p:spPr>
              <a:xfrm>
                <a:off x="0" y="0"/>
                <a:ext cx="2590667" cy="4976958"/>
              </a:xfrm>
              <a:custGeom>
                <a:avLst/>
                <a:gdLst>
                  <a:gd name="connsiteX0" fmla="*/ 0 w 2278743"/>
                  <a:gd name="connsiteY0" fmla="*/ 0 h 3689577"/>
                  <a:gd name="connsiteX1" fmla="*/ 2278743 w 2278743"/>
                  <a:gd name="connsiteY1" fmla="*/ 0 h 3689577"/>
                  <a:gd name="connsiteX2" fmla="*/ 2278743 w 2278743"/>
                  <a:gd name="connsiteY2" fmla="*/ 3689577 h 3689577"/>
                  <a:gd name="connsiteX3" fmla="*/ 0 w 2278743"/>
                  <a:gd name="connsiteY3" fmla="*/ 3689577 h 3689577"/>
                  <a:gd name="connsiteX4" fmla="*/ 0 w 2278743"/>
                  <a:gd name="connsiteY4" fmla="*/ 0 h 3689577"/>
                  <a:gd name="connsiteX0" fmla="*/ 0 w 2278743"/>
                  <a:gd name="connsiteY0" fmla="*/ 0 h 3689577"/>
                  <a:gd name="connsiteX1" fmla="*/ 2278743 w 2278743"/>
                  <a:gd name="connsiteY1" fmla="*/ 0 h 3689577"/>
                  <a:gd name="connsiteX2" fmla="*/ 0 w 2278743"/>
                  <a:gd name="connsiteY2" fmla="*/ 3689577 h 3689577"/>
                  <a:gd name="connsiteX3" fmla="*/ 0 w 2278743"/>
                  <a:gd name="connsiteY3" fmla="*/ 0 h 368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8743" h="3689577">
                    <a:moveTo>
                      <a:pt x="0" y="0"/>
                    </a:moveTo>
                    <a:lnTo>
                      <a:pt x="2278743" y="0"/>
                    </a:lnTo>
                    <a:lnTo>
                      <a:pt x="0" y="36895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-10949" y="0"/>
                <a:ext cx="2590667" cy="3689577"/>
              </a:xfrm>
              <a:custGeom>
                <a:avLst/>
                <a:gdLst>
                  <a:gd name="connsiteX0" fmla="*/ 0 w 2278743"/>
                  <a:gd name="connsiteY0" fmla="*/ 0 h 3689577"/>
                  <a:gd name="connsiteX1" fmla="*/ 2278743 w 2278743"/>
                  <a:gd name="connsiteY1" fmla="*/ 0 h 3689577"/>
                  <a:gd name="connsiteX2" fmla="*/ 2278743 w 2278743"/>
                  <a:gd name="connsiteY2" fmla="*/ 3689577 h 3689577"/>
                  <a:gd name="connsiteX3" fmla="*/ 0 w 2278743"/>
                  <a:gd name="connsiteY3" fmla="*/ 3689577 h 3689577"/>
                  <a:gd name="connsiteX4" fmla="*/ 0 w 2278743"/>
                  <a:gd name="connsiteY4" fmla="*/ 0 h 3689577"/>
                  <a:gd name="connsiteX0" fmla="*/ 0 w 2278743"/>
                  <a:gd name="connsiteY0" fmla="*/ 0 h 3689577"/>
                  <a:gd name="connsiteX1" fmla="*/ 2278743 w 2278743"/>
                  <a:gd name="connsiteY1" fmla="*/ 0 h 3689577"/>
                  <a:gd name="connsiteX2" fmla="*/ 0 w 2278743"/>
                  <a:gd name="connsiteY2" fmla="*/ 3689577 h 3689577"/>
                  <a:gd name="connsiteX3" fmla="*/ 0 w 2278743"/>
                  <a:gd name="connsiteY3" fmla="*/ 0 h 368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8743" h="3689577">
                    <a:moveTo>
                      <a:pt x="0" y="0"/>
                    </a:moveTo>
                    <a:lnTo>
                      <a:pt x="2278743" y="0"/>
                    </a:lnTo>
                    <a:lnTo>
                      <a:pt x="0" y="36895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9463315" y="1664306"/>
              <a:ext cx="2728687" cy="5193695"/>
              <a:chOff x="7715421" y="1884933"/>
              <a:chExt cx="1428579" cy="3258567"/>
            </a:xfrm>
          </p:grpSpPr>
          <p:sp>
            <p:nvSpPr>
              <p:cNvPr id="13" name="矩形 10"/>
              <p:cNvSpPr/>
              <p:nvPr/>
            </p:nvSpPr>
            <p:spPr>
              <a:xfrm>
                <a:off x="7715421" y="1884933"/>
                <a:ext cx="1428579" cy="3258567"/>
              </a:xfrm>
              <a:custGeom>
                <a:avLst/>
                <a:gdLst>
                  <a:gd name="connsiteX0" fmla="*/ 0 w 2278743"/>
                  <a:gd name="connsiteY0" fmla="*/ 0 h 3689577"/>
                  <a:gd name="connsiteX1" fmla="*/ 2278743 w 2278743"/>
                  <a:gd name="connsiteY1" fmla="*/ 0 h 3689577"/>
                  <a:gd name="connsiteX2" fmla="*/ 2278743 w 2278743"/>
                  <a:gd name="connsiteY2" fmla="*/ 3689577 h 3689577"/>
                  <a:gd name="connsiteX3" fmla="*/ 0 w 2278743"/>
                  <a:gd name="connsiteY3" fmla="*/ 3689577 h 3689577"/>
                  <a:gd name="connsiteX4" fmla="*/ 0 w 2278743"/>
                  <a:gd name="connsiteY4" fmla="*/ 0 h 3689577"/>
                  <a:gd name="connsiteX0" fmla="*/ 0 w 2278743"/>
                  <a:gd name="connsiteY0" fmla="*/ 3689577 h 3689577"/>
                  <a:gd name="connsiteX1" fmla="*/ 2278743 w 2278743"/>
                  <a:gd name="connsiteY1" fmla="*/ 0 h 3689577"/>
                  <a:gd name="connsiteX2" fmla="*/ 2278743 w 2278743"/>
                  <a:gd name="connsiteY2" fmla="*/ 3689577 h 3689577"/>
                  <a:gd name="connsiteX3" fmla="*/ 0 w 2278743"/>
                  <a:gd name="connsiteY3" fmla="*/ 3689577 h 368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8743" h="3689577">
                    <a:moveTo>
                      <a:pt x="0" y="3689577"/>
                    </a:moveTo>
                    <a:lnTo>
                      <a:pt x="2278743" y="0"/>
                    </a:lnTo>
                    <a:lnTo>
                      <a:pt x="2278743" y="3689577"/>
                    </a:lnTo>
                    <a:lnTo>
                      <a:pt x="0" y="3689577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7715421" y="2606134"/>
                <a:ext cx="1428579" cy="2537366"/>
              </a:xfrm>
              <a:custGeom>
                <a:avLst/>
                <a:gdLst>
                  <a:gd name="connsiteX0" fmla="*/ 0 w 2278743"/>
                  <a:gd name="connsiteY0" fmla="*/ 0 h 3689577"/>
                  <a:gd name="connsiteX1" fmla="*/ 2278743 w 2278743"/>
                  <a:gd name="connsiteY1" fmla="*/ 0 h 3689577"/>
                  <a:gd name="connsiteX2" fmla="*/ 2278743 w 2278743"/>
                  <a:gd name="connsiteY2" fmla="*/ 3689577 h 3689577"/>
                  <a:gd name="connsiteX3" fmla="*/ 0 w 2278743"/>
                  <a:gd name="connsiteY3" fmla="*/ 3689577 h 3689577"/>
                  <a:gd name="connsiteX4" fmla="*/ 0 w 2278743"/>
                  <a:gd name="connsiteY4" fmla="*/ 0 h 3689577"/>
                  <a:gd name="connsiteX0" fmla="*/ 0 w 2278743"/>
                  <a:gd name="connsiteY0" fmla="*/ 3689577 h 3689577"/>
                  <a:gd name="connsiteX1" fmla="*/ 2278743 w 2278743"/>
                  <a:gd name="connsiteY1" fmla="*/ 0 h 3689577"/>
                  <a:gd name="connsiteX2" fmla="*/ 2278743 w 2278743"/>
                  <a:gd name="connsiteY2" fmla="*/ 3689577 h 3689577"/>
                  <a:gd name="connsiteX3" fmla="*/ 0 w 2278743"/>
                  <a:gd name="connsiteY3" fmla="*/ 3689577 h 368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8743" h="3689577">
                    <a:moveTo>
                      <a:pt x="0" y="3689577"/>
                    </a:moveTo>
                    <a:lnTo>
                      <a:pt x="2278743" y="0"/>
                    </a:lnTo>
                    <a:lnTo>
                      <a:pt x="2278743" y="3689577"/>
                    </a:lnTo>
                    <a:lnTo>
                      <a:pt x="0" y="3689577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BAB78E02-F673-AC20-12D2-00B773D61D1D}"/>
              </a:ext>
            </a:extLst>
          </p:cNvPr>
          <p:cNvSpPr txBox="1"/>
          <p:nvPr/>
        </p:nvSpPr>
        <p:spPr>
          <a:xfrm>
            <a:off x="1486541" y="5726481"/>
            <a:ext cx="9040045" cy="50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accent1">
                    <a:lumMod val="50000"/>
                  </a:schemeClr>
                </a:solidFill>
                <a:latin typeface="Chalkboard" panose="03050602040202020205" pitchFamily="66" charset="0"/>
              </a:rPr>
              <a:t>第五届量子场论及其应用研讨会</a:t>
            </a:r>
            <a:endParaRPr kumimoji="1" lang="en-US" altLang="zh-CN" sz="2000" b="1" dirty="0">
              <a:solidFill>
                <a:schemeClr val="accent1">
                  <a:lumMod val="50000"/>
                </a:schemeClr>
              </a:solidFill>
              <a:latin typeface="Chalkboard" panose="03050602040202020205" pitchFamily="66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F9DD9AA-3F79-261D-F958-0DFDD0ED3EF4}"/>
              </a:ext>
            </a:extLst>
          </p:cNvPr>
          <p:cNvSpPr/>
          <p:nvPr/>
        </p:nvSpPr>
        <p:spPr>
          <a:xfrm>
            <a:off x="11498893" y="6289014"/>
            <a:ext cx="338203" cy="420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F6AB134-C902-33AE-186E-7E2A358066FE}"/>
              </a:ext>
            </a:extLst>
          </p:cNvPr>
          <p:cNvSpPr txBox="1"/>
          <p:nvPr/>
        </p:nvSpPr>
        <p:spPr>
          <a:xfrm>
            <a:off x="1327490" y="4735579"/>
            <a:ext cx="984207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With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Hongjian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He,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Linghao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Song, 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Jingtao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You,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arXiv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: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2412.21045(PRDL)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，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2412.16033(PRD) </a:t>
            </a:r>
            <a:endParaRPr lang="en-US" altLang="zh-CN" sz="18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309063" y="2286315"/>
            <a:ext cx="123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800" b="1">
                <a:gradFill flip="none" rotWithShape="1">
                  <a:gsLst>
                    <a:gs pos="53000">
                      <a:srgbClr val="FFC000"/>
                    </a:gs>
                    <a:gs pos="84000">
                      <a:schemeClr val="accent6">
                        <a:lumMod val="0"/>
                        <a:lumOff val="100000"/>
                      </a:schemeClr>
                    </a:gs>
                    <a:gs pos="20000">
                      <a:srgbClr val="FF9900"/>
                    </a:gs>
                  </a:gsLst>
                  <a:lin ang="16200000" scaled="1"/>
                  <a:tileRect/>
                </a:gradFill>
                <a:effectLst>
                  <a:outerShdw blurRad="101600" dist="38100" dir="5400000" algn="t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Cosmological Signatures of Neutrino Seesaw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mechanism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735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3E635E2-2923-9FBE-39E8-BA8FA637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54" y="1192324"/>
            <a:ext cx="6708010" cy="383385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5226A18-8400-2B37-3C80-7749D7B88A5F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DA5822F-BC0C-C448-02C8-2025A1ACD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125" y="2323930"/>
            <a:ext cx="2594896" cy="9940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20607-4588-59E5-E5E4-7FD29EA59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102" y="3540057"/>
            <a:ext cx="2296877" cy="90918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D730A78-DC2A-0032-7B90-CCB4490A3CB7}"/>
              </a:ext>
            </a:extLst>
          </p:cNvPr>
          <p:cNvSpPr txBox="1"/>
          <p:nvPr/>
        </p:nvSpPr>
        <p:spPr>
          <a:xfrm>
            <a:off x="341454" y="5026179"/>
            <a:ext cx="11087068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potential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should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flat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enough(shift-symmetry?)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Hubble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scale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6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*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10</a:t>
            </a:r>
            <a:r>
              <a:rPr lang="en-US" altLang="zh-CN" sz="2000" b="1" baseline="300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13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GeV(close to seesaw scale),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providing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access to 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scale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physics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A1489B-27B0-EB16-6D2C-140591BB0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125" y="627068"/>
            <a:ext cx="2354150" cy="7382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A8E896-5FBB-FDE3-860E-C3EA3A52F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000" y="1402751"/>
            <a:ext cx="2021495" cy="59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74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91BED7B-B015-314C-E158-07BDB2C6D14E}"/>
              </a:ext>
            </a:extLst>
          </p:cNvPr>
          <p:cNvSpPr txBox="1"/>
          <p:nvPr/>
        </p:nvSpPr>
        <p:spPr>
          <a:xfrm>
            <a:off x="228548" y="341424"/>
            <a:ext cx="4707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Non-</a:t>
            </a:r>
            <a:r>
              <a:rPr lang="en-US" altLang="zh-CN" sz="2800" b="1" dirty="0" err="1">
                <a:solidFill>
                  <a:schemeClr val="bg1"/>
                </a:solidFill>
                <a:latin typeface="+mj-ea"/>
                <a:ea typeface="+mj-ea"/>
              </a:rPr>
              <a:t>Gaussianity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AB8782B-3A55-29B1-6C8B-74374875ECBE}"/>
              </a:ext>
            </a:extLst>
          </p:cNvPr>
          <p:cNvSpPr txBox="1"/>
          <p:nvPr/>
        </p:nvSpPr>
        <p:spPr>
          <a:xfrm>
            <a:off x="228548" y="2606610"/>
            <a:ext cx="11734904" cy="336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New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physics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could induce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large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on-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Gaussianity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: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multi-field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models, modulated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reheating,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curvaton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scenario…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Current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limit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from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Planck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on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local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type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f</a:t>
            </a:r>
            <a:r>
              <a:rPr lang="en-US" altLang="zh-CN" b="1" baseline="-25000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NL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~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O(10),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future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CMB observations, CMB S4,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large scale structure observations DESI O(1), 21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cm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tomography O(0.01-0.1)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Non-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Gaussianity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could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provide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information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to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new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particle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mass, spin,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interactions: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cosmological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collider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signals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4553874-C356-B92C-F901-720F29105DAE}"/>
              </a:ext>
            </a:extLst>
          </p:cNvPr>
          <p:cNvSpPr txBox="1"/>
          <p:nvPr/>
        </p:nvSpPr>
        <p:spPr>
          <a:xfrm>
            <a:off x="228548" y="1989473"/>
            <a:ext cx="7126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Non-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Gaussianity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is sensitive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new physics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1742DEE-2D4E-9DA8-64C7-EF2B87E2B9A7}"/>
              </a:ext>
            </a:extLst>
          </p:cNvPr>
          <p:cNvSpPr txBox="1"/>
          <p:nvPr/>
        </p:nvSpPr>
        <p:spPr>
          <a:xfrm>
            <a:off x="4706585" y="5728547"/>
            <a:ext cx="61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Arkani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-Hamed, Juan Maldacena,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arXiv:1503.08043 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4C746C1-0A3E-FDD6-44CD-B613FB702A41}"/>
              </a:ext>
            </a:extLst>
          </p:cNvPr>
          <p:cNvSpPr txBox="1"/>
          <p:nvPr/>
        </p:nvSpPr>
        <p:spPr>
          <a:xfrm>
            <a:off x="4706585" y="6191034"/>
            <a:ext cx="4508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Xingang Chen, Yi Wang,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JCAP 04 (2010) 027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E72C2DC-20EC-6DD9-0397-F98F98D290F0}"/>
              </a:ext>
            </a:extLst>
          </p:cNvPr>
          <p:cNvGrpSpPr/>
          <p:nvPr/>
        </p:nvGrpSpPr>
        <p:grpSpPr>
          <a:xfrm>
            <a:off x="6206847" y="76192"/>
            <a:ext cx="4399277" cy="2121637"/>
            <a:chOff x="6744730" y="210064"/>
            <a:chExt cx="4399277" cy="212163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F0EBCB1-9C6B-B32E-CA8C-57DEEF0DD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44730" y="210064"/>
              <a:ext cx="4399277" cy="2121637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0225D78E-EC0B-AC82-697C-FA24AD995FB4}"/>
                </a:ext>
              </a:extLst>
            </p:cNvPr>
            <p:cNvGrpSpPr/>
            <p:nvPr/>
          </p:nvGrpSpPr>
          <p:grpSpPr>
            <a:xfrm>
              <a:off x="8167816" y="858314"/>
              <a:ext cx="1544595" cy="682987"/>
              <a:chOff x="8167816" y="858314"/>
              <a:chExt cx="1544595" cy="682987"/>
            </a:xfrm>
          </p:grpSpPr>
          <p:cxnSp>
            <p:nvCxnSpPr>
              <p:cNvPr id="8" name="直线连接符 7">
                <a:extLst>
                  <a:ext uri="{FF2B5EF4-FFF2-40B4-BE49-F238E27FC236}">
                    <a16:creationId xmlns:a16="http://schemas.microsoft.com/office/drawing/2014/main" id="{57F6808E-6A5D-51C7-95D9-ABF7DA50E58A}"/>
                  </a:ext>
                </a:extLst>
              </p:cNvPr>
              <p:cNvCxnSpPr/>
              <p:nvPr/>
            </p:nvCxnSpPr>
            <p:spPr>
              <a:xfrm>
                <a:off x="8167816" y="864644"/>
                <a:ext cx="1544595" cy="86826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线连接符 8">
                <a:extLst>
                  <a:ext uri="{FF2B5EF4-FFF2-40B4-BE49-F238E27FC236}">
                    <a16:creationId xmlns:a16="http://schemas.microsoft.com/office/drawing/2014/main" id="{DAC5C674-2D93-40BF-DDC3-44FCC7BC5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7816" y="858314"/>
                <a:ext cx="867565" cy="657693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线连接符 12">
                <a:extLst>
                  <a:ext uri="{FF2B5EF4-FFF2-40B4-BE49-F238E27FC236}">
                    <a16:creationId xmlns:a16="http://schemas.microsoft.com/office/drawing/2014/main" id="{3F925068-5F99-C797-56A2-DD0767AF26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35381" y="951470"/>
                <a:ext cx="677030" cy="589831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1765BD08-F7EF-50CC-C184-C05B2F3E2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75"/>
          <a:stretch/>
        </p:blipFill>
        <p:spPr>
          <a:xfrm>
            <a:off x="8880710" y="1457704"/>
            <a:ext cx="1448735" cy="1199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0B15B9F-4CB0-9E21-607B-07D3A4E6B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66"/>
          <a:stretch/>
        </p:blipFill>
        <p:spPr>
          <a:xfrm>
            <a:off x="10329445" y="1457704"/>
            <a:ext cx="1547353" cy="119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7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5C74F-1987-D3FE-4323-982199BF8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21BC76D-B480-CA53-E1EA-5A5EE7E9BE6A}"/>
              </a:ext>
            </a:extLst>
          </p:cNvPr>
          <p:cNvSpPr txBox="1"/>
          <p:nvPr/>
        </p:nvSpPr>
        <p:spPr>
          <a:xfrm>
            <a:off x="653970" y="388074"/>
            <a:ext cx="3999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A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minimal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model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522B51-5A79-4920-9A72-8B59F1A3A293}"/>
              </a:ext>
            </a:extLst>
          </p:cNvPr>
          <p:cNvSpPr txBox="1"/>
          <p:nvPr/>
        </p:nvSpPr>
        <p:spPr>
          <a:xfrm>
            <a:off x="168626" y="4025206"/>
            <a:ext cx="11197714" cy="2264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V(phi)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potential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for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is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unknown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but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denominated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by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mass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term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after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Derivative coupling to keep the flatness of the </a:t>
            </a:r>
            <a:r>
              <a:rPr lang="en-US" altLang="zh-CN" sz="1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inflaton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potential(shift-symmetry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 dim-4 coupling should be suppressed, otherwise the induced phi</a:t>
            </a:r>
            <a:r>
              <a:rPr lang="en-US" altLang="zh-CN" sz="1600" b="1" baseline="300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4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potential would destroy the flatness of the potential)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Lambda &gt; 60 Hubble to keep perturbative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unitarity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After inflation, </a:t>
            </a:r>
            <a:r>
              <a:rPr lang="en-US" altLang="zh-CN" sz="16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oscillates at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bottom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potential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until decays into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heavy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neutrinos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mphi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&gt; 2 </a:t>
            </a:r>
            <a:r>
              <a:rPr lang="en-US" altLang="zh-CN" sz="1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mN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).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heavy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neutrinos quickly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decay into SM particles and reheat the universe 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1A114F1-9B80-1B6F-B1C3-5EE1C3E94128}"/>
              </a:ext>
            </a:extLst>
          </p:cNvPr>
          <p:cNvSpPr txBox="1"/>
          <p:nvPr/>
        </p:nvSpPr>
        <p:spPr>
          <a:xfrm>
            <a:off x="168625" y="1174409"/>
            <a:ext cx="101813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Minimal model incorporates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inflation and seesaw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D4456EC-75B6-9254-C343-3B61D084C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329" y="1985530"/>
            <a:ext cx="8810447" cy="15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34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E061D-8019-84B5-FE04-CFFB68DDF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0147A9-2434-1C70-659C-50DFA9E5B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42" y="1530864"/>
            <a:ext cx="5530900" cy="109930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AD3C37D-816D-5499-A19B-5FB4D63A7831}"/>
              </a:ext>
            </a:extLst>
          </p:cNvPr>
          <p:cNvSpPr txBox="1"/>
          <p:nvPr/>
        </p:nvSpPr>
        <p:spPr>
          <a:xfrm>
            <a:off x="341454" y="1116556"/>
            <a:ext cx="70825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Consequence of the seesaw mechanism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BF5EA5-B3E6-8047-E215-D59C3ED92DB8}"/>
              </a:ext>
            </a:extLst>
          </p:cNvPr>
          <p:cNvSpPr txBox="1"/>
          <p:nvPr/>
        </p:nvSpPr>
        <p:spPr>
          <a:xfrm>
            <a:off x="446782" y="3437558"/>
            <a:ext cx="7342143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Light neutrino gets a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mass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Heavy neutrino mass are get lifted (h dependent)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2FB9DBF-801A-FC89-763A-EDEFDEFC8E9D}"/>
              </a:ext>
            </a:extLst>
          </p:cNvPr>
          <p:cNvSpPr txBox="1"/>
          <p:nvPr/>
        </p:nvSpPr>
        <p:spPr>
          <a:xfrm>
            <a:off x="1051325" y="6069895"/>
            <a:ext cx="8351133" cy="499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</a:rPr>
              <a:t>What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happens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to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h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in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the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early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universe?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CB56BCF-B351-459F-8494-CF6B9B328F1A}"/>
              </a:ext>
            </a:extLst>
          </p:cNvPr>
          <p:cNvSpPr txBox="1"/>
          <p:nvPr/>
        </p:nvSpPr>
        <p:spPr>
          <a:xfrm>
            <a:off x="446783" y="4549833"/>
            <a:ext cx="56492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ecay rate of the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dependent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: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13E29B-EB6E-3400-41D6-3B2CCB7F0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273" y="2644370"/>
            <a:ext cx="4006285" cy="731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B2D1E0-B79C-CD86-0A9D-E48B0DFC2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519" y="5126803"/>
            <a:ext cx="3350039" cy="113946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7E78A5D-FCE0-178A-E2AB-D296E957E1DC}"/>
              </a:ext>
            </a:extLst>
          </p:cNvPr>
          <p:cNvSpPr txBox="1"/>
          <p:nvPr/>
        </p:nvSpPr>
        <p:spPr>
          <a:xfrm>
            <a:off x="653970" y="388074"/>
            <a:ext cx="3999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Seesaw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mechanism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16302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1C6A9-0D8A-B60A-E526-0DEBF18ED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D22D8A0-ACCE-876D-887B-EA92410AD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77" y="6064263"/>
            <a:ext cx="4409259" cy="68618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A1B1027-262F-CD44-A4D2-4420BE51FC39}"/>
              </a:ext>
            </a:extLst>
          </p:cNvPr>
          <p:cNvSpPr txBox="1"/>
          <p:nvPr/>
        </p:nvSpPr>
        <p:spPr>
          <a:xfrm>
            <a:off x="341453" y="367929"/>
            <a:ext cx="5250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during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2687CD-01C6-375C-D11C-C9E96B2DBBFE}"/>
              </a:ext>
            </a:extLst>
          </p:cNvPr>
          <p:cNvSpPr txBox="1"/>
          <p:nvPr/>
        </p:nvSpPr>
        <p:spPr>
          <a:xfrm>
            <a:off x="113049" y="1040302"/>
            <a:ext cx="11922606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During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inflation(de-Sitter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universe),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Higgs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also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gets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quantum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fluctuations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fluctuations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reach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equilibrium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state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70DC2D-C3DD-0649-D936-5DB4D47AD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905" y="2839098"/>
            <a:ext cx="3841989" cy="353120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BAF0C4E-C1D2-FCD6-53CC-0BBAEC16D769}"/>
              </a:ext>
            </a:extLst>
          </p:cNvPr>
          <p:cNvSpPr txBox="1"/>
          <p:nvPr/>
        </p:nvSpPr>
        <p:spPr>
          <a:xfrm>
            <a:off x="7753734" y="2531321"/>
            <a:ext cx="3034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D. Buttazzo, et al arXiv:1307.3536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A67A65A-725C-BB88-D0EC-50065D301D38}"/>
              </a:ext>
            </a:extLst>
          </p:cNvPr>
          <p:cNvGrpSpPr/>
          <p:nvPr/>
        </p:nvGrpSpPr>
        <p:grpSpPr>
          <a:xfrm>
            <a:off x="990106" y="2992410"/>
            <a:ext cx="4602310" cy="3099395"/>
            <a:chOff x="1220254" y="2909032"/>
            <a:chExt cx="4602310" cy="309939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AB9439A-773C-901C-52AF-40BF6F20E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0254" y="2909032"/>
              <a:ext cx="4602310" cy="309939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D834AF8-1679-9DBE-834E-CA850F1B8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5032" y="3307961"/>
              <a:ext cx="950709" cy="201574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FC3DA837-0F2E-D60E-313C-AF94638F1F84}"/>
              </a:ext>
            </a:extLst>
          </p:cNvPr>
          <p:cNvSpPr txBox="1"/>
          <p:nvPr/>
        </p:nvSpPr>
        <p:spPr>
          <a:xfrm>
            <a:off x="7022852" y="483606"/>
            <a:ext cx="3765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Alexei A.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Starobinsky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Jun'ichi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Yokoyama,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altLang="zh-CN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50 (1994) 6357-6368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4FC61D3-16D0-72E6-D91A-90F6CEB6E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633" y="2439107"/>
            <a:ext cx="3034748" cy="5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79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F82576-4E2C-12D7-2B98-D6FE5D611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722" y="2018325"/>
            <a:ext cx="3457649" cy="79791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9877550-DFF8-9B0B-10D1-B8B0BD754E83}"/>
              </a:ext>
            </a:extLst>
          </p:cNvPr>
          <p:cNvSpPr txBox="1"/>
          <p:nvPr/>
        </p:nvSpPr>
        <p:spPr>
          <a:xfrm>
            <a:off x="341453" y="367929"/>
            <a:ext cx="5250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after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F3613AE-F108-C7A9-4EFB-118D05593E9F}"/>
              </a:ext>
            </a:extLst>
          </p:cNvPr>
          <p:cNvSpPr txBox="1"/>
          <p:nvPr/>
        </p:nvSpPr>
        <p:spPr>
          <a:xfrm>
            <a:off x="182191" y="1044853"/>
            <a:ext cx="11537147" cy="973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80"/>
              </a:lnSpc>
            </a:pP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oscillates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bottom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potential.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potential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dominated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mass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term,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Universe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matter-dominated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1F9EEE-EA64-AEC2-74FC-41AE30227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8" y="2975484"/>
            <a:ext cx="5250964" cy="33970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D00C03-EAE6-C2BC-1534-D85E4DDE1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322" y="2817782"/>
            <a:ext cx="6647487" cy="119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8E47B6-E5B3-2C39-EAF7-11FF85972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416" y="4533064"/>
            <a:ext cx="1874078" cy="8031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9B1F293-7DFD-8843-F216-EA415F9AE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6121" y="4450872"/>
            <a:ext cx="3863217" cy="113915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EDA4922-0F52-8BDD-6EF6-724E6D7D412E}"/>
              </a:ext>
            </a:extLst>
          </p:cNvPr>
          <p:cNvSpPr txBox="1"/>
          <p:nvPr/>
        </p:nvSpPr>
        <p:spPr>
          <a:xfrm>
            <a:off x="2739013" y="6372501"/>
            <a:ext cx="5706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Higgs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value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would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oscillate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and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decrease</a:t>
            </a:r>
          </a:p>
        </p:txBody>
      </p:sp>
    </p:spTree>
    <p:extLst>
      <p:ext uri="{BB962C8B-B14F-4D97-AF65-F5344CB8AC3E}">
        <p14:creationId xmlns:p14="http://schemas.microsoft.com/office/powerpoint/2010/main" val="4105404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3C850-1840-B53B-FA60-A8F04FC9C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A52C658-AEC4-5CA7-8551-D15210162719}"/>
              </a:ext>
            </a:extLst>
          </p:cNvPr>
          <p:cNvSpPr txBox="1"/>
          <p:nvPr/>
        </p:nvSpPr>
        <p:spPr>
          <a:xfrm>
            <a:off x="264335" y="1281958"/>
            <a:ext cx="91885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Considering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ecay rate of the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dependent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C362BA-B1FD-F389-6FAF-7834761314D0}"/>
              </a:ext>
            </a:extLst>
          </p:cNvPr>
          <p:cNvSpPr txBox="1"/>
          <p:nvPr/>
        </p:nvSpPr>
        <p:spPr>
          <a:xfrm>
            <a:off x="263492" y="3429000"/>
            <a:ext cx="11649466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Different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patches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universe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reheat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differently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modulated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reheating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curvature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perturbation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generated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Higgs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field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Delta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formalism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(zeta=delta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N~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N-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&lt;N&gt;)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C84C87-0D86-3677-5E0C-CD7BD66E9AC1}"/>
              </a:ext>
            </a:extLst>
          </p:cNvPr>
          <p:cNvSpPr txBox="1"/>
          <p:nvPr/>
        </p:nvSpPr>
        <p:spPr>
          <a:xfrm>
            <a:off x="-44639" y="371456"/>
            <a:ext cx="5887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modulated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reheating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1D630B-6A12-5707-4899-C2B4BBB82A1B}"/>
              </a:ext>
            </a:extLst>
          </p:cNvPr>
          <p:cNvSpPr txBox="1"/>
          <p:nvPr/>
        </p:nvSpPr>
        <p:spPr>
          <a:xfrm>
            <a:off x="8036923" y="2682204"/>
            <a:ext cx="42932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Dvali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Andrei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Gruzinov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Matias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Zaldarriaga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D69 (2004) 023505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61B799-CD2B-BCDB-1123-3BA5D7350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023" y="1939242"/>
            <a:ext cx="3427205" cy="11657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F806F5-8314-49FC-9771-6F4B8137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51" y="5255477"/>
            <a:ext cx="5529317" cy="107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2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092C1F0E-19BC-32DB-5752-1D5FCF4BCAC4}"/>
              </a:ext>
            </a:extLst>
          </p:cNvPr>
          <p:cNvSpPr txBox="1"/>
          <p:nvPr/>
        </p:nvSpPr>
        <p:spPr>
          <a:xfrm>
            <a:off x="2876777" y="6276842"/>
            <a:ext cx="4032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should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be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less than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1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C512EEE-1812-F8F4-6BA2-1464F2D579FA}"/>
              </a:ext>
            </a:extLst>
          </p:cNvPr>
          <p:cNvSpPr txBox="1"/>
          <p:nvPr/>
        </p:nvSpPr>
        <p:spPr>
          <a:xfrm>
            <a:off x="167724" y="1185722"/>
            <a:ext cx="65421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Curvature perturbation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contains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two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parts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E48C82A-38EA-EF01-9209-3C1A8612E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20" y="2151198"/>
            <a:ext cx="1902129" cy="5339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82CA36-8E0D-ADEA-40CC-AE732C971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118" y="2027610"/>
            <a:ext cx="3497959" cy="78836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81B2D34-B8BA-00A1-12F9-C8B4A3BFF6F1}"/>
              </a:ext>
            </a:extLst>
          </p:cNvPr>
          <p:cNvSpPr txBox="1"/>
          <p:nvPr/>
        </p:nvSpPr>
        <p:spPr>
          <a:xfrm>
            <a:off x="-44639" y="371456"/>
            <a:ext cx="5887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modulated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reheating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1AEE6E-E996-AC75-7ED4-443809029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21" y="3993389"/>
            <a:ext cx="9154614" cy="66426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F3D9574-748D-1604-9552-CDAA71A1BF92}"/>
              </a:ext>
            </a:extLst>
          </p:cNvPr>
          <p:cNvSpPr txBox="1"/>
          <p:nvPr/>
        </p:nvSpPr>
        <p:spPr>
          <a:xfrm>
            <a:off x="167724" y="3228945"/>
            <a:ext cx="7146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Taylor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expansion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curvature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perturbation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7972AB2-C5D9-0E33-619A-7D7FEF986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16" y="5040847"/>
            <a:ext cx="2808418" cy="7942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8DB8D8F-5E44-7613-C75C-34DAFD7D4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878" y="4806468"/>
            <a:ext cx="3377548" cy="11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EEE6E-58B9-00F1-EE15-74C8785AC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3A8792EF-8E56-8581-97B6-DC0CAB1E0EE1}"/>
              </a:ext>
            </a:extLst>
          </p:cNvPr>
          <p:cNvSpPr txBox="1"/>
          <p:nvPr/>
        </p:nvSpPr>
        <p:spPr>
          <a:xfrm>
            <a:off x="390373" y="1350968"/>
            <a:ext cx="7146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Considering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three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point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correlation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function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6E49A30-BB27-F157-D2EF-89CF39ECF66C}"/>
              </a:ext>
            </a:extLst>
          </p:cNvPr>
          <p:cNvSpPr txBox="1"/>
          <p:nvPr/>
        </p:nvSpPr>
        <p:spPr>
          <a:xfrm>
            <a:off x="0" y="391210"/>
            <a:ext cx="4869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+mj-ea"/>
                <a:ea typeface="+mj-ea"/>
              </a:rPr>
              <a:t>Bispectrum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CC22ACB-B342-9C42-A1DD-E5DE45B3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075" y="1861687"/>
            <a:ext cx="6968925" cy="6546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633F5F3-024B-04D9-14CA-531E3B16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567" y="3199935"/>
            <a:ext cx="2384533" cy="20228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81453F1-1270-29F1-CF6F-395A2D93C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37" y="3827348"/>
            <a:ext cx="1997576" cy="40601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4C25E56-2122-3E02-290A-BDC6DDA29318}"/>
              </a:ext>
            </a:extLst>
          </p:cNvPr>
          <p:cNvSpPr txBox="1"/>
          <p:nvPr/>
        </p:nvSpPr>
        <p:spPr>
          <a:xfrm>
            <a:off x="390373" y="2799825"/>
            <a:ext cx="777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First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term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from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Higgs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self-coupling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0D4041-6A91-9F37-8D0C-A97A1545FFE7}"/>
              </a:ext>
            </a:extLst>
          </p:cNvPr>
          <p:cNvSpPr txBox="1"/>
          <p:nvPr/>
        </p:nvSpPr>
        <p:spPr>
          <a:xfrm>
            <a:off x="4405967" y="6127460"/>
            <a:ext cx="6552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Xingang Chen, Yi Wang, Zhong-Zhi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Xianyu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JCAP 1712 (2017) 006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4036E72-2E26-4C7E-3AA6-039602CDF5B8}"/>
              </a:ext>
            </a:extLst>
          </p:cNvPr>
          <p:cNvSpPr txBox="1"/>
          <p:nvPr/>
        </p:nvSpPr>
        <p:spPr>
          <a:xfrm>
            <a:off x="4405967" y="5731700"/>
            <a:ext cx="7543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Steven Weinberg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72 (2005) 043514,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74 (2006) 023508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3C04F78-D5D7-E38E-5602-2471B6C0063A}"/>
              </a:ext>
            </a:extLst>
          </p:cNvPr>
          <p:cNvSpPr txBox="1"/>
          <p:nvPr/>
        </p:nvSpPr>
        <p:spPr>
          <a:xfrm>
            <a:off x="390373" y="5180856"/>
            <a:ext cx="9400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Calculated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by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in-in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formalism/Schwinger-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Keldysh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formalism</a:t>
            </a:r>
            <a:r>
              <a:rPr lang="en-US" altLang="zh-CN" sz="1800" dirty="0">
                <a:effectLst/>
                <a:latin typeface="CMR10"/>
              </a:rPr>
              <a:t> </a:t>
            </a:r>
            <a:endParaRPr lang="en-US" altLang="zh-CN" sz="20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F668D17-1A58-D483-B25F-B5E138BEF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194" y="4168343"/>
            <a:ext cx="4953806" cy="86221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2C03200-179F-4972-B8F2-1666C670225B}"/>
              </a:ext>
            </a:extLst>
          </p:cNvPr>
          <p:cNvSpPr txBox="1"/>
          <p:nvPr/>
        </p:nvSpPr>
        <p:spPr>
          <a:xfrm>
            <a:off x="7238194" y="3723263"/>
            <a:ext cx="4710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闭路格林函数方法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(Closed-Time Path)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942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B7B5F-CE35-95FB-F515-0DFFF22FE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1342F30-80A0-DB04-C20E-F333C3AB4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16" y="2796946"/>
            <a:ext cx="8312834" cy="25916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6992453-7E6D-11F0-CE87-F2F037872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80" y="1656948"/>
            <a:ext cx="6118180" cy="788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0AF21A5-F0EB-C087-8CB6-F41DBAED6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931" y="2932871"/>
            <a:ext cx="4211039" cy="74168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CB0B4BE-6FC0-0BCC-6092-DF571F012601}"/>
              </a:ext>
            </a:extLst>
          </p:cNvPr>
          <p:cNvSpPr txBox="1"/>
          <p:nvPr/>
        </p:nvSpPr>
        <p:spPr>
          <a:xfrm>
            <a:off x="0" y="391210"/>
            <a:ext cx="4869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+mj-ea"/>
                <a:ea typeface="+mj-ea"/>
              </a:rPr>
              <a:t>Bispectrum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65890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F1B2B-D82A-853B-7B39-29B6DDC05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8E7BEBB-EB8A-C660-1767-C7E1D44B8537}"/>
              </a:ext>
            </a:extLst>
          </p:cNvPr>
          <p:cNvSpPr txBox="1"/>
          <p:nvPr/>
        </p:nvSpPr>
        <p:spPr>
          <a:xfrm>
            <a:off x="457200" y="356354"/>
            <a:ext cx="4000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Neutrino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masses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AutoShape 2" descr="Scientist Using Microscope">
            <a:extLst>
              <a:ext uri="{FF2B5EF4-FFF2-40B4-BE49-F238E27FC236}">
                <a16:creationId xmlns:a16="http://schemas.microsoft.com/office/drawing/2014/main" id="{F6B43A93-7323-A410-DE6A-3E853B4EF8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87EB2F3-1A9E-CA7B-D00B-896A05E11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2" y="1343988"/>
            <a:ext cx="10817422" cy="38511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3BCE80A-A372-F645-AEDE-DCD3F410A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683" y="5323219"/>
            <a:ext cx="328674" cy="2489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A1D0BA-2C70-EF33-59A8-88F5DDF50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109" y="5291331"/>
            <a:ext cx="328674" cy="2362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1C3B776-A30E-FE17-05F4-6416C1511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092" y="5224215"/>
            <a:ext cx="328674" cy="241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1C837C3-F3C4-0E74-14CE-37739F5DD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83" y="5855159"/>
            <a:ext cx="2939989" cy="31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D8E4C57-30EB-9792-0C3A-6847DAEEA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013" y="5802209"/>
            <a:ext cx="3751974" cy="33400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60EE759-53C5-551B-A217-FB9DD14D1930}"/>
              </a:ext>
            </a:extLst>
          </p:cNvPr>
          <p:cNvSpPr txBox="1"/>
          <p:nvPr/>
        </p:nvSpPr>
        <p:spPr>
          <a:xfrm>
            <a:off x="120653" y="1034289"/>
            <a:ext cx="978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halkboard" panose="03050602040202020205" pitchFamily="66" charset="0"/>
              </a:rPr>
              <a:t>Neutrino oscillation indicates massive neutrinos</a:t>
            </a:r>
          </a:p>
        </p:txBody>
      </p:sp>
    </p:spTree>
    <p:extLst>
      <p:ext uri="{BB962C8B-B14F-4D97-AF65-F5344CB8AC3E}">
        <p14:creationId xmlns:p14="http://schemas.microsoft.com/office/powerpoint/2010/main" val="137688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59FAB-BEE7-5EFE-1F08-42B4D3FF0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0C225F4-D143-AF61-FB3D-FA5B07E666C6}"/>
              </a:ext>
            </a:extLst>
          </p:cNvPr>
          <p:cNvSpPr txBox="1"/>
          <p:nvPr/>
        </p:nvSpPr>
        <p:spPr>
          <a:xfrm>
            <a:off x="419355" y="1306363"/>
            <a:ext cx="94402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Second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term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from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non-linear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evolution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Higgs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C3CF2CF-2388-73E3-56D9-D8F0A2933D3A}"/>
              </a:ext>
            </a:extLst>
          </p:cNvPr>
          <p:cNvSpPr txBox="1"/>
          <p:nvPr/>
        </p:nvSpPr>
        <p:spPr>
          <a:xfrm>
            <a:off x="0" y="391210"/>
            <a:ext cx="4869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+mj-ea"/>
                <a:ea typeface="+mj-ea"/>
              </a:rPr>
              <a:t>Bispectrum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2E109E-2D80-8239-79D7-4FB48EDB4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76" y="2098406"/>
            <a:ext cx="9234368" cy="873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1E0CF6-FC7E-760A-D84A-EB6126373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847" y="3003020"/>
            <a:ext cx="9017644" cy="238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46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18AE2-510C-D851-AC40-0FB4EA50E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EFBDE7F-9677-AD23-E932-99E4458609F0}"/>
              </a:ext>
            </a:extLst>
          </p:cNvPr>
          <p:cNvSpPr txBox="1"/>
          <p:nvPr/>
        </p:nvSpPr>
        <p:spPr>
          <a:xfrm>
            <a:off x="0" y="323074"/>
            <a:ext cx="5643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Local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type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non-</a:t>
            </a:r>
            <a:r>
              <a:rPr lang="en-US" altLang="zh-CN" sz="2800" b="1" dirty="0" err="1">
                <a:solidFill>
                  <a:schemeClr val="bg1"/>
                </a:solidFill>
                <a:latin typeface="+mj-ea"/>
                <a:ea typeface="+mj-ea"/>
              </a:rPr>
              <a:t>gaussianity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D6729BB-C205-03DE-23C4-80C672FE0DFB}"/>
              </a:ext>
            </a:extLst>
          </p:cNvPr>
          <p:cNvSpPr txBox="1"/>
          <p:nvPr/>
        </p:nvSpPr>
        <p:spPr>
          <a:xfrm>
            <a:off x="214495" y="1617445"/>
            <a:ext cx="11077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local type non-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gaussianity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which 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defined by Bardeen Potential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919B7C-BBC2-94A2-2B8A-078B9A1CC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041" y="2325390"/>
            <a:ext cx="6440048" cy="6722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C6CCC0F-54D0-83CD-DE64-2C8CB321F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038" y="1612365"/>
            <a:ext cx="1004166" cy="40519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C3C9952-2D69-A8B4-8029-756BDDE7747C}"/>
              </a:ext>
            </a:extLst>
          </p:cNvPr>
          <p:cNvSpPr txBox="1"/>
          <p:nvPr/>
        </p:nvSpPr>
        <p:spPr>
          <a:xfrm>
            <a:off x="371831" y="3370538"/>
            <a:ext cx="4982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the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limit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k</a:t>
            </a:r>
            <a:r>
              <a:rPr lang="en-US" altLang="zh-CN" sz="1800" b="1" baseline="-25000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1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~k</a:t>
            </a:r>
            <a:r>
              <a:rPr lang="en-US" altLang="zh-CN" sz="1800" b="1" baseline="-25000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2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&gt;&gt;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k</a:t>
            </a:r>
            <a:r>
              <a:rPr lang="en-US" altLang="zh-CN" sz="1800" b="1" baseline="-250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3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 we find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371195F-D5A1-5A1C-58F5-E30AB20A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17" y="5320395"/>
            <a:ext cx="5159310" cy="49841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716F824-B2D0-8E4B-33E6-A79040694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407" y="3998668"/>
            <a:ext cx="5417916" cy="13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9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E84DB6D-CB26-D43B-DA49-D3BF50DB8A04}"/>
              </a:ext>
            </a:extLst>
          </p:cNvPr>
          <p:cNvSpPr txBox="1"/>
          <p:nvPr/>
        </p:nvSpPr>
        <p:spPr>
          <a:xfrm>
            <a:off x="5923224" y="2654854"/>
            <a:ext cx="5923225" cy="2951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Colored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curves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indicating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future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searches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Parameter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space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with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Y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ukawa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O(1)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could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be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probed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by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future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observations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contribution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from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self-interaction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and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non-linear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term are both important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Interplaying with n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eutrino experiments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(JUNO,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DUNE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for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neutrino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ordering)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A532A01-E2B4-D485-9B16-9E0FC7FBA97B}"/>
              </a:ext>
            </a:extLst>
          </p:cNvPr>
          <p:cNvSpPr txBox="1"/>
          <p:nvPr/>
        </p:nvSpPr>
        <p:spPr>
          <a:xfrm>
            <a:off x="0" y="323074"/>
            <a:ext cx="5643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Local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type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non-</a:t>
            </a:r>
            <a:r>
              <a:rPr lang="en-US" altLang="zh-CN" sz="2800" b="1" dirty="0" err="1">
                <a:solidFill>
                  <a:schemeClr val="bg1"/>
                </a:solidFill>
                <a:latin typeface="+mj-ea"/>
                <a:ea typeface="+mj-ea"/>
              </a:rPr>
              <a:t>gaussianity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26F39AD-6A58-AAE5-0FE7-1B16C4005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594" y="1448660"/>
            <a:ext cx="6472621" cy="7657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458D434-974A-BC0F-1546-94590D680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3910"/>
            <a:ext cx="5923224" cy="52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36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20237-B5F5-193C-E0BB-E72941703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C4FE325-0B24-E740-3A7F-CF8CAFAA9811}"/>
              </a:ext>
            </a:extLst>
          </p:cNvPr>
          <p:cNvSpPr txBox="1"/>
          <p:nvPr/>
        </p:nvSpPr>
        <p:spPr>
          <a:xfrm>
            <a:off x="-172170" y="344545"/>
            <a:ext cx="6360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Summary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C8FC57-5949-F364-4D7B-990A5D6F9FD7}"/>
              </a:ext>
            </a:extLst>
          </p:cNvPr>
          <p:cNvSpPr txBox="1"/>
          <p:nvPr/>
        </p:nvSpPr>
        <p:spPr>
          <a:xfrm>
            <a:off x="448587" y="2161714"/>
            <a:ext cx="10823189" cy="279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We propose a minimal model incorporating inflation and seesaw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It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provides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new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mechanism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reheating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High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scale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seesaw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can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be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probed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by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non-</a:t>
            </a:r>
            <a:r>
              <a:rPr lang="en-US" altLang="zh-CN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Gaussianity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which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could be observed in near future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CMB or LSS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Cosmological collider signals(in progress)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233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3FC2664-3A96-3A87-70D9-8FD2BD4DC8F4}"/>
              </a:ext>
            </a:extLst>
          </p:cNvPr>
          <p:cNvSpPr txBox="1"/>
          <p:nvPr/>
        </p:nvSpPr>
        <p:spPr>
          <a:xfrm>
            <a:off x="4531263" y="2525579"/>
            <a:ext cx="3432119" cy="1314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88518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53AED-3997-1397-BED2-0D4D1F0E3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1B85C7-FAC3-65F0-2675-2CE27509EB43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Slow-roll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A73376-BB0B-D4F8-C51A-2A6811EE4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70" y="4231642"/>
            <a:ext cx="3246783" cy="2104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1BD124-60F1-35C2-0FB2-FF1B44DBC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54" y="3764811"/>
            <a:ext cx="3472960" cy="6147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15C408-4055-EEB8-0606-A0DD139D3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083" y="4608536"/>
            <a:ext cx="2049735" cy="9640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49D1E3-7DF2-46AA-3B83-C31252230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78" y="1838180"/>
            <a:ext cx="4522018" cy="297045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041EE06-4B59-A2A8-2427-259892AE1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724" y="2001509"/>
            <a:ext cx="2709442" cy="849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2A9F58D-125C-A104-E3E9-96DB1B057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1462" y="3179269"/>
            <a:ext cx="2452943" cy="7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02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427DF76-A479-062E-3AA2-FD981BEDF4DF}"/>
              </a:ext>
            </a:extLst>
          </p:cNvPr>
          <p:cNvSpPr txBox="1"/>
          <p:nvPr/>
        </p:nvSpPr>
        <p:spPr>
          <a:xfrm>
            <a:off x="341454" y="367929"/>
            <a:ext cx="4415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bg1"/>
                </a:solidFill>
                <a:latin typeface="+mj-ea"/>
                <a:ea typeface="+mj-ea"/>
              </a:rPr>
              <a:t>Leptogenesis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B7D6A4-0CC5-1AA5-152A-18A8AA07D6F1}"/>
              </a:ext>
            </a:extLst>
          </p:cNvPr>
          <p:cNvSpPr txBox="1"/>
          <p:nvPr/>
        </p:nvSpPr>
        <p:spPr>
          <a:xfrm>
            <a:off x="246075" y="1289133"/>
            <a:ext cx="7248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Baryogenesis Without Grand Unification, Fukugita and Yanagida, 1986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’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A1EC66-7F61-F568-F83E-06CF4876F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84" y="1871967"/>
            <a:ext cx="6599726" cy="34362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5B98EC-B632-F9A4-56F4-FA8DD197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919" y="2014408"/>
            <a:ext cx="2970964" cy="282918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ECBA784-7A50-3FE4-DC43-5CEC02232F6C}"/>
              </a:ext>
            </a:extLst>
          </p:cNvPr>
          <p:cNvSpPr txBox="1"/>
          <p:nvPr/>
        </p:nvSpPr>
        <p:spPr>
          <a:xfrm>
            <a:off x="8356454" y="1641135"/>
            <a:ext cx="3236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</a:rPr>
              <a:t>G.F. Giudice, 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</a:rPr>
              <a:t>et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</a:rPr>
              <a:t>al,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zh-CN" sz="1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sz="1200" b="1" dirty="0" err="1">
                <a:solidFill>
                  <a:schemeClr val="accent1">
                    <a:lumMod val="50000"/>
                  </a:schemeClr>
                </a:solidFill>
              </a:rPr>
              <a:t>Nucl.Phys.B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</a:rPr>
              <a:t> 685 (2004) 89-149</a:t>
            </a:r>
            <a:endParaRPr lang="zh-CN" altLang="en-US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F43D16-DAE8-8134-DBEE-37EC7804369E}"/>
              </a:ext>
            </a:extLst>
          </p:cNvPr>
          <p:cNvSpPr txBox="1"/>
          <p:nvPr/>
        </p:nvSpPr>
        <p:spPr>
          <a:xfrm>
            <a:off x="535684" y="5390931"/>
            <a:ext cx="1014520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Mass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right-handed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neutrino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should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heavier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than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en-US" altLang="zh-CN" sz="2400" b="1" baseline="30000" dirty="0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zh-CN" altLang="en-US" sz="2400" b="1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GeV</a:t>
            </a:r>
            <a:r>
              <a:rPr lang="zh-CN" altLang="en-US" sz="2400" b="1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zh-CN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26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82C24AF-AB2F-030C-5450-BB96AC458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804" y="1668163"/>
            <a:ext cx="5416956" cy="9085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2F28C52-E7A2-E850-B13A-75F3CDA7F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277" y="2842698"/>
            <a:ext cx="5333376" cy="6943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2CF22C-3721-C730-3279-52387B085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273" y="3786404"/>
            <a:ext cx="5087380" cy="17679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BC19081-694B-6560-5BB9-4AD21A8023EA}"/>
              </a:ext>
            </a:extLst>
          </p:cNvPr>
          <p:cNvSpPr txBox="1"/>
          <p:nvPr/>
        </p:nvSpPr>
        <p:spPr>
          <a:xfrm>
            <a:off x="341454" y="367929"/>
            <a:ext cx="4415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+mj-ea"/>
                <a:ea typeface="+mj-ea"/>
              </a:rPr>
              <a:t>S-K formalism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91870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896482-5522-A389-1CDB-87D21E655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95" y="4638775"/>
            <a:ext cx="4123401" cy="9570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67FDCC0-9A3E-6096-D423-834087C1D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95" y="5595833"/>
            <a:ext cx="3638952" cy="8818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F6A3EE1-0627-6207-351C-BF4924A86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40" y="1398007"/>
            <a:ext cx="7772400" cy="182265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DFEA002-3C65-F606-153B-18DD26787521}"/>
              </a:ext>
            </a:extLst>
          </p:cNvPr>
          <p:cNvSpPr txBox="1"/>
          <p:nvPr/>
        </p:nvSpPr>
        <p:spPr>
          <a:xfrm>
            <a:off x="341454" y="367929"/>
            <a:ext cx="4415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+mj-ea"/>
                <a:ea typeface="+mj-ea"/>
              </a:rPr>
              <a:t>S-K formalism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63CC5A-108D-F6E8-E004-BE5172DF5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95" y="3429001"/>
            <a:ext cx="4212268" cy="11054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EFDA916-0524-1C1A-7789-4344C1DCF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5879" y="1398007"/>
            <a:ext cx="2682273" cy="18835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C6A337A-FCF6-3505-5E2F-BAA3EC52F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9207" y="3760849"/>
            <a:ext cx="3901386" cy="9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38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3449A-A1DD-7B2D-46F6-22A2F191E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02EED68-7616-DFEB-4473-64565A87F1D7}"/>
              </a:ext>
            </a:extLst>
          </p:cNvPr>
          <p:cNvSpPr txBox="1"/>
          <p:nvPr/>
        </p:nvSpPr>
        <p:spPr>
          <a:xfrm>
            <a:off x="341454" y="367929"/>
            <a:ext cx="4415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+mj-ea"/>
                <a:ea typeface="+mj-ea"/>
              </a:rPr>
              <a:t>S-K formalism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EEF10BD-89FD-BB40-BB63-C1004D58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11" y="1756039"/>
            <a:ext cx="3782027" cy="6839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8B9E1CA-43AC-3C30-73A2-F91A41F2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511" y="2617694"/>
            <a:ext cx="4556682" cy="6839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4BD2D3-E883-925A-A518-9348FFF7D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789" y="3262228"/>
            <a:ext cx="4672430" cy="6204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6EFCBB2-00A1-4DFE-F79F-9E676FAF5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180" y="3989437"/>
            <a:ext cx="6204995" cy="44668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72D60AC-0C85-2D69-D342-30693928A872}"/>
              </a:ext>
            </a:extLst>
          </p:cNvPr>
          <p:cNvSpPr txBox="1"/>
          <p:nvPr/>
        </p:nvSpPr>
        <p:spPr>
          <a:xfrm>
            <a:off x="341454" y="1117725"/>
            <a:ext cx="1014520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Bulk-to-Boundary propagator</a:t>
            </a:r>
            <a:endParaRPr lang="en-US" altLang="zh-CN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17C2D0-F093-4E01-AEE8-DC4556B0A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12" y="5019508"/>
            <a:ext cx="5360043" cy="11877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830BC96-3A66-0C37-90EF-4D1C4EAA1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2107" y="5116427"/>
            <a:ext cx="3398135" cy="4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5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F032F7B-22AB-12AB-519E-CB1C7311CADC}"/>
              </a:ext>
            </a:extLst>
          </p:cNvPr>
          <p:cNvSpPr txBox="1"/>
          <p:nvPr/>
        </p:nvSpPr>
        <p:spPr>
          <a:xfrm>
            <a:off x="457200" y="356354"/>
            <a:ext cx="4000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Cosmological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limit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3A0474-B268-FED7-6D49-31780068D4C2}"/>
              </a:ext>
            </a:extLst>
          </p:cNvPr>
          <p:cNvSpPr txBox="1"/>
          <p:nvPr/>
        </p:nvSpPr>
        <p:spPr>
          <a:xfrm>
            <a:off x="1283042" y="6023158"/>
            <a:ext cx="9257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heavy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neutrino mass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should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be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around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0.05 eV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(IO)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-0.06eV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(NO)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320577-EED2-AEBE-5C99-D60702240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57" y="1443353"/>
            <a:ext cx="7772400" cy="441613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56C3F5E-8FCA-F435-25A7-1FA3AFC6E743}"/>
              </a:ext>
            </a:extLst>
          </p:cNvPr>
          <p:cNvSpPr txBox="1"/>
          <p:nvPr/>
        </p:nvSpPr>
        <p:spPr>
          <a:xfrm>
            <a:off x="7452659" y="1443353"/>
            <a:ext cx="15801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PDG</a:t>
            </a:r>
          </a:p>
        </p:txBody>
      </p:sp>
    </p:spTree>
    <p:extLst>
      <p:ext uri="{BB962C8B-B14F-4D97-AF65-F5344CB8AC3E}">
        <p14:creationId xmlns:p14="http://schemas.microsoft.com/office/powerpoint/2010/main" val="1700326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0AE05-20CA-B308-DAB2-F854283D4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1C50876-3C81-7296-F609-27C8932C3121}"/>
              </a:ext>
            </a:extLst>
          </p:cNvPr>
          <p:cNvSpPr txBox="1"/>
          <p:nvPr/>
        </p:nvSpPr>
        <p:spPr>
          <a:xfrm>
            <a:off x="142671" y="341424"/>
            <a:ext cx="5755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Cosmological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collider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signals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4FBCD09-A9E8-33C7-BDB0-9BA43C20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82" y="2507468"/>
            <a:ext cx="3438578" cy="96985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3D1A4DF-C6EA-C03D-F5F3-1C41F388D6EA}"/>
              </a:ext>
            </a:extLst>
          </p:cNvPr>
          <p:cNvSpPr txBox="1"/>
          <p:nvPr/>
        </p:nvSpPr>
        <p:spPr>
          <a:xfrm>
            <a:off x="142671" y="2035460"/>
            <a:ext cx="78830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Massive particle coupling to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could induce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34B2B15-DE0C-A0E9-24B0-BC35E4E56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393" y="2642879"/>
            <a:ext cx="2127362" cy="63707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D0F7E9E-E7A6-BCAA-AF2B-97879134F463}"/>
              </a:ext>
            </a:extLst>
          </p:cNvPr>
          <p:cNvSpPr txBox="1"/>
          <p:nvPr/>
        </p:nvSpPr>
        <p:spPr>
          <a:xfrm>
            <a:off x="516535" y="5893606"/>
            <a:ext cx="11158930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Probing new particles with mass around Hubble scale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Signature would be highly suppressed when mass is large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(except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large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chemical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potential)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909CC91-8ADB-E193-3766-981CAC90E3D9}"/>
              </a:ext>
            </a:extLst>
          </p:cNvPr>
          <p:cNvGrpSpPr/>
          <p:nvPr/>
        </p:nvGrpSpPr>
        <p:grpSpPr>
          <a:xfrm>
            <a:off x="593936" y="3410743"/>
            <a:ext cx="8877076" cy="2466349"/>
            <a:chOff x="593936" y="3410743"/>
            <a:chExt cx="8877076" cy="246634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BF7FFF6-3B4A-FF0F-0BED-08DBFB6DF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936" y="3410743"/>
              <a:ext cx="8877076" cy="2466349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E969A52-FAFA-9E7E-3DC1-0B5931E14CB6}"/>
                </a:ext>
              </a:extLst>
            </p:cNvPr>
            <p:cNvSpPr txBox="1"/>
            <p:nvPr/>
          </p:nvSpPr>
          <p:spPr>
            <a:xfrm>
              <a:off x="3232634" y="3612520"/>
              <a:ext cx="42585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 Daniel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Meerburg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 Moritz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Münchmeyer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 Julian B. Muñoz, Xingang Chen,</a:t>
              </a:r>
              <a:r>
                <a: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JCAP 03 (2017) 050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A393B9F2-12F6-8B4B-BBA5-78A983A5A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523" y="1193949"/>
            <a:ext cx="5495822" cy="7696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1C3488-2C96-61FF-B4BD-4511E3602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297" y="1330054"/>
            <a:ext cx="1957859" cy="49740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930291B-9D53-B27B-DCCE-01EB6CB18A13}"/>
              </a:ext>
            </a:extLst>
          </p:cNvPr>
          <p:cNvSpPr txBox="1"/>
          <p:nvPr/>
        </p:nvSpPr>
        <p:spPr>
          <a:xfrm>
            <a:off x="142671" y="1347819"/>
            <a:ext cx="1651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Bispectrum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2486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E25F05E-6200-A155-17B4-2A6C50DEF199}"/>
              </a:ext>
            </a:extLst>
          </p:cNvPr>
          <p:cNvSpPr txBox="1"/>
          <p:nvPr/>
        </p:nvSpPr>
        <p:spPr>
          <a:xfrm>
            <a:off x="264335" y="1281958"/>
            <a:ext cx="91885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Considering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ecay rate of the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dependent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3D42A1-8F9C-ACFE-325F-78D1AC5240DC}"/>
              </a:ext>
            </a:extLst>
          </p:cNvPr>
          <p:cNvSpPr txBox="1"/>
          <p:nvPr/>
        </p:nvSpPr>
        <p:spPr>
          <a:xfrm>
            <a:off x="263492" y="3429000"/>
            <a:ext cx="11649466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Different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patches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universe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reheat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differently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modulated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reheating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curvature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perturbation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generated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Higgs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field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Delta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formalism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(from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end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time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after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reheating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completed)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BBF74D4-D7AC-347B-D971-FB15458BF212}"/>
              </a:ext>
            </a:extLst>
          </p:cNvPr>
          <p:cNvSpPr txBox="1"/>
          <p:nvPr/>
        </p:nvSpPr>
        <p:spPr>
          <a:xfrm>
            <a:off x="-44639" y="371456"/>
            <a:ext cx="5887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modulated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reheating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1359298-4140-B985-EEE4-99F9985B26FB}"/>
              </a:ext>
            </a:extLst>
          </p:cNvPr>
          <p:cNvSpPr txBox="1"/>
          <p:nvPr/>
        </p:nvSpPr>
        <p:spPr>
          <a:xfrm>
            <a:off x="8036923" y="2682204"/>
            <a:ext cx="42932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Dvali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Andrei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Gruzinov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Matias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Zaldarriaga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D69 (2004) 023505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2052CA-217D-9505-B3F1-037539DE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023" y="1939242"/>
            <a:ext cx="3427205" cy="11657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CCCA8D-9947-5BEF-1ED3-CB1F650F0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895" y="4851890"/>
            <a:ext cx="4768458" cy="19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74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3F5F1AAC-846D-3F8E-25CE-9BB4E2E677D2}"/>
              </a:ext>
            </a:extLst>
          </p:cNvPr>
          <p:cNvSpPr txBox="1"/>
          <p:nvPr/>
        </p:nvSpPr>
        <p:spPr>
          <a:xfrm>
            <a:off x="-44639" y="371456"/>
            <a:ext cx="5887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modulated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reheating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3C6A5D5-BC32-A8B8-5C8F-607EF2E81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383" y="1402984"/>
            <a:ext cx="2890382" cy="4219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5677D48-1AC6-195B-6AB8-AE676B3EE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645" y="2379619"/>
            <a:ext cx="5454485" cy="95610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CFB3C74-9465-399A-3383-834DE283494F}"/>
              </a:ext>
            </a:extLst>
          </p:cNvPr>
          <p:cNvSpPr txBox="1"/>
          <p:nvPr/>
        </p:nvSpPr>
        <p:spPr>
          <a:xfrm>
            <a:off x="777980" y="4269293"/>
            <a:ext cx="8605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Curvature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perturbation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 terms 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decay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rate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143FB50-93F9-0580-911A-D7B59E1B4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447" y="3499226"/>
            <a:ext cx="1510123" cy="4504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1D193C6-14C4-F822-BB61-154F548F4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998" y="3605691"/>
            <a:ext cx="1886136" cy="34401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B245F31-0CC7-7556-1C27-D013B81F1C10}"/>
              </a:ext>
            </a:extLst>
          </p:cNvPr>
          <p:cNvSpPr txBox="1"/>
          <p:nvPr/>
        </p:nvSpPr>
        <p:spPr>
          <a:xfrm>
            <a:off x="767144" y="1429739"/>
            <a:ext cx="29920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Equation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state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: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7FB61CB-D69C-4D8F-6521-AB6078449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150" y="5204466"/>
            <a:ext cx="5529317" cy="107073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19E8FB1-2DFA-FC1D-AD74-1309BCC9683F}"/>
              </a:ext>
            </a:extLst>
          </p:cNvPr>
          <p:cNvSpPr txBox="1"/>
          <p:nvPr/>
        </p:nvSpPr>
        <p:spPr>
          <a:xfrm>
            <a:off x="836592" y="3551035"/>
            <a:ext cx="24071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Reheating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occurs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CF3AA8A-DA35-E031-0C56-F71D351B8BE6}"/>
              </a:ext>
            </a:extLst>
          </p:cNvPr>
          <p:cNvSpPr txBox="1"/>
          <p:nvPr/>
        </p:nvSpPr>
        <p:spPr>
          <a:xfrm>
            <a:off x="767143" y="1963009"/>
            <a:ext cx="101505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From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atter-dominated universe to radiation dominated universe</a:t>
            </a:r>
          </a:p>
        </p:txBody>
      </p:sp>
    </p:spTree>
    <p:extLst>
      <p:ext uri="{BB962C8B-B14F-4D97-AF65-F5344CB8AC3E}">
        <p14:creationId xmlns:p14="http://schemas.microsoft.com/office/powerpoint/2010/main" val="1821707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68E585-8453-9E41-FB53-A4CC53AB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001" y="1441989"/>
            <a:ext cx="5332112" cy="275173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BAA1470-0B1F-304C-609E-606AB266FE78}"/>
              </a:ext>
            </a:extLst>
          </p:cNvPr>
          <p:cNvSpPr txBox="1"/>
          <p:nvPr/>
        </p:nvSpPr>
        <p:spPr>
          <a:xfrm>
            <a:off x="-44639" y="371456"/>
            <a:ext cx="5887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modulated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reheating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6400D5C-51BC-A9AA-4B73-29693D2E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907" y="4419759"/>
            <a:ext cx="4686300" cy="8763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BEAEC6F-2DD2-6588-33ED-0012FF8F0252}"/>
              </a:ext>
            </a:extLst>
          </p:cNvPr>
          <p:cNvSpPr txBox="1"/>
          <p:nvPr/>
        </p:nvSpPr>
        <p:spPr>
          <a:xfrm>
            <a:off x="727501" y="5657680"/>
            <a:ext cx="11113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n-point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correlation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function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zeta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changes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into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n-point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correlation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function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hinf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81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05050A-3675-33B3-9600-1AC899A9C6C1}"/>
              </a:ext>
            </a:extLst>
          </p:cNvPr>
          <p:cNvSpPr txBox="1"/>
          <p:nvPr/>
        </p:nvSpPr>
        <p:spPr>
          <a:xfrm>
            <a:off x="341453" y="367929"/>
            <a:ext cx="5250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during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E8790F-8E01-97D5-4B20-9F6EB556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40" y="2171936"/>
            <a:ext cx="8944568" cy="8990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E17B7A2-E031-D4EF-291A-DD2019516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954" y="2926188"/>
            <a:ext cx="3245411" cy="89906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99297CD-EB2C-2F98-69EE-E1DFC6BB8E36}"/>
              </a:ext>
            </a:extLst>
          </p:cNvPr>
          <p:cNvSpPr txBox="1"/>
          <p:nvPr/>
        </p:nvSpPr>
        <p:spPr>
          <a:xfrm>
            <a:off x="217835" y="1541282"/>
            <a:ext cx="5826606" cy="499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暴胀期间，希格斯场可以分为长波和短波两部分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62284F-97EA-4E75-1F32-B31511923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954" y="4460004"/>
            <a:ext cx="4562046" cy="93924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3DE928E-9017-B6D5-9507-60F1294CD729}"/>
              </a:ext>
            </a:extLst>
          </p:cNvPr>
          <p:cNvSpPr txBox="1"/>
          <p:nvPr/>
        </p:nvSpPr>
        <p:spPr>
          <a:xfrm>
            <a:off x="341453" y="3876670"/>
            <a:ext cx="4119336" cy="499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长波部分可以用郎之万方程描述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5D58ABD-7EC9-B9CE-03F2-7B8F93728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954" y="5336990"/>
            <a:ext cx="6217508" cy="77223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F5AA4CE-E189-536B-14A3-BEB114A222A3}"/>
              </a:ext>
            </a:extLst>
          </p:cNvPr>
          <p:cNvSpPr txBox="1"/>
          <p:nvPr/>
        </p:nvSpPr>
        <p:spPr>
          <a:xfrm>
            <a:off x="341453" y="6212058"/>
            <a:ext cx="4119336" cy="499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带自相互作用的随机游走模型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A3F7640-439B-0B48-9A29-5E44A4B99729}"/>
              </a:ext>
            </a:extLst>
          </p:cNvPr>
          <p:cNvSpPr txBox="1"/>
          <p:nvPr/>
        </p:nvSpPr>
        <p:spPr>
          <a:xfrm>
            <a:off x="6980630" y="1587161"/>
            <a:ext cx="3765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Alexei A.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Starobinsky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Jun'ichi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Yokoyama,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altLang="zh-CN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50 (1994) 6357-6368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11C2565-6DF8-0E91-4C24-C2813804424F}"/>
              </a:ext>
            </a:extLst>
          </p:cNvPr>
          <p:cNvSpPr txBox="1"/>
          <p:nvPr/>
        </p:nvSpPr>
        <p:spPr>
          <a:xfrm>
            <a:off x="217835" y="1050912"/>
            <a:ext cx="9988846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During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inflation(de-Sitter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universe),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Higgs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also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gets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quantum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fluctuations</a:t>
            </a:r>
            <a:endParaRPr lang="en-US" altLang="zh-CN" sz="18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9268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792603A-3A0C-A4DA-9EE8-A00299E86112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Seesaw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mechanism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1E30D2-097C-6871-1137-32944D5F4729}"/>
              </a:ext>
            </a:extLst>
          </p:cNvPr>
          <p:cNvSpPr txBox="1"/>
          <p:nvPr/>
        </p:nvSpPr>
        <p:spPr>
          <a:xfrm>
            <a:off x="212205" y="1216677"/>
            <a:ext cx="8920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Origin of neutrino masses:  seesaw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mechanism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16349A4-0991-B723-4A21-D52101470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365" y="2794557"/>
            <a:ext cx="2457575" cy="901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FFA8562-8B52-47BD-BD8E-2B41AC8C5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618" y="2980479"/>
            <a:ext cx="2984781" cy="146302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1540E41-BB0E-1CE5-EDD8-CFC2DD827FCE}"/>
              </a:ext>
            </a:extLst>
          </p:cNvPr>
          <p:cNvSpPr txBox="1"/>
          <p:nvPr/>
        </p:nvSpPr>
        <p:spPr>
          <a:xfrm>
            <a:off x="592581" y="4960275"/>
            <a:ext cx="10794375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Natural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prediction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small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neutrino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masses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Explain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baryon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asymmetry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universe: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</a:rPr>
              <a:t>leptogenesis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E3A2D2E-196C-5ECD-CE13-297A0E830903}"/>
              </a:ext>
            </a:extLst>
          </p:cNvPr>
          <p:cNvSpPr txBox="1"/>
          <p:nvPr/>
        </p:nvSpPr>
        <p:spPr>
          <a:xfrm>
            <a:off x="7576956" y="1968723"/>
            <a:ext cx="4076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altLang="zh-CN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Minkowski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altLang="zh-CN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Yanagida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S. L. Glashow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Gell-Mann, P. Ramond and R. </a:t>
            </a:r>
            <a:r>
              <a:rPr lang="en-US" altLang="zh-CN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Slansky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94FCB23-4D6C-FBCE-A7C0-D3C58B0915E9}"/>
              </a:ext>
            </a:extLst>
          </p:cNvPr>
          <p:cNvSpPr txBox="1"/>
          <p:nvPr/>
        </p:nvSpPr>
        <p:spPr>
          <a:xfrm>
            <a:off x="4672315" y="6095329"/>
            <a:ext cx="7248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Baryogenesis Without Grand Unification, Fukugita and Yanagida, 1986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’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FEE4DC0-D605-177E-34F5-2D4BD12E2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036" y="3883515"/>
            <a:ext cx="2610693" cy="702243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2E2FB915-1111-F249-091C-5C006B0C1572}"/>
              </a:ext>
            </a:extLst>
          </p:cNvPr>
          <p:cNvGrpSpPr/>
          <p:nvPr/>
        </p:nvGrpSpPr>
        <p:grpSpPr>
          <a:xfrm>
            <a:off x="1866453" y="1943152"/>
            <a:ext cx="4721541" cy="568120"/>
            <a:chOff x="1866453" y="1943152"/>
            <a:chExt cx="4721541" cy="56812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3CF94D7-4DC6-BC43-0A56-F175EA059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453" y="1943152"/>
              <a:ext cx="4721541" cy="56812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8DEAFA6-1F48-6F1E-917B-03B62692B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1463" y="2261110"/>
              <a:ext cx="115229" cy="115229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6E82F82-13D5-3BC5-6D7A-7F7CA53BB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8397" y="2271355"/>
              <a:ext cx="115229" cy="1152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38475E3-13BE-1A36-8E9A-47DFBFDDE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8153" y="2271354"/>
              <a:ext cx="115229" cy="115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558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FECF1-9C6D-14E7-618E-3F79D3248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4E54E6-CCBB-5D09-B87B-FE62B9F5D206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Seesaw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mechanism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7B63BDE-A573-36FE-A495-BDACA6D09446}"/>
              </a:ext>
            </a:extLst>
          </p:cNvPr>
          <p:cNvSpPr txBox="1"/>
          <p:nvPr/>
        </p:nvSpPr>
        <p:spPr>
          <a:xfrm>
            <a:off x="496227" y="3158641"/>
            <a:ext cx="11275226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If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Yukawa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coupling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O(1)(as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predicted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by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GUT),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seesaw scale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altLang="zh-CN" sz="2000" b="1" baseline="-25000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should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be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around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en-US" altLang="zh-CN" sz="2000" b="1" baseline="30000" dirty="0">
                <a:solidFill>
                  <a:schemeClr val="accent1">
                    <a:lumMod val="50000"/>
                  </a:schemeClr>
                </a:solidFill>
              </a:rPr>
              <a:t>13-14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GeV,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which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much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beyond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reach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particle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experiments.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DB4F9FD-5C30-49C0-3EDB-2A15AB9281FB}"/>
              </a:ext>
            </a:extLst>
          </p:cNvPr>
          <p:cNvSpPr txBox="1"/>
          <p:nvPr/>
        </p:nvSpPr>
        <p:spPr>
          <a:xfrm>
            <a:off x="2549325" y="4628138"/>
            <a:ext cx="600436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</a:rPr>
              <a:t>How to test such high scale seesaw?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C34757-8DD9-02EA-5041-FAB9F4501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206" y="2002421"/>
            <a:ext cx="2848136" cy="7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4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DC02E-79D0-4545-BCFF-8DBBD481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7F09D5A-442E-29A2-4899-44E81C613FAF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CC697CE-4436-60E7-09A3-6BFECBC36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851" y="1745105"/>
            <a:ext cx="4073370" cy="27440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A616B2D-7188-B0D1-5B62-36D1D0952615}"/>
              </a:ext>
            </a:extLst>
          </p:cNvPr>
          <p:cNvSpPr txBox="1"/>
          <p:nvPr/>
        </p:nvSpPr>
        <p:spPr>
          <a:xfrm>
            <a:off x="341454" y="1148849"/>
            <a:ext cx="95172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Rapid expansion of the universe in the early time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58469FC-74F7-77FA-8DD6-A375ED4C99EC}"/>
              </a:ext>
            </a:extLst>
          </p:cNvPr>
          <p:cNvSpPr txBox="1"/>
          <p:nvPr/>
        </p:nvSpPr>
        <p:spPr>
          <a:xfrm>
            <a:off x="991052" y="4766873"/>
            <a:ext cx="6535170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Flatness problem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Horizon problem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Seeding the primordial anisotropies in CMB</a:t>
            </a:r>
          </a:p>
        </p:txBody>
      </p:sp>
    </p:spTree>
    <p:extLst>
      <p:ext uri="{BB962C8B-B14F-4D97-AF65-F5344CB8AC3E}">
        <p14:creationId xmlns:p14="http://schemas.microsoft.com/office/powerpoint/2010/main" val="1934461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3688CF7-E1DF-D2A9-314B-B62058110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08" y="2533134"/>
            <a:ext cx="4513941" cy="21769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DCEBAE7-8CAE-CF29-6AA1-044914860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353" y="2354777"/>
            <a:ext cx="2832100" cy="28130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7FF86C-55CE-237A-603E-96536D8F2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983" y="3481902"/>
            <a:ext cx="1879600" cy="279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AB06EA-C610-5807-C143-610F6A198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444" y="4888427"/>
            <a:ext cx="1231900" cy="558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A4F02E-0C81-3BA7-915B-2F53274B5D2E}"/>
              </a:ext>
            </a:extLst>
          </p:cNvPr>
          <p:cNvSpPr txBox="1"/>
          <p:nvPr/>
        </p:nvSpPr>
        <p:spPr>
          <a:xfrm>
            <a:off x="483869" y="1689418"/>
            <a:ext cx="6128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</a:rPr>
              <a:t> Stretching quantum fluctuations to large scale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E366EA-1D69-9470-7BC9-6B2BCF10E873}"/>
              </a:ext>
            </a:extLst>
          </p:cNvPr>
          <p:cNvSpPr txBox="1"/>
          <p:nvPr/>
        </p:nvSpPr>
        <p:spPr>
          <a:xfrm>
            <a:off x="578707" y="5972602"/>
            <a:ext cx="1014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Such small fluctuations finally develops the large structure of our universe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0B58EDF-342D-577E-DCD8-C23607E36A30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8655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16EE4-7AAD-E2C8-94BF-665118D2E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B4E7170-A714-2D40-C113-D70193CCCF82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Slow-roll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7982F9A-0790-1936-2FF4-12BCE80AFA96}"/>
              </a:ext>
            </a:extLst>
          </p:cNvPr>
          <p:cNvSpPr txBox="1"/>
          <p:nvPr/>
        </p:nvSpPr>
        <p:spPr>
          <a:xfrm>
            <a:off x="168625" y="1174409"/>
            <a:ext cx="60173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Inflation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driven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by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scalar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field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)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B7798B9-03DA-DAF5-CFEC-66E362023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67" y="1636074"/>
            <a:ext cx="4522018" cy="297045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D8DD047-1F5D-E836-B1EA-864A0A914CA3}"/>
              </a:ext>
            </a:extLst>
          </p:cNvPr>
          <p:cNvSpPr txBox="1"/>
          <p:nvPr/>
        </p:nvSpPr>
        <p:spPr>
          <a:xfrm>
            <a:off x="609460" y="4930908"/>
            <a:ext cx="10973079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Hubble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parameter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nearly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constant(de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Sitter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universe)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After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oscillates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bottom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potential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finally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decays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into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particles,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reheats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universe(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</a:rPr>
              <a:t>still no clear how it occurs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)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E269A39-3473-FAF5-ADEE-D0EB5A350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016" y="1636074"/>
            <a:ext cx="2709442" cy="15157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88F986D-8F43-0738-454A-D2E23574D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739" y="3925389"/>
            <a:ext cx="4447546" cy="619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FFD3D75-60F3-C3C2-353F-56C2BAAF766F}"/>
              </a:ext>
            </a:extLst>
          </p:cNvPr>
          <p:cNvSpPr txBox="1"/>
          <p:nvPr/>
        </p:nvSpPr>
        <p:spPr>
          <a:xfrm>
            <a:off x="6146538" y="3463724"/>
            <a:ext cx="3408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Slow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roll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condition</a:t>
            </a:r>
          </a:p>
        </p:txBody>
      </p:sp>
    </p:spTree>
    <p:extLst>
      <p:ext uri="{BB962C8B-B14F-4D97-AF65-F5344CB8AC3E}">
        <p14:creationId xmlns:p14="http://schemas.microsoft.com/office/powerpoint/2010/main" val="2184783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F59F6-20D0-4261-7369-BA9D3A267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3E936-2D40-DCB8-7DAD-92BBA6CD7ECD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Slow-roll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D36FDC1-C281-4897-B246-8805D8330942}"/>
              </a:ext>
            </a:extLst>
          </p:cNvPr>
          <p:cNvSpPr txBox="1"/>
          <p:nvPr/>
        </p:nvSpPr>
        <p:spPr>
          <a:xfrm>
            <a:off x="168624" y="1174409"/>
            <a:ext cx="80378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Sitter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universe,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scalar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fields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get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quantum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fluctuation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 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60877BA-7689-51B0-3430-88188F86D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67" y="1636074"/>
            <a:ext cx="4522018" cy="297045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FAB0A3C-84F3-F669-6EB6-63D5623B0564}"/>
              </a:ext>
            </a:extLst>
          </p:cNvPr>
          <p:cNvSpPr txBox="1"/>
          <p:nvPr/>
        </p:nvSpPr>
        <p:spPr>
          <a:xfrm>
            <a:off x="428928" y="4901149"/>
            <a:ext cx="11695546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Quantum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fluctuation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induces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CMB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anisotropies(or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curvature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perturbations)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single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field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fluctuations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should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nearly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gaussian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adiabatic,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close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scale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invariant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6C98F62-2D48-8728-0045-F81705DF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403" y="3420445"/>
            <a:ext cx="5360490" cy="804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49759C-6A77-AF0E-AE69-3EC31D3F5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725" y="2561007"/>
            <a:ext cx="3132493" cy="71909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DB087F6-7CB2-16F3-C217-62537EE4BE9B}"/>
              </a:ext>
            </a:extLst>
          </p:cNvPr>
          <p:cNvGrpSpPr/>
          <p:nvPr/>
        </p:nvGrpSpPr>
        <p:grpSpPr>
          <a:xfrm>
            <a:off x="5056725" y="1714516"/>
            <a:ext cx="6009286" cy="739300"/>
            <a:chOff x="5143450" y="1793237"/>
            <a:chExt cx="6009286" cy="7393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8B7FE41-EBEA-E40E-4283-61B59C64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8705" y="1793237"/>
              <a:ext cx="5134031" cy="7393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DE2A659-8E32-9437-95EA-8314341E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3450" y="2047534"/>
              <a:ext cx="875255" cy="27213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F9DB893-51F7-44FF-083B-F9F825638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9190" y="4345760"/>
            <a:ext cx="1307406" cy="6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60825"/>
      </p:ext>
    </p:extLst>
  </p:cSld>
  <p:clrMapOvr>
    <a:masterClrMapping/>
  </p:clrMapOvr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2q5xqo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1214</Words>
  <Application>Microsoft Macintosh PowerPoint</Application>
  <PresentationFormat>宽屏</PresentationFormat>
  <Paragraphs>143</Paragraphs>
  <Slides>34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45" baseType="lpstr">
      <vt:lpstr>等线</vt:lpstr>
      <vt:lpstr>等线 Light</vt:lpstr>
      <vt:lpstr>微软雅黑</vt:lpstr>
      <vt:lpstr>CMR10</vt:lpstr>
      <vt:lpstr>Arial</vt:lpstr>
      <vt:lpstr>Chalkboard</vt:lpstr>
      <vt:lpstr>Times New Roman</vt:lpstr>
      <vt:lpstr>Wingdings</vt:lpstr>
      <vt:lpstr>第一PPT，www.1ppt.com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国家奖学金</dc:title>
  <dc:creator>第一PPT</dc:creator>
  <cp:keywords>www.1ppt.com</cp:keywords>
  <dc:description>www.1ppt.com</dc:description>
  <cp:lastModifiedBy/>
  <cp:revision>1</cp:revision>
  <dcterms:created xsi:type="dcterms:W3CDTF">2021-10-23T00:49:02Z</dcterms:created>
  <dcterms:modified xsi:type="dcterms:W3CDTF">2025-10-30T17:44:32Z</dcterms:modified>
</cp:coreProperties>
</file>