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904" r:id="rId2"/>
    <p:sldId id="905" r:id="rId3"/>
    <p:sldId id="476" r:id="rId4"/>
    <p:sldId id="477" r:id="rId5"/>
    <p:sldId id="814" r:id="rId6"/>
    <p:sldId id="864" r:id="rId7"/>
    <p:sldId id="863" r:id="rId8"/>
    <p:sldId id="906" r:id="rId9"/>
    <p:sldId id="865" r:id="rId10"/>
    <p:sldId id="868" r:id="rId11"/>
    <p:sldId id="867" r:id="rId12"/>
    <p:sldId id="873" r:id="rId13"/>
    <p:sldId id="874" r:id="rId14"/>
    <p:sldId id="869" r:id="rId15"/>
    <p:sldId id="870" r:id="rId16"/>
    <p:sldId id="871" r:id="rId17"/>
    <p:sldId id="875" r:id="rId18"/>
    <p:sldId id="880" r:id="rId19"/>
    <p:sldId id="881" r:id="rId20"/>
    <p:sldId id="882" r:id="rId21"/>
    <p:sldId id="891" r:id="rId22"/>
    <p:sldId id="890" r:id="rId23"/>
    <p:sldId id="878" r:id="rId24"/>
    <p:sldId id="883" r:id="rId25"/>
    <p:sldId id="909" r:id="rId26"/>
    <p:sldId id="886" r:id="rId27"/>
    <p:sldId id="884" r:id="rId28"/>
    <p:sldId id="885" r:id="rId29"/>
    <p:sldId id="887" r:id="rId30"/>
    <p:sldId id="888" r:id="rId31"/>
    <p:sldId id="889" r:id="rId32"/>
    <p:sldId id="892" r:id="rId33"/>
    <p:sldId id="893" r:id="rId34"/>
    <p:sldId id="898" r:id="rId35"/>
    <p:sldId id="899" r:id="rId36"/>
    <p:sldId id="894" r:id="rId37"/>
    <p:sldId id="901" r:id="rId38"/>
    <p:sldId id="911" r:id="rId39"/>
    <p:sldId id="895" r:id="rId40"/>
    <p:sldId id="897" r:id="rId41"/>
    <p:sldId id="896" r:id="rId42"/>
    <p:sldId id="902" r:id="rId43"/>
    <p:sldId id="903" r:id="rId44"/>
    <p:sldId id="907" r:id="rId45"/>
    <p:sldId id="912" r:id="rId46"/>
    <p:sldId id="913" r:id="rId47"/>
    <p:sldId id="908" r:id="rId48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" initials="1" lastIdx="1" clrIdx="0">
    <p:extLst>
      <p:ext uri="{19B8F6BF-5375-455C-9EA6-DF929625EA0E}">
        <p15:presenceInfo xmlns:p15="http://schemas.microsoft.com/office/powerpoint/2012/main" userId="43d67d6b5ee216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7ED28B"/>
    <a:srgbClr val="FF0000"/>
    <a:srgbClr val="1A1915"/>
    <a:srgbClr val="271117"/>
    <a:srgbClr val="00FFFF"/>
    <a:srgbClr val="E3FFFF"/>
    <a:srgbClr val="B2D4EC"/>
    <a:srgbClr val="DEF1C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0" autoAdjust="0"/>
    <p:restoredTop sz="94656" autoAdjust="0"/>
  </p:normalViewPr>
  <p:slideViewPr>
    <p:cSldViewPr>
      <p:cViewPr varScale="1">
        <p:scale>
          <a:sx n="96" d="100"/>
          <a:sy n="96" d="100"/>
        </p:scale>
        <p:origin x="981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5BC266-6270-4A7F-926C-C2580D0218FC}" type="datetimeFigureOut">
              <a:rPr lang="zh-CN" altLang="en-US"/>
              <a:pPr>
                <a:defRPr/>
              </a:pPr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F059AF-807D-4C46-B56A-A499808B5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1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6FABBF-C436-4486-A9EB-FE5A7065C2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71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4861-4910-4DC0-B7D7-CFDA2FD33F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9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4C5D-165F-4168-9EC6-E85AFC9ACE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3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971E-77F8-4B77-97F6-B3C98BAF8D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825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7A3-D8C1-4378-812F-C73EE704A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371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D494-26B8-4D6C-9B58-7663935DC3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708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E49A5-18C9-42D2-B46B-1B84016DCC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2D3-A482-4151-B53D-0182961CC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76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D243-DE97-4DA3-91AD-1F0545127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8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2B1-823C-4679-8E7F-333176A71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96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AA25-31E1-4A34-959B-8DBC7E7A71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78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BB60-C4B9-49F7-8AE9-C10DD006B3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5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97651C-47D6-47B8-BD4A-55FE6FD63A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emf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/>
          </a:p>
        </p:txBody>
      </p:sp>
      <p:sp>
        <p:nvSpPr>
          <p:cNvPr id="4" name="标题 74"/>
          <p:cNvSpPr txBox="1">
            <a:spLocks/>
          </p:cNvSpPr>
          <p:nvPr/>
        </p:nvSpPr>
        <p:spPr>
          <a:xfrm>
            <a:off x="179512" y="1196754"/>
            <a:ext cx="8712646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Probing detection of dark photon oscillation in a waveguide</a:t>
            </a:r>
            <a:endParaRPr lang="en-US" altLang="zh-CN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副标题 75"/>
          <p:cNvSpPr txBox="1">
            <a:spLocks/>
          </p:cNvSpPr>
          <p:nvPr/>
        </p:nvSpPr>
        <p:spPr>
          <a:xfrm>
            <a:off x="1238250" y="3800004"/>
            <a:ext cx="6400800" cy="24483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Wenyu</a:t>
            </a: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</a:t>
            </a:r>
          </a:p>
          <a:p>
            <a:pPr marL="0" indent="0" algn="ctr">
              <a:buNone/>
              <a:defRPr/>
            </a:pPr>
            <a:r>
              <a:rPr lang="en-US" altLang="zh-C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Beijing University of Technology</a:t>
            </a:r>
          </a:p>
          <a:p>
            <a:pPr marL="0" indent="0" algn="ctr">
              <a:buNone/>
              <a:defRPr/>
            </a:pPr>
            <a:r>
              <a:rPr lang="en-US" altLang="zh-CN" sz="2400" b="1" kern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2025.11 </a:t>
            </a:r>
            <a:r>
              <a:rPr lang="en-US" altLang="zh-CN" sz="2400" b="1" kern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altLang="zh-CN" sz="2400" b="1" ker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Beijing</a:t>
            </a:r>
            <a:endParaRPr lang="en-US" altLang="zh-CN" sz="2400" b="1" kern="0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45224"/>
            <a:ext cx="618778" cy="6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202108"/>
            <a:ext cx="7772400" cy="1234038"/>
          </a:xfrm>
        </p:spPr>
        <p:txBody>
          <a:bodyPr/>
          <a:lstStyle/>
          <a:p>
            <a:r>
              <a:rPr lang="zh-CN" altLang="en-US" dirty="0" smtClean="0"/>
              <a:t>轴子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675952"/>
            <a:ext cx="5336897" cy="19343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72" y="1638936"/>
            <a:ext cx="4271238" cy="821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446821"/>
            <a:ext cx="5162550" cy="847725"/>
          </a:xfrm>
          <a:prstGeom prst="rect">
            <a:avLst/>
          </a:prstGeom>
        </p:spPr>
      </p:pic>
      <p:sp>
        <p:nvSpPr>
          <p:cNvPr id="14" name="矩形标注 13"/>
          <p:cNvSpPr/>
          <p:nvPr/>
        </p:nvSpPr>
        <p:spPr bwMode="auto">
          <a:xfrm>
            <a:off x="6274613" y="1262949"/>
            <a:ext cx="1010057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CP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矩形标注 14"/>
          <p:cNvSpPr/>
          <p:nvPr/>
        </p:nvSpPr>
        <p:spPr bwMode="auto">
          <a:xfrm>
            <a:off x="4127966" y="1180061"/>
            <a:ext cx="1010057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CP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3347074"/>
            <a:ext cx="5143500" cy="1276350"/>
          </a:xfrm>
          <a:prstGeom prst="rect">
            <a:avLst/>
          </a:prstGeom>
        </p:spPr>
      </p:pic>
      <p:sp>
        <p:nvSpPr>
          <p:cNvPr id="17" name="矩形标注 16"/>
          <p:cNvSpPr/>
          <p:nvPr/>
        </p:nvSpPr>
        <p:spPr bwMode="auto">
          <a:xfrm>
            <a:off x="7090335" y="3480700"/>
            <a:ext cx="1010057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几何项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96" y="908720"/>
            <a:ext cx="4741295" cy="22322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592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修正</a:t>
            </a:r>
            <a:r>
              <a:rPr lang="en-US" altLang="zh-CN" dirty="0" smtClean="0"/>
              <a:t>Maxwell equations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96" y="3491716"/>
            <a:ext cx="5054400" cy="129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301208"/>
            <a:ext cx="5803323" cy="8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123728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暗电磁作用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5" y="1268760"/>
            <a:ext cx="8631361" cy="4281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899592" y="1556792"/>
            <a:ext cx="1656184" cy="86409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537276" y="1671404"/>
            <a:ext cx="1242764" cy="73710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067944" y="1671404"/>
            <a:ext cx="3240360" cy="7494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2699792" y="1556792"/>
            <a:ext cx="1224136" cy="100811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82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504825"/>
            <a:ext cx="90487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01008"/>
            <a:ext cx="5362575" cy="179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54732" cy="32197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280881"/>
            <a:ext cx="6264696" cy="14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123728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其它探测方案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113383"/>
            <a:ext cx="5616624" cy="20926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17032"/>
            <a:ext cx="6156684" cy="22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123728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其它探测方案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96324"/>
            <a:ext cx="6376321" cy="5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9" y="827400"/>
            <a:ext cx="8592481" cy="5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21" y="251399"/>
            <a:ext cx="9253441" cy="63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" y="640200"/>
            <a:ext cx="9020161" cy="5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CONTENT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874" y="1459642"/>
            <a:ext cx="8280920" cy="4540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Introduction to dark matter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Dark U(1) Theory and oscillation of the photon in a wave guide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Detection of oscillation by OTDR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Conclusion</a:t>
            </a:r>
          </a:p>
          <a:p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 smtClean="0"/>
          </a:p>
        </p:txBody>
      </p:sp>
      <p:sp>
        <p:nvSpPr>
          <p:cNvPr id="4" name="文本框 3"/>
          <p:cNvSpPr txBox="1"/>
          <p:nvPr/>
        </p:nvSpPr>
        <p:spPr>
          <a:xfrm>
            <a:off x="971600" y="5085184"/>
            <a:ext cx="7988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CC"/>
                </a:solidFill>
              </a:rPr>
              <a:t>Collaboration with  Yu-Xin Tian, Wen-Na Yang and Bin Zhu</a:t>
            </a:r>
            <a:endParaRPr lang="zh-CN" altLang="en-US" sz="2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1" y="16199"/>
            <a:ext cx="9681121" cy="68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0" y="1556792"/>
            <a:ext cx="90763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" y="476672"/>
            <a:ext cx="9032705" cy="6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7" y="3467200"/>
            <a:ext cx="8087193" cy="3039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377"/>
            <a:ext cx="5976664" cy="28543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6235" y="123165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中微子振荡测量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09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7" y="2276872"/>
            <a:ext cx="4563659" cy="28306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520" y="47667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可否用波导或者光纤探测暗光子振荡行为？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2"/>
          <a:stretch/>
        </p:blipFill>
        <p:spPr>
          <a:xfrm>
            <a:off x="5076056" y="1958782"/>
            <a:ext cx="347494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83568" y="28876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kumimoji="1" lang="en-US" altLang="zh-CN" sz="32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Detection of Oscillation by OTDR</a:t>
            </a:r>
            <a:endParaRPr kumimoji="1" lang="zh-CN" altLang="en-US" sz="32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9" y="75423"/>
            <a:ext cx="6696744" cy="41536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4" y="4229100"/>
            <a:ext cx="83343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波导管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电磁场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69" y="941354"/>
            <a:ext cx="4813068" cy="1351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69" y="2656208"/>
            <a:ext cx="5015520" cy="84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69" y="3558345"/>
            <a:ext cx="4464496" cy="29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42767"/>
            <a:ext cx="3775187" cy="2729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6690"/>
          <a:stretch/>
        </p:blipFill>
        <p:spPr>
          <a:xfrm>
            <a:off x="899592" y="3356992"/>
            <a:ext cx="7338744" cy="1296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3014"/>
          <a:stretch/>
        </p:blipFill>
        <p:spPr>
          <a:xfrm>
            <a:off x="2987824" y="4869160"/>
            <a:ext cx="3790950" cy="17644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7624" y="5611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TM01 mode: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 bwMode="auto">
          <a:xfrm>
            <a:off x="6193396" y="2781913"/>
            <a:ext cx="1170756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有效质量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能流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08820"/>
            <a:ext cx="2225282" cy="6480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268760"/>
            <a:ext cx="4984126" cy="16606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03" y="3467090"/>
            <a:ext cx="6561729" cy="1080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084906"/>
            <a:ext cx="4548091" cy="1047108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 bwMode="auto">
          <a:xfrm>
            <a:off x="6732240" y="4776844"/>
            <a:ext cx="1170756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群速度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5949280"/>
            <a:ext cx="1651552" cy="7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12" y="365916"/>
            <a:ext cx="2644887" cy="530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041968"/>
            <a:ext cx="2133702" cy="9150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5000"/>
          <a:stretch/>
        </p:blipFill>
        <p:spPr>
          <a:xfrm>
            <a:off x="1732541" y="2276872"/>
            <a:ext cx="6345921" cy="1368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955805"/>
            <a:ext cx="47525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波导管振荡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9091" b="9091"/>
          <a:stretch/>
        </p:blipFill>
        <p:spPr>
          <a:xfrm>
            <a:off x="1115616" y="1196752"/>
            <a:ext cx="6453188" cy="648072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 bwMode="auto">
          <a:xfrm>
            <a:off x="6920322" y="542583"/>
            <a:ext cx="1170756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可见光</a:t>
            </a:r>
          </a:p>
        </p:txBody>
      </p:sp>
      <p:sp>
        <p:nvSpPr>
          <p:cNvPr id="10" name="矩形标注 9"/>
          <p:cNvSpPr/>
          <p:nvPr/>
        </p:nvSpPr>
        <p:spPr bwMode="auto">
          <a:xfrm>
            <a:off x="6983426" y="1987133"/>
            <a:ext cx="1170756" cy="452356"/>
          </a:xfrm>
          <a:prstGeom prst="wedgeRectCallout">
            <a:avLst>
              <a:gd name="adj1" fmla="val -81137"/>
              <a:gd name="adj2" fmla="val -8612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FF0000"/>
                </a:solidFill>
                <a:latin typeface="Arial" charset="0"/>
              </a:rPr>
              <a:t>暗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光子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50" y="4319474"/>
            <a:ext cx="7374622" cy="1158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360" y="2709715"/>
            <a:ext cx="4170840" cy="12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5894215" cy="244827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 bwMode="auto">
          <a:xfrm>
            <a:off x="1454636" y="970218"/>
            <a:ext cx="46085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椭圆 5"/>
          <p:cNvSpPr/>
          <p:nvPr/>
        </p:nvSpPr>
        <p:spPr bwMode="auto">
          <a:xfrm>
            <a:off x="3563888" y="980728"/>
            <a:ext cx="93610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300192" y="980728"/>
            <a:ext cx="93610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93251"/>
            <a:ext cx="8640960" cy="195900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2951820" y="3290709"/>
            <a:ext cx="1332148" cy="359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6689986" y="3290709"/>
            <a:ext cx="1338397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661248"/>
            <a:ext cx="7663347" cy="5595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168796"/>
            <a:ext cx="1571625" cy="32385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 bwMode="auto">
          <a:xfrm>
            <a:off x="6804248" y="5661248"/>
            <a:ext cx="936104" cy="4663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9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770085"/>
            <a:ext cx="6408712" cy="31228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43608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存在衰减情况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784976" cy="8518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9187"/>
          <a:stretch/>
        </p:blipFill>
        <p:spPr>
          <a:xfrm>
            <a:off x="107504" y="1882749"/>
            <a:ext cx="8344534" cy="62765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 bwMode="auto">
          <a:xfrm>
            <a:off x="2555776" y="1953959"/>
            <a:ext cx="1080120" cy="484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020272" y="1953959"/>
            <a:ext cx="1080120" cy="484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等腰三角形 10"/>
          <p:cNvSpPr/>
          <p:nvPr/>
        </p:nvSpPr>
        <p:spPr bwMode="auto">
          <a:xfrm>
            <a:off x="2846473" y="5042752"/>
            <a:ext cx="216024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等腰三角形 11"/>
          <p:cNvSpPr/>
          <p:nvPr/>
        </p:nvSpPr>
        <p:spPr bwMode="auto">
          <a:xfrm>
            <a:off x="3257501" y="4238592"/>
            <a:ext cx="216024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5996382"/>
            <a:ext cx="6060590" cy="7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5350"/>
          <a:stretch/>
        </p:blipFill>
        <p:spPr>
          <a:xfrm>
            <a:off x="2915816" y="1052736"/>
            <a:ext cx="6117805" cy="485546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830022" cy="57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9" y="693000"/>
            <a:ext cx="8709121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51520" y="332656"/>
            <a:ext cx="3168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我想的方法：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07378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8" y="764704"/>
            <a:ext cx="8267222" cy="525658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5004048" y="908720"/>
            <a:ext cx="504056" cy="484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7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9512" y="1088976"/>
            <a:ext cx="8568952" cy="56166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 dirty="0"/>
              <a:t>The reason for the proposal to scan of single mode of the optical fiber is only for a simplest </a:t>
            </a:r>
            <a:r>
              <a:rPr lang="en-US" altLang="zh-CN" sz="2400" dirty="0" smtClean="0"/>
              <a:t>demonstration</a:t>
            </a:r>
            <a:r>
              <a:rPr lang="en-US" altLang="zh-CN" sz="2400" dirty="0"/>
              <a:t>.</a:t>
            </a:r>
            <a:endParaRPr lang="en-US" altLang="zh-CN" sz="2400" dirty="0" smtClean="0"/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The propagation of light in the real optical fiber may be is modified by medium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of the fiber, such as the index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of refraction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, cladding, etc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differences caused by different setup, </a:t>
            </a:r>
            <a:r>
              <a:rPr lang="en-US" altLang="zh-CN" sz="2400" dirty="0" smtClean="0"/>
              <a:t>including interfaces</a:t>
            </a:r>
            <a:r>
              <a:rPr lang="en-US" altLang="zh-CN" sz="2400" dirty="0"/>
              <a:t>, spools of the fiber, etc. need further mode detailed studies.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411760" y="50420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  <a:latin typeface="+mn-lt"/>
                <a:ea typeface="+mn-ea"/>
              </a:rPr>
              <a:t>NOTIFICATION</a:t>
            </a:r>
            <a:endParaRPr kumimoji="1" lang="zh-CN" altLang="en-US" sz="3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79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52" y="234470"/>
            <a:ext cx="4628679" cy="2088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212976"/>
            <a:ext cx="3732480" cy="315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322702"/>
            <a:ext cx="6143041" cy="758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4165679"/>
            <a:ext cx="1485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4270"/>
            <a:ext cx="6408712" cy="64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37519"/>
            <a:ext cx="3732480" cy="31584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53" y="188640"/>
            <a:ext cx="3683778" cy="17281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504" y="1927957"/>
            <a:ext cx="4105275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606" y="3188188"/>
            <a:ext cx="2257425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606" y="4193188"/>
            <a:ext cx="4619625" cy="504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5624400"/>
            <a:ext cx="6065281" cy="6240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2951820" y="5877272"/>
            <a:ext cx="1332148" cy="359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652120" y="5869329"/>
            <a:ext cx="1338397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621993" y="2061790"/>
            <a:ext cx="950007" cy="359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076056" y="2053847"/>
            <a:ext cx="1338397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1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" y="3124448"/>
            <a:ext cx="3656688" cy="347012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04774"/>
            <a:ext cx="1114425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18579"/>
            <a:ext cx="2686050" cy="771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221736"/>
            <a:ext cx="8670241" cy="132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824" y="3588469"/>
            <a:ext cx="3086100" cy="40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888" y="4251084"/>
            <a:ext cx="4743360" cy="6084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574" y="4896966"/>
            <a:ext cx="2800350" cy="4762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2051720" y="1221736"/>
            <a:ext cx="3816424" cy="6230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31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53214"/>
            <a:ext cx="6998401" cy="1622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625999"/>
            <a:ext cx="3724275" cy="866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908720"/>
            <a:ext cx="4876178" cy="5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" y="476672"/>
            <a:ext cx="9032705" cy="614912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24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2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122085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877272"/>
          </a:xfrm>
        </p:spPr>
        <p:txBody>
          <a:bodyPr/>
          <a:lstStyle/>
          <a:p>
            <a:pPr algn="just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Motivated by neutrino oscillation mechanism, strategy for detection of the oscillation between visible and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dark photon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proposed</a:t>
            </a:r>
          </a:p>
          <a:p>
            <a:pPr algn="just"/>
            <a:r>
              <a:rPr lang="en-US" altLang="zh-CN" sz="2400" dirty="0"/>
              <a:t>The oscillation is the exchanging of the power flow between visible photon and dark photon, producing </a:t>
            </a:r>
            <a:r>
              <a:rPr lang="en-US" altLang="zh-CN" sz="2400" dirty="0" smtClean="0"/>
              <a:t>an oscillation </a:t>
            </a:r>
            <a:r>
              <a:rPr lang="en-US" altLang="zh-CN" sz="2400" dirty="0"/>
              <a:t>in the </a:t>
            </a:r>
            <a:r>
              <a:rPr lang="en-US" altLang="zh-CN" sz="2400" dirty="0" smtClean="0"/>
              <a:t>amplitude </a:t>
            </a:r>
            <a:r>
              <a:rPr lang="en-US" altLang="zh-CN" sz="2400" dirty="0"/>
              <a:t>and power flow. The darkness of dark photon distinguishes the oscillation from </a:t>
            </a:r>
            <a:r>
              <a:rPr lang="en-US" altLang="zh-CN" sz="2400" dirty="0" smtClean="0"/>
              <a:t>the ordinary </a:t>
            </a:r>
            <a:r>
              <a:rPr lang="en-US" altLang="zh-CN" sz="2400" dirty="0"/>
              <a:t>measurements on the optical fiber</a:t>
            </a:r>
            <a:r>
              <a:rPr lang="en-US" altLang="zh-CN" sz="2400" dirty="0" smtClean="0"/>
              <a:t>.</a:t>
            </a:r>
          </a:p>
          <a:p>
            <a:pPr algn="just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The optical time-domain </a:t>
            </a:r>
            <a:r>
              <a:rPr lang="en-US" altLang="zh-CN" sz="2400" dirty="0" err="1">
                <a:solidFill>
                  <a:schemeClr val="accent2">
                    <a:lumMod val="75000"/>
                  </a:schemeClr>
                </a:solidFill>
              </a:rPr>
              <a:t>relectometry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(OTDR) is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adopted for the measurement of the oscillation which is found out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to be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very efficient in the exploration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altLang="zh-CN" sz="2400" dirty="0"/>
              <a:t>The operation in the lab and the data processing are simple. Thus the strategy proposed in the paper may give us a novel and better means to explore the mysterious dark universe.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59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1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7549" b="12201"/>
          <a:stretch/>
        </p:blipFill>
        <p:spPr>
          <a:xfrm>
            <a:off x="0" y="0"/>
            <a:ext cx="3707904" cy="6890086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3923928" y="3140968"/>
            <a:ext cx="496855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kumimoji="1" lang="en-US" altLang="zh-CN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THANKS</a:t>
            </a:r>
            <a:endParaRPr kumimoji="1" lang="zh-CN" alt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9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07" y="332656"/>
            <a:ext cx="840318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 bwMode="auto">
          <a:xfrm>
            <a:off x="1475656" y="476672"/>
            <a:ext cx="59046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What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is self-interactions?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7864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WIMP, EW?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90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61" y="0"/>
            <a:ext cx="6490677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 bwMode="auto">
          <a:xfrm>
            <a:off x="4932040" y="1988840"/>
            <a:ext cx="1008112" cy="936104"/>
          </a:xfrm>
          <a:prstGeom prst="ellipse">
            <a:avLst/>
          </a:prstGeom>
          <a:solidFill>
            <a:srgbClr val="FF0000">
              <a:alpha val="36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915816" y="2996952"/>
            <a:ext cx="1008112" cy="936104"/>
          </a:xfrm>
          <a:prstGeom prst="ellipse">
            <a:avLst/>
          </a:prstGeom>
          <a:solidFill>
            <a:srgbClr val="FFC000">
              <a:alpha val="36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9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78"/>
            <a:ext cx="9144000" cy="645144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4283968" y="3169227"/>
            <a:ext cx="3600400" cy="2275997"/>
          </a:xfrm>
          <a:prstGeom prst="ellipse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 ！</a:t>
            </a:r>
          </a:p>
        </p:txBody>
      </p:sp>
      <p:sp>
        <p:nvSpPr>
          <p:cNvPr id="5" name="椭圆 4"/>
          <p:cNvSpPr/>
          <p:nvPr/>
        </p:nvSpPr>
        <p:spPr bwMode="auto">
          <a:xfrm>
            <a:off x="683568" y="620688"/>
            <a:ext cx="1584176" cy="252028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390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54774" y="28876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kumimoji="1" lang="zh-CN" altLang="en-US" sz="32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轴子和暗光子</a:t>
            </a:r>
          </a:p>
        </p:txBody>
      </p:sp>
    </p:spTree>
    <p:extLst>
      <p:ext uri="{BB962C8B-B14F-4D97-AF65-F5344CB8AC3E}">
        <p14:creationId xmlns:p14="http://schemas.microsoft.com/office/powerpoint/2010/main" val="40206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电磁场论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5802"/>
            <a:ext cx="4514850" cy="3162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86657"/>
            <a:ext cx="3815977" cy="12961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3" y="3429000"/>
            <a:ext cx="3924944" cy="6853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704374"/>
            <a:ext cx="3359217" cy="8589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786" y="5702201"/>
            <a:ext cx="5436828" cy="5966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19672" y="50485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运动方程：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19672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比安基恒等式：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86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8040</TotalTime>
  <Words>376</Words>
  <Application>Microsoft Office PowerPoint</Application>
  <PresentationFormat>全屏显示(4:3)</PresentationFormat>
  <Paragraphs>88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3" baseType="lpstr">
      <vt:lpstr>华文中宋</vt:lpstr>
      <vt:lpstr>宋体</vt:lpstr>
      <vt:lpstr>微软雅黑</vt:lpstr>
      <vt:lpstr>Arial</vt:lpstr>
      <vt:lpstr>Times New Roman</vt:lpstr>
      <vt:lpstr>默认设计模板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电磁场论</vt:lpstr>
      <vt:lpstr>轴子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PowerPoint 演示文稿</vt:lpstr>
      <vt:lpstr>PowerPoint 演示文稿</vt:lpstr>
    </vt:vector>
  </TitlesOfParts>
  <Company>Beijing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liuyuxing</dc:creator>
  <cp:lastModifiedBy>wawayu</cp:lastModifiedBy>
  <cp:revision>892</cp:revision>
  <dcterms:created xsi:type="dcterms:W3CDTF">2000-02-21T19:30:26Z</dcterms:created>
  <dcterms:modified xsi:type="dcterms:W3CDTF">2025-10-31T06:54:17Z</dcterms:modified>
</cp:coreProperties>
</file>