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349" r:id="rId4"/>
    <p:sldId id="381" r:id="rId6"/>
    <p:sldId id="415" r:id="rId7"/>
    <p:sldId id="414" r:id="rId8"/>
    <p:sldId id="416" r:id="rId9"/>
    <p:sldId id="418" r:id="rId10"/>
    <p:sldId id="421" r:id="rId11"/>
    <p:sldId id="425" r:id="rId12"/>
    <p:sldId id="427" r:id="rId13"/>
    <p:sldId id="426" r:id="rId14"/>
    <p:sldId id="429" r:id="rId15"/>
    <p:sldId id="431" r:id="rId16"/>
    <p:sldId id="424" r:id="rId17"/>
    <p:sldId id="434" r:id="rId18"/>
    <p:sldId id="437" r:id="rId19"/>
    <p:sldId id="440" r:id="rId20"/>
    <p:sldId id="438" r:id="rId21"/>
    <p:sldId id="443" r:id="rId22"/>
    <p:sldId id="441" r:id="rId23"/>
    <p:sldId id="442" r:id="rId24"/>
    <p:sldId id="445" r:id="rId25"/>
    <p:sldId id="447" r:id="rId26"/>
    <p:sldId id="451" r:id="rId27"/>
    <p:sldId id="436" r:id="rId28"/>
  </p:sldIdLst>
  <p:sldSz cx="12192000" cy="6858000"/>
  <p:notesSz cx="10691495" cy="75596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r>
              <a:rPr lang="en-US" sz="2000" b="0" strike="noStrike" spc="-1">
                <a:latin typeface="Arial"/>
              </a:rPr>
              <a:t>Click to edit the notes format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r>
              <a:rPr lang="en-US" sz="1400" b="0" strike="noStrike" spc="-1">
                <a:latin typeface="Times New Roman"/>
              </a:rPr>
              <a:t>&lt;header&gt;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37442CA-84CA-4456-8D89-1793D2521B7C}" type="slidenum">
              <a:rPr lang="en-US" sz="1400" b="0" strike="noStrike" spc="-1">
                <a:latin typeface="Times New Roman"/>
              </a:rPr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D1F838-DFC1-45D0-A09A-A229B717FACA}" type="slidenum">
              <a:rPr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BB4A16-7C72-4217-BFB0-21E2CE075DF0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BDB742-38A8-4113-B98B-C6B5126BAB6A}" type="slidenum">
              <a:rPr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93D0BF-90D0-43DA-991A-E66706038DEB}" type="slidenum">
              <a:rPr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5" y="5505422"/>
            <a:ext cx="1764691" cy="297909"/>
            <a:chOff x="8729725" y="4570716"/>
            <a:chExt cx="2830513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6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6" y="1828800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Microsoft YaHei" charset="-122"/>
              <a:buChar char="▪"/>
              <a:defRPr sz="3600"/>
            </a:lvl1pPr>
            <a:lvl2pPr marL="541655" indent="-266700">
              <a:lnSpc>
                <a:spcPct val="120000"/>
              </a:lnSpc>
              <a:buFont typeface="Microsoft YaHei" charset="-122"/>
              <a:buChar char="▫"/>
              <a:defRPr sz="3200"/>
            </a:lvl2pPr>
            <a:lvl3pPr marL="805180" indent="-257175">
              <a:lnSpc>
                <a:spcPct val="120000"/>
              </a:lnSpc>
              <a:buFont typeface="Microsoft YaHei" charset="-122"/>
              <a:buChar char="◦"/>
              <a:defRPr sz="2800"/>
            </a:lvl3pPr>
            <a:lvl4pPr marL="1075055" indent="-252730">
              <a:lnSpc>
                <a:spcPct val="120000"/>
              </a:lnSpc>
              <a:buFont typeface="Microsoft YaHei" charset="-122"/>
              <a:buChar char="◦"/>
              <a:defRPr sz="2800"/>
            </a:lvl4pPr>
            <a:lvl5pPr marL="1346200" indent="-249555">
              <a:lnSpc>
                <a:spcPct val="120000"/>
              </a:lnSpc>
              <a:buFont typeface="Microsoft YaHei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3148"/>
            <a:ext cx="207034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5" y="503149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5" y="5505422"/>
            <a:ext cx="1764691" cy="297909"/>
            <a:chOff x="8729725" y="4570716"/>
            <a:chExt cx="2830513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6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6" y="1828800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Microsoft YaHei" charset="-122"/>
              <a:buChar char="▪"/>
              <a:defRPr sz="3600"/>
            </a:lvl1pPr>
            <a:lvl2pPr marL="541655" indent="-266700">
              <a:lnSpc>
                <a:spcPct val="120000"/>
              </a:lnSpc>
              <a:buFont typeface="Microsoft YaHei" charset="-122"/>
              <a:buChar char="▫"/>
              <a:defRPr sz="3200"/>
            </a:lvl2pPr>
            <a:lvl3pPr marL="805180" indent="-257175">
              <a:lnSpc>
                <a:spcPct val="120000"/>
              </a:lnSpc>
              <a:buFont typeface="Microsoft YaHei" charset="-122"/>
              <a:buChar char="◦"/>
              <a:defRPr sz="2800"/>
            </a:lvl3pPr>
            <a:lvl4pPr marL="1075055" indent="-252730">
              <a:lnSpc>
                <a:spcPct val="120000"/>
              </a:lnSpc>
              <a:buFont typeface="Microsoft YaHei" charset="-122"/>
              <a:buChar char="◦"/>
              <a:defRPr sz="2800"/>
            </a:lvl4pPr>
            <a:lvl5pPr marL="1346200" indent="-249555">
              <a:lnSpc>
                <a:spcPct val="120000"/>
              </a:lnSpc>
              <a:buFont typeface="Microsoft YaHei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3148"/>
            <a:ext cx="207034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5" y="503149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6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6" y="1828800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Microsoft YaHei" charset="-122"/>
              <a:buChar char="▪"/>
              <a:defRPr sz="3600"/>
            </a:lvl1pPr>
            <a:lvl2pPr marL="541655" indent="-266700">
              <a:lnSpc>
                <a:spcPct val="120000"/>
              </a:lnSpc>
              <a:buFont typeface="Microsoft YaHei" charset="-122"/>
              <a:buChar char="▫"/>
              <a:defRPr sz="3200"/>
            </a:lvl2pPr>
            <a:lvl3pPr marL="805180" indent="-257175">
              <a:lnSpc>
                <a:spcPct val="120000"/>
              </a:lnSpc>
              <a:buFont typeface="Microsoft YaHei" charset="-122"/>
              <a:buChar char="◦"/>
              <a:defRPr sz="2800"/>
            </a:lvl3pPr>
            <a:lvl4pPr marL="1075055" indent="-252730">
              <a:lnSpc>
                <a:spcPct val="120000"/>
              </a:lnSpc>
              <a:buFont typeface="Microsoft YaHei" charset="-122"/>
              <a:buChar char="◦"/>
              <a:defRPr sz="2800"/>
            </a:lvl4pPr>
            <a:lvl5pPr marL="1346200" indent="-249555">
              <a:lnSpc>
                <a:spcPct val="120000"/>
              </a:lnSpc>
              <a:buFont typeface="Microsoft YaHei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03148"/>
            <a:ext cx="207034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462525-61E9-4653-A6FC-D4D1A66F5AD4}" type="slidenum">
              <a:rPr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5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718D58-1538-4E26-B751-D49813CA17AD}" type="slidenum">
              <a:rPr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F94990-A233-4105-845C-FCE392972696}" type="slidenum">
              <a:rPr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3CE44F-3295-44CC-915E-0B31FAE047EC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8AEF4C7-A25A-4A93-8E2B-4E8742EFCCB2}" type="slidenum">
              <a:rPr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8F9EAA-9B01-44C9-B19C-FB5F7AC8C32D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8AD3B67-0FA9-4260-A00F-47B2D7D2375B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EB9B50-7175-47C4-9AE6-82B6F086F299}" type="slidenum">
              <a:rPr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 panose="020B0603030804020204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DejaVu Sans" panose="020B0603030804020204"/>
              </a:rPr>
              <a:t>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en-US" sz="2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fld id="{81909B81-0EDA-4241-BA26-603C236152C1}" type="slidenum">
              <a:rPr lang="en-US" sz="2400" b="0" strike="noStrike" spc="-1">
                <a:latin typeface="Times New Roman"/>
              </a:rPr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 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  <a:endParaRPr lang="en-US" sz="3200" b="0" strike="noStrike" spc="-1">
              <a:latin typeface="Arial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  <a:endParaRPr lang="en-US" sz="2800" b="0" strike="noStrike" spc="-1">
              <a:latin typeface="Arial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  <a:endParaRPr lang="en-US" sz="2400" b="0" strike="noStrike" spc="-1">
              <a:latin typeface="Arial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  <a:endParaRPr lang="en-US" sz="2000" b="0" strike="noStrike" spc="-1">
              <a:latin typeface="Arial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  <a:endParaRPr lang="en-US" sz="2000" b="0" strike="noStrike" spc="-1">
              <a:latin typeface="Arial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  <a:endParaRPr lang="en-US" sz="2000" b="0" strike="noStrike" spc="-1">
              <a:latin typeface="Arial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  <a:endParaRPr lang="en-US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8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7.xm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1872" y="260477"/>
            <a:ext cx="9418320" cy="4041648"/>
          </a:xfrm>
        </p:spPr>
        <p:txBody>
          <a:bodyPr/>
          <a:lstStyle/>
          <a:p>
            <a:r>
              <a:rPr lang="en-US" altLang="zh-CN" spc="-1">
                <a:latin typeface="Arial"/>
                <a:ea typeface="SimSun" panose="02010600030101010101" pitchFamily="2" charset="-122"/>
                <a:sym typeface="+mn-ea"/>
              </a:rPr>
              <a:t>Giant Graviton Two-point Functions at Two-loop</a:t>
            </a:r>
            <a:endParaRPr lang="en-US" altLang="zh-CN" spc="-1" dirty="0">
              <a:latin typeface="Arial"/>
              <a:ea typeface="SimSun" panose="02010600030101010101" pitchFamily="2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43787" y="4580890"/>
            <a:ext cx="9418320" cy="522838"/>
          </a:xfrm>
        </p:spPr>
        <p:txBody>
          <a:bodyPr/>
          <a:lstStyle/>
          <a:p>
            <a:r>
              <a:rPr lang="en-US" altLang="zh-CN" smtClean="0"/>
              <a:t>Yu Wu</a:t>
            </a:r>
            <a:endParaRPr lang="en-US" altLang="zh-CN" dirty="0" smtClean="0"/>
          </a:p>
        </p:txBody>
      </p:sp>
      <p:sp>
        <p:nvSpPr>
          <p:cNvPr id="4" name="Text Box 3"/>
          <p:cNvSpPr txBox="1"/>
          <p:nvPr/>
        </p:nvSpPr>
        <p:spPr>
          <a:xfrm>
            <a:off x="4443095" y="4648200"/>
            <a:ext cx="4749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Based on the work:</a:t>
            </a:r>
            <a:endParaRPr lang="en-US" sz="2000"/>
          </a:p>
          <a:p>
            <a:r>
              <a:rPr lang="en-US" sz="2000"/>
              <a:t>arxiv: 2509.23161</a:t>
            </a:r>
            <a:endParaRPr lang="en-US" sz="2000"/>
          </a:p>
          <a:p>
            <a:r>
              <a:rPr lang="en-US" sz="2000"/>
              <a:t>Y. Jiang, C. Liu, Y. Wu and Y. Zhang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40145" y="2061210"/>
            <a:ext cx="1753870" cy="63373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Text Box 93"/>
          <p:cNvSpPr txBox="1"/>
          <p:nvPr/>
        </p:nvSpPr>
        <p:spPr>
          <a:xfrm>
            <a:off x="1199515" y="3068955"/>
            <a:ext cx="10833100" cy="142049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l"/>
            <a:r>
              <a:rPr lang="en-US" sz="2800" b="0" strike="noStrike" spc="-1">
                <a:latin typeface="Arial"/>
              </a:rPr>
              <a:t>•</a:t>
            </a:r>
            <a:r>
              <a:rPr lang="en-US" sz="2800" spc="-1">
                <a:latin typeface="Arial"/>
                <a:sym typeface="+mn-ea"/>
              </a:rPr>
              <a:t>Functions depend on cross ratios</a:t>
            </a:r>
            <a:endParaRPr lang="en-US" sz="2800" b="0" strike="noStrike" spc="-1">
              <a:latin typeface="Arial"/>
            </a:endParaRPr>
          </a:p>
          <a:p>
            <a:pPr algn="l"/>
            <a:r>
              <a:rPr lang="en-US" sz="2800" b="0" strike="noStrike" spc="-1">
                <a:latin typeface="Arial"/>
              </a:rPr>
              <a:t>  </a:t>
            </a:r>
            <a:endParaRPr lang="en-US" sz="2800" b="0" strike="noStrike" spc="-1">
              <a:latin typeface="Arial"/>
            </a:endParaRPr>
          </a:p>
          <a:p>
            <a:pPr algn="l"/>
            <a:endParaRPr lang="en-US" sz="2800" b="0" strike="noStrike" spc="-1">
              <a:latin typeface="Arial"/>
            </a:endParaRPr>
          </a:p>
          <a:p>
            <a:pPr algn="l"/>
            <a:endParaRPr lang="en-US" sz="2800" b="0" strike="noStrike" spc="-1">
              <a:latin typeface="Arial"/>
            </a:endParaRPr>
          </a:p>
          <a:p>
            <a:pPr algn="l"/>
            <a:r>
              <a:rPr lang="en-US" sz="2800" b="0" strike="noStrike" spc="-1">
                <a:latin typeface="Arial"/>
              </a:rPr>
              <a:t>•To be determined</a:t>
            </a:r>
            <a:endParaRPr lang="en-US" sz="2800" b="0" i="1" strike="noStrike" spc="-1"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805" y="3555365"/>
            <a:ext cx="3491865" cy="93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40145" y="2061210"/>
            <a:ext cx="1753870" cy="63373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Text Box 93"/>
          <p:cNvSpPr txBox="1"/>
          <p:nvPr/>
        </p:nvSpPr>
        <p:spPr>
          <a:xfrm>
            <a:off x="1199515" y="3068955"/>
            <a:ext cx="10833100" cy="142049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l"/>
            <a:r>
              <a:rPr lang="en-US" sz="2800" b="0" strike="noStrike" spc="-1">
                <a:latin typeface="Arial"/>
              </a:rPr>
              <a:t>•To be determined</a:t>
            </a:r>
            <a:endParaRPr lang="en-US" sz="2800" b="0" i="1" strike="noStrike" spc="-1"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73860" y="3681095"/>
            <a:ext cx="283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Bootstrap?</a:t>
            </a:r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795" y="4725670"/>
            <a:ext cx="6154420" cy="67754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775460" y="4203065"/>
            <a:ext cx="283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s-channel OPE:</a:t>
            </a:r>
            <a:endParaRPr lang="en-US" sz="2400"/>
          </a:p>
        </p:txBody>
      </p:sp>
      <p:sp>
        <p:nvSpPr>
          <p:cNvPr id="12" name="Text Box 11"/>
          <p:cNvSpPr txBox="1"/>
          <p:nvPr/>
        </p:nvSpPr>
        <p:spPr>
          <a:xfrm>
            <a:off x="1847850" y="5465445"/>
            <a:ext cx="283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t-channel OPE:</a:t>
            </a:r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585" y="5925820"/>
            <a:ext cx="3334385" cy="48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40145" y="2061210"/>
            <a:ext cx="1753870" cy="63373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4" name="Text Box 93"/>
          <p:cNvSpPr txBox="1"/>
          <p:nvPr/>
        </p:nvSpPr>
        <p:spPr>
          <a:xfrm>
            <a:off x="1199515" y="3068955"/>
            <a:ext cx="10833100" cy="142049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l"/>
            <a:r>
              <a:rPr lang="en-US" sz="2800" b="0" strike="noStrike" spc="-1">
                <a:latin typeface="Arial"/>
              </a:rPr>
              <a:t>•To be determined</a:t>
            </a:r>
            <a:endParaRPr lang="en-US" sz="2800" b="0" i="1" strike="noStrike" spc="-1">
              <a:latin typeface="DejaVu Math TeX Gyre" panose="02000503000000000000" charset="0"/>
              <a:cs typeface="DejaVu Math TeX Gyre" panose="02000503000000000000" charset="0"/>
              <a:sym typeface="+mn-ea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73860" y="3681095"/>
            <a:ext cx="2837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Direct approach</a:t>
            </a:r>
            <a:endParaRPr lang="en-US" sz="2400"/>
          </a:p>
        </p:txBody>
      </p:sp>
      <p:sp>
        <p:nvSpPr>
          <p:cNvPr id="4" name="Text Box 3"/>
          <p:cNvSpPr txBox="1"/>
          <p:nvPr/>
        </p:nvSpPr>
        <p:spPr>
          <a:xfrm>
            <a:off x="1673860" y="4293235"/>
            <a:ext cx="9236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Develop </a:t>
            </a:r>
            <a:r>
              <a:rPr lang="en-US" sz="2000">
                <a:solidFill>
                  <a:srgbClr val="C00000"/>
                </a:solidFill>
              </a:rPr>
              <a:t>harmonic partial contracted giant graviton method (PCGG) </a:t>
            </a:r>
            <a:endParaRPr lang="en-US" sz="2000">
              <a:solidFill>
                <a:srgbClr val="C00000"/>
              </a:solidFill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2836545" y="4743450"/>
            <a:ext cx="576580" cy="395605"/>
          </a:xfrm>
          <a:prstGeom prst="curvedConnector3">
            <a:avLst>
              <a:gd name="adj1" fmla="val 5005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1055370" y="5229860"/>
            <a:ext cx="3566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project </a:t>
            </a:r>
            <a:r>
              <a:rPr lang="en-US">
                <a:latin typeface="KaTeX_Caligraphic" charset="0"/>
                <a:cs typeface="KaTeX_Caligraphic" charset="0"/>
              </a:rPr>
              <a:t>N</a:t>
            </a:r>
            <a:r>
              <a:rPr lang="en-US"/>
              <a:t>=4 correlators onto </a:t>
            </a:r>
            <a:r>
              <a:rPr lang="en-US">
                <a:latin typeface="KaTeX_Caligraphic" charset="0"/>
                <a:cs typeface="KaTeX_Caligraphic" charset="0"/>
              </a:rPr>
              <a:t>N</a:t>
            </a:r>
            <a:r>
              <a:rPr lang="en-US"/>
              <a:t>=2 harmonic superspace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210050" y="4725670"/>
            <a:ext cx="5198110" cy="22225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 flipV="1">
            <a:off x="6594475" y="4791710"/>
            <a:ext cx="438150" cy="292735"/>
          </a:xfrm>
          <a:prstGeom prst="curvedConnector3">
            <a:avLst>
              <a:gd name="adj1" fmla="val 50072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5304155" y="5229860"/>
            <a:ext cx="4845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Convert derterminant operators into trace operators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From </a:t>
            </a:r>
            <a:r>
              <a:rPr altLang="zh-CN" sz="2800" smtClean="0">
                <a:latin typeface="KaTeX_Caligraphic" charset="0"/>
                <a:cs typeface="KaTeX_Caligraphic" charset="0"/>
                <a:sym typeface="+mn-ea"/>
              </a:rPr>
              <a:t>N=4 to N=2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KaTeX_Caligraphic" charset="0"/>
                <a:cs typeface="KaTeX_Caligraphic" charset="0"/>
                <a:sym typeface="+mn-ea"/>
              </a:rPr>
              <a:t>N=2 reduction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911225" y="1917065"/>
            <a:ext cx="3418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Vector multiplet in </a:t>
            </a:r>
            <a:r>
              <a:rPr altLang="zh-CN" sz="2000" smtClean="0">
                <a:latin typeface="KaTeX_Caligraphic" charset="0"/>
                <a:cs typeface="KaTeX_Caligraphic" charset="0"/>
                <a:sym typeface="+mn-ea"/>
              </a:rPr>
              <a:t>N=4</a:t>
            </a:r>
            <a:endParaRPr lang="en-US" sz="200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79875" y="1917065"/>
            <a:ext cx="795020" cy="18796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76700" y="2109470"/>
            <a:ext cx="795020" cy="240030"/>
          </a:xfrm>
          <a:prstGeom prst="straightConnector1">
            <a:avLst/>
          </a:prstGeom>
          <a:ln w="158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5133975" y="1661795"/>
            <a:ext cx="537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ym typeface="+mn-ea"/>
              </a:rPr>
              <a:t>Hypermultiplet in </a:t>
            </a:r>
            <a:r>
              <a:rPr altLang="zh-CN" smtClean="0">
                <a:latin typeface="KaTeX_Caligraphic" charset="0"/>
                <a:cs typeface="KaTeX_Caligraphic" charset="0"/>
                <a:sym typeface="+mn-ea"/>
              </a:rPr>
              <a:t>N=</a:t>
            </a:r>
            <a:r>
              <a:rPr lang="en-US" smtClean="0">
                <a:latin typeface="KaTeX_Caligraphic" charset="0"/>
                <a:cs typeface="KaTeX_Caligraphic" charset="0"/>
                <a:sym typeface="+mn-ea"/>
              </a:rPr>
              <a:t>2 harmonic superspace</a:t>
            </a:r>
            <a:endParaRPr lang="en-US"/>
          </a:p>
          <a:p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5122545" y="2205355"/>
            <a:ext cx="5372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ym typeface="+mn-ea"/>
              </a:rPr>
              <a:t>Vector multiplet in </a:t>
            </a:r>
            <a:r>
              <a:rPr altLang="zh-CN" smtClean="0">
                <a:latin typeface="KaTeX_Caligraphic" charset="0"/>
                <a:cs typeface="KaTeX_Caligraphic" charset="0"/>
                <a:sym typeface="+mn-ea"/>
              </a:rPr>
              <a:t>N=</a:t>
            </a:r>
            <a:r>
              <a:rPr lang="en-US" smtClean="0">
                <a:latin typeface="KaTeX_Caligraphic" charset="0"/>
                <a:cs typeface="KaTeX_Caligraphic" charset="0"/>
                <a:sym typeface="+mn-ea"/>
              </a:rPr>
              <a:t>2 harmonic superspace</a:t>
            </a:r>
            <a:endParaRPr lang="en-US"/>
          </a:p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620" y="3840480"/>
            <a:ext cx="558165" cy="52387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1272540" y="4004310"/>
            <a:ext cx="791845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208530" y="2908300"/>
            <a:ext cx="336550" cy="24803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2720" y="2780030"/>
            <a:ext cx="510540" cy="4794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0965" y="3428365"/>
            <a:ext cx="542925" cy="509905"/>
          </a:xfrm>
          <a:prstGeom prst="rect">
            <a:avLst/>
          </a:prstGeom>
        </p:spPr>
      </p:pic>
      <p:sp>
        <p:nvSpPr>
          <p:cNvPr id="33" name="Text Box 32"/>
          <p:cNvSpPr txBox="1"/>
          <p:nvPr/>
        </p:nvSpPr>
        <p:spPr>
          <a:xfrm>
            <a:off x="3361055" y="2891155"/>
            <a:ext cx="4562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lowest component of hypermultiplet</a:t>
            </a:r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4300" y="4952365"/>
            <a:ext cx="478155" cy="4648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9225" y="4508500"/>
            <a:ext cx="379095" cy="366395"/>
          </a:xfrm>
          <a:prstGeom prst="rect">
            <a:avLst/>
          </a:prstGeom>
        </p:spPr>
      </p:pic>
      <p:sp>
        <p:nvSpPr>
          <p:cNvPr id="38" name="Text Box 37"/>
          <p:cNvSpPr txBox="1"/>
          <p:nvPr/>
        </p:nvSpPr>
        <p:spPr>
          <a:xfrm>
            <a:off x="3361055" y="3573145"/>
            <a:ext cx="4972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lowest component of conjugate hypermultiplet</a:t>
            </a:r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470" y="2778760"/>
            <a:ext cx="2365375" cy="5956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705" y="3411855"/>
            <a:ext cx="2390140" cy="592455"/>
          </a:xfrm>
          <a:prstGeom prst="rect">
            <a:avLst/>
          </a:prstGeom>
        </p:spPr>
      </p:pic>
      <p:sp>
        <p:nvSpPr>
          <p:cNvPr id="43" name="Text Box 42"/>
          <p:cNvSpPr txBox="1"/>
          <p:nvPr/>
        </p:nvSpPr>
        <p:spPr>
          <a:xfrm>
            <a:off x="3305175" y="4557395"/>
            <a:ext cx="4101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component of chiral field strength</a:t>
            </a:r>
            <a:endParaRPr lang="en-US"/>
          </a:p>
        </p:txBody>
      </p:sp>
      <p:sp>
        <p:nvSpPr>
          <p:cNvPr id="44" name="Text Box 43"/>
          <p:cNvSpPr txBox="1"/>
          <p:nvPr/>
        </p:nvSpPr>
        <p:spPr>
          <a:xfrm>
            <a:off x="3289300" y="4941570"/>
            <a:ext cx="4101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component of anti-chiral field strength</a:t>
            </a:r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705" y="4451350"/>
            <a:ext cx="1246505" cy="4870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2080" y="5015865"/>
            <a:ext cx="1272540" cy="49720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487170" y="5805805"/>
            <a:ext cx="8353425" cy="726440"/>
            <a:chOff x="2229" y="2792"/>
            <a:chExt cx="13155" cy="1144"/>
          </a:xfrm>
        </p:grpSpPr>
        <p:sp>
          <p:nvSpPr>
            <p:cNvPr id="52" name="Rounded Rectangle 51"/>
            <p:cNvSpPr/>
            <p:nvPr/>
          </p:nvSpPr>
          <p:spPr>
            <a:xfrm>
              <a:off x="2230" y="2792"/>
              <a:ext cx="13154" cy="11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9" y="2792"/>
              <a:ext cx="13087" cy="114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16050" y="1772920"/>
            <a:ext cx="8352790" cy="720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From </a:t>
            </a:r>
            <a:r>
              <a:rPr altLang="zh-CN" sz="2800" smtClean="0">
                <a:latin typeface="KaTeX_Caligraphic" charset="0"/>
                <a:cs typeface="KaTeX_Caligraphic" charset="0"/>
                <a:sym typeface="+mn-ea"/>
              </a:rPr>
              <a:t>N=4 to N=2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KaTeX_Caligraphic" charset="0"/>
                <a:cs typeface="KaTeX_Caligraphic" charset="0"/>
                <a:sym typeface="+mn-ea"/>
              </a:rPr>
              <a:t>N=2 reduction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5415" y="1772920"/>
            <a:ext cx="8310245" cy="727075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42620" y="5805805"/>
            <a:ext cx="10214610" cy="504190"/>
            <a:chOff x="1004" y="9143"/>
            <a:chExt cx="16086" cy="794"/>
          </a:xfrm>
        </p:grpSpPr>
        <p:sp>
          <p:nvSpPr>
            <p:cNvPr id="50" name="Rounded Rectangle 49"/>
            <p:cNvSpPr/>
            <p:nvPr/>
          </p:nvSpPr>
          <p:spPr>
            <a:xfrm>
              <a:off x="1095" y="9143"/>
              <a:ext cx="15762" cy="7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1087" y="9143"/>
              <a:ext cx="15762" cy="7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sp>
          <p:nvSpPr>
            <p:cNvPr id="55" name="Text Box 54"/>
            <p:cNvSpPr txBox="1"/>
            <p:nvPr/>
          </p:nvSpPr>
          <p:spPr>
            <a:xfrm>
              <a:off x="1004" y="9274"/>
              <a:ext cx="16087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sz="2000"/>
                <a:t>Harmonic superspace provides a manifestly SUSY invariant off-shell formalism</a:t>
              </a:r>
              <a:endParaRPr lang="en-US" sz="200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1900" y="2637155"/>
            <a:ext cx="3767455" cy="290131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063750" y="3300095"/>
            <a:ext cx="2209165" cy="1077595"/>
            <a:chOff x="3023" y="5512"/>
            <a:chExt cx="3764" cy="19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3" y="5512"/>
              <a:ext cx="3725" cy="93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23" y="6525"/>
              <a:ext cx="3764" cy="933"/>
            </a:xfrm>
            <a:prstGeom prst="rect">
              <a:avLst/>
            </a:prstGeom>
          </p:spPr>
        </p:pic>
      </p:grpSp>
      <p:sp>
        <p:nvSpPr>
          <p:cNvPr id="15" name="Text Box 14"/>
          <p:cNvSpPr txBox="1"/>
          <p:nvPr/>
        </p:nvSpPr>
        <p:spPr>
          <a:xfrm>
            <a:off x="1199515" y="2924810"/>
            <a:ext cx="420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Super field in harmonic superspace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950" y="4941570"/>
            <a:ext cx="3595370" cy="718820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1199515" y="4575810"/>
            <a:ext cx="4201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Analytic condition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From </a:t>
            </a:r>
            <a:r>
              <a:rPr altLang="zh-CN" sz="2800" smtClean="0">
                <a:latin typeface="KaTeX_Caligraphic" charset="0"/>
                <a:cs typeface="KaTeX_Caligraphic" charset="0"/>
                <a:sym typeface="+mn-ea"/>
              </a:rPr>
              <a:t>N=4 to N=2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KaTeX_Caligraphic" charset="0"/>
                <a:cs typeface="KaTeX_Caligraphic" charset="0"/>
                <a:sym typeface="+mn-ea"/>
              </a:rPr>
              <a:t>N=2 reduction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15415" y="1772920"/>
            <a:ext cx="8353425" cy="726440"/>
            <a:chOff x="2229" y="2792"/>
            <a:chExt cx="13155" cy="1144"/>
          </a:xfrm>
        </p:grpSpPr>
        <p:sp>
          <p:nvSpPr>
            <p:cNvPr id="10" name="Rounded Rectangle 9"/>
            <p:cNvSpPr/>
            <p:nvPr/>
          </p:nvSpPr>
          <p:spPr>
            <a:xfrm>
              <a:off x="2230" y="2792"/>
              <a:ext cx="13154" cy="11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9" y="2792"/>
              <a:ext cx="13087" cy="11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460" y="3933190"/>
            <a:ext cx="7442200" cy="974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605" y="2564765"/>
            <a:ext cx="6708775" cy="10287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5082540" y="3655060"/>
            <a:ext cx="382270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400675"/>
            <a:ext cx="5473700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4335" y="5517515"/>
            <a:ext cx="3931920" cy="51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From </a:t>
            </a:r>
            <a:r>
              <a:rPr altLang="zh-CN" sz="2800" smtClean="0">
                <a:latin typeface="KaTeX_Caligraphic" charset="0"/>
                <a:cs typeface="KaTeX_Caligraphic" charset="0"/>
                <a:sym typeface="+mn-ea"/>
              </a:rPr>
              <a:t>N=4 to N=2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KaTeX_Caligraphic" charset="0"/>
                <a:cs typeface="KaTeX_Caligraphic" charset="0"/>
                <a:sym typeface="+mn-ea"/>
              </a:rPr>
              <a:t>N=2 reduction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15415" y="1772920"/>
            <a:ext cx="8353425" cy="726440"/>
            <a:chOff x="2229" y="2792"/>
            <a:chExt cx="13155" cy="1144"/>
          </a:xfrm>
        </p:grpSpPr>
        <p:sp>
          <p:nvSpPr>
            <p:cNvPr id="10" name="Rounded Rectangle 9"/>
            <p:cNvSpPr/>
            <p:nvPr/>
          </p:nvSpPr>
          <p:spPr>
            <a:xfrm>
              <a:off x="2230" y="2792"/>
              <a:ext cx="13154" cy="113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29" y="2792"/>
              <a:ext cx="13087" cy="114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460" y="3933190"/>
            <a:ext cx="7442200" cy="974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605" y="2564765"/>
            <a:ext cx="6708775" cy="102870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5082540" y="3655060"/>
            <a:ext cx="382270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71370" y="5445125"/>
            <a:ext cx="6850380" cy="701040"/>
            <a:chOff x="2083" y="8264"/>
            <a:chExt cx="10788" cy="1104"/>
          </a:xfrm>
        </p:grpSpPr>
        <p:grpSp>
          <p:nvGrpSpPr>
            <p:cNvPr id="56" name="Group 55"/>
            <p:cNvGrpSpPr/>
            <p:nvPr/>
          </p:nvGrpSpPr>
          <p:grpSpPr>
            <a:xfrm>
              <a:off x="2083" y="8264"/>
              <a:ext cx="10788" cy="1105"/>
              <a:chOff x="1087" y="9143"/>
              <a:chExt cx="15770" cy="79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095" y="9143"/>
                <a:ext cx="15762" cy="7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087" y="9143"/>
                <a:ext cx="15762" cy="7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63" y="8326"/>
              <a:ext cx="1465" cy="982"/>
            </a:xfrm>
            <a:prstGeom prst="rect">
              <a:avLst/>
            </a:prstGeom>
          </p:spPr>
        </p:pic>
        <p:sp>
          <p:nvSpPr>
            <p:cNvPr id="12" name="Text Box 11"/>
            <p:cNvSpPr txBox="1"/>
            <p:nvPr/>
          </p:nvSpPr>
          <p:spPr>
            <a:xfrm>
              <a:off x="4782" y="8646"/>
              <a:ext cx="799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000"/>
                <a:t>is a linear combination of</a:t>
              </a:r>
              <a:endParaRPr lang="en-US" sz="200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53" y="8334"/>
              <a:ext cx="1515" cy="10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184515" y="5043170"/>
            <a:ext cx="1619885" cy="1548130"/>
            <a:chOff x="1662" y="7895"/>
            <a:chExt cx="2551" cy="243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3" y="8061"/>
              <a:ext cx="2211" cy="2272"/>
            </a:xfrm>
            <a:prstGeom prst="snip1Rect">
              <a:avLst/>
            </a:prstGeom>
          </p:spPr>
        </p:pic>
        <p:sp>
          <p:nvSpPr>
            <p:cNvPr id="25" name="Rectangles 24"/>
            <p:cNvSpPr/>
            <p:nvPr/>
          </p:nvSpPr>
          <p:spPr>
            <a:xfrm>
              <a:off x="1662" y="7895"/>
              <a:ext cx="567" cy="5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altLang="zh-CN" sz="3600" dirty="0" smtClean="0">
                <a:sym typeface="+mn-ea"/>
              </a:rPr>
              <a:t>Fr</a:t>
            </a:r>
            <a:r>
              <a:rPr lang="en-US" sz="3600" dirty="0" smtClean="0">
                <a:sym typeface="+mn-ea"/>
              </a:rPr>
              <a:t>amework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805" y="1772920"/>
            <a:ext cx="7858125" cy="7893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41375" y="135509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Lagrangian insertion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841375" y="270891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Partial contracted</a:t>
            </a:r>
            <a:endParaRPr lang="en-US" sz="2000"/>
          </a:p>
        </p:txBody>
      </p:sp>
      <p:sp>
        <p:nvSpPr>
          <p:cNvPr id="11" name="Rounded Rectangle 10"/>
          <p:cNvSpPr/>
          <p:nvPr/>
        </p:nvSpPr>
        <p:spPr>
          <a:xfrm>
            <a:off x="7176135" y="1884045"/>
            <a:ext cx="535305" cy="5670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841375" y="393319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Planar limit</a:t>
            </a:r>
            <a:endParaRPr lang="en-US" sz="20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650" y="3111500"/>
            <a:ext cx="7386320" cy="1028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4364990"/>
            <a:ext cx="8470900" cy="7740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752080" y="4437380"/>
            <a:ext cx="2448560" cy="50419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5310505"/>
            <a:ext cx="708025" cy="31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altLang="zh-CN" sz="3600" dirty="0" smtClean="0">
                <a:sym typeface="+mn-ea"/>
              </a:rPr>
              <a:t>Fr</a:t>
            </a:r>
            <a:r>
              <a:rPr lang="en-US" sz="3600" dirty="0" smtClean="0">
                <a:sym typeface="+mn-ea"/>
              </a:rPr>
              <a:t>amework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805" y="1772920"/>
            <a:ext cx="7858125" cy="78930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841375" y="135509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Lagrangian insertion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841375" y="270891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Partial contracted</a:t>
            </a:r>
            <a:endParaRPr lang="en-US" sz="2000"/>
          </a:p>
        </p:txBody>
      </p:sp>
      <p:sp>
        <p:nvSpPr>
          <p:cNvPr id="11" name="Rounded Rectangle 10"/>
          <p:cNvSpPr/>
          <p:nvPr/>
        </p:nvSpPr>
        <p:spPr>
          <a:xfrm>
            <a:off x="7176135" y="1884045"/>
            <a:ext cx="535305" cy="56705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841375" y="3933190"/>
            <a:ext cx="3598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Planar limit</a:t>
            </a:r>
            <a:endParaRPr lang="en-US" sz="20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650" y="3111500"/>
            <a:ext cx="7386320" cy="10287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4364990"/>
            <a:ext cx="8470900" cy="7740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752080" y="4437380"/>
            <a:ext cx="2448560" cy="50419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260590" y="5033645"/>
            <a:ext cx="2896870" cy="1548130"/>
            <a:chOff x="11434" y="7927"/>
            <a:chExt cx="4562" cy="2438"/>
          </a:xfrm>
        </p:grpSpPr>
        <p:grpSp>
          <p:nvGrpSpPr>
            <p:cNvPr id="26" name="Group 25"/>
            <p:cNvGrpSpPr/>
            <p:nvPr/>
          </p:nvGrpSpPr>
          <p:grpSpPr>
            <a:xfrm>
              <a:off x="12548" y="7927"/>
              <a:ext cx="2551" cy="2438"/>
              <a:chOff x="1662" y="7895"/>
              <a:chExt cx="2551" cy="243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003" y="8061"/>
                <a:ext cx="2211" cy="2272"/>
              </a:xfrm>
              <a:prstGeom prst="snip1Rect">
                <a:avLst/>
              </a:prstGeom>
            </p:spPr>
          </p:pic>
          <p:sp>
            <p:nvSpPr>
              <p:cNvPr id="25" name="Rectangles 24"/>
              <p:cNvSpPr/>
              <p:nvPr/>
            </p:nvSpPr>
            <p:spPr>
              <a:xfrm>
                <a:off x="1662" y="7895"/>
                <a:ext cx="567" cy="5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4" y="8348"/>
              <a:ext cx="1115" cy="494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3796" y="8575"/>
              <a:ext cx="340" cy="34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  <p:cxnSp>
          <p:nvCxnSpPr>
            <p:cNvPr id="3" name="Straight Arrow Connector 2"/>
            <p:cNvCxnSpPr>
              <a:stCxn id="2" idx="6"/>
            </p:cNvCxnSpPr>
            <p:nvPr/>
          </p:nvCxnSpPr>
          <p:spPr>
            <a:xfrm flipV="1">
              <a:off x="14136" y="8689"/>
              <a:ext cx="1021" cy="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57" y="8402"/>
              <a:ext cx="402" cy="507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12208" y="9240"/>
              <a:ext cx="898" cy="356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4816" y="9240"/>
              <a:ext cx="681" cy="35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08" y="9499"/>
              <a:ext cx="488" cy="5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41" y="9537"/>
              <a:ext cx="535" cy="6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altLang="zh-CN" sz="3600" dirty="0" smtClean="0">
                <a:sym typeface="+mn-ea"/>
              </a:rPr>
              <a:t>Fr</a:t>
            </a:r>
            <a:r>
              <a:rPr lang="en-US" sz="3600" dirty="0" smtClean="0">
                <a:sym typeface="+mn-ea"/>
              </a:rPr>
              <a:t>amework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Text Box 1"/>
          <p:cNvSpPr txBox="1"/>
          <p:nvPr/>
        </p:nvSpPr>
        <p:spPr>
          <a:xfrm>
            <a:off x="623570" y="1795145"/>
            <a:ext cx="4136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Analyticity + SUSY + Planarity:</a:t>
            </a:r>
            <a:endParaRPr lang="en-US" sz="2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930" y="2163445"/>
            <a:ext cx="3980815" cy="729615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5113020" y="2900045"/>
            <a:ext cx="382270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540" y="3235325"/>
            <a:ext cx="4222115" cy="72898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5113020" y="3836035"/>
            <a:ext cx="382270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23570" y="4221480"/>
            <a:ext cx="4439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Light-cone OPE relation:</a:t>
            </a:r>
            <a:endParaRPr lang="en-US" sz="20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2960" y="4620260"/>
            <a:ext cx="4358640" cy="78168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8153400" y="4700270"/>
            <a:ext cx="2643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solidFill>
                  <a:srgbClr val="C00000"/>
                </a:solidFill>
              </a:rPr>
              <a:t>Different Planarity!</a:t>
            </a:r>
            <a:endParaRPr 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</a:rPr>
              <a:t>Correlators</a:t>
            </a:r>
            <a:r>
              <a:rPr lang="en-US" altLang="zh-CN" sz="3600" dirty="0" smtClean="0"/>
              <a:t> in </a:t>
            </a:r>
            <a:r>
              <a:rPr lang="en-US" altLang="zh-CN" sz="3600" i="1" dirty="0" smtClean="0">
                <a:latin typeface="KaTeX_Caligraphic" charset="0"/>
                <a:cs typeface="KaTeX_Caligraphic" charset="0"/>
              </a:rPr>
              <a:t>N=4 </a:t>
            </a:r>
            <a:r>
              <a:rPr lang="en-US" altLang="zh-CN" sz="3600" i="1" dirty="0" smtClean="0">
                <a:latin typeface="+mn-ea"/>
                <a:cs typeface="+mj-lt"/>
              </a:rPr>
              <a:t>SYM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94" name="Text Box 93"/>
          <p:cNvSpPr txBox="1"/>
          <p:nvPr/>
        </p:nvSpPr>
        <p:spPr>
          <a:xfrm>
            <a:off x="553085" y="1340485"/>
            <a:ext cx="10287000" cy="2316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l"/>
            <a:r>
              <a:rPr lang="en-US" sz="2800" b="0" strike="noStrike" spc="-1">
                <a:latin typeface="Arial"/>
              </a:rPr>
              <a:t>• </a:t>
            </a:r>
            <a:r>
              <a:rPr lang="en-US" sz="2800" b="0" strike="noStrike" spc="-1">
                <a:latin typeface="Arial"/>
              </a:rPr>
              <a:t>Correlators are crucial to understand gravity and   gauge field </a:t>
            </a:r>
            <a:r>
              <a:rPr lang="en-US" sz="2800" b="0" strike="noStrike" spc="-1">
                <a:latin typeface="Arial"/>
              </a:rPr>
              <a:t>theory</a:t>
            </a:r>
            <a:endParaRPr lang="en-US" sz="2800" b="0" strike="noStrike" spc="-1">
              <a:latin typeface="Arial"/>
            </a:endParaRPr>
          </a:p>
          <a:p>
            <a:r>
              <a:rPr lang="en-US" sz="2800" b="0" strike="noStrike" spc="-1">
                <a:latin typeface="Arial"/>
              </a:rPr>
              <a:t>• </a:t>
            </a:r>
            <a:r>
              <a:rPr lang="en-US" sz="2800" spc="-1">
                <a:latin typeface="Arial"/>
                <a:sym typeface="+mn-ea"/>
              </a:rPr>
              <a:t>A</a:t>
            </a:r>
            <a:r>
              <a:rPr lang="en-US" sz="2800" spc="-1">
                <a:latin typeface="Arial"/>
                <a:sym typeface="+mn-ea"/>
              </a:rPr>
              <a:t>dvancing the development of computing technology</a:t>
            </a:r>
            <a:endParaRPr lang="en-US" sz="2800" spc="-1">
              <a:latin typeface="Arial"/>
              <a:sym typeface="+mn-ea"/>
            </a:endParaRPr>
          </a:p>
          <a:p>
            <a:r>
              <a:rPr lang="en-US" sz="2800" spc="-1">
                <a:latin typeface="Arial"/>
                <a:sym typeface="+mn-ea"/>
              </a:rPr>
              <a:t>• Ideal laboratary for developing non-perturbative  method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1"/>
          <a:stretch>
            <a:fillRect/>
          </a:stretch>
        </p:blipFill>
        <p:spPr>
          <a:xfrm>
            <a:off x="4069225" y="3440160"/>
            <a:ext cx="2680200" cy="227484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96"/>
          <p:cNvPicPr/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8625" y="3834000"/>
            <a:ext cx="3330000" cy="1423800"/>
          </a:xfrm>
          <a:prstGeom prst="rect">
            <a:avLst/>
          </a:prstGeom>
          <a:ln w="0">
            <a:noFill/>
          </a:ln>
        </p:spPr>
      </p:pic>
      <p:sp>
        <p:nvSpPr>
          <p:cNvPr id="98" name="Text Box 97"/>
          <p:cNvSpPr txBox="1"/>
          <p:nvPr/>
        </p:nvSpPr>
        <p:spPr>
          <a:xfrm>
            <a:off x="553085" y="5715000"/>
            <a:ext cx="2747010" cy="77025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algn="ctr"/>
            <a:r>
              <a:rPr lang="en-US" sz="2400" b="0" strike="noStrike" spc="-1">
                <a:latin typeface="Arial"/>
              </a:rPr>
              <a:t>AdS/CFT Correspondence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9" name="Text Box 98"/>
          <p:cNvSpPr txBox="1"/>
          <p:nvPr/>
        </p:nvSpPr>
        <p:spPr>
          <a:xfrm>
            <a:off x="4295775" y="5715000"/>
            <a:ext cx="3886835" cy="77025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Develop QFT techniques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7570470" y="5715000"/>
            <a:ext cx="2996565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Non-perturbative Method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" name="Picture 3" descr="AdS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130" y="3613785"/>
            <a:ext cx="2066290" cy="210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sz="3600" dirty="0" smtClean="0">
                <a:sym typeface="+mn-ea"/>
              </a:rPr>
              <a:t>Final results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895" y="1772920"/>
            <a:ext cx="6739255" cy="459422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57250" y="1261745"/>
            <a:ext cx="606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At two-loop order, we need to evaluate 26 diagrams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sz="3600" dirty="0" smtClean="0">
                <a:sym typeface="+mn-ea"/>
              </a:rPr>
              <a:t>Final results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4" name="Text Box 3"/>
          <p:cNvSpPr txBox="1"/>
          <p:nvPr/>
        </p:nvSpPr>
        <p:spPr>
          <a:xfrm>
            <a:off x="857250" y="1261745"/>
            <a:ext cx="606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At two-loop order, we need to evaluate 26 diagrams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840" y="1557020"/>
            <a:ext cx="5596255" cy="507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sz="3600" dirty="0" smtClean="0">
                <a:sym typeface="+mn-ea"/>
              </a:rPr>
              <a:t>Final results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1915" y="1412875"/>
            <a:ext cx="8684260" cy="282956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5113020" y="4268470"/>
            <a:ext cx="382270" cy="28829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405" y="4797425"/>
            <a:ext cx="5871845" cy="143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sz="3600" dirty="0" smtClean="0">
                <a:sym typeface="+mn-ea"/>
              </a:rPr>
              <a:t>Hidden 10d symmetry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510" y="1988820"/>
            <a:ext cx="7316470" cy="7880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777240" y="1462405"/>
            <a:ext cx="3230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Generating Function</a:t>
            </a:r>
            <a:endParaRPr lang="en-US" sz="2000"/>
          </a:p>
        </p:txBody>
      </p:sp>
      <p:sp>
        <p:nvSpPr>
          <p:cNvPr id="7" name="Text Box 6"/>
          <p:cNvSpPr txBox="1"/>
          <p:nvPr/>
        </p:nvSpPr>
        <p:spPr>
          <a:xfrm>
            <a:off x="821690" y="3354705"/>
            <a:ext cx="3230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Replacement rules</a:t>
            </a:r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510" y="3643630"/>
            <a:ext cx="7255510" cy="3107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5685" y="2708910"/>
            <a:ext cx="3829050" cy="805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sz="3600" dirty="0" smtClean="0">
                <a:sym typeface="+mn-ea"/>
              </a:rPr>
              <a:t>Conclusion</a:t>
            </a:r>
            <a:endParaRPr lang="en-US" sz="3600" i="1" dirty="0" smtClean="0">
              <a:latin typeface="+mn-ea"/>
              <a:cs typeface="+mj-lt"/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94" name="Text Box 93"/>
          <p:cNvSpPr txBox="1"/>
          <p:nvPr/>
        </p:nvSpPr>
        <p:spPr>
          <a:xfrm>
            <a:off x="623570" y="1700530"/>
            <a:ext cx="10287000" cy="380111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• We developed </a:t>
            </a:r>
            <a:r>
              <a:rPr lang="en-US" sz="2400" b="0" strike="noStrike" spc="-1">
                <a:solidFill>
                  <a:srgbClr val="C00000"/>
                </a:solidFill>
                <a:latin typeface="Arial"/>
              </a:rPr>
              <a:t>harmonic PCGG method</a:t>
            </a:r>
            <a:r>
              <a:rPr lang="en-US" sz="2400" b="0" strike="noStrike" spc="-1">
                <a:latin typeface="Arial"/>
              </a:rPr>
              <a:t> to compute four-</a:t>
            </a:r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latin typeface="Arial"/>
              </a:rPr>
              <a:t>point functions involving giant graviton operators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latin typeface="Arial"/>
              </a:rPr>
              <a:t>• </a:t>
            </a:r>
            <a:r>
              <a:rPr lang="en-US" sz="2400" spc="-1">
                <a:latin typeface="Arial"/>
                <a:sym typeface="+mn-ea"/>
              </a:rPr>
              <a:t>We computed the giant graviton two-point functions with</a:t>
            </a:r>
            <a:endParaRPr lang="en-US" sz="2400" spc="-1">
              <a:latin typeface="Arial"/>
              <a:sym typeface="+mn-ea"/>
            </a:endParaRPr>
          </a:p>
          <a:p>
            <a:r>
              <a:rPr lang="en-US" sz="2400" spc="-1">
                <a:latin typeface="Arial"/>
                <a:sym typeface="+mn-ea"/>
              </a:rPr>
              <a:t>two single-trace operators with </a:t>
            </a:r>
            <a:r>
              <a:rPr lang="en-US" sz="2400" spc="-1">
                <a:solidFill>
                  <a:srgbClr val="C00000"/>
                </a:solidFill>
                <a:latin typeface="Arial"/>
                <a:sym typeface="+mn-ea"/>
              </a:rPr>
              <a:t>arbitrary length</a:t>
            </a:r>
            <a:endParaRPr lang="en-US" sz="2400" spc="-1">
              <a:latin typeface="Arial"/>
              <a:sym typeface="+mn-ea"/>
            </a:endParaRPr>
          </a:p>
          <a:p>
            <a:endParaRPr lang="en-US" sz="2400" spc="-1">
              <a:latin typeface="Arial"/>
              <a:sym typeface="+mn-ea"/>
            </a:endParaRPr>
          </a:p>
          <a:p>
            <a:r>
              <a:rPr lang="en-US" sz="2400" spc="-1">
                <a:latin typeface="Arial"/>
                <a:sym typeface="+mn-ea"/>
              </a:rPr>
              <a:t>• We proposed the </a:t>
            </a:r>
            <a:r>
              <a:rPr lang="en-US" sz="2400" spc="-1">
                <a:solidFill>
                  <a:srgbClr val="C00000"/>
                </a:solidFill>
                <a:latin typeface="Arial"/>
                <a:sym typeface="+mn-ea"/>
              </a:rPr>
              <a:t>hidden 10d conformal symmetry</a:t>
            </a:r>
            <a:r>
              <a:rPr lang="en-US" sz="2400" spc="-1">
                <a:latin typeface="Arial"/>
                <a:sym typeface="+mn-ea"/>
              </a:rPr>
              <a:t> for the</a:t>
            </a:r>
            <a:endParaRPr lang="en-US" sz="2400" spc="-1">
              <a:latin typeface="Arial"/>
              <a:sym typeface="+mn-ea"/>
            </a:endParaRPr>
          </a:p>
          <a:p>
            <a:r>
              <a:rPr lang="en-US" sz="2400" spc="-1">
                <a:latin typeface="Arial"/>
                <a:sym typeface="+mn-ea"/>
              </a:rPr>
              <a:t>giant graviton correlation functions</a:t>
            </a:r>
            <a:endParaRPr lang="en-US" sz="2400" spc="-1">
              <a:latin typeface="Arial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9425" y="1557020"/>
            <a:ext cx="10153015" cy="9359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</a:rPr>
              <a:t>Single-trace Operators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701165"/>
            <a:ext cx="9760585" cy="71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9695" y="2860040"/>
            <a:ext cx="5129530" cy="610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 Box 93"/>
              <p:cNvSpPr txBox="1"/>
              <p:nvPr/>
            </p:nvSpPr>
            <p:spPr>
              <a:xfrm>
                <a:off x="336550" y="3717290"/>
                <a:ext cx="10833100" cy="23164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p>
                <a:pPr algn="l"/>
                <a:r>
                  <a:rPr lang="en-US" sz="2800" b="0" strike="noStrike" spc="-1">
                    <a:latin typeface="Arial"/>
                  </a:rPr>
                  <a:t>•</a:t>
                </a:r>
                <a:r>
                  <a:rPr lang="en-US" sz="2800" spc="-1">
                    <a:latin typeface="Arial"/>
                    <a:sym typeface="+mn-ea"/>
                  </a:rPr>
                  <a:t>The most studied four-point functions</a:t>
                </a:r>
                <a:endParaRPr lang="en-US" sz="2800" b="0" strike="noStrike" spc="-1">
                  <a:latin typeface="Arial"/>
                </a:endParaRPr>
              </a:p>
              <a:p>
                <a:pPr algn="l"/>
                <a:r>
                  <a:rPr lang="en-US" sz="2800" b="0" strike="noStrike" spc="-1">
                    <a:latin typeface="Arial"/>
                  </a:rPr>
                  <a:t>  </a:t>
                </a:r>
                <a:endParaRPr lang="en-US" sz="2800" b="0" strike="noStrike" spc="-1">
                  <a:latin typeface="Arial"/>
                </a:endParaRPr>
              </a:p>
              <a:p>
                <a:pPr algn="l"/>
                <a:r>
                  <a:rPr lang="en-US" sz="2800" b="0" strike="noStrike" spc="-1">
                    <a:latin typeface="Arial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2222</m:t>
                        </m:r>
                      </m:sub>
                    </m:sSub>
                  </m:oMath>
                </a14:m>
                <a:r>
                  <a:rPr lang="en-US" sz="2800" spc="-1">
                    <a:latin typeface="Arial"/>
                    <a:sym typeface="+mn-ea"/>
                  </a:rPr>
                  <a:t>, integrand known up to 12 loops</a:t>
                </a:r>
                <a:endParaRPr lang="en-US" sz="2800" b="0" i="1" strike="noStrike" spc="-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l"/>
                <a:endParaRPr lang="en-US" sz="2800" b="0" i="1" strike="noStrike" spc="-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pPr algn="l"/>
                <a:r>
                  <a:rPr lang="en-US" sz="2800" spc="-1">
                    <a:latin typeface="Arial"/>
                    <a:sym typeface="+mn-ea"/>
                  </a:rPr>
                  <a:t>• Hidden permutation symmetry, 10-dim Hidden Symmetry</a:t>
                </a:r>
                <a:endParaRPr lang="en-US" sz="2800" b="0" strike="noStrike" spc="-1">
                  <a:latin typeface="Arial"/>
                </a:endParaRPr>
              </a:p>
              <a:p>
                <a:endParaRPr lang="en-US" sz="2800" b="0" strike="noStrike" spc="-1">
                  <a:latin typeface="Arial"/>
                </a:endParaRPr>
              </a:p>
              <a:p>
                <a:endParaRPr lang="en-US" sz="2800" b="0" strike="noStrike" spc="-1">
                  <a:latin typeface="Arial"/>
                </a:endParaRPr>
              </a:p>
              <a:p>
                <a:endParaRPr lang="en-US" sz="2800" b="0" strike="noStrike" spc="-1">
                  <a:latin typeface="Arial"/>
                </a:endParaRPr>
              </a:p>
            </p:txBody>
          </p:sp>
        </mc:Choice>
        <mc:Fallback>
          <p:sp>
            <p:nvSpPr>
              <p:cNvPr id="9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0" y="3717290"/>
                <a:ext cx="10833100" cy="2316480"/>
              </a:xfrm>
              <a:prstGeom prst="rect">
                <a:avLst/>
              </a:prstGeom>
              <a:blipFill rotWithShape="1">
                <a:blip r:embed="rId3"/>
                <a:stretch>
                  <a:fillRect b="-49287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7"/>
          <p:cNvSpPr txBox="1"/>
          <p:nvPr/>
        </p:nvSpPr>
        <p:spPr>
          <a:xfrm>
            <a:off x="2279650" y="6280150"/>
            <a:ext cx="8930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[Eden, Howe, Heslop, Korchemsky, Sokatchev, Chicherin, Bourjaily, He …… ]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9425" y="1557020"/>
            <a:ext cx="10153015" cy="9359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701165"/>
            <a:ext cx="9484995" cy="64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505" y="2637155"/>
            <a:ext cx="4827270" cy="6337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 Box 93"/>
              <p:cNvSpPr txBox="1"/>
              <p:nvPr/>
            </p:nvSpPr>
            <p:spPr>
              <a:xfrm>
                <a:off x="336550" y="3717290"/>
                <a:ext cx="10833100" cy="1435735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90000" tIns="45000" rIns="90000" bIns="45000" anchor="t">
                <a:noAutofit/>
              </a:bodyPr>
              <a:p>
                <a:pPr algn="l"/>
                <a:r>
                  <a:rPr lang="en-US" sz="2800" b="0" strike="noStrike" spc="-1">
                    <a:latin typeface="Arial"/>
                  </a:rPr>
                  <a:t>•</a:t>
                </a:r>
                <a:r>
                  <a:rPr lang="en-US" sz="2800" spc="-1">
                    <a:latin typeface="Arial"/>
                    <a:sym typeface="+mn-ea"/>
                  </a:rPr>
                  <a:t>Scailing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∆</m:t>
                        </m:r>
                      </m:e>
                      <m:sub>
                        <m: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D</m:t>
                        </m:r>
                      </m:sub>
                    </m:sSub>
                    <m:r>
                      <a:rPr lang="en-US" sz="2800" i="1" spc="-1">
                        <a:latin typeface="DejaVu Math TeX Gyre" panose="02000503000000000000" charset="0"/>
                        <a:cs typeface="DejaVu Math TeX Gyre" panose="02000503000000000000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𝑁</m:t>
                        </m:r>
                      </m:e>
                      <m:sub>
                        <m:r>
                          <a:rPr lang="en-US" sz="2800" i="1" spc="-1">
                            <a:latin typeface="DejaVu Math TeX Gyre" panose="02000503000000000000" charset="0"/>
                            <a:cs typeface="DejaVu Math TeX Gyre" panose="02000503000000000000" charset="0"/>
                            <a:sym typeface="+mn-ea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800" spc="-1">
                    <a:latin typeface="Arial"/>
                    <a:sym typeface="+mn-ea"/>
                  </a:rPr>
                  <a:t>, heavy operator</a:t>
                </a:r>
                <a:endParaRPr lang="en-US" sz="2800" b="0" strike="noStrike" spc="-1">
                  <a:latin typeface="Arial"/>
                </a:endParaRPr>
              </a:p>
              <a:p>
                <a:pPr algn="l"/>
                <a:r>
                  <a:rPr lang="en-US" sz="2800" b="0" strike="noStrike" spc="-1">
                    <a:latin typeface="Arial"/>
                  </a:rPr>
                  <a:t>  </a:t>
                </a:r>
                <a:endParaRPr lang="en-US" sz="2800" b="0" strike="noStrike" spc="-1">
                  <a:latin typeface="Arial"/>
                </a:endParaRPr>
              </a:p>
              <a:p>
                <a:pPr algn="l"/>
                <a:r>
                  <a:rPr lang="en-US" sz="2800" b="0" strike="noStrike" spc="-1">
                    <a:latin typeface="Arial"/>
                  </a:rPr>
                  <a:t>•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{</m:t>
                        </m:r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2</m:t>
                        </m:r>
                        <m:r>
                          <a:rPr lang="en-US" sz="2800" b="0" i="1" strike="noStrike" spc="-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800" spc="-1">
                    <a:latin typeface="Arial"/>
                    <a:sym typeface="+mn-ea"/>
                  </a:rPr>
                  <a:t>, computed up to 3 loops</a:t>
                </a:r>
                <a:endParaRPr lang="en-US" sz="2800" b="0" i="1" strike="noStrike" spc="-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 algn="l"/>
                <a:endParaRPr lang="en-US" sz="2800" b="0" i="1" strike="noStrike" spc="-1">
                  <a:latin typeface="DejaVu Math TeX Gyre" panose="02000503000000000000" charset="0"/>
                  <a:cs typeface="DejaVu Math TeX Gyre" panose="02000503000000000000" charset="0"/>
                  <a:sym typeface="+mn-ea"/>
                </a:endParaRPr>
              </a:p>
              <a:p>
                <a:endParaRPr lang="en-US" sz="2800" b="0" strike="noStrike" spc="-1">
                  <a:latin typeface="Arial"/>
                </a:endParaRPr>
              </a:p>
              <a:p>
                <a:endParaRPr lang="en-US" sz="2800" b="0" strike="noStrike" spc="-1">
                  <a:latin typeface="Arial"/>
                </a:endParaRPr>
              </a:p>
              <a:p>
                <a:endParaRPr lang="en-US" sz="2800" b="0" strike="noStrike" spc="-1">
                  <a:latin typeface="Arial"/>
                </a:endParaRPr>
              </a:p>
            </p:txBody>
          </p:sp>
        </mc:Choice>
        <mc:Fallback>
          <p:sp>
            <p:nvSpPr>
              <p:cNvPr id="94" name="Text 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0" y="3717290"/>
                <a:ext cx="10833100" cy="1435735"/>
              </a:xfrm>
              <a:prstGeom prst="rect">
                <a:avLst/>
              </a:prstGeom>
              <a:blipFill rotWithShape="1">
                <a:blip r:embed="rId3"/>
                <a:stretch>
                  <a:fillRect b="-113313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8"/>
              <p:cNvSpPr txBox="1"/>
              <p:nvPr/>
            </p:nvSpPr>
            <p:spPr>
              <a:xfrm>
                <a:off x="1127760" y="5445125"/>
                <a:ext cx="8972550" cy="562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sz="2800" spc="-1">
                    <a:solidFill>
                      <a:schemeClr val="accent5"/>
                    </a:solidFill>
                    <a:latin typeface="Arial"/>
                    <a:sym typeface="+mn-ea"/>
                  </a:rPr>
                  <a:t>Question: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{</m:t>
                        </m:r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𝑝</m:t>
                        </m:r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,</m:t>
                        </m:r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𝑞</m:t>
                        </m:r>
                        <m:r>
                          <a:rPr lang="en-US" sz="2800" b="0" i="1" strike="noStrike" spc="-1">
                            <a:solidFill>
                              <a:schemeClr val="accent5"/>
                            </a:solidFill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800" spc="-1">
                    <a:solidFill>
                      <a:schemeClr val="accent5"/>
                    </a:solidFill>
                    <a:latin typeface="Arial"/>
                    <a:sym typeface="+mn-ea"/>
                  </a:rPr>
                  <a:t> for generic p, q?</a:t>
                </a:r>
                <a:r>
                  <a:rPr lang="en-US" spc="-1">
                    <a:latin typeface="Arial"/>
                    <a:sym typeface="+mn-ea"/>
                  </a:rPr>
                  <a:t> </a:t>
                </a:r>
                <a:endParaRPr lang="en-US"/>
              </a:p>
            </p:txBody>
          </p:sp>
        </mc:Choice>
        <mc:Fallback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" y="5445125"/>
                <a:ext cx="8972550" cy="5626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Why giant graviton?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94" name="Text Box 93"/>
          <p:cNvSpPr txBox="1"/>
          <p:nvPr/>
        </p:nvSpPr>
        <p:spPr>
          <a:xfrm>
            <a:off x="767715" y="1917065"/>
            <a:ext cx="10287000" cy="380111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• Due to Myers effect, gravitons with large momentum in RR-flux background will become “fat” —— Giant Graviton</a:t>
            </a:r>
            <a:endParaRPr lang="en-US" sz="2400" b="0" strike="noStrike" spc="-1">
              <a:latin typeface="Arial"/>
            </a:endParaRPr>
          </a:p>
          <a:p>
            <a:endParaRPr lang="en-US" sz="2400" b="0" strike="noStrike" spc="-1">
              <a:latin typeface="Arial"/>
            </a:endParaRPr>
          </a:p>
          <a:p>
            <a:r>
              <a:rPr lang="en-US" sz="2400" b="0" strike="noStrike" spc="-1">
                <a:latin typeface="Arial"/>
              </a:rPr>
              <a:t>• </a:t>
            </a:r>
            <a:r>
              <a:rPr lang="en-US" sz="2400" spc="-1">
                <a:latin typeface="Arial"/>
                <a:sym typeface="+mn-ea"/>
              </a:rPr>
              <a:t>The determinant operator are analog of baryons in large- QCD, can be useful to understand baryon physicscan be useful to understand baryon physics</a:t>
            </a:r>
            <a:endParaRPr lang="en-US" sz="2400" spc="-1">
              <a:latin typeface="Arial"/>
              <a:sym typeface="+mn-ea"/>
            </a:endParaRPr>
          </a:p>
          <a:p>
            <a:endParaRPr lang="en-US" sz="2400" spc="-1">
              <a:latin typeface="Arial"/>
              <a:sym typeface="+mn-ea"/>
            </a:endParaRPr>
          </a:p>
          <a:p>
            <a:r>
              <a:rPr lang="en-US" sz="2400" spc="-1">
                <a:latin typeface="Arial"/>
                <a:sym typeface="+mn-ea"/>
              </a:rPr>
              <a:t>• Giant gravitons can be viewed as defects/boundary, the maximal giant corresponds to integrable boundary state</a:t>
            </a:r>
            <a:endParaRPr lang="en-US" sz="2800" b="0" strike="noStrike" spc="-1">
              <a:latin typeface="Arial"/>
            </a:endParaRPr>
          </a:p>
          <a:p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84250" y="3787775"/>
            <a:ext cx="9144635" cy="10083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Why generic p, q?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3" name="Text Box 2"/>
          <p:cNvSpPr txBox="1"/>
          <p:nvPr/>
        </p:nvSpPr>
        <p:spPr>
          <a:xfrm>
            <a:off x="1127760" y="1844675"/>
            <a:ext cx="8437245" cy="7035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10d hidden conformal symmetry——four single trace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1690" y="5445760"/>
            <a:ext cx="10102215" cy="7035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r>
              <a:rPr lang="en-US" sz="2400" b="0" strike="noStrike" spc="-1">
                <a:latin typeface="Arial"/>
              </a:rPr>
              <a:t>What kind of 10d hidden symmetry does giant correlator satisfy?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805" y="2348865"/>
            <a:ext cx="7752715" cy="565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965" y="3860165"/>
            <a:ext cx="9123045" cy="87376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767715" y="3241675"/>
            <a:ext cx="3612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Generating Function</a:t>
            </a:r>
            <a:endParaRPr lang="en-US" sz="2000"/>
          </a:p>
        </p:txBody>
      </p:sp>
      <p:sp>
        <p:nvSpPr>
          <p:cNvPr id="15" name="Text Box 14"/>
          <p:cNvSpPr txBox="1"/>
          <p:nvPr/>
        </p:nvSpPr>
        <p:spPr>
          <a:xfrm>
            <a:off x="5775325" y="3146425"/>
            <a:ext cx="4137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[Caron-Huot, Coronado 2021]</a:t>
            </a:r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1630" y="4291965"/>
            <a:ext cx="2847340" cy="10236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72715" y="3640455"/>
            <a:ext cx="5770880" cy="490220"/>
            <a:chOff x="3590" y="5149"/>
            <a:chExt cx="10291" cy="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81" y="5149"/>
              <a:ext cx="3600" cy="84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3590" y="5149"/>
              <a:ext cx="6776" cy="751"/>
              <a:chOff x="5971" y="5060"/>
              <a:chExt cx="7200" cy="84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71" y="5060"/>
                <a:ext cx="3600" cy="84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71" y="5060"/>
                <a:ext cx="3600" cy="840"/>
              </a:xfrm>
              <a:prstGeom prst="rect">
                <a:avLst/>
              </a:prstGeom>
            </p:spPr>
          </p:pic>
        </p:grpSp>
      </p:grpSp>
      <p:sp>
        <p:nvSpPr>
          <p:cNvPr id="20" name="Text Box 19"/>
          <p:cNvSpPr txBox="1"/>
          <p:nvPr/>
        </p:nvSpPr>
        <p:spPr>
          <a:xfrm>
            <a:off x="767715" y="2999105"/>
            <a:ext cx="3612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Notations: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767715" y="2999105"/>
            <a:ext cx="3612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Superconformal:</a:t>
            </a:r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0855" y="3644900"/>
            <a:ext cx="7522845" cy="23780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72130" y="1917065"/>
            <a:ext cx="863600" cy="431800"/>
          </a:xfrm>
          <a:prstGeom prst="roundRect">
            <a:avLst/>
          </a:prstGeom>
          <a:noFill/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1751" y="997801"/>
            <a:ext cx="9746088" cy="742416"/>
          </a:xfrm>
        </p:spPr>
        <p:txBody>
          <a:bodyPr/>
          <a:lstStyle/>
          <a:p>
            <a:r>
              <a:rPr altLang="zh-CN" sz="2800" dirty="0" smtClean="0"/>
              <a:t>General structure</a:t>
            </a:r>
            <a:endParaRPr altLang="zh-CN" sz="2800" dirty="0" smtClean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821690" y="476885"/>
            <a:ext cx="9745345" cy="713105"/>
          </a:xfrm>
        </p:spPr>
        <p:txBody>
          <a:bodyPr/>
          <a:lstStyle/>
          <a:p>
            <a:r>
              <a:rPr lang="en-US" altLang="zh-CN" sz="3600" dirty="0" smtClean="0">
                <a:latin typeface="+mn-ea"/>
                <a:sym typeface="+mn-ea"/>
              </a:rPr>
              <a:t>Giant Correlators</a:t>
            </a:r>
            <a:endParaRPr lang="en-US" altLang="zh-CN" sz="3600" i="1" dirty="0" smtClean="0">
              <a:latin typeface="+mn-ea"/>
              <a:cs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3705" y="1844675"/>
            <a:ext cx="7637145" cy="11709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27985" y="1844675"/>
            <a:ext cx="1843405" cy="1094105"/>
          </a:xfrm>
          <a:prstGeom prst="round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968615" y="2075180"/>
            <a:ext cx="1361440" cy="562610"/>
          </a:xfrm>
          <a:prstGeom prst="round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203325" y="3156585"/>
            <a:ext cx="5866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Exhaust conformal weight and harmonic weight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3206</Words>
  <Application>WPS Presentation</Application>
  <PresentationFormat/>
  <Paragraphs>269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50" baseType="lpstr">
      <vt:lpstr>Arial</vt:lpstr>
      <vt:lpstr>SimSun</vt:lpstr>
      <vt:lpstr>Wingdings</vt:lpstr>
      <vt:lpstr>Times New Roman</vt:lpstr>
      <vt:lpstr>DejaVu Sans</vt:lpstr>
      <vt:lpstr>DejaVu Sans</vt:lpstr>
      <vt:lpstr>Arial</vt:lpstr>
      <vt:lpstr>Symbol</vt:lpstr>
      <vt:lpstr>Microsoft YaHei</vt:lpstr>
      <vt:lpstr>Droid Sans Fallback</vt:lpstr>
      <vt:lpstr>Wingdings 2</vt:lpstr>
      <vt:lpstr>Gubbi</vt:lpstr>
      <vt:lpstr>OpenSymbol</vt:lpstr>
      <vt:lpstr>KaTeX_Caligraphic</vt:lpstr>
      <vt:lpstr>Microsoft YaHei</vt:lpstr>
      <vt:lpstr>Arial Unicode MS</vt:lpstr>
      <vt:lpstr>宋体</vt:lpstr>
      <vt:lpstr>微软雅黑 bold</vt:lpstr>
      <vt:lpstr>Microsoft YaHei</vt:lpstr>
      <vt:lpstr>DejaVu Math TeX Gyre</vt:lpstr>
      <vt:lpstr>Courier</vt:lpstr>
      <vt:lpstr>C059</vt:lpstr>
      <vt:lpstr>Bitstream Charter</vt:lpstr>
      <vt:lpstr>Chandas</vt:lpstr>
      <vt:lpstr>Office Theme</vt:lpstr>
      <vt:lpstr>View</vt:lpstr>
      <vt:lpstr>Giant Graviton Two-point Functions at Weak Coupling</vt:lpstr>
      <vt:lpstr>PowerPoint 演示文稿</vt:lpstr>
      <vt:lpstr>PowerPoint 演示文稿</vt:lpstr>
      <vt:lpstr>PowerPoint 演示文稿</vt:lpstr>
      <vt:lpstr>标题</vt:lpstr>
      <vt:lpstr>Why giant graviton?</vt:lpstr>
      <vt:lpstr>General structure</vt:lpstr>
      <vt:lpstr>General structure</vt:lpstr>
      <vt:lpstr>General structure</vt:lpstr>
      <vt:lpstr>General structure</vt:lpstr>
      <vt:lpstr>General structure</vt:lpstr>
      <vt:lpstr>General structure</vt:lpstr>
      <vt:lpstr>General structure</vt:lpstr>
      <vt:lpstr>From N=4 to N=2</vt:lpstr>
      <vt:lpstr>From N=4 to N=2</vt:lpstr>
      <vt:lpstr>From N=4 to N=2</vt:lpstr>
      <vt:lpstr>From N=4 to N=2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From N=4 to N=2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Graviton Two-Point Function at Three Loop</dc:title>
  <dc:creator>赵 文成</dc:creator>
  <cp:lastModifiedBy>wuyu</cp:lastModifiedBy>
  <cp:revision>255</cp:revision>
  <cp:lastPrinted>2025-10-31T00:28:46Z</cp:lastPrinted>
  <dcterms:created xsi:type="dcterms:W3CDTF">2025-10-31T00:28:46Z</dcterms:created>
  <dcterms:modified xsi:type="dcterms:W3CDTF">2025-10-31T00:28:46Z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5D95925E5B464FA1A1AA9F60D915BD81_12</vt:lpwstr>
  </property>
  <property fmtid="{D5CDD505-2E9C-101B-9397-08002B2CF9AE}" pid="3" name="KSOProductBuildVer">
    <vt:lpwstr>1033-11.1.0.11719</vt:lpwstr>
  </property>
  <property fmtid="{D5CDD505-2E9C-101B-9397-08002B2CF9AE}" pid="4" name="PresentationFormat">
    <vt:lpwstr>宽屏</vt:lpwstr>
  </property>
  <property fmtid="{D5CDD505-2E9C-101B-9397-08002B2CF9AE}" pid="5" name="Slides">
    <vt:i4>22</vt:i4>
  </property>
</Properties>
</file>