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37" r:id="rId4"/>
    <p:sldId id="341" r:id="rId5"/>
    <p:sldId id="338" r:id="rId6"/>
    <p:sldId id="340" r:id="rId7"/>
    <p:sldId id="33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8B833-DAA6-4F79-B9D2-F6B1FF330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CD85FF-53DB-446E-93A3-5797FE02E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AADE-063A-4D56-9CB7-C97C7B75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3BD025-B758-407D-8A2D-F0F6138B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6EDDC-0372-4C60-8F7A-1AC8BEB0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DE177-87AD-4589-94FA-A3322649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01C19B-494C-441F-B2E6-BE69B5925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FA363-3259-4C79-9001-C6CAA43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81BE3-DE29-4BA7-9137-0C07C9DC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56366-E3B7-4476-88F5-58EE6C27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1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CA9A15-4F78-40F1-85EA-6CFAFE276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C76C1B-89F6-457C-BE35-9C4D7F28D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C53632-0176-4D17-B59C-4C11C0B0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001B45-CB4C-47B1-8827-20317AFF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61F941-4204-404D-8934-5B711723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30169-0422-4F11-A650-0AAA24AE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E77B9C-B453-473F-B185-A38284EC7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784D3-EDED-41BB-8FFD-7297D4A9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28DC3-4EA6-4681-92F6-F44045A8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BB6017-74C8-49BA-B07E-A58E3034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FDDB2-5252-46EE-B2C4-150BF77A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C31FD-5FF4-4345-9350-7DA75184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8300B-1943-4DC3-82B6-DB56CF3F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ED4278-54BD-468A-9F0E-04513BA2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14102-0E29-4117-A117-05EA6240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6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EA18C-86FF-4D41-86B1-4C6CEE68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807928-0438-41AC-953F-B4C9E2502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7B458C-A157-4552-91C3-8ECDC9E4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931F0-19D8-43D3-A864-BA2F4451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E8816B-7194-4B97-BA19-7B670385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66B732-FF6B-4904-A7CA-CAC2BD7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24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51B8D-501B-47B0-BF27-F61B7BB8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4491D-D901-4B8B-886C-16299CF4B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B57381-F229-4F20-AC1A-DD47B8016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3E278F-2A71-4D8F-98ED-22C4C2BD0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CD27D1-6D8C-4E5A-B230-B9905FB55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470CE5-DC79-47AA-93D9-40FD9A35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740A70-6A19-4675-887F-22BBECF7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E3C3A7-3B25-4CDA-8D0A-17C663D0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6A60C-9247-4C52-ABE5-7902B58D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80241B-D8A5-4887-A362-339F5986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6EAA6A-32CD-4D82-B504-D17908EC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EA774C-AE02-4419-BC2E-01E4AB8A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B5301D-0C22-454E-9310-5253DFB7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46867B-59DE-4BB8-B0DB-DB840A85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D78A88-9720-4FF4-8504-67FA0CA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23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6C75E-D526-4CD5-94C9-CD2480D1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1F8BF-1CF6-4861-A0F0-156B9A8F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0D9BC-A1C6-4BBF-8230-DCFC4FEC5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3442A-1947-4246-9737-4B86D95D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2EC170-2966-45A7-9F80-A747B843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754FD7-BA8C-4FE3-B5B3-A3C16954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7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754FF-A8AD-4039-94ED-01ECC20C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A11285-3C06-4518-9521-43244DBE0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EB1B27-2EBA-4794-BCFE-7572BD4B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ED24B-42C0-4B6F-85F6-72140B99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00D98-92D2-4670-AE2C-86836600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488F1-B183-42F1-AAAA-BDF7CF1D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7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6AAE30-F684-48E6-A438-ED74CE6D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AC1828-1F9A-4BBE-AF76-5E49BAA7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81FA5F-CFB1-4FCC-9D30-0BD72F6E9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0A08-AAD9-4C3C-86C5-BF6347DBEC9B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8ACD8-9BF0-4C22-810E-C147D8BDB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CBFC3-8BBE-4B40-832B-03FA4F5BA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8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24970/" TargetMode="External"/><Relationship Id="rId2" Type="http://schemas.openxmlformats.org/officeDocument/2006/relationships/hyperlink" Target="https://indico.ihep.ac.cn/event/24057/contributions/171219/attachments/83963/106728/20241104_CEPC_Kaili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2168770" y="2413337"/>
            <a:ext cx="8354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atin typeface="Bodoni MT" panose="02070603080606020203" pitchFamily="18" charset="0"/>
              </a:rPr>
              <a:t>H_recoil</a:t>
            </a:r>
            <a:r>
              <a:rPr lang="en-US" altLang="zh-CN" sz="6000" dirty="0">
                <a:latin typeface="Bodoni MT" panose="02070603080606020203" pitchFamily="18" charset="0"/>
              </a:rPr>
              <a:t> Status Report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5749490" y="4130637"/>
            <a:ext cx="577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Li(Fudan university)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027962" y="1030161"/>
            <a:ext cx="349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CEPC </a:t>
            </a:r>
            <a:r>
              <a:rPr lang="en-US" altLang="zh-CN" dirty="0" err="1">
                <a:latin typeface="+mn-ea"/>
              </a:rPr>
              <a:t>Trk</a:t>
            </a:r>
            <a:r>
              <a:rPr lang="en-US" altLang="zh-CN" dirty="0">
                <a:latin typeface="+mn-ea"/>
              </a:rPr>
              <a:t> &amp; PID </a:t>
            </a:r>
            <a:r>
              <a:rPr lang="en-PK" dirty="0">
                <a:latin typeface="+mn-ea"/>
              </a:rPr>
              <a:t>meeting</a:t>
            </a:r>
            <a:endParaRPr lang="en-US" dirty="0">
              <a:latin typeface="+mn-ea"/>
            </a:endParaRPr>
          </a:p>
          <a:p>
            <a:r>
              <a:rPr lang="en-US" dirty="0">
                <a:latin typeface="+mn-ea"/>
              </a:rPr>
              <a:t>Feb</a:t>
            </a:r>
            <a:r>
              <a:rPr lang="en-PK" dirty="0">
                <a:latin typeface="+mn-ea"/>
              </a:rPr>
              <a:t> </a:t>
            </a:r>
            <a:r>
              <a:rPr lang="en-US" dirty="0">
                <a:latin typeface="+mn-ea"/>
              </a:rPr>
              <a:t>14</a:t>
            </a:r>
            <a:r>
              <a:rPr lang="en-PK" dirty="0">
                <a:latin typeface="+mn-ea"/>
              </a:rPr>
              <a:t>, 202</a:t>
            </a:r>
            <a:r>
              <a:rPr lang="en-US" dirty="0">
                <a:latin typeface="+mn-ea"/>
              </a:rPr>
              <a:t>5</a:t>
            </a:r>
            <a:endParaRPr lang="en-PK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Higgs recoil mass study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CE4D33-262D-407E-B084-5022D7A926B2}"/>
              </a:ext>
            </a:extLst>
          </p:cNvPr>
          <p:cNvSpPr txBox="1"/>
          <p:nvPr/>
        </p:nvSpPr>
        <p:spPr>
          <a:xfrm>
            <a:off x="1102600" y="1230363"/>
            <a:ext cx="9914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In </a:t>
            </a:r>
            <a:r>
              <a:rPr lang="en-US" altLang="zh-CN" sz="2800" dirty="0" err="1">
                <a:latin typeface="Bodoni MT" panose="02070603080606020203" pitchFamily="18" charset="0"/>
              </a:rPr>
              <a:t>ee</a:t>
            </a:r>
            <a:r>
              <a:rPr lang="en-US" altLang="zh-CN" sz="2800" dirty="0">
                <a:latin typeface="Bodoni MT" panose="02070603080606020203" pitchFamily="18" charset="0"/>
              </a:rPr>
              <a:t> collision in CEPC, H mass can be measured in recoil mass in ZH events, when a Z boson can be well-reconstructed by di-</a:t>
            </a:r>
            <a:r>
              <a:rPr lang="en-US" altLang="zh-CN" sz="2800" dirty="0" err="1">
                <a:latin typeface="Bodoni MT" panose="02070603080606020203" pitchFamily="18" charset="0"/>
              </a:rPr>
              <a:t>leption</a:t>
            </a:r>
            <a:r>
              <a:rPr lang="en-US" altLang="zh-CN" sz="2800" dirty="0">
                <a:latin typeface="Bodoni MT" panose="02070603080606020203" pitchFamily="18" charset="0"/>
              </a:rPr>
              <a:t> final-states.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E59F476-BF57-475F-99F1-BB22CD4A36A2}"/>
              </a:ext>
            </a:extLst>
          </p:cNvPr>
          <p:cNvSpPr txBox="1"/>
          <p:nvPr/>
        </p:nvSpPr>
        <p:spPr>
          <a:xfrm>
            <a:off x="1102600" y="2920417"/>
            <a:ext cx="9914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The performance of this benchmark study gives a feedback for the quality of lepton reconstruction and tracking resolution.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66FCFEE-48E6-4F81-B4E7-5160B845CBA9}"/>
              </a:ext>
            </a:extLst>
          </p:cNvPr>
          <p:cNvSpPr txBox="1"/>
          <p:nvPr/>
        </p:nvSpPr>
        <p:spPr>
          <a:xfrm>
            <a:off x="1102600" y="4404686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Clear relation between Z boson momenta and H recoil.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8C6EA74-865C-45DC-8811-3DEF07D78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1" y="5284685"/>
            <a:ext cx="4872891" cy="7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Status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CE4D33-262D-407E-B084-5022D7A926B2}"/>
              </a:ext>
            </a:extLst>
          </p:cNvPr>
          <p:cNvSpPr txBox="1"/>
          <p:nvPr/>
        </p:nvSpPr>
        <p:spPr>
          <a:xfrm>
            <a:off x="1102600" y="1230363"/>
            <a:ext cx="9914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Though the H decay is not the input for recoil mass computing, but the </a:t>
            </a:r>
            <a:r>
              <a:rPr lang="en-US" altLang="zh-CN" sz="2800" dirty="0" err="1">
                <a:latin typeface="Bodoni MT" panose="02070603080606020203" pitchFamily="18" charset="0"/>
              </a:rPr>
              <a:t>mutilepton</a:t>
            </a:r>
            <a:r>
              <a:rPr lang="en-US" altLang="zh-CN" sz="2800" dirty="0">
                <a:latin typeface="Bodoni MT" panose="02070603080606020203" pitchFamily="18" charset="0"/>
              </a:rPr>
              <a:t> final state(HZZ, HWW) will bring </a:t>
            </a:r>
            <a:r>
              <a:rPr lang="en-US" altLang="zh-CN" sz="2800" dirty="0" err="1">
                <a:latin typeface="Bodoni MT" panose="02070603080606020203" pitchFamily="18" charset="0"/>
              </a:rPr>
              <a:t>inpacts</a:t>
            </a:r>
            <a:r>
              <a:rPr lang="en-US" altLang="zh-CN" sz="2800" dirty="0">
                <a:latin typeface="Bodoni MT" panose="02070603080606020203" pitchFamily="18" charset="0"/>
              </a:rPr>
              <a:t> on Z reconstruction.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169578-0B2C-4AE8-9683-39420B8E845E}"/>
              </a:ext>
            </a:extLst>
          </p:cNvPr>
          <p:cNvSpPr txBox="1"/>
          <p:nvPr/>
        </p:nvSpPr>
        <p:spPr>
          <a:xfrm>
            <a:off x="1102599" y="2857648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We use a chi square method to find the best lepton pair.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5CC92D-3AE3-44B6-AA79-0E661977106F}"/>
              </a:ext>
            </a:extLst>
          </p:cNvPr>
          <p:cNvSpPr txBox="1"/>
          <p:nvPr/>
        </p:nvSpPr>
        <p:spPr>
          <a:xfrm>
            <a:off x="1062793" y="4189242"/>
            <a:ext cx="99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In this formula, the width of Z/H should be measured as a constant with H invisible events.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4CB02B-6808-4CD4-B97C-FA4028C23FF2}"/>
              </a:ext>
            </a:extLst>
          </p:cNvPr>
          <p:cNvSpPr txBox="1"/>
          <p:nvPr/>
        </p:nvSpPr>
        <p:spPr>
          <a:xfrm>
            <a:off x="1062794" y="5242118"/>
            <a:ext cx="99145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Inputs: 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cefs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higgs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liugeliang</a:t>
            </a:r>
            <a:r>
              <a:rPr lang="en-US" altLang="zh-CN" sz="2400" dirty="0">
                <a:latin typeface="Bodoni MT" panose="02070603080606020203" pitchFamily="18" charset="0"/>
              </a:rPr>
              <a:t>/CEPC/202501/Production/E240_e2e2Hinvi, /</a:t>
            </a:r>
            <a:r>
              <a:rPr lang="en-US" altLang="zh-CN" sz="2400" dirty="0" err="1">
                <a:latin typeface="Bodoni MT" panose="02070603080606020203" pitchFamily="18" charset="0"/>
              </a:rPr>
              <a:t>cefs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higgs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liugeliang</a:t>
            </a:r>
            <a:r>
              <a:rPr lang="en-US" altLang="zh-CN" sz="2400" dirty="0">
                <a:latin typeface="Bodoni MT" panose="02070603080606020203" pitchFamily="18" charset="0"/>
              </a:rPr>
              <a:t>/CEPC/202501/Production/E240_e1e1Hinvi 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4A056C-B03E-4BD5-A8C1-39D8974BD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13062"/>
          <a:stretch/>
        </p:blipFill>
        <p:spPr>
          <a:xfrm>
            <a:off x="3294033" y="3380868"/>
            <a:ext cx="5104243" cy="7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Lepton Selection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CE4D33-262D-407E-B084-5022D7A926B2}"/>
              </a:ext>
            </a:extLst>
          </p:cNvPr>
          <p:cNvSpPr txBox="1"/>
          <p:nvPr/>
        </p:nvSpPr>
        <p:spPr>
          <a:xfrm>
            <a:off x="1102600" y="1230363"/>
            <a:ext cx="9914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Status: Muon system is not well defined, and electron reconstruction is not corresponding to Z peak from </a:t>
            </a:r>
            <a:r>
              <a:rPr lang="en-US" altLang="zh-CN" sz="2800" dirty="0" err="1">
                <a:latin typeface="Bodoni MT" panose="02070603080606020203" pitchFamily="18" charset="0"/>
              </a:rPr>
              <a:t>Geliang’s</a:t>
            </a:r>
            <a:r>
              <a:rPr lang="en-US" altLang="zh-CN" sz="2800" dirty="0">
                <a:latin typeface="Bodoni MT" panose="02070603080606020203" pitchFamily="18" charset="0"/>
              </a:rPr>
              <a:t> report.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2F124E-1F2F-4190-8149-FCAAA0188D15}"/>
              </a:ext>
            </a:extLst>
          </p:cNvPr>
          <p:cNvSpPr txBox="1"/>
          <p:nvPr/>
        </p:nvSpPr>
        <p:spPr>
          <a:xfrm>
            <a:off x="1102599" y="2736502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Lepton selection is performed by </a:t>
            </a:r>
            <a:r>
              <a:rPr lang="en-US" altLang="zh-CN" sz="2800" dirty="0" err="1">
                <a:latin typeface="Bodoni MT" panose="02070603080606020203" pitchFamily="18" charset="0"/>
              </a:rPr>
              <a:t>GenMatching</a:t>
            </a:r>
            <a:r>
              <a:rPr lang="en-US" altLang="zh-CN" sz="2800" dirty="0">
                <a:latin typeface="Bodoni MT" panose="02070603080606020203" pitchFamily="18" charset="0"/>
              </a:rPr>
              <a:t>.(</a:t>
            </a:r>
            <a:r>
              <a:rPr lang="en-US" altLang="zh-CN" sz="2800" dirty="0" err="1">
                <a:latin typeface="Bodoni MT" panose="02070603080606020203" pitchFamily="18" charset="0"/>
              </a:rPr>
              <a:t>DeltaR</a:t>
            </a:r>
            <a:r>
              <a:rPr lang="en-US" altLang="zh-CN" sz="2800" dirty="0">
                <a:latin typeface="Bodoni MT" panose="02070603080606020203" pitchFamily="18" charset="0"/>
              </a:rPr>
              <a:t>&lt;0.1)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D80A25-8D68-481B-8E3F-FB9E1F35AF4D}"/>
              </a:ext>
            </a:extLst>
          </p:cNvPr>
          <p:cNvSpPr txBox="1"/>
          <p:nvPr/>
        </p:nvSpPr>
        <p:spPr>
          <a:xfrm>
            <a:off x="1102599" y="3462617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Z, H resonance is fitted with </a:t>
            </a:r>
            <a:r>
              <a:rPr lang="en-US" altLang="zh-CN" sz="2800" dirty="0" err="1">
                <a:latin typeface="Bodoni MT" panose="02070603080606020203" pitchFamily="18" charset="0"/>
              </a:rPr>
              <a:t>TwosidedCB</a:t>
            </a:r>
            <a:r>
              <a:rPr lang="en-US" altLang="zh-CN" sz="2800" dirty="0">
                <a:latin typeface="Bodoni MT" panose="02070603080606020203" pitchFamily="18" charset="0"/>
              </a:rPr>
              <a:t>. (</a:t>
            </a:r>
            <a:r>
              <a:rPr lang="en-US" altLang="zh-CN" sz="2800" dirty="0" err="1">
                <a:latin typeface="Bodoni MT" panose="02070603080606020203" pitchFamily="18" charset="0"/>
              </a:rPr>
              <a:t>unbinned</a:t>
            </a:r>
            <a:r>
              <a:rPr lang="en-US" altLang="zh-CN" sz="2800" dirty="0">
                <a:latin typeface="Bodoni MT" panose="02070603080606020203" pitchFamily="18" charset="0"/>
              </a:rPr>
              <a:t> fit)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BBC4D1-F49A-493B-889E-214A01798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6" y="4141235"/>
            <a:ext cx="7610474" cy="2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4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2DB989-EA15-483D-8D8D-D92D7AE2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AEFB05A-D728-449E-888B-EBEE37A99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-146"/>
          <a:stretch/>
        </p:blipFill>
        <p:spPr>
          <a:xfrm>
            <a:off x="1770803" y="787225"/>
            <a:ext cx="4040836" cy="306279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F761BC3-9B45-4110-AE90-1C71F9352CAE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Results (Fitting with </a:t>
            </a:r>
            <a:r>
              <a:rPr lang="en-US" altLang="zh-CN" sz="3600" dirty="0" err="1">
                <a:latin typeface="Bodoni MT" panose="02070603080606020203" pitchFamily="18" charset="0"/>
              </a:rPr>
              <a:t>TwosidedCB</a:t>
            </a:r>
            <a:r>
              <a:rPr lang="en-US" altLang="zh-CN" sz="3600" dirty="0">
                <a:latin typeface="Bodoni MT" panose="02070603080606020203" pitchFamily="18" charset="0"/>
              </a:rPr>
              <a:t>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9FC5194-68A9-4918-A617-CE4EB4719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375" b="1"/>
          <a:stretch/>
        </p:blipFill>
        <p:spPr>
          <a:xfrm>
            <a:off x="6169979" y="739949"/>
            <a:ext cx="4201535" cy="31573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0A5A20-379E-4DA3-8F11-AEED46FFF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79" y="3700651"/>
            <a:ext cx="4042133" cy="31573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09946C-C8C5-4A7A-8DD0-B6742D4940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1"/>
          <a:stretch/>
        </p:blipFill>
        <p:spPr>
          <a:xfrm>
            <a:off x="1835495" y="3800683"/>
            <a:ext cx="3911451" cy="29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6E4A78-3BB1-4A65-8E14-E03BD07A0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6" y="1523835"/>
            <a:ext cx="5364945" cy="38103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9592E9-90DF-4183-B1E2-112938065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11" y="1491101"/>
            <a:ext cx="5280489" cy="384306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Z Truth (Fitting with </a:t>
            </a:r>
            <a:r>
              <a:rPr lang="en-US" altLang="zh-CN" sz="3600" dirty="0" err="1">
                <a:latin typeface="Bodoni MT" panose="02070603080606020203" pitchFamily="18" charset="0"/>
              </a:rPr>
              <a:t>TwosidedCB</a:t>
            </a:r>
            <a:r>
              <a:rPr lang="en-US" altLang="zh-CN" sz="3600" dirty="0">
                <a:latin typeface="Bodoni MT" panose="02070603080606020203" pitchFamily="18" charset="0"/>
              </a:rPr>
              <a:t>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E4868D-9C90-4F1D-9062-8E007E3A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F7988B-D1D8-4F5B-B993-73D53D1BB7AB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Summay</a:t>
            </a:r>
            <a:r>
              <a:rPr lang="en-US" altLang="zh-CN" sz="3600" dirty="0">
                <a:latin typeface="Bodoni MT" panose="02070603080606020203" pitchFamily="18" charset="0"/>
              </a:rPr>
              <a:t> and plans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26D8645-EFDE-4D4E-BB48-D75CDED35DA2}"/>
              </a:ext>
            </a:extLst>
          </p:cNvPr>
          <p:cNvSpPr txBox="1"/>
          <p:nvPr/>
        </p:nvSpPr>
        <p:spPr>
          <a:xfrm>
            <a:off x="1004945" y="1326826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The shape in H invisible decay is corresponding with </a:t>
            </a:r>
            <a:r>
              <a:rPr lang="en-US" altLang="zh-CN" sz="2800" dirty="0">
                <a:latin typeface="Bodoni MT" panose="02070603080606020203" pitchFamily="18" charset="0"/>
                <a:hlinkClick r:id="rId2"/>
              </a:rPr>
              <a:t>kaili</a:t>
            </a:r>
            <a:r>
              <a:rPr lang="en-US" altLang="zh-CN" sz="2800" dirty="0">
                <a:latin typeface="Bodoni MT" panose="02070603080606020203" pitchFamily="18" charset="0"/>
              </a:rPr>
              <a:t> &amp; </a:t>
            </a:r>
            <a:r>
              <a:rPr lang="en-US" altLang="zh-CN" sz="2800" dirty="0">
                <a:latin typeface="Bodoni MT" panose="02070603080606020203" pitchFamily="18" charset="0"/>
                <a:hlinkClick r:id="rId3"/>
              </a:rPr>
              <a:t>Geliang’s </a:t>
            </a:r>
            <a:r>
              <a:rPr lang="en-US" altLang="zh-CN" sz="2800" dirty="0">
                <a:latin typeface="Bodoni MT" panose="02070603080606020203" pitchFamily="18" charset="0"/>
              </a:rPr>
              <a:t>study.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B88A2C-8353-4CF7-A4B7-ABC265A0F360}"/>
              </a:ext>
            </a:extLst>
          </p:cNvPr>
          <p:cNvSpPr txBox="1"/>
          <p:nvPr/>
        </p:nvSpPr>
        <p:spPr>
          <a:xfrm>
            <a:off x="1004945" y="2522657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With the width parameters, best lepton pair study can be performed in HZZ &amp; HWW samples. (Under generation)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951062-33A4-40F4-99BA-59432244109F}"/>
              </a:ext>
            </a:extLst>
          </p:cNvPr>
          <p:cNvSpPr txBox="1"/>
          <p:nvPr/>
        </p:nvSpPr>
        <p:spPr>
          <a:xfrm>
            <a:off x="1004945" y="3718488"/>
            <a:ext cx="9825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Bkg</a:t>
            </a:r>
            <a:r>
              <a:rPr lang="en-US" altLang="zh-CN" sz="2800" dirty="0">
                <a:latin typeface="Bodoni MT" panose="02070603080606020203" pitchFamily="18" charset="0"/>
              </a:rPr>
              <a:t> samples includes </a:t>
            </a:r>
            <a:r>
              <a:rPr lang="en-US" altLang="zh-CN" sz="2800" dirty="0" err="1">
                <a:latin typeface="Bodoni MT" panose="02070603080606020203" pitchFamily="18" charset="0"/>
              </a:rPr>
              <a:t>Zgamma</a:t>
            </a:r>
            <a:r>
              <a:rPr lang="en-US" altLang="zh-CN" sz="2800" dirty="0">
                <a:latin typeface="Bodoni MT" panose="02070603080606020203" pitchFamily="18" charset="0"/>
              </a:rPr>
              <a:t>, </a:t>
            </a:r>
            <a:r>
              <a:rPr lang="en-US" altLang="zh-CN" sz="2800" dirty="0" err="1">
                <a:latin typeface="Bodoni MT" panose="02070603080606020203" pitchFamily="18" charset="0"/>
              </a:rPr>
              <a:t>eeWW</a:t>
            </a:r>
            <a:r>
              <a:rPr lang="en-US" altLang="zh-CN" sz="2800" dirty="0">
                <a:latin typeface="Bodoni MT" panose="02070603080606020203" pitchFamily="18" charset="0"/>
              </a:rPr>
              <a:t> and </a:t>
            </a:r>
            <a:r>
              <a:rPr lang="en-US" altLang="zh-CN" sz="2800" dirty="0" err="1">
                <a:latin typeface="Bodoni MT" panose="02070603080606020203" pitchFamily="18" charset="0"/>
              </a:rPr>
              <a:t>eeZZ</a:t>
            </a:r>
            <a:r>
              <a:rPr lang="en-US" altLang="zh-CN" sz="2800" dirty="0">
                <a:latin typeface="Bodoni MT" panose="02070603080606020203" pitchFamily="18" charset="0"/>
              </a:rPr>
              <a:t> will be checked for the </a:t>
            </a:r>
            <a:r>
              <a:rPr lang="en-US" altLang="zh-CN" sz="2800" dirty="0" err="1">
                <a:latin typeface="Bodoni MT" panose="02070603080606020203" pitchFamily="18" charset="0"/>
              </a:rPr>
              <a:t>optimazations</a:t>
            </a:r>
            <a:r>
              <a:rPr lang="en-US" altLang="zh-CN" sz="2800" dirty="0">
                <a:latin typeface="Bodoni MT" panose="02070603080606020203" pitchFamily="18" charset="0"/>
              </a:rPr>
              <a:t> of event selections, after finishing best lepton pair study in signal samples.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356405-6137-45CA-A417-8DC731FFC9C1}"/>
              </a:ext>
            </a:extLst>
          </p:cNvPr>
          <p:cNvSpPr txBox="1"/>
          <p:nvPr/>
        </p:nvSpPr>
        <p:spPr>
          <a:xfrm>
            <a:off x="1004945" y="5252863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Final fit of H recoil shape will be performed including </a:t>
            </a:r>
            <a:r>
              <a:rPr lang="en-US" altLang="zh-CN" sz="2800" dirty="0" err="1">
                <a:latin typeface="Bodoni MT" panose="02070603080606020203" pitchFamily="18" charset="0"/>
              </a:rPr>
              <a:t>bkg</a:t>
            </a:r>
            <a:r>
              <a:rPr lang="en-US" altLang="zh-CN" sz="2800" dirty="0">
                <a:latin typeface="Bodoni MT" panose="02070603080606020203" pitchFamily="18" charset="0"/>
              </a:rPr>
              <a:t> shapes.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4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330</Words>
  <Application>Microsoft Office PowerPoint</Application>
  <PresentationFormat>宽屏</PresentationFormat>
  <Paragraphs>30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3</cp:revision>
  <dcterms:created xsi:type="dcterms:W3CDTF">2025-02-14T06:07:16Z</dcterms:created>
  <dcterms:modified xsi:type="dcterms:W3CDTF">2025-02-14T06:22:18Z</dcterms:modified>
</cp:coreProperties>
</file>