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58" r:id="rId11"/>
    <p:sldId id="267" r:id="rId12"/>
    <p:sldId id="266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4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726489-A2F9-DF46-C066-AEBBD6E994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7A208E6-98D7-2944-B3B8-B9B698A327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TW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58A5E5-8F28-03DC-01B1-9A3DD7973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255B7-38B1-4366-AA29-12D629EEF5B5}" type="datetimeFigureOut">
              <a:rPr lang="zh-TW" altLang="en-US" smtClean="0"/>
              <a:t>2025/2/11</a:t>
            </a:fld>
            <a:endParaRPr lang="zh-TW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EB21178-EFB7-6E1E-70EA-900F78D52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331E04-A9E3-9D12-9E0C-F0605C7E4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31C9-D0AA-43D4-98D2-772B3170A4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9905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F0D805-9BFB-BBD4-A67C-03F0B3DA6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701E644-1D12-0424-9041-30D1F1531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TW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068CA81-2AE9-833D-AD5F-B547AEC5F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255B7-38B1-4366-AA29-12D629EEF5B5}" type="datetimeFigureOut">
              <a:rPr lang="zh-TW" altLang="en-US" smtClean="0"/>
              <a:t>2025/2/11</a:t>
            </a:fld>
            <a:endParaRPr lang="zh-TW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D6A03C3-9CEF-991C-479D-2EF08A9BA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41ADA50-E388-EA5F-1CD0-B2429781D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31C9-D0AA-43D4-98D2-772B3170A4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6446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7485797-DCAC-9651-E9AE-26CFAEF558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F3E9330-2A65-68FB-79CC-896F6BF66C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TW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3C3C2BA-5308-59E1-3503-EE5406DF6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255B7-38B1-4366-AA29-12D629EEF5B5}" type="datetimeFigureOut">
              <a:rPr lang="zh-TW" altLang="en-US" smtClean="0"/>
              <a:t>2025/2/11</a:t>
            </a:fld>
            <a:endParaRPr lang="zh-TW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7155A25-D250-722B-C48A-14E5059DC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5E2F134-E86D-83F2-9CD3-169B1AD5C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31C9-D0AA-43D4-98D2-772B3170A4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8726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655E8F-70CB-42C1-5567-7BADD4A1F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A736659-748C-418B-7F73-8329D0C36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TW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34C338F-7C49-054D-3653-1B6C64177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255B7-38B1-4366-AA29-12D629EEF5B5}" type="datetimeFigureOut">
              <a:rPr lang="zh-TW" altLang="en-US" smtClean="0"/>
              <a:t>2025/2/11</a:t>
            </a:fld>
            <a:endParaRPr lang="zh-TW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295CAD0-D2AE-3517-DC2D-DB68256DF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68E1467-840B-2352-9DCE-7A885FD69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31C9-D0AA-43D4-98D2-772B3170A4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971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8F6925-5E48-20A0-2218-763A85199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1677F70-155A-A550-58EB-6C9AEB7877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2183DA6-4153-E27D-CF89-2C516580C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255B7-38B1-4366-AA29-12D629EEF5B5}" type="datetimeFigureOut">
              <a:rPr lang="zh-TW" altLang="en-US" smtClean="0"/>
              <a:t>2025/2/11</a:t>
            </a:fld>
            <a:endParaRPr lang="zh-TW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0815237-0518-B7B1-64CB-8564879C3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55C273F-846D-D9A2-B32B-DB89930F6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31C9-D0AA-43D4-98D2-772B3170A4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8504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73EB02-75B5-17B1-BA56-255F9BA2E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9E14DBC-735A-4D42-1DEF-68A75DF843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TW" alt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05ECBB1-D99B-CAE9-BC7D-5D2FB9E21C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TW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B64A870-A5BD-0084-D8C9-6089C95B1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255B7-38B1-4366-AA29-12D629EEF5B5}" type="datetimeFigureOut">
              <a:rPr lang="zh-TW" altLang="en-US" smtClean="0"/>
              <a:t>2025/2/11</a:t>
            </a:fld>
            <a:endParaRPr lang="zh-TW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D2714BB-5E31-DE8F-F727-A2DD2E3A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A8B5A5D-157E-4B04-8E1F-B24F8A608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31C9-D0AA-43D4-98D2-772B3170A4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071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EF06A5-1121-6201-9B5C-46CC278F7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76EE359-5965-A6C2-FEBC-E85F2E392B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FD5B0C4-353D-CA9F-3E2C-02CB170C23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TW" alt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B8A586C-85E4-54DB-878C-AD3DF03CD5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281AFA6-1F26-85B3-F653-835F283DA7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TW" altLang="en-US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08A86EA-D629-B10A-30E4-C0531F859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255B7-38B1-4366-AA29-12D629EEF5B5}" type="datetimeFigureOut">
              <a:rPr lang="zh-TW" altLang="en-US" smtClean="0"/>
              <a:t>2025/2/11</a:t>
            </a:fld>
            <a:endParaRPr lang="zh-TW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865D7EF-3665-3908-8DB2-AFAF61349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9E253ED-2429-D260-D7F7-F719A7346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31C9-D0AA-43D4-98D2-772B3170A4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038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4680C5-4459-A2FC-C370-0FF04C7E6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4E867C5-6869-1568-9F0B-E6BFA96ED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255B7-38B1-4366-AA29-12D629EEF5B5}" type="datetimeFigureOut">
              <a:rPr lang="zh-TW" altLang="en-US" smtClean="0"/>
              <a:t>2025/2/11</a:t>
            </a:fld>
            <a:endParaRPr lang="zh-TW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59D1B4B-C4C1-0E24-1E6D-4225AC9D7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F45C161-6A8C-AF4F-9AFB-50F433EC1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31C9-D0AA-43D4-98D2-772B3170A4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6674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A98C60D-7758-9C72-27F7-B74C8E52E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255B7-38B1-4366-AA29-12D629EEF5B5}" type="datetimeFigureOut">
              <a:rPr lang="zh-TW" altLang="en-US" smtClean="0"/>
              <a:t>2025/2/11</a:t>
            </a:fld>
            <a:endParaRPr lang="zh-TW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A1DA025-A789-EF9A-D2FA-805222DD3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CBCC665-AC4C-9ADF-8E8E-E3CA062A4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31C9-D0AA-43D4-98D2-772B3170A4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6960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2CED00-027C-71FE-6A5E-BDABE2A91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54FD6C5-C8BA-C5B1-EA10-066683690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TW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CA54B2E-AE59-E446-935E-37437009AD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E88997B-668B-CD29-63F2-16A6E8E0D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255B7-38B1-4366-AA29-12D629EEF5B5}" type="datetimeFigureOut">
              <a:rPr lang="zh-TW" altLang="en-US" smtClean="0"/>
              <a:t>2025/2/11</a:t>
            </a:fld>
            <a:endParaRPr lang="zh-TW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939846B-1820-4451-F1CE-6E9F95A89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3427E20-BA36-60A1-7082-EB94A0B7E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31C9-D0AA-43D4-98D2-772B3170A4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6252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414EAA-6745-B0F5-2914-C1DBF646D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C2E532D-02AC-4D93-CC46-CE0817FF3E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7D7F290-FA41-C97F-3669-CDE22CCAD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03DE787-9717-6A74-85B9-012B9CE4F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255B7-38B1-4366-AA29-12D629EEF5B5}" type="datetimeFigureOut">
              <a:rPr lang="zh-TW" altLang="en-US" smtClean="0"/>
              <a:t>2025/2/11</a:t>
            </a:fld>
            <a:endParaRPr lang="zh-TW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06ACCB3-C931-F4B2-60F0-81D23277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BCA716C-CD64-FEDB-692F-906B7768A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31C9-D0AA-43D4-98D2-772B3170A4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9082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A6307C3-419E-3039-CEDB-E7AC6C06B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FD36BF-3E18-9F0B-9AF5-21B3B5878B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TW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5F3ED6-0058-FE65-09BD-AF862C1B62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255B7-38B1-4366-AA29-12D629EEF5B5}" type="datetimeFigureOut">
              <a:rPr lang="zh-TW" altLang="en-US" smtClean="0"/>
              <a:t>2025/2/11</a:t>
            </a:fld>
            <a:endParaRPr lang="zh-TW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7B79CC3-B045-5994-108B-787E52B848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2F9B293-F357-2648-EE24-DC4DDAC8C0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631C9-D0AA-43D4-98D2-772B3170A4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676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E1D664-4473-CEF2-304F-A407237C39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Compact dwarfs made of light-quark nuggets</a:t>
            </a:r>
            <a:br>
              <a:rPr lang="en-US" altLang="zh-TW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zh-TW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63987E2-9AD8-40E1-5EAD-41B6B34D59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2025.02.14</a:t>
            </a:r>
            <a:r>
              <a:rPr lang="zh-CN" altLang="en-US" strike="dblStrike" dirty="0"/>
              <a:t>😙</a:t>
            </a:r>
            <a:r>
              <a:rPr lang="zh-CN" altLang="en-US" dirty="0"/>
              <a:t>😭</a:t>
            </a:r>
            <a:endParaRPr lang="en-US" altLang="zh-CN" dirty="0"/>
          </a:p>
          <a:p>
            <a:r>
              <a:rPr lang="en-US" altLang="zh-CN" dirty="0" err="1"/>
              <a:t>Jingdong</a:t>
            </a:r>
            <a:r>
              <a:rPr lang="en-US" altLang="zh-CN" dirty="0"/>
              <a:t> Shao</a:t>
            </a:r>
          </a:p>
          <a:p>
            <a:r>
              <a:rPr lang="en-US" altLang="zh-TW" dirty="0"/>
              <a:t>@Groupmeeting</a:t>
            </a:r>
            <a:endParaRPr lang="zh-TW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A6FD975-648E-F76B-0408-47B32254A78F}"/>
              </a:ext>
            </a:extLst>
          </p:cNvPr>
          <p:cNvSpPr txBox="1"/>
          <p:nvPr/>
        </p:nvSpPr>
        <p:spPr>
          <a:xfrm>
            <a:off x="9301882" y="2863632"/>
            <a:ext cx="2377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2406.00613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673641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C47807CE-115A-9A7C-958C-A014E79C8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899" y="0"/>
            <a:ext cx="72782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834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86D3E6-677E-7644-AFC1-09A66EC3D5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87B918-6752-1C16-DDE9-213A1B19A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EOS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03EC12C-B18B-C67B-4199-41E2A5231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BPS model</a:t>
            </a:r>
          </a:p>
          <a:p>
            <a:pPr marL="0" indent="0" algn="l">
              <a:buNone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8D96B20-46E0-7500-A863-E2C3B9D68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0440" y="1262759"/>
            <a:ext cx="7972425" cy="12573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64F0BBB-8FDC-AF95-07B2-3332F419FD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1788" y="2654844"/>
            <a:ext cx="5064696" cy="79404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C75EFB2-F750-5182-ADF0-B55241C051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8412" y="3485922"/>
            <a:ext cx="2101068" cy="36849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B916629-079B-549C-FB5C-D176DCFAFC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8364" y="3989354"/>
            <a:ext cx="5872711" cy="90797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392B17B-9EC6-25BF-1CCE-CA3956694F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8946" y="788900"/>
            <a:ext cx="6204853" cy="48373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1A983417-CA0F-7655-E5E3-2784796EB9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4690" y="4905914"/>
            <a:ext cx="5057775" cy="714375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BC5EFF70-41E1-87D4-4D6A-0618A341B403}"/>
              </a:ext>
            </a:extLst>
          </p:cNvPr>
          <p:cNvSpPr txBox="1"/>
          <p:nvPr/>
        </p:nvSpPr>
        <p:spPr>
          <a:xfrm>
            <a:off x="592058" y="5032270"/>
            <a:ext cx="1220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 stable: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5AF7B548-8A99-8F17-600D-51C32E5D24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81954" y="5798871"/>
            <a:ext cx="7059121" cy="102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245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76D11C2-527D-C54F-9744-31B0C0AB3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04" y="0"/>
            <a:ext cx="5148695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0E45FEF-AAAB-9348-4459-F339DDE21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1466" y="0"/>
            <a:ext cx="6314007" cy="601267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24567E2-D707-DDBD-01FE-5E0CC1AA89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6755" y="6012673"/>
            <a:ext cx="2611666" cy="81670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DC6715F-C60D-F51E-85ED-48CD79CE0D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5287" y="3235005"/>
            <a:ext cx="4176713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335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FBCF3B-DB62-8C60-7A15-AC4BE67317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E45FDEC4-7856-822C-E63D-97B1D4E19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472701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8C04160A-A9D9-CFEB-15EB-4E658EFCC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2807" y="0"/>
            <a:ext cx="2615469" cy="476912"/>
          </a:xfrm>
        </p:spPr>
        <p:txBody>
          <a:bodyPr>
            <a:norm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TOV Equation</a:t>
            </a:r>
            <a:endParaRPr lang="zh-TW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358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6E2B21-8AC6-E2BC-F5FD-CA64B7CCA7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EDFDA4-2484-A60D-BD9F-2D6FBECF5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Radial oscillations</a:t>
            </a:r>
            <a:endParaRPr lang="zh-TW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4753F28-900D-6676-67F6-228940ABC0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631" y="1408157"/>
            <a:ext cx="3238500" cy="75247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603EA32-F2AC-A993-7F4E-CFC11BA24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7250" y="2257425"/>
            <a:ext cx="4829175" cy="117157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769F6AA3-828E-A8D3-DB02-47E653E0B218}"/>
              </a:ext>
            </a:extLst>
          </p:cNvPr>
          <p:cNvSpPr txBox="1"/>
          <p:nvPr/>
        </p:nvSpPr>
        <p:spPr>
          <a:xfrm>
            <a:off x="733631" y="2598475"/>
            <a:ext cx="1743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Master equation: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F4D0B92-CC0F-6545-D3CA-900423AFE0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446" y="3611518"/>
            <a:ext cx="7229475" cy="218122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59C0FC8-25CB-6DC4-E06D-CC576367AB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9235" y="1408157"/>
            <a:ext cx="1943100" cy="66675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29E13A0-2221-61D2-0F88-D9616C6F92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7025" y="2160632"/>
            <a:ext cx="3838575" cy="2066925"/>
          </a:xfrm>
          <a:prstGeom prst="rect">
            <a:avLst/>
          </a:prstGeom>
        </p:spPr>
      </p:pic>
      <p:sp>
        <p:nvSpPr>
          <p:cNvPr id="15" name="箭头: 右 14">
            <a:extLst>
              <a:ext uri="{FF2B5EF4-FFF2-40B4-BE49-F238E27FC236}">
                <a16:creationId xmlns:a16="http://schemas.microsoft.com/office/drawing/2014/main" id="{FD81C2D9-7E96-8B55-8C6D-F6313F68FFF7}"/>
              </a:ext>
            </a:extLst>
          </p:cNvPr>
          <p:cNvSpPr/>
          <p:nvPr/>
        </p:nvSpPr>
        <p:spPr>
          <a:xfrm>
            <a:off x="6817221" y="336920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85D81EEB-4617-5BBB-9919-17AB4F5518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631" y="5871238"/>
            <a:ext cx="1914525" cy="45720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01795F1-BA8B-1737-8B04-00854FB041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59386" y="4227557"/>
            <a:ext cx="3314700" cy="52387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4A584D0F-E178-D921-1A40-7673AD0EAFC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30596" y="1758420"/>
            <a:ext cx="1038225" cy="514350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F2F08946-A622-0A09-EC9F-1DF2739E7EB0}"/>
              </a:ext>
            </a:extLst>
          </p:cNvPr>
          <p:cNvSpPr txBox="1"/>
          <p:nvPr/>
        </p:nvSpPr>
        <p:spPr>
          <a:xfrm>
            <a:off x="9924183" y="1830929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?</a:t>
            </a:r>
            <a:endParaRPr lang="zh-TW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44462D7-B4A3-C778-6FFE-7078EF0559E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10950" y="416786"/>
            <a:ext cx="5772150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588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8F5B275-6582-0171-469F-48075AAF7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9186"/>
            <a:ext cx="6052468" cy="590084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AA451AD-E546-52E9-C7D2-5B08521F3D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643" y="426123"/>
            <a:ext cx="1952625" cy="46672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C012FCDE-186A-98A5-1F61-DC099FC37D57}"/>
              </a:ext>
            </a:extLst>
          </p:cNvPr>
          <p:cNvSpPr txBox="1"/>
          <p:nvPr/>
        </p:nvSpPr>
        <p:spPr>
          <a:xfrm>
            <a:off x="6900759" y="1006498"/>
            <a:ext cx="4470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Coulomb potential barrier/Center energy ?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B2F5AA9F-AEED-408D-EEA7-A6EF1C7A26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6235" y="1536060"/>
            <a:ext cx="6110376" cy="532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75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741398E-CC78-08BE-9E0B-9422D8224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309" y="399809"/>
            <a:ext cx="8524875" cy="2295525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4EB79EF5-8CEE-3DF2-A534-C4A4FCAC2DAE}"/>
              </a:ext>
            </a:extLst>
          </p:cNvPr>
          <p:cNvSpPr txBox="1"/>
          <p:nvPr/>
        </p:nvSpPr>
        <p:spPr>
          <a:xfrm>
            <a:off x="755147" y="3343243"/>
            <a:ext cx="1068170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TW" sz="2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frequencies of both the fundamental mode and excited modes of compact dwarfs are larger than those of ordinary white dwarfs, which may offer opportunities to identify those exotic objects.</a:t>
            </a:r>
            <a:endParaRPr lang="zh-TW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802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20E051-10FE-EB4E-CDC0-33B84A5C3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D00F2FC-14C6-BBB6-47EF-FF7F1B716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Strange quark matter (SQM)</a:t>
            </a:r>
          </a:p>
          <a:p>
            <a:pPr marL="0" indent="0">
              <a:buNone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stable than normal matter</a:t>
            </a:r>
          </a:p>
          <a:p>
            <a:pPr marL="0" indent="0">
              <a:buNone/>
            </a:pPr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Strangelets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nuclearites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compact objects, strange stars…dark matter?</a:t>
            </a:r>
          </a:p>
          <a:p>
            <a:pPr marL="0" indent="0">
              <a:buNone/>
            </a:pP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zh-TW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SQM becomes unstable due to a too large </a:t>
            </a:r>
            <a:r>
              <a:rPr lang="en-US" altLang="zh-TW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TW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quark mass while </a:t>
            </a:r>
            <a:r>
              <a:rPr lang="en-US" altLang="zh-TW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nonstrange</a:t>
            </a:r>
            <a:r>
              <a:rPr lang="en-US" altLang="zh-TW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quark matter (</a:t>
            </a:r>
            <a:r>
              <a:rPr lang="en-US" altLang="zh-TW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udQM</a:t>
            </a:r>
            <a:r>
              <a:rPr lang="en-US" altLang="zh-TW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might be more stable</a:t>
            </a:r>
          </a:p>
          <a:p>
            <a:pPr marL="0" indent="0" algn="l">
              <a:buNone/>
            </a:pPr>
            <a:r>
              <a:rPr lang="en-US" altLang="zh-TW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the effects of spontaneous chiral symmetry breaking is considered.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549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CBF430-1927-151B-1C32-2453B7BAB2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8003CF-7038-B238-E565-B18ACCE4D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DA92B2D-996E-6AC8-E49D-DC5156F012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Unstable condition</a:t>
                </a:r>
              </a:p>
              <a:p>
                <a:pPr marL="0" indent="0">
                  <a:buNone/>
                </a:pP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surface </a:t>
                </a:r>
                <a:r>
                  <a:rPr lang="en-US" altLang="zh-TW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tentsion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σ. If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~</m:t>
                    </m:r>
                  </m:oMath>
                </a14:m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few MeV/fm^2,</a:t>
                </a:r>
              </a:p>
              <a:p>
                <a:pPr marL="0" indent="0">
                  <a:buNone/>
                </a:pP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Large nuggets become unstable and fragment into “</a:t>
                </a:r>
                <a:r>
                  <a:rPr lang="en-US" altLang="zh-TW" b="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crystalline crust”</a:t>
                </a:r>
                <a:endParaRPr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DA92B2D-996E-6AC8-E49D-DC5156F012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流程图: 接点 3">
            <a:extLst>
              <a:ext uri="{FF2B5EF4-FFF2-40B4-BE49-F238E27FC236}">
                <a16:creationId xmlns:a16="http://schemas.microsoft.com/office/drawing/2014/main" id="{2BB205BC-7B3A-FA42-DB79-C1777F5E0936}"/>
              </a:ext>
            </a:extLst>
          </p:cNvPr>
          <p:cNvSpPr/>
          <p:nvPr/>
        </p:nvSpPr>
        <p:spPr>
          <a:xfrm>
            <a:off x="2266204" y="3754787"/>
            <a:ext cx="2621557" cy="2684838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c</a:t>
            </a:r>
            <a:endParaRPr lang="zh-TW" altLang="en-US" dirty="0"/>
          </a:p>
        </p:txBody>
      </p:sp>
      <p:sp>
        <p:nvSpPr>
          <p:cNvPr id="5" name="流程图: 接点 4">
            <a:extLst>
              <a:ext uri="{FF2B5EF4-FFF2-40B4-BE49-F238E27FC236}">
                <a16:creationId xmlns:a16="http://schemas.microsoft.com/office/drawing/2014/main" id="{4EEB98F7-5E07-4D69-AC15-1643E2529D68}"/>
              </a:ext>
            </a:extLst>
          </p:cNvPr>
          <p:cNvSpPr/>
          <p:nvPr/>
        </p:nvSpPr>
        <p:spPr>
          <a:xfrm>
            <a:off x="2915820" y="4464141"/>
            <a:ext cx="1358201" cy="1304645"/>
          </a:xfrm>
          <a:prstGeom prst="flowChartConnector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18000">
                <a:schemeClr val="accent1">
                  <a:lumMod val="0"/>
                  <a:lumOff val="100000"/>
                </a:schemeClr>
              </a:gs>
              <a:gs pos="65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Nuggets</a:t>
            </a:r>
            <a:endParaRPr lang="zh-TW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C63D82E-D6E6-739D-92EA-93324CCA9DBB}"/>
              </a:ext>
            </a:extLst>
          </p:cNvPr>
          <p:cNvSpPr txBox="1"/>
          <p:nvPr/>
        </p:nvSpPr>
        <p:spPr>
          <a:xfrm>
            <a:off x="3285868" y="4071364"/>
            <a:ext cx="738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</a:rPr>
              <a:t>crust</a:t>
            </a:r>
            <a:r>
              <a:rPr lang="en-US" altLang="zh-TW" dirty="0"/>
              <a:t>s</a:t>
            </a:r>
            <a:endParaRPr lang="zh-TW" altLang="en-US" dirty="0"/>
          </a:p>
        </p:txBody>
      </p:sp>
      <p:sp>
        <p:nvSpPr>
          <p:cNvPr id="11" name="流程图: 接点 10">
            <a:extLst>
              <a:ext uri="{FF2B5EF4-FFF2-40B4-BE49-F238E27FC236}">
                <a16:creationId xmlns:a16="http://schemas.microsoft.com/office/drawing/2014/main" id="{B6FF798E-E4E6-6601-8C5E-D3984D4F33B3}"/>
              </a:ext>
            </a:extLst>
          </p:cNvPr>
          <p:cNvSpPr/>
          <p:nvPr/>
        </p:nvSpPr>
        <p:spPr>
          <a:xfrm>
            <a:off x="2758913" y="4226398"/>
            <a:ext cx="330871" cy="294972"/>
          </a:xfrm>
          <a:prstGeom prst="flowChartConnector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18000">
                <a:schemeClr val="accent1">
                  <a:lumMod val="0"/>
                  <a:lumOff val="100000"/>
                </a:schemeClr>
              </a:gs>
              <a:gs pos="65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2" name="流程图: 接点 11">
            <a:extLst>
              <a:ext uri="{FF2B5EF4-FFF2-40B4-BE49-F238E27FC236}">
                <a16:creationId xmlns:a16="http://schemas.microsoft.com/office/drawing/2014/main" id="{7EE3371B-589B-8755-787D-C96BE81685C8}"/>
              </a:ext>
            </a:extLst>
          </p:cNvPr>
          <p:cNvSpPr/>
          <p:nvPr/>
        </p:nvSpPr>
        <p:spPr>
          <a:xfrm>
            <a:off x="2490295" y="4968978"/>
            <a:ext cx="330871" cy="294972"/>
          </a:xfrm>
          <a:prstGeom prst="flowChartConnector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18000">
                <a:schemeClr val="accent1">
                  <a:lumMod val="0"/>
                  <a:lumOff val="100000"/>
                </a:schemeClr>
              </a:gs>
              <a:gs pos="65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3" name="流程图: 接点 12">
            <a:extLst>
              <a:ext uri="{FF2B5EF4-FFF2-40B4-BE49-F238E27FC236}">
                <a16:creationId xmlns:a16="http://schemas.microsoft.com/office/drawing/2014/main" id="{7A36E9FD-9479-6A39-6779-1EC5942B8174}"/>
              </a:ext>
            </a:extLst>
          </p:cNvPr>
          <p:cNvSpPr/>
          <p:nvPr/>
        </p:nvSpPr>
        <p:spPr>
          <a:xfrm>
            <a:off x="4220297" y="4417251"/>
            <a:ext cx="330871" cy="294972"/>
          </a:xfrm>
          <a:prstGeom prst="flowChartConnector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18000">
                <a:schemeClr val="accent1">
                  <a:lumMod val="0"/>
                  <a:lumOff val="100000"/>
                </a:schemeClr>
              </a:gs>
              <a:gs pos="65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4" name="流程图: 接点 13">
            <a:extLst>
              <a:ext uri="{FF2B5EF4-FFF2-40B4-BE49-F238E27FC236}">
                <a16:creationId xmlns:a16="http://schemas.microsoft.com/office/drawing/2014/main" id="{8B86E71E-16ED-2443-9810-67313E30954A}"/>
              </a:ext>
            </a:extLst>
          </p:cNvPr>
          <p:cNvSpPr/>
          <p:nvPr/>
        </p:nvSpPr>
        <p:spPr>
          <a:xfrm>
            <a:off x="4385732" y="5313319"/>
            <a:ext cx="330871" cy="294972"/>
          </a:xfrm>
          <a:prstGeom prst="flowChartConnector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18000">
                <a:schemeClr val="accent1">
                  <a:lumMod val="0"/>
                  <a:lumOff val="100000"/>
                </a:schemeClr>
              </a:gs>
              <a:gs pos="65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5" name="流程图: 接点 14">
            <a:extLst>
              <a:ext uri="{FF2B5EF4-FFF2-40B4-BE49-F238E27FC236}">
                <a16:creationId xmlns:a16="http://schemas.microsoft.com/office/drawing/2014/main" id="{38FA6E91-F699-1DE2-DD97-7D00585D6053}"/>
              </a:ext>
            </a:extLst>
          </p:cNvPr>
          <p:cNvSpPr/>
          <p:nvPr/>
        </p:nvSpPr>
        <p:spPr>
          <a:xfrm>
            <a:off x="3411548" y="6086001"/>
            <a:ext cx="330871" cy="294972"/>
          </a:xfrm>
          <a:prstGeom prst="flowChartConnector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18000">
                <a:schemeClr val="accent1">
                  <a:lumMod val="0"/>
                  <a:lumOff val="100000"/>
                </a:schemeClr>
              </a:gs>
              <a:gs pos="65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6" name="流程图: 接点 15">
            <a:extLst>
              <a:ext uri="{FF2B5EF4-FFF2-40B4-BE49-F238E27FC236}">
                <a16:creationId xmlns:a16="http://schemas.microsoft.com/office/drawing/2014/main" id="{95DFEE04-369C-3FF1-989C-9087A9CF8DBE}"/>
              </a:ext>
            </a:extLst>
          </p:cNvPr>
          <p:cNvSpPr/>
          <p:nvPr/>
        </p:nvSpPr>
        <p:spPr>
          <a:xfrm>
            <a:off x="2541886" y="5425484"/>
            <a:ext cx="330871" cy="294972"/>
          </a:xfrm>
          <a:prstGeom prst="flowChartConnector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18000">
                <a:schemeClr val="accent1">
                  <a:lumMod val="0"/>
                  <a:lumOff val="100000"/>
                </a:schemeClr>
              </a:gs>
              <a:gs pos="65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7" name="流程图: 接点 16">
            <a:extLst>
              <a:ext uri="{FF2B5EF4-FFF2-40B4-BE49-F238E27FC236}">
                <a16:creationId xmlns:a16="http://schemas.microsoft.com/office/drawing/2014/main" id="{F9CA93F5-71E6-6140-B5BE-A81C2B1DCCDC}"/>
              </a:ext>
            </a:extLst>
          </p:cNvPr>
          <p:cNvSpPr/>
          <p:nvPr/>
        </p:nvSpPr>
        <p:spPr>
          <a:xfrm>
            <a:off x="3951679" y="5887737"/>
            <a:ext cx="330871" cy="294972"/>
          </a:xfrm>
          <a:prstGeom prst="flowChartConnector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18000">
                <a:schemeClr val="accent1">
                  <a:lumMod val="0"/>
                  <a:lumOff val="100000"/>
                </a:schemeClr>
              </a:gs>
              <a:gs pos="65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C426A168-6AD7-723D-2E00-0A9E9AF3C937}"/>
              </a:ext>
            </a:extLst>
          </p:cNvPr>
          <p:cNvSpPr txBox="1"/>
          <p:nvPr/>
        </p:nvSpPr>
        <p:spPr>
          <a:xfrm>
            <a:off x="5751605" y="3786622"/>
            <a:ext cx="609490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l-GR" altLang="zh-TW" sz="2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 </a:t>
            </a:r>
            <a:r>
              <a:rPr lang="en-US" altLang="zh-TW" sz="2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increase substantially due to new terms stemming from </a:t>
            </a:r>
            <a:r>
              <a:rPr lang="en-US" altLang="zh-TW" sz="28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 interactions</a:t>
            </a:r>
            <a:r>
              <a:rPr lang="en-US" altLang="zh-TW" sz="2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l"/>
            <a:r>
              <a:rPr lang="en-US" altLang="zh-TW" sz="2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ultimately hindering the formation of quark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 crusts and compact dwarfs.</a:t>
            </a:r>
            <a:endParaRPr lang="zh-TW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C1151293-04AC-051D-27AF-2EA518BEF617}"/>
              </a:ext>
            </a:extLst>
          </p:cNvPr>
          <p:cNvSpPr/>
          <p:nvPr/>
        </p:nvSpPr>
        <p:spPr>
          <a:xfrm>
            <a:off x="1833864" y="3354296"/>
            <a:ext cx="3485819" cy="3485819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AF48CB24-4E69-9CE6-C48A-9C49677C1022}"/>
              </a:ext>
            </a:extLst>
          </p:cNvPr>
          <p:cNvSpPr txBox="1"/>
          <p:nvPr/>
        </p:nvSpPr>
        <p:spPr>
          <a:xfrm>
            <a:off x="2956031" y="3429000"/>
            <a:ext cx="1317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Electron gas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71293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C7D83A-D8D0-51AD-6A4F-8FC9B63E96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CC35D0-97F5-3CBE-2931-1D7FED087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CFA2920-3823-C9EB-2F1D-8241B6E4C8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Formation</a:t>
            </a:r>
          </a:p>
          <a:p>
            <a:pPr marL="0" indent="0" algn="l">
              <a:buNone/>
            </a:pPr>
            <a:r>
              <a:rPr lang="en-US" altLang="zh-TW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violent astrophysical events such as </a:t>
            </a:r>
            <a:r>
              <a:rPr lang="en-US" altLang="zh-TW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strange star collisions</a:t>
            </a:r>
            <a:r>
              <a:rPr lang="en-US" altLang="zh-TW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l">
              <a:buNone/>
            </a:pPr>
            <a:r>
              <a:rPr lang="en-US" altLang="zh-TW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than 0.03 M⊙ of SQM may be ejected into space</a:t>
            </a:r>
          </a:p>
          <a:p>
            <a:pPr marL="0" indent="0" algn="l">
              <a:buNone/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altLang="zh-TW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strangelet</a:t>
            </a:r>
            <a:r>
              <a:rPr lang="en-US" altLang="zh-TW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dwarfs and </a:t>
            </a:r>
            <a:r>
              <a:rPr lang="en-US" altLang="zh-TW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strangelet</a:t>
            </a:r>
            <a:r>
              <a:rPr lang="en-US" altLang="zh-TW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planets</a:t>
            </a:r>
          </a:p>
          <a:p>
            <a:pPr marL="0" indent="0" algn="l">
              <a:buNone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Similarly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udQM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l">
              <a:buNone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dark matter directly?</a:t>
            </a:r>
          </a:p>
        </p:txBody>
      </p:sp>
    </p:spTree>
    <p:extLst>
      <p:ext uri="{BB962C8B-B14F-4D97-AF65-F5344CB8AC3E}">
        <p14:creationId xmlns:p14="http://schemas.microsoft.com/office/powerpoint/2010/main" val="3798747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10BE66-5DCC-EB27-1314-18954256F8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30D418-6D74-B8EC-DCB7-C73EF0EB7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0989973-297E-87E7-0149-15557DF3A0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Stable condition</a:t>
            </a:r>
          </a:p>
          <a:p>
            <a:pPr marL="0" indent="0" algn="l">
              <a:buNone/>
            </a:pPr>
            <a:r>
              <a:rPr lang="en-US" altLang="zh-TW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Coulomb barriers among </a:t>
            </a:r>
            <a:r>
              <a:rPr lang="en-US" altLang="zh-TW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stranglets</a:t>
            </a:r>
            <a:r>
              <a:rPr lang="en-US" altLang="zh-TW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altLang="zh-TW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udQM</a:t>
            </a:r>
            <a:r>
              <a:rPr lang="en-US" altLang="zh-TW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nuggets. The fusion reactions does not take place for compact dwarfs with low temperature.</a:t>
            </a:r>
          </a:p>
          <a:p>
            <a:pPr marL="0" indent="0" algn="l">
              <a:buNone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TW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lectron capture or β-decay reactions do not take place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455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281662-EEC4-9CAF-7A33-C06104D82D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89B5C0-39F1-F2A9-2D68-AAEC466DC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Light quark nuggets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ED4D0E9-C67A-0F02-6885-28D0E6C5C4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Equivparticle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model: density dependent quark masses.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731ADB1-DD2B-EA71-674B-E87746D63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182" y="2526078"/>
            <a:ext cx="8439150" cy="109537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F766EEA-5FDB-7273-5CC3-5C4C0B8933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1443" y="3915241"/>
            <a:ext cx="3095625" cy="69532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137EA5F8-B8A5-436F-781F-C4F7FCD1D437}"/>
              </a:ext>
            </a:extLst>
          </p:cNvPr>
          <p:cNvSpPr txBox="1"/>
          <p:nvPr/>
        </p:nvSpPr>
        <p:spPr>
          <a:xfrm>
            <a:off x="1239484" y="4001294"/>
            <a:ext cx="1301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Photon:</a:t>
            </a:r>
            <a:endParaRPr lang="zh-TW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0E29B1D-0409-C766-1C71-1754F71D52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0463" y="5371658"/>
            <a:ext cx="7258050" cy="74295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32950088-3EC1-2A74-707E-B221025F576A}"/>
              </a:ext>
            </a:extLst>
          </p:cNvPr>
          <p:cNvSpPr txBox="1"/>
          <p:nvPr/>
        </p:nvSpPr>
        <p:spPr>
          <a:xfrm>
            <a:off x="127273" y="4840072"/>
            <a:ext cx="80089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TW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Linear confinement and leading-order perturbative interactions: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852116DA-1616-D096-055D-7E539C92A5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9027" y="3748002"/>
            <a:ext cx="5205139" cy="10920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2B805670-EF3F-59A9-6DED-51B2DF9A8C87}"/>
                  </a:ext>
                </a:extLst>
              </p:cNvPr>
              <p:cNvSpPr txBox="1"/>
              <p:nvPr/>
            </p:nvSpPr>
            <p:spPr>
              <a:xfrm>
                <a:off x="6460006" y="6207740"/>
                <a:ext cx="254531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=0.1, </m:t>
                      </m:r>
                      <m:rad>
                        <m:radPr>
                          <m:deg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ra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=150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𝑀𝑒𝑉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2B805670-EF3F-59A9-6DED-51B2DF9A8C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0006" y="6207740"/>
                <a:ext cx="2545312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5947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736E32-4D09-1AD4-9375-0D1062D53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7CF70E-5D21-7D51-5F19-040B536C1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Dirac Equation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7F8F981-9C60-A0D5-D2B2-C13A678AD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077" y="1466099"/>
            <a:ext cx="6200775" cy="85725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30556BD-5ADC-6D89-2427-0294265CA5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0519" y="1484525"/>
            <a:ext cx="5170474" cy="76402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DAEA1BB-BDE3-13D7-A14A-5BAE29B13F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621" y="2841530"/>
            <a:ext cx="7686675" cy="165735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2641D62D-BE5A-6F06-E760-5C60A2753014}"/>
              </a:ext>
            </a:extLst>
          </p:cNvPr>
          <p:cNvSpPr txBox="1"/>
          <p:nvPr/>
        </p:nvSpPr>
        <p:spPr>
          <a:xfrm>
            <a:off x="565745" y="2342718"/>
            <a:ext cx="4244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integration of the angular component: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9B0DB172-7087-9645-878E-F3FC867AA5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3791" y="2995528"/>
            <a:ext cx="3897202" cy="11243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4D2F62B2-EAEA-BBB7-6604-0F48D1B130EB}"/>
                  </a:ext>
                </a:extLst>
              </p:cNvPr>
              <p:cNvSpPr txBox="1"/>
              <p:nvPr/>
            </p:nvSpPr>
            <p:spPr>
              <a:xfrm>
                <a:off x="4636611" y="4298825"/>
                <a:ext cx="274594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TW" altLang="en-US" sz="200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altLang="zh-TW" sz="2000" dirty="0"/>
                  <a:t>: 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single particle energy. </a:t>
                </a:r>
                <a:endParaRPr lang="zh-TW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4D2F62B2-EAEA-BBB7-6604-0F48D1B130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6611" y="4298825"/>
                <a:ext cx="2745945" cy="400110"/>
              </a:xfrm>
              <a:prstGeom prst="rect">
                <a:avLst/>
              </a:prstGeom>
              <a:blipFill>
                <a:blip r:embed="rId6"/>
                <a:stretch>
                  <a:fillRect t="-9091" r="-1333" b="-257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本框 15">
            <a:extLst>
              <a:ext uri="{FF2B5EF4-FFF2-40B4-BE49-F238E27FC236}">
                <a16:creationId xmlns:a16="http://schemas.microsoft.com/office/drawing/2014/main" id="{6C8C6D60-EAC1-5F64-4EB3-6BD0ECF3419A}"/>
              </a:ext>
            </a:extLst>
          </p:cNvPr>
          <p:cNvSpPr txBox="1"/>
          <p:nvPr/>
        </p:nvSpPr>
        <p:spPr>
          <a:xfrm>
            <a:off x="8173791" y="4217367"/>
            <a:ext cx="3740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 field scalar and vector potential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640C953F-A9FC-2045-CCF5-6947F1794A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1669" y="4778812"/>
            <a:ext cx="2314575" cy="628650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6D8FE448-7D84-F29A-7877-6D2BE3F0F5BB}"/>
              </a:ext>
            </a:extLst>
          </p:cNvPr>
          <p:cNvSpPr txBox="1"/>
          <p:nvPr/>
        </p:nvSpPr>
        <p:spPr>
          <a:xfrm>
            <a:off x="401284" y="4891808"/>
            <a:ext cx="28103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KG equation for photons:</a:t>
            </a:r>
            <a:endParaRPr lang="zh-TW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505F5AC6-E266-2DE0-8001-FE07DBF908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4844213"/>
            <a:ext cx="2295525" cy="4953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AE2673A0-885F-57EB-B4CD-C8DC19679AB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98876" y="5626621"/>
            <a:ext cx="5592649" cy="101039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31A796E2-728D-53FC-6C99-9AFE235EEE6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1345" y="5626621"/>
            <a:ext cx="2875611" cy="96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270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29DC9A-069E-FC2A-5501-2C8017F6DB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BCB7D7-CC84-E8E1-647A-EE9C91511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AAD5596-4749-567F-7875-E228F8FDA9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fixed baryon number A.</a:t>
            </a:r>
          </a:p>
          <a:p>
            <a:pPr algn="l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Inside a box with narrow grid .</a:t>
            </a:r>
          </a:p>
          <a:p>
            <a:pPr algn="l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Iteratively.</a:t>
            </a:r>
          </a:p>
          <a:p>
            <a:pPr algn="l"/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Until convergency.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D10111B-CC03-446B-5CB9-DF7340437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859" y="4324390"/>
            <a:ext cx="4991615" cy="90940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3658A80-E553-7FB3-E54F-0574C3EF3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491" y="681037"/>
            <a:ext cx="6346255" cy="5759278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3EE9D8AE-F280-0B28-B842-73312612420F}"/>
              </a:ext>
            </a:extLst>
          </p:cNvPr>
          <p:cNvSpPr txBox="1"/>
          <p:nvPr/>
        </p:nvSpPr>
        <p:spPr>
          <a:xfrm>
            <a:off x="567881" y="5233794"/>
            <a:ext cx="5008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Minimize M by composition of u, d and s (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 stable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7B05D0E5-E42B-4F35-367D-AE39B9BD24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0994" y="6209937"/>
            <a:ext cx="2020311" cy="565875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9243D827-FEDC-B300-4FB2-F20C8A85E866}"/>
              </a:ext>
            </a:extLst>
          </p:cNvPr>
          <p:cNvSpPr txBox="1"/>
          <p:nvPr/>
        </p:nvSpPr>
        <p:spPr>
          <a:xfrm>
            <a:off x="210948" y="5807631"/>
            <a:ext cx="520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extra symmetry energy correction term for </a:t>
            </a:r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udQM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A73ED6FE-96AE-5E40-215F-8389678871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8620" y="6324090"/>
            <a:ext cx="1397915" cy="27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334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AC727BC-4BFC-6CF3-105C-2491A0D7C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222" y="0"/>
            <a:ext cx="106322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642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358</Words>
  <Application>Microsoft Office PowerPoint</Application>
  <PresentationFormat>宽屏</PresentationFormat>
  <Paragraphs>62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Times New Roman</vt:lpstr>
      <vt:lpstr>Office 主题​​</vt:lpstr>
      <vt:lpstr>Compact dwarfs made of light-quark nuggets </vt:lpstr>
      <vt:lpstr>Introduction</vt:lpstr>
      <vt:lpstr>Introduction</vt:lpstr>
      <vt:lpstr>Introduction</vt:lpstr>
      <vt:lpstr>Introduction</vt:lpstr>
      <vt:lpstr>Light quark nuggets</vt:lpstr>
      <vt:lpstr>Dirac Equation</vt:lpstr>
      <vt:lpstr>Solution</vt:lpstr>
      <vt:lpstr>PowerPoint 演示文稿</vt:lpstr>
      <vt:lpstr>PowerPoint 演示文稿</vt:lpstr>
      <vt:lpstr>EOS</vt:lpstr>
      <vt:lpstr>PowerPoint 演示文稿</vt:lpstr>
      <vt:lpstr>TOV Equation</vt:lpstr>
      <vt:lpstr>Radial oscillations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Strax S.</dc:creator>
  <cp:lastModifiedBy>Strax S.</cp:lastModifiedBy>
  <cp:revision>4</cp:revision>
  <dcterms:created xsi:type="dcterms:W3CDTF">2025-02-11T05:45:27Z</dcterms:created>
  <dcterms:modified xsi:type="dcterms:W3CDTF">2025-02-11T12:41:02Z</dcterms:modified>
</cp:coreProperties>
</file>