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58" r:id="rId3"/>
    <p:sldId id="282" r:id="rId4"/>
    <p:sldId id="259" r:id="rId5"/>
    <p:sldId id="287" r:id="rId6"/>
    <p:sldId id="286" r:id="rId7"/>
    <p:sldId id="291" r:id="rId8"/>
    <p:sldId id="292" r:id="rId9"/>
    <p:sldId id="293" r:id="rId10"/>
    <p:sldId id="280" r:id="rId11"/>
    <p:sldId id="288" r:id="rId12"/>
    <p:sldId id="289" r:id="rId13"/>
    <p:sldId id="29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14" autoAdjust="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1BE79-2970-4458-AB8A-6BBF7CA62F8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5D757-8141-4693-ACD1-ED0AA0212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23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69FAE-F3BB-C136-D1EC-1EE328B24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FEB6E0-216D-2D74-0F8C-52D40BA19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33457B-44FF-7512-BFF3-687634F4D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040C41-22E9-89EB-4C8F-E6E0470FD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569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C9B20-7938-6CA4-6EE9-29626943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A827DD-9B08-B11F-25E4-61B2FC0E0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F79F51-CCAB-1FB8-4B60-F09A24BE8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611622-A0DD-3FFF-49D2-1FF9A81DE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189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C9B20-7938-6CA4-6EE9-29626943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A827DD-9B08-B11F-25E4-61B2FC0E0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F79F51-CCAB-1FB8-4B60-F09A24BE8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611622-A0DD-3FFF-49D2-1FF9A81DE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916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C9B20-7938-6CA4-6EE9-29626943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A827DD-9B08-B11F-25E4-61B2FC0E0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F79F51-CCAB-1FB8-4B60-F09A24BE8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611622-A0DD-3FFF-49D2-1FF9A81DE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095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C9B20-7938-6CA4-6EE9-29626943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A827DD-9B08-B11F-25E4-61B2FC0E0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F79F51-CCAB-1FB8-4B60-F09A24BE8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611622-A0DD-3FFF-49D2-1FF9A81DE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73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3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D6BE-E6C1-5D7B-B878-8421292F7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3AAC2F-7F73-2B2D-0D2E-7CE5847A8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EEDA6C-62DB-289C-AC12-3F40332F1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BDB01E-C039-2D10-AC03-0E284A6F4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13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61855-A748-985B-83D0-EAAFBD19A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C2FE5CC-2190-FC6B-3401-8E304C366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2D1DE53-7EBE-A019-C8AF-28EDAD411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905F50-EC05-45CB-4DD9-49449C3A7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0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C1E86-A56D-3754-66D1-EF07CCF37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1D5D273-39FD-B951-CA9B-EAFE53C79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017744-2F98-FF11-83E9-231E83733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9A9E0E-C68E-AB23-6F66-7BA739836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46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7B8B-B99A-8776-BEC2-DEFBC1F7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EE3CF2-1609-7240-D5AA-FA4F0B2FF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287DEE-A8F3-092F-B88F-0B1C7180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A79251-6EF1-9C2C-EFF6-F2A0F0734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2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7B8B-B99A-8776-BEC2-DEFBC1F7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EE3CF2-1609-7240-D5AA-FA4F0B2FF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287DEE-A8F3-092F-B88F-0B1C7180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A79251-6EF1-9C2C-EFF6-F2A0F0734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3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7B8B-B99A-8776-BEC2-DEFBC1F7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EE3CF2-1609-7240-D5AA-FA4F0B2FF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287DEE-A8F3-092F-B88F-0B1C7180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A79251-6EF1-9C2C-EFF6-F2A0F0734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19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7B8B-B99A-8776-BEC2-DEFBC1F7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EE3CF2-1609-7240-D5AA-FA4F0B2FF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287DEE-A8F3-092F-B88F-0B1C7180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A79251-6EF1-9C2C-EFF6-F2A0F0734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13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20595-1935-A763-D995-42D298EDB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2BAE26-2416-8B83-8FCD-B0896C0F3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25FEA7-29D0-21B8-3392-5073DBFF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9DE530-D214-594A-F023-382B736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2D86E4-BC5A-4415-6A45-90F062BD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32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22A13-99EE-66A4-AB23-05B6D3D4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2B89E9-34CA-558C-FCBB-13174042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9ECDCD-C87D-145F-D3BD-2516D5C1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8BE7E6-1A13-312C-3FF7-E99100AD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AFA0EC-17C3-95B7-1CFE-0FBF7708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8274F9-7E7F-A87C-76D7-9893EEB5B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4C99FE-E7D8-3019-09E6-054CE03F2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566A7C-5542-A0D9-1AAE-59576355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A9D1EB-145E-66EC-291A-0D2B3ACF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33A3BC-5FEE-C64D-B7ED-9D69767B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0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0974E-68BE-4C11-5565-96DC764B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368404-E58E-13AF-7D84-E1FD6C49D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656D1A-54FD-049E-D6C4-FF6E0DB7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9C62B6-FC9F-B6D1-4024-BBD01EAD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118221-EB55-33F7-7C78-B585E653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79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7D68C-7B65-3A9E-9E39-917CEA56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D4727A-CC13-47B2-E1CC-C2BE931E1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229C24-9CB8-CA75-29CC-FE4E84B0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8086A-1D72-A611-8EF5-AB43FF09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74DFCE-8958-735A-BD1E-7B8C2099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6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6A8B0-A9F9-BCEA-C82A-152CC775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DA6BEA-A0BB-37A5-209A-9C5AC5683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1CBBBA-2A0B-0B10-6E65-2EFFC847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A0BCBD-EE02-8909-9926-1F29B620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BFC7D1-D0C1-2276-FC10-9C939097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21C932-D466-F753-89F8-600E5ADF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8BE9D-937F-C31E-95B2-C7A8A8BF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E0277-224F-733C-8CAB-4C8668464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0522F6-E6B8-052C-F720-1F53E2F60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39B10D-7BE6-A2A9-5846-DFB7CE33E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4A0B8E-5D96-863D-D94A-1342218FF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E546EE-F835-86F3-7FA2-C4EBA142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3A5FCA1-CD09-F3CD-8FC2-1290C876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C81B7E-6468-3208-F31F-E8FA1E79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18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FC405-9111-D3E8-69D6-9799F584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290B2B-69CB-4AEF-7628-6AA4DA31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99320E-423F-8873-EF5A-390DE3E3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D7CA67-9900-003B-A1A9-85370E5B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CDAD4B-9E5D-690E-BB7D-2C178A5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F686A5-8D33-EB22-C48C-19A93A8C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0AA654-0303-2E2E-9371-510809AF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41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3E743-E7AB-4024-8FEB-03289D58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7C8604-F0C9-7ECD-C189-8EE5AB03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9EAA80-A347-66B2-6527-AFBD675FD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0B9C1-3E1D-FEF4-EDD1-D1B6F8AC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447828-86A6-CA9B-41DB-A1B519D6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257B10-A1C5-8C7E-13B9-F0DA8039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72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03B327-6A4A-F862-08E4-F1F70680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04E82-955A-2C87-458D-618EBD3D6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2B8C18-0BED-92D7-06C0-1751D23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3B7FD5-C660-D174-995D-DBD603C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70A89B-3C45-1D00-6015-890D203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51657F-9804-F2BE-C802-21BE8779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1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E75290-F013-897E-216B-64E85C2C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3DA53-96D6-A7DE-B6CF-64FB2094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53756C-A304-AD84-8675-F872B5CCB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B4F0-0475-45A8-86CA-A5DB62C768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A3E46-31F6-F75C-8E98-04589C2CF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9AA4B6-657B-B216-D40B-CFE762596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4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0.png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0.png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7F25B-FA03-D8EB-0476-510FD2A5C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55BB774-831B-0902-146A-A59170A0A138}"/>
              </a:ext>
            </a:extLst>
          </p:cNvPr>
          <p:cNvSpPr txBox="1"/>
          <p:nvPr/>
        </p:nvSpPr>
        <p:spPr>
          <a:xfrm>
            <a:off x="0" y="1457325"/>
            <a:ext cx="12192000" cy="216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Digitization and Reconstruction of Muon Detector in CEPCSW</a:t>
            </a:r>
          </a:p>
          <a:p>
            <a:pPr algn="ctr">
              <a:lnSpc>
                <a:spcPct val="150000"/>
              </a:lnSpc>
            </a:pPr>
            <a:endParaRPr lang="en-US" altLang="zh-CN" sz="2800" b="1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Weiqi Meng</a:t>
            </a:r>
          </a:p>
          <a:p>
            <a:pPr algn="ctr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2024.12.30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7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73D1-11FE-ACF5-6D2E-F8C345A2E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644703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922 (96.7%)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979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985 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883 (93.7%)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981 (98.1%)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910 (95.5%)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960 (96.5%)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961 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656 (69.6%)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816 (82.1%)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878 (88.1%)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912 (91.3%)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860 (86.0%)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644703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39" r="-728767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729" t="-1639" r="-8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1348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663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0000" r="-728767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3279" r="-728767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922 (96.7%)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979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985 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883 (93.7%)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981 (98.1%)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03279" r="-728767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910 (95.5%)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960 (96.5%)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961 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656 (69.6%)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816 (82.1%)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878 (88.1%)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912 (91.3%)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860 (86.0%)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0241819-98E6-5615-7A30-D768B32C1D71}"/>
                  </a:ext>
                </a:extLst>
              </p:cNvPr>
              <p:cNvSpPr txBox="1"/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Nu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≥3</m:t>
                    </m:r>
                  </m:oMath>
                </a14:m>
                <a:r>
                  <a: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Ef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fudge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=1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C7524E-8234-93E7-B612-1BBDA35E3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718068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993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883 (93.5%)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988 (98.8%)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983 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907 (90.9%)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870 (87.3%)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827 (83.2%)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677 (71.7%)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953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968 (96.8%)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 (96.9%)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917 (95.6%)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718068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639" r="-64794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910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0225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01639" r="-647945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201639" r="-64794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993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883 (93.5%)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988 (98.8%)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983 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01639" r="-64794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907 (90.9%)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870 (87.3%)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827 (83.2%)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677 (71.7%)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953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968 (96.8%)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 (96.9%)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917 (95.6%)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354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73D1-11FE-ACF5-6D2E-F8C345A2E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570252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926 (97.1%)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971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986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957 (96.0%)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993 (99.4%)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913 (95.7%)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968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958 (95.9%)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699 (70.1%)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929 (93.0%)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943 (94.3%)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(97.3%)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938 (93.9%)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570252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39" r="-728767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729" t="-1639" r="-8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1348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663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0000" r="-728767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3279" r="-728767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926 (97.1%)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971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986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957 (96.0%)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993 (99.4%)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03279" r="-728767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913 (95.7%)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968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958 (95.9%)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699 (70.1%)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929 (93.0%)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943 (94.3%)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(97.3%)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938 (93.9%)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0241819-98E6-5615-7A30-D768B32C1D71}"/>
                  </a:ext>
                </a:extLst>
              </p:cNvPr>
              <p:cNvSpPr txBox="1"/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Nu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≥3</m:t>
                    </m:r>
                  </m:oMath>
                </a14:m>
                <a:r>
                  <a: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Ef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fudge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=1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C7524E-8234-93E7-B612-1BBDA35E3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2796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958 (96.0%)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974 (97.9%)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938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973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944 (94.5%)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913 (91.5%)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699 (70.0%)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993 (99.8%)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964 (96.9%)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 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2796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639" r="-64794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910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0225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01639" r="-647945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201639" r="-64794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958 (96.0%)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974 (97.9%)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938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01639" r="-64794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973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944 (94.5%)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913 (91.5%)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699 (70.0%)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993 (99.8%)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964 (96.9%)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 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7432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73D1-11FE-ACF5-6D2E-F8C345A2E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7001787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932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976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985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982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922 (96.6%)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967 (97.5%)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(97.2%)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 (99.4%)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790 (79.2%)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964 (96.4%)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(97.6%)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983 (98.3%)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981 (98.3%)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7001787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39" r="-728767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729" t="-1639" r="-8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1348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663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0000" r="-728767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3279" r="-728767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932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976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985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982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03279" r="-728767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922 (96.6%)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967 (97.5%)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(97.2%)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 (99.4%)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790 (79.2%)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964 (96.4%)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(97.6%)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983 (98.3%)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981 (98.3%)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0241819-98E6-5615-7A30-D768B32C1D71}"/>
                  </a:ext>
                </a:extLst>
              </p:cNvPr>
              <p:cNvSpPr txBox="1"/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Nu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≥3</m:t>
                    </m:r>
                  </m:oMath>
                </a14:m>
                <a:r>
                  <a: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Ef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fudge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=1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C7524E-8234-93E7-B612-1BBDA35E3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102322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(97.5%)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974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941 (98.1%)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988 (99.0%)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(97.5%)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 (96.0%)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778 (78.0%)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(97.1%)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(98.3%)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934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102322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639" r="-64794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910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0225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01639" r="-647945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201639" r="-64794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(97.5%)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974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941 (98.1%)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01639" r="-64794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988 (99.0%)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(97.5%)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 (96.0%)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778 (78.0%)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(97.1%)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(98.3%)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934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722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73D1-11FE-ACF5-6D2E-F8C345A2E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0105394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920 (96.9%)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973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981 (98.2%)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914 (96.3%)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963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(97.3%)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951 (95.3%)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0105394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39" r="-728767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729" t="-1639" r="-8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1348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663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0000" r="-728767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3279" r="-728767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920 (96.9%)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973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981 (98.2%)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03279" r="-728767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914 (96.3%)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963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(97.3%)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951 (95.3%)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0241819-98E6-5615-7A30-D768B32C1D71}"/>
                  </a:ext>
                </a:extLst>
              </p:cNvPr>
              <p:cNvSpPr txBox="1"/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Nu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≥3</m:t>
                    </m:r>
                  </m:oMath>
                </a14:m>
                <a:r>
                  <a: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Ef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fudge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=1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C7524E-8234-93E7-B612-1BBDA35E3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444326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(98.0%)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(98.5%)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924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(99.8%)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949 (95.1%)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965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 (97.9%)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916 (96.5%)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444326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639" r="-64794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910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0225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01639" r="-647945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201639" r="-64794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(98.0%)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(98.5%)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924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01639" r="-64794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(99.8%)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949 (95.1%)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965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 (97.9%)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916 (96.5%)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53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9E52B4A-0DA8-8E94-9F05-B42B2804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199" y="-1418"/>
            <a:ext cx="3952941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2B96AF5-D22F-C945-500E-5F0E3DFD4187}"/>
                  </a:ext>
                </a:extLst>
              </p:cNvPr>
              <p:cNvSpPr txBox="1"/>
              <p:nvPr/>
            </p:nvSpPr>
            <p:spPr>
              <a:xfrm>
                <a:off x="8152131" y="1098000"/>
                <a:ext cx="2161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mip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=1.41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2B96AF5-D22F-C945-500E-5F0E3DFD4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131" y="1098000"/>
                <a:ext cx="2161020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FCECA7BD-EB39-CF4A-DC54-05D27E647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52" y="2646596"/>
            <a:ext cx="3857143" cy="30585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2E1CCF-2157-8678-FC85-AF1EE83F9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937" y="2880000"/>
            <a:ext cx="3857143" cy="288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30D5B46-35B5-6190-B2FA-E4A5A131D0F0}"/>
              </a:ext>
            </a:extLst>
          </p:cNvPr>
          <p:cNvSpPr txBox="1"/>
          <p:nvPr/>
        </p:nvSpPr>
        <p:spPr>
          <a:xfrm>
            <a:off x="2424498" y="2882208"/>
            <a:ext cx="32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 H, Wang X, Ma W, et al. Journal of Instrumentation, 2024, 19(06): P06020.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59ED26-6FE4-3CC6-60A1-620BE0159D02}"/>
                  </a:ext>
                </a:extLst>
              </p:cNvPr>
              <p:cNvSpPr txBox="1"/>
              <p:nvPr/>
            </p:nvSpPr>
            <p:spPr>
              <a:xfrm>
                <a:off x="7050390" y="5761418"/>
                <a:ext cx="393052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=16.0813×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/50.8147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+19.5474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59ED26-6FE4-3CC6-60A1-620BE0159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390" y="5761418"/>
                <a:ext cx="3930523" cy="379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3EC330E-CF81-EEBC-0BCD-8919BB07E2FC}"/>
              </a:ext>
            </a:extLst>
          </p:cNvPr>
          <p:cNvSpPr txBox="1"/>
          <p:nvPr/>
        </p:nvSpPr>
        <p:spPr>
          <a:xfrm>
            <a:off x="742950" y="517928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94F8E2-082B-09FA-F8F1-CB995218550C}"/>
              </a:ext>
            </a:extLst>
          </p:cNvPr>
          <p:cNvSpPr txBox="1"/>
          <p:nvPr/>
        </p:nvSpPr>
        <p:spPr>
          <a:xfrm>
            <a:off x="0" y="5705169"/>
            <a:ext cx="5743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the number of photons received by the SiPM at the scintillator endpoint and the distance from the hit point to the SiPM under 1 mip energy deposition.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C8E3D6D-2378-8290-E429-9D405B2803E0}"/>
              </a:ext>
            </a:extLst>
          </p:cNvPr>
          <p:cNvSpPr txBox="1"/>
          <p:nvPr/>
        </p:nvSpPr>
        <p:spPr>
          <a:xfrm>
            <a:off x="6210299" y="6179218"/>
            <a:ext cx="57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fitting results of the distribution shown in the left figure.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2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64F9-21D0-D1EA-EE32-B200E753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EF80A11-A8A8-849D-6232-E4AD7D31B192}"/>
                  </a:ext>
                </a:extLst>
              </p:cNvPr>
              <p:cNvSpPr txBox="1"/>
              <p:nvPr/>
            </p:nvSpPr>
            <p:spPr>
              <a:xfrm>
                <a:off x="4985437" y="2224952"/>
                <a:ext cx="6830775" cy="2408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EDe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hit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&lt;100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EDe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strip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&gt; 0.1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Ef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fudge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=1.00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mean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16.0813×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/50.8147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+19.5474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dep</m:t>
                            </m:r>
                          </m:sub>
                        </m:sSub>
                      </m:num>
                      <m:den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1.41 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MeV</m:t>
                        </m:r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×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47.09 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mV</m:t>
                        </m:r>
                      </m:num>
                      <m:den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23</m:t>
                        </m:r>
                      </m:den>
                    </m:f>
                  </m:oMath>
                </a14:m>
                <a:endParaRPr lang="en-US" altLang="zh-CN" b="0" i="1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σ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=7.922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mV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ADC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Random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Landau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mean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𝜎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EF80A11-A8A8-849D-6232-E4AD7D31B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37" y="2224952"/>
                <a:ext cx="6830775" cy="2408095"/>
              </a:xfrm>
              <a:prstGeom prst="rect">
                <a:avLst/>
              </a:prstGeom>
              <a:blipFill>
                <a:blip r:embed="rId3"/>
                <a:stretch>
                  <a:fillRect l="-625" b="-2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DD1617B8-70A2-F40F-4284-E9E2E8712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1498454"/>
            <a:ext cx="3600000" cy="2811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4D92B92-A750-4A65-0F5B-4318BAC54AF8}"/>
                  </a:ext>
                </a:extLst>
              </p:cNvPr>
              <p:cNvSpPr txBox="1"/>
              <p:nvPr/>
            </p:nvSpPr>
            <p:spPr>
              <a:xfrm>
                <a:off x="638175" y="4309882"/>
                <a:ext cx="360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mip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𝐴𝐷𝐶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=47.09</m:t>
                      </m:r>
                    </m:oMath>
                  </m:oMathPara>
                </a14:m>
                <a:endParaRPr lang="en-US" altLang="zh-CN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.=23    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=7.922</m:t>
                      </m:r>
                    </m:oMath>
                  </m:oMathPara>
                </a14:m>
                <a:endPara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4D92B92-A750-4A65-0F5B-4318BAC54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4309882"/>
                <a:ext cx="3600000" cy="646331"/>
              </a:xfrm>
              <a:prstGeom prst="rect">
                <a:avLst/>
              </a:prstGeom>
              <a:blipFill>
                <a:blip r:embed="rId5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484642BD-7481-7DDF-FF76-99883A4580BB}"/>
              </a:ext>
            </a:extLst>
          </p:cNvPr>
          <p:cNvSpPr txBox="1"/>
          <p:nvPr/>
        </p:nvSpPr>
        <p:spPr>
          <a:xfrm>
            <a:off x="352425" y="4956213"/>
            <a:ext cx="420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ADC distribution corresponding to the SiPM output for a 1 MIP energy deposition.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A52325C-CF22-2BE2-59BC-44774DFDEA18}"/>
              </a:ext>
            </a:extLst>
          </p:cNvPr>
          <p:cNvSpPr txBox="1"/>
          <p:nvPr/>
        </p:nvSpPr>
        <p:spPr>
          <a:xfrm>
            <a:off x="742950" y="517928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</a:t>
            </a:r>
          </a:p>
        </p:txBody>
      </p:sp>
    </p:spTree>
    <p:extLst>
      <p:ext uri="{BB962C8B-B14F-4D97-AF65-F5344CB8AC3E}">
        <p14:creationId xmlns:p14="http://schemas.microsoft.com/office/powerpoint/2010/main" val="418279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D1B0F-1AF2-5601-92DE-97FC25C30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3EEDEBB-2D1D-B2C9-7963-EADB7511FDD3}"/>
                  </a:ext>
                </a:extLst>
              </p:cNvPr>
              <p:cNvSpPr txBox="1"/>
              <p:nvPr/>
            </p:nvSpPr>
            <p:spPr>
              <a:xfrm>
                <a:off x="133350" y="536883"/>
                <a:ext cx="7878524" cy="2165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Reconstruction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Find the point with the smallest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in each section as the starting point, then search for the point closest to the previous point layer by layer.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Use RANSAC to select the points, and use linear fitting to fit the track of these points, and select the one with the smallest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3EEDEBB-2D1D-B2C9-7963-EADB7511F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" y="536883"/>
                <a:ext cx="7878524" cy="2165849"/>
              </a:xfrm>
              <a:prstGeom prst="rect">
                <a:avLst/>
              </a:prstGeom>
              <a:blipFill>
                <a:blip r:embed="rId3"/>
                <a:stretch>
                  <a:fillRect l="-851" r="-619" b="-3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图片 52">
            <a:extLst>
              <a:ext uri="{FF2B5EF4-FFF2-40B4-BE49-F238E27FC236}">
                <a16:creationId xmlns:a16="http://schemas.microsoft.com/office/drawing/2014/main" id="{39B3B480-DF1B-86EC-06E2-5A99943C6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002" y="3429000"/>
            <a:ext cx="2996129" cy="2160000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3FD258A9-0001-F9F8-B5DC-4CAE08C8D77C}"/>
              </a:ext>
            </a:extLst>
          </p:cNvPr>
          <p:cNvSpPr txBox="1"/>
          <p:nvPr/>
        </p:nvSpPr>
        <p:spPr>
          <a:xfrm>
            <a:off x="1262979" y="5735227"/>
            <a:ext cx="368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 a superlayer of Barrel, layer1 gives pos.x and pos.y, layer2 gives pos.z.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10F180E-7EDF-52D8-6489-4633A7A1E300}"/>
              </a:ext>
            </a:extLst>
          </p:cNvPr>
          <p:cNvSpPr txBox="1"/>
          <p:nvPr/>
        </p:nvSpPr>
        <p:spPr>
          <a:xfrm>
            <a:off x="6680021" y="5735226"/>
            <a:ext cx="431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 a superlayer of Endcap, layer1 gives pos.y, layer2 gives pos.x, both can give pos.z.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5A776469-D42F-573B-3BB8-0D1622A638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0" t="1" r="23828" b="282"/>
          <a:stretch/>
        </p:blipFill>
        <p:spPr>
          <a:xfrm>
            <a:off x="8429453" y="0"/>
            <a:ext cx="3469294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75DA65-C9F0-FFEA-E975-2589F87A0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1394" y="3513637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241A6-C294-342E-66EC-C3C99195C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224E53-EC92-22BF-9641-80FCD745F2A2}"/>
                  </a:ext>
                </a:extLst>
              </p:cNvPr>
              <p:cNvSpPr txBox="1"/>
              <p:nvPr/>
            </p:nvSpPr>
            <p:spPr>
              <a:xfrm>
                <a:off x="0" y="4717018"/>
                <a:ext cx="45055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224E53-EC92-22BF-9641-80FCD745F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7018"/>
                <a:ext cx="4505511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1FDBC79E-7228-D4EA-E541-7155014509CD}"/>
              </a:ext>
            </a:extLst>
          </p:cNvPr>
          <p:cNvSpPr txBox="1"/>
          <p:nvPr/>
        </p:nvSpPr>
        <p:spPr>
          <a:xfrm>
            <a:off x="4619625" y="1088238"/>
            <a:ext cx="7572375" cy="419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Muonid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Record the superlayers with scintillator signals.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the barrel part: the particle is considered a muon when the number of superlayers with signals in one sector and its adjacent sector exceeds 3 or 4.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the endcap part: the particle is considered a muon when the number of superlayers with signals inside one end of the endcap exceeds 3 or 4.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the particle passes through both the barrel and the endcap, it is considered a muon when the sum of the number of superlayers with signals in the barrel and endcap exceeds 3 or 4.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73AD9E-7168-4AFB-B6F0-28DFFFBA0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01" y="1747017"/>
            <a:ext cx="407630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09F1-37B9-49E7-F812-A9E8C748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787812-E047-47F1-97AF-2BB60836A2B7}"/>
                  </a:ext>
                </a:extLst>
              </p:cNvPr>
              <p:cNvSpPr txBox="1"/>
              <p:nvPr/>
            </p:nvSpPr>
            <p:spPr>
              <a:xfrm>
                <a:off x="1318206" y="2880000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787812-E047-47F1-97AF-2BB60836A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06" y="2880000"/>
                <a:ext cx="4076306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BCD08E0-31DE-4734-819B-03F562A99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204" y="0"/>
            <a:ext cx="4076307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FC00C9-50E7-45E5-B333-347D55B01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488" y="0"/>
            <a:ext cx="407630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9325BEB-E695-4C1C-830E-61C5BCB03434}"/>
                  </a:ext>
                </a:extLst>
              </p:cNvPr>
              <p:cNvSpPr txBox="1"/>
              <p:nvPr/>
            </p:nvSpPr>
            <p:spPr>
              <a:xfrm>
                <a:off x="6797488" y="2880000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9325BEB-E695-4C1C-830E-61C5BCB03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88" y="2880000"/>
                <a:ext cx="4076306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C6903C0-86F5-4CC5-B25C-46E6E0686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204" y="3424002"/>
            <a:ext cx="407630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B03353E-77A5-48D9-99CD-C35A6097669F}"/>
                  </a:ext>
                </a:extLst>
              </p:cNvPr>
              <p:cNvSpPr txBox="1"/>
              <p:nvPr/>
            </p:nvSpPr>
            <p:spPr>
              <a:xfrm>
                <a:off x="1318204" y="6304002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B03353E-77A5-48D9-99CD-C35A60976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04" y="6304002"/>
                <a:ext cx="4076306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0771895D-8600-4F11-9CA8-CED4DFD80A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7486" y="3424002"/>
            <a:ext cx="407630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399CD6-D77E-4203-94B9-5A4C22C306FC}"/>
                  </a:ext>
                </a:extLst>
              </p:cNvPr>
              <p:cNvSpPr txBox="1"/>
              <p:nvPr/>
            </p:nvSpPr>
            <p:spPr>
              <a:xfrm>
                <a:off x="6797484" y="6304002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399CD6-D77E-4203-94B9-5A4C22C30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84" y="6304002"/>
                <a:ext cx="4076306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27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09F1-37B9-49E7-F812-A9E8C748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787812-E047-47F1-97AF-2BB60836A2B7}"/>
                  </a:ext>
                </a:extLst>
              </p:cNvPr>
              <p:cNvSpPr txBox="1"/>
              <p:nvPr/>
            </p:nvSpPr>
            <p:spPr>
              <a:xfrm>
                <a:off x="1318206" y="2880000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787812-E047-47F1-97AF-2BB60836A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06" y="2880000"/>
                <a:ext cx="4076306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9325BEB-E695-4C1C-830E-61C5BCB03434}"/>
                  </a:ext>
                </a:extLst>
              </p:cNvPr>
              <p:cNvSpPr txBox="1"/>
              <p:nvPr/>
            </p:nvSpPr>
            <p:spPr>
              <a:xfrm>
                <a:off x="6797488" y="2880000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9325BEB-E695-4C1C-830E-61C5BCB03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88" y="2880000"/>
                <a:ext cx="4076306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B03353E-77A5-48D9-99CD-C35A6097669F}"/>
                  </a:ext>
                </a:extLst>
              </p:cNvPr>
              <p:cNvSpPr txBox="1"/>
              <p:nvPr/>
            </p:nvSpPr>
            <p:spPr>
              <a:xfrm>
                <a:off x="1318204" y="6304002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B03353E-77A5-48D9-99CD-C35A60976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04" y="6304002"/>
                <a:ext cx="4076306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399CD6-D77E-4203-94B9-5A4C22C306FC}"/>
                  </a:ext>
                </a:extLst>
              </p:cNvPr>
              <p:cNvSpPr txBox="1"/>
              <p:nvPr/>
            </p:nvSpPr>
            <p:spPr>
              <a:xfrm>
                <a:off x="6797484" y="6304002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399CD6-D77E-4203-94B9-5A4C22C30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84" y="6304002"/>
                <a:ext cx="4076306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B6B6004-D1B4-41AF-AA10-7665EA7048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2511" y="3424002"/>
            <a:ext cx="3987692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046527-AE66-4696-B7AE-F67097A402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1791" y="3424002"/>
            <a:ext cx="3987692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685512C-A1F0-490E-98AA-FFDEEE913F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1791" y="0"/>
            <a:ext cx="3987692" cy="288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F3AC779-0243-4F6F-BF5B-20F99BDAE7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2511" y="0"/>
            <a:ext cx="398769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3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09F1-37B9-49E7-F812-A9E8C748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2E51AFB7-6824-4C53-81AB-8E7BC56D02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917764"/>
                  </p:ext>
                </p:extLst>
              </p:nvPr>
            </p:nvGraphicFramePr>
            <p:xfrm>
              <a:off x="984000" y="606269"/>
              <a:ext cx="10224000" cy="1630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=70°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=22.5°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=70°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=50°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=50°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=15°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=50°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982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878 (88.1%)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790 (79.2%)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2E51AFB7-6824-4C53-81AB-8E7BC56D02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917764"/>
                  </p:ext>
                </p:extLst>
              </p:nvPr>
            </p:nvGraphicFramePr>
            <p:xfrm>
              <a:off x="984000" y="606269"/>
              <a:ext cx="10224000" cy="1630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76" r="-666667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729" t="-1176" r="-724859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3729" t="-1176" r="-624859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729" t="-1176" r="-524859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688" t="-1176" r="-244495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7458" t="-1176" r="-201130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3258" t="-1176" r="-100000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8023" t="-1176" r="-565" b="-22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40984" r="-666667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25688" t="-140984" r="-244495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40984" r="-666667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5688" t="-240984" r="-24449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982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40984" r="-66666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878 (88.1%)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688" t="-340984" r="-24449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790 (79.2%)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34226D52-4D39-4BB0-B55F-E1DB66A026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0" t="1" r="23828" b="282"/>
          <a:stretch/>
        </p:blipFill>
        <p:spPr>
          <a:xfrm>
            <a:off x="8160512" y="2781824"/>
            <a:ext cx="4031488" cy="3765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662F99-C1C5-497E-BE00-D7C446E32A77}"/>
                  </a:ext>
                </a:extLst>
              </p:cNvPr>
              <p:cNvSpPr txBox="1"/>
              <p:nvPr/>
            </p:nvSpPr>
            <p:spPr>
              <a:xfrm>
                <a:off x="7901" y="5882399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662F99-C1C5-497E-BE00-D7C446E3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" y="5882399"/>
                <a:ext cx="4076306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D1AD6101-B0C6-4DD0-B9BC-65AEC4506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" y="3002399"/>
            <a:ext cx="4076307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0D0930F-0BB5-47A6-9067-331CB7476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4206" y="3002399"/>
            <a:ext cx="407630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20CD327-CF28-441A-A777-93C3548FCCDD}"/>
                  </a:ext>
                </a:extLst>
              </p:cNvPr>
              <p:cNvSpPr txBox="1"/>
              <p:nvPr/>
            </p:nvSpPr>
            <p:spPr>
              <a:xfrm>
                <a:off x="4084206" y="5882399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20CD327-CF28-441A-A777-93C3548FC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206" y="5882399"/>
                <a:ext cx="4076306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19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09F1-37B9-49E7-F812-A9E8C748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79EA31-D381-4E74-9BC9-A60CB4607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576"/>
            <a:ext cx="6084000" cy="44829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9177BF-3632-4E4E-9F0C-1E74F312F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000" y="869577"/>
            <a:ext cx="6084000" cy="44829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BCB65F-F2E3-45A9-A03A-8C8A13DA37EC}"/>
                  </a:ext>
                </a:extLst>
              </p:cNvPr>
              <p:cNvSpPr txBox="1"/>
              <p:nvPr/>
            </p:nvSpPr>
            <p:spPr>
              <a:xfrm>
                <a:off x="-6000" y="5593572"/>
                <a:ext cx="6096000" cy="394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superlayer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BCB65F-F2E3-45A9-A03A-8C8A13DA3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00" y="5593572"/>
                <a:ext cx="6096000" cy="39485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387271E-13C0-47F4-85EA-5B346E9A8048}"/>
                  </a:ext>
                </a:extLst>
              </p:cNvPr>
              <p:cNvSpPr txBox="1"/>
              <p:nvPr/>
            </p:nvSpPr>
            <p:spPr>
              <a:xfrm>
                <a:off x="6096000" y="5593571"/>
                <a:ext cx="6096000" cy="394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superlayer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387271E-13C0-47F4-85EA-5B346E9A8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593571"/>
                <a:ext cx="6096000" cy="394852"/>
              </a:xfrm>
              <a:prstGeom prst="rect">
                <a:avLst/>
              </a:prstGeom>
              <a:blipFill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37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8306</TotalTime>
  <Words>1369</Words>
  <Application>Microsoft Office PowerPoint</Application>
  <PresentationFormat>宽屏</PresentationFormat>
  <Paragraphs>400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炜棋 孟</dc:creator>
  <cp:lastModifiedBy>炜棋 孟</cp:lastModifiedBy>
  <cp:revision>89</cp:revision>
  <cp:lastPrinted>2025-01-16T06:46:49Z</cp:lastPrinted>
  <dcterms:created xsi:type="dcterms:W3CDTF">2024-07-07T16:57:31Z</dcterms:created>
  <dcterms:modified xsi:type="dcterms:W3CDTF">2025-02-17T01:17:11Z</dcterms:modified>
</cp:coreProperties>
</file>