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4"/>
  </p:notesMasterIdLst>
  <p:sldIdLst>
    <p:sldId id="257" r:id="rId2"/>
    <p:sldId id="741" r:id="rId3"/>
    <p:sldId id="727" r:id="rId4"/>
    <p:sldId id="739" r:id="rId5"/>
    <p:sldId id="740" r:id="rId6"/>
    <p:sldId id="742" r:id="rId7"/>
    <p:sldId id="743" r:id="rId8"/>
    <p:sldId id="744" r:id="rId9"/>
    <p:sldId id="745" r:id="rId10"/>
    <p:sldId id="746" r:id="rId11"/>
    <p:sldId id="747" r:id="rId12"/>
    <p:sldId id="748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41809"/>
    <a:srgbClr val="E2E2E2"/>
    <a:srgbClr val="E4E4E4"/>
    <a:srgbClr val="F96E63"/>
    <a:srgbClr val="F2F2F2"/>
    <a:srgbClr val="1D1D1D"/>
    <a:srgbClr val="693517"/>
    <a:srgbClr val="7C6D4C"/>
    <a:srgbClr val="682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1" autoAdjust="0"/>
    <p:restoredTop sz="92455" autoAdjust="0"/>
  </p:normalViewPr>
  <p:slideViewPr>
    <p:cSldViewPr snapToGrid="0">
      <p:cViewPr varScale="1">
        <p:scale>
          <a:sx n="102" d="100"/>
          <a:sy n="102" d="100"/>
        </p:scale>
        <p:origin x="1110" y="102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D035B-4732-46DD-A2C5-E8BC06CA16E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8487C-BDCF-437E-8D5D-32A9AD38F7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23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CF47E-E3CE-31A6-4AF5-99C6694DA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8E7745-8F47-3368-B31B-2689AB9A2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5D65979-48A9-AEDB-3A52-99CA743AD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1D3AD-FD89-0979-5438-8AC8895F3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24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6BA1-FA8F-4894-303E-3165575A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D7EC6CF-A0A6-B8F4-7B50-8967B0B3C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9ABF83-D116-D51B-50B7-7EAE9FA6A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1691DA-6410-157B-68DF-599100269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04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B3C9A-7CF5-3723-7EDE-82F801F59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A0DF7F-A4D6-9BCF-73C0-403A39EF8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5C09BC1-C927-805A-B310-CC56DEBC9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6FCFEA-E604-5C7F-0EAB-55315F1BC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94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744C8-1B9B-8E2B-0A13-5EB68400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84B9F3D-2925-93E0-3B51-263E4DCA5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271357-8E14-77F1-AA39-8CB52114A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F99331-DA19-8BC5-6BF1-1E4A3DD4D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67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EAB86-8B4F-2574-E910-2D4184606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121FC7-22B6-D995-0898-0F6EC098C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8E974A-8940-EA8E-B3C9-6C4E30E5F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EC4647-94C3-D7F6-31E4-0DA7867B2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118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59D95-A6D7-3439-1A09-DA4331F4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CF80A1-590C-F74C-197E-8B255CAFD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88260E-5F2A-F74C-7515-D985E482D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6FB2E9-8335-A251-AE88-F664302CB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187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8DED8-A65A-A4F1-BB60-A31DEA96E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E09C804-5635-4796-0506-461CC8FED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FCB8EE8-1843-9DEC-E488-254CF6877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649320-7F99-1FF8-2865-89AB9DB93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389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EECD-8BB6-590A-6517-0064EE52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BA3566-9A0A-86A8-41B8-C824460EB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976ED31-59FD-69B8-9F2A-D66653756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7F3EBC-1803-B5D1-B34A-9DAF016A2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17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2DAE6-094E-6BBA-656E-913A999C2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870D969-49C9-2AFB-B02F-DEAA6E6E5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94DC22-783F-9E54-9979-219C8C5A3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341A0F-E30C-C3FA-3140-5D9B8EA53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826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CF164-CF8C-102E-E2BB-326ACDDD7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98C815-4BC5-F16F-0DB1-288A7206A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05A799-F21F-3ECC-73A2-72722AF39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7ECB95-1F98-1F16-1D08-A2D413B87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179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B704F-E6B1-387D-2C99-22AE884C9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3AAFBAA-5E0C-5D87-51A6-45D5D0FFA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09EA17-FCE6-B65D-DFB1-48A76B4E6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895CA1-5E06-C955-5BCF-1B6182A89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85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F6E05E-52B5-4625-ABB7-1F4EC794E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D75677F-7635-44EC-A97C-8C3B813E3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8E4A0C-9FC3-47D7-9BCF-018793EB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08DECE-E51C-49DD-899F-EED93F61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091B3-F7D0-46C6-90DD-9AC4C473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7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1A04A-F744-4531-A0B8-7034E8E6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E94B45-1139-4BC0-AAE7-277BF838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F30A07-23CD-4943-BA20-1D35A80AB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EA0C3-03E4-45DF-BC22-9AB996D9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638B20-44A6-4070-B6C9-2A2D87EA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06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BDA55A5-D5C0-4060-9405-44EDCDEA4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8539D7-2569-4D61-8D76-2BD534ABE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E4A145-D699-4561-AF0F-9644CB4D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B8BCE-C7BA-4FBB-9FD6-E06839CB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018AB8-58BF-482E-B3A2-13096CF8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93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AEA10-A6D9-48DF-BD68-FC96BB79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CA458B-D541-4FC6-B6E7-21BB9A383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46532-078A-4FF5-AC58-BC8673E2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DF99F-1EF6-4155-8721-595E9066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CAB57F-9848-49A4-8FF8-16684D3B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29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F9E6-88BB-4455-910F-3D8ACA91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7EB83-5303-43DF-8364-FDBA843C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F273F8-B470-461B-B599-2CAD3A5B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F31E25-64C7-4064-80E5-5E5CC2AE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4B0B67-C7E5-4F7D-80DA-41CAEC46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87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B4632-BB16-4575-98B7-22E9C6B2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858060-2AD2-4203-AE4F-2B5A94236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0E25F4-423E-4C9D-8CB4-C03E5F7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FFA42-72B5-4B3C-8187-28CD6666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FB89B2-48DF-4A73-A68E-6D1ACC4B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C20BC-8414-4758-AF5F-B4C25037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3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BBC04-E6E8-4AE1-AEC2-F9AA5932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A8245-7337-4C22-A0B1-7339FE101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F3DDAB-98AB-42D6-8070-22029400C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D89A2C-8E7B-4B25-A7D9-FFB3C6D8A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8E2F303-5776-4BEC-8E5B-F86015AC2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B6AB277-8505-45B5-9497-CC1263F7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82DF99-26F8-4694-BEE9-297CC278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2BF456-DB82-4FB5-A564-609B498C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62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F4337-BA5E-4F8D-9E7E-0419305C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ADA7BE4-7E09-4CD6-BEC2-8FD5660E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5F89BE-FCCE-417A-B07E-D7285B88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E0E315-D450-4CB0-A6E0-4C641468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70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46059C-502F-4005-BAA2-3157BAA7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070C50-4DAE-4B11-908E-DE2C3283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6CAD2E-D4B5-4667-8ECD-F47E666D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03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D0E21-929A-4B4A-8A88-C3348881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05BF6F-5C53-4E93-B7A8-00DA3329B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455F1B-2E97-414D-AAD3-4BE9BB8B3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E1D70-78ED-4DBD-9C3F-7AAA7D7F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6E9B15-A247-47EB-8AF8-08E1658FF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9AEF42-B0E6-4AB4-98BE-08D42CC2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3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5817F5-5286-47BA-A0A6-3191D549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0DB0E03-42C2-4E14-8ACE-0F7C58EAF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89A61B-847A-4938-94FC-AC9FD9FDC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0EB467-2F8F-48B7-8ED1-12D7DBB7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BAADFD-8F55-4372-AA30-CB7C1A91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0F2EFD-829B-4C94-BF6D-21418DF9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6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3D6EBF7-970C-42AC-9E03-6F72824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6A33D7-79A5-44F5-931F-F6AEA35CA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800E17-5633-4C0B-9E12-E419FED4F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F844C-7A6C-4488-A0D0-CF56F3AA2AF9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BC1854-61EF-4C8C-BBBA-DB73BBD33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7CB526-034D-45F3-BC76-BDFB53CA5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8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C85E757-F932-4A4A-A4B7-7FF1040BFE8A}"/>
              </a:ext>
            </a:extLst>
          </p:cNvPr>
          <p:cNvSpPr/>
          <p:nvPr/>
        </p:nvSpPr>
        <p:spPr>
          <a:xfrm>
            <a:off x="1" y="653140"/>
            <a:ext cx="1397726" cy="287382"/>
          </a:xfrm>
          <a:prstGeom prst="rect">
            <a:avLst/>
          </a:prstGeom>
          <a:solidFill>
            <a:srgbClr val="0E4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C0B2F5-577E-4D09-AFCC-D031F88146BB}"/>
              </a:ext>
            </a:extLst>
          </p:cNvPr>
          <p:cNvSpPr/>
          <p:nvPr/>
        </p:nvSpPr>
        <p:spPr>
          <a:xfrm>
            <a:off x="3334871" y="653140"/>
            <a:ext cx="8857128" cy="287382"/>
          </a:xfrm>
          <a:prstGeom prst="rect">
            <a:avLst/>
          </a:prstGeom>
          <a:solidFill>
            <a:srgbClr val="0E419C"/>
          </a:solidFill>
          <a:ln>
            <a:solidFill>
              <a:srgbClr val="0E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1AB0B9C-C717-4690-8AB7-603F08176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44" y="503198"/>
            <a:ext cx="1397727" cy="60207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8A94BAE-8D51-49E8-9826-6427BB8E334A}"/>
              </a:ext>
            </a:extLst>
          </p:cNvPr>
          <p:cNvSpPr txBox="1"/>
          <p:nvPr/>
        </p:nvSpPr>
        <p:spPr>
          <a:xfrm>
            <a:off x="2477741" y="2623618"/>
            <a:ext cx="75969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探测器电子学联调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156BC22-C153-41E9-A15A-94A6291D0696}"/>
              </a:ext>
            </a:extLst>
          </p:cNvPr>
          <p:cNvCxnSpPr>
            <a:cxnSpLocks/>
          </p:cNvCxnSpPr>
          <p:nvPr/>
        </p:nvCxnSpPr>
        <p:spPr>
          <a:xfrm>
            <a:off x="2612796" y="3927670"/>
            <a:ext cx="6966408" cy="0"/>
          </a:xfrm>
          <a:prstGeom prst="line">
            <a:avLst/>
          </a:prstGeom>
          <a:ln w="38100">
            <a:solidFill>
              <a:srgbClr val="0E4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7056405E-C759-469E-8FDE-047705681787}"/>
              </a:ext>
            </a:extLst>
          </p:cNvPr>
          <p:cNvSpPr txBox="1"/>
          <p:nvPr/>
        </p:nvSpPr>
        <p:spPr>
          <a:xfrm>
            <a:off x="6577142" y="4140897"/>
            <a:ext cx="361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2025/01/21 </a:t>
            </a:r>
            <a:r>
              <a:rPr lang="zh-CN" altLang="en-US" sz="2400" dirty="0"/>
              <a:t>王曦阳 邹世明</a:t>
            </a:r>
          </a:p>
        </p:txBody>
      </p:sp>
    </p:spTree>
    <p:extLst>
      <p:ext uri="{BB962C8B-B14F-4D97-AF65-F5344CB8AC3E}">
        <p14:creationId xmlns:p14="http://schemas.microsoft.com/office/powerpoint/2010/main" val="326619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40CF0-FDF5-B8A1-4FC9-47AABA310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324011B2-DD94-4306-D035-E63B1313C5A5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C2FCF594-40EE-C349-5D0F-E36B74AB97C7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2F027D2-4847-C7C1-974B-CCDCA0A82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A7F21369-E9FE-C44C-BD56-C13B0342D204}"/>
              </a:ext>
            </a:extLst>
          </p:cNvPr>
          <p:cNvSpPr txBox="1"/>
          <p:nvPr/>
        </p:nvSpPr>
        <p:spPr>
          <a:xfrm>
            <a:off x="633193" y="222204"/>
            <a:ext cx="5875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噪声测试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0175296-5B7F-3143-633A-8D327A584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58" y="955549"/>
            <a:ext cx="8604483" cy="4396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705ECE6-E61E-FD37-3F83-9B0C2D5ED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853" y="5503044"/>
            <a:ext cx="4813331" cy="10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11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9194B-0C82-0DE6-7F31-6F62BA992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7E9A7082-1800-18E9-137A-BCEDE0C516AA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178FBB42-E2C2-5337-13B9-864A40727682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C0A74388-70D7-B580-1FA6-4F0E351B2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0D7CB62F-CFA6-8C95-FD8A-F3037B69C185}"/>
              </a:ext>
            </a:extLst>
          </p:cNvPr>
          <p:cNvSpPr txBox="1"/>
          <p:nvPr/>
        </p:nvSpPr>
        <p:spPr>
          <a:xfrm>
            <a:off x="633193" y="222204"/>
            <a:ext cx="6696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信号注入测试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2C7131B-1C20-DF94-E31E-2A8041650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0"/>
          <a:stretch/>
        </p:blipFill>
        <p:spPr>
          <a:xfrm>
            <a:off x="487037" y="1084536"/>
            <a:ext cx="6048866" cy="345059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46ABEFA-B0EF-F232-676B-183764BE4A02}"/>
              </a:ext>
            </a:extLst>
          </p:cNvPr>
          <p:cNvSpPr/>
          <p:nvPr/>
        </p:nvSpPr>
        <p:spPr>
          <a:xfrm>
            <a:off x="487037" y="4969666"/>
            <a:ext cx="1071513" cy="6693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</a:t>
            </a:r>
            <a:endParaRPr lang="en-US" altLang="zh-CN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发生器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79DC395-AE05-A837-7739-7FBE379FCE8C}"/>
              </a:ext>
            </a:extLst>
          </p:cNvPr>
          <p:cNvSpPr/>
          <p:nvPr/>
        </p:nvSpPr>
        <p:spPr>
          <a:xfrm>
            <a:off x="1713400" y="5729099"/>
            <a:ext cx="1541281" cy="6693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前端电子学</a:t>
            </a:r>
          </a:p>
        </p:txBody>
      </p: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994FE00D-D517-1AD8-ABC5-62E9A5B91344}"/>
              </a:ext>
            </a:extLst>
          </p:cNvPr>
          <p:cNvCxnSpPr>
            <a:stCxn id="6" idx="2"/>
            <a:endCxn id="7" idx="1"/>
          </p:cNvCxnSpPr>
          <p:nvPr/>
        </p:nvCxnSpPr>
        <p:spPr>
          <a:xfrm rot="16200000" flipH="1">
            <a:off x="1155706" y="5506057"/>
            <a:ext cx="424782" cy="69060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E884C33-BCD6-EBF8-2552-2738D55867DC}"/>
              </a:ext>
            </a:extLst>
          </p:cNvPr>
          <p:cNvSpPr txBox="1"/>
          <p:nvPr/>
        </p:nvSpPr>
        <p:spPr>
          <a:xfrm>
            <a:off x="985881" y="6063749"/>
            <a:ext cx="69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测试</a:t>
            </a:r>
            <a:endParaRPr lang="en-US" altLang="zh-CN" dirty="0"/>
          </a:p>
          <a:p>
            <a:r>
              <a:rPr lang="zh-CN" altLang="en-US" dirty="0"/>
              <a:t>端口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CDE7189C-65E6-EE86-F9D5-0EB8E4A538E9}"/>
              </a:ext>
            </a:extLst>
          </p:cNvPr>
          <p:cNvSpPr/>
          <p:nvPr/>
        </p:nvSpPr>
        <p:spPr>
          <a:xfrm>
            <a:off x="3267222" y="5846650"/>
            <a:ext cx="600202" cy="43419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0B1C206-5B17-F472-7F80-FF5C42AFF6CE}"/>
              </a:ext>
            </a:extLst>
          </p:cNvPr>
          <p:cNvSpPr/>
          <p:nvPr/>
        </p:nvSpPr>
        <p:spPr>
          <a:xfrm>
            <a:off x="3879965" y="4828840"/>
            <a:ext cx="1541281" cy="15932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932307-03D7-65B1-8A4A-E6FB2AF3321A}"/>
              </a:ext>
            </a:extLst>
          </p:cNvPr>
          <p:cNvSpPr txBox="1"/>
          <p:nvPr/>
        </p:nvSpPr>
        <p:spPr>
          <a:xfrm>
            <a:off x="3935787" y="5712979"/>
            <a:ext cx="649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endParaRPr lang="en-US" altLang="zh-CN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29954EC-F257-008C-F73C-969360E332AC}"/>
              </a:ext>
            </a:extLst>
          </p:cNvPr>
          <p:cNvSpPr txBox="1"/>
          <p:nvPr/>
        </p:nvSpPr>
        <p:spPr>
          <a:xfrm>
            <a:off x="3935786" y="4947744"/>
            <a:ext cx="649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外部</a:t>
            </a:r>
            <a:endParaRPr lang="en-US" altLang="zh-CN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374E14E-5503-AC56-DF2C-4B737F55241F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558550" y="5304318"/>
            <a:ext cx="230887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CD35F501-28A5-793C-1625-643C7B69A558}"/>
              </a:ext>
            </a:extLst>
          </p:cNvPr>
          <p:cNvSpPr txBox="1"/>
          <p:nvPr/>
        </p:nvSpPr>
        <p:spPr>
          <a:xfrm>
            <a:off x="2215922" y="49349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TRG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4748FAB-41C9-F0FE-C065-7690445BB5C1}"/>
              </a:ext>
            </a:extLst>
          </p:cNvPr>
          <p:cNvSpPr txBox="1"/>
          <p:nvPr/>
        </p:nvSpPr>
        <p:spPr>
          <a:xfrm>
            <a:off x="4558723" y="5330362"/>
            <a:ext cx="809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32CH</a:t>
            </a:r>
          </a:p>
          <a:p>
            <a:pPr algn="ctr"/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endParaRPr lang="zh-CN" altLang="en-US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EE513324-1A79-122C-C020-D94BE3C7F489}"/>
              </a:ext>
            </a:extLst>
          </p:cNvPr>
          <p:cNvSpPr/>
          <p:nvPr/>
        </p:nvSpPr>
        <p:spPr>
          <a:xfrm>
            <a:off x="5421246" y="5376975"/>
            <a:ext cx="413238" cy="43419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A0E3F90-9361-BAB5-C367-1FE2C4E95215}"/>
              </a:ext>
            </a:extLst>
          </p:cNvPr>
          <p:cNvSpPr/>
          <p:nvPr/>
        </p:nvSpPr>
        <p:spPr>
          <a:xfrm>
            <a:off x="5834484" y="5275768"/>
            <a:ext cx="879806" cy="6693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endParaRPr lang="zh-CN" altLang="en-US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F25E59AF-2340-8684-EE89-77C717253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70" y="1084536"/>
            <a:ext cx="5131986" cy="262212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4018F1E-2440-1149-810A-3ECD074BB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68" y="3909931"/>
            <a:ext cx="5131988" cy="262212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852C9C31-CE77-6A13-42C1-6B6E9B26F496}"/>
              </a:ext>
            </a:extLst>
          </p:cNvPr>
          <p:cNvSpPr txBox="1"/>
          <p:nvPr/>
        </p:nvSpPr>
        <p:spPr>
          <a:xfrm>
            <a:off x="8974318" y="10845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波形数据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934D650-14FC-4849-C521-A26F7B17B4E5}"/>
              </a:ext>
            </a:extLst>
          </p:cNvPr>
          <p:cNvSpPr txBox="1"/>
          <p:nvPr/>
        </p:nvSpPr>
        <p:spPr>
          <a:xfrm>
            <a:off x="8849560" y="609618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脉冲幅度谱</a:t>
            </a:r>
          </a:p>
        </p:txBody>
      </p:sp>
    </p:spTree>
    <p:extLst>
      <p:ext uri="{BB962C8B-B14F-4D97-AF65-F5344CB8AC3E}">
        <p14:creationId xmlns:p14="http://schemas.microsoft.com/office/powerpoint/2010/main" val="92150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6B4EA-5D51-D878-EDED-144F03052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94EC6B7-B74D-041A-E35F-C756B170FB80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2397B518-4F6D-BE4D-DDF0-20F7E5F85B3C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523C1CF9-6B4E-DEE2-F5D6-D0DD84FE9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DCFC6A5F-7EBC-1830-1DE3-3FF38219F896}"/>
              </a:ext>
            </a:extLst>
          </p:cNvPr>
          <p:cNvSpPr txBox="1"/>
          <p:nvPr/>
        </p:nvSpPr>
        <p:spPr>
          <a:xfrm>
            <a:off x="633193" y="222204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AD20FD-66CA-8618-BF3F-67304D6D3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6" y="1958331"/>
            <a:ext cx="4254285" cy="30179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3AD813-4059-FEB1-25CD-35D05027F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286" y="1517715"/>
            <a:ext cx="4411625" cy="46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8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C2225-D425-4A40-2B08-06EC335DA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CF8CA72C-7D54-344C-3608-75C24DA738C3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7AB6BB43-2779-A041-A117-A23F17337060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7427CE28-2754-5CD9-D431-A862EB4E4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A7FA8F2E-80A1-CDB1-6623-3924E796823A}"/>
              </a:ext>
            </a:extLst>
          </p:cNvPr>
          <p:cNvSpPr txBox="1"/>
          <p:nvPr/>
        </p:nvSpPr>
        <p:spPr>
          <a:xfrm>
            <a:off x="633193" y="222204"/>
            <a:ext cx="4390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电子学系统联调示意图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BB74807-B09F-D901-9C57-4E49C02F15CA}"/>
              </a:ext>
            </a:extLst>
          </p:cNvPr>
          <p:cNvSpPr/>
          <p:nvPr/>
        </p:nvSpPr>
        <p:spPr>
          <a:xfrm>
            <a:off x="748553" y="3761123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TRG1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13C002-2567-69E1-5E27-79D5515B0FB3}"/>
              </a:ext>
            </a:extLst>
          </p:cNvPr>
          <p:cNvSpPr/>
          <p:nvPr/>
        </p:nvSpPr>
        <p:spPr>
          <a:xfrm>
            <a:off x="748553" y="4128769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SC1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42651E6-2A09-3917-A390-C380E396B70E}"/>
              </a:ext>
            </a:extLst>
          </p:cNvPr>
          <p:cNvSpPr/>
          <p:nvPr/>
        </p:nvSpPr>
        <p:spPr>
          <a:xfrm>
            <a:off x="748553" y="4496415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SC2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DE3BC2-087F-E240-9F3B-FD88DE37A86E}"/>
              </a:ext>
            </a:extLst>
          </p:cNvPr>
          <p:cNvSpPr/>
          <p:nvPr/>
        </p:nvSpPr>
        <p:spPr>
          <a:xfrm>
            <a:off x="748553" y="4864061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SC3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B80CF22-7EB8-7F03-F89A-06C0DB1A050C}"/>
              </a:ext>
            </a:extLst>
          </p:cNvPr>
          <p:cNvSpPr/>
          <p:nvPr/>
        </p:nvSpPr>
        <p:spPr>
          <a:xfrm>
            <a:off x="748553" y="5231707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SC4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258624-9F34-1F04-4C0F-68DDB558C04C}"/>
              </a:ext>
            </a:extLst>
          </p:cNvPr>
          <p:cNvSpPr/>
          <p:nvPr/>
        </p:nvSpPr>
        <p:spPr>
          <a:xfrm>
            <a:off x="748553" y="5599353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TRG2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D2CDBAD-48E3-92DB-AD08-324EC7FACC55}"/>
              </a:ext>
            </a:extLst>
          </p:cNvPr>
          <p:cNvSpPr/>
          <p:nvPr/>
        </p:nvSpPr>
        <p:spPr>
          <a:xfrm>
            <a:off x="2454805" y="3761123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6CAB6CD-36BD-ACE3-EB74-BE65096985F9}"/>
              </a:ext>
            </a:extLst>
          </p:cNvPr>
          <p:cNvSpPr/>
          <p:nvPr/>
        </p:nvSpPr>
        <p:spPr>
          <a:xfrm>
            <a:off x="2454805" y="4128769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CFDB7C-4368-FF84-D6AE-D79903E0926D}"/>
              </a:ext>
            </a:extLst>
          </p:cNvPr>
          <p:cNvSpPr/>
          <p:nvPr/>
        </p:nvSpPr>
        <p:spPr>
          <a:xfrm>
            <a:off x="2454805" y="4496415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9706D17-53B5-5FFB-C5BE-919E6D045779}"/>
              </a:ext>
            </a:extLst>
          </p:cNvPr>
          <p:cNvSpPr/>
          <p:nvPr/>
        </p:nvSpPr>
        <p:spPr>
          <a:xfrm>
            <a:off x="2454805" y="4864061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C512995-33ED-B174-0E8C-42B29158AC53}"/>
              </a:ext>
            </a:extLst>
          </p:cNvPr>
          <p:cNvSpPr/>
          <p:nvPr/>
        </p:nvSpPr>
        <p:spPr>
          <a:xfrm>
            <a:off x="2454805" y="5231707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1C0B1F0-8214-48FF-AB81-EF2C18552BAC}"/>
              </a:ext>
            </a:extLst>
          </p:cNvPr>
          <p:cNvSpPr/>
          <p:nvPr/>
        </p:nvSpPr>
        <p:spPr>
          <a:xfrm>
            <a:off x="2454805" y="5599353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CF318B6-C0E1-63D3-56E2-CF544FB24BF6}"/>
              </a:ext>
            </a:extLst>
          </p:cNvPr>
          <p:cNvSpPr/>
          <p:nvPr/>
        </p:nvSpPr>
        <p:spPr>
          <a:xfrm>
            <a:off x="6545830" y="2851824"/>
            <a:ext cx="1306698" cy="7333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逻辑符合</a:t>
            </a:r>
          </a:p>
        </p:txBody>
      </p:sp>
      <p:cxnSp>
        <p:nvCxnSpPr>
          <p:cNvPr id="6" name="连接符: 肘形 5">
            <a:extLst>
              <a:ext uri="{FF2B5EF4-FFF2-40B4-BE49-F238E27FC236}">
                <a16:creationId xmlns:a16="http://schemas.microsoft.com/office/drawing/2014/main" id="{77DAE7EB-89CA-707A-DCAA-CFF1D5A0DB1F}"/>
              </a:ext>
            </a:extLst>
          </p:cNvPr>
          <p:cNvCxnSpPr>
            <a:cxnSpLocks/>
          </p:cNvCxnSpPr>
          <p:nvPr/>
        </p:nvCxnSpPr>
        <p:spPr>
          <a:xfrm flipV="1">
            <a:off x="4534293" y="3055095"/>
            <a:ext cx="2011536" cy="889851"/>
          </a:xfrm>
          <a:prstGeom prst="bentConnector3">
            <a:avLst>
              <a:gd name="adj1" fmla="val 2938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AE3281AC-E2F9-7E6A-44EF-892C2C4CABE0}"/>
              </a:ext>
            </a:extLst>
          </p:cNvPr>
          <p:cNvCxnSpPr>
            <a:cxnSpLocks/>
          </p:cNvCxnSpPr>
          <p:nvPr/>
        </p:nvCxnSpPr>
        <p:spPr>
          <a:xfrm flipV="1">
            <a:off x="4534293" y="3333402"/>
            <a:ext cx="2011536" cy="2449774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BDF707E6-086D-CD52-F9A7-D43CB420AE4F}"/>
              </a:ext>
            </a:extLst>
          </p:cNvPr>
          <p:cNvSpPr/>
          <p:nvPr/>
        </p:nvSpPr>
        <p:spPr>
          <a:xfrm>
            <a:off x="3093798" y="3761123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放大器</a:t>
            </a:r>
            <a:r>
              <a:rPr lang="en-US" altLang="zh-CN" b="1" dirty="0">
                <a:solidFill>
                  <a:schemeClr val="tx1"/>
                </a:solidFill>
              </a:rPr>
              <a:t>×6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DFC0705-1A24-3DEB-B997-EBB336E47F10}"/>
              </a:ext>
            </a:extLst>
          </p:cNvPr>
          <p:cNvSpPr/>
          <p:nvPr/>
        </p:nvSpPr>
        <p:spPr>
          <a:xfrm>
            <a:off x="3093798" y="4128769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D9ABD85-B92E-0230-2D81-57FB579C6272}"/>
              </a:ext>
            </a:extLst>
          </p:cNvPr>
          <p:cNvSpPr/>
          <p:nvPr/>
        </p:nvSpPr>
        <p:spPr>
          <a:xfrm>
            <a:off x="3093798" y="4496415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CE646C5-40F0-04C8-9654-7A8CDF571718}"/>
              </a:ext>
            </a:extLst>
          </p:cNvPr>
          <p:cNvSpPr/>
          <p:nvPr/>
        </p:nvSpPr>
        <p:spPr>
          <a:xfrm>
            <a:off x="3093798" y="4864061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F151C85-1B23-211D-3C42-2E325DC3753A}"/>
              </a:ext>
            </a:extLst>
          </p:cNvPr>
          <p:cNvSpPr/>
          <p:nvPr/>
        </p:nvSpPr>
        <p:spPr>
          <a:xfrm>
            <a:off x="3093798" y="5231707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ADD17AB-D724-95F4-5A3F-FADCD5A45EAF}"/>
              </a:ext>
            </a:extLst>
          </p:cNvPr>
          <p:cNvSpPr/>
          <p:nvPr/>
        </p:nvSpPr>
        <p:spPr>
          <a:xfrm>
            <a:off x="3093798" y="5599353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C3F4AF65-1325-6B9E-266A-E1182D2F04C2}"/>
              </a:ext>
            </a:extLst>
          </p:cNvPr>
          <p:cNvCxnSpPr>
            <a:stCxn id="17" idx="3"/>
            <a:endCxn id="28" idx="1"/>
          </p:cNvCxnSpPr>
          <p:nvPr/>
        </p:nvCxnSpPr>
        <p:spPr>
          <a:xfrm>
            <a:off x="2668937" y="3944946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417A8C5C-DB7C-E56F-7FEE-851789CF05BB}"/>
              </a:ext>
            </a:extLst>
          </p:cNvPr>
          <p:cNvCxnSpPr>
            <a:cxnSpLocks/>
            <a:stCxn id="18" idx="3"/>
            <a:endCxn id="29" idx="1"/>
          </p:cNvCxnSpPr>
          <p:nvPr/>
        </p:nvCxnSpPr>
        <p:spPr>
          <a:xfrm>
            <a:off x="2668937" y="4312592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75963A61-1F9E-8EFC-0181-169A42502E30}"/>
              </a:ext>
            </a:extLst>
          </p:cNvPr>
          <p:cNvCxnSpPr>
            <a:cxnSpLocks/>
            <a:stCxn id="19" idx="3"/>
            <a:endCxn id="30" idx="1"/>
          </p:cNvCxnSpPr>
          <p:nvPr/>
        </p:nvCxnSpPr>
        <p:spPr>
          <a:xfrm>
            <a:off x="2668937" y="4680238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2D376B40-0313-9E70-4A27-B208126588F3}"/>
              </a:ext>
            </a:extLst>
          </p:cNvPr>
          <p:cNvCxnSpPr>
            <a:cxnSpLocks/>
            <a:stCxn id="20" idx="3"/>
            <a:endCxn id="31" idx="1"/>
          </p:cNvCxnSpPr>
          <p:nvPr/>
        </p:nvCxnSpPr>
        <p:spPr>
          <a:xfrm>
            <a:off x="2668937" y="5047884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DDD5FE65-F7BB-4F7F-7672-64DCD4FE3F6F}"/>
              </a:ext>
            </a:extLst>
          </p:cNvPr>
          <p:cNvCxnSpPr>
            <a:cxnSpLocks/>
            <a:stCxn id="21" idx="3"/>
            <a:endCxn id="32" idx="1"/>
          </p:cNvCxnSpPr>
          <p:nvPr/>
        </p:nvCxnSpPr>
        <p:spPr>
          <a:xfrm>
            <a:off x="2668937" y="5415530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8B2116E8-EACA-0989-C5FA-F758060E487E}"/>
              </a:ext>
            </a:extLst>
          </p:cNvPr>
          <p:cNvCxnSpPr>
            <a:cxnSpLocks/>
            <a:stCxn id="22" idx="3"/>
            <a:endCxn id="33" idx="1"/>
          </p:cNvCxnSpPr>
          <p:nvPr/>
        </p:nvCxnSpPr>
        <p:spPr>
          <a:xfrm>
            <a:off x="2668937" y="5783176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箭头: 右 50">
            <a:extLst>
              <a:ext uri="{FF2B5EF4-FFF2-40B4-BE49-F238E27FC236}">
                <a16:creationId xmlns:a16="http://schemas.microsoft.com/office/drawing/2014/main" id="{45962AC7-B70D-B2D9-85F9-C98A2C68076A}"/>
              </a:ext>
            </a:extLst>
          </p:cNvPr>
          <p:cNvSpPr/>
          <p:nvPr/>
        </p:nvSpPr>
        <p:spPr>
          <a:xfrm>
            <a:off x="4534293" y="4363675"/>
            <a:ext cx="2011534" cy="9959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信号</a:t>
            </a:r>
            <a:r>
              <a:rPr lang="en-US" altLang="zh-CN" dirty="0">
                <a:solidFill>
                  <a:schemeClr val="bg1"/>
                </a:solidFill>
              </a:rPr>
              <a:t>×4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FA873A11-AE3A-BE19-A5DA-BD46A9CCBAD3}"/>
              </a:ext>
            </a:extLst>
          </p:cNvPr>
          <p:cNvSpPr/>
          <p:nvPr/>
        </p:nvSpPr>
        <p:spPr>
          <a:xfrm>
            <a:off x="6545828" y="4312592"/>
            <a:ext cx="1306699" cy="1020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4</a:t>
            </a:r>
            <a:r>
              <a:rPr lang="zh-CN" altLang="en-US" b="1" dirty="0">
                <a:solidFill>
                  <a:schemeClr val="tx1"/>
                </a:solidFill>
              </a:rPr>
              <a:t>通道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ADC</a:t>
            </a:r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4FFE4A6F-2DB6-9D49-E315-EB61E662F495}"/>
              </a:ext>
            </a:extLst>
          </p:cNvPr>
          <p:cNvCxnSpPr>
            <a:cxnSpLocks/>
            <a:stCxn id="23" idx="2"/>
            <a:endCxn id="52" idx="0"/>
          </p:cNvCxnSpPr>
          <p:nvPr/>
        </p:nvCxnSpPr>
        <p:spPr>
          <a:xfrm flipH="1">
            <a:off x="7199178" y="3585170"/>
            <a:ext cx="1" cy="7274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6A8CABE0-2DF4-51EE-7A1A-E67B35916307}"/>
              </a:ext>
            </a:extLst>
          </p:cNvPr>
          <p:cNvSpPr txBox="1"/>
          <p:nvPr/>
        </p:nvSpPr>
        <p:spPr>
          <a:xfrm>
            <a:off x="7281368" y="3723692"/>
            <a:ext cx="959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Trigger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44223AC1-9CE1-3539-8BAC-85BB33B79777}"/>
              </a:ext>
            </a:extLst>
          </p:cNvPr>
          <p:cNvSpPr/>
          <p:nvPr/>
        </p:nvSpPr>
        <p:spPr>
          <a:xfrm>
            <a:off x="7849575" y="4312592"/>
            <a:ext cx="959176" cy="1020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FPGA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1" name="箭头: 上下 60">
            <a:extLst>
              <a:ext uri="{FF2B5EF4-FFF2-40B4-BE49-F238E27FC236}">
                <a16:creationId xmlns:a16="http://schemas.microsoft.com/office/drawing/2014/main" id="{F01FCA4B-6775-AD5B-EDBA-B3D8E550A475}"/>
              </a:ext>
            </a:extLst>
          </p:cNvPr>
          <p:cNvSpPr/>
          <p:nvPr/>
        </p:nvSpPr>
        <p:spPr>
          <a:xfrm rot="16200000">
            <a:off x="9108115" y="4347228"/>
            <a:ext cx="537328" cy="1033665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图形 61" descr="计算机 纯色填充">
            <a:extLst>
              <a:ext uri="{FF2B5EF4-FFF2-40B4-BE49-F238E27FC236}">
                <a16:creationId xmlns:a16="http://schemas.microsoft.com/office/drawing/2014/main" id="{71AC3666-A7DC-DA57-0A25-8D72F2C79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4805" y="4028152"/>
            <a:ext cx="1671818" cy="1671818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2A60C1ED-C437-2A7C-FD7F-B48DCA6FF763}"/>
              </a:ext>
            </a:extLst>
          </p:cNvPr>
          <p:cNvSpPr txBox="1"/>
          <p:nvPr/>
        </p:nvSpPr>
        <p:spPr>
          <a:xfrm>
            <a:off x="8930037" y="4679394"/>
            <a:ext cx="959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SiTCP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A7DD002A-DBC1-965F-1CA5-B068247DAFEA}"/>
              </a:ext>
            </a:extLst>
          </p:cNvPr>
          <p:cNvSpPr/>
          <p:nvPr/>
        </p:nvSpPr>
        <p:spPr>
          <a:xfrm>
            <a:off x="1908522" y="1651112"/>
            <a:ext cx="1306698" cy="7333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高压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+36V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C1B501D-DBC9-7ABD-5A74-D27AB54FA3FB}"/>
              </a:ext>
            </a:extLst>
          </p:cNvPr>
          <p:cNvSpPr/>
          <p:nvPr/>
        </p:nvSpPr>
        <p:spPr>
          <a:xfrm>
            <a:off x="4886711" y="1645987"/>
            <a:ext cx="1306698" cy="7333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低压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±5V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456BA611-03DF-6869-2948-B32769FAC4C1}"/>
              </a:ext>
            </a:extLst>
          </p:cNvPr>
          <p:cNvCxnSpPr>
            <a:cxnSpLocks/>
            <a:stCxn id="66" idx="2"/>
            <a:endCxn id="17" idx="0"/>
          </p:cNvCxnSpPr>
          <p:nvPr/>
        </p:nvCxnSpPr>
        <p:spPr>
          <a:xfrm>
            <a:off x="2561871" y="2384458"/>
            <a:ext cx="0" cy="13766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连接符: 肘形 71">
            <a:extLst>
              <a:ext uri="{FF2B5EF4-FFF2-40B4-BE49-F238E27FC236}">
                <a16:creationId xmlns:a16="http://schemas.microsoft.com/office/drawing/2014/main" id="{07971EF5-72E5-08E3-F55D-D9E722CF93A1}"/>
              </a:ext>
            </a:extLst>
          </p:cNvPr>
          <p:cNvCxnSpPr>
            <a:cxnSpLocks/>
            <a:stCxn id="67" idx="1"/>
            <a:endCxn id="28" idx="0"/>
          </p:cNvCxnSpPr>
          <p:nvPr/>
        </p:nvCxnSpPr>
        <p:spPr>
          <a:xfrm rot="10800000" flipV="1">
            <a:off x="3814047" y="2012659"/>
            <a:ext cx="1072665" cy="1748463"/>
          </a:xfrm>
          <a:prstGeom prst="bent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连接符: 肘形 74">
            <a:extLst>
              <a:ext uri="{FF2B5EF4-FFF2-40B4-BE49-F238E27FC236}">
                <a16:creationId xmlns:a16="http://schemas.microsoft.com/office/drawing/2014/main" id="{AEFB16A1-540E-A6C4-FA2D-7900A2BCF86C}"/>
              </a:ext>
            </a:extLst>
          </p:cNvPr>
          <p:cNvCxnSpPr>
            <a:cxnSpLocks/>
            <a:stCxn id="67" idx="3"/>
            <a:endCxn id="23" idx="0"/>
          </p:cNvCxnSpPr>
          <p:nvPr/>
        </p:nvCxnSpPr>
        <p:spPr>
          <a:xfrm>
            <a:off x="6193409" y="2012660"/>
            <a:ext cx="1005770" cy="839164"/>
          </a:xfrm>
          <a:prstGeom prst="bent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251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32044-D5F2-F597-DD4A-CBEFEB2BD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30BC7EA3-1307-E5F3-1708-CD2AA616FD45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9E78F23B-0D05-6C48-983D-25FF41362A70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10AB3B3-5F9B-7644-A2DA-535B36815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6DFB2FD9-4408-78DD-00CF-D8B533E57BDB}"/>
              </a:ext>
            </a:extLst>
          </p:cNvPr>
          <p:cNvSpPr txBox="1"/>
          <p:nvPr/>
        </p:nvSpPr>
        <p:spPr>
          <a:xfrm>
            <a:off x="633193" y="222204"/>
            <a:ext cx="4390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电子学系统联调实物图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96C55D5-E68C-1CAA-525B-518493F69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99" y="1403069"/>
            <a:ext cx="6685934" cy="5014451"/>
          </a:xfrm>
          <a:prstGeom prst="rect">
            <a:avLst/>
          </a:prstGeom>
        </p:spPr>
      </p:pic>
      <p:pic>
        <p:nvPicPr>
          <p:cNvPr id="6" name="图形 5" descr="计算机 纯色填充">
            <a:extLst>
              <a:ext uri="{FF2B5EF4-FFF2-40B4-BE49-F238E27FC236}">
                <a16:creationId xmlns:a16="http://schemas.microsoft.com/office/drawing/2014/main" id="{4988BF68-AB40-558A-27A1-3AD40F019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716" y="2532604"/>
            <a:ext cx="1671818" cy="1671818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CDF76BC6-DE3F-DE4A-EE6E-B44E44C8F068}"/>
              </a:ext>
            </a:extLst>
          </p:cNvPr>
          <p:cNvSpPr/>
          <p:nvPr/>
        </p:nvSpPr>
        <p:spPr>
          <a:xfrm rot="10800000">
            <a:off x="2607516" y="3133699"/>
            <a:ext cx="761016" cy="46604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85613F-BBCA-6915-848D-891CC9A494FF}"/>
              </a:ext>
            </a:extLst>
          </p:cNvPr>
          <p:cNvSpPr txBox="1"/>
          <p:nvPr/>
        </p:nvSpPr>
        <p:spPr>
          <a:xfrm>
            <a:off x="3911344" y="4138746"/>
            <a:ext cx="145905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模数转换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A80616F-2C1B-8E5C-7EF7-9D9FA5279C8D}"/>
              </a:ext>
            </a:extLst>
          </p:cNvPr>
          <p:cNvSpPr txBox="1"/>
          <p:nvPr/>
        </p:nvSpPr>
        <p:spPr>
          <a:xfrm>
            <a:off x="6276347" y="4477300"/>
            <a:ext cx="121058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前置放大器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6215821-90DF-644A-2553-E3C21E04C997}"/>
              </a:ext>
            </a:extLst>
          </p:cNvPr>
          <p:cNvSpPr txBox="1"/>
          <p:nvPr/>
        </p:nvSpPr>
        <p:spPr>
          <a:xfrm>
            <a:off x="6881641" y="3197447"/>
            <a:ext cx="100540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符合模块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02A8B5D-A909-8C92-87DE-0B35DE04E1E8}"/>
              </a:ext>
            </a:extLst>
          </p:cNvPr>
          <p:cNvSpPr txBox="1"/>
          <p:nvPr/>
        </p:nvSpPr>
        <p:spPr>
          <a:xfrm>
            <a:off x="7384342" y="1569790"/>
            <a:ext cx="122180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电源模块</a:t>
            </a:r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endParaRPr lang="zh-CN" altLang="en-US" sz="1600" b="1" dirty="0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0B7C335-386B-895D-0105-F85A46C76CBE}"/>
              </a:ext>
            </a:extLst>
          </p:cNvPr>
          <p:cNvSpPr txBox="1"/>
          <p:nvPr/>
        </p:nvSpPr>
        <p:spPr>
          <a:xfrm>
            <a:off x="7810423" y="2422811"/>
            <a:ext cx="122180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电源模块</a:t>
            </a:r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endParaRPr lang="zh-CN" altLang="en-US" sz="1600" b="1" dirty="0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E14AEA4-DA8E-6BFA-9EB6-423B1EF0D9C5}"/>
              </a:ext>
            </a:extLst>
          </p:cNvPr>
          <p:cNvSpPr txBox="1"/>
          <p:nvPr/>
        </p:nvSpPr>
        <p:spPr>
          <a:xfrm>
            <a:off x="9032232" y="3584322"/>
            <a:ext cx="133081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塑闪＋</a:t>
            </a:r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endParaRPr lang="zh-CN" altLang="en-US" sz="1600" b="1" dirty="0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78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A0F4-B87C-9E78-FCBC-3AEFFFF33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C1B5928-C684-6ABE-AF94-48C9F429CFB7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3A407548-F776-6A04-27D6-D4BD39F6B9FD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7EAE3F1F-163F-F74E-4C45-095D64A9F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16608206-B2A6-9DF3-F5CE-B05B801A432D}"/>
              </a:ext>
            </a:extLst>
          </p:cNvPr>
          <p:cNvSpPr txBox="1"/>
          <p:nvPr/>
        </p:nvSpPr>
        <p:spPr>
          <a:xfrm>
            <a:off x="633193" y="222204"/>
            <a:ext cx="3159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宇宙线波形数据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2589E7-D68C-AE60-22D9-F040A0AABE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5" t="4818" r="5717"/>
          <a:stretch/>
        </p:blipFill>
        <p:spPr>
          <a:xfrm>
            <a:off x="182881" y="1817001"/>
            <a:ext cx="6445536" cy="4421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E460ED6-81CF-A319-D608-755E0B382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742" y="956177"/>
            <a:ext cx="4589698" cy="30226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6EB9259-8CA0-C846-0410-9188DFB746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81" r="6371"/>
          <a:stretch/>
        </p:blipFill>
        <p:spPr>
          <a:xfrm>
            <a:off x="6931740" y="4141348"/>
            <a:ext cx="4589698" cy="25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09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201C0-1467-7F6B-20CF-2B471064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8155312F-09F6-EB02-9661-82D071F67104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27778C14-0C46-02D7-199C-AA67F26203D2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20CE5D82-07CD-1633-A0D9-6153055E2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6CF139B0-2018-20E0-D5AF-21C7A6A420A2}"/>
              </a:ext>
            </a:extLst>
          </p:cNvPr>
          <p:cNvSpPr txBox="1"/>
          <p:nvPr/>
        </p:nvSpPr>
        <p:spPr>
          <a:xfrm>
            <a:off x="633193" y="222204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脉冲幅度分析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5E1F5D-CE32-6FBF-DAF9-81D92AACD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010" y="1183063"/>
            <a:ext cx="7503466" cy="50009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0DD2C03-1724-A236-BAD4-1A8BAB01F48C}"/>
              </a:ext>
            </a:extLst>
          </p:cNvPr>
          <p:cNvSpPr txBox="1"/>
          <p:nvPr/>
        </p:nvSpPr>
        <p:spPr>
          <a:xfrm>
            <a:off x="6837522" y="6285726"/>
            <a:ext cx="19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宇宙线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MIP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54B4B92-C745-46D4-46E2-DF7710189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98" y="1183063"/>
            <a:ext cx="3017366" cy="497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D9359-9930-A169-3F86-A40A3799F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FEB416B7-38E7-BFDB-8CE1-461CC3D9C3C5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41808B0F-D8C8-4289-EE27-B18BB3E9113B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40EB7570-BD7D-5651-1289-2951A4945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048F73D0-8B77-2538-5BA4-F48CB9560931}"/>
              </a:ext>
            </a:extLst>
          </p:cNvPr>
          <p:cNvSpPr txBox="1"/>
          <p:nvPr/>
        </p:nvSpPr>
        <p:spPr>
          <a:xfrm>
            <a:off x="633193" y="222204"/>
            <a:ext cx="5716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暗噪声分析（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EQR20-3030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8EB1E8-A2A0-9589-2E3B-79FFA774E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6" y="3280529"/>
            <a:ext cx="5034299" cy="33552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FEF039-CB84-01F9-3244-4EADFE5D8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52" y="3280528"/>
            <a:ext cx="5032901" cy="33552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F0B71B-A9B0-9D74-3B31-DEA8A7055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500" y="1027523"/>
            <a:ext cx="4159646" cy="219385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E9498A0-A728-2205-E721-1012E4B125B1}"/>
              </a:ext>
            </a:extLst>
          </p:cNvPr>
          <p:cNvSpPr txBox="1"/>
          <p:nvPr/>
        </p:nvSpPr>
        <p:spPr>
          <a:xfrm>
            <a:off x="10725875" y="291119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25ns/div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16FCC28-3118-BCC4-7BE8-2D906291075F}"/>
              </a:ext>
            </a:extLst>
          </p:cNvPr>
          <p:cNvSpPr txBox="1"/>
          <p:nvPr/>
        </p:nvSpPr>
        <p:spPr>
          <a:xfrm rot="16200000">
            <a:off x="5806165" y="1912396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0.48mV/div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02A648F-31CF-153B-73B2-E6E7A9302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701" y="1027524"/>
            <a:ext cx="3551089" cy="219385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3908A17-F927-FDBB-00CF-8D37E33783F1}"/>
              </a:ext>
            </a:extLst>
          </p:cNvPr>
          <p:cNvSpPr txBox="1"/>
          <p:nvPr/>
        </p:nvSpPr>
        <p:spPr>
          <a:xfrm rot="16200000">
            <a:off x="382063" y="1896163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0.48mV/div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AA37FF2-588D-7FBA-141B-D0066E7CD15C}"/>
              </a:ext>
            </a:extLst>
          </p:cNvPr>
          <p:cNvSpPr txBox="1"/>
          <p:nvPr/>
        </p:nvSpPr>
        <p:spPr>
          <a:xfrm>
            <a:off x="4732889" y="291119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25ns/div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7FC2EF0-ADC1-CF65-8DD8-8AD03361C3B2}"/>
              </a:ext>
            </a:extLst>
          </p:cNvPr>
          <p:cNvSpPr txBox="1"/>
          <p:nvPr/>
        </p:nvSpPr>
        <p:spPr>
          <a:xfrm>
            <a:off x="2264638" y="1175041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偏置电压：</a:t>
            </a:r>
            <a:r>
              <a:rPr lang="en-US" altLang="zh-CN" dirty="0"/>
              <a:t>+32V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8B33E0-A05F-016A-81AD-3592A0ACA7A7}"/>
              </a:ext>
            </a:extLst>
          </p:cNvPr>
          <p:cNvSpPr txBox="1"/>
          <p:nvPr/>
        </p:nvSpPr>
        <p:spPr>
          <a:xfrm>
            <a:off x="7941145" y="123309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偏置电压：</a:t>
            </a:r>
            <a:r>
              <a:rPr lang="en-US" altLang="zh-CN" dirty="0"/>
              <a:t>+33V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482E859-6CAC-3FB4-C523-5AB3ECAA6937}"/>
              </a:ext>
            </a:extLst>
          </p:cNvPr>
          <p:cNvSpPr txBox="1"/>
          <p:nvPr/>
        </p:nvSpPr>
        <p:spPr>
          <a:xfrm rot="16200000">
            <a:off x="6360291" y="3945861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Baseline</a:t>
            </a:r>
            <a:endParaRPr lang="zh-CN" altLang="en-US" sz="1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0A78AA8-B60F-3C5D-C953-B9EF04959E8D}"/>
              </a:ext>
            </a:extLst>
          </p:cNvPr>
          <p:cNvSpPr txBox="1"/>
          <p:nvPr/>
        </p:nvSpPr>
        <p:spPr>
          <a:xfrm>
            <a:off x="6945580" y="3453261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1p.e.</a:t>
            </a:r>
            <a:endParaRPr lang="zh-CN" altLang="en-US" sz="1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93DCDBF-EBEB-831F-6B38-F7BEB374C440}"/>
              </a:ext>
            </a:extLst>
          </p:cNvPr>
          <p:cNvSpPr txBox="1"/>
          <p:nvPr/>
        </p:nvSpPr>
        <p:spPr>
          <a:xfrm>
            <a:off x="7075698" y="4099750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2p.e.</a:t>
            </a:r>
            <a:endParaRPr lang="zh-CN" altLang="en-US" sz="14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EA7D12D-D584-610F-7C41-F8814B23CC69}"/>
              </a:ext>
            </a:extLst>
          </p:cNvPr>
          <p:cNvSpPr txBox="1"/>
          <p:nvPr/>
        </p:nvSpPr>
        <p:spPr>
          <a:xfrm>
            <a:off x="7342758" y="4324363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3p.e.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9001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A817C-060C-2FE4-0B23-BF9542EF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9F2ACC63-5EB6-86E4-02E2-1844B0769923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64DB4295-8919-8D0E-4FCB-7AD8C637863A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D51A1029-2E6A-36F1-811F-9C21F28B4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F12F2F05-285E-9A16-3587-CED89CE4DB8A}"/>
              </a:ext>
            </a:extLst>
          </p:cNvPr>
          <p:cNvSpPr txBox="1"/>
          <p:nvPr/>
        </p:nvSpPr>
        <p:spPr>
          <a:xfrm>
            <a:off x="633193" y="222204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时间分辨分析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BA061A-12BA-9A1B-E53E-5B6C56B9DC20}"/>
              </a:ext>
            </a:extLst>
          </p:cNvPr>
          <p:cNvSpPr/>
          <p:nvPr/>
        </p:nvSpPr>
        <p:spPr>
          <a:xfrm>
            <a:off x="633193" y="1300727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TRG1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43A9C12-31B5-A54E-BF6A-49BCA525E381}"/>
              </a:ext>
            </a:extLst>
          </p:cNvPr>
          <p:cNvSpPr/>
          <p:nvPr/>
        </p:nvSpPr>
        <p:spPr>
          <a:xfrm>
            <a:off x="633193" y="1668373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SC1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1D19F70-3B90-1B21-593D-8DE7EC9E48BC}"/>
              </a:ext>
            </a:extLst>
          </p:cNvPr>
          <p:cNvSpPr/>
          <p:nvPr/>
        </p:nvSpPr>
        <p:spPr>
          <a:xfrm>
            <a:off x="633193" y="2036019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SC2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042B3D-6626-86EA-57C7-18C26F68447D}"/>
              </a:ext>
            </a:extLst>
          </p:cNvPr>
          <p:cNvSpPr/>
          <p:nvPr/>
        </p:nvSpPr>
        <p:spPr>
          <a:xfrm>
            <a:off x="633193" y="2403665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SC3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E927E8-B20E-3D6E-FE55-5425AB0A5D84}"/>
              </a:ext>
            </a:extLst>
          </p:cNvPr>
          <p:cNvSpPr/>
          <p:nvPr/>
        </p:nvSpPr>
        <p:spPr>
          <a:xfrm>
            <a:off x="633193" y="2771311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SC4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5BBBE11-3589-71E2-0046-37CB05017E45}"/>
              </a:ext>
            </a:extLst>
          </p:cNvPr>
          <p:cNvSpPr/>
          <p:nvPr/>
        </p:nvSpPr>
        <p:spPr>
          <a:xfrm>
            <a:off x="633193" y="3138957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TRG2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F37809-2BA1-D434-0F3A-4A4D90D7AF82}"/>
              </a:ext>
            </a:extLst>
          </p:cNvPr>
          <p:cNvSpPr/>
          <p:nvPr/>
        </p:nvSpPr>
        <p:spPr>
          <a:xfrm>
            <a:off x="2339445" y="1300727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E05C6CC-BF2A-6FB3-9FAD-27EF05DCE817}"/>
              </a:ext>
            </a:extLst>
          </p:cNvPr>
          <p:cNvSpPr/>
          <p:nvPr/>
        </p:nvSpPr>
        <p:spPr>
          <a:xfrm>
            <a:off x="2339445" y="1668373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64AAE68-D180-D56C-689F-527A031A8EC5}"/>
              </a:ext>
            </a:extLst>
          </p:cNvPr>
          <p:cNvSpPr/>
          <p:nvPr/>
        </p:nvSpPr>
        <p:spPr>
          <a:xfrm>
            <a:off x="2339445" y="2036019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C837C8D-B584-72E0-9BDA-36D12A17F985}"/>
              </a:ext>
            </a:extLst>
          </p:cNvPr>
          <p:cNvSpPr/>
          <p:nvPr/>
        </p:nvSpPr>
        <p:spPr>
          <a:xfrm>
            <a:off x="2339445" y="2403665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22D9ABD-EAFA-E44B-8169-98D2DAB0D3EB}"/>
              </a:ext>
            </a:extLst>
          </p:cNvPr>
          <p:cNvSpPr/>
          <p:nvPr/>
        </p:nvSpPr>
        <p:spPr>
          <a:xfrm>
            <a:off x="2339445" y="2771311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E583084-8249-F402-813F-189586726A07}"/>
              </a:ext>
            </a:extLst>
          </p:cNvPr>
          <p:cNvSpPr/>
          <p:nvPr/>
        </p:nvSpPr>
        <p:spPr>
          <a:xfrm>
            <a:off x="2339445" y="3138957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C4A78D0-65F1-7DEC-C7BF-191EE9A95790}"/>
              </a:ext>
            </a:extLst>
          </p:cNvPr>
          <p:cNvSpPr txBox="1"/>
          <p:nvPr/>
        </p:nvSpPr>
        <p:spPr>
          <a:xfrm>
            <a:off x="2648932" y="166837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</a:t>
            </a:r>
            <a:endParaRPr lang="zh-CN" altLang="en-US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B8360B2-CC03-2C4E-79F6-4E42D6B1983E}"/>
              </a:ext>
            </a:extLst>
          </p:cNvPr>
          <p:cNvSpPr txBox="1"/>
          <p:nvPr/>
        </p:nvSpPr>
        <p:spPr>
          <a:xfrm>
            <a:off x="2648932" y="203433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T2</a:t>
            </a:r>
            <a:endParaRPr lang="zh-CN" altLang="en-US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B8AEC3F-0693-312A-9212-9E6E2221EDF5}"/>
              </a:ext>
            </a:extLst>
          </p:cNvPr>
          <p:cNvSpPr txBox="1"/>
          <p:nvPr/>
        </p:nvSpPr>
        <p:spPr>
          <a:xfrm>
            <a:off x="2648932" y="239456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T3</a:t>
            </a:r>
            <a:endParaRPr lang="zh-CN" altLang="en-US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7341B8E-BF4C-32B1-F90E-760014AB58F0}"/>
              </a:ext>
            </a:extLst>
          </p:cNvPr>
          <p:cNvSpPr txBox="1"/>
          <p:nvPr/>
        </p:nvSpPr>
        <p:spPr>
          <a:xfrm>
            <a:off x="2648932" y="276052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T4</a:t>
            </a:r>
            <a:endParaRPr lang="zh-CN" altLang="en-US" b="1" dirty="0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6971B93A-DF6A-A915-0B3D-4B1A14C38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664" y="1105914"/>
            <a:ext cx="3963560" cy="257730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3E638A59-67B4-DF4D-35D1-4EEA597AB0FE}"/>
              </a:ext>
            </a:extLst>
          </p:cNvPr>
          <p:cNvSpPr txBox="1"/>
          <p:nvPr/>
        </p:nvSpPr>
        <p:spPr>
          <a:xfrm>
            <a:off x="6088057" y="202523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T1-T2</a:t>
            </a:r>
            <a:endParaRPr lang="zh-CN" altLang="en-US" b="1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3BC3F5F4-609E-DA1A-8FDC-7FFA5BA0C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539" y="1105914"/>
            <a:ext cx="3963560" cy="257730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8FA9CAE-8252-63A0-1DF6-89F182E8B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664" y="3789575"/>
            <a:ext cx="3963560" cy="2603654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EF6540D-4307-98C8-17E6-BD7DA1DD2F70}"/>
              </a:ext>
            </a:extLst>
          </p:cNvPr>
          <p:cNvSpPr txBox="1"/>
          <p:nvPr/>
        </p:nvSpPr>
        <p:spPr>
          <a:xfrm>
            <a:off x="10359970" y="203433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T1-T3</a:t>
            </a:r>
            <a:endParaRPr lang="zh-CN" altLang="en-US" b="1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618020F-EBE2-0D74-187E-E1BE1BB8CEAB}"/>
              </a:ext>
            </a:extLst>
          </p:cNvPr>
          <p:cNvSpPr txBox="1"/>
          <p:nvPr/>
        </p:nvSpPr>
        <p:spPr>
          <a:xfrm>
            <a:off x="6088056" y="490673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T1-T4</a:t>
            </a:r>
            <a:endParaRPr lang="zh-CN" altLang="en-US" b="1" dirty="0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89FA392F-1E42-3D52-B1D1-A1DEF6227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540" y="3789576"/>
            <a:ext cx="3963559" cy="2603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A8DA84BD-F340-DD45-3BC7-8484D2EF9F66}"/>
                  </a:ext>
                </a:extLst>
              </p:cNvPr>
              <p:cNvSpPr txBox="1"/>
              <p:nvPr/>
            </p:nvSpPr>
            <p:spPr>
              <a:xfrm>
                <a:off x="9739670" y="4906736"/>
                <a:ext cx="1659429" cy="533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b="1" dirty="0"/>
                          <m:t>T</m:t>
                        </m:r>
                        <m:r>
                          <m:rPr>
                            <m:nor/>
                          </m:rPr>
                          <a:rPr lang="en-US" altLang="zh-CN" b="1" dirty="0"/>
                          <m:t>1+</m:t>
                        </m:r>
                        <m:r>
                          <m:rPr>
                            <m:nor/>
                          </m:rPr>
                          <a:rPr lang="en-US" altLang="zh-CN" b="1" dirty="0"/>
                          <m:t>T</m:t>
                        </m:r>
                        <m:r>
                          <m:rPr>
                            <m:nor/>
                          </m:rPr>
                          <a:rPr lang="en-US" altLang="zh-CN" b="1" i="0" dirty="0" smtClean="0"/>
                          <m:t>4</m:t>
                        </m:r>
                      </m:num>
                      <m:den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b="1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b="1" dirty="0"/>
                          <m:t>T</m:t>
                        </m:r>
                        <m:r>
                          <m:rPr>
                            <m:nor/>
                          </m:rPr>
                          <a:rPr lang="en-US" altLang="zh-CN" b="1" i="0" dirty="0" smtClean="0"/>
                          <m:t>2</m:t>
                        </m:r>
                        <m:r>
                          <m:rPr>
                            <m:nor/>
                          </m:rPr>
                          <a:rPr lang="en-US" altLang="zh-CN" b="1" dirty="0"/>
                          <m:t>+</m:t>
                        </m:r>
                        <m:r>
                          <m:rPr>
                            <m:nor/>
                          </m:rPr>
                          <a:rPr lang="en-US" altLang="zh-CN" b="1" dirty="0"/>
                          <m:t>T</m:t>
                        </m:r>
                        <m:r>
                          <m:rPr>
                            <m:nor/>
                          </m:rPr>
                          <a:rPr lang="en-US" altLang="zh-CN" b="1" dirty="0"/>
                          <m:t>3</m:t>
                        </m:r>
                      </m:num>
                      <m:den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A8DA84BD-F340-DD45-3BC7-8484D2EF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9670" y="4906736"/>
                <a:ext cx="1659429" cy="533479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73994EFA-E6F0-3B28-4BEE-07DB17E6DC91}"/>
              </a:ext>
            </a:extLst>
          </p:cNvPr>
          <p:cNvSpPr txBox="1"/>
          <p:nvPr/>
        </p:nvSpPr>
        <p:spPr>
          <a:xfrm>
            <a:off x="249132" y="4260405"/>
            <a:ext cx="31245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T1,T2,T3</a:t>
            </a:r>
            <a:r>
              <a:rPr lang="zh-CN" altLang="en-US" b="1" dirty="0"/>
              <a:t>时间分辨接近</a:t>
            </a:r>
            <a:endParaRPr lang="en-US" altLang="zh-CN" b="1" dirty="0"/>
          </a:p>
          <a:p>
            <a:r>
              <a:rPr lang="zh-CN" altLang="en-US" b="1" dirty="0"/>
              <a:t>约</a:t>
            </a:r>
            <a:r>
              <a:rPr lang="en-US" altLang="zh-CN" b="1" dirty="0"/>
              <a:t>1.9ns</a:t>
            </a:r>
          </a:p>
          <a:p>
            <a:endParaRPr lang="en-US" altLang="zh-CN" b="1" dirty="0"/>
          </a:p>
          <a:p>
            <a:r>
              <a:rPr lang="en-US" altLang="zh-CN" b="1" dirty="0"/>
              <a:t>T4</a:t>
            </a:r>
            <a:r>
              <a:rPr lang="zh-CN" altLang="en-US" b="1" dirty="0"/>
              <a:t>时间分辨较差</a:t>
            </a:r>
            <a:endParaRPr lang="en-US" altLang="zh-CN" b="1" dirty="0"/>
          </a:p>
          <a:p>
            <a:r>
              <a:rPr lang="zh-CN" altLang="en-US" b="1" dirty="0"/>
              <a:t>约</a:t>
            </a:r>
            <a:r>
              <a:rPr lang="en-US" altLang="zh-CN" b="1" dirty="0"/>
              <a:t>3.0ns</a:t>
            </a:r>
          </a:p>
          <a:p>
            <a:endParaRPr lang="en-US" altLang="zh-CN" b="1" dirty="0"/>
          </a:p>
          <a:p>
            <a:r>
              <a:rPr lang="zh-CN" altLang="en-US" b="1" dirty="0"/>
              <a:t>塑闪</a:t>
            </a:r>
            <a:r>
              <a:rPr lang="en-US" altLang="zh-CN" b="1" dirty="0"/>
              <a:t>4</a:t>
            </a:r>
            <a:r>
              <a:rPr lang="zh-CN" altLang="en-US" b="1" dirty="0"/>
              <a:t>耦合较差，信号</a:t>
            </a:r>
            <a:r>
              <a:rPr lang="en-US" altLang="zh-CN" b="1" dirty="0"/>
              <a:t>ADC</a:t>
            </a:r>
            <a:r>
              <a:rPr lang="zh-CN" altLang="en-US" b="1" dirty="0"/>
              <a:t>小</a:t>
            </a:r>
          </a:p>
        </p:txBody>
      </p:sp>
    </p:spTree>
    <p:extLst>
      <p:ext uri="{BB962C8B-B14F-4D97-AF65-F5344CB8AC3E}">
        <p14:creationId xmlns:p14="http://schemas.microsoft.com/office/powerpoint/2010/main" val="9270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BCFF5-50E2-C0D9-6B2E-4D976D516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FAAF1867-614E-D65A-B68B-0D6382DAA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64" y="3947316"/>
            <a:ext cx="3565353" cy="25935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9C4651-35C8-860B-3513-CE0A7ADAC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86" y="1094146"/>
            <a:ext cx="3565353" cy="26402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F13A6-B297-FA64-9AE7-E17F77F7B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7" y="1094147"/>
            <a:ext cx="3565353" cy="2619035"/>
          </a:xfrm>
          <a:prstGeom prst="rect">
            <a:avLst/>
          </a:prstGeom>
        </p:spPr>
      </p:pic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691FA63-FC7E-6301-FA38-E76BF815A0BB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13E0A580-9346-45C6-51E9-42A7576A101B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294E6951-268E-9530-8AE3-A2B3F6CF8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B39DA8E1-AE25-ACA3-6F76-BB03AFDF18C5}"/>
              </a:ext>
            </a:extLst>
          </p:cNvPr>
          <p:cNvSpPr txBox="1"/>
          <p:nvPr/>
        </p:nvSpPr>
        <p:spPr>
          <a:xfrm>
            <a:off x="633193" y="222204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脉冲幅度分析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07A928E-B202-EDC0-60F4-A00EC5D477A8}"/>
              </a:ext>
            </a:extLst>
          </p:cNvPr>
          <p:cNvSpPr/>
          <p:nvPr/>
        </p:nvSpPr>
        <p:spPr>
          <a:xfrm>
            <a:off x="633193" y="1300727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TRG1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FAF6B2-FE88-0E80-E5AD-2982D6226406}"/>
              </a:ext>
            </a:extLst>
          </p:cNvPr>
          <p:cNvSpPr/>
          <p:nvPr/>
        </p:nvSpPr>
        <p:spPr>
          <a:xfrm>
            <a:off x="633193" y="1668373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SC1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5B69550-A382-D2B4-C6A6-98CCCA0CB539}"/>
              </a:ext>
            </a:extLst>
          </p:cNvPr>
          <p:cNvSpPr/>
          <p:nvPr/>
        </p:nvSpPr>
        <p:spPr>
          <a:xfrm>
            <a:off x="633193" y="2036019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SC2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C8BCA0C-15D9-9EC4-E07F-2809F08D5819}"/>
              </a:ext>
            </a:extLst>
          </p:cNvPr>
          <p:cNvSpPr/>
          <p:nvPr/>
        </p:nvSpPr>
        <p:spPr>
          <a:xfrm>
            <a:off x="633193" y="2403665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SC3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F23B382-BCF0-24CC-D807-0B5BD237FE76}"/>
              </a:ext>
            </a:extLst>
          </p:cNvPr>
          <p:cNvSpPr/>
          <p:nvPr/>
        </p:nvSpPr>
        <p:spPr>
          <a:xfrm>
            <a:off x="633193" y="2771311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SC4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A4EF13-A23D-F6EC-B1EE-B7B27F829A10}"/>
              </a:ext>
            </a:extLst>
          </p:cNvPr>
          <p:cNvSpPr/>
          <p:nvPr/>
        </p:nvSpPr>
        <p:spPr>
          <a:xfrm>
            <a:off x="633193" y="3138957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TRG2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47184C6-4238-0E9E-E586-64611BEFDEA6}"/>
              </a:ext>
            </a:extLst>
          </p:cNvPr>
          <p:cNvSpPr/>
          <p:nvPr/>
        </p:nvSpPr>
        <p:spPr>
          <a:xfrm>
            <a:off x="2339445" y="1300727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D97F5EC-99DC-E555-1ABD-E72AF8EE705C}"/>
              </a:ext>
            </a:extLst>
          </p:cNvPr>
          <p:cNvSpPr/>
          <p:nvPr/>
        </p:nvSpPr>
        <p:spPr>
          <a:xfrm>
            <a:off x="2339445" y="1668373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FD12FD5-3B31-9C2B-B5AF-C912DB011A99}"/>
              </a:ext>
            </a:extLst>
          </p:cNvPr>
          <p:cNvSpPr/>
          <p:nvPr/>
        </p:nvSpPr>
        <p:spPr>
          <a:xfrm>
            <a:off x="2339445" y="2036019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26D8491-845D-FB47-DCC2-908561E12A60}"/>
              </a:ext>
            </a:extLst>
          </p:cNvPr>
          <p:cNvSpPr/>
          <p:nvPr/>
        </p:nvSpPr>
        <p:spPr>
          <a:xfrm>
            <a:off x="2339445" y="2403665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CC0C79B-73C4-62AF-46C6-EB7E8A3F8D24}"/>
              </a:ext>
            </a:extLst>
          </p:cNvPr>
          <p:cNvSpPr/>
          <p:nvPr/>
        </p:nvSpPr>
        <p:spPr>
          <a:xfrm>
            <a:off x="2339445" y="2771311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D7522D6-06BD-7334-0B86-116A78BE2E23}"/>
              </a:ext>
            </a:extLst>
          </p:cNvPr>
          <p:cNvSpPr/>
          <p:nvPr/>
        </p:nvSpPr>
        <p:spPr>
          <a:xfrm>
            <a:off x="2339445" y="3138957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73C8A91-3E64-84B4-50EE-BC0F7E3AF5EB}"/>
              </a:ext>
            </a:extLst>
          </p:cNvPr>
          <p:cNvSpPr txBox="1"/>
          <p:nvPr/>
        </p:nvSpPr>
        <p:spPr>
          <a:xfrm>
            <a:off x="2648932" y="166837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</a:t>
            </a:r>
            <a:endParaRPr lang="zh-CN" altLang="en-US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AE2211F-E3C9-A847-C82D-8D10F861DAF3}"/>
              </a:ext>
            </a:extLst>
          </p:cNvPr>
          <p:cNvSpPr txBox="1"/>
          <p:nvPr/>
        </p:nvSpPr>
        <p:spPr>
          <a:xfrm>
            <a:off x="2648932" y="203433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T2</a:t>
            </a:r>
            <a:endParaRPr lang="zh-CN" altLang="en-US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CE90EFB-030D-46C7-78FB-86D4036BFC73}"/>
              </a:ext>
            </a:extLst>
          </p:cNvPr>
          <p:cNvSpPr txBox="1"/>
          <p:nvPr/>
        </p:nvSpPr>
        <p:spPr>
          <a:xfrm>
            <a:off x="2648932" y="239456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T3</a:t>
            </a:r>
            <a:endParaRPr lang="zh-CN" altLang="en-US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8B26651-70FB-2979-EB4E-7A3CEF21EE0A}"/>
              </a:ext>
            </a:extLst>
          </p:cNvPr>
          <p:cNvSpPr txBox="1"/>
          <p:nvPr/>
        </p:nvSpPr>
        <p:spPr>
          <a:xfrm>
            <a:off x="2648932" y="276052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T4</a:t>
            </a:r>
            <a:endParaRPr lang="zh-CN" altLang="en-US" b="1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6C4EC66-0235-2BA9-6B92-0A1CDED91032}"/>
              </a:ext>
            </a:extLst>
          </p:cNvPr>
          <p:cNvSpPr txBox="1"/>
          <p:nvPr/>
        </p:nvSpPr>
        <p:spPr>
          <a:xfrm>
            <a:off x="5839712" y="1941157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ADC1</a:t>
            </a:r>
          </a:p>
          <a:p>
            <a:r>
              <a:rPr lang="en-US" altLang="zh-CN" b="1" dirty="0"/>
              <a:t>Mean:370mV</a:t>
            </a:r>
            <a:endParaRPr lang="zh-CN" altLang="en-US" b="1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AC0EB19-88B8-CCC6-FAC3-5B727E7BE538}"/>
              </a:ext>
            </a:extLst>
          </p:cNvPr>
          <p:cNvSpPr txBox="1"/>
          <p:nvPr/>
        </p:nvSpPr>
        <p:spPr>
          <a:xfrm>
            <a:off x="249132" y="4260405"/>
            <a:ext cx="31245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T1,T2,T3</a:t>
            </a:r>
            <a:r>
              <a:rPr lang="zh-CN" altLang="en-US" b="1" dirty="0"/>
              <a:t>时间分辨接近</a:t>
            </a:r>
            <a:endParaRPr lang="en-US" altLang="zh-CN" b="1" dirty="0"/>
          </a:p>
          <a:p>
            <a:r>
              <a:rPr lang="zh-CN" altLang="en-US" b="1" dirty="0"/>
              <a:t>约</a:t>
            </a:r>
            <a:r>
              <a:rPr lang="en-US" altLang="zh-CN" b="1" dirty="0"/>
              <a:t>1.9ns</a:t>
            </a:r>
          </a:p>
          <a:p>
            <a:endParaRPr lang="en-US" altLang="zh-CN" b="1" dirty="0"/>
          </a:p>
          <a:p>
            <a:r>
              <a:rPr lang="en-US" altLang="zh-CN" b="1" dirty="0"/>
              <a:t>T4</a:t>
            </a:r>
            <a:r>
              <a:rPr lang="zh-CN" altLang="en-US" b="1" dirty="0"/>
              <a:t>时间分辨较差</a:t>
            </a:r>
            <a:endParaRPr lang="en-US" altLang="zh-CN" b="1" dirty="0"/>
          </a:p>
          <a:p>
            <a:r>
              <a:rPr lang="zh-CN" altLang="en-US" b="1" dirty="0"/>
              <a:t>约</a:t>
            </a:r>
            <a:r>
              <a:rPr lang="en-US" altLang="zh-CN" b="1" dirty="0"/>
              <a:t>3.0ns</a:t>
            </a:r>
          </a:p>
          <a:p>
            <a:endParaRPr lang="en-US" altLang="zh-CN" b="1" dirty="0"/>
          </a:p>
          <a:p>
            <a:r>
              <a:rPr lang="zh-CN" altLang="en-US" b="1" dirty="0"/>
              <a:t>塑闪</a:t>
            </a:r>
            <a:r>
              <a:rPr lang="en-US" altLang="zh-CN" b="1" dirty="0"/>
              <a:t>4</a:t>
            </a:r>
            <a:r>
              <a:rPr lang="zh-CN" altLang="en-US" b="1" dirty="0"/>
              <a:t>耦合较差，信号</a:t>
            </a:r>
            <a:r>
              <a:rPr lang="en-US" altLang="zh-CN" b="1" dirty="0"/>
              <a:t>ADC</a:t>
            </a:r>
            <a:r>
              <a:rPr lang="zh-CN" altLang="en-US" b="1" dirty="0"/>
              <a:t>小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D95E5C2-B85D-82B9-BCF2-4148C3DB0F07}"/>
              </a:ext>
            </a:extLst>
          </p:cNvPr>
          <p:cNvSpPr txBox="1"/>
          <p:nvPr/>
        </p:nvSpPr>
        <p:spPr>
          <a:xfrm>
            <a:off x="9543068" y="1941157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ADC2</a:t>
            </a:r>
          </a:p>
          <a:p>
            <a:r>
              <a:rPr lang="en-US" altLang="zh-CN" b="1" dirty="0"/>
              <a:t>Mean:302mV</a:t>
            </a:r>
            <a:endParaRPr lang="zh-CN" altLang="en-US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0F46E02-B711-AB8B-541C-1114DDB076E6}"/>
              </a:ext>
            </a:extLst>
          </p:cNvPr>
          <p:cNvSpPr txBox="1"/>
          <p:nvPr/>
        </p:nvSpPr>
        <p:spPr>
          <a:xfrm>
            <a:off x="5836570" y="5031905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ADC3</a:t>
            </a:r>
          </a:p>
          <a:p>
            <a:r>
              <a:rPr lang="en-US" altLang="zh-CN" b="1" dirty="0"/>
              <a:t>Mean:336mV</a:t>
            </a:r>
            <a:endParaRPr lang="zh-CN" altLang="en-US" b="1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3F1446A-430B-2A2F-1D07-9E3B54887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44" y="3947316"/>
            <a:ext cx="3565353" cy="242341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42D4DDFB-5D7E-587F-A154-557D087DC0D0}"/>
              </a:ext>
            </a:extLst>
          </p:cNvPr>
          <p:cNvSpPr txBox="1"/>
          <p:nvPr/>
        </p:nvSpPr>
        <p:spPr>
          <a:xfrm>
            <a:off x="9335485" y="5031904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ADC4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Mean:224mV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6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03417-31D1-7401-065B-10C166D48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30878410-5209-830E-5C15-B52972500940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0C08947D-DB1A-5F25-0C7F-886B3D3DB3D0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D0ED355D-EA94-994C-DF5C-0FB132565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2107FE81-7440-A5A7-F9E3-C8D09FB68E62}"/>
              </a:ext>
            </a:extLst>
          </p:cNvPr>
          <p:cNvSpPr txBox="1"/>
          <p:nvPr/>
        </p:nvSpPr>
        <p:spPr>
          <a:xfrm>
            <a:off x="633193" y="222204"/>
            <a:ext cx="3345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514FF7-3F52-3333-C259-C2D813C29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25154" r="5245" b="32509"/>
          <a:stretch/>
        </p:blipFill>
        <p:spPr>
          <a:xfrm>
            <a:off x="267786" y="1193524"/>
            <a:ext cx="6189575" cy="22354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A055EF-79AD-F703-2A79-D8070FBA1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8" r="7575" b="28660"/>
          <a:stretch/>
        </p:blipFill>
        <p:spPr>
          <a:xfrm>
            <a:off x="267786" y="3741258"/>
            <a:ext cx="6189575" cy="2409497"/>
          </a:xfrm>
          <a:prstGeom prst="rect">
            <a:avLst/>
          </a:prstGeom>
        </p:spPr>
      </p:pic>
      <p:pic>
        <p:nvPicPr>
          <p:cNvPr id="1190" name="图片 1189">
            <a:extLst>
              <a:ext uri="{FF2B5EF4-FFF2-40B4-BE49-F238E27FC236}">
                <a16:creationId xmlns:a16="http://schemas.microsoft.com/office/drawing/2014/main" id="{0DF566D9-D997-0B22-9008-9A76C2DC0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8580" y="1193524"/>
            <a:ext cx="4924878" cy="2692624"/>
          </a:xfrm>
          <a:prstGeom prst="rect">
            <a:avLst/>
          </a:prstGeom>
        </p:spPr>
      </p:pic>
      <p:sp>
        <p:nvSpPr>
          <p:cNvPr id="1191" name="文本框 1190">
            <a:extLst>
              <a:ext uri="{FF2B5EF4-FFF2-40B4-BE49-F238E27FC236}">
                <a16:creationId xmlns:a16="http://schemas.microsoft.com/office/drawing/2014/main" id="{3D2EA739-C96D-DF69-43A8-F86BC652EEC3}"/>
              </a:ext>
            </a:extLst>
          </p:cNvPr>
          <p:cNvSpPr txBox="1"/>
          <p:nvPr/>
        </p:nvSpPr>
        <p:spPr>
          <a:xfrm>
            <a:off x="8047231" y="4094712"/>
            <a:ext cx="2916183" cy="2342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ADC</a:t>
            </a:r>
            <a:r>
              <a:rPr lang="zh-CN" altLang="en-US" sz="2000" b="1" dirty="0"/>
              <a:t>芯片：</a:t>
            </a:r>
            <a:r>
              <a:rPr lang="en-US" altLang="zh-CN" sz="2000" b="1" dirty="0"/>
              <a:t>AD9637 × 4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通道数：</a:t>
            </a:r>
            <a:r>
              <a:rPr lang="en-US" altLang="zh-CN" sz="2000" b="1" dirty="0"/>
              <a:t>32</a:t>
            </a:r>
            <a:r>
              <a:rPr lang="zh-CN" altLang="en-US" sz="2000" b="1" dirty="0"/>
              <a:t>通道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采样率：</a:t>
            </a:r>
            <a:r>
              <a:rPr lang="en-US" altLang="zh-CN" sz="2000" b="1" dirty="0"/>
              <a:t>80 MSPS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采样精度：</a:t>
            </a:r>
            <a:r>
              <a:rPr lang="en-US" altLang="zh-CN" sz="2000" b="1" dirty="0"/>
              <a:t>12bit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协议：</a:t>
            </a:r>
            <a:r>
              <a:rPr lang="en-US" altLang="zh-CN" sz="2000" b="1" dirty="0"/>
              <a:t>Serial LVDS</a:t>
            </a:r>
          </a:p>
        </p:txBody>
      </p:sp>
    </p:spTree>
    <p:extLst>
      <p:ext uri="{BB962C8B-B14F-4D97-AF65-F5344CB8AC3E}">
        <p14:creationId xmlns:p14="http://schemas.microsoft.com/office/powerpoint/2010/main" val="3608209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195575</TotalTime>
  <Words>292</Words>
  <Application>Microsoft Office PowerPoint</Application>
  <PresentationFormat>宽屏</PresentationFormat>
  <Paragraphs>125</Paragraphs>
  <Slides>12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9" baseType="lpstr">
      <vt:lpstr>等线</vt:lpstr>
      <vt:lpstr>微软雅黑</vt:lpstr>
      <vt:lpstr>Arial</vt:lpstr>
      <vt:lpstr>Cambria Math</vt:lpstr>
      <vt:lpstr>Century Gothic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傅 永鸿</dc:creator>
  <cp:lastModifiedBy>曦阳 王</cp:lastModifiedBy>
  <cp:revision>1729</cp:revision>
  <dcterms:created xsi:type="dcterms:W3CDTF">2018-10-08T11:44:05Z</dcterms:created>
  <dcterms:modified xsi:type="dcterms:W3CDTF">2025-02-16T15:15:52Z</dcterms:modified>
</cp:coreProperties>
</file>