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4" r:id="rId2"/>
    <p:sldId id="273" r:id="rId3"/>
    <p:sldId id="276" r:id="rId4"/>
    <p:sldId id="277"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84"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D644D-3F0D-41DC-B454-DEBF6386D734}" type="datetimeFigureOut">
              <a:rPr lang="zh-CN" altLang="en-US" smtClean="0"/>
              <a:t>2025/2/17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A713F-4B1A-4EEA-834E-9AF44C2E1308}" type="slidenum">
              <a:rPr lang="zh-CN" altLang="en-US" smtClean="0"/>
              <a:t>‹#›</a:t>
            </a:fld>
            <a:endParaRPr lang="zh-CN" altLang="en-US"/>
          </a:p>
        </p:txBody>
      </p:sp>
    </p:spTree>
    <p:extLst>
      <p:ext uri="{BB962C8B-B14F-4D97-AF65-F5344CB8AC3E}">
        <p14:creationId xmlns:p14="http://schemas.microsoft.com/office/powerpoint/2010/main" val="106627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BA1A06-51F7-1715-4D78-FE861C11A83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47F0314B-B374-A86A-942B-913C5264A2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931DC849-7C54-CC07-1DA0-946B36A4037F}"/>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5" name="页脚占位符 4">
            <a:extLst>
              <a:ext uri="{FF2B5EF4-FFF2-40B4-BE49-F238E27FC236}">
                <a16:creationId xmlns:a16="http://schemas.microsoft.com/office/drawing/2014/main" id="{3488C2A0-79DA-3D70-CD98-C68A1C842F9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98AAA70-0419-E047-5205-445556977ACF}"/>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1585658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7FE11B-38D6-C518-2802-475604678AA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B885C8F3-17AF-A0D9-8757-81CB4CD13462}"/>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B0C24E1-554A-CF88-08DC-3107F487482A}"/>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5" name="页脚占位符 4">
            <a:extLst>
              <a:ext uri="{FF2B5EF4-FFF2-40B4-BE49-F238E27FC236}">
                <a16:creationId xmlns:a16="http://schemas.microsoft.com/office/drawing/2014/main" id="{48EFEE61-B55E-A284-23A9-BBFB35D61BA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0BB2F5A-C955-8FD4-357E-0726639147B3}"/>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2886609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5C2331A-AD83-4B84-EBC0-BBC99BABB547}"/>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A6D425D-6A73-1C6A-EB1A-46FF13651DFA}"/>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8CF103B-4002-22D6-8FD7-1C4F2A60C37F}"/>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5" name="页脚占位符 4">
            <a:extLst>
              <a:ext uri="{FF2B5EF4-FFF2-40B4-BE49-F238E27FC236}">
                <a16:creationId xmlns:a16="http://schemas.microsoft.com/office/drawing/2014/main" id="{70BBE169-F020-2250-6B26-43B67DEC45B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C4D4469-E01E-5021-09B1-BEFC9243F487}"/>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2666200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1F55B2-C5F7-5855-B393-E497B7B79AB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7242B06-0CBE-841B-E16F-CA561B70131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1D4B8EB-152E-5A17-DC08-B9E7B7F61823}"/>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5" name="页脚占位符 4">
            <a:extLst>
              <a:ext uri="{FF2B5EF4-FFF2-40B4-BE49-F238E27FC236}">
                <a16:creationId xmlns:a16="http://schemas.microsoft.com/office/drawing/2014/main" id="{E79C1042-98E3-88DA-111B-5C23EE9A7C8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D61CF1F-9E35-B986-FB19-242646F89AC4}"/>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195551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B36948-9784-55EF-A42A-DD371922148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A3F5891F-1B76-8A41-5E12-17B4DD9684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440538A-9635-27B5-05DC-13EE8F12B162}"/>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5" name="页脚占位符 4">
            <a:extLst>
              <a:ext uri="{FF2B5EF4-FFF2-40B4-BE49-F238E27FC236}">
                <a16:creationId xmlns:a16="http://schemas.microsoft.com/office/drawing/2014/main" id="{124CB8A4-7CA4-F08C-0938-2C0EEF25F3E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EC8DC34-9C24-B134-C676-DDCA94C9E21E}"/>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420272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285274-3963-C86B-FCA5-4776E4CCEC1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D4E31EC-46C3-0D09-1F83-3DE08C6A832A}"/>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FC54D6E2-D975-25C8-699E-153F07AC92E2}"/>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D1489EEE-A22E-652E-7AEC-881E44D1966E}"/>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6" name="页脚占位符 5">
            <a:extLst>
              <a:ext uri="{FF2B5EF4-FFF2-40B4-BE49-F238E27FC236}">
                <a16:creationId xmlns:a16="http://schemas.microsoft.com/office/drawing/2014/main" id="{B5A345AD-4A59-F585-9165-B0F6042B4F8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A2629D2-8504-F40A-68B0-16BB82FF734B}"/>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1734480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B75133-D4AB-3790-01FB-E7161C350271}"/>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F44B823-BD79-FE85-A106-91ED197299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4849D8E-5D6B-07CA-A3D6-76CED42273C2}"/>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295EEFC-C216-73A6-E89D-14E66FCE9D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5B296299-B213-489D-B72F-201FED3DD3F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74C00CEF-30E6-FD8C-202C-D447088D20B1}"/>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8" name="页脚占位符 7">
            <a:extLst>
              <a:ext uri="{FF2B5EF4-FFF2-40B4-BE49-F238E27FC236}">
                <a16:creationId xmlns:a16="http://schemas.microsoft.com/office/drawing/2014/main" id="{3EA540C4-8FAE-892D-AD78-5C0B72FCD87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0B9B7A6D-47F0-20F7-B8CE-81526038A212}"/>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3633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3AADA3-78A2-F8FB-CA04-487D2452A3A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E9A06991-D064-B402-0783-673E51565BD6}"/>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4" name="页脚占位符 3">
            <a:extLst>
              <a:ext uri="{FF2B5EF4-FFF2-40B4-BE49-F238E27FC236}">
                <a16:creationId xmlns:a16="http://schemas.microsoft.com/office/drawing/2014/main" id="{429EA46B-1718-AD43-BC5D-26CA99D8AF6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FEA4EE5-F878-D47B-8A8F-75536782CAD9}"/>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256860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F969DD2-9203-7CC2-9464-CED4925044E1}"/>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3" name="页脚占位符 2">
            <a:extLst>
              <a:ext uri="{FF2B5EF4-FFF2-40B4-BE49-F238E27FC236}">
                <a16:creationId xmlns:a16="http://schemas.microsoft.com/office/drawing/2014/main" id="{E4F26C30-6339-660B-57ED-8DA0551E48C8}"/>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EC231940-E6C8-454B-7665-6E9975F0A936}"/>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3139957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E4AC4B-F161-F02F-8B1C-EFB5E7F76E8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3ABB74D-898D-D69C-AC6C-4E2C9AAB12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080A7CC9-6FB5-3AA3-6F54-E18F71CF7B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E5BBDFA-8875-868B-46E0-9B2FFACBF718}"/>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6" name="页脚占位符 5">
            <a:extLst>
              <a:ext uri="{FF2B5EF4-FFF2-40B4-BE49-F238E27FC236}">
                <a16:creationId xmlns:a16="http://schemas.microsoft.com/office/drawing/2014/main" id="{EFD538DC-7EE1-35FC-A407-7A1C138C6D3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DDCA273-4CF9-7D25-2B93-AA114D7BDED4}"/>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522612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B3112D-1DA9-CE55-B98B-95B970BC1DF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27AC47A-6D7F-F42A-CEF6-683C3F0677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C3F4E5CD-F14F-4076-08BB-CAF21A9E50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27B0738-030B-5FF9-561D-1DA568B1FDDC}"/>
              </a:ext>
            </a:extLst>
          </p:cNvPr>
          <p:cNvSpPr>
            <a:spLocks noGrp="1"/>
          </p:cNvSpPr>
          <p:nvPr>
            <p:ph type="dt" sz="half" idx="10"/>
          </p:nvPr>
        </p:nvSpPr>
        <p:spPr/>
        <p:txBody>
          <a:bodyPr/>
          <a:lstStyle/>
          <a:p>
            <a:fld id="{55668BA7-CA2A-414A-91E5-20C83197B11F}" type="datetimeFigureOut">
              <a:rPr lang="zh-CN" altLang="en-US" smtClean="0"/>
              <a:t>2025/2/17</a:t>
            </a:fld>
            <a:endParaRPr lang="zh-CN" altLang="en-US"/>
          </a:p>
        </p:txBody>
      </p:sp>
      <p:sp>
        <p:nvSpPr>
          <p:cNvPr id="6" name="页脚占位符 5">
            <a:extLst>
              <a:ext uri="{FF2B5EF4-FFF2-40B4-BE49-F238E27FC236}">
                <a16:creationId xmlns:a16="http://schemas.microsoft.com/office/drawing/2014/main" id="{B0D76BC6-937F-952C-064A-EE0C2306307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27E3FC9-A0F7-DF71-88CE-BE1BAF96D1BB}"/>
              </a:ext>
            </a:extLst>
          </p:cNvPr>
          <p:cNvSpPr>
            <a:spLocks noGrp="1"/>
          </p:cNvSpPr>
          <p:nvPr>
            <p:ph type="sldNum" sz="quarter" idx="12"/>
          </p:nvPr>
        </p:nvSpPr>
        <p:spPr/>
        <p:txBody>
          <a:body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1423792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7423CAE-96A5-D177-A620-060F388875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7129B47-BF8C-B220-D391-8EAAB4CEE7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455465A-B449-953D-AAFB-D28CAC3DCC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68BA7-CA2A-414A-91E5-20C83197B11F}" type="datetimeFigureOut">
              <a:rPr lang="zh-CN" altLang="en-US" smtClean="0"/>
              <a:t>2025/2/17</a:t>
            </a:fld>
            <a:endParaRPr lang="zh-CN" altLang="en-US"/>
          </a:p>
        </p:txBody>
      </p:sp>
      <p:sp>
        <p:nvSpPr>
          <p:cNvPr id="5" name="页脚占位符 4">
            <a:extLst>
              <a:ext uri="{FF2B5EF4-FFF2-40B4-BE49-F238E27FC236}">
                <a16:creationId xmlns:a16="http://schemas.microsoft.com/office/drawing/2014/main" id="{3565FC31-8FB6-F2E6-41F4-6A70162CE3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AA096D5-2250-189D-0BAB-32B371B184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04AE9-CADA-47BF-B9E9-5E879FBAF761}" type="slidenum">
              <a:rPr lang="zh-CN" altLang="en-US" smtClean="0"/>
              <a:t>‹#›</a:t>
            </a:fld>
            <a:endParaRPr lang="zh-CN" altLang="en-US"/>
          </a:p>
        </p:txBody>
      </p:sp>
    </p:spTree>
    <p:extLst>
      <p:ext uri="{BB962C8B-B14F-4D97-AF65-F5344CB8AC3E}">
        <p14:creationId xmlns:p14="http://schemas.microsoft.com/office/powerpoint/2010/main" val="3009212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a:extLst>
              <a:ext uri="{FF2B5EF4-FFF2-40B4-BE49-F238E27FC236}">
                <a16:creationId xmlns:a16="http://schemas.microsoft.com/office/drawing/2014/main" id="{FA6034D7-1ED7-0656-97E3-C92FBD4AE607}"/>
              </a:ext>
            </a:extLst>
          </p:cNvPr>
          <p:cNvSpPr txBox="1"/>
          <p:nvPr/>
        </p:nvSpPr>
        <p:spPr>
          <a:xfrm>
            <a:off x="1918296" y="2105561"/>
            <a:ext cx="8355407" cy="1323439"/>
          </a:xfrm>
          <a:prstGeom prst="rect">
            <a:avLst/>
          </a:prstGeom>
          <a:noFill/>
        </p:spPr>
        <p:txBody>
          <a:bodyPr wrap="square" rtlCol="0">
            <a:spAutoFit/>
          </a:bodyPr>
          <a:lstStyle/>
          <a:p>
            <a:pPr algn="ctr"/>
            <a:r>
              <a:rPr lang="en-US" altLang="zh-CN" sz="4000" dirty="0">
                <a:latin typeface="微软雅黑" panose="020B0503020204020204" pitchFamily="34" charset="-122"/>
                <a:ea typeface="微软雅黑" panose="020B0503020204020204" pitchFamily="34" charset="-122"/>
              </a:rPr>
              <a:t>CEPC Muon Detector Simulation in CEPCSW</a:t>
            </a:r>
            <a:endParaRPr lang="zh-CN" altLang="en-US" sz="4000" dirty="0">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B39C0A96-CB17-CB6E-F3CF-086C05D5A064}"/>
              </a:ext>
            </a:extLst>
          </p:cNvPr>
          <p:cNvSpPr txBox="1"/>
          <p:nvPr/>
        </p:nvSpPr>
        <p:spPr>
          <a:xfrm>
            <a:off x="1727540" y="3800561"/>
            <a:ext cx="8736918" cy="830997"/>
          </a:xfrm>
          <a:prstGeom prst="rect">
            <a:avLst/>
          </a:prstGeom>
          <a:noFill/>
        </p:spPr>
        <p:txBody>
          <a:bodyPr wrap="square" rtlCol="0">
            <a:spAutoFit/>
          </a:bodyPr>
          <a:lstStyle/>
          <a:p>
            <a:pPr algn="ctr"/>
            <a:r>
              <a:rPr lang="en-US" altLang="zh-CN" sz="2400" dirty="0">
                <a:latin typeface="微软雅黑" panose="020B0503020204020204" pitchFamily="34" charset="-122"/>
                <a:ea typeface="微软雅黑" panose="020B0503020204020204" pitchFamily="34" charset="-122"/>
              </a:rPr>
              <a:t>Bai </a:t>
            </a:r>
            <a:r>
              <a:rPr lang="en-US" altLang="zh-CN" sz="2400" dirty="0" err="1">
                <a:latin typeface="微软雅黑" panose="020B0503020204020204" pitchFamily="34" charset="-122"/>
                <a:ea typeface="微软雅黑" panose="020B0503020204020204" pitchFamily="34" charset="-122"/>
              </a:rPr>
              <a:t>Zibing</a:t>
            </a:r>
            <a:endParaRPr lang="en-US" altLang="zh-CN" sz="2400" dirty="0">
              <a:latin typeface="微软雅黑" panose="020B0503020204020204" pitchFamily="34" charset="-122"/>
              <a:ea typeface="微软雅黑" panose="020B0503020204020204" pitchFamily="34" charset="-122"/>
            </a:endParaRPr>
          </a:p>
          <a:p>
            <a:pPr algn="ctr"/>
            <a:r>
              <a:rPr lang="en-US" altLang="zh-CN" sz="2400" dirty="0">
                <a:latin typeface="微软雅黑" panose="020B0503020204020204" pitchFamily="34" charset="-122"/>
                <a:ea typeface="微软雅黑" panose="020B0503020204020204" pitchFamily="34" charset="-122"/>
              </a:rPr>
              <a:t>2025.02.17</a:t>
            </a:r>
          </a:p>
        </p:txBody>
      </p:sp>
    </p:spTree>
    <p:extLst>
      <p:ext uri="{BB962C8B-B14F-4D97-AF65-F5344CB8AC3E}">
        <p14:creationId xmlns:p14="http://schemas.microsoft.com/office/powerpoint/2010/main" val="3183261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6477E83-CF12-3699-6DD5-3923D43F3B74}"/>
              </a:ext>
            </a:extLst>
          </p:cNvPr>
          <p:cNvSpPr txBox="1"/>
          <p:nvPr/>
        </p:nvSpPr>
        <p:spPr>
          <a:xfrm>
            <a:off x="507206" y="507208"/>
            <a:ext cx="10294144" cy="523220"/>
          </a:xfrm>
          <a:prstGeom prst="rect">
            <a:avLst/>
          </a:prstGeom>
          <a:noFill/>
        </p:spPr>
        <p:txBody>
          <a:bodyPr wrap="square" rtlCol="0">
            <a:spAutoFit/>
          </a:bodyPr>
          <a:lstStyle/>
          <a:p>
            <a:pPr algn="l"/>
            <a:r>
              <a:rPr lang="en-US" altLang="zh-CN" sz="2800" b="1" i="0" dirty="0">
                <a:effectLst/>
                <a:latin typeface="Segoe WPC"/>
              </a:rPr>
              <a:t>Optimization</a:t>
            </a:r>
          </a:p>
        </p:txBody>
      </p:sp>
      <p:sp>
        <p:nvSpPr>
          <p:cNvPr id="7" name="文本框 6">
            <a:extLst>
              <a:ext uri="{FF2B5EF4-FFF2-40B4-BE49-F238E27FC236}">
                <a16:creationId xmlns:a16="http://schemas.microsoft.com/office/drawing/2014/main" id="{72EC29AD-9C81-C35A-6C2A-E75C5B3261A9}"/>
              </a:ext>
            </a:extLst>
          </p:cNvPr>
          <p:cNvSpPr txBox="1"/>
          <p:nvPr/>
        </p:nvSpPr>
        <p:spPr>
          <a:xfrm>
            <a:off x="1418275" y="1452625"/>
            <a:ext cx="6587277" cy="1976375"/>
          </a:xfrm>
          <a:prstGeom prst="rect">
            <a:avLst/>
          </a:prstGeom>
          <a:noFill/>
        </p:spPr>
        <p:txBody>
          <a:bodyPr wrap="square" rtlCol="0">
            <a:spAutoFit/>
          </a:bodyPr>
          <a:lstStyle/>
          <a:p>
            <a:pPr>
              <a:lnSpc>
                <a:spcPct val="150000"/>
              </a:lnSpc>
            </a:pPr>
            <a:r>
              <a:rPr lang="en-US" altLang="zh-CN" sz="2400" b="0" i="0" dirty="0">
                <a:effectLst/>
                <a:latin typeface="Segoe WPC"/>
              </a:rPr>
              <a:t>Optimization Goals</a:t>
            </a:r>
            <a:r>
              <a:rPr lang="en-US" altLang="zh-CN" sz="2400" dirty="0">
                <a:latin typeface="Segoe WPC"/>
              </a:rPr>
              <a:t>:</a:t>
            </a:r>
            <a:endParaRPr lang="en-US" altLang="zh-CN" sz="2400" b="0" i="0" dirty="0">
              <a:effectLst/>
              <a:latin typeface="Segoe WPC"/>
            </a:endParaRPr>
          </a:p>
          <a:p>
            <a:pPr marL="457200" indent="-457200">
              <a:lnSpc>
                <a:spcPct val="150000"/>
              </a:lnSpc>
              <a:buFont typeface="Arial" panose="020B0604020202020204" pitchFamily="34" charset="0"/>
              <a:buChar char="•"/>
            </a:pPr>
            <a:r>
              <a:rPr lang="en-US" altLang="zh-CN" sz="2000" b="0" i="0" dirty="0">
                <a:effectLst/>
                <a:latin typeface="Segoe WPC"/>
              </a:rPr>
              <a:t>Simplify code structure</a:t>
            </a:r>
          </a:p>
          <a:p>
            <a:pPr marL="457200" indent="-457200">
              <a:lnSpc>
                <a:spcPct val="150000"/>
              </a:lnSpc>
              <a:buFont typeface="Arial" panose="020B0604020202020204" pitchFamily="34" charset="0"/>
              <a:buChar char="•"/>
            </a:pPr>
            <a:r>
              <a:rPr lang="en-US" altLang="zh-CN" sz="2000" b="0" i="0" dirty="0">
                <a:effectLst/>
                <a:latin typeface="Segoe WPC"/>
              </a:rPr>
              <a:t>Improve efficiency</a:t>
            </a:r>
          </a:p>
          <a:p>
            <a:pPr marL="457200" indent="-457200">
              <a:lnSpc>
                <a:spcPct val="150000"/>
              </a:lnSpc>
              <a:buFont typeface="Arial" panose="020B0604020202020204" pitchFamily="34" charset="0"/>
              <a:buChar char="•"/>
            </a:pPr>
            <a:r>
              <a:rPr lang="en-US" altLang="zh-CN" sz="2000" b="0" i="0" dirty="0">
                <a:effectLst/>
                <a:latin typeface="Segoe WPC"/>
              </a:rPr>
              <a:t>Better maintainability</a:t>
            </a:r>
            <a:endParaRPr lang="zh-CN" altLang="en-US" sz="2000" dirty="0">
              <a:latin typeface="微软雅黑" panose="020B0503020204020204" pitchFamily="34" charset="-122"/>
              <a:ea typeface="微软雅黑" panose="020B0503020204020204" pitchFamily="34" charset="-122"/>
            </a:endParaRPr>
          </a:p>
        </p:txBody>
      </p:sp>
      <p:sp>
        <p:nvSpPr>
          <p:cNvPr id="24" name="文本框 23">
            <a:extLst>
              <a:ext uri="{FF2B5EF4-FFF2-40B4-BE49-F238E27FC236}">
                <a16:creationId xmlns:a16="http://schemas.microsoft.com/office/drawing/2014/main" id="{1C2FEFC5-A72E-BC20-1F18-46FC7F8FBB9C}"/>
              </a:ext>
            </a:extLst>
          </p:cNvPr>
          <p:cNvSpPr txBox="1"/>
          <p:nvPr/>
        </p:nvSpPr>
        <p:spPr>
          <a:xfrm>
            <a:off x="1418275" y="3851197"/>
            <a:ext cx="6587277" cy="1976375"/>
          </a:xfrm>
          <a:prstGeom prst="rect">
            <a:avLst/>
          </a:prstGeom>
          <a:noFill/>
        </p:spPr>
        <p:txBody>
          <a:bodyPr wrap="square" rtlCol="0">
            <a:spAutoFit/>
          </a:bodyPr>
          <a:lstStyle/>
          <a:p>
            <a:pPr>
              <a:lnSpc>
                <a:spcPct val="150000"/>
              </a:lnSpc>
            </a:pPr>
            <a:r>
              <a:rPr lang="en-US" altLang="zh-CN" sz="2400" b="0" i="0" dirty="0">
                <a:effectLst/>
                <a:latin typeface="Segoe WPC"/>
              </a:rPr>
              <a:t>Main Improvements</a:t>
            </a:r>
            <a:r>
              <a:rPr lang="en-US" altLang="zh-CN" sz="2400" dirty="0">
                <a:latin typeface="Segoe WPC"/>
              </a:rPr>
              <a:t>:</a:t>
            </a:r>
            <a:endParaRPr lang="en-US" altLang="zh-CN" sz="2400" b="0" i="0" dirty="0">
              <a:effectLst/>
              <a:latin typeface="Segoe WPC"/>
            </a:endParaRPr>
          </a:p>
          <a:p>
            <a:pPr marL="457200" indent="-457200">
              <a:lnSpc>
                <a:spcPct val="150000"/>
              </a:lnSpc>
              <a:buFont typeface="Arial" panose="020B0604020202020204" pitchFamily="34" charset="0"/>
              <a:buChar char="•"/>
            </a:pPr>
            <a:r>
              <a:rPr lang="en-US" altLang="zh-CN" sz="2000" b="0" i="0" dirty="0">
                <a:effectLst/>
                <a:latin typeface="Segoe WPC"/>
              </a:rPr>
              <a:t>Geometry configuration</a:t>
            </a:r>
          </a:p>
          <a:p>
            <a:pPr marL="457200" indent="-457200">
              <a:lnSpc>
                <a:spcPct val="150000"/>
              </a:lnSpc>
              <a:buFont typeface="Arial" panose="020B0604020202020204" pitchFamily="34" charset="0"/>
              <a:buChar char="•"/>
            </a:pPr>
            <a:r>
              <a:rPr lang="en-US" altLang="zh-CN" sz="2000" b="0" i="0" dirty="0">
                <a:effectLst/>
                <a:latin typeface="Segoe WPC"/>
              </a:rPr>
              <a:t>Detector structure</a:t>
            </a:r>
          </a:p>
          <a:p>
            <a:pPr marL="457200" indent="-457200">
              <a:lnSpc>
                <a:spcPct val="150000"/>
              </a:lnSpc>
              <a:buFont typeface="Arial" panose="020B0604020202020204" pitchFamily="34" charset="0"/>
              <a:buChar char="•"/>
            </a:pPr>
            <a:r>
              <a:rPr lang="en-US" altLang="zh-CN" sz="2000" b="0" i="0" dirty="0">
                <a:effectLst/>
                <a:latin typeface="Segoe WPC"/>
              </a:rPr>
              <a:t>Readout mechanism</a:t>
            </a:r>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06380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31AD-5B63-0A17-0870-DA2A22FE36D3}"/>
            </a:ext>
          </a:extLst>
        </p:cNvPr>
        <p:cNvGrpSpPr/>
        <p:nvPr/>
      </p:nvGrpSpPr>
      <p:grpSpPr>
        <a:xfrm>
          <a:off x="0" y="0"/>
          <a:ext cx="0" cy="0"/>
          <a:chOff x="0" y="0"/>
          <a:chExt cx="0" cy="0"/>
        </a:xfrm>
      </p:grpSpPr>
      <p:sp>
        <p:nvSpPr>
          <p:cNvPr id="2" name="文本框 1">
            <a:extLst>
              <a:ext uri="{FF2B5EF4-FFF2-40B4-BE49-F238E27FC236}">
                <a16:creationId xmlns:a16="http://schemas.microsoft.com/office/drawing/2014/main" id="{7DFE6962-056F-AFB3-E415-68310CF750C0}"/>
              </a:ext>
            </a:extLst>
          </p:cNvPr>
          <p:cNvSpPr txBox="1"/>
          <p:nvPr/>
        </p:nvSpPr>
        <p:spPr>
          <a:xfrm>
            <a:off x="507206" y="507208"/>
            <a:ext cx="10294144" cy="523220"/>
          </a:xfrm>
          <a:prstGeom prst="rect">
            <a:avLst/>
          </a:prstGeom>
          <a:noFill/>
        </p:spPr>
        <p:txBody>
          <a:bodyPr wrap="square" rtlCol="0">
            <a:spAutoFit/>
          </a:bodyPr>
          <a:lstStyle/>
          <a:p>
            <a:pPr algn="l"/>
            <a:r>
              <a:rPr lang="en-US" altLang="zh-CN" sz="2800" b="1" i="0" dirty="0">
                <a:effectLst/>
                <a:latin typeface="Segoe WPC"/>
              </a:rPr>
              <a:t>Python Script</a:t>
            </a:r>
          </a:p>
        </p:txBody>
      </p:sp>
      <p:sp>
        <p:nvSpPr>
          <p:cNvPr id="7" name="文本框 6">
            <a:extLst>
              <a:ext uri="{FF2B5EF4-FFF2-40B4-BE49-F238E27FC236}">
                <a16:creationId xmlns:a16="http://schemas.microsoft.com/office/drawing/2014/main" id="{A820C7C0-8BCA-15BC-92AC-C64E9BC85D94}"/>
              </a:ext>
            </a:extLst>
          </p:cNvPr>
          <p:cNvSpPr txBox="1"/>
          <p:nvPr/>
        </p:nvSpPr>
        <p:spPr>
          <a:xfrm>
            <a:off x="1462879" y="1445191"/>
            <a:ext cx="9019266" cy="1881669"/>
          </a:xfrm>
          <a:prstGeom prst="rect">
            <a:avLst/>
          </a:prstGeom>
          <a:noFill/>
        </p:spPr>
        <p:txBody>
          <a:bodyPr wrap="square" rtlCol="0">
            <a:spAutoFit/>
          </a:bodyPr>
          <a:lstStyle/>
          <a:p>
            <a:pPr>
              <a:lnSpc>
                <a:spcPct val="150000"/>
              </a:lnSpc>
            </a:pPr>
            <a:r>
              <a:rPr lang="en-US" altLang="zh-CN" sz="2000" dirty="0">
                <a:solidFill>
                  <a:srgbClr val="111111"/>
                </a:solidFill>
                <a:latin typeface="Segoe WPC"/>
              </a:rPr>
              <a:t>    </a:t>
            </a:r>
            <a:r>
              <a:rPr lang="en-US" altLang="zh-CN" sz="2000" b="0" i="0" dirty="0">
                <a:solidFill>
                  <a:srgbClr val="111111"/>
                </a:solidFill>
                <a:effectLst/>
                <a:latin typeface="Segoe WPC"/>
              </a:rPr>
              <a:t>After optimization, a geometry configuration generation script written in Python was developed. This script automatically calculates the positional parameters for each layer and generates a standard XML configuration file. Isolate location management from core C++ code.</a:t>
            </a:r>
            <a:endParaRPr lang="zh-CN" altLang="en-US" sz="2000" dirty="0">
              <a:latin typeface="Segoe WPC"/>
              <a:ea typeface="微软雅黑" panose="020B0503020204020204" pitchFamily="34" charset="-122"/>
            </a:endParaRPr>
          </a:p>
        </p:txBody>
      </p:sp>
      <p:sp>
        <p:nvSpPr>
          <p:cNvPr id="3" name="文本框 2">
            <a:extLst>
              <a:ext uri="{FF2B5EF4-FFF2-40B4-BE49-F238E27FC236}">
                <a16:creationId xmlns:a16="http://schemas.microsoft.com/office/drawing/2014/main" id="{B3B09EA6-21DE-86E1-A283-2C8A38CF3F13}"/>
              </a:ext>
            </a:extLst>
          </p:cNvPr>
          <p:cNvSpPr txBox="1"/>
          <p:nvPr/>
        </p:nvSpPr>
        <p:spPr>
          <a:xfrm>
            <a:off x="1462879" y="3585117"/>
            <a:ext cx="9019266" cy="1420261"/>
          </a:xfrm>
          <a:prstGeom prst="rect">
            <a:avLst/>
          </a:prstGeom>
          <a:noFill/>
        </p:spPr>
        <p:txBody>
          <a:bodyPr wrap="square" rtlCol="0">
            <a:spAutoFit/>
          </a:bodyPr>
          <a:lstStyle/>
          <a:p>
            <a:pPr>
              <a:lnSpc>
                <a:spcPct val="150000"/>
              </a:lnSpc>
            </a:pPr>
            <a:r>
              <a:rPr lang="en-US" altLang="zh-CN" sz="2000" dirty="0">
                <a:solidFill>
                  <a:srgbClr val="111111"/>
                </a:solidFill>
                <a:latin typeface="Segoe WPC"/>
              </a:rPr>
              <a:t>    Because the geometry settings are separated from the core code area, it is easier to simulate more complex but realistic situations (e.g. adding chimneys, non-standard width scintillator bars).</a:t>
            </a:r>
            <a:endParaRPr lang="zh-CN" altLang="en-US" sz="2000" dirty="0">
              <a:solidFill>
                <a:srgbClr val="111111"/>
              </a:solidFill>
              <a:latin typeface="Segoe WPC"/>
            </a:endParaRPr>
          </a:p>
        </p:txBody>
      </p:sp>
    </p:spTree>
    <p:extLst>
      <p:ext uri="{BB962C8B-B14F-4D97-AF65-F5344CB8AC3E}">
        <p14:creationId xmlns:p14="http://schemas.microsoft.com/office/powerpoint/2010/main" val="2448426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B657BC-3157-0872-D9DB-BD1BB576176F}"/>
            </a:ext>
          </a:extLst>
        </p:cNvPr>
        <p:cNvGrpSpPr/>
        <p:nvPr/>
      </p:nvGrpSpPr>
      <p:grpSpPr>
        <a:xfrm>
          <a:off x="0" y="0"/>
          <a:ext cx="0" cy="0"/>
          <a:chOff x="0" y="0"/>
          <a:chExt cx="0" cy="0"/>
        </a:xfrm>
      </p:grpSpPr>
      <p:sp>
        <p:nvSpPr>
          <p:cNvPr id="2" name="文本框 1">
            <a:extLst>
              <a:ext uri="{FF2B5EF4-FFF2-40B4-BE49-F238E27FC236}">
                <a16:creationId xmlns:a16="http://schemas.microsoft.com/office/drawing/2014/main" id="{78253D21-015E-B0FB-9D0D-57C233F7A469}"/>
              </a:ext>
            </a:extLst>
          </p:cNvPr>
          <p:cNvSpPr txBox="1"/>
          <p:nvPr/>
        </p:nvSpPr>
        <p:spPr>
          <a:xfrm>
            <a:off x="507206" y="507208"/>
            <a:ext cx="10294144" cy="523220"/>
          </a:xfrm>
          <a:prstGeom prst="rect">
            <a:avLst/>
          </a:prstGeom>
          <a:noFill/>
        </p:spPr>
        <p:txBody>
          <a:bodyPr wrap="square" rtlCol="0">
            <a:spAutoFit/>
          </a:bodyPr>
          <a:lstStyle/>
          <a:p>
            <a:pPr algn="l"/>
            <a:r>
              <a:rPr lang="en-US" altLang="zh-CN" sz="2800" b="1" i="0" dirty="0">
                <a:effectLst/>
                <a:latin typeface="Segoe WPC"/>
              </a:rPr>
              <a:t>Segmentation</a:t>
            </a:r>
          </a:p>
        </p:txBody>
      </p:sp>
      <p:sp>
        <p:nvSpPr>
          <p:cNvPr id="7" name="文本框 6">
            <a:extLst>
              <a:ext uri="{FF2B5EF4-FFF2-40B4-BE49-F238E27FC236}">
                <a16:creationId xmlns:a16="http://schemas.microsoft.com/office/drawing/2014/main" id="{BFDC860C-044B-8D20-BB14-3F53E170F6F6}"/>
              </a:ext>
            </a:extLst>
          </p:cNvPr>
          <p:cNvSpPr txBox="1"/>
          <p:nvPr/>
        </p:nvSpPr>
        <p:spPr>
          <a:xfrm>
            <a:off x="1232420" y="1289074"/>
            <a:ext cx="9636301" cy="2343334"/>
          </a:xfrm>
          <a:prstGeom prst="rect">
            <a:avLst/>
          </a:prstGeom>
          <a:noFill/>
        </p:spPr>
        <p:txBody>
          <a:bodyPr wrap="square" rtlCol="0">
            <a:spAutoFit/>
          </a:bodyPr>
          <a:lstStyle/>
          <a:p>
            <a:pPr>
              <a:lnSpc>
                <a:spcPct val="150000"/>
              </a:lnSpc>
            </a:pPr>
            <a:r>
              <a:rPr lang="en-US" altLang="zh-CN" sz="2000" dirty="0">
                <a:solidFill>
                  <a:srgbClr val="111111"/>
                </a:solidFill>
                <a:latin typeface="Segoe WPC"/>
              </a:rPr>
              <a:t>    </a:t>
            </a:r>
            <a:r>
              <a:rPr lang="en-US" altLang="zh-CN" sz="2000" b="0" i="0" dirty="0">
                <a:solidFill>
                  <a:srgbClr val="111111"/>
                </a:solidFill>
                <a:effectLst/>
                <a:latin typeface="Segoe WPC"/>
              </a:rPr>
              <a:t>In terms of the readout mechanism, some improvements have been made. The original implementation used </a:t>
            </a:r>
            <a:r>
              <a:rPr lang="en-US" altLang="zh-CN" sz="2000" b="0" i="0" dirty="0" err="1">
                <a:solidFill>
                  <a:srgbClr val="111111"/>
                </a:solidFill>
                <a:effectLst/>
                <a:latin typeface="Segoe WPC"/>
              </a:rPr>
              <a:t>NoSegmentation</a:t>
            </a:r>
            <a:r>
              <a:rPr lang="en-US" altLang="zh-CN" sz="2000" b="0" i="0" dirty="0">
                <a:solidFill>
                  <a:srgbClr val="111111"/>
                </a:solidFill>
                <a:effectLst/>
                <a:latin typeface="Segoe WPC"/>
              </a:rPr>
              <a:t>, which required a separate ID to be added for each probe unit. After optimization, we use the segmentation method of </a:t>
            </a:r>
            <a:r>
              <a:rPr lang="en-US" altLang="zh-CN" sz="2000" b="0" i="0" dirty="0" err="1">
                <a:solidFill>
                  <a:srgbClr val="111111"/>
                </a:solidFill>
                <a:effectLst/>
                <a:latin typeface="Segoe WPC"/>
              </a:rPr>
              <a:t>CartesianGridXY</a:t>
            </a:r>
            <a:r>
              <a:rPr lang="en-US" altLang="zh-CN" sz="2000" b="0" i="0" dirty="0">
                <a:solidFill>
                  <a:srgbClr val="111111"/>
                </a:solidFill>
                <a:effectLst/>
                <a:latin typeface="Segoe WPC"/>
              </a:rPr>
              <a:t>, which can automatically process the location information of hit, simplify the geometry construction process, and reduce the memory consumption.</a:t>
            </a:r>
            <a:endParaRPr lang="zh-CN" altLang="en-US" sz="2000" dirty="0">
              <a:latin typeface="Segoe WPC"/>
              <a:ea typeface="微软雅黑" panose="020B0503020204020204" pitchFamily="34" charset="-122"/>
            </a:endParaRPr>
          </a:p>
        </p:txBody>
      </p:sp>
      <p:sp>
        <p:nvSpPr>
          <p:cNvPr id="3" name="文本框 2">
            <a:extLst>
              <a:ext uri="{FF2B5EF4-FFF2-40B4-BE49-F238E27FC236}">
                <a16:creationId xmlns:a16="http://schemas.microsoft.com/office/drawing/2014/main" id="{F800BB75-D868-03F4-41C3-412C8D3CBEF8}"/>
              </a:ext>
            </a:extLst>
          </p:cNvPr>
          <p:cNvSpPr txBox="1"/>
          <p:nvPr/>
        </p:nvSpPr>
        <p:spPr>
          <a:xfrm>
            <a:off x="1165049" y="3891054"/>
            <a:ext cx="9636301" cy="1881925"/>
          </a:xfrm>
          <a:prstGeom prst="rect">
            <a:avLst/>
          </a:prstGeom>
          <a:noFill/>
        </p:spPr>
        <p:txBody>
          <a:bodyPr wrap="square" rtlCol="0">
            <a:spAutoFit/>
          </a:bodyPr>
          <a:lstStyle/>
          <a:p>
            <a:pPr>
              <a:lnSpc>
                <a:spcPct val="150000"/>
              </a:lnSpc>
            </a:pPr>
            <a:r>
              <a:rPr lang="en-US" altLang="zh-CN" sz="2000" dirty="0">
                <a:solidFill>
                  <a:srgbClr val="111111"/>
                </a:solidFill>
                <a:latin typeface="Segoe WPC"/>
              </a:rPr>
              <a:t>    This is a rough approach that does not allow for detailed and realistic simulations. However, the memory footprint is greatly reduced, so it can be used to give the correct background frame when other detectors are studied as the main body in CEPC.</a:t>
            </a:r>
            <a:endParaRPr lang="zh-CN" altLang="en-US" sz="2000" dirty="0">
              <a:solidFill>
                <a:srgbClr val="111111"/>
              </a:solidFill>
              <a:latin typeface="Segoe WPC"/>
            </a:endParaRPr>
          </a:p>
        </p:txBody>
      </p:sp>
    </p:spTree>
    <p:extLst>
      <p:ext uri="{BB962C8B-B14F-4D97-AF65-F5344CB8AC3E}">
        <p14:creationId xmlns:p14="http://schemas.microsoft.com/office/powerpoint/2010/main" val="398870130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955</TotalTime>
  <Words>224</Words>
  <Application>Microsoft Office PowerPoint</Application>
  <PresentationFormat>宽屏</PresentationFormat>
  <Paragraphs>18</Paragraphs>
  <Slides>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vt:i4>
      </vt:variant>
    </vt:vector>
  </HeadingPairs>
  <TitlesOfParts>
    <vt:vector size="10" baseType="lpstr">
      <vt:lpstr>Segoe WPC</vt:lpstr>
      <vt:lpstr>等线</vt:lpstr>
      <vt:lpstr>等线 Light</vt:lpstr>
      <vt:lpstr>微软雅黑</vt:lpstr>
      <vt:lpstr>Arial</vt:lpstr>
      <vt:lpstr>Office 主题​​</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子冰 白</dc:creator>
  <cp:lastModifiedBy>子冰 白</cp:lastModifiedBy>
  <cp:revision>62</cp:revision>
  <dcterms:created xsi:type="dcterms:W3CDTF">2024-03-18T09:12:28Z</dcterms:created>
  <dcterms:modified xsi:type="dcterms:W3CDTF">2025-02-17T14:40:51Z</dcterms:modified>
</cp:coreProperties>
</file>