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47"/>
  </p:notesMasterIdLst>
  <p:sldIdLst>
    <p:sldId id="709" r:id="rId2"/>
    <p:sldId id="38882" r:id="rId3"/>
    <p:sldId id="38893" r:id="rId4"/>
    <p:sldId id="38892" r:id="rId5"/>
    <p:sldId id="38885" r:id="rId6"/>
    <p:sldId id="38887" r:id="rId7"/>
    <p:sldId id="38895" r:id="rId8"/>
    <p:sldId id="38872" r:id="rId9"/>
    <p:sldId id="38873" r:id="rId10"/>
    <p:sldId id="281" r:id="rId11"/>
    <p:sldId id="38896" r:id="rId12"/>
    <p:sldId id="38876" r:id="rId13"/>
    <p:sldId id="38870" r:id="rId14"/>
    <p:sldId id="38875" r:id="rId15"/>
    <p:sldId id="38877" r:id="rId16"/>
    <p:sldId id="1841" r:id="rId17"/>
    <p:sldId id="1833" r:id="rId18"/>
    <p:sldId id="38899" r:id="rId19"/>
    <p:sldId id="38925" r:id="rId20"/>
    <p:sldId id="38889" r:id="rId21"/>
    <p:sldId id="38913" r:id="rId22"/>
    <p:sldId id="38911" r:id="rId23"/>
    <p:sldId id="38912" r:id="rId24"/>
    <p:sldId id="38914" r:id="rId25"/>
    <p:sldId id="38898" r:id="rId26"/>
    <p:sldId id="38901" r:id="rId27"/>
    <p:sldId id="38902" r:id="rId28"/>
    <p:sldId id="38903" r:id="rId29"/>
    <p:sldId id="38917" r:id="rId30"/>
    <p:sldId id="38909" r:id="rId31"/>
    <p:sldId id="38918" r:id="rId32"/>
    <p:sldId id="38904" r:id="rId33"/>
    <p:sldId id="38906" r:id="rId34"/>
    <p:sldId id="38907" r:id="rId35"/>
    <p:sldId id="38908" r:id="rId36"/>
    <p:sldId id="38915" r:id="rId37"/>
    <p:sldId id="38890" r:id="rId38"/>
    <p:sldId id="261" r:id="rId39"/>
    <p:sldId id="273" r:id="rId40"/>
    <p:sldId id="274" r:id="rId41"/>
    <p:sldId id="38923" r:id="rId42"/>
    <p:sldId id="38879" r:id="rId43"/>
    <p:sldId id="38919" r:id="rId44"/>
    <p:sldId id="38920" r:id="rId45"/>
    <p:sldId id="38922" r:id="rId46"/>
  </p:sldIdLst>
  <p:sldSz cx="9906000" cy="6858000" type="A4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0EC310A-3BDD-43F2-AB8A-648013040CFB}">
          <p14:sldIdLst>
            <p14:sldId id="709"/>
            <p14:sldId id="38882"/>
            <p14:sldId id="38893"/>
            <p14:sldId id="38892"/>
            <p14:sldId id="38885"/>
            <p14:sldId id="38887"/>
            <p14:sldId id="38895"/>
            <p14:sldId id="38872"/>
            <p14:sldId id="38873"/>
            <p14:sldId id="281"/>
            <p14:sldId id="38896"/>
            <p14:sldId id="38876"/>
            <p14:sldId id="38870"/>
            <p14:sldId id="38875"/>
            <p14:sldId id="38877"/>
            <p14:sldId id="1841"/>
            <p14:sldId id="1833"/>
            <p14:sldId id="38899"/>
            <p14:sldId id="38925"/>
            <p14:sldId id="38889"/>
            <p14:sldId id="38913"/>
            <p14:sldId id="38911"/>
            <p14:sldId id="38912"/>
            <p14:sldId id="38914"/>
            <p14:sldId id="38898"/>
            <p14:sldId id="38901"/>
            <p14:sldId id="38902"/>
            <p14:sldId id="38903"/>
            <p14:sldId id="38917"/>
            <p14:sldId id="38909"/>
            <p14:sldId id="38918"/>
            <p14:sldId id="38904"/>
            <p14:sldId id="38906"/>
            <p14:sldId id="38907"/>
            <p14:sldId id="38908"/>
            <p14:sldId id="38915"/>
            <p14:sldId id="38890"/>
            <p14:sldId id="261"/>
            <p14:sldId id="273"/>
            <p14:sldId id="274"/>
            <p14:sldId id="38923"/>
            <p14:sldId id="38879"/>
            <p14:sldId id="38919"/>
            <p14:sldId id="38920"/>
            <p14:sldId id="3892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5" clrIdx="0">
    <p:extLst>
      <p:ext uri="{19B8F6BF-5375-455C-9EA6-DF929625EA0E}">
        <p15:presenceInfo xmlns:p15="http://schemas.microsoft.com/office/powerpoint/2012/main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8AEE"/>
    <a:srgbClr val="ABAB05"/>
    <a:srgbClr val="0D9CA3"/>
    <a:srgbClr val="CE0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88342" autoAdjust="0"/>
  </p:normalViewPr>
  <p:slideViewPr>
    <p:cSldViewPr snapToGrid="0">
      <p:cViewPr varScale="1">
        <p:scale>
          <a:sx n="79" d="100"/>
          <a:sy n="79" d="100"/>
        </p:scale>
        <p:origin x="10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Pulse para desplazar la diapositiva</a:t>
            </a: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Pulse para editar el formato de las notas</a:t>
            </a:r>
          </a:p>
        </p:txBody>
      </p:sp>
      <p:sp>
        <p:nvSpPr>
          <p:cNvPr id="8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&lt;cabecera&gt;</a:t>
            </a:r>
          </a:p>
        </p:txBody>
      </p:sp>
      <p:sp>
        <p:nvSpPr>
          <p:cNvPr id="88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&lt;fecha/hora&gt;</a:t>
            </a:r>
          </a:p>
        </p:txBody>
      </p:sp>
      <p:sp>
        <p:nvSpPr>
          <p:cNvPr id="89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&lt;pie de página&gt;</a:t>
            </a:r>
          </a:p>
        </p:txBody>
      </p:sp>
      <p:sp>
        <p:nvSpPr>
          <p:cNvPr id="90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F186CA1E-EB46-4F96-AB61-61FF9563FABF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60463" y="763588"/>
            <a:ext cx="5449887" cy="37719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A15C71-3CB7-42C0-B513-EA1A8BE85C1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340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60463" y="763588"/>
            <a:ext cx="5449887" cy="37719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Number of wafers for each batch.</a:t>
            </a:r>
          </a:p>
          <a:p>
            <a:r>
              <a:rPr lang="en-US" altLang="zh-CN" dirty="0"/>
              <a:t>8, 10, 16wafers.  Wafers with 2.5e12, consist with each other. Also with simulation.(</a:t>
            </a:r>
            <a:r>
              <a:rPr lang="en-US" altLang="zh-CN" dirty="0" err="1"/>
              <a:t>Vbd</a:t>
            </a:r>
            <a:r>
              <a:rPr lang="en-US" altLang="zh-CN" dirty="0"/>
              <a:t> not change much.)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186CA1E-EB46-4F96-AB61-61FF9563FABF}" type="slidenum">
              <a:rPr lang="en-US" sz="1400" b="0" strike="noStrike" spc="-1" smtClean="0">
                <a:latin typeface="Times New Roman"/>
              </a:rPr>
              <a:t>12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61300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60463" y="763588"/>
            <a:ext cx="5449887" cy="37719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550V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186CA1E-EB46-4F96-AB61-61FF9563FABF}" type="slidenum">
              <a:rPr lang="en-US" sz="1400" b="0" strike="noStrike" spc="-1" smtClean="0">
                <a:latin typeface="Times New Roman"/>
              </a:rPr>
              <a:t>13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0619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60463" y="763588"/>
            <a:ext cx="5449887" cy="37719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186CA1E-EB46-4F96-AB61-61FF9563FABF}" type="slidenum">
              <a:rPr lang="en-US" sz="1400" b="0" strike="noStrike" spc="-1" smtClean="0">
                <a:latin typeface="Times New Roman"/>
              </a:rPr>
              <a:t>14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0600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60463" y="763588"/>
            <a:ext cx="5449887" cy="37719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Problem here</a:t>
            </a:r>
            <a:r>
              <a:rPr lang="zh-CN" altLang="en-US" dirty="0"/>
              <a:t>： </a:t>
            </a:r>
            <a:r>
              <a:rPr lang="en-US" altLang="zh-CN" dirty="0"/>
              <a:t>90--》23 wafers</a:t>
            </a:r>
            <a:r>
              <a:rPr lang="zh-CN" altLang="en-US" dirty="0"/>
              <a:t>，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186CA1E-EB46-4F96-AB61-61FF9563FABF}" type="slidenum">
              <a:rPr lang="en-US" sz="1400" b="0" strike="noStrike" spc="-1" smtClean="0">
                <a:latin typeface="Times New Roman"/>
              </a:rPr>
              <a:t>15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68528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60463" y="763588"/>
            <a:ext cx="5449887" cy="37719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Bias voltage</a:t>
            </a:r>
          </a:p>
          <a:p>
            <a:r>
              <a:rPr lang="en-US" altLang="zh-CN" dirty="0"/>
              <a:t>Check the </a:t>
            </a:r>
            <a:r>
              <a:rPr lang="en-US" altLang="zh-CN" dirty="0" err="1"/>
              <a:t>Vbd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sensors.</a:t>
            </a:r>
          </a:p>
          <a:p>
            <a:r>
              <a:rPr lang="en-US" altLang="zh-CN" dirty="0"/>
              <a:t>More slides in backup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186CA1E-EB46-4F96-AB61-61FF9563FABF}" type="slidenum">
              <a:rPr lang="en-US" sz="1400" b="0" strike="noStrike" spc="-1" smtClean="0">
                <a:latin typeface="Times New Roman"/>
              </a:rPr>
              <a:t>17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04491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509280" y="160452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523200" y="160452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95000" y="368208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509280" y="368208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523200" y="368208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3C99-EE2D-47E4-AE90-F3E14A3A2B02}" type="datetime1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day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E729F-5478-4266-8EF3-636B0CC48F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36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95000" y="273600"/>
            <a:ext cx="89150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0" y="6176880"/>
            <a:ext cx="9897480" cy="672840"/>
          </a:xfrm>
          <a:prstGeom prst="rect">
            <a:avLst/>
          </a:prstGeom>
          <a:gradFill rotWithShape="0">
            <a:gsLst>
              <a:gs pos="0">
                <a:srgbClr val="2A4B86"/>
              </a:gs>
              <a:gs pos="100000">
                <a:srgbClr val="4A76C6"/>
              </a:gs>
            </a:gsLst>
            <a:lin ang="10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" name="Line 2"/>
          <p:cNvSpPr/>
          <p:nvPr/>
        </p:nvSpPr>
        <p:spPr>
          <a:xfrm flipV="1">
            <a:off x="680760" y="937800"/>
            <a:ext cx="8543880" cy="23400"/>
          </a:xfrm>
          <a:prstGeom prst="line">
            <a:avLst/>
          </a:prstGeom>
          <a:ln w="1908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" name="Picture 8"/>
          <p:cNvPicPr/>
          <p:nvPr/>
        </p:nvPicPr>
        <p:blipFill>
          <a:blip r:embed="rId15"/>
          <a:stretch/>
        </p:blipFill>
        <p:spPr>
          <a:xfrm>
            <a:off x="0" y="6176880"/>
            <a:ext cx="675720" cy="675720"/>
          </a:xfrm>
          <a:prstGeom prst="rect">
            <a:avLst/>
          </a:prstGeom>
          <a:ln>
            <a:noFill/>
          </a:ln>
        </p:spPr>
      </p:pic>
      <p:sp>
        <p:nvSpPr>
          <p:cNvPr id="3" name="CustomShape 3"/>
          <p:cNvSpPr/>
          <p:nvPr/>
        </p:nvSpPr>
        <p:spPr>
          <a:xfrm>
            <a:off x="7553160" y="6318000"/>
            <a:ext cx="222336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fld id="{9019A56C-DE1E-4708-ADBD-9AE95B9BB1EB}" type="slidenum">
              <a:rPr lang="en-US" sz="2000" b="0" strike="noStrike" spc="-1">
                <a:solidFill>
                  <a:srgbClr val="FFFFFF"/>
                </a:solidFill>
                <a:latin typeface="Calibri"/>
                <a:ea typeface="DejaVu Sans"/>
              </a:rPr>
              <a:t>‹#›</a:t>
            </a:fld>
            <a:endParaRPr lang="en-US" sz="2000" b="0" strike="noStrike" spc="-1">
              <a:latin typeface="Arial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806CB292-6A6D-4DA6-9E1F-0B5F46A0F997}"/>
              </a:ext>
            </a:extLst>
          </p:cNvPr>
          <p:cNvSpPr/>
          <p:nvPr/>
        </p:nvSpPr>
        <p:spPr>
          <a:xfrm>
            <a:off x="951689" y="1108055"/>
            <a:ext cx="8354439" cy="238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6600" b="1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LGAD</a:t>
            </a:r>
            <a:r>
              <a:rPr lang="zh-CN" altLang="en-US" sz="6600" b="1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传感器介绍与研究进展</a:t>
            </a:r>
            <a:endParaRPr lang="en-US" sz="6600" b="1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</a:endParaRP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1B773A05-F84F-4C4C-8EF9-3F3467968B1F}"/>
              </a:ext>
            </a:extLst>
          </p:cNvPr>
          <p:cNvSpPr/>
          <p:nvPr/>
        </p:nvSpPr>
        <p:spPr>
          <a:xfrm>
            <a:off x="1416768" y="4461655"/>
            <a:ext cx="7424280" cy="165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zh-CN" altLang="en-US" sz="2600" u="sng" spc="-1" dirty="0">
                <a:solidFill>
                  <a:srgbClr val="000000"/>
                </a:solidFill>
                <a:latin typeface="Calibri"/>
                <a:ea typeface="Microsoft YaHei"/>
              </a:rPr>
              <a:t>赵梅（中科院高能所）</a:t>
            </a:r>
            <a:endParaRPr lang="en-US" altLang="zh-CN" sz="2600" u="sng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600" u="sng" spc="-1" dirty="0">
                <a:solidFill>
                  <a:srgbClr val="000000"/>
                </a:solidFill>
                <a:latin typeface="Calibri"/>
                <a:ea typeface="Microsoft YaHei"/>
              </a:rPr>
              <a:t>Mei Zhao</a:t>
            </a:r>
            <a:r>
              <a:rPr lang="en-US" sz="2600" spc="-1" dirty="0">
                <a:solidFill>
                  <a:srgbClr val="000000"/>
                </a:solidFill>
                <a:latin typeface="Calibri"/>
                <a:ea typeface="Microsoft YaHei"/>
              </a:rPr>
              <a:t>(IHEP)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altLang="zh-CN" sz="26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2025.02.17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6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6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6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6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6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600" b="0" strike="noStrike" spc="-1" dirty="0">
              <a:latin typeface="Arial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10F72B6-55D0-B145-E18C-D8E042A797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3872"/>
          <a:stretch/>
        </p:blipFill>
        <p:spPr>
          <a:xfrm>
            <a:off x="7301507" y="4406"/>
            <a:ext cx="1161557" cy="8640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A317179-49F0-763A-A4B5-F5925FF2F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665" y="169222"/>
            <a:ext cx="843665" cy="65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63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19DE17B6-CB11-4255-ADD9-853F8B1954D4}"/>
              </a:ext>
            </a:extLst>
          </p:cNvPr>
          <p:cNvSpPr txBox="1">
            <a:spLocks/>
          </p:cNvSpPr>
          <p:nvPr/>
        </p:nvSpPr>
        <p:spPr>
          <a:xfrm>
            <a:off x="836680" y="183210"/>
            <a:ext cx="8543925" cy="707480"/>
          </a:xfrm>
          <a:prstGeom prst="rect">
            <a:avLst/>
          </a:prstGeom>
        </p:spPr>
        <p:txBody>
          <a:bodyPr vert="horz" lIns="74295" tIns="37148" rIns="74295" bIns="37148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9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HGTD LGAD</a:t>
            </a:r>
            <a:r>
              <a:rPr lang="zh-CN" altLang="en-US" sz="39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需求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404B842-DA01-4C58-98BC-E5091A7BB4D6}"/>
              </a:ext>
            </a:extLst>
          </p:cNvPr>
          <p:cNvSpPr/>
          <p:nvPr/>
        </p:nvSpPr>
        <p:spPr>
          <a:xfrm>
            <a:off x="452097" y="1002666"/>
            <a:ext cx="93130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1475" indent="-371475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HGTD</a:t>
            </a: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项目总体需求约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21000</a:t>
            </a: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颗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LGAD</a:t>
            </a: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器件</a:t>
            </a:r>
            <a:endParaRPr lang="en-US" altLang="zh-CN" sz="2400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71475" indent="-371475"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性能要求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34BB07B7-8D83-C6C2-9E99-B4EFCF1A22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207572"/>
              </p:ext>
            </p:extLst>
          </p:nvPr>
        </p:nvGraphicFramePr>
        <p:xfrm>
          <a:off x="2188760" y="1919614"/>
          <a:ext cx="565123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6509">
                  <a:extLst>
                    <a:ext uri="{9D8B030D-6E8A-4147-A177-3AD203B41FA5}">
                      <a16:colId xmlns:a16="http://schemas.microsoft.com/office/drawing/2014/main" val="163681616"/>
                    </a:ext>
                  </a:extLst>
                </a:gridCol>
                <a:gridCol w="3904721">
                  <a:extLst>
                    <a:ext uri="{9D8B030D-6E8A-4147-A177-3AD203B41FA5}">
                      <a16:colId xmlns:a16="http://schemas.microsoft.com/office/drawing/2014/main" val="4252318016"/>
                    </a:ext>
                  </a:extLst>
                </a:gridCol>
              </a:tblGrid>
              <a:tr h="33501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指标要求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621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像素尺寸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1.3mm x 1.3mm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62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像素阵列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15x15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895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时间分辨性能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35ps(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辐照前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，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70ps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（辐照后）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95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收集电荷性能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&gt;15fC(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辐照前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，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&gt;4fC(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辐照后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89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solidFill>
                            <a:srgbClr val="128AEE"/>
                          </a:solidFill>
                        </a:rPr>
                        <a:t>抗辐照性能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rgbClr val="128AEE"/>
                          </a:solidFill>
                        </a:rPr>
                        <a:t>2.5x10</a:t>
                      </a:r>
                      <a:r>
                        <a:rPr lang="en-US" altLang="zh-CN" b="1" baseline="30000" dirty="0">
                          <a:solidFill>
                            <a:srgbClr val="128AEE"/>
                          </a:solidFill>
                        </a:rPr>
                        <a:t>15</a:t>
                      </a:r>
                      <a:r>
                        <a:rPr lang="en-US" altLang="zh-CN" b="1" dirty="0">
                          <a:solidFill>
                            <a:srgbClr val="128AEE"/>
                          </a:solidFill>
                        </a:rPr>
                        <a:t>n</a:t>
                      </a:r>
                      <a:r>
                        <a:rPr lang="en-US" altLang="zh-CN" b="1" baseline="-25000" dirty="0">
                          <a:solidFill>
                            <a:srgbClr val="128AEE"/>
                          </a:solidFill>
                        </a:rPr>
                        <a:t>eq</a:t>
                      </a:r>
                      <a:r>
                        <a:rPr lang="en-US" altLang="zh-CN" b="1" dirty="0">
                          <a:solidFill>
                            <a:srgbClr val="128AEE"/>
                          </a:solidFill>
                        </a:rPr>
                        <a:t>/cm</a:t>
                      </a:r>
                      <a:r>
                        <a:rPr lang="en-US" altLang="zh-CN" b="1" baseline="30000" dirty="0">
                          <a:solidFill>
                            <a:srgbClr val="128AEE"/>
                          </a:solidFill>
                        </a:rPr>
                        <a:t>2</a:t>
                      </a:r>
                      <a:r>
                        <a:rPr lang="en-US" altLang="zh-CN" b="1" dirty="0">
                          <a:solidFill>
                            <a:srgbClr val="128AEE"/>
                          </a:solidFill>
                        </a:rPr>
                        <a:t>(</a:t>
                      </a:r>
                      <a:r>
                        <a:rPr lang="zh-CN" altLang="en-US" b="1" dirty="0">
                          <a:solidFill>
                            <a:srgbClr val="128AEE"/>
                          </a:solidFill>
                        </a:rPr>
                        <a:t>中子</a:t>
                      </a:r>
                      <a:r>
                        <a:rPr lang="en-US" altLang="zh-CN" b="1" dirty="0">
                          <a:solidFill>
                            <a:srgbClr val="128AEE"/>
                          </a:solidFill>
                        </a:rPr>
                        <a:t>), 2MGy(TID) </a:t>
                      </a:r>
                      <a:endParaRPr lang="zh-CN" altLang="en-US" b="1" dirty="0">
                        <a:solidFill>
                          <a:srgbClr val="128AE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50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探测效率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97% 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（辐照前）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95% 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（辐照后）</a:t>
                      </a:r>
                      <a:endParaRPr lang="en-US" altLang="zh-CN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81650"/>
                  </a:ext>
                </a:extLst>
              </a:tr>
            </a:tbl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35CF8996-C207-C734-0BDD-82E9DAAC7CE6}"/>
              </a:ext>
            </a:extLst>
          </p:cNvPr>
          <p:cNvSpPr txBox="1"/>
          <p:nvPr/>
        </p:nvSpPr>
        <p:spPr>
          <a:xfrm>
            <a:off x="7368376" y="3325091"/>
            <a:ext cx="226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At Bias voltage&lt;550V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512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59659D-108A-46E2-B080-984AEF728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728166"/>
          </a:xfrm>
        </p:spPr>
        <p:txBody>
          <a:bodyPr/>
          <a:lstStyle/>
          <a:p>
            <a:pPr algn="ctr"/>
            <a:r>
              <a:rPr lang="en-US" altLang="zh-CN" sz="3200" dirty="0"/>
              <a:t>DC-LGAD</a:t>
            </a:r>
            <a:r>
              <a:rPr lang="zh-CN" altLang="en-US" sz="3200" dirty="0"/>
              <a:t>制备工艺步骤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373E2DB-06A0-4094-B694-40439CDBA8E0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652905"/>
          </a:xfrm>
        </p:spPr>
        <p:txBody>
          <a:bodyPr/>
          <a:lstStyle/>
          <a:p>
            <a:r>
              <a:rPr lang="zh-CN" altLang="en-US" dirty="0"/>
              <a:t>工艺仿真与步骤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770CDCF-10CC-46D2-94A9-81522F885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786" y="1339462"/>
            <a:ext cx="2848187" cy="39140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319EA32-983E-49D5-9F6B-3F11A3807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698" y="1643653"/>
            <a:ext cx="2638793" cy="330563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215485E-91BA-4529-B074-F17AF800C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95" y="2436520"/>
            <a:ext cx="3223640" cy="171990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5FB5BE5-78D3-48EC-A0A3-4551519AA315}"/>
              </a:ext>
            </a:extLst>
          </p:cNvPr>
          <p:cNvSpPr txBox="1"/>
          <p:nvPr/>
        </p:nvSpPr>
        <p:spPr>
          <a:xfrm>
            <a:off x="236894" y="5552305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每一步的注入能量剂量，结构尺寸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C7190E5-CAAF-4F42-8919-ACED9B9BFC45}"/>
              </a:ext>
            </a:extLst>
          </p:cNvPr>
          <p:cNvSpPr/>
          <p:nvPr/>
        </p:nvSpPr>
        <p:spPr>
          <a:xfrm>
            <a:off x="4505907" y="5336862"/>
            <a:ext cx="4953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600" dirty="0"/>
              <a:t>Design and fabrication of Low Gain Avalanche Detectors (LGAD): a TCAD simulation study, 2019</a:t>
            </a:r>
            <a:endParaRPr lang="zh-CN" altLang="en-US" sz="16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3FB833E-DB93-4A59-A575-C8A379715363}"/>
              </a:ext>
            </a:extLst>
          </p:cNvPr>
          <p:cNvSpPr txBox="1"/>
          <p:nvPr/>
        </p:nvSpPr>
        <p:spPr>
          <a:xfrm>
            <a:off x="331509" y="4884148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除掺碳工艺之外的工艺流程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E6821CB-2ABB-4F1C-88B7-FFEA2432D2BC}"/>
              </a:ext>
            </a:extLst>
          </p:cNvPr>
          <p:cNvSpPr txBox="1"/>
          <p:nvPr/>
        </p:nvSpPr>
        <p:spPr>
          <a:xfrm>
            <a:off x="5763850" y="582035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吴科伟</a:t>
            </a:r>
          </a:p>
        </p:txBody>
      </p:sp>
    </p:spTree>
    <p:extLst>
      <p:ext uri="{BB962C8B-B14F-4D97-AF65-F5344CB8AC3E}">
        <p14:creationId xmlns:p14="http://schemas.microsoft.com/office/powerpoint/2010/main" val="2794985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CA58A-D8A4-B52F-4FEA-491B59C2A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>
            <a:extLst>
              <a:ext uri="{FF2B5EF4-FFF2-40B4-BE49-F238E27FC236}">
                <a16:creationId xmlns:a16="http://schemas.microsoft.com/office/drawing/2014/main" id="{55FDFC4C-6EA0-755B-EC7C-8502C76E7ABC}"/>
              </a:ext>
            </a:extLst>
          </p:cNvPr>
          <p:cNvSpPr txBox="1">
            <a:spLocks/>
          </p:cNvSpPr>
          <p:nvPr/>
        </p:nvSpPr>
        <p:spPr>
          <a:xfrm>
            <a:off x="836680" y="183210"/>
            <a:ext cx="8543925" cy="707480"/>
          </a:xfrm>
          <a:prstGeom prst="rect">
            <a:avLst/>
          </a:prstGeom>
        </p:spPr>
        <p:txBody>
          <a:bodyPr vert="horz" lIns="74295" tIns="37148" rIns="74295" bIns="37148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LGAD</a:t>
            </a:r>
            <a:r>
              <a:rPr lang="zh-CN" altLang="en-US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研究进展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D0D71BF-B9A8-5DEF-3472-B704AC1A18FB}"/>
              </a:ext>
            </a:extLst>
          </p:cNvPr>
          <p:cNvSpPr txBox="1"/>
          <p:nvPr/>
        </p:nvSpPr>
        <p:spPr>
          <a:xfrm>
            <a:off x="485677" y="928041"/>
            <a:ext cx="9245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高能所团队进行了多版器件的研发，改善其抗辐照性能。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9ABED62-0255-7EC6-3B65-406FBE6104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8640" r="7704" b="39592"/>
          <a:stretch/>
        </p:blipFill>
        <p:spPr>
          <a:xfrm>
            <a:off x="641683" y="1334724"/>
            <a:ext cx="8412262" cy="467291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607920E-C4F8-305A-BB56-73E03FE6834A}"/>
              </a:ext>
            </a:extLst>
          </p:cNvPr>
          <p:cNvSpPr txBox="1"/>
          <p:nvPr/>
        </p:nvSpPr>
        <p:spPr>
          <a:xfrm>
            <a:off x="3401292" y="5892608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10</a:t>
            </a:r>
            <a:r>
              <a:rPr lang="zh-CN" altLang="en-US" dirty="0"/>
              <a:t>片晶圆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34FDD57-208A-9685-FE20-5F7EA8EF40AF}"/>
              </a:ext>
            </a:extLst>
          </p:cNvPr>
          <p:cNvSpPr txBox="1"/>
          <p:nvPr/>
        </p:nvSpPr>
        <p:spPr>
          <a:xfrm>
            <a:off x="1288473" y="590775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8</a:t>
            </a:r>
            <a:r>
              <a:rPr lang="zh-CN" altLang="en-US" dirty="0"/>
              <a:t>片晶圆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4AF3CF0-A5A9-E275-FDCB-9C2404833971}"/>
              </a:ext>
            </a:extLst>
          </p:cNvPr>
          <p:cNvSpPr txBox="1"/>
          <p:nvPr/>
        </p:nvSpPr>
        <p:spPr>
          <a:xfrm>
            <a:off x="5642352" y="582297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16</a:t>
            </a:r>
            <a:r>
              <a:rPr lang="zh-CN" altLang="en-US" dirty="0"/>
              <a:t>片晶圆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465E12C-42D6-A27F-DB9A-98C0E5A0EEF8}"/>
              </a:ext>
            </a:extLst>
          </p:cNvPr>
          <p:cNvSpPr txBox="1"/>
          <p:nvPr/>
        </p:nvSpPr>
        <p:spPr>
          <a:xfrm>
            <a:off x="7257686" y="3841302"/>
            <a:ext cx="1881319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</a:rPr>
              <a:t>高能所研发的</a:t>
            </a:r>
            <a:r>
              <a:rPr lang="en-US" altLang="zh-CN" sz="1400" b="1" dirty="0">
                <a:solidFill>
                  <a:srgbClr val="FF0000"/>
                </a:solidFill>
              </a:rPr>
              <a:t>LGAD</a:t>
            </a:r>
            <a:r>
              <a:rPr lang="zh-CN" altLang="en-US" sz="1400" b="1" dirty="0">
                <a:solidFill>
                  <a:srgbClr val="FF0000"/>
                </a:solidFill>
              </a:rPr>
              <a:t>器件于</a:t>
            </a:r>
            <a:r>
              <a:rPr lang="en-US" altLang="zh-CN" sz="1400" b="1" dirty="0">
                <a:solidFill>
                  <a:srgbClr val="FF0000"/>
                </a:solidFill>
              </a:rPr>
              <a:t>2023</a:t>
            </a:r>
            <a:r>
              <a:rPr lang="zh-CN" altLang="en-US" sz="1400" b="1" dirty="0">
                <a:solidFill>
                  <a:srgbClr val="FF0000"/>
                </a:solidFill>
              </a:rPr>
              <a:t>年参与</a:t>
            </a:r>
            <a:r>
              <a:rPr lang="en-US" altLang="zh-CN" sz="1400" b="1" dirty="0">
                <a:solidFill>
                  <a:srgbClr val="FF0000"/>
                </a:solidFill>
              </a:rPr>
              <a:t>ATLAS HGTD</a:t>
            </a:r>
            <a:r>
              <a:rPr lang="zh-CN" altLang="en-US" sz="1400" b="1" dirty="0">
                <a:solidFill>
                  <a:srgbClr val="FF0000"/>
                </a:solidFill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</a:rPr>
              <a:t>CERN</a:t>
            </a:r>
            <a:r>
              <a:rPr lang="zh-CN" altLang="en-US" sz="1400" b="1" dirty="0">
                <a:solidFill>
                  <a:srgbClr val="FF0000"/>
                </a:solidFill>
              </a:rPr>
              <a:t>采购部分的市场调研，并因性能优良获得</a:t>
            </a:r>
            <a:r>
              <a:rPr lang="en-US" altLang="zh-CN" sz="1400" b="1" dirty="0">
                <a:solidFill>
                  <a:srgbClr val="FF0000"/>
                </a:solidFill>
              </a:rPr>
              <a:t>CERN</a:t>
            </a:r>
            <a:r>
              <a:rPr lang="zh-CN" altLang="en-US" sz="1400" b="1" dirty="0">
                <a:solidFill>
                  <a:srgbClr val="FF0000"/>
                </a:solidFill>
              </a:rPr>
              <a:t>的全部采购份额</a:t>
            </a:r>
          </a:p>
        </p:txBody>
      </p:sp>
    </p:spTree>
    <p:extLst>
      <p:ext uri="{BB962C8B-B14F-4D97-AF65-F5344CB8AC3E}">
        <p14:creationId xmlns:p14="http://schemas.microsoft.com/office/powerpoint/2010/main" val="115999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>
            <a:extLst>
              <a:ext uri="{FF2B5EF4-FFF2-40B4-BE49-F238E27FC236}">
                <a16:creationId xmlns:a16="http://schemas.microsoft.com/office/drawing/2014/main" id="{749A2DE8-C291-4AE0-87FC-CAE3AEB5C7CA}"/>
              </a:ext>
            </a:extLst>
          </p:cNvPr>
          <p:cNvSpPr txBox="1">
            <a:spLocks/>
          </p:cNvSpPr>
          <p:nvPr/>
        </p:nvSpPr>
        <p:spPr>
          <a:xfrm>
            <a:off x="608895" y="183210"/>
            <a:ext cx="8543925" cy="707480"/>
          </a:xfrm>
          <a:prstGeom prst="rect">
            <a:avLst/>
          </a:prstGeom>
        </p:spPr>
        <p:txBody>
          <a:bodyPr vert="horz" lIns="74295" tIns="37148" rIns="74295" bIns="37148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LGAD</a:t>
            </a:r>
            <a:r>
              <a:rPr lang="zh-CN" altLang="en-US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研究进展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B546D8A-04BD-0564-2A08-60EA0C831FF0}"/>
              </a:ext>
            </a:extLst>
          </p:cNvPr>
          <p:cNvSpPr txBox="1"/>
          <p:nvPr/>
        </p:nvSpPr>
        <p:spPr>
          <a:xfrm>
            <a:off x="518400" y="939402"/>
            <a:ext cx="9115199" cy="1704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LGAD</a:t>
            </a:r>
            <a:r>
              <a:rPr lang="zh-CN" altLang="en-US" dirty="0"/>
              <a:t>器件在辐照后，出现增益下降（受主移除），导致收集电荷量下降，时间分辨性能变差。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通过提高工作电压，可恢复电荷与时间性能。但器件工作在高的工作电压下（</a:t>
            </a:r>
            <a:r>
              <a:rPr lang="en-US" altLang="zh-CN" dirty="0"/>
              <a:t>&gt;550V</a:t>
            </a:r>
            <a:r>
              <a:rPr lang="zh-CN" altLang="en-US" dirty="0"/>
              <a:t>），会出现单粒子烧毁现象。</a:t>
            </a:r>
            <a:endParaRPr lang="en-US" altLang="zh-CN" dirty="0"/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DB6C45A9-017F-4A95-7212-DF8A91E94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52" y="2693068"/>
            <a:ext cx="4112448" cy="33860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09820D-AA60-1871-4BA5-33BD7FB14E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484"/>
          <a:stretch/>
        </p:blipFill>
        <p:spPr>
          <a:xfrm>
            <a:off x="5504655" y="2479771"/>
            <a:ext cx="3757757" cy="284407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0233FCD-C09C-3E6E-7E8F-EDFFDD98E63D}"/>
              </a:ext>
            </a:extLst>
          </p:cNvPr>
          <p:cNvSpPr txBox="1"/>
          <p:nvPr/>
        </p:nvSpPr>
        <p:spPr>
          <a:xfrm>
            <a:off x="5153398" y="5414757"/>
            <a:ext cx="42330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6928" lvl="2" indent="-182880" defTabSz="91440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</a:pP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RD50, CMS and ATLAS confirmed Single Event Burnout (SEB) effect in testbeam.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825B8902-9310-EC43-C077-AB09358E2272}"/>
              </a:ext>
            </a:extLst>
          </p:cNvPr>
          <p:cNvSpPr/>
          <p:nvPr/>
        </p:nvSpPr>
        <p:spPr>
          <a:xfrm>
            <a:off x="3704124" y="5480706"/>
            <a:ext cx="838572" cy="3495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248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A32A3-1167-E744-EAE8-A13FD6DAD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>
            <a:extLst>
              <a:ext uri="{FF2B5EF4-FFF2-40B4-BE49-F238E27FC236}">
                <a16:creationId xmlns:a16="http://schemas.microsoft.com/office/drawing/2014/main" id="{0669CA53-878B-27C8-AB78-36F1E67DB885}"/>
              </a:ext>
            </a:extLst>
          </p:cNvPr>
          <p:cNvSpPr txBox="1">
            <a:spLocks/>
          </p:cNvSpPr>
          <p:nvPr/>
        </p:nvSpPr>
        <p:spPr>
          <a:xfrm>
            <a:off x="836680" y="183210"/>
            <a:ext cx="8543925" cy="707480"/>
          </a:xfrm>
          <a:prstGeom prst="rect">
            <a:avLst/>
          </a:prstGeom>
        </p:spPr>
        <p:txBody>
          <a:bodyPr vert="horz" lIns="74295" tIns="37148" rIns="74295" bIns="37148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LGAD</a:t>
            </a:r>
            <a:r>
              <a:rPr lang="zh-CN" altLang="en-US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研究进展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9D6F852-DAD3-7215-1AE9-FBF6932A3941}"/>
              </a:ext>
            </a:extLst>
          </p:cNvPr>
          <p:cNvSpPr txBox="1"/>
          <p:nvPr/>
        </p:nvSpPr>
        <p:spPr>
          <a:xfrm>
            <a:off x="261207" y="862886"/>
            <a:ext cx="9228585" cy="212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IHEP</a:t>
            </a:r>
            <a:r>
              <a:rPr lang="zh-CN" altLang="en-US" dirty="0"/>
              <a:t>器件通过在增益区进行碳注入，减小了受主移除率，性能优于日本</a:t>
            </a:r>
            <a:r>
              <a:rPr lang="en-US" altLang="zh-CN" dirty="0"/>
              <a:t>HPK</a:t>
            </a:r>
            <a:r>
              <a:rPr lang="zh-CN" altLang="en-US" dirty="0"/>
              <a:t>，意大利</a:t>
            </a:r>
            <a:r>
              <a:rPr lang="en-US" altLang="zh-CN" dirty="0"/>
              <a:t>FBK</a:t>
            </a:r>
            <a:r>
              <a:rPr lang="zh-CN" altLang="en-US" dirty="0"/>
              <a:t>，西班牙</a:t>
            </a:r>
            <a:r>
              <a:rPr lang="en-US" altLang="zh-CN" dirty="0"/>
              <a:t>CNM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辐照后的器件可在较低电压下，实现</a:t>
            </a:r>
            <a:r>
              <a:rPr lang="en-US" altLang="zh-CN" dirty="0"/>
              <a:t>50ps</a:t>
            </a:r>
            <a:r>
              <a:rPr lang="zh-CN" altLang="en-US" dirty="0"/>
              <a:t>时间分辨性能。有效避免了单粒子烧毁的效应。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CERN ATLAS HGTD</a:t>
            </a:r>
            <a:r>
              <a:rPr lang="zh-CN" altLang="en-US" dirty="0"/>
              <a:t>合作组在</a:t>
            </a:r>
            <a:r>
              <a:rPr lang="en-US" altLang="zh-CN" dirty="0"/>
              <a:t>CERN</a:t>
            </a:r>
            <a:r>
              <a:rPr lang="zh-CN" altLang="en-US" dirty="0"/>
              <a:t>的高能</a:t>
            </a:r>
            <a:r>
              <a:rPr lang="en-US" altLang="zh-CN" dirty="0"/>
              <a:t>120GeV</a:t>
            </a:r>
            <a:r>
              <a:rPr lang="zh-CN" altLang="en-US" dirty="0"/>
              <a:t>束流下，对</a:t>
            </a:r>
            <a:r>
              <a:rPr lang="en-US" altLang="zh-CN" dirty="0"/>
              <a:t>IHEP</a:t>
            </a:r>
            <a:r>
              <a:rPr lang="zh-CN" altLang="en-US" dirty="0"/>
              <a:t>器件进行了长时间的测试，无一器件出现烧毁。</a:t>
            </a:r>
            <a:endParaRPr lang="en-US" altLang="zh-CN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DBEDC01-CDEE-13EF-235A-1519DACBA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04" y="2956798"/>
            <a:ext cx="5481720" cy="314935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7345BCC-67AE-2D6F-CB62-732B99A8D657}"/>
              </a:ext>
            </a:extLst>
          </p:cNvPr>
          <p:cNvSpPr txBox="1"/>
          <p:nvPr/>
        </p:nvSpPr>
        <p:spPr>
          <a:xfrm>
            <a:off x="4243587" y="4196857"/>
            <a:ext cx="1411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IHEP LGAD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A7012DD-D8F3-5BB5-439F-159FA3FC7A4F}"/>
              </a:ext>
            </a:extLst>
          </p:cNvPr>
          <p:cNvSpPr/>
          <p:nvPr/>
        </p:nvSpPr>
        <p:spPr>
          <a:xfrm>
            <a:off x="4444361" y="4554602"/>
            <a:ext cx="667966" cy="11435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8845ECA-2ADC-4212-861A-05B207E1E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053" y="2593602"/>
            <a:ext cx="4000659" cy="3486010"/>
          </a:xfrm>
          <a:prstGeom prst="rect">
            <a:avLst/>
          </a:prstGeom>
        </p:spPr>
      </p:pic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0D38E975-6450-90FD-E276-B309B959C2A4}"/>
              </a:ext>
            </a:extLst>
          </p:cNvPr>
          <p:cNvCxnSpPr>
            <a:cxnSpLocks/>
          </p:cNvCxnSpPr>
          <p:nvPr/>
        </p:nvCxnSpPr>
        <p:spPr>
          <a:xfrm flipV="1">
            <a:off x="8244245" y="2486674"/>
            <a:ext cx="0" cy="36547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1AAB40E9-80E5-6225-4533-EC9C6137844D}"/>
              </a:ext>
            </a:extLst>
          </p:cNvPr>
          <p:cNvSpPr txBox="1"/>
          <p:nvPr/>
        </p:nvSpPr>
        <p:spPr>
          <a:xfrm>
            <a:off x="8665105" y="4196857"/>
            <a:ext cx="1279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SEB</a:t>
            </a: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单粒子烧毁区域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A9912996-F64C-2426-FFC4-937DC5D681BF}"/>
              </a:ext>
            </a:extLst>
          </p:cNvPr>
          <p:cNvSpPr/>
          <p:nvPr/>
        </p:nvSpPr>
        <p:spPr>
          <a:xfrm>
            <a:off x="6175868" y="4658522"/>
            <a:ext cx="1819469" cy="4085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298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E216F-EE3A-AB9C-AD05-10AA1B4F4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653770"/>
          </a:xfrm>
        </p:spPr>
        <p:txBody>
          <a:bodyPr/>
          <a:lstStyle/>
          <a:p>
            <a:pPr algn="ctr"/>
            <a:r>
              <a:rPr lang="en-US" altLang="zh-CN" dirty="0"/>
              <a:t>LGAD</a:t>
            </a:r>
            <a:r>
              <a:rPr lang="zh-CN" altLang="en-US" dirty="0"/>
              <a:t>预生产状况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AA9839C-241A-C817-B52F-9C4DAA95BAA3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64705" y="844660"/>
            <a:ext cx="6100095" cy="13392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800" dirty="0"/>
              <a:t>2023</a:t>
            </a:r>
            <a:r>
              <a:rPr lang="zh-CN" altLang="en-US" sz="1800" dirty="0"/>
              <a:t>年开始预生产（预生产需求芯片</a:t>
            </a:r>
            <a:r>
              <a:rPr lang="en-US" altLang="zh-CN" sz="1800" dirty="0"/>
              <a:t>CERN 586</a:t>
            </a:r>
            <a:r>
              <a:rPr lang="zh-CN" altLang="en-US" sz="1800" dirty="0"/>
              <a:t>颗，</a:t>
            </a:r>
            <a:r>
              <a:rPr lang="en-US" altLang="zh-CN" sz="1800" dirty="0"/>
              <a:t>in-kind</a:t>
            </a:r>
            <a:r>
              <a:rPr lang="zh-CN" altLang="en-US" sz="1800" dirty="0"/>
              <a:t>部分</a:t>
            </a:r>
            <a:r>
              <a:rPr lang="en-US" altLang="zh-CN" sz="1800" dirty="0"/>
              <a:t>499</a:t>
            </a:r>
            <a:r>
              <a:rPr lang="zh-CN" altLang="en-US" sz="1800" dirty="0"/>
              <a:t>颗，一共</a:t>
            </a:r>
            <a:r>
              <a:rPr lang="en-US" altLang="zh-CN" sz="1800" dirty="0"/>
              <a:t>1085</a:t>
            </a:r>
            <a:r>
              <a:rPr lang="zh-CN" altLang="en-US" sz="1800" dirty="0"/>
              <a:t>颗）</a:t>
            </a:r>
            <a:endParaRPr lang="en-US" altLang="zh-CN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dirty="0"/>
              <a:t>微电子所完成了</a:t>
            </a:r>
            <a:r>
              <a:rPr lang="en-US" altLang="zh-CN" sz="1800" dirty="0"/>
              <a:t>117</a:t>
            </a:r>
            <a:r>
              <a:rPr lang="zh-CN" altLang="en-US" sz="1800" dirty="0"/>
              <a:t>片晶圆的生产，</a:t>
            </a:r>
            <a:r>
              <a:rPr lang="en-US" altLang="zh-CN" sz="1800" dirty="0"/>
              <a:t>1500-2000</a:t>
            </a:r>
            <a:r>
              <a:rPr lang="zh-CN" altLang="en-US" sz="1800" dirty="0"/>
              <a:t>颗好器件</a:t>
            </a:r>
            <a:endParaRPr lang="en-US" altLang="zh-CN" sz="1800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18DF90CB-C06D-DDD5-BDF4-037F18564A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474881"/>
              </p:ext>
            </p:extLst>
          </p:nvPr>
        </p:nvGraphicFramePr>
        <p:xfrm>
          <a:off x="6418834" y="871528"/>
          <a:ext cx="3413946" cy="1193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4346">
                  <a:extLst>
                    <a:ext uri="{9D8B030D-6E8A-4147-A177-3AD203B41FA5}">
                      <a16:colId xmlns:a16="http://schemas.microsoft.com/office/drawing/2014/main" val="101461783"/>
                    </a:ext>
                  </a:extLst>
                </a:gridCol>
                <a:gridCol w="1166344">
                  <a:extLst>
                    <a:ext uri="{9D8B030D-6E8A-4147-A177-3AD203B41FA5}">
                      <a16:colId xmlns:a16="http://schemas.microsoft.com/office/drawing/2014/main" val="124681497"/>
                    </a:ext>
                  </a:extLst>
                </a:gridCol>
                <a:gridCol w="1093256">
                  <a:extLst>
                    <a:ext uri="{9D8B030D-6E8A-4147-A177-3AD203B41FA5}">
                      <a16:colId xmlns:a16="http://schemas.microsoft.com/office/drawing/2014/main" val="3831777737"/>
                    </a:ext>
                  </a:extLst>
                </a:gridCol>
              </a:tblGrid>
              <a:tr h="462185"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IHEP-IME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USTC-IME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692082"/>
                  </a:ext>
                </a:extLst>
              </a:tr>
              <a:tr h="652496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Diced and tested by HGTD sites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23 wafers</a:t>
                      </a:r>
                    </a:p>
                    <a:p>
                      <a:r>
                        <a:rPr lang="en-US" altLang="zh-CN" sz="1400" dirty="0"/>
                        <a:t>(789 good sensors)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5 wafers</a:t>
                      </a:r>
                    </a:p>
                    <a:p>
                      <a:r>
                        <a:rPr lang="en-US" altLang="zh-CN" sz="1400" dirty="0"/>
                        <a:t>(118 good sensors)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466010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EB0F24D9-9B24-778D-4BAA-9B0A2133E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9" y="4233782"/>
            <a:ext cx="2013813" cy="20515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2DAABD-DA6D-F4A2-E53E-8DC45DF4A9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851"/>
          <a:stretch/>
        </p:blipFill>
        <p:spPr>
          <a:xfrm>
            <a:off x="2226697" y="4264168"/>
            <a:ext cx="2672140" cy="2021171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F25A1E2E-AEE0-BED9-0B9A-46C9DAFBB238}"/>
              </a:ext>
            </a:extLst>
          </p:cNvPr>
          <p:cNvSpPr txBox="1"/>
          <p:nvPr/>
        </p:nvSpPr>
        <p:spPr>
          <a:xfrm>
            <a:off x="264705" y="383665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QC-TS</a:t>
            </a:r>
            <a:r>
              <a:rPr lang="en-GB" dirty="0"/>
              <a:t>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94158BB6-81D4-3A8E-5301-1019857407FD}"/>
              </a:ext>
            </a:extLst>
          </p:cNvPr>
          <p:cNvSpPr txBox="1"/>
          <p:nvPr/>
        </p:nvSpPr>
        <p:spPr>
          <a:xfrm>
            <a:off x="1161687" y="3859658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main sensor </a:t>
            </a:r>
          </a:p>
        </p:txBody>
      </p:sp>
      <p:cxnSp>
        <p:nvCxnSpPr>
          <p:cNvPr id="9" name="Straight Arrow Connector 12">
            <a:extLst>
              <a:ext uri="{FF2B5EF4-FFF2-40B4-BE49-F238E27FC236}">
                <a16:creationId xmlns:a16="http://schemas.microsoft.com/office/drawing/2014/main" id="{0F6884A1-8D4A-58A0-F319-0E0F90063EDC}"/>
              </a:ext>
            </a:extLst>
          </p:cNvPr>
          <p:cNvCxnSpPr>
            <a:cxnSpLocks/>
          </p:cNvCxnSpPr>
          <p:nvPr/>
        </p:nvCxnSpPr>
        <p:spPr>
          <a:xfrm>
            <a:off x="759447" y="4074343"/>
            <a:ext cx="517861" cy="763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10">
            <a:extLst>
              <a:ext uri="{FF2B5EF4-FFF2-40B4-BE49-F238E27FC236}">
                <a16:creationId xmlns:a16="http://schemas.microsoft.com/office/drawing/2014/main" id="{6F77624B-1518-17B1-8AE5-36489FA676A1}"/>
              </a:ext>
            </a:extLst>
          </p:cNvPr>
          <p:cNvCxnSpPr>
            <a:cxnSpLocks/>
          </p:cNvCxnSpPr>
          <p:nvPr/>
        </p:nvCxnSpPr>
        <p:spPr>
          <a:xfrm flipH="1">
            <a:off x="1445906" y="4044111"/>
            <a:ext cx="310476" cy="871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541C9B4A-B994-1CE0-208C-090817F52A73}"/>
              </a:ext>
            </a:extLst>
          </p:cNvPr>
          <p:cNvSpPr txBox="1"/>
          <p:nvPr/>
        </p:nvSpPr>
        <p:spPr>
          <a:xfrm>
            <a:off x="3032194" y="3859445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IHEP-IME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9E5A9AA-223A-6B13-D4F3-7B38CB480B8C}"/>
              </a:ext>
            </a:extLst>
          </p:cNvPr>
          <p:cNvSpPr txBox="1"/>
          <p:nvPr/>
        </p:nvSpPr>
        <p:spPr>
          <a:xfrm>
            <a:off x="6247246" y="40212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USTC-IME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7EEF91C-E9A3-EA31-4984-8A61B0547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5921" y="4390536"/>
            <a:ext cx="2679559" cy="18439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76C543D-90E6-06B4-75FB-01661FAB6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8837" y="4290238"/>
            <a:ext cx="2386965" cy="202117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C1351488-A280-3E3E-4822-B61EC09FF219}"/>
              </a:ext>
            </a:extLst>
          </p:cNvPr>
          <p:cNvSpPr txBox="1"/>
          <p:nvPr/>
        </p:nvSpPr>
        <p:spPr>
          <a:xfrm>
            <a:off x="126504" y="1986277"/>
            <a:ext cx="9411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dirty="0"/>
              <a:t>国际合作组</a:t>
            </a:r>
            <a:r>
              <a:rPr lang="en-US" altLang="zh-CN" sz="1800" dirty="0"/>
              <a:t>(CERN,JSI,USP,USTC,IHEP)</a:t>
            </a:r>
            <a:r>
              <a:rPr lang="zh-CN" altLang="en-US" sz="1800" dirty="0"/>
              <a:t>测试并评估器件性能，预生产器件满足项目需求</a:t>
            </a:r>
            <a:endParaRPr lang="en-US" altLang="zh-CN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800" dirty="0"/>
              <a:t>2024</a:t>
            </a:r>
            <a:r>
              <a:rPr lang="zh-CN" altLang="en-US" sz="1800" dirty="0"/>
              <a:t>年</a:t>
            </a:r>
            <a:r>
              <a:rPr lang="en-US" altLang="zh-CN" sz="1800" dirty="0"/>
              <a:t>7</a:t>
            </a:r>
            <a:r>
              <a:rPr lang="zh-CN" altLang="en-US" sz="1800" dirty="0"/>
              <a:t>月，国际</a:t>
            </a:r>
            <a:r>
              <a:rPr lang="en-US" altLang="zh-CN" sz="1800" dirty="0"/>
              <a:t>LGAD</a:t>
            </a:r>
            <a:r>
              <a:rPr lang="zh-CN" altLang="en-US" sz="1800" dirty="0"/>
              <a:t>领域专家对预生产情况进行评审，预生产器件设计、数量、性能等都满足要求。（单颗芯片的</a:t>
            </a:r>
            <a:r>
              <a:rPr lang="en-US" altLang="zh-CN" sz="1800" dirty="0"/>
              <a:t>IV</a:t>
            </a:r>
            <a:r>
              <a:rPr lang="zh-CN" altLang="en-US" sz="1800" dirty="0"/>
              <a:t>均匀性，击穿电压，抗辐照性能，长时间稳定性，与</a:t>
            </a:r>
            <a:r>
              <a:rPr lang="en-US" altLang="zh-CN" sz="1800" dirty="0"/>
              <a:t>ASIC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18567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694BD32-0E9D-4C11-5D56-6986D2237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1" y="2998044"/>
            <a:ext cx="3104766" cy="3218738"/>
          </a:xfrm>
          <a:prstGeom prst="rect">
            <a:avLst/>
          </a:prstGeom>
        </p:spPr>
      </p:pic>
      <p:pic>
        <p:nvPicPr>
          <p:cNvPr id="9" name="图片 8" descr="图片包含 图表&#10;&#10;描述已自动生成">
            <a:extLst>
              <a:ext uri="{FF2B5EF4-FFF2-40B4-BE49-F238E27FC236}">
                <a16:creationId xmlns:a16="http://schemas.microsoft.com/office/drawing/2014/main" id="{C4733494-D894-5FD2-5273-903F7E0F79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34" b="7269"/>
          <a:stretch/>
        </p:blipFill>
        <p:spPr>
          <a:xfrm>
            <a:off x="3342055" y="2951061"/>
            <a:ext cx="3082004" cy="287057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D79CE5E-A825-641E-D101-CA7CADBF99A2}"/>
              </a:ext>
            </a:extLst>
          </p:cNvPr>
          <p:cNvSpPr txBox="1"/>
          <p:nvPr/>
        </p:nvSpPr>
        <p:spPr>
          <a:xfrm>
            <a:off x="116289" y="985292"/>
            <a:ext cx="9789711" cy="205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2172" indent="-232172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15x15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阵列器件的电流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电压特性及均匀性</a:t>
            </a:r>
            <a:endParaRPr lang="en-US" altLang="zh-CN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单芯片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225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个像素间击穿电压差别小于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5%</a:t>
            </a:r>
            <a:endParaRPr lang="en-US" altLang="zh-CN" sz="146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Breakdown voltage deviation for 225 pads is less than 5% </a:t>
            </a:r>
            <a:r>
              <a:rPr lang="zh-CN" altLang="en-US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RMS(</a:t>
            </a:r>
            <a:r>
              <a:rPr lang="en-US" altLang="zh-CN" sz="146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1463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bd,pad</a:t>
            </a:r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)/&lt;</a:t>
            </a:r>
            <a:r>
              <a:rPr lang="en-US" altLang="zh-CN" sz="146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1463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bd,pad</a:t>
            </a:r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&lt; 5%</a:t>
            </a:r>
          </a:p>
          <a:p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The ratio of the maximum and minimum leakage current is less than 3 (Pad leakage current spread at 0.8V</a:t>
            </a:r>
            <a:r>
              <a:rPr lang="en-US" altLang="zh-CN" sz="1463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,peak to peak within a factor of 3X.</a:t>
            </a:r>
          </a:p>
          <a:p>
            <a:endParaRPr lang="en-US" altLang="zh-CN" sz="146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146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146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4550E14-71F8-0B63-3765-1FFF68F626DF}"/>
              </a:ext>
            </a:extLst>
          </p:cNvPr>
          <p:cNvSpPr txBox="1"/>
          <p:nvPr/>
        </p:nvSpPr>
        <p:spPr>
          <a:xfrm>
            <a:off x="-13312" y="2697638"/>
            <a:ext cx="3209340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Mapping of </a:t>
            </a:r>
            <a:r>
              <a:rPr lang="en-US" altLang="zh-CN" sz="146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1463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sensors on one wafer</a:t>
            </a:r>
            <a:endParaRPr lang="zh-CN" altLang="en-US" sz="146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24BA38E-4B72-8806-ED19-79A6BF07CC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452" r="64189" b="23663"/>
          <a:stretch/>
        </p:blipFill>
        <p:spPr>
          <a:xfrm>
            <a:off x="6397242" y="3314490"/>
            <a:ext cx="3282357" cy="248157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B6BEFCE-CDEB-9100-F2B7-78BDD378DE9D}"/>
              </a:ext>
            </a:extLst>
          </p:cNvPr>
          <p:cNvSpPr/>
          <p:nvPr/>
        </p:nvSpPr>
        <p:spPr>
          <a:xfrm>
            <a:off x="8508989" y="3484293"/>
            <a:ext cx="439492" cy="210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6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4CB52AA-A673-6C42-85B5-2A7A9B9575B6}"/>
              </a:ext>
            </a:extLst>
          </p:cNvPr>
          <p:cNvSpPr txBox="1"/>
          <p:nvPr/>
        </p:nvSpPr>
        <p:spPr>
          <a:xfrm>
            <a:off x="3289761" y="2706230"/>
            <a:ext cx="149592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Leakage current(A)</a:t>
            </a:r>
            <a:endParaRPr lang="zh-CN" alt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FF869BC-BCF0-7750-EF16-13BF0B20DEA2}"/>
              </a:ext>
            </a:extLst>
          </p:cNvPr>
          <p:cNvSpPr txBox="1"/>
          <p:nvPr/>
        </p:nvSpPr>
        <p:spPr>
          <a:xfrm>
            <a:off x="5378972" y="5799810"/>
            <a:ext cx="124425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Bias voltage(V)</a:t>
            </a:r>
            <a:endParaRPr lang="zh-CN" alt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A72ED9A-7A1D-AF8F-8AD5-D2BC1F8F4FC5}"/>
              </a:ext>
            </a:extLst>
          </p:cNvPr>
          <p:cNvSpPr txBox="1"/>
          <p:nvPr/>
        </p:nvSpPr>
        <p:spPr>
          <a:xfrm>
            <a:off x="6563946" y="3025633"/>
            <a:ext cx="3130985" cy="31745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63" dirty="0"/>
              <a:t>LGAD sensors after 2.5e15 </a:t>
            </a:r>
            <a:r>
              <a:rPr lang="en-US" altLang="zh-CN" sz="1463" dirty="0" err="1"/>
              <a:t>n</a:t>
            </a:r>
            <a:r>
              <a:rPr lang="en-US" altLang="zh-CN" sz="1463" baseline="-25000" dirty="0" err="1"/>
              <a:t>eq</a:t>
            </a:r>
            <a:r>
              <a:rPr lang="en-US" altLang="zh-CN" sz="1463" dirty="0"/>
              <a:t>/cm</a:t>
            </a:r>
            <a:r>
              <a:rPr lang="en-US" altLang="zh-CN" sz="1463" baseline="30000" dirty="0"/>
              <a:t>2</a:t>
            </a:r>
            <a:endParaRPr lang="zh-CN" altLang="en-US" sz="1463" baseline="300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FA5CC9D-B826-4A68-272D-FC30D5BA157E}"/>
              </a:ext>
            </a:extLst>
          </p:cNvPr>
          <p:cNvSpPr txBox="1"/>
          <p:nvPr/>
        </p:nvSpPr>
        <p:spPr>
          <a:xfrm>
            <a:off x="5541100" y="2648119"/>
            <a:ext cx="3998210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63" dirty="0"/>
              <a:t>Good IV uniformity before and after irradiation</a:t>
            </a:r>
            <a:endParaRPr lang="zh-CN" altLang="en-US" sz="1463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303D896-4589-7EB3-E086-CD8952338AA6}"/>
              </a:ext>
            </a:extLst>
          </p:cNvPr>
          <p:cNvSpPr txBox="1">
            <a:spLocks/>
          </p:cNvSpPr>
          <p:nvPr/>
        </p:nvSpPr>
        <p:spPr>
          <a:xfrm>
            <a:off x="495000" y="102338"/>
            <a:ext cx="8915400" cy="796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/>
              <a:t>预生产</a:t>
            </a:r>
            <a:r>
              <a:rPr lang="en-US" altLang="zh-CN"/>
              <a:t>LGAD</a:t>
            </a:r>
            <a:r>
              <a:rPr lang="zh-CN" altLang="en-US"/>
              <a:t>器件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7526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B889EA90-A7C7-A6EE-B3E3-841EA08D8006}"/>
              </a:ext>
            </a:extLst>
          </p:cNvPr>
          <p:cNvSpPr txBox="1"/>
          <p:nvPr/>
        </p:nvSpPr>
        <p:spPr>
          <a:xfrm>
            <a:off x="145593" y="1303999"/>
            <a:ext cx="9503289" cy="1443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8606" indent="-278606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46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收集电荷：</a:t>
            </a:r>
            <a:r>
              <a:rPr lang="en-US" altLang="zh-CN" sz="146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Collected charge</a:t>
            </a:r>
            <a:r>
              <a:rPr lang="zh-CN" altLang="en-US" sz="146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sensors can collect more than 15 </a:t>
            </a:r>
            <a:r>
              <a:rPr lang="en-US" altLang="zh-CN" sz="146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fC</a:t>
            </a:r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charge before irradiation and &gt;4 </a:t>
            </a:r>
            <a:r>
              <a:rPr lang="en-US" altLang="zh-CN" sz="146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fC</a:t>
            </a:r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charge after irradiation at bias voltage &lt;550 V (SEB limit)</a:t>
            </a:r>
          </a:p>
          <a:p>
            <a:pPr marL="278606" indent="-278606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46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时间分辨：</a:t>
            </a:r>
            <a:r>
              <a:rPr lang="en-US" altLang="zh-CN" sz="146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Timing resolution: </a:t>
            </a:r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timing resolution is better than 35 </a:t>
            </a:r>
            <a:r>
              <a:rPr lang="en-US" altLang="zh-CN" sz="146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(50 </a:t>
            </a:r>
            <a:r>
              <a:rPr lang="en-US" altLang="zh-CN" sz="146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before(after) irradiation(fluence 2.5✕10</a:t>
            </a:r>
            <a:r>
              <a:rPr lang="en-US" altLang="zh-CN" sz="1463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6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1463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</a:t>
            </a:r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lang="en-US" altLang="zh-CN" sz="1463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1463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8606" indent="-278606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46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均完全满足项目要求。</a:t>
            </a:r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collected charge and timing performance of sensors from pre-production fulfills HGTD requirement.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432926-FC0B-2379-C3D5-3CF002973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93" y="2747086"/>
            <a:ext cx="6118553" cy="32205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D2CA7EC-9723-9DE3-B06C-B208ED1EC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667" y="2747087"/>
            <a:ext cx="3195796" cy="328206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EF75C305-09F6-FF6C-3D93-0DEFA71D82C6}"/>
              </a:ext>
            </a:extLst>
          </p:cNvPr>
          <p:cNvSpPr/>
          <p:nvPr/>
        </p:nvSpPr>
        <p:spPr>
          <a:xfrm>
            <a:off x="-501380" y="951712"/>
            <a:ext cx="9299015" cy="3718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4113152" rtl="0" eaLnBrk="1" latinLnBrk="0" hangingPunct="1">
              <a:defRPr sz="8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6580" algn="l" defTabSz="4113152" rtl="0" eaLnBrk="1" latinLnBrk="0" hangingPunct="1">
              <a:defRPr sz="8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3152" algn="l" defTabSz="4113152" rtl="0" eaLnBrk="1" latinLnBrk="0" hangingPunct="1">
              <a:defRPr sz="8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69732" algn="l" defTabSz="4113152" rtl="0" eaLnBrk="1" latinLnBrk="0" hangingPunct="1">
              <a:defRPr sz="8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6309" algn="l" defTabSz="4113152" rtl="0" eaLnBrk="1" latinLnBrk="0" hangingPunct="1">
              <a:defRPr sz="8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2884" algn="l" defTabSz="4113152" rtl="0" eaLnBrk="1" latinLnBrk="0" hangingPunct="1">
              <a:defRPr sz="8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339462" algn="l" defTabSz="4113152" rtl="0" eaLnBrk="1" latinLnBrk="0" hangingPunct="1">
              <a:defRPr sz="8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96040" algn="l" defTabSz="4113152" rtl="0" eaLnBrk="1" latinLnBrk="0" hangingPunct="1">
              <a:defRPr sz="8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2615" algn="l" defTabSz="4113152" rtl="0" eaLnBrk="1" latinLnBrk="0" hangingPunct="1">
              <a:defRPr sz="8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3647" defTabSz="2775044" hangingPunct="0">
              <a:lnSpc>
                <a:spcPct val="125000"/>
              </a:lnSpc>
              <a:buClr>
                <a:srgbClr val="FFC000"/>
              </a:buClr>
              <a:defRPr/>
            </a:pPr>
            <a:r>
              <a:rPr lang="zh-CN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辐照前后器件束流测试结果：国际合作组在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DESY</a:t>
            </a:r>
            <a:r>
              <a:rPr lang="zh-CN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CERN</a:t>
            </a:r>
            <a:r>
              <a:rPr lang="zh-CN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束流上进行的测试</a:t>
            </a:r>
            <a:endParaRPr lang="en-US" altLang="zh-CN" sz="16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431C738D-13FE-48BB-EB7E-EB5633C9AD23}"/>
              </a:ext>
            </a:extLst>
          </p:cNvPr>
          <p:cNvSpPr txBox="1">
            <a:spLocks/>
          </p:cNvSpPr>
          <p:nvPr/>
        </p:nvSpPr>
        <p:spPr>
          <a:xfrm>
            <a:off x="495000" y="102338"/>
            <a:ext cx="8915400" cy="796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/>
              <a:t>预生产</a:t>
            </a:r>
            <a:r>
              <a:rPr lang="en-US" altLang="zh-CN" dirty="0"/>
              <a:t>LGAD</a:t>
            </a:r>
            <a:r>
              <a:rPr lang="zh-CN" altLang="en-US" dirty="0"/>
              <a:t>器件</a:t>
            </a:r>
          </a:p>
        </p:txBody>
      </p:sp>
    </p:spTree>
    <p:extLst>
      <p:ext uri="{BB962C8B-B14F-4D97-AF65-F5344CB8AC3E}">
        <p14:creationId xmlns:p14="http://schemas.microsoft.com/office/powerpoint/2010/main" val="3883968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AF91E7-DA72-4798-BB76-6BAFC869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700" y="2940600"/>
            <a:ext cx="6810675" cy="1144800"/>
          </a:xfrm>
        </p:spPr>
        <p:txBody>
          <a:bodyPr/>
          <a:lstStyle/>
          <a:p>
            <a:r>
              <a:rPr lang="en-US" altLang="zh-CN" dirty="0"/>
              <a:t>AC-LGAD </a:t>
            </a:r>
            <a:r>
              <a:rPr lang="zh-CN" altLang="en-US" dirty="0"/>
              <a:t>结构与参数讨论</a:t>
            </a:r>
          </a:p>
        </p:txBody>
      </p:sp>
    </p:spTree>
    <p:extLst>
      <p:ext uri="{BB962C8B-B14F-4D97-AF65-F5344CB8AC3E}">
        <p14:creationId xmlns:p14="http://schemas.microsoft.com/office/powerpoint/2010/main" val="2908716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024F9C-DCFC-439A-928D-FFE1E36F7D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7490" y="104702"/>
            <a:ext cx="8172450" cy="659111"/>
          </a:xfrm>
        </p:spPr>
        <p:txBody>
          <a:bodyPr/>
          <a:lstStyle/>
          <a:p>
            <a:r>
              <a:rPr lang="en-US" altLang="zh-CN" dirty="0"/>
              <a:t>AC-LGAD</a:t>
            </a:r>
            <a:endParaRPr lang="zh-CN" altLang="en-US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5179C6B7-C8C0-483C-881D-7A47A6E1F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82686" t="14000" r="9045" b="76900"/>
          <a:stretch>
            <a:fillRect/>
          </a:stretch>
        </p:blipFill>
        <p:spPr bwMode="auto">
          <a:xfrm>
            <a:off x="8983398" y="647370"/>
            <a:ext cx="922603" cy="571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D12A72-DD55-42CE-9E90-ED375E0521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879"/>
          <a:stretch/>
        </p:blipFill>
        <p:spPr>
          <a:xfrm>
            <a:off x="0" y="1464969"/>
            <a:ext cx="3213689" cy="153627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86A2DD2-4473-4669-B3E4-7FBB880567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124"/>
          <a:stretch/>
        </p:blipFill>
        <p:spPr>
          <a:xfrm>
            <a:off x="3380150" y="1149566"/>
            <a:ext cx="3525121" cy="18516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08654E5F-33A6-4189-859A-CD40EAA78FE2}"/>
              </a:ext>
            </a:extLst>
          </p:cNvPr>
          <p:cNvSpPr/>
          <p:nvPr/>
        </p:nvSpPr>
        <p:spPr>
          <a:xfrm>
            <a:off x="7071732" y="1573935"/>
            <a:ext cx="2556416" cy="1217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6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AC-LGAD: </a:t>
            </a:r>
            <a:r>
              <a:rPr lang="zh-CN" altLang="en-US" sz="146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时间和位置分辨</a:t>
            </a:r>
            <a:endParaRPr lang="en-US" altLang="zh-CN" sz="146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 coupled</a:t>
            </a:r>
            <a:r>
              <a:rPr lang="zh-CN" altLang="en-US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readout</a:t>
            </a:r>
            <a:r>
              <a:rPr lang="zh-CN" altLang="en-US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146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resolution ~ 35ps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resolution: &lt;10um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Dead zone : 0</a:t>
            </a:r>
          </a:p>
        </p:txBody>
      </p:sp>
      <p:sp>
        <p:nvSpPr>
          <p:cNvPr id="14" name="箭头: 上弧形 13">
            <a:extLst>
              <a:ext uri="{FF2B5EF4-FFF2-40B4-BE49-F238E27FC236}">
                <a16:creationId xmlns:a16="http://schemas.microsoft.com/office/drawing/2014/main" id="{6A0B347C-AD4E-4327-83D1-42A1671C77F8}"/>
              </a:ext>
            </a:extLst>
          </p:cNvPr>
          <p:cNvSpPr/>
          <p:nvPr/>
        </p:nvSpPr>
        <p:spPr>
          <a:xfrm>
            <a:off x="2520203" y="1037667"/>
            <a:ext cx="2432797" cy="36167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63">
              <a:solidFill>
                <a:schemeClr val="tx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80CDBF7-BC1E-4BB9-B08B-97E758BDB961}"/>
              </a:ext>
            </a:extLst>
          </p:cNvPr>
          <p:cNvSpPr txBox="1"/>
          <p:nvPr/>
        </p:nvSpPr>
        <p:spPr>
          <a:xfrm>
            <a:off x="3213690" y="1037668"/>
            <a:ext cx="934871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63" dirty="0"/>
              <a:t>耦合电容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E9878A1A-B662-4DB7-849C-0A1F0B450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488" y="3349313"/>
            <a:ext cx="2630526" cy="255584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1A6464-9243-40FF-A407-715875DC4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8136" y="3246904"/>
            <a:ext cx="2856258" cy="265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85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D2824E-92CF-4D2E-F3C7-777B11A37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365" y="59592"/>
            <a:ext cx="8915040" cy="1144800"/>
          </a:xfrm>
        </p:spPr>
        <p:txBody>
          <a:bodyPr/>
          <a:lstStyle/>
          <a:p>
            <a:pPr algn="ctr"/>
            <a:r>
              <a:rPr lang="zh-CN" altLang="en-US" dirty="0"/>
              <a:t>目录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EA2A947-58A8-804B-CB8B-4AE3144166AB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226473" y="1888446"/>
            <a:ext cx="7736552" cy="2137387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/>
              <a:t>LGAD</a:t>
            </a:r>
            <a:r>
              <a:rPr lang="zh-CN" altLang="en-US" sz="2800" dirty="0"/>
              <a:t>传感器简介</a:t>
            </a:r>
            <a:endParaRPr lang="en-US" altLang="zh-CN" sz="2800" dirty="0"/>
          </a:p>
          <a:p>
            <a:endParaRPr lang="en-US" altLang="zh-CN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/>
              <a:t>DC-LGAD</a:t>
            </a:r>
            <a:r>
              <a:rPr lang="zh-CN" altLang="en-US" sz="2800" dirty="0"/>
              <a:t>研究状况</a:t>
            </a:r>
            <a:endParaRPr lang="en-US" altLang="zh-CN" sz="2800" dirty="0"/>
          </a:p>
          <a:p>
            <a:endParaRPr lang="en-US" altLang="zh-CN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/>
              <a:t>AC-LGAD</a:t>
            </a:r>
            <a:r>
              <a:rPr lang="zh-CN" altLang="en-US" sz="2800" dirty="0"/>
              <a:t>结构参数讨论</a:t>
            </a:r>
            <a:endParaRPr lang="en-US" altLang="zh-CN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800" dirty="0"/>
              <a:t>应用前景</a:t>
            </a:r>
          </a:p>
        </p:txBody>
      </p:sp>
    </p:spTree>
    <p:extLst>
      <p:ext uri="{BB962C8B-B14F-4D97-AF65-F5344CB8AC3E}">
        <p14:creationId xmlns:p14="http://schemas.microsoft.com/office/powerpoint/2010/main" val="139478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59C75B-B1F9-4753-9EA8-4F5CB2D62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640800"/>
          </a:xfrm>
        </p:spPr>
        <p:txBody>
          <a:bodyPr/>
          <a:lstStyle/>
          <a:p>
            <a:pPr algn="ctr"/>
            <a:r>
              <a:rPr lang="en-US" altLang="zh-CN" dirty="0"/>
              <a:t>AC-LGAD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72C3E55-751C-49B6-BD3F-829F4433C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23" y="1033462"/>
            <a:ext cx="9672753" cy="479107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D7ABA3F-121F-4E59-9237-D3BF6B2F3265}"/>
              </a:ext>
            </a:extLst>
          </p:cNvPr>
          <p:cNvSpPr txBox="1"/>
          <p:nvPr/>
        </p:nvSpPr>
        <p:spPr>
          <a:xfrm>
            <a:off x="695325" y="5758934"/>
            <a:ext cx="6346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结论：</a:t>
            </a:r>
            <a:r>
              <a:rPr lang="en-US" altLang="zh-CN" dirty="0"/>
              <a:t>1</a:t>
            </a:r>
            <a:r>
              <a:rPr lang="zh-CN" altLang="en-US" dirty="0"/>
              <a:t>、</a:t>
            </a:r>
            <a:r>
              <a:rPr lang="en-US" altLang="zh-CN" dirty="0"/>
              <a:t>n+</a:t>
            </a:r>
            <a:r>
              <a:rPr lang="zh-CN" altLang="en-US" dirty="0"/>
              <a:t>浓度低，电阻率大，收集电荷多，位置分辨率好</a:t>
            </a:r>
            <a:endParaRPr lang="en-US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04B4CDD-7D6D-4CC1-BEE1-48EC6F86294C}"/>
              </a:ext>
            </a:extLst>
          </p:cNvPr>
          <p:cNvSpPr txBox="1"/>
          <p:nvPr/>
        </p:nvSpPr>
        <p:spPr>
          <a:xfrm>
            <a:off x="495000" y="360402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N+</a:t>
            </a:r>
            <a:r>
              <a:rPr lang="zh-CN" altLang="en-US" dirty="0">
                <a:solidFill>
                  <a:srgbClr val="FF0000"/>
                </a:solidFill>
              </a:rPr>
              <a:t>浓度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1FC68F8-635E-4DA9-A67F-37CA8E440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484" y="445633"/>
            <a:ext cx="2884892" cy="154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9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075-6831-4185-9DA5-44C8106C5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6B443BE-EB62-4CD6-B0B1-DAD93FA8BA85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370B0ED-4B80-44BD-8E5C-E2A1732B7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0" y="1907616"/>
            <a:ext cx="4876800" cy="34630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6D399FD-068E-4BF0-ACC1-B8EBE9719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266" y="2076182"/>
            <a:ext cx="4459184" cy="32945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E4DFDA4-BA27-4427-83A3-497F279E08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83" t="52238" r="53673" b="18635"/>
          <a:stretch/>
        </p:blipFill>
        <p:spPr>
          <a:xfrm>
            <a:off x="1608787" y="352309"/>
            <a:ext cx="1810687" cy="172387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5E54AA3-9C49-41C0-BBA3-D004F8E4AB59}"/>
              </a:ext>
            </a:extLst>
          </p:cNvPr>
          <p:cNvSpPr txBox="1"/>
          <p:nvPr/>
        </p:nvSpPr>
        <p:spPr>
          <a:xfrm>
            <a:off x="600075" y="5581800"/>
            <a:ext cx="6346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结论：</a:t>
            </a:r>
            <a:r>
              <a:rPr lang="en-US" altLang="zh-CN" dirty="0"/>
              <a:t>1</a:t>
            </a:r>
            <a:r>
              <a:rPr lang="zh-CN" altLang="en-US" dirty="0"/>
              <a:t>、</a:t>
            </a:r>
            <a:r>
              <a:rPr lang="en-US" altLang="zh-CN" dirty="0"/>
              <a:t>n+</a:t>
            </a:r>
            <a:r>
              <a:rPr lang="zh-CN" altLang="en-US" dirty="0"/>
              <a:t>浓度低，电阻率大，收集电荷多，位置分辨率好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79647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55654390-8BE9-4F70-8454-FDF4C63ED507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AF1828A-C6D8-4C10-8C5E-98E9491A4A11}"/>
              </a:ext>
            </a:extLst>
          </p:cNvPr>
          <p:cNvSpPr txBox="1"/>
          <p:nvPr/>
        </p:nvSpPr>
        <p:spPr>
          <a:xfrm>
            <a:off x="695325" y="5758934"/>
            <a:ext cx="6237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结论：</a:t>
            </a:r>
            <a:r>
              <a:rPr lang="en-US" altLang="zh-CN" dirty="0"/>
              <a:t>2</a:t>
            </a:r>
            <a:r>
              <a:rPr lang="zh-CN" altLang="en-US" dirty="0"/>
              <a:t>、耦合电容越大</a:t>
            </a:r>
            <a:r>
              <a:rPr lang="en-US" altLang="zh-CN" dirty="0"/>
              <a:t>(</a:t>
            </a:r>
            <a:r>
              <a:rPr lang="zh-CN" altLang="en-US" dirty="0"/>
              <a:t>氮化硅介电常数大</a:t>
            </a:r>
            <a:r>
              <a:rPr lang="en-US" altLang="zh-CN" dirty="0"/>
              <a:t>)</a:t>
            </a:r>
            <a:r>
              <a:rPr lang="zh-CN" altLang="en-US" dirty="0"/>
              <a:t>，位置分辨越好</a:t>
            </a:r>
            <a:endParaRPr lang="en-US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19A7F85-E983-461A-8992-B9898EDB7CDF}"/>
              </a:ext>
            </a:extLst>
          </p:cNvPr>
          <p:cNvSpPr txBox="1"/>
          <p:nvPr/>
        </p:nvSpPr>
        <p:spPr>
          <a:xfrm>
            <a:off x="495000" y="36040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耦合电容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CEE2060-D1A8-4C50-B48D-16878AFD7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31" y="2232500"/>
            <a:ext cx="4767114" cy="28531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04C8851-034A-4149-B156-A200400E6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645" y="2619754"/>
            <a:ext cx="4477723" cy="20337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8043E53-42D8-4F41-AA0C-4967C5253AE3}"/>
              </a:ext>
            </a:extLst>
          </p:cNvPr>
          <p:cNvSpPr txBox="1"/>
          <p:nvPr/>
        </p:nvSpPr>
        <p:spPr>
          <a:xfrm>
            <a:off x="1048998" y="124777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材料和厚度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8A315B0-CC43-42D9-812D-A1AC0487E662}"/>
              </a:ext>
            </a:extLst>
          </p:cNvPr>
          <p:cNvSpPr txBox="1"/>
          <p:nvPr/>
        </p:nvSpPr>
        <p:spPr>
          <a:xfrm>
            <a:off x="869366" y="186316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不变厚度，变材料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014C34B-463D-4218-8411-3AE42F94D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633" y="76097"/>
            <a:ext cx="4208867" cy="225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74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A98ACD-5F5F-4759-B0AD-A5E7C6B5C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A78299C-6B9A-4265-969E-8BBB7CC2CCAA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AB1D482-484B-4A1B-B398-6A592E6CADBC}"/>
              </a:ext>
            </a:extLst>
          </p:cNvPr>
          <p:cNvSpPr/>
          <p:nvPr/>
        </p:nvSpPr>
        <p:spPr>
          <a:xfrm>
            <a:off x="227560" y="1049068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Pad/pitch ratio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7E404EE-6301-49BD-A401-FAAE3DED4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392" y="1528102"/>
            <a:ext cx="5966914" cy="393976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13C2D3B-D575-42E5-A71D-068E5B0AC416}"/>
              </a:ext>
            </a:extLst>
          </p:cNvPr>
          <p:cNvSpPr txBox="1"/>
          <p:nvPr/>
        </p:nvSpPr>
        <p:spPr>
          <a:xfrm>
            <a:off x="669816" y="5577570"/>
            <a:ext cx="9046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金属占比为</a:t>
            </a:r>
            <a:r>
              <a:rPr lang="en-US" altLang="zh-CN" dirty="0"/>
              <a:t>0.8</a:t>
            </a:r>
            <a:r>
              <a:rPr lang="zh-CN" altLang="en-US" dirty="0"/>
              <a:t>时，信号最大（被外围条分走的越少），信号下降更快，位置分辨更优。</a:t>
            </a:r>
            <a:endParaRPr lang="en-US" altLang="zh-CN" dirty="0"/>
          </a:p>
          <a:p>
            <a:r>
              <a:rPr lang="zh-CN" altLang="en-US" dirty="0"/>
              <a:t>但平顶区域越大。 </a:t>
            </a:r>
            <a:r>
              <a:rPr lang="zh-CN" altLang="en-US" dirty="0">
                <a:solidFill>
                  <a:srgbClr val="FF0000"/>
                </a:solidFill>
              </a:rPr>
              <a:t>折中考虑</a:t>
            </a:r>
          </a:p>
        </p:txBody>
      </p:sp>
    </p:spTree>
    <p:extLst>
      <p:ext uri="{BB962C8B-B14F-4D97-AF65-F5344CB8AC3E}">
        <p14:creationId xmlns:p14="http://schemas.microsoft.com/office/powerpoint/2010/main" val="1935830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8ABEA-8CCD-417C-BBDB-51989CDB8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8777E92-478F-45E9-92DB-49F2721A9FE7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424305"/>
          </a:xfrm>
        </p:spPr>
        <p:txBody>
          <a:bodyPr/>
          <a:lstStyle/>
          <a:p>
            <a:r>
              <a:rPr lang="en-US" altLang="zh-CN" sz="1800" dirty="0">
                <a:solidFill>
                  <a:srgbClr val="FF0000"/>
                </a:solidFill>
              </a:rPr>
              <a:t>DC</a:t>
            </a:r>
            <a:r>
              <a:rPr lang="zh-CN" altLang="en-US" sz="1800" dirty="0">
                <a:solidFill>
                  <a:srgbClr val="FF0000"/>
                </a:solidFill>
              </a:rPr>
              <a:t>和耦合金属电极间距离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9869DD9-988B-4EFE-B4FB-032320870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744" y="2116179"/>
            <a:ext cx="6038850" cy="310192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36BC9BD-304A-456E-87A6-5878DEB62131}"/>
              </a:ext>
            </a:extLst>
          </p:cNvPr>
          <p:cNvSpPr txBox="1"/>
          <p:nvPr/>
        </p:nvSpPr>
        <p:spPr>
          <a:xfrm>
            <a:off x="698391" y="5422448"/>
            <a:ext cx="4070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金属占比为</a:t>
            </a:r>
            <a:r>
              <a:rPr lang="en-US" altLang="zh-CN" dirty="0"/>
              <a:t>0.8</a:t>
            </a:r>
            <a:r>
              <a:rPr lang="zh-CN" altLang="en-US" dirty="0"/>
              <a:t>时，</a:t>
            </a:r>
            <a:r>
              <a:rPr lang="en-US" altLang="zh-CN" dirty="0"/>
              <a:t>DC</a:t>
            </a:r>
            <a:r>
              <a:rPr lang="zh-CN" altLang="en-US" dirty="0"/>
              <a:t>收集到信号更少</a:t>
            </a:r>
            <a:endParaRPr lang="en-US" altLang="zh-CN" dirty="0"/>
          </a:p>
          <a:p>
            <a:r>
              <a:rPr lang="en-US" altLang="zh-CN" dirty="0"/>
              <a:t>DC</a:t>
            </a:r>
            <a:r>
              <a:rPr lang="zh-CN" altLang="en-US" dirty="0"/>
              <a:t>距离越远分走的信号越少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3B87AE3-C4B9-4CAE-8CA5-73F0FA5E5B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3" t="24751" r="48818" b="8449"/>
          <a:stretch/>
        </p:blipFill>
        <p:spPr>
          <a:xfrm>
            <a:off x="495000" y="2504930"/>
            <a:ext cx="3299946" cy="227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89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CEC94E-E975-420B-BA3F-7E450051E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736050"/>
          </a:xfrm>
        </p:spPr>
        <p:txBody>
          <a:bodyPr/>
          <a:lstStyle/>
          <a:p>
            <a:r>
              <a:rPr lang="zh-CN" altLang="en-US" dirty="0"/>
              <a:t>国内外研究综述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AA38F7B-C1C7-408F-8F5E-4CFEEBC8C3F1}"/>
              </a:ext>
            </a:extLst>
          </p:cNvPr>
          <p:cNvSpPr txBox="1"/>
          <p:nvPr/>
        </p:nvSpPr>
        <p:spPr>
          <a:xfrm>
            <a:off x="495000" y="1276200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HPK</a:t>
            </a:r>
            <a:r>
              <a:rPr lang="zh-CN" altLang="en-US" dirty="0"/>
              <a:t>：</a:t>
            </a:r>
            <a:r>
              <a:rPr lang="en-US" altLang="zh-CN" dirty="0"/>
              <a:t>BNL</a:t>
            </a:r>
            <a:r>
              <a:rPr lang="zh-CN" altLang="en-US" dirty="0"/>
              <a:t>：</a:t>
            </a: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D88BCC1-36D3-4B70-BF6C-91003FF09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522" y="1638300"/>
            <a:ext cx="8220518" cy="41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5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07BFDA-9257-4E6C-AB9D-78E085415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AA4AD0-99DA-4297-A5E2-FA57B621B2BF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8D3A6A1-12AC-4279-A04D-7018FC8F1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00" y="830606"/>
            <a:ext cx="4591350" cy="265258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5B0896F-5BBC-46F5-AD50-CE479F7FA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520" y="2537425"/>
            <a:ext cx="4718059" cy="300554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8B6E88A-78B8-458F-80ED-E30101C62EC3}"/>
              </a:ext>
            </a:extLst>
          </p:cNvPr>
          <p:cNvSpPr txBox="1"/>
          <p:nvPr/>
        </p:nvSpPr>
        <p:spPr>
          <a:xfrm>
            <a:off x="695325" y="4114800"/>
            <a:ext cx="3901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Results for pixel and strip centimeter-scale AC-LGAD sensors with a 120 GeV proton beam</a:t>
            </a:r>
          </a:p>
          <a:p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Fermilab, BNL, HPK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July 16, 2024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314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C7AF34-4EBF-46EE-9F18-CE41480BB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680596D-9333-437E-8C0B-50EB8A6DE840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42036" y="1484835"/>
            <a:ext cx="5143800" cy="691005"/>
          </a:xfrm>
        </p:spPr>
        <p:txBody>
          <a:bodyPr/>
          <a:lstStyle/>
          <a:p>
            <a:r>
              <a:rPr lang="en-US" altLang="zh-CN" sz="2000" dirty="0"/>
              <a:t>Metal width</a:t>
            </a:r>
          </a:p>
          <a:p>
            <a:r>
              <a:rPr lang="zh-CN" altLang="en-US" sz="2000" dirty="0"/>
              <a:t>金属占比，</a:t>
            </a:r>
            <a:r>
              <a:rPr lang="en-US" altLang="zh-CN" sz="2000" dirty="0"/>
              <a:t>100um</a:t>
            </a:r>
            <a:r>
              <a:rPr lang="zh-CN" altLang="en-US" sz="2000" dirty="0"/>
              <a:t>金属占比大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71B6033-E039-450A-87AB-7050FC9A1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872" y="273600"/>
            <a:ext cx="4773128" cy="242247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B95F3C7-4F95-491F-80AB-4A9A8BDF4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879" y="2749321"/>
            <a:ext cx="8716591" cy="357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25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2F9E1C-8D28-4052-98D0-EA9FCB371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43BEBEA-4BFD-44C1-AB83-5AAD3E682592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B4F7008-55C9-403B-B0AB-5807C8FFBC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16"/>
          <a:stretch/>
        </p:blipFill>
        <p:spPr>
          <a:xfrm>
            <a:off x="363515" y="1604520"/>
            <a:ext cx="9417307" cy="318655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C3D5FAD-2348-4BE7-A55E-52D92455FB27}"/>
              </a:ext>
            </a:extLst>
          </p:cNvPr>
          <p:cNvSpPr txBox="1"/>
          <p:nvPr/>
        </p:nvSpPr>
        <p:spPr>
          <a:xfrm>
            <a:off x="1009650" y="4817105"/>
            <a:ext cx="16401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N+</a:t>
            </a:r>
            <a:r>
              <a:rPr lang="zh-CN" altLang="en-US" dirty="0"/>
              <a:t>电阻率变大</a:t>
            </a:r>
            <a:endParaRPr lang="en-US" altLang="zh-CN" dirty="0"/>
          </a:p>
          <a:p>
            <a:r>
              <a:rPr lang="zh-CN" altLang="en-US" dirty="0"/>
              <a:t>信号变化量大</a:t>
            </a:r>
            <a:endParaRPr lang="en-US" altLang="zh-CN" dirty="0"/>
          </a:p>
          <a:p>
            <a:r>
              <a:rPr lang="zh-CN" altLang="en-US" dirty="0"/>
              <a:t>影响大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45038992-2956-4883-9384-05CD6389722F}"/>
              </a:ext>
            </a:extLst>
          </p:cNvPr>
          <p:cNvCxnSpPr/>
          <p:nvPr/>
        </p:nvCxnSpPr>
        <p:spPr>
          <a:xfrm>
            <a:off x="2076450" y="3876675"/>
            <a:ext cx="0" cy="940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6761A1E6-11BD-437B-8085-52A8F26E7A11}"/>
              </a:ext>
            </a:extLst>
          </p:cNvPr>
          <p:cNvSpPr txBox="1"/>
          <p:nvPr/>
        </p:nvSpPr>
        <p:spPr>
          <a:xfrm>
            <a:off x="3909014" y="4791075"/>
            <a:ext cx="2407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电容增大，位置分辨变好</a:t>
            </a:r>
            <a:r>
              <a:rPr lang="en-US" altLang="zh-CN" dirty="0"/>
              <a:t>(</a:t>
            </a:r>
            <a:r>
              <a:rPr lang="zh-CN" altLang="en-US" dirty="0"/>
              <a:t>变化量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zh-CN" altLang="en-US" dirty="0"/>
              <a:t>影响较小</a:t>
            </a:r>
            <a:endParaRPr lang="en-US" altLang="zh-CN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6E64597-096D-4F64-B569-6A585707BCFB}"/>
              </a:ext>
            </a:extLst>
          </p:cNvPr>
          <p:cNvSpPr txBox="1"/>
          <p:nvPr/>
        </p:nvSpPr>
        <p:spPr>
          <a:xfrm>
            <a:off x="7133902" y="4791074"/>
            <a:ext cx="240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时间分辨，电阻率大仍可到</a:t>
            </a:r>
            <a:r>
              <a:rPr lang="en-US" altLang="zh-CN" dirty="0"/>
              <a:t>35ps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559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80EBBD-2C81-4B61-9193-45F270926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8061AEB-EE38-432B-ADDC-468E0F241E22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6307745-AA09-46CB-972D-B9DD581CD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52" y="358692"/>
            <a:ext cx="6599937" cy="315089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65B7E64-AD8E-46EB-AEC2-3D125A026650}"/>
              </a:ext>
            </a:extLst>
          </p:cNvPr>
          <p:cNvSpPr txBox="1"/>
          <p:nvPr/>
        </p:nvSpPr>
        <p:spPr>
          <a:xfrm>
            <a:off x="6603217" y="2190750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500um pitch</a:t>
            </a:r>
            <a:r>
              <a:rPr lang="zh-CN" altLang="en-US" dirty="0"/>
              <a:t>， </a:t>
            </a:r>
            <a:r>
              <a:rPr lang="en-US" altLang="zh-CN" dirty="0"/>
              <a:t>50um</a:t>
            </a:r>
            <a:r>
              <a:rPr lang="zh-CN" altLang="en-US" dirty="0"/>
              <a:t> </a:t>
            </a:r>
            <a:r>
              <a:rPr lang="en-US" altLang="zh-CN" dirty="0"/>
              <a:t>metal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C41CD23-C122-4CC1-9503-EC5772CC5C07}"/>
              </a:ext>
            </a:extLst>
          </p:cNvPr>
          <p:cNvSpPr txBox="1"/>
          <p:nvPr/>
        </p:nvSpPr>
        <p:spPr>
          <a:xfrm>
            <a:off x="495000" y="4951758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80um pitch</a:t>
            </a:r>
            <a:r>
              <a:rPr lang="zh-CN" altLang="en-US" dirty="0"/>
              <a:t>， </a:t>
            </a:r>
            <a:r>
              <a:rPr lang="en-US" altLang="zh-CN" dirty="0"/>
              <a:t>60um</a:t>
            </a:r>
            <a:r>
              <a:rPr lang="zh-CN" altLang="en-US" dirty="0"/>
              <a:t> </a:t>
            </a:r>
            <a:r>
              <a:rPr lang="en-US" altLang="zh-CN" dirty="0"/>
              <a:t>metal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828B668-528E-46FD-BBA4-0FD27C446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591" y="3464104"/>
            <a:ext cx="6297401" cy="303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92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3F80BF-3F9F-B0C4-E8FE-72CCDD0B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601889"/>
          </a:xfrm>
        </p:spPr>
        <p:txBody>
          <a:bodyPr/>
          <a:lstStyle/>
          <a:p>
            <a:pPr algn="ctr"/>
            <a:r>
              <a:rPr lang="en-US" altLang="zh-CN" dirty="0"/>
              <a:t>LGAD</a:t>
            </a:r>
            <a:r>
              <a:rPr lang="zh-CN" altLang="en-US" dirty="0"/>
              <a:t>简介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58FEF-B5F8-BA04-1758-1AE6163734E1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95000" y="1005191"/>
            <a:ext cx="8915040" cy="10181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3600" dirty="0"/>
              <a:t>LGAD</a:t>
            </a:r>
            <a:r>
              <a:rPr lang="zh-CN" altLang="en-US" sz="3600" dirty="0"/>
              <a:t>：低增益雪崩二极管</a:t>
            </a:r>
            <a:endParaRPr lang="en-US" altLang="zh-CN" sz="3600" dirty="0"/>
          </a:p>
          <a:p>
            <a:pPr marL="0" indent="0">
              <a:buNone/>
            </a:pPr>
            <a:r>
              <a:rPr lang="zh-CN" altLang="en-US" sz="2400" b="1" dirty="0">
                <a:solidFill>
                  <a:srgbClr val="128AEE"/>
                </a:solidFill>
              </a:rPr>
              <a:t>   时间分辨精度</a:t>
            </a:r>
            <a:r>
              <a:rPr lang="en-US" altLang="zh-CN" sz="2400" b="1" dirty="0">
                <a:solidFill>
                  <a:srgbClr val="128AEE"/>
                </a:solidFill>
              </a:rPr>
              <a:t>&lt;35ps</a:t>
            </a:r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id="{A40AEC48-6747-7D24-05AF-D3F6F519B884}"/>
              </a:ext>
            </a:extLst>
          </p:cNvPr>
          <p:cNvSpPr txBox="1">
            <a:spLocks/>
          </p:cNvSpPr>
          <p:nvPr/>
        </p:nvSpPr>
        <p:spPr>
          <a:xfrm>
            <a:off x="218743" y="2346922"/>
            <a:ext cx="4915335" cy="10181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/>
              <a:t> </a:t>
            </a:r>
            <a:r>
              <a:rPr lang="zh-CN" altLang="en-US" sz="1800" dirty="0"/>
              <a:t>相比于</a:t>
            </a:r>
            <a:r>
              <a:rPr lang="en-US" altLang="zh-CN" sz="1800" dirty="0"/>
              <a:t>PIN</a:t>
            </a:r>
            <a:r>
              <a:rPr lang="zh-CN" altLang="en-US" sz="1800" dirty="0"/>
              <a:t>，在</a:t>
            </a:r>
            <a:r>
              <a:rPr lang="en-US" altLang="zh-CN" sz="1800" dirty="0"/>
              <a:t>n++</a:t>
            </a:r>
            <a:r>
              <a:rPr lang="zh-CN" altLang="en-US" sz="1800" dirty="0"/>
              <a:t>和衬底间加入了</a:t>
            </a:r>
            <a:r>
              <a:rPr lang="en-US" altLang="zh-CN" sz="1800" dirty="0"/>
              <a:t>p+</a:t>
            </a:r>
            <a:r>
              <a:rPr lang="zh-CN" altLang="en-US" sz="1800" dirty="0"/>
              <a:t>增益层</a:t>
            </a:r>
            <a:endParaRPr lang="en-US" altLang="zh-CN" sz="18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/>
              <a:t>工作于线性区，增益</a:t>
            </a:r>
            <a:r>
              <a:rPr lang="en-US" altLang="zh-CN" sz="1800" dirty="0"/>
              <a:t>10-50</a:t>
            </a:r>
            <a:r>
              <a:rPr lang="zh-CN" altLang="en-US" sz="1800" dirty="0"/>
              <a:t>，信噪比大</a:t>
            </a:r>
            <a:endParaRPr lang="en-US" altLang="zh-CN" sz="18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/>
              <a:t>有效探测厚度</a:t>
            </a:r>
            <a:r>
              <a:rPr lang="en-US" altLang="zh-CN" sz="1800" dirty="0"/>
              <a:t>50um</a:t>
            </a:r>
            <a:r>
              <a:rPr lang="zh-CN" altLang="en-US" sz="1800" dirty="0"/>
              <a:t>，信号上升时间小</a:t>
            </a:r>
            <a:endParaRPr lang="en-US" altLang="zh-CN" sz="1800" dirty="0"/>
          </a:p>
          <a:p>
            <a:endParaRPr lang="en-US" altLang="zh-CN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50A0E2-F1F6-436A-A9BA-781E738CB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091" y="1973111"/>
            <a:ext cx="2978645" cy="176578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8F587FD-D1AC-430A-B6B0-A72A43676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66227"/>
          <a:stretch/>
        </p:blipFill>
        <p:spPr>
          <a:xfrm>
            <a:off x="398311" y="4657811"/>
            <a:ext cx="9144000" cy="140219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4B9DAEE9-F170-458D-AC23-59FA02000A35}"/>
              </a:ext>
            </a:extLst>
          </p:cNvPr>
          <p:cNvSpPr txBox="1"/>
          <p:nvPr/>
        </p:nvSpPr>
        <p:spPr>
          <a:xfrm>
            <a:off x="295059" y="4017643"/>
            <a:ext cx="48603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一般的</a:t>
            </a:r>
            <a:r>
              <a:rPr lang="en-US" altLang="zh-CN" sz="2400" dirty="0">
                <a:solidFill>
                  <a:srgbClr val="FF0000"/>
                </a:solidFill>
              </a:rPr>
              <a:t> PIN</a:t>
            </a:r>
            <a:r>
              <a:rPr lang="zh-CN" altLang="en-US" sz="2400" dirty="0">
                <a:solidFill>
                  <a:srgbClr val="FF0000"/>
                </a:solidFill>
              </a:rPr>
              <a:t>结传感器</a:t>
            </a:r>
            <a:endParaRPr lang="en" altLang="zh-CN" sz="2400" dirty="0">
              <a:solidFill>
                <a:srgbClr val="FF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0CD166F-AA95-43BC-B47C-42A09CD2F0AB}"/>
              </a:ext>
            </a:extLst>
          </p:cNvPr>
          <p:cNvSpPr txBox="1"/>
          <p:nvPr/>
        </p:nvSpPr>
        <p:spPr>
          <a:xfrm>
            <a:off x="4714241" y="4075812"/>
            <a:ext cx="48603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" sz="2400" dirty="0">
                <a:solidFill>
                  <a:srgbClr val="FF0000"/>
                </a:solidFill>
              </a:rPr>
              <a:t>低</a:t>
            </a:r>
            <a:r>
              <a:rPr lang="zh-CN" altLang="en-US" sz="2400" dirty="0">
                <a:solidFill>
                  <a:srgbClr val="FF0000"/>
                </a:solidFill>
              </a:rPr>
              <a:t>增益雪崩硅传感器</a:t>
            </a:r>
            <a:r>
              <a:rPr lang="en" altLang="zh-CN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EB78FA6-2FC5-4E65-979A-7F86454337F5}"/>
              </a:ext>
            </a:extLst>
          </p:cNvPr>
          <p:cNvSpPr/>
          <p:nvPr/>
        </p:nvSpPr>
        <p:spPr>
          <a:xfrm>
            <a:off x="5759879" y="5040233"/>
            <a:ext cx="1108765" cy="30777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P+ gain layer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1E92980-9EDD-4674-A5A0-66851941B937}"/>
              </a:ext>
            </a:extLst>
          </p:cNvPr>
          <p:cNvSpPr txBox="1"/>
          <p:nvPr/>
        </p:nvSpPr>
        <p:spPr>
          <a:xfrm>
            <a:off x="218743" y="5730071"/>
            <a:ext cx="906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300-400um</a:t>
            </a:r>
            <a:endParaRPr lang="zh-CN" altLang="en-US" sz="12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141803A-FD38-405E-91D1-0DDE65F64885}"/>
              </a:ext>
            </a:extLst>
          </p:cNvPr>
          <p:cNvSpPr txBox="1"/>
          <p:nvPr/>
        </p:nvSpPr>
        <p:spPr>
          <a:xfrm>
            <a:off x="5420749" y="5657650"/>
            <a:ext cx="545342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50um</a:t>
            </a:r>
            <a:endParaRPr lang="zh-CN" altLang="en-US" sz="1200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B0DF3CB-8B9E-4824-8BD1-B5BF51899F1E}"/>
              </a:ext>
            </a:extLst>
          </p:cNvPr>
          <p:cNvSpPr/>
          <p:nvPr/>
        </p:nvSpPr>
        <p:spPr>
          <a:xfrm>
            <a:off x="4448332" y="4349926"/>
            <a:ext cx="12255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之间多了一层额外的增益区</a:t>
            </a:r>
            <a:endParaRPr lang="zh-CN" altLang="en-US" sz="1100" b="1" dirty="0"/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7C0B7BC2-6E53-4A01-BE52-94F4AA463C65}"/>
              </a:ext>
            </a:extLst>
          </p:cNvPr>
          <p:cNvCxnSpPr/>
          <p:nvPr/>
        </p:nvCxnSpPr>
        <p:spPr>
          <a:xfrm>
            <a:off x="5155447" y="4720189"/>
            <a:ext cx="466433" cy="4565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836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:a16="http://schemas.microsoft.com/office/drawing/2014/main" id="{2D53BF86-09D1-4AE7-86AD-5D3F9FD3D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748" y="417403"/>
            <a:ext cx="4153480" cy="220058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028548F-913D-4425-95F0-B1EC2132F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526500"/>
          </a:xfrm>
        </p:spPr>
        <p:txBody>
          <a:bodyPr/>
          <a:lstStyle/>
          <a:p>
            <a:r>
              <a:rPr lang="zh-CN" altLang="en-US" dirty="0"/>
              <a:t>电容讨论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AD444EE-CF1B-449B-B164-0931C9A18F5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72469" y="2432738"/>
            <a:ext cx="9433531" cy="633855"/>
          </a:xfrm>
        </p:spPr>
        <p:txBody>
          <a:bodyPr/>
          <a:lstStyle/>
          <a:p>
            <a:endParaRPr lang="en-US" altLang="zh-CN" dirty="0"/>
          </a:p>
          <a:p>
            <a:r>
              <a:rPr lang="zh-CN" altLang="en-US" dirty="0"/>
              <a:t>电容组成部分：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sz="2000" dirty="0"/>
              <a:t>  </a:t>
            </a:r>
            <a:r>
              <a:rPr lang="zh-CN" altLang="en-US" sz="1800" dirty="0"/>
              <a:t>电极下方，电极与</a:t>
            </a:r>
            <a:r>
              <a:rPr lang="en-US" altLang="zh-CN" sz="1800" dirty="0"/>
              <a:t>n+</a:t>
            </a:r>
            <a:r>
              <a:rPr lang="zh-CN" altLang="en-US" sz="1800" dirty="0"/>
              <a:t>层间电容（金属氧化层硅</a:t>
            </a:r>
            <a:r>
              <a:rPr lang="en-US" altLang="zh-CN" sz="1800" dirty="0"/>
              <a:t>n+</a:t>
            </a:r>
            <a:r>
              <a:rPr lang="zh-CN" altLang="en-US" sz="1800" dirty="0"/>
              <a:t>层）</a:t>
            </a:r>
            <a:endParaRPr lang="en-US" altLang="zh-CN" sz="1800" dirty="0"/>
          </a:p>
          <a:p>
            <a:pPr marL="0" indent="0">
              <a:buNone/>
            </a:pPr>
            <a:r>
              <a:rPr lang="zh-CN" altLang="en-US" sz="1800" dirty="0"/>
              <a:t>  </a:t>
            </a:r>
            <a:r>
              <a:rPr lang="en-US" altLang="zh-CN" sz="1800" dirty="0"/>
              <a:t> N+</a:t>
            </a:r>
            <a:r>
              <a:rPr lang="zh-CN" altLang="en-US" sz="1800" dirty="0"/>
              <a:t>与衬底间电容</a:t>
            </a:r>
            <a:r>
              <a:rPr lang="en-US" altLang="zh-CN" sz="1800" dirty="0"/>
              <a:t>(</a:t>
            </a:r>
            <a:r>
              <a:rPr lang="zh-CN" altLang="en-US" sz="1800" dirty="0"/>
              <a:t>二极管电容</a:t>
            </a:r>
            <a:r>
              <a:rPr lang="en-US" altLang="zh-CN" sz="1800" dirty="0"/>
              <a:t>)</a:t>
            </a:r>
          </a:p>
          <a:p>
            <a:pPr marL="0" indent="0">
              <a:buNone/>
            </a:pPr>
            <a:r>
              <a:rPr lang="en-US" altLang="zh-CN" sz="1800" dirty="0"/>
              <a:t>   </a:t>
            </a:r>
            <a:r>
              <a:rPr lang="zh-CN" altLang="en-US" sz="1800" dirty="0"/>
              <a:t>电极之间电容（金属氧化层金属电容）</a:t>
            </a:r>
            <a:endParaRPr lang="en-US" altLang="zh-CN" sz="1800" dirty="0"/>
          </a:p>
          <a:p>
            <a:endParaRPr lang="en-US" altLang="zh-CN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/>
              <a:t>Metal width</a:t>
            </a:r>
            <a:r>
              <a:rPr lang="en-US" altLang="zh-CN" sz="2000" dirty="0">
                <a:sym typeface="Wingdings" panose="05000000000000000000" pitchFamily="2" charset="2"/>
              </a:rPr>
              <a:t></a:t>
            </a:r>
            <a:r>
              <a:rPr lang="zh-CN" altLang="en-US" sz="2000" dirty="0"/>
              <a:t>电极与</a:t>
            </a:r>
            <a:r>
              <a:rPr lang="en-US" altLang="zh-CN" sz="2000" dirty="0"/>
              <a:t>n+</a:t>
            </a:r>
            <a:r>
              <a:rPr lang="zh-CN" altLang="en-US" sz="2000" dirty="0"/>
              <a:t>层间电容</a:t>
            </a:r>
            <a:endParaRPr lang="en-US" altLang="zh-CN" sz="2000" dirty="0"/>
          </a:p>
          <a:p>
            <a:r>
              <a:rPr lang="zh-CN" altLang="en-US" sz="1800" dirty="0">
                <a:solidFill>
                  <a:srgbClr val="FF0000"/>
                </a:solidFill>
              </a:rPr>
              <a:t>        </a:t>
            </a:r>
            <a:r>
              <a:rPr lang="en-US" altLang="zh-CN" sz="1800" dirty="0">
                <a:solidFill>
                  <a:srgbClr val="FF0000"/>
                </a:solidFill>
              </a:rPr>
              <a:t>【</a:t>
            </a:r>
            <a:r>
              <a:rPr lang="zh-CN" altLang="en-US" sz="1800" dirty="0">
                <a:solidFill>
                  <a:srgbClr val="FF0000"/>
                </a:solidFill>
              </a:rPr>
              <a:t>金属电极面积</a:t>
            </a:r>
            <a:r>
              <a:rPr lang="en-US" altLang="zh-CN" sz="1800" dirty="0">
                <a:solidFill>
                  <a:srgbClr val="FF0000"/>
                </a:solidFill>
              </a:rPr>
              <a:t>】</a:t>
            </a:r>
            <a:r>
              <a:rPr lang="zh-CN" altLang="en-US" sz="1800" dirty="0">
                <a:solidFill>
                  <a:srgbClr val="FF0000"/>
                </a:solidFill>
              </a:rPr>
              <a:t>，串联在信号通路上</a:t>
            </a:r>
            <a:endParaRPr lang="en-US" altLang="zh-CN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CN" sz="1800" dirty="0"/>
              <a:t>      HPK</a:t>
            </a:r>
            <a:r>
              <a:rPr lang="zh-CN" altLang="en-US" sz="1800" dirty="0"/>
              <a:t>：</a:t>
            </a:r>
            <a:r>
              <a:rPr lang="en-US" altLang="zh-CN" sz="1800" dirty="0"/>
              <a:t> 600pF/mm</a:t>
            </a:r>
            <a:r>
              <a:rPr lang="en-US" altLang="zh-CN" sz="1800" baseline="30000" dirty="0"/>
              <a:t>2</a:t>
            </a:r>
            <a:r>
              <a:rPr lang="en-US" altLang="zh-CN" sz="1800" dirty="0"/>
              <a:t>, </a:t>
            </a:r>
            <a:r>
              <a:rPr lang="zh-CN" altLang="en-US" sz="1800" dirty="0"/>
              <a:t>比较大的电容</a:t>
            </a:r>
            <a:endParaRPr lang="en-US" altLang="zh-CN" sz="1800" dirty="0"/>
          </a:p>
          <a:p>
            <a:pPr marL="0" indent="0">
              <a:buNone/>
            </a:pPr>
            <a:r>
              <a:rPr lang="en-US" altLang="zh-CN" sz="1800" dirty="0"/>
              <a:t>(1cm</a:t>
            </a:r>
            <a:r>
              <a:rPr lang="zh-CN" altLang="en-US" sz="1800" dirty="0"/>
              <a:t>长，</a:t>
            </a:r>
            <a:r>
              <a:rPr lang="en-US" altLang="zh-CN" sz="1800" dirty="0"/>
              <a:t>50um</a:t>
            </a:r>
            <a:r>
              <a:rPr lang="zh-CN" altLang="en-US" sz="1800" dirty="0"/>
              <a:t>宽金属，电</a:t>
            </a:r>
            <a:r>
              <a:rPr lang="en-US" altLang="zh-CN" sz="1800" dirty="0"/>
              <a:t>300pF)</a:t>
            </a:r>
          </a:p>
          <a:p>
            <a:pPr marL="0" indent="0">
              <a:buNone/>
            </a:pPr>
            <a:endParaRPr lang="en-US" altLang="zh-CN" sz="18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FF0000"/>
                </a:solidFill>
              </a:rPr>
              <a:t> N+</a:t>
            </a:r>
            <a:r>
              <a:rPr lang="zh-CN" altLang="en-US" sz="2000" dirty="0">
                <a:solidFill>
                  <a:srgbClr val="FF0000"/>
                </a:solidFill>
              </a:rPr>
              <a:t>与衬底间电容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CN" altLang="en-US" sz="2000" dirty="0">
                <a:solidFill>
                  <a:srgbClr val="FF0000"/>
                </a:solidFill>
              </a:rPr>
              <a:t>   二极管电容，</a:t>
            </a:r>
            <a:r>
              <a:rPr lang="en-US" altLang="zh-CN" sz="2000" dirty="0">
                <a:solidFill>
                  <a:srgbClr val="FF0000"/>
                </a:solidFill>
              </a:rPr>
              <a:t>【</a:t>
            </a:r>
            <a:r>
              <a:rPr lang="zh-CN" altLang="en-US" sz="2000" dirty="0">
                <a:solidFill>
                  <a:srgbClr val="FF0000"/>
                </a:solidFill>
              </a:rPr>
              <a:t>衬底厚度</a:t>
            </a:r>
            <a:r>
              <a:rPr lang="en-US" altLang="zh-CN" sz="2000" dirty="0">
                <a:solidFill>
                  <a:srgbClr val="FF0000"/>
                </a:solidFill>
              </a:rPr>
              <a:t>, strip</a:t>
            </a:r>
            <a:r>
              <a:rPr lang="zh-CN" altLang="en-US" sz="2000" dirty="0">
                <a:solidFill>
                  <a:srgbClr val="FF0000"/>
                </a:solidFill>
              </a:rPr>
              <a:t>间隔离</a:t>
            </a:r>
            <a:r>
              <a:rPr lang="en-US" altLang="zh-CN" sz="2000" dirty="0">
                <a:solidFill>
                  <a:srgbClr val="FF0000"/>
                </a:solidFill>
              </a:rPr>
              <a:t>】</a:t>
            </a:r>
            <a:r>
              <a:rPr lang="zh-CN" altLang="en-US" sz="2000" dirty="0">
                <a:solidFill>
                  <a:srgbClr val="FF0000"/>
                </a:solidFill>
              </a:rPr>
              <a:t>。串联在信号通路上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zh-CN" altLang="en-US" sz="2000" dirty="0">
              <a:solidFill>
                <a:srgbClr val="FF0000"/>
              </a:solidFill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B47CDA7A-0E95-4EBB-8E4A-A2F57D05CD8B}"/>
              </a:ext>
            </a:extLst>
          </p:cNvPr>
          <p:cNvCxnSpPr>
            <a:cxnSpLocks/>
          </p:cNvCxnSpPr>
          <p:nvPr/>
        </p:nvCxnSpPr>
        <p:spPr>
          <a:xfrm flipV="1">
            <a:off x="4123253" y="1074678"/>
            <a:ext cx="3046418" cy="6438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3EAA4CEF-0DC2-46C1-8AC6-7F675EF2E054}"/>
              </a:ext>
            </a:extLst>
          </p:cNvPr>
          <p:cNvCxnSpPr>
            <a:cxnSpLocks/>
          </p:cNvCxnSpPr>
          <p:nvPr/>
        </p:nvCxnSpPr>
        <p:spPr>
          <a:xfrm flipV="1">
            <a:off x="3859238" y="1463165"/>
            <a:ext cx="3574448" cy="6027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0D50CD62-EF83-4E5F-B5AF-E93936D88B73}"/>
              </a:ext>
            </a:extLst>
          </p:cNvPr>
          <p:cNvSpPr/>
          <p:nvPr/>
        </p:nvSpPr>
        <p:spPr>
          <a:xfrm>
            <a:off x="495000" y="5046363"/>
            <a:ext cx="71059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电极之间电容（金属氧化层金属电容）</a:t>
            </a:r>
            <a:endParaRPr lang="en-US" altLang="zh-CN" dirty="0"/>
          </a:p>
          <a:p>
            <a:r>
              <a:rPr lang="zh-CN" altLang="en-US" dirty="0"/>
              <a:t>电极间信号耦合，去除</a:t>
            </a:r>
            <a:r>
              <a:rPr lang="en-US" altLang="zh-CN" dirty="0"/>
              <a:t>pixel</a:t>
            </a:r>
            <a:r>
              <a:rPr lang="zh-CN" altLang="en-US" dirty="0"/>
              <a:t>间氧化层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影响长条信号电荷共享</a:t>
            </a:r>
            <a:endParaRPr lang="en-US" altLang="zh-CN" dirty="0"/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773303B7-8AE7-46FC-8939-2F7CAFB0CF37}"/>
              </a:ext>
            </a:extLst>
          </p:cNvPr>
          <p:cNvGrpSpPr/>
          <p:nvPr/>
        </p:nvGrpSpPr>
        <p:grpSpPr>
          <a:xfrm rot="5400000">
            <a:off x="7136978" y="987871"/>
            <a:ext cx="193483" cy="128098"/>
            <a:chOff x="4723440" y="273600"/>
            <a:chExt cx="610560" cy="183600"/>
          </a:xfrm>
        </p:grpSpPr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15BABFE0-7CF0-4F1B-9F2B-93B389944729}"/>
                </a:ext>
              </a:extLst>
            </p:cNvPr>
            <p:cNvCxnSpPr>
              <a:stCxn id="2" idx="0"/>
            </p:cNvCxnSpPr>
            <p:nvPr/>
          </p:nvCxnSpPr>
          <p:spPr>
            <a:xfrm>
              <a:off x="4952520" y="273600"/>
              <a:ext cx="0" cy="183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A10B449D-4AD4-464E-9A14-39942BC5C84C}"/>
                </a:ext>
              </a:extLst>
            </p:cNvPr>
            <p:cNvCxnSpPr/>
            <p:nvPr/>
          </p:nvCxnSpPr>
          <p:spPr>
            <a:xfrm>
              <a:off x="5104920" y="273600"/>
              <a:ext cx="0" cy="183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15459D09-054A-486A-940B-71D907B0AA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23440" y="365400"/>
              <a:ext cx="22908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92BF647A-9B94-456B-B5CF-D67B714D98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4920" y="365400"/>
              <a:ext cx="22908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9976FD8F-3B92-450E-98EB-928AC5A85868}"/>
              </a:ext>
            </a:extLst>
          </p:cNvPr>
          <p:cNvGrpSpPr/>
          <p:nvPr/>
        </p:nvGrpSpPr>
        <p:grpSpPr>
          <a:xfrm>
            <a:off x="7732363" y="791210"/>
            <a:ext cx="532581" cy="211620"/>
            <a:chOff x="4875840" y="426000"/>
            <a:chExt cx="610560" cy="183600"/>
          </a:xfrm>
        </p:grpSpPr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9CFBA300-C794-4670-99AB-0B83D0672198}"/>
                </a:ext>
              </a:extLst>
            </p:cNvPr>
            <p:cNvCxnSpPr/>
            <p:nvPr/>
          </p:nvCxnSpPr>
          <p:spPr>
            <a:xfrm>
              <a:off x="5104920" y="426000"/>
              <a:ext cx="0" cy="183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AA2382C3-E8AE-4B88-98BE-524A19BF71A7}"/>
                </a:ext>
              </a:extLst>
            </p:cNvPr>
            <p:cNvCxnSpPr/>
            <p:nvPr/>
          </p:nvCxnSpPr>
          <p:spPr>
            <a:xfrm>
              <a:off x="5257320" y="426000"/>
              <a:ext cx="0" cy="183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53CCE0EE-55B1-425F-8A6A-9FC479839B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5840" y="517800"/>
              <a:ext cx="22908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B10263AD-4CE2-4F73-8879-62667AA3A6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57320" y="517800"/>
              <a:ext cx="22908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DD7C0FE4-C532-4E99-A40B-FF6F500E5C71}"/>
              </a:ext>
            </a:extLst>
          </p:cNvPr>
          <p:cNvGrpSpPr/>
          <p:nvPr/>
        </p:nvGrpSpPr>
        <p:grpSpPr>
          <a:xfrm rot="5400000">
            <a:off x="7576524" y="1250291"/>
            <a:ext cx="436101" cy="232844"/>
            <a:chOff x="4723440" y="273600"/>
            <a:chExt cx="610560" cy="183600"/>
          </a:xfrm>
        </p:grpSpPr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76F03E14-A585-42D1-94FA-E423ACD159BB}"/>
                </a:ext>
              </a:extLst>
            </p:cNvPr>
            <p:cNvCxnSpPr/>
            <p:nvPr/>
          </p:nvCxnSpPr>
          <p:spPr>
            <a:xfrm>
              <a:off x="4952520" y="273600"/>
              <a:ext cx="0" cy="183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3B1A7468-208B-41F3-B826-F06ED434D9E4}"/>
                </a:ext>
              </a:extLst>
            </p:cNvPr>
            <p:cNvCxnSpPr/>
            <p:nvPr/>
          </p:nvCxnSpPr>
          <p:spPr>
            <a:xfrm>
              <a:off x="5104920" y="273600"/>
              <a:ext cx="0" cy="183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D2D59C8A-CC97-488A-9FEA-35886BEE4B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23440" y="365400"/>
              <a:ext cx="22908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56A67879-6E4B-4B83-A000-BB5CA883DC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4920" y="365400"/>
              <a:ext cx="22908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文本框 49">
            <a:extLst>
              <a:ext uri="{FF2B5EF4-FFF2-40B4-BE49-F238E27FC236}">
                <a16:creationId xmlns:a16="http://schemas.microsoft.com/office/drawing/2014/main" id="{499554D7-72A7-437E-B2BC-A2AEF1636A3F}"/>
              </a:ext>
            </a:extLst>
          </p:cNvPr>
          <p:cNvSpPr txBox="1"/>
          <p:nvPr/>
        </p:nvSpPr>
        <p:spPr>
          <a:xfrm>
            <a:off x="6773373" y="89443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c1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6BA54B47-6152-4A0F-A478-EE9A8A03BE7E}"/>
              </a:ext>
            </a:extLst>
          </p:cNvPr>
          <p:cNvSpPr txBox="1"/>
          <p:nvPr/>
        </p:nvSpPr>
        <p:spPr>
          <a:xfrm>
            <a:off x="7909775" y="117041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c2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06F0EFC2-F09A-4111-8431-A5E8D7487789}"/>
              </a:ext>
            </a:extLst>
          </p:cNvPr>
          <p:cNvSpPr txBox="1"/>
          <p:nvPr/>
        </p:nvSpPr>
        <p:spPr>
          <a:xfrm>
            <a:off x="8101513" y="51099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c3</a:t>
            </a: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1E9BA5D4-649E-4246-BD42-ABFC1862593F}"/>
              </a:ext>
            </a:extLst>
          </p:cNvPr>
          <p:cNvGrpSpPr/>
          <p:nvPr/>
        </p:nvGrpSpPr>
        <p:grpSpPr>
          <a:xfrm rot="5400000">
            <a:off x="7727784" y="3376673"/>
            <a:ext cx="193483" cy="128098"/>
            <a:chOff x="4723440" y="273600"/>
            <a:chExt cx="610560" cy="183600"/>
          </a:xfrm>
        </p:grpSpPr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8659F15F-F841-4CBC-B272-837CFA273307}"/>
                </a:ext>
              </a:extLst>
            </p:cNvPr>
            <p:cNvCxnSpPr/>
            <p:nvPr/>
          </p:nvCxnSpPr>
          <p:spPr>
            <a:xfrm>
              <a:off x="4952520" y="273600"/>
              <a:ext cx="0" cy="183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B663FCCD-C2D9-44BF-A4F9-FD44F3D36764}"/>
                </a:ext>
              </a:extLst>
            </p:cNvPr>
            <p:cNvCxnSpPr/>
            <p:nvPr/>
          </p:nvCxnSpPr>
          <p:spPr>
            <a:xfrm>
              <a:off x="5104920" y="273600"/>
              <a:ext cx="0" cy="183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581074EA-9EFA-46E0-B369-769179021C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23440" y="365400"/>
              <a:ext cx="22908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BF347A9D-BFB8-4A14-9B30-4207FEDA20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4920" y="365400"/>
              <a:ext cx="22908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文本框 50">
            <a:extLst>
              <a:ext uri="{FF2B5EF4-FFF2-40B4-BE49-F238E27FC236}">
                <a16:creationId xmlns:a16="http://schemas.microsoft.com/office/drawing/2014/main" id="{7F53B2B8-1C9C-4B4F-954D-93EBA28C1D7A}"/>
              </a:ext>
            </a:extLst>
          </p:cNvPr>
          <p:cNvSpPr txBox="1"/>
          <p:nvPr/>
        </p:nvSpPr>
        <p:spPr>
          <a:xfrm>
            <a:off x="7341669" y="330671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c1</a:t>
            </a: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8682B021-32B3-43EF-A94F-E7D4C7D87BE6}"/>
              </a:ext>
            </a:extLst>
          </p:cNvPr>
          <p:cNvGrpSpPr/>
          <p:nvPr/>
        </p:nvGrpSpPr>
        <p:grpSpPr>
          <a:xfrm rot="5400000">
            <a:off x="7735262" y="3840734"/>
            <a:ext cx="193483" cy="128098"/>
            <a:chOff x="4723440" y="273600"/>
            <a:chExt cx="610560" cy="183600"/>
          </a:xfrm>
        </p:grpSpPr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FEB19580-6F8E-41B9-8942-DF53EA678BEC}"/>
                </a:ext>
              </a:extLst>
            </p:cNvPr>
            <p:cNvCxnSpPr/>
            <p:nvPr/>
          </p:nvCxnSpPr>
          <p:spPr>
            <a:xfrm>
              <a:off x="4952520" y="273600"/>
              <a:ext cx="0" cy="183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592E2A62-9C12-40AB-9739-E946CCC68398}"/>
                </a:ext>
              </a:extLst>
            </p:cNvPr>
            <p:cNvCxnSpPr/>
            <p:nvPr/>
          </p:nvCxnSpPr>
          <p:spPr>
            <a:xfrm>
              <a:off x="5104920" y="273600"/>
              <a:ext cx="0" cy="183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D2E8FB01-F384-47A8-9B40-56573277AA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23440" y="365400"/>
              <a:ext cx="22908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68BCE9E0-2CD6-42DA-B3CD-901902938C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4920" y="365400"/>
              <a:ext cx="22908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文本框 56">
            <a:extLst>
              <a:ext uri="{FF2B5EF4-FFF2-40B4-BE49-F238E27FC236}">
                <a16:creationId xmlns:a16="http://schemas.microsoft.com/office/drawing/2014/main" id="{97A6B944-A20D-4B4E-9237-AEF2645BC40C}"/>
              </a:ext>
            </a:extLst>
          </p:cNvPr>
          <p:cNvSpPr txBox="1"/>
          <p:nvPr/>
        </p:nvSpPr>
        <p:spPr>
          <a:xfrm>
            <a:off x="7364899" y="374426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c2</a:t>
            </a:r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C20806CB-C190-49D3-AB4C-EECDCE833B38}"/>
              </a:ext>
            </a:extLst>
          </p:cNvPr>
          <p:cNvCxnSpPr/>
          <p:nvPr/>
        </p:nvCxnSpPr>
        <p:spPr>
          <a:xfrm>
            <a:off x="7823355" y="3501166"/>
            <a:ext cx="8648" cy="3068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556B0219-E702-432A-AB6A-DCBFC6ED13FE}"/>
              </a:ext>
            </a:extLst>
          </p:cNvPr>
          <p:cNvCxnSpPr/>
          <p:nvPr/>
        </p:nvCxnSpPr>
        <p:spPr>
          <a:xfrm>
            <a:off x="7814839" y="3043645"/>
            <a:ext cx="8648" cy="3068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6CAF32B5-8236-4790-A674-4BE1E8607125}"/>
              </a:ext>
            </a:extLst>
          </p:cNvPr>
          <p:cNvGrpSpPr/>
          <p:nvPr/>
        </p:nvGrpSpPr>
        <p:grpSpPr>
          <a:xfrm>
            <a:off x="8173768" y="3197083"/>
            <a:ext cx="532581" cy="211620"/>
            <a:chOff x="4875840" y="426000"/>
            <a:chExt cx="610560" cy="183600"/>
          </a:xfrm>
        </p:grpSpPr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80CC9530-0DB4-43B8-A0EA-C91DD1E1F994}"/>
                </a:ext>
              </a:extLst>
            </p:cNvPr>
            <p:cNvCxnSpPr/>
            <p:nvPr/>
          </p:nvCxnSpPr>
          <p:spPr>
            <a:xfrm>
              <a:off x="5104920" y="426000"/>
              <a:ext cx="0" cy="183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4CE5CF57-735C-48C5-9656-4DA2D9514A80}"/>
                </a:ext>
              </a:extLst>
            </p:cNvPr>
            <p:cNvCxnSpPr/>
            <p:nvPr/>
          </p:nvCxnSpPr>
          <p:spPr>
            <a:xfrm>
              <a:off x="5257320" y="426000"/>
              <a:ext cx="0" cy="183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B25C9C58-5A7F-4864-9A60-FA2E75A9F2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5840" y="517800"/>
              <a:ext cx="22908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92B466D3-6CB5-4762-911B-39BE96519B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57320" y="517800"/>
              <a:ext cx="22908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D636FF66-D8FE-4F9C-A470-0976B4E235E2}"/>
              </a:ext>
            </a:extLst>
          </p:cNvPr>
          <p:cNvCxnSpPr>
            <a:cxnSpLocks/>
          </p:cNvCxnSpPr>
          <p:nvPr/>
        </p:nvCxnSpPr>
        <p:spPr>
          <a:xfrm flipV="1">
            <a:off x="7814839" y="3293296"/>
            <a:ext cx="558752" cy="95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977D2F36-5E5B-4F76-8B65-7869A77A5B42}"/>
              </a:ext>
            </a:extLst>
          </p:cNvPr>
          <p:cNvCxnSpPr>
            <a:cxnSpLocks/>
          </p:cNvCxnSpPr>
          <p:nvPr/>
        </p:nvCxnSpPr>
        <p:spPr>
          <a:xfrm flipV="1">
            <a:off x="8573414" y="3293368"/>
            <a:ext cx="586850" cy="47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147DC74D-DD71-4171-B4B0-0DF32C68D4C0}"/>
              </a:ext>
            </a:extLst>
          </p:cNvPr>
          <p:cNvCxnSpPr/>
          <p:nvPr/>
        </p:nvCxnSpPr>
        <p:spPr>
          <a:xfrm>
            <a:off x="7832003" y="3977224"/>
            <a:ext cx="8648" cy="3068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文本框 73">
            <a:extLst>
              <a:ext uri="{FF2B5EF4-FFF2-40B4-BE49-F238E27FC236}">
                <a16:creationId xmlns:a16="http://schemas.microsoft.com/office/drawing/2014/main" id="{C1918A39-BB11-416D-92C0-9D20C35B5685}"/>
              </a:ext>
            </a:extLst>
          </p:cNvPr>
          <p:cNvSpPr txBox="1"/>
          <p:nvPr/>
        </p:nvSpPr>
        <p:spPr>
          <a:xfrm>
            <a:off x="9538749" y="3530753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0V</a:t>
            </a:r>
            <a:endParaRPr lang="zh-CN" altLang="en-US" dirty="0"/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7BA4B80C-7909-42F8-8C5F-DBBAB53D62B0}"/>
              </a:ext>
            </a:extLst>
          </p:cNvPr>
          <p:cNvSpPr txBox="1"/>
          <p:nvPr/>
        </p:nvSpPr>
        <p:spPr>
          <a:xfrm>
            <a:off x="7618669" y="4206332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-HV</a:t>
            </a:r>
            <a:endParaRPr lang="zh-CN" altLang="en-US" dirty="0"/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0E19C90E-D122-4E52-AC29-F049AADDBC4C}"/>
              </a:ext>
            </a:extLst>
          </p:cNvPr>
          <p:cNvSpPr txBox="1"/>
          <p:nvPr/>
        </p:nvSpPr>
        <p:spPr>
          <a:xfrm>
            <a:off x="7516035" y="2629074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0V</a:t>
            </a:r>
          </a:p>
          <a:p>
            <a:r>
              <a:rPr lang="zh-CN" altLang="en-US" sz="1200" dirty="0"/>
              <a:t>接</a:t>
            </a:r>
            <a:r>
              <a:rPr lang="en-US" altLang="zh-CN" sz="1200" dirty="0"/>
              <a:t>ASIC</a:t>
            </a:r>
            <a:endParaRPr lang="zh-CN" altLang="en-US" sz="1200" dirty="0"/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B4D3259F-4A5F-430F-A6D5-30E54272C180}"/>
              </a:ext>
            </a:extLst>
          </p:cNvPr>
          <p:cNvGrpSpPr/>
          <p:nvPr/>
        </p:nvGrpSpPr>
        <p:grpSpPr>
          <a:xfrm>
            <a:off x="6925518" y="3195887"/>
            <a:ext cx="532581" cy="211620"/>
            <a:chOff x="4875840" y="426000"/>
            <a:chExt cx="610560" cy="183600"/>
          </a:xfrm>
        </p:grpSpPr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10B420AD-16D0-44F1-9A36-C0E75FEC8A64}"/>
                </a:ext>
              </a:extLst>
            </p:cNvPr>
            <p:cNvCxnSpPr/>
            <p:nvPr/>
          </p:nvCxnSpPr>
          <p:spPr>
            <a:xfrm>
              <a:off x="5104920" y="426000"/>
              <a:ext cx="0" cy="183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C8806C57-B78B-45A1-AF0A-8A350A058924}"/>
                </a:ext>
              </a:extLst>
            </p:cNvPr>
            <p:cNvCxnSpPr/>
            <p:nvPr/>
          </p:nvCxnSpPr>
          <p:spPr>
            <a:xfrm>
              <a:off x="5257320" y="426000"/>
              <a:ext cx="0" cy="183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18838811-370B-440E-9210-26F9DBCBF2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5840" y="517800"/>
              <a:ext cx="22908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6E9E2669-9E06-4E11-84AC-C8DBA51FB0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57320" y="517800"/>
              <a:ext cx="22908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id="{B2B4CE5F-5EE0-47DB-8AB7-703A2BF899D5}"/>
              </a:ext>
            </a:extLst>
          </p:cNvPr>
          <p:cNvCxnSpPr>
            <a:cxnSpLocks/>
          </p:cNvCxnSpPr>
          <p:nvPr/>
        </p:nvCxnSpPr>
        <p:spPr>
          <a:xfrm flipV="1">
            <a:off x="6566589" y="3292100"/>
            <a:ext cx="558752" cy="95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文本框 82">
            <a:extLst>
              <a:ext uri="{FF2B5EF4-FFF2-40B4-BE49-F238E27FC236}">
                <a16:creationId xmlns:a16="http://schemas.microsoft.com/office/drawing/2014/main" id="{D3FD7BB8-1809-4564-8723-737BA03DFF0B}"/>
              </a:ext>
            </a:extLst>
          </p:cNvPr>
          <p:cNvSpPr txBox="1"/>
          <p:nvPr/>
        </p:nvSpPr>
        <p:spPr>
          <a:xfrm>
            <a:off x="6170426" y="354381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0V</a:t>
            </a:r>
            <a:endParaRPr lang="zh-CN" altLang="en-US" dirty="0"/>
          </a:p>
        </p:txBody>
      </p:sp>
      <p:cxnSp>
        <p:nvCxnSpPr>
          <p:cNvPr id="84" name="直接连接符 83">
            <a:extLst>
              <a:ext uri="{FF2B5EF4-FFF2-40B4-BE49-F238E27FC236}">
                <a16:creationId xmlns:a16="http://schemas.microsoft.com/office/drawing/2014/main" id="{07940DB8-FE66-4759-8737-A18DA458A15D}"/>
              </a:ext>
            </a:extLst>
          </p:cNvPr>
          <p:cNvCxnSpPr>
            <a:cxnSpLocks/>
          </p:cNvCxnSpPr>
          <p:nvPr/>
        </p:nvCxnSpPr>
        <p:spPr>
          <a:xfrm flipV="1">
            <a:off x="7423977" y="3293290"/>
            <a:ext cx="558752" cy="95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文本框 85">
            <a:extLst>
              <a:ext uri="{FF2B5EF4-FFF2-40B4-BE49-F238E27FC236}">
                <a16:creationId xmlns:a16="http://schemas.microsoft.com/office/drawing/2014/main" id="{24D443A6-D84D-4130-9401-E28428062027}"/>
              </a:ext>
            </a:extLst>
          </p:cNvPr>
          <p:cNvSpPr txBox="1"/>
          <p:nvPr/>
        </p:nvSpPr>
        <p:spPr>
          <a:xfrm>
            <a:off x="8242527" y="289575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c3</a:t>
            </a:r>
          </a:p>
        </p:txBody>
      </p: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4CD4C832-F632-4530-BA30-1A5E6C30FC67}"/>
              </a:ext>
            </a:extLst>
          </p:cNvPr>
          <p:cNvGrpSpPr/>
          <p:nvPr/>
        </p:nvGrpSpPr>
        <p:grpSpPr>
          <a:xfrm rot="5400000">
            <a:off x="8832012" y="3376673"/>
            <a:ext cx="193483" cy="128098"/>
            <a:chOff x="4723440" y="273600"/>
            <a:chExt cx="610560" cy="183600"/>
          </a:xfrm>
        </p:grpSpPr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5B8B5E5B-67E1-4DA8-973D-B6DC45B7371F}"/>
                </a:ext>
              </a:extLst>
            </p:cNvPr>
            <p:cNvCxnSpPr/>
            <p:nvPr/>
          </p:nvCxnSpPr>
          <p:spPr>
            <a:xfrm>
              <a:off x="4952520" y="273600"/>
              <a:ext cx="0" cy="183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87CE9F4B-586A-4F1F-8E8D-A64C48CF265B}"/>
                </a:ext>
              </a:extLst>
            </p:cNvPr>
            <p:cNvCxnSpPr/>
            <p:nvPr/>
          </p:nvCxnSpPr>
          <p:spPr>
            <a:xfrm>
              <a:off x="5104920" y="273600"/>
              <a:ext cx="0" cy="183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449315D3-F486-4FF8-BC07-E6C147BCD6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23440" y="365400"/>
              <a:ext cx="22908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>
              <a:extLst>
                <a:ext uri="{FF2B5EF4-FFF2-40B4-BE49-F238E27FC236}">
                  <a16:creationId xmlns:a16="http://schemas.microsoft.com/office/drawing/2014/main" id="{3D4B2C16-6C48-4F6B-85DD-6DF5EA6A99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4920" y="365400"/>
              <a:ext cx="22908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文本框 91">
            <a:extLst>
              <a:ext uri="{FF2B5EF4-FFF2-40B4-BE49-F238E27FC236}">
                <a16:creationId xmlns:a16="http://schemas.microsoft.com/office/drawing/2014/main" id="{66979374-050D-4D6D-A41D-4BE83A7854A6}"/>
              </a:ext>
            </a:extLst>
          </p:cNvPr>
          <p:cNvSpPr txBox="1"/>
          <p:nvPr/>
        </p:nvSpPr>
        <p:spPr>
          <a:xfrm>
            <a:off x="8445897" y="330671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c1</a:t>
            </a:r>
          </a:p>
        </p:txBody>
      </p: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A3C7BF6B-FC5D-44E1-82FE-CA3D029E5230}"/>
              </a:ext>
            </a:extLst>
          </p:cNvPr>
          <p:cNvGrpSpPr/>
          <p:nvPr/>
        </p:nvGrpSpPr>
        <p:grpSpPr>
          <a:xfrm rot="5400000">
            <a:off x="8839490" y="3840734"/>
            <a:ext cx="193483" cy="128098"/>
            <a:chOff x="4723440" y="273600"/>
            <a:chExt cx="610560" cy="183600"/>
          </a:xfrm>
        </p:grpSpPr>
        <p:cxnSp>
          <p:nvCxnSpPr>
            <p:cNvPr id="94" name="直接连接符 93">
              <a:extLst>
                <a:ext uri="{FF2B5EF4-FFF2-40B4-BE49-F238E27FC236}">
                  <a16:creationId xmlns:a16="http://schemas.microsoft.com/office/drawing/2014/main" id="{4BFC1AD4-69BA-4F24-9045-6272F8D0D6C8}"/>
                </a:ext>
              </a:extLst>
            </p:cNvPr>
            <p:cNvCxnSpPr/>
            <p:nvPr/>
          </p:nvCxnSpPr>
          <p:spPr>
            <a:xfrm>
              <a:off x="4952520" y="273600"/>
              <a:ext cx="0" cy="183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>
              <a:extLst>
                <a:ext uri="{FF2B5EF4-FFF2-40B4-BE49-F238E27FC236}">
                  <a16:creationId xmlns:a16="http://schemas.microsoft.com/office/drawing/2014/main" id="{E7CECFBA-890F-4EA2-A244-036EE3AE1665}"/>
                </a:ext>
              </a:extLst>
            </p:cNvPr>
            <p:cNvCxnSpPr/>
            <p:nvPr/>
          </p:nvCxnSpPr>
          <p:spPr>
            <a:xfrm>
              <a:off x="5104920" y="273600"/>
              <a:ext cx="0" cy="183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>
              <a:extLst>
                <a:ext uri="{FF2B5EF4-FFF2-40B4-BE49-F238E27FC236}">
                  <a16:creationId xmlns:a16="http://schemas.microsoft.com/office/drawing/2014/main" id="{CA295406-3378-4580-83EB-C4BAD22AF4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23440" y="365400"/>
              <a:ext cx="22908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>
              <a:extLst>
                <a:ext uri="{FF2B5EF4-FFF2-40B4-BE49-F238E27FC236}">
                  <a16:creationId xmlns:a16="http://schemas.microsoft.com/office/drawing/2014/main" id="{6440AD8D-E257-4228-8192-19795E094A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4920" y="365400"/>
              <a:ext cx="22908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文本框 97">
            <a:extLst>
              <a:ext uri="{FF2B5EF4-FFF2-40B4-BE49-F238E27FC236}">
                <a16:creationId xmlns:a16="http://schemas.microsoft.com/office/drawing/2014/main" id="{9A5BC8DF-8138-4B68-BD0E-02657FE5882C}"/>
              </a:ext>
            </a:extLst>
          </p:cNvPr>
          <p:cNvSpPr txBox="1"/>
          <p:nvPr/>
        </p:nvSpPr>
        <p:spPr>
          <a:xfrm>
            <a:off x="8469127" y="374426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c2</a:t>
            </a:r>
          </a:p>
        </p:txBody>
      </p:sp>
      <p:cxnSp>
        <p:nvCxnSpPr>
          <p:cNvPr id="99" name="直接连接符 98">
            <a:extLst>
              <a:ext uri="{FF2B5EF4-FFF2-40B4-BE49-F238E27FC236}">
                <a16:creationId xmlns:a16="http://schemas.microsoft.com/office/drawing/2014/main" id="{7D02C3A8-7006-41D8-9748-153864729E0F}"/>
              </a:ext>
            </a:extLst>
          </p:cNvPr>
          <p:cNvCxnSpPr/>
          <p:nvPr/>
        </p:nvCxnSpPr>
        <p:spPr>
          <a:xfrm>
            <a:off x="8927583" y="3501166"/>
            <a:ext cx="8648" cy="3068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接连接符 99">
            <a:extLst>
              <a:ext uri="{FF2B5EF4-FFF2-40B4-BE49-F238E27FC236}">
                <a16:creationId xmlns:a16="http://schemas.microsoft.com/office/drawing/2014/main" id="{CD0D1995-2619-496E-B48F-BA8F0828F2BC}"/>
              </a:ext>
            </a:extLst>
          </p:cNvPr>
          <p:cNvCxnSpPr/>
          <p:nvPr/>
        </p:nvCxnSpPr>
        <p:spPr>
          <a:xfrm>
            <a:off x="8919067" y="3043645"/>
            <a:ext cx="8648" cy="3068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连接符 100">
            <a:extLst>
              <a:ext uri="{FF2B5EF4-FFF2-40B4-BE49-F238E27FC236}">
                <a16:creationId xmlns:a16="http://schemas.microsoft.com/office/drawing/2014/main" id="{1BFF9658-D438-4116-93E1-BC3770969DB7}"/>
              </a:ext>
            </a:extLst>
          </p:cNvPr>
          <p:cNvCxnSpPr>
            <a:cxnSpLocks/>
          </p:cNvCxnSpPr>
          <p:nvPr/>
        </p:nvCxnSpPr>
        <p:spPr>
          <a:xfrm flipV="1">
            <a:off x="8919067" y="3293296"/>
            <a:ext cx="558752" cy="95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>
            <a:extLst>
              <a:ext uri="{FF2B5EF4-FFF2-40B4-BE49-F238E27FC236}">
                <a16:creationId xmlns:a16="http://schemas.microsoft.com/office/drawing/2014/main" id="{42316B67-446B-4815-9C35-FA00AEC34757}"/>
              </a:ext>
            </a:extLst>
          </p:cNvPr>
          <p:cNvCxnSpPr/>
          <p:nvPr/>
        </p:nvCxnSpPr>
        <p:spPr>
          <a:xfrm>
            <a:off x="8936231" y="3977224"/>
            <a:ext cx="8648" cy="3068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文本框 103">
            <a:extLst>
              <a:ext uri="{FF2B5EF4-FFF2-40B4-BE49-F238E27FC236}">
                <a16:creationId xmlns:a16="http://schemas.microsoft.com/office/drawing/2014/main" id="{4799F39F-9B2F-4A53-B79B-7D01697C4ACF}"/>
              </a:ext>
            </a:extLst>
          </p:cNvPr>
          <p:cNvSpPr txBox="1"/>
          <p:nvPr/>
        </p:nvSpPr>
        <p:spPr>
          <a:xfrm>
            <a:off x="8815495" y="4206332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-HV</a:t>
            </a:r>
            <a:endParaRPr lang="zh-CN" altLang="en-US" dirty="0"/>
          </a:p>
        </p:txBody>
      </p:sp>
      <p:cxnSp>
        <p:nvCxnSpPr>
          <p:cNvPr id="105" name="直接连接符 104">
            <a:extLst>
              <a:ext uri="{FF2B5EF4-FFF2-40B4-BE49-F238E27FC236}">
                <a16:creationId xmlns:a16="http://schemas.microsoft.com/office/drawing/2014/main" id="{072BC55B-A905-4459-B713-6AE170BF269A}"/>
              </a:ext>
            </a:extLst>
          </p:cNvPr>
          <p:cNvCxnSpPr>
            <a:cxnSpLocks/>
          </p:cNvCxnSpPr>
          <p:nvPr/>
        </p:nvCxnSpPr>
        <p:spPr>
          <a:xfrm flipV="1">
            <a:off x="8528205" y="3293290"/>
            <a:ext cx="558752" cy="95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>
            <a:extLst>
              <a:ext uri="{FF2B5EF4-FFF2-40B4-BE49-F238E27FC236}">
                <a16:creationId xmlns:a16="http://schemas.microsoft.com/office/drawing/2014/main" id="{68BBAC41-79F3-4554-B4AC-0C3225A2759A}"/>
              </a:ext>
            </a:extLst>
          </p:cNvPr>
          <p:cNvCxnSpPr>
            <a:cxnSpLocks/>
          </p:cNvCxnSpPr>
          <p:nvPr/>
        </p:nvCxnSpPr>
        <p:spPr>
          <a:xfrm flipV="1">
            <a:off x="6403823" y="3701182"/>
            <a:ext cx="1845233" cy="201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矩形 108">
            <a:extLst>
              <a:ext uri="{FF2B5EF4-FFF2-40B4-BE49-F238E27FC236}">
                <a16:creationId xmlns:a16="http://schemas.microsoft.com/office/drawing/2014/main" id="{9407F58A-08B5-43DF-A45C-BC14C78D886A}"/>
              </a:ext>
            </a:extLst>
          </p:cNvPr>
          <p:cNvSpPr/>
          <p:nvPr/>
        </p:nvSpPr>
        <p:spPr>
          <a:xfrm>
            <a:off x="8101513" y="3654603"/>
            <a:ext cx="426692" cy="122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B8373B2B-E2CC-4D0C-B5E1-9EE7288BE7BD}"/>
              </a:ext>
            </a:extLst>
          </p:cNvPr>
          <p:cNvCxnSpPr>
            <a:cxnSpLocks/>
          </p:cNvCxnSpPr>
          <p:nvPr/>
        </p:nvCxnSpPr>
        <p:spPr>
          <a:xfrm flipV="1">
            <a:off x="8526277" y="3703610"/>
            <a:ext cx="1160648" cy="68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文本框 110">
            <a:extLst>
              <a:ext uri="{FF2B5EF4-FFF2-40B4-BE49-F238E27FC236}">
                <a16:creationId xmlns:a16="http://schemas.microsoft.com/office/drawing/2014/main" id="{BDCCB74E-C53F-444E-AAEF-97F5EE155092}"/>
              </a:ext>
            </a:extLst>
          </p:cNvPr>
          <p:cNvSpPr txBox="1"/>
          <p:nvPr/>
        </p:nvSpPr>
        <p:spPr>
          <a:xfrm>
            <a:off x="8068637" y="373843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</a:rPr>
              <a:t>电阻</a:t>
            </a: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BA41FC80-62FA-48DA-BF4F-671EA4088B80}"/>
              </a:ext>
            </a:extLst>
          </p:cNvPr>
          <p:cNvSpPr txBox="1"/>
          <p:nvPr/>
        </p:nvSpPr>
        <p:spPr>
          <a:xfrm>
            <a:off x="8683673" y="2590975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0V</a:t>
            </a:r>
          </a:p>
          <a:p>
            <a:r>
              <a:rPr lang="zh-CN" altLang="en-US" sz="1200" dirty="0"/>
              <a:t>接</a:t>
            </a:r>
            <a:r>
              <a:rPr lang="en-US" altLang="zh-CN" sz="1200" dirty="0"/>
              <a:t>ASIC</a:t>
            </a:r>
            <a:endParaRPr lang="zh-CN" altLang="en-US" sz="1200" dirty="0"/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439B90A3-EAE1-45E7-AF0D-2B9ACFB16386}"/>
              </a:ext>
            </a:extLst>
          </p:cNvPr>
          <p:cNvSpPr txBox="1"/>
          <p:nvPr/>
        </p:nvSpPr>
        <p:spPr>
          <a:xfrm>
            <a:off x="6939118" y="283862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c3</a:t>
            </a:r>
          </a:p>
        </p:txBody>
      </p:sp>
    </p:spTree>
    <p:extLst>
      <p:ext uri="{BB962C8B-B14F-4D97-AF65-F5344CB8AC3E}">
        <p14:creationId xmlns:p14="http://schemas.microsoft.com/office/powerpoint/2010/main" val="1106099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69975C-1D93-4A15-A91F-D4896D0BB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C66E9B9-1DDB-421B-AAA0-4A3D84772B83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95000" y="2299845"/>
            <a:ext cx="8915040" cy="2034030"/>
          </a:xfrm>
        </p:spPr>
        <p:txBody>
          <a:bodyPr/>
          <a:lstStyle/>
          <a:p>
            <a:r>
              <a:rPr lang="zh-CN" altLang="en-US" dirty="0"/>
              <a:t>金属条与</a:t>
            </a:r>
            <a:r>
              <a:rPr lang="en-US" altLang="zh-CN" dirty="0"/>
              <a:t>n+</a:t>
            </a:r>
            <a:r>
              <a:rPr lang="zh-CN" altLang="en-US" dirty="0"/>
              <a:t>间电容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170pF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n+</a:t>
            </a:r>
            <a:r>
              <a:rPr lang="zh-CN" altLang="en-US" dirty="0">
                <a:solidFill>
                  <a:srgbClr val="FF0000"/>
                </a:solidFill>
              </a:rPr>
              <a:t>构成的二极管电容：</a:t>
            </a:r>
            <a:endParaRPr lang="en-US" altLang="zh-CN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CN" dirty="0">
                <a:solidFill>
                  <a:srgbClr val="FF0000"/>
                </a:solidFill>
              </a:rPr>
              <a:t>   28.9pF</a:t>
            </a:r>
          </a:p>
          <a:p>
            <a:r>
              <a:rPr lang="zh-CN" altLang="en-US" dirty="0"/>
              <a:t>根据条宽不同，条间电容有所差别</a:t>
            </a:r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31DA432-419C-4B62-A755-8634ADBC2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59" t="642" r="20394" b="69257"/>
          <a:stretch/>
        </p:blipFill>
        <p:spPr>
          <a:xfrm>
            <a:off x="4867699" y="1527820"/>
            <a:ext cx="4408991" cy="17890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C20AAB-EB0E-4476-948E-8CE393945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051" y="3615454"/>
            <a:ext cx="2690474" cy="262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778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8E8AFB-1590-401E-B88E-322C906BE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6F59B3F-3E45-4E76-AE6E-5B65278505C5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8BE418C-3AF0-43F5-880C-2257E25F7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86" y="846000"/>
            <a:ext cx="9318460" cy="17336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56D8071-275E-4055-AF90-4A84C4909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36" y="2838597"/>
            <a:ext cx="4787095" cy="187171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DF05299-35D5-4EE6-AE70-1E6C007BFD23}"/>
              </a:ext>
            </a:extLst>
          </p:cNvPr>
          <p:cNvSpPr/>
          <p:nvPr/>
        </p:nvSpPr>
        <p:spPr>
          <a:xfrm>
            <a:off x="1714500" y="4969238"/>
            <a:ext cx="4953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•HPK for EIC</a:t>
            </a:r>
          </a:p>
          <a:p>
            <a:r>
              <a:rPr lang="en-US" altLang="zh-CN" dirty="0"/>
              <a:t> Strips: • 2, 5, 10, 20, 25 mm length</a:t>
            </a:r>
          </a:p>
          <a:p>
            <a:r>
              <a:rPr lang="en-US" altLang="zh-CN" dirty="0"/>
              <a:t>              • 50, 100 µm width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FE4B025-C49E-41C7-ADEE-69CDA9078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260" y="2466034"/>
            <a:ext cx="3369604" cy="17336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5D6B434-2EC0-4C3A-A97A-803F87F39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1970" y="4335468"/>
            <a:ext cx="3624208" cy="224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13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585F71-CF2E-47DC-B374-66470F9AD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850350"/>
          </a:xfrm>
        </p:spPr>
        <p:txBody>
          <a:bodyPr/>
          <a:lstStyle/>
          <a:p>
            <a:r>
              <a:rPr lang="zh-CN" altLang="en-US" dirty="0"/>
              <a:t>电荷共享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EAFACC9-8FA8-47C1-BD06-EDD213DD2F9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95000" y="1331352"/>
            <a:ext cx="8915040" cy="643380"/>
          </a:xfrm>
        </p:spPr>
        <p:txBody>
          <a:bodyPr/>
          <a:lstStyle/>
          <a:p>
            <a:r>
              <a:rPr lang="en-US" altLang="zh-CN" dirty="0" err="1"/>
              <a:t>ePIC</a:t>
            </a:r>
            <a:r>
              <a:rPr lang="en-US" altLang="zh-CN" dirty="0"/>
              <a:t> TOF-PID sensor development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8E0772E-76BD-44E6-B754-2F3653EA0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847" y="2859850"/>
            <a:ext cx="7987318" cy="332293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1646233-E1E4-48F0-B085-26A60A5E4C41}"/>
              </a:ext>
            </a:extLst>
          </p:cNvPr>
          <p:cNvSpPr/>
          <p:nvPr/>
        </p:nvSpPr>
        <p:spPr>
          <a:xfrm>
            <a:off x="1079822" y="1936520"/>
            <a:ext cx="4953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Impact of sensor geometry, coupling dielectric, and n+ layer resistivity on signal sharing: essential question for any AC-LGAD detector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E3F2644-E055-4E8E-954C-E2C6297D5284}"/>
              </a:ext>
            </a:extLst>
          </p:cNvPr>
          <p:cNvSpPr txBox="1"/>
          <p:nvPr/>
        </p:nvSpPr>
        <p:spPr>
          <a:xfrm>
            <a:off x="6799823" y="2232625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长度为</a:t>
            </a:r>
            <a:r>
              <a:rPr lang="en-US" altLang="zh-CN" b="1" dirty="0"/>
              <a:t>2cm</a:t>
            </a:r>
            <a:r>
              <a:rPr lang="zh-CN" altLang="en-US" b="1" dirty="0"/>
              <a:t>，共享变小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9EE63BB-DA1B-4B9E-A804-56F318C18313}"/>
              </a:ext>
            </a:extLst>
          </p:cNvPr>
          <p:cNvSpPr/>
          <p:nvPr/>
        </p:nvSpPr>
        <p:spPr>
          <a:xfrm>
            <a:off x="5429250" y="394299"/>
            <a:ext cx="419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Charge sharing to far-away strips has been the main problem in long strip sensors in the past</a:t>
            </a:r>
          </a:p>
          <a:p>
            <a:endParaRPr lang="en-US" altLang="zh-CN" sz="1400" dirty="0"/>
          </a:p>
          <a:p>
            <a:r>
              <a:rPr lang="en-US" altLang="zh-CN" sz="1400" dirty="0"/>
              <a:t>Significant improvement in recent sensors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5229686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58CEA5-BA2C-4EEB-81E5-E8A8C795D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3ACEF74-4681-484B-9EA0-86DB066F76B1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95000" y="1414719"/>
            <a:ext cx="8915040" cy="397728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7B42659-FEF6-4BD9-A5CE-E6A167CD3641}"/>
              </a:ext>
            </a:extLst>
          </p:cNvPr>
          <p:cNvSpPr/>
          <p:nvPr/>
        </p:nvSpPr>
        <p:spPr>
          <a:xfrm>
            <a:off x="685500" y="1230053"/>
            <a:ext cx="544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E and C type n-layer (E </a:t>
            </a:r>
            <a:r>
              <a:rPr lang="en-US" altLang="zh-CN" b="1" dirty="0">
                <a:solidFill>
                  <a:srgbClr val="FF0000"/>
                </a:solidFill>
              </a:rPr>
              <a:t>resistivity higher</a:t>
            </a:r>
            <a:r>
              <a:rPr lang="en-US" altLang="zh-CN" dirty="0"/>
              <a:t>, C lower)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E84847F-8984-448E-A6B8-CE9C4540E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840" y="1877504"/>
            <a:ext cx="6664420" cy="370245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A753993-6C78-4790-9D04-020A70A59A5A}"/>
              </a:ext>
            </a:extLst>
          </p:cNvPr>
          <p:cNvSpPr txBox="1"/>
          <p:nvPr/>
        </p:nvSpPr>
        <p:spPr>
          <a:xfrm>
            <a:off x="6134100" y="5767920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结论和我们仿真一致与实验一致</a:t>
            </a:r>
          </a:p>
        </p:txBody>
      </p:sp>
    </p:spTree>
    <p:extLst>
      <p:ext uri="{BB962C8B-B14F-4D97-AF65-F5344CB8AC3E}">
        <p14:creationId xmlns:p14="http://schemas.microsoft.com/office/powerpoint/2010/main" val="10208700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9AB233-FB0A-4EAB-A3FA-DB732C2E7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E7A4F0A-D1E9-4D61-A9CD-B5D1A01178E2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4CB0574-75B8-4DF4-AF6F-7FBD96814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014" y="944840"/>
            <a:ext cx="8145012" cy="529663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9B43366-ED4A-4EE3-8D0B-42919D3DBE2A}"/>
              </a:ext>
            </a:extLst>
          </p:cNvPr>
          <p:cNvSpPr txBox="1"/>
          <p:nvPr/>
        </p:nvSpPr>
        <p:spPr>
          <a:xfrm>
            <a:off x="962025" y="5728494"/>
            <a:ext cx="414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电荷共享最重要的影响因素是</a:t>
            </a:r>
            <a:r>
              <a:rPr lang="en-US" altLang="zh-CN" dirty="0">
                <a:solidFill>
                  <a:srgbClr val="FF0000"/>
                </a:solidFill>
              </a:rPr>
              <a:t>n+</a:t>
            </a:r>
            <a:r>
              <a:rPr lang="zh-CN" altLang="en-US" dirty="0">
                <a:solidFill>
                  <a:srgbClr val="FF0000"/>
                </a:solidFill>
              </a:rPr>
              <a:t>层浓度</a:t>
            </a:r>
          </a:p>
        </p:txBody>
      </p:sp>
    </p:spTree>
    <p:extLst>
      <p:ext uri="{BB962C8B-B14F-4D97-AF65-F5344CB8AC3E}">
        <p14:creationId xmlns:p14="http://schemas.microsoft.com/office/powerpoint/2010/main" val="20962554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09BF0F-435B-4FA4-ADF0-581CEF525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副标题 4">
            <a:extLst>
              <a:ext uri="{FF2B5EF4-FFF2-40B4-BE49-F238E27FC236}">
                <a16:creationId xmlns:a16="http://schemas.microsoft.com/office/drawing/2014/main" id="{E0045A45-0789-4150-AC3D-344A791B93FA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A370216-8DDC-408A-BD68-1FC921437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182" y="273600"/>
            <a:ext cx="8135485" cy="592537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E00E039-BC91-479C-A4EE-3BF3ABF710BE}"/>
              </a:ext>
            </a:extLst>
          </p:cNvPr>
          <p:cNvSpPr/>
          <p:nvPr/>
        </p:nvSpPr>
        <p:spPr>
          <a:xfrm>
            <a:off x="1638299" y="2543175"/>
            <a:ext cx="6953250" cy="885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0835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9D64CD-7655-4497-B706-202FB4C7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621750"/>
          </a:xfrm>
        </p:spPr>
        <p:txBody>
          <a:bodyPr/>
          <a:lstStyle/>
          <a:p>
            <a:r>
              <a:rPr lang="en-US" altLang="zh-CN" dirty="0"/>
              <a:t>AC-LGAD</a:t>
            </a:r>
            <a:r>
              <a:rPr lang="zh-CN" altLang="en-US" dirty="0"/>
              <a:t>流片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F9CE9BC-3BE6-4BC9-B240-0893DFB492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8" t="1508" r="341"/>
          <a:stretch/>
        </p:blipFill>
        <p:spPr>
          <a:xfrm>
            <a:off x="185737" y="1418400"/>
            <a:ext cx="9553576" cy="447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372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DA2C76-750B-1B17-7FC7-FFDAED491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411" y="340970"/>
            <a:ext cx="8172450" cy="515317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>
                <a:latin typeface="+mn-lt"/>
              </a:rPr>
              <a:t>AC-LGAD R&amp;D</a:t>
            </a:r>
            <a:endParaRPr lang="zh-CN" altLang="en-US" dirty="0">
              <a:latin typeface="+mn-lt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5EFEA4-EDAB-ADB4-02FE-1F720AE0B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00" y="1008032"/>
            <a:ext cx="8172450" cy="3837335"/>
          </a:xfrm>
          <a:solidFill>
            <a:schemeClr val="bg1"/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1800" b="1" dirty="0"/>
              <a:t>AC-LGAD R&amp;Dv1: pixelated AC-LGAD</a:t>
            </a:r>
          </a:p>
          <a:p>
            <a:r>
              <a:rPr lang="en-US" altLang="zh-CN" sz="1800" dirty="0"/>
              <a:t>Large pad-pitch size: 1mm-2mm</a:t>
            </a:r>
          </a:p>
          <a:p>
            <a:r>
              <a:rPr lang="en-US" altLang="zh-CN" sz="1800" dirty="0"/>
              <a:t>To study the process parameter</a:t>
            </a:r>
          </a:p>
          <a:p>
            <a:endParaRPr lang="en-US" altLang="zh-CN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1600" dirty="0"/>
              <a:t>Spatial resolution be better </a:t>
            </a:r>
          </a:p>
          <a:p>
            <a:r>
              <a:rPr lang="en-US" altLang="zh-CN" sz="1600" dirty="0"/>
              <a:t>   as decreasing the n+ dose(10P to 0.2P)</a:t>
            </a:r>
            <a:endParaRPr lang="zh-CN" altLang="en-US" sz="16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E97A886-1D24-AABD-AE2A-A70F0E365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594" y="1345295"/>
            <a:ext cx="1884770" cy="184249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C57B73E-8A02-40ED-965E-2348B8121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700" y="1302176"/>
            <a:ext cx="2852753" cy="188561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ACCA7B-9EA2-DCBC-9285-E6A954A10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636" y="3402500"/>
            <a:ext cx="2712728" cy="21303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873D036-5AB7-3C49-1929-6822B34A3A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770" t="3095" b="2105"/>
          <a:stretch/>
        </p:blipFill>
        <p:spPr>
          <a:xfrm>
            <a:off x="6617746" y="3429000"/>
            <a:ext cx="2852753" cy="213227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BAD2D09-9C4B-8EB4-FFA7-CABDAA90B1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87" t="3432" b="367"/>
          <a:stretch/>
        </p:blipFill>
        <p:spPr>
          <a:xfrm>
            <a:off x="263900" y="3522563"/>
            <a:ext cx="2891021" cy="215998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C42FC23-8F75-AA44-C890-31FC457372B7}"/>
              </a:ext>
            </a:extLst>
          </p:cNvPr>
          <p:cNvSpPr txBox="1"/>
          <p:nvPr/>
        </p:nvSpPr>
        <p:spPr>
          <a:xfrm>
            <a:off x="4009816" y="5521182"/>
            <a:ext cx="2199641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63" dirty="0"/>
              <a:t>Spatial resolution:</a:t>
            </a:r>
            <a:r>
              <a:rPr lang="zh-CN" altLang="en-US" sz="1463" dirty="0"/>
              <a:t> </a:t>
            </a:r>
            <a:r>
              <a:rPr lang="en-US" altLang="zh-CN" sz="1463" dirty="0"/>
              <a:t>15um</a:t>
            </a:r>
            <a:endParaRPr lang="zh-CN" altLang="en-US" sz="1463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E6B0491-8023-F7A1-2B66-7BC574FC9B4B}"/>
              </a:ext>
            </a:extLst>
          </p:cNvPr>
          <p:cNvSpPr txBox="1"/>
          <p:nvPr/>
        </p:nvSpPr>
        <p:spPr>
          <a:xfrm>
            <a:off x="7084185" y="5532509"/>
            <a:ext cx="2389821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63" dirty="0"/>
              <a:t>Timing resolution: 15-17ps</a:t>
            </a:r>
            <a:endParaRPr lang="zh-CN" altLang="en-US" sz="1463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223728D-6CCF-5F92-325A-A81BCF237C72}"/>
              </a:ext>
            </a:extLst>
          </p:cNvPr>
          <p:cNvSpPr txBox="1"/>
          <p:nvPr/>
        </p:nvSpPr>
        <p:spPr>
          <a:xfrm>
            <a:off x="7831363" y="4969176"/>
            <a:ext cx="1670650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63" dirty="0"/>
              <a:t>Jitter contribution </a:t>
            </a:r>
            <a:endParaRPr lang="zh-CN" altLang="en-US" sz="1463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32EBDD-DBC2-DF1F-DB43-BDF359EAF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48633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1BED40-D377-4CE8-9A19-71E118F23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693" y="269701"/>
            <a:ext cx="8172450" cy="541374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>
                <a:latin typeface="+mn-lt"/>
              </a:rPr>
              <a:t>Strip AC-LGAD R&amp;D</a:t>
            </a:r>
            <a:endParaRPr lang="zh-CN" altLang="en-US" dirty="0">
              <a:latin typeface="+mn-lt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871A42-4E97-4851-A61C-4BB200748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6" y="976052"/>
            <a:ext cx="6651436" cy="121161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altLang="zh-CN" sz="1600" b="1" dirty="0">
                <a:solidFill>
                  <a:schemeClr val="accent2"/>
                </a:solidFill>
              </a:rPr>
              <a:t>Strip AC-LGAD:  </a:t>
            </a:r>
            <a:r>
              <a:rPr lang="en-US" altLang="zh-CN" sz="1600" dirty="0"/>
              <a:t>Strip length:5.65mm</a:t>
            </a:r>
          </a:p>
          <a:p>
            <a:r>
              <a:rPr lang="en-US" altLang="zh-CN" sz="1600" dirty="0"/>
              <a:t>                             pad-pitch size: 100-250um, 100-200um, 100-150um</a:t>
            </a:r>
            <a:endParaRPr lang="zh-CN" altLang="en-US" sz="16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53A7D8E-6CDC-4FFC-9C01-DC06E85719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6" t="13872" r="62273" b="18795"/>
          <a:stretch/>
        </p:blipFill>
        <p:spPr>
          <a:xfrm>
            <a:off x="6048802" y="2585886"/>
            <a:ext cx="2863850" cy="27608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235E5A-4A86-5972-8404-11EDBE90EE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59" t="642" r="20394" b="69257"/>
          <a:stretch/>
        </p:blipFill>
        <p:spPr>
          <a:xfrm>
            <a:off x="6913553" y="715772"/>
            <a:ext cx="2638938" cy="10708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C800362-729B-8574-8729-A6C96F97F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30" t="41607" r="15668" b="9078"/>
          <a:stretch/>
        </p:blipFill>
        <p:spPr>
          <a:xfrm>
            <a:off x="1047612" y="2980658"/>
            <a:ext cx="3481165" cy="252790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2EE284F-C12E-35DF-B863-4B14818CC881}"/>
              </a:ext>
            </a:extLst>
          </p:cNvPr>
          <p:cNvSpPr txBox="1"/>
          <p:nvPr/>
        </p:nvSpPr>
        <p:spPr>
          <a:xfrm>
            <a:off x="6690752" y="2910878"/>
            <a:ext cx="929586" cy="5425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463" dirty="0"/>
              <a:t>Beta test</a:t>
            </a:r>
          </a:p>
          <a:p>
            <a:r>
              <a:rPr lang="en-US" altLang="zh-CN" sz="1463" dirty="0"/>
              <a:t>(Sr90)</a:t>
            </a:r>
            <a:endParaRPr lang="zh-CN" altLang="en-US" sz="1463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9DAD34F-4534-D32F-F242-9D2194BA37F5}"/>
              </a:ext>
            </a:extLst>
          </p:cNvPr>
          <p:cNvSpPr txBox="1"/>
          <p:nvPr/>
        </p:nvSpPr>
        <p:spPr>
          <a:xfrm>
            <a:off x="3146926" y="4669149"/>
            <a:ext cx="929586" cy="5425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463" dirty="0"/>
              <a:t>Laser test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1DD0EFD-5CEC-0B2D-D01C-E0EBE77A3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830" y="1926007"/>
            <a:ext cx="3536042" cy="510006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2D6C9F2-270E-BBD3-7188-87AD787DA9AA}"/>
              </a:ext>
            </a:extLst>
          </p:cNvPr>
          <p:cNvSpPr txBox="1"/>
          <p:nvPr/>
        </p:nvSpPr>
        <p:spPr>
          <a:xfrm>
            <a:off x="470195" y="2326202"/>
            <a:ext cx="2376655" cy="76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63" dirty="0">
                <a:solidFill>
                  <a:srgbClr val="000000"/>
                </a:solidFill>
              </a:rPr>
              <a:t>constant fraction discriminator (CFD) method</a:t>
            </a:r>
            <a:endParaRPr lang="zh-CN" altLang="en-US" sz="1463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2A25C0E-09AF-A58D-B27C-2829E1D204DA}"/>
              </a:ext>
            </a:extLst>
          </p:cNvPr>
          <p:cNvSpPr txBox="1"/>
          <p:nvPr/>
        </p:nvSpPr>
        <p:spPr>
          <a:xfrm>
            <a:off x="1258033" y="5560871"/>
            <a:ext cx="2757486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63" dirty="0"/>
              <a:t>The timing resolution: 15~17ps</a:t>
            </a:r>
            <a:endParaRPr lang="zh-CN" altLang="en-US" sz="1463" dirty="0"/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62272331-878A-A981-9F7C-5A8BBF784BD2}"/>
              </a:ext>
            </a:extLst>
          </p:cNvPr>
          <p:cNvCxnSpPr>
            <a:cxnSpLocks/>
          </p:cNvCxnSpPr>
          <p:nvPr/>
        </p:nvCxnSpPr>
        <p:spPr>
          <a:xfrm flipV="1">
            <a:off x="1794591" y="2416511"/>
            <a:ext cx="319154" cy="146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88A68737-5BAF-5E2C-B621-F68192B39B82}"/>
              </a:ext>
            </a:extLst>
          </p:cNvPr>
          <p:cNvSpPr txBox="1"/>
          <p:nvPr/>
        </p:nvSpPr>
        <p:spPr>
          <a:xfrm>
            <a:off x="1644571" y="5310745"/>
            <a:ext cx="1670650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63" dirty="0"/>
              <a:t>Jitter contribution </a:t>
            </a:r>
            <a:endParaRPr lang="zh-CN" altLang="en-US" sz="1463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B21BC13-0ECE-FCCA-1D14-A9A9B2EC6BA2}"/>
              </a:ext>
            </a:extLst>
          </p:cNvPr>
          <p:cNvSpPr txBox="1"/>
          <p:nvPr/>
        </p:nvSpPr>
        <p:spPr>
          <a:xfrm>
            <a:off x="6481727" y="5324937"/>
            <a:ext cx="2526076" cy="542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63" dirty="0"/>
              <a:t>Time residual sigma:</a:t>
            </a:r>
            <a:r>
              <a:rPr lang="zh-CN" altLang="en-US" sz="1463" dirty="0"/>
              <a:t> </a:t>
            </a:r>
            <a:r>
              <a:rPr lang="en-US" altLang="zh-CN" sz="1463" dirty="0"/>
              <a:t>47.1ps</a:t>
            </a:r>
          </a:p>
          <a:p>
            <a:r>
              <a:rPr lang="en-US" altLang="zh-CN" sz="1463" dirty="0"/>
              <a:t>Time resolution: 37.5ps</a:t>
            </a:r>
            <a:endParaRPr lang="zh-CN" altLang="en-US" sz="1463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DA277E4-2235-218C-C9D8-EDA994180415}"/>
              </a:ext>
            </a:extLst>
          </p:cNvPr>
          <p:cNvSpPr txBox="1"/>
          <p:nvPr/>
        </p:nvSpPr>
        <p:spPr>
          <a:xfrm>
            <a:off x="8443881" y="4224627"/>
            <a:ext cx="1636987" cy="542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63" dirty="0"/>
              <a:t>Jitter and Landau</a:t>
            </a:r>
          </a:p>
          <a:p>
            <a:r>
              <a:rPr lang="en-US" altLang="zh-CN" sz="1463" dirty="0"/>
              <a:t>contribution </a:t>
            </a:r>
            <a:endParaRPr lang="zh-CN" altLang="en-US" sz="1463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92722C7-12FC-0D37-7F23-18CE4C9A8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0997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BCD453F-1DBE-4629-82B7-88364276A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490" y="679725"/>
            <a:ext cx="3820575" cy="28017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6C6D1B2-B914-4B71-A4EC-1D855FE7B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67" y="1537649"/>
            <a:ext cx="4625153" cy="246764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C6F9943-F0BF-4789-B5C6-73870FC93A4A}"/>
              </a:ext>
            </a:extLst>
          </p:cNvPr>
          <p:cNvSpPr txBox="1"/>
          <p:nvPr/>
        </p:nvSpPr>
        <p:spPr>
          <a:xfrm>
            <a:off x="742387" y="4447933"/>
            <a:ext cx="31341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结构与功能：</a:t>
            </a:r>
            <a:endParaRPr lang="en-US" altLang="zh-CN" dirty="0"/>
          </a:p>
          <a:p>
            <a:r>
              <a:rPr lang="zh-CN" altLang="en-US" dirty="0"/>
              <a:t>增益区：</a:t>
            </a:r>
            <a:r>
              <a:rPr lang="en-US" altLang="zh-CN" dirty="0"/>
              <a:t>n++</a:t>
            </a:r>
            <a:r>
              <a:rPr lang="zh-CN" altLang="en-US" dirty="0"/>
              <a:t>，</a:t>
            </a:r>
            <a:r>
              <a:rPr lang="en-US" altLang="zh-CN" dirty="0"/>
              <a:t>p+</a:t>
            </a:r>
          </a:p>
          <a:p>
            <a:r>
              <a:rPr lang="en-US" altLang="zh-CN" dirty="0"/>
              <a:t>JTE</a:t>
            </a:r>
            <a:r>
              <a:rPr lang="zh-CN" altLang="en-US" dirty="0"/>
              <a:t>：像素边缘防止过早击穿</a:t>
            </a:r>
            <a:endParaRPr lang="en-US" altLang="zh-CN" dirty="0"/>
          </a:p>
          <a:p>
            <a:r>
              <a:rPr lang="en-US" altLang="zh-CN" dirty="0"/>
              <a:t>P-stop</a:t>
            </a:r>
            <a:r>
              <a:rPr lang="zh-CN" altLang="en-US" dirty="0"/>
              <a:t>：像素间隔离</a:t>
            </a:r>
            <a:endParaRPr lang="en-US" altLang="zh-CN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4A44A41-E524-469B-A691-7737661589A7}"/>
              </a:ext>
            </a:extLst>
          </p:cNvPr>
          <p:cNvSpPr txBox="1"/>
          <p:nvPr/>
        </p:nvSpPr>
        <p:spPr>
          <a:xfrm>
            <a:off x="7667625" y="1085850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IV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9C7F150-ED46-4BEE-8015-4BF82A554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8064" y="3630817"/>
            <a:ext cx="3579426" cy="256263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A23B39-3C9D-4AA5-90A1-20047B681783}"/>
              </a:ext>
            </a:extLst>
          </p:cNvPr>
          <p:cNvSpPr txBox="1"/>
          <p:nvPr/>
        </p:nvSpPr>
        <p:spPr>
          <a:xfrm>
            <a:off x="6886575" y="400014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CV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875367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1BED40-D377-4CE8-9A19-71E118F23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692" y="312475"/>
            <a:ext cx="8172450" cy="55275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 dirty="0"/>
              <a:t>Strip AC-LGAD R&amp;D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871A42-4E97-4851-A61C-4BB200748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391" y="1348693"/>
            <a:ext cx="9384039" cy="4160614"/>
          </a:xfrm>
          <a:solidFill>
            <a:schemeClr val="bg1"/>
          </a:solidFill>
        </p:spPr>
        <p:txBody>
          <a:bodyPr/>
          <a:lstStyle/>
          <a:p>
            <a:r>
              <a:rPr lang="en-US" altLang="zh-CN" b="1" dirty="0">
                <a:solidFill>
                  <a:schemeClr val="accent2"/>
                </a:solidFill>
              </a:rPr>
              <a:t>Strip AC-LGAD: </a:t>
            </a:r>
            <a:r>
              <a:rPr lang="en-US" altLang="zh-CN" b="1" dirty="0"/>
              <a:t>Spatial resolution(</a:t>
            </a:r>
            <a:r>
              <a:rPr lang="zh-CN" altLang="en-US" b="1" dirty="0"/>
              <a:t> </a:t>
            </a:r>
            <a:r>
              <a:rPr lang="en-US" altLang="zh-CN" b="1" dirty="0"/>
              <a:t>Laser</a:t>
            </a:r>
            <a:r>
              <a:rPr lang="zh-CN" altLang="en-US" b="1" dirty="0"/>
              <a:t> </a:t>
            </a:r>
            <a:r>
              <a:rPr lang="en-US" altLang="zh-CN" b="1" dirty="0"/>
              <a:t>testing)</a:t>
            </a:r>
          </a:p>
          <a:p>
            <a:r>
              <a:rPr lang="en-US" altLang="zh-CN" sz="1300" dirty="0"/>
              <a:t>                 Amplitude information of two electrodes </a:t>
            </a:r>
            <a:r>
              <a:rPr lang="en-US" altLang="zh-CN" sz="1300" dirty="0">
                <a:sym typeface="Wingdings" panose="05000000000000000000" pitchFamily="2" charset="2"/>
              </a:rPr>
              <a:t> position reconstruction  Spatial resolution</a:t>
            </a:r>
            <a:endParaRPr lang="en-US" altLang="zh-CN" sz="1300" dirty="0"/>
          </a:p>
          <a:p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49F142E-74F4-1874-A59F-BCE3B9A235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38" t="6939" r="48256" b="63832"/>
          <a:stretch/>
        </p:blipFill>
        <p:spPr>
          <a:xfrm>
            <a:off x="756320" y="2239849"/>
            <a:ext cx="3918528" cy="128185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549F10-F2EC-F47E-C2E8-6D84EC68C6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425" r="66974" b="12084"/>
          <a:stretch/>
        </p:blipFill>
        <p:spPr>
          <a:xfrm>
            <a:off x="795858" y="3763428"/>
            <a:ext cx="3529921" cy="21280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92361B9-2FA7-0AD9-D99A-6D69CE83B2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218" b="59599"/>
          <a:stretch/>
        </p:blipFill>
        <p:spPr>
          <a:xfrm>
            <a:off x="5023917" y="2074023"/>
            <a:ext cx="4194052" cy="17717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6239D8E-C713-B26E-881A-B63DFB5EF0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136" t="40678" r="32862" b="8527"/>
          <a:stretch/>
        </p:blipFill>
        <p:spPr>
          <a:xfrm>
            <a:off x="5165176" y="3771585"/>
            <a:ext cx="3160913" cy="222723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13FAEDD6-36AA-CF9D-626F-CEADC63A4B96}"/>
              </a:ext>
            </a:extLst>
          </p:cNvPr>
          <p:cNvSpPr txBox="1"/>
          <p:nvPr/>
        </p:nvSpPr>
        <p:spPr>
          <a:xfrm>
            <a:off x="8268218" y="4783977"/>
            <a:ext cx="1721946" cy="542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63" dirty="0"/>
              <a:t>Best result: 8.3um</a:t>
            </a:r>
          </a:p>
          <a:p>
            <a:r>
              <a:rPr lang="en-US" altLang="zh-CN" sz="1463" dirty="0"/>
              <a:t>[Pitch size:150um]</a:t>
            </a:r>
            <a:endParaRPr lang="zh-CN" altLang="en-US" sz="1463" dirty="0"/>
          </a:p>
        </p:txBody>
      </p:sp>
      <p:sp>
        <p:nvSpPr>
          <p:cNvPr id="20" name="灯片编号占位符 5">
            <a:extLst>
              <a:ext uri="{FF2B5EF4-FFF2-40B4-BE49-F238E27FC236}">
                <a16:creationId xmlns:a16="http://schemas.microsoft.com/office/drawing/2014/main" id="{1F718C23-A29C-C9D3-0995-0E7D806C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44123" y="5891513"/>
            <a:ext cx="1066020" cy="296664"/>
          </a:xfrm>
        </p:spPr>
        <p:txBody>
          <a:bodyPr/>
          <a:lstStyle/>
          <a:p>
            <a:fld id="{074E729F-5478-4266-8EF3-636B0CC48F85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4498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B395C02-4C7D-40F2-BAAD-260D7D4388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C9DF5ED-84CA-47D5-B399-469EBE3E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F673563-B699-4365-B802-99ACCD528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40" y="1142855"/>
            <a:ext cx="9018600" cy="415402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B726FA6-6708-477E-9DE5-CAD58ABA48AE}"/>
              </a:ext>
            </a:extLst>
          </p:cNvPr>
          <p:cNvSpPr txBox="1"/>
          <p:nvPr/>
        </p:nvSpPr>
        <p:spPr>
          <a:xfrm>
            <a:off x="5838825" y="5296876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条长对器件性能影响的仿真</a:t>
            </a:r>
            <a:endParaRPr lang="en-US" altLang="zh-CN" dirty="0"/>
          </a:p>
          <a:p>
            <a:r>
              <a:rPr lang="zh-CN" altLang="en-US" dirty="0"/>
              <a:t>器件性能优化仿真</a:t>
            </a:r>
            <a:endParaRPr lang="en-US" altLang="zh-CN" dirty="0"/>
          </a:p>
          <a:p>
            <a:r>
              <a:rPr lang="zh-CN" altLang="en-US" dirty="0"/>
              <a:t>器件测试</a:t>
            </a:r>
            <a:endParaRPr lang="en-US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E2AA982-337A-4C09-B8D7-D1551789342C}"/>
              </a:ext>
            </a:extLst>
          </p:cNvPr>
          <p:cNvSpPr txBox="1"/>
          <p:nvPr/>
        </p:nvSpPr>
        <p:spPr>
          <a:xfrm>
            <a:off x="1866900" y="5715145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Manpower</a:t>
            </a:r>
            <a:r>
              <a:rPr lang="zh-CN" altLang="en-US" dirty="0">
                <a:solidFill>
                  <a:srgbClr val="FF0000"/>
                </a:solidFill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7158207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FA7137-29CC-C76C-3CB8-5800645BA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465702"/>
          </a:xfrm>
        </p:spPr>
        <p:txBody>
          <a:bodyPr/>
          <a:lstStyle/>
          <a:p>
            <a:pPr algn="ctr"/>
            <a:r>
              <a:rPr lang="en-US" altLang="zh-CN" dirty="0"/>
              <a:t>LGAD</a:t>
            </a:r>
            <a:r>
              <a:rPr lang="zh-CN" altLang="en-US" dirty="0"/>
              <a:t>传感器应用前景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CA971A7-4556-E22B-6AE4-A3C66400AF09}"/>
              </a:ext>
            </a:extLst>
          </p:cNvPr>
          <p:cNvSpPr txBox="1"/>
          <p:nvPr/>
        </p:nvSpPr>
        <p:spPr>
          <a:xfrm>
            <a:off x="190276" y="904104"/>
            <a:ext cx="476224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粒子物理实验</a:t>
            </a:r>
            <a:endParaRPr lang="en-US" altLang="zh-CN" b="1" dirty="0"/>
          </a:p>
          <a:p>
            <a:r>
              <a:rPr lang="zh-CN" altLang="en-US" dirty="0"/>
              <a:t>                欧洲：</a:t>
            </a:r>
            <a:r>
              <a:rPr lang="en-US" altLang="zh-CN" dirty="0"/>
              <a:t>ATLAS HGTD</a:t>
            </a:r>
            <a:r>
              <a:rPr lang="zh-CN" altLang="en-US" dirty="0"/>
              <a:t>，</a:t>
            </a:r>
            <a:r>
              <a:rPr lang="en-US" altLang="zh-CN" dirty="0"/>
              <a:t>6.4m</a:t>
            </a:r>
            <a:r>
              <a:rPr lang="en-US" altLang="zh-CN" baseline="30000" dirty="0"/>
              <a:t>2</a:t>
            </a:r>
          </a:p>
          <a:p>
            <a:r>
              <a:rPr lang="en-US" altLang="zh-CN" dirty="0"/>
              <a:t>                           CMS ETL</a:t>
            </a:r>
            <a:r>
              <a:rPr lang="zh-CN" altLang="en-US" dirty="0"/>
              <a:t>，</a:t>
            </a:r>
            <a:r>
              <a:rPr lang="en-US" altLang="zh-CN" dirty="0"/>
              <a:t>~20m</a:t>
            </a:r>
            <a:r>
              <a:rPr lang="en-US" altLang="zh-CN" baseline="30000" dirty="0"/>
              <a:t>2</a:t>
            </a:r>
          </a:p>
          <a:p>
            <a:r>
              <a:rPr lang="en-US" altLang="zh-CN" dirty="0"/>
              <a:t>                </a:t>
            </a:r>
            <a:r>
              <a:rPr lang="zh-CN" altLang="en-US" dirty="0"/>
              <a:t>中国：</a:t>
            </a:r>
            <a:r>
              <a:rPr lang="en-US" altLang="zh-CN" dirty="0"/>
              <a:t>CEPC OTK&amp;TOF</a:t>
            </a:r>
            <a:r>
              <a:rPr lang="zh-CN" altLang="en-US" dirty="0"/>
              <a:t>，</a:t>
            </a:r>
            <a:endParaRPr lang="en-US" altLang="zh-CN" dirty="0"/>
          </a:p>
          <a:p>
            <a:r>
              <a:rPr lang="en-US" altLang="zh-CN" dirty="0"/>
              <a:t>                            baseline</a:t>
            </a:r>
            <a:r>
              <a:rPr lang="zh-CN" altLang="en-US" dirty="0"/>
              <a:t>方案， 面积</a:t>
            </a:r>
            <a:r>
              <a:rPr lang="en-US" altLang="zh-CN" dirty="0"/>
              <a:t>~85m</a:t>
            </a:r>
            <a:r>
              <a:rPr lang="en-US" altLang="zh-CN" baseline="30000" dirty="0"/>
              <a:t>2</a:t>
            </a:r>
          </a:p>
          <a:p>
            <a:r>
              <a:rPr lang="en-US" altLang="zh-CN" baseline="30000" dirty="0"/>
              <a:t>                        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A974791-E3BF-344C-98A4-891C60B57CD7}"/>
              </a:ext>
            </a:extLst>
          </p:cNvPr>
          <p:cNvSpPr txBox="1"/>
          <p:nvPr/>
        </p:nvSpPr>
        <p:spPr>
          <a:xfrm>
            <a:off x="6102485" y="958512"/>
            <a:ext cx="31719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束流监测</a:t>
            </a:r>
            <a:r>
              <a:rPr lang="en-US" altLang="zh-CN" b="1" dirty="0"/>
              <a:t>telescope</a:t>
            </a:r>
          </a:p>
          <a:p>
            <a:r>
              <a:rPr lang="zh-CN" altLang="en-US" dirty="0"/>
              <a:t>已开展初步合作研究（东莞散列中子源，</a:t>
            </a:r>
            <a:r>
              <a:rPr lang="en-US" altLang="zh-CN" dirty="0"/>
              <a:t>ATLAS BMA</a:t>
            </a:r>
            <a:r>
              <a:rPr lang="zh-CN" altLang="en-US" dirty="0"/>
              <a:t>）</a:t>
            </a:r>
            <a:endParaRPr lang="en-US" altLang="zh-CN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37B2039-DD10-1CF8-B0D3-BAEF06D047FA}"/>
              </a:ext>
            </a:extLst>
          </p:cNvPr>
          <p:cNvSpPr txBox="1"/>
          <p:nvPr/>
        </p:nvSpPr>
        <p:spPr>
          <a:xfrm>
            <a:off x="0" y="3916836"/>
            <a:ext cx="47622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baseline="30000" dirty="0"/>
              <a:t>X</a:t>
            </a:r>
            <a:r>
              <a:rPr lang="zh-CN" altLang="en-US" sz="2800" b="1" baseline="30000" dirty="0"/>
              <a:t>射线光源方面</a:t>
            </a:r>
            <a:endParaRPr lang="en-US" altLang="zh-CN" sz="2800" baseline="30000" dirty="0"/>
          </a:p>
          <a:p>
            <a:r>
              <a:rPr lang="zh-CN" altLang="en-US" sz="2800" baseline="30000" dirty="0"/>
              <a:t>    怀柔光源线站，上海光源</a:t>
            </a:r>
            <a:endParaRPr lang="en-US" altLang="zh-CN" sz="2800" baseline="30000" dirty="0"/>
          </a:p>
          <a:p>
            <a:r>
              <a:rPr lang="zh-CN" altLang="en-US" sz="2800" baseline="30000" dirty="0"/>
              <a:t>    巴西光源，</a:t>
            </a:r>
            <a:r>
              <a:rPr lang="en-US" altLang="zh-CN" sz="2800" baseline="30000" dirty="0"/>
              <a:t>X</a:t>
            </a:r>
            <a:r>
              <a:rPr lang="zh-CN" altLang="en-US" sz="2800" baseline="30000" dirty="0"/>
              <a:t>射线探测器空间应用</a:t>
            </a:r>
            <a:endParaRPr lang="en-US" altLang="zh-CN" sz="2800" baseline="30000" dirty="0"/>
          </a:p>
        </p:txBody>
      </p:sp>
      <p:pic>
        <p:nvPicPr>
          <p:cNvPr id="9" name="图片 8" descr="C1Trace02007">
            <a:extLst>
              <a:ext uri="{FF2B5EF4-FFF2-40B4-BE49-F238E27FC236}">
                <a16:creationId xmlns:a16="http://schemas.microsoft.com/office/drawing/2014/main" id="{EE87904B-CF96-AF55-C7FB-190B912B7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8464" t="6713" r="8392" b="3625"/>
          <a:stretch/>
        </p:blipFill>
        <p:spPr>
          <a:xfrm>
            <a:off x="2982849" y="4852301"/>
            <a:ext cx="3059436" cy="171144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C1754F3-2436-7EF6-48D2-F0BDEED91CA5}"/>
              </a:ext>
            </a:extLst>
          </p:cNvPr>
          <p:cNvSpPr txBox="1"/>
          <p:nvPr/>
        </p:nvSpPr>
        <p:spPr>
          <a:xfrm>
            <a:off x="3353557" y="5553576"/>
            <a:ext cx="1282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8KeV</a:t>
            </a: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F1A2E09-3F7A-2D43-C8E5-500978960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30" y="4768437"/>
            <a:ext cx="2371555" cy="181596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C6C1423-98D9-FE68-5A93-D8F3CC09D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536" y="3916836"/>
            <a:ext cx="2836094" cy="2283296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13B584B-469D-B1D9-FD61-E93E9B022661}"/>
              </a:ext>
            </a:extLst>
          </p:cNvPr>
          <p:cNvSpPr txBox="1"/>
          <p:nvPr/>
        </p:nvSpPr>
        <p:spPr>
          <a:xfrm>
            <a:off x="6216990" y="3369816"/>
            <a:ext cx="2460084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baseline="30000" dirty="0"/>
              <a:t>医学设备</a:t>
            </a:r>
            <a:endParaRPr lang="en-US" altLang="zh-CN" sz="2800" b="1" baseline="30000" dirty="0"/>
          </a:p>
          <a:p>
            <a:r>
              <a:rPr lang="zh-CN" altLang="en-US" sz="2800" baseline="30000" dirty="0"/>
              <a:t>质子治疗和质子</a:t>
            </a:r>
            <a:r>
              <a:rPr lang="en-US" altLang="zh-CN" sz="2800" baseline="30000" dirty="0"/>
              <a:t>CT</a:t>
            </a:r>
            <a:r>
              <a:rPr lang="zh-CN" altLang="en-US" sz="2800" baseline="30000" dirty="0"/>
              <a:t>等</a:t>
            </a:r>
            <a:endParaRPr lang="en-US" altLang="zh-CN" sz="2800" baseline="300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54E3065-BFD0-156E-9AD2-E449CE87F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200" y="2378579"/>
            <a:ext cx="4866770" cy="14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46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4E80EC75-EFD5-4AE1-A794-FD77DDD9499E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r>
              <a:rPr lang="en-US" altLang="zh-CN" dirty="0"/>
              <a:t>Yield</a:t>
            </a:r>
            <a:r>
              <a:rPr lang="zh-CN" altLang="en-US" dirty="0"/>
              <a:t>情况</a:t>
            </a:r>
          </a:p>
        </p:txBody>
      </p:sp>
    </p:spTree>
    <p:extLst>
      <p:ext uri="{BB962C8B-B14F-4D97-AF65-F5344CB8AC3E}">
        <p14:creationId xmlns:p14="http://schemas.microsoft.com/office/powerpoint/2010/main" val="11391532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6859CA-1B7F-4E5B-BE66-A8D3C680A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DB69EE3-5A86-499C-9ADC-CA38FADE7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48" y="430916"/>
            <a:ext cx="3171052" cy="314756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AC4DE7F-1EEB-4238-A5C2-212336427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541" y="430916"/>
            <a:ext cx="4640613" cy="481096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0936B5F-6CC4-4CA5-BDAA-7E0D7BC0D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68" y="3575791"/>
            <a:ext cx="3651539" cy="281966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08C9999-0272-4125-A700-DCECE99C8C7C}"/>
              </a:ext>
            </a:extLst>
          </p:cNvPr>
          <p:cNvSpPr txBox="1"/>
          <p:nvPr/>
        </p:nvSpPr>
        <p:spPr>
          <a:xfrm>
            <a:off x="5024184" y="5399196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2cm x 2cm</a:t>
            </a:r>
            <a:r>
              <a:rPr lang="zh-CN" altLang="en-US" dirty="0"/>
              <a:t>器件</a:t>
            </a:r>
            <a:endParaRPr lang="en-US" altLang="zh-CN" dirty="0"/>
          </a:p>
          <a:p>
            <a:r>
              <a:rPr lang="en-US" altLang="zh-CN" dirty="0"/>
              <a:t>15x15</a:t>
            </a:r>
            <a:r>
              <a:rPr lang="zh-CN" altLang="en-US" dirty="0"/>
              <a:t>阵列</a:t>
            </a:r>
          </a:p>
        </p:txBody>
      </p:sp>
    </p:spTree>
    <p:extLst>
      <p:ext uri="{BB962C8B-B14F-4D97-AF65-F5344CB8AC3E}">
        <p14:creationId xmlns:p14="http://schemas.microsoft.com/office/powerpoint/2010/main" val="7735336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DF16C0-2E7A-4263-A01B-C40F84F24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03CEB9-F497-4AE1-805D-D1998CBA781E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C541E2-F008-4BF0-B3F5-24EB85310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314" y="431677"/>
            <a:ext cx="4913274" cy="48218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6B6529-FAB6-4265-832F-CD06C0F27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12" y="1743906"/>
            <a:ext cx="2686425" cy="175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53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98CFDD-3791-4FDA-8505-9D1C50413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783675"/>
          </a:xfrm>
        </p:spPr>
        <p:txBody>
          <a:bodyPr/>
          <a:lstStyle/>
          <a:p>
            <a:pPr algn="ctr"/>
            <a:r>
              <a:rPr lang="en-US" altLang="zh-CN" dirty="0"/>
              <a:t>LGAD </a:t>
            </a:r>
            <a:r>
              <a:rPr lang="zh-CN" altLang="en-US" dirty="0"/>
              <a:t>类别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0E8FCBA-928E-489B-93F4-C2EEFACCC8BD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95000" y="1057275"/>
            <a:ext cx="8915040" cy="5124450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3D95B1A-EF5D-4521-B320-3DD46B6A6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1"/>
          <a:stretch/>
        </p:blipFill>
        <p:spPr>
          <a:xfrm>
            <a:off x="85244" y="1057275"/>
            <a:ext cx="9592767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12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0AE8B-F71A-41A6-AA02-E69A3167B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640800"/>
          </a:xfrm>
        </p:spPr>
        <p:txBody>
          <a:bodyPr/>
          <a:lstStyle/>
          <a:p>
            <a:pPr algn="ctr"/>
            <a:r>
              <a:rPr lang="en-US" altLang="zh-CN" dirty="0"/>
              <a:t>LGAD </a:t>
            </a:r>
            <a:r>
              <a:rPr lang="zh-CN" altLang="en-US" dirty="0"/>
              <a:t>类别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64AC78C-ACD7-4B8F-917C-5B4CF9C07CD0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95000" y="1038225"/>
            <a:ext cx="8915040" cy="4543575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B305508-D99F-4ECD-92EB-30114EB2B3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5" b="-683"/>
          <a:stretch/>
        </p:blipFill>
        <p:spPr>
          <a:xfrm>
            <a:off x="202992" y="1362075"/>
            <a:ext cx="9500016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64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1C8D4-8948-4F4B-B743-9857056DC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726525"/>
          </a:xfrm>
        </p:spPr>
        <p:txBody>
          <a:bodyPr/>
          <a:lstStyle/>
          <a:p>
            <a:pPr algn="ctr"/>
            <a:r>
              <a:rPr lang="en-US" altLang="zh-CN" dirty="0"/>
              <a:t>Monolithic LGAD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C56CA4A-64ED-4CDD-850D-7AB2E9AD8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24" y="1119112"/>
            <a:ext cx="9550992" cy="46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50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3F80BF-3F9F-B0C4-E8FE-72CCDD0B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601889"/>
          </a:xfrm>
        </p:spPr>
        <p:txBody>
          <a:bodyPr/>
          <a:lstStyle/>
          <a:p>
            <a:pPr algn="ctr"/>
            <a:r>
              <a:rPr lang="en-US" altLang="zh-CN" dirty="0"/>
              <a:t>LGAD</a:t>
            </a:r>
            <a:r>
              <a:rPr lang="zh-CN" altLang="en-US" dirty="0"/>
              <a:t>应用与研究单位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5B96CB6-7F61-F6F4-9EEF-6F1AE6011F53}"/>
              </a:ext>
            </a:extLst>
          </p:cNvPr>
          <p:cNvSpPr txBox="1"/>
          <p:nvPr/>
        </p:nvSpPr>
        <p:spPr>
          <a:xfrm>
            <a:off x="5145561" y="1578392"/>
            <a:ext cx="42644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128AEE"/>
                </a:solidFill>
              </a:rPr>
              <a:t>国内外研究单位：</a:t>
            </a:r>
            <a:endParaRPr lang="en-US" altLang="zh-CN" b="1" dirty="0">
              <a:solidFill>
                <a:srgbClr val="128AEE"/>
              </a:solidFill>
            </a:endParaRPr>
          </a:p>
          <a:p>
            <a:r>
              <a:rPr lang="zh-CN" altLang="en-US" dirty="0"/>
              <a:t>   美国 </a:t>
            </a:r>
            <a:r>
              <a:rPr lang="en-US" altLang="zh-CN" dirty="0"/>
              <a:t>BNL</a:t>
            </a:r>
            <a:r>
              <a:rPr lang="zh-CN" altLang="en-US" dirty="0"/>
              <a:t>，</a:t>
            </a:r>
            <a:r>
              <a:rPr lang="en-US" altLang="zh-CN" dirty="0"/>
              <a:t>Fermilab</a:t>
            </a:r>
            <a:r>
              <a:rPr lang="zh-CN" altLang="en-US" dirty="0"/>
              <a:t>，</a:t>
            </a:r>
            <a:r>
              <a:rPr lang="en-US" altLang="zh-CN" dirty="0"/>
              <a:t>SLAC</a:t>
            </a:r>
            <a:r>
              <a:rPr lang="zh-CN" altLang="en-US" dirty="0"/>
              <a:t>，</a:t>
            </a:r>
            <a:r>
              <a:rPr lang="en-US" altLang="zh-CN" dirty="0"/>
              <a:t>UCSC</a:t>
            </a:r>
          </a:p>
          <a:p>
            <a:r>
              <a:rPr lang="zh-CN" altLang="en-US" dirty="0"/>
              <a:t>   日本 </a:t>
            </a:r>
            <a:r>
              <a:rPr lang="en-US" altLang="zh-CN" dirty="0"/>
              <a:t>HPK</a:t>
            </a:r>
            <a:r>
              <a:rPr lang="zh-CN" altLang="en-US" dirty="0"/>
              <a:t>滨松</a:t>
            </a:r>
            <a:endParaRPr lang="en-US" altLang="zh-CN" dirty="0"/>
          </a:p>
          <a:p>
            <a:r>
              <a:rPr lang="zh-CN" altLang="en-US" dirty="0"/>
              <a:t>   西班牙 </a:t>
            </a:r>
            <a:r>
              <a:rPr lang="en-US" altLang="zh-CN" dirty="0"/>
              <a:t>CNM</a:t>
            </a:r>
          </a:p>
          <a:p>
            <a:r>
              <a:rPr lang="zh-CN" altLang="en-US" dirty="0"/>
              <a:t>   意大利 </a:t>
            </a:r>
            <a:r>
              <a:rPr lang="en-US" altLang="zh-CN" dirty="0"/>
              <a:t>FBK</a:t>
            </a:r>
          </a:p>
          <a:p>
            <a:r>
              <a:rPr lang="zh-CN" altLang="en-US" dirty="0"/>
              <a:t>   英国 </a:t>
            </a:r>
            <a:r>
              <a:rPr lang="en-US" altLang="zh-CN" dirty="0"/>
              <a:t>Micron</a:t>
            </a:r>
            <a:r>
              <a:rPr lang="zh-CN" altLang="en-US" dirty="0"/>
              <a:t>， </a:t>
            </a:r>
            <a:r>
              <a:rPr lang="en-US" altLang="zh-CN" dirty="0"/>
              <a:t>Diamond</a:t>
            </a:r>
            <a:r>
              <a:rPr lang="zh-CN" altLang="en-US" dirty="0"/>
              <a:t>光源</a:t>
            </a:r>
            <a:endParaRPr lang="en-US" altLang="zh-CN" dirty="0"/>
          </a:p>
          <a:p>
            <a:r>
              <a:rPr lang="en-US" altLang="zh-CN" dirty="0"/>
              <a:t>   </a:t>
            </a:r>
            <a:r>
              <a:rPr lang="zh-CN" altLang="en-US" dirty="0"/>
              <a:t>瑞士 </a:t>
            </a:r>
            <a:r>
              <a:rPr lang="en-US" altLang="zh-CN" dirty="0"/>
              <a:t>PSI</a:t>
            </a:r>
          </a:p>
          <a:p>
            <a:r>
              <a:rPr lang="en-US" altLang="zh-CN" dirty="0"/>
              <a:t>   </a:t>
            </a:r>
            <a:r>
              <a:rPr lang="zh-CN" altLang="en-US" dirty="0"/>
              <a:t>巴西 </a:t>
            </a:r>
            <a:r>
              <a:rPr lang="en-US" altLang="zh-CN" dirty="0"/>
              <a:t>USP</a:t>
            </a:r>
            <a:r>
              <a:rPr lang="zh-CN" altLang="en-US" dirty="0"/>
              <a:t>，天狼星光源</a:t>
            </a:r>
            <a:endParaRPr lang="en-US" altLang="zh-CN" dirty="0"/>
          </a:p>
          <a:p>
            <a:r>
              <a:rPr lang="en-US" altLang="zh-CN" dirty="0"/>
              <a:t>   </a:t>
            </a:r>
            <a:r>
              <a:rPr lang="zh-CN" altLang="en-US" dirty="0"/>
              <a:t>中国 </a:t>
            </a:r>
            <a:r>
              <a:rPr lang="en-US" altLang="zh-CN" dirty="0"/>
              <a:t>IME</a:t>
            </a:r>
            <a:r>
              <a:rPr lang="zh-CN" altLang="en-US" dirty="0"/>
              <a:t>， </a:t>
            </a:r>
            <a:r>
              <a:rPr lang="en-US" altLang="zh-CN" dirty="0"/>
              <a:t>IHEP</a:t>
            </a:r>
            <a:r>
              <a:rPr lang="zh-CN" altLang="en-US" dirty="0"/>
              <a:t>，</a:t>
            </a:r>
            <a:r>
              <a:rPr lang="en-US" altLang="zh-CN" dirty="0"/>
              <a:t>USTC</a:t>
            </a:r>
            <a:r>
              <a:rPr lang="zh-CN" altLang="en-US" dirty="0"/>
              <a:t>，</a:t>
            </a:r>
            <a:r>
              <a:rPr lang="en-US" altLang="zh-CN" dirty="0"/>
              <a:t>NDL</a:t>
            </a:r>
          </a:p>
          <a:p>
            <a:r>
              <a:rPr lang="en-US" altLang="zh-CN" dirty="0"/>
              <a:t>   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B64C82D-D9A6-C3FB-8004-9E2F0D36BD5F}"/>
              </a:ext>
            </a:extLst>
          </p:cNvPr>
          <p:cNvSpPr txBox="1"/>
          <p:nvPr/>
        </p:nvSpPr>
        <p:spPr>
          <a:xfrm>
            <a:off x="415634" y="1472792"/>
            <a:ext cx="5070765" cy="2680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128AEE"/>
                </a:solidFill>
              </a:rPr>
              <a:t>应用：</a:t>
            </a:r>
            <a:endParaRPr lang="en-US" altLang="zh-CN" b="1" dirty="0">
              <a:solidFill>
                <a:srgbClr val="128AEE"/>
              </a:solidFill>
            </a:endParaRPr>
          </a:p>
          <a:p>
            <a:r>
              <a:rPr lang="en-US" altLang="zh-CN" dirty="0"/>
              <a:t>1</a:t>
            </a:r>
            <a:r>
              <a:rPr lang="zh-CN" altLang="en-US" dirty="0"/>
              <a:t>、粒子物理实验时间探测器</a:t>
            </a:r>
            <a:endParaRPr lang="en-US" altLang="zh-CN" dirty="0"/>
          </a:p>
          <a:p>
            <a:r>
              <a:rPr lang="zh-CN" altLang="en-US" dirty="0"/>
              <a:t>                欧洲：</a:t>
            </a:r>
            <a:r>
              <a:rPr lang="en-US" altLang="zh-CN" dirty="0"/>
              <a:t>ATLAS HGTD</a:t>
            </a:r>
            <a:endParaRPr lang="en-US" altLang="zh-CN" baseline="30000" dirty="0"/>
          </a:p>
          <a:p>
            <a:r>
              <a:rPr lang="en-US" altLang="zh-CN" dirty="0"/>
              <a:t>                </a:t>
            </a:r>
            <a:r>
              <a:rPr lang="zh-CN" altLang="en-US" dirty="0"/>
              <a:t>           </a:t>
            </a:r>
            <a:r>
              <a:rPr lang="en-US" altLang="zh-CN" dirty="0"/>
              <a:t>CMS ETL</a:t>
            </a:r>
          </a:p>
          <a:p>
            <a:r>
              <a:rPr lang="en-US" altLang="zh-CN" dirty="0"/>
              <a:t>                </a:t>
            </a:r>
            <a:r>
              <a:rPr lang="zh-CN" altLang="en-US" dirty="0"/>
              <a:t>中国：</a:t>
            </a:r>
            <a:r>
              <a:rPr lang="en-US" altLang="zh-CN" dirty="0"/>
              <a:t>CEPC OTK&amp;TOF</a:t>
            </a:r>
          </a:p>
          <a:p>
            <a:r>
              <a:rPr lang="en-US" altLang="zh-CN" dirty="0"/>
              <a:t>                </a:t>
            </a:r>
            <a:r>
              <a:rPr lang="zh-CN" altLang="en-US" dirty="0"/>
              <a:t>美国：</a:t>
            </a:r>
            <a:r>
              <a:rPr lang="en-US" altLang="zh-CN" dirty="0"/>
              <a:t>EIC</a:t>
            </a:r>
          </a:p>
          <a:p>
            <a:r>
              <a:rPr lang="en-US" altLang="zh-CN" dirty="0"/>
              <a:t>2</a:t>
            </a:r>
            <a:r>
              <a:rPr lang="zh-CN" altLang="en-US" dirty="0"/>
              <a:t>、束流监测</a:t>
            </a:r>
            <a:endParaRPr lang="en-US" altLang="zh-CN" dirty="0"/>
          </a:p>
          <a:p>
            <a:r>
              <a:rPr lang="en-US" altLang="zh-CN" dirty="0"/>
              <a:t>3</a:t>
            </a:r>
            <a:r>
              <a:rPr lang="zh-CN" altLang="en-US" dirty="0"/>
              <a:t>、光源应用 </a:t>
            </a:r>
            <a:endParaRPr lang="en-US" altLang="zh-CN" dirty="0"/>
          </a:p>
          <a:p>
            <a:r>
              <a:rPr lang="en-US" altLang="zh-CN" dirty="0"/>
              <a:t>4</a:t>
            </a:r>
            <a:r>
              <a:rPr lang="zh-CN" altLang="en-US" dirty="0"/>
              <a:t>、医疗应用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19470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BA2522-F149-BBC5-EDCD-03332E749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307" y="20170"/>
            <a:ext cx="8915040" cy="1144800"/>
          </a:xfrm>
        </p:spPr>
        <p:txBody>
          <a:bodyPr/>
          <a:lstStyle/>
          <a:p>
            <a:pPr algn="ctr"/>
            <a:r>
              <a:rPr lang="zh-CN" altLang="en-US" dirty="0"/>
              <a:t>高颗粒度时间探测器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0086F0-934A-7D96-DA1D-4CD5CD370216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83734" y="1000128"/>
            <a:ext cx="3830566" cy="867583"/>
          </a:xfrm>
        </p:spPr>
        <p:txBody>
          <a:bodyPr/>
          <a:lstStyle/>
          <a:p>
            <a:r>
              <a:rPr lang="en-US" altLang="zh-CN" sz="2400" dirty="0"/>
              <a:t>HGTD</a:t>
            </a:r>
            <a:r>
              <a:rPr lang="zh-CN" altLang="en-US" sz="2400" dirty="0"/>
              <a:t>：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High Granularity Timing Detector </a:t>
            </a:r>
            <a:endParaRPr lang="zh-CN" altLang="en-US" sz="24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9E6529B-AEA8-1266-0F26-F0874A1240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519"/>
          <a:stretch/>
        </p:blipFill>
        <p:spPr>
          <a:xfrm>
            <a:off x="4214959" y="3775890"/>
            <a:ext cx="5641960" cy="238003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1FEA283-3E16-2F95-1EFF-52DE4C6AEC0A}"/>
              </a:ext>
            </a:extLst>
          </p:cNvPr>
          <p:cNvSpPr txBox="1"/>
          <p:nvPr/>
        </p:nvSpPr>
        <p:spPr>
          <a:xfrm>
            <a:off x="427072" y="1796606"/>
            <a:ext cx="3887228" cy="1289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高精度的时间信息被用来解决粒子堆积问题，并改善粒子重建性能，提高探测器的性能</a:t>
            </a:r>
            <a:endParaRPr lang="en-US" altLang="zh-CN" sz="1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341419E-268D-9E37-042C-711F97337FC2}"/>
              </a:ext>
            </a:extLst>
          </p:cNvPr>
          <p:cNvSpPr txBox="1"/>
          <p:nvPr/>
        </p:nvSpPr>
        <p:spPr>
          <a:xfrm>
            <a:off x="427072" y="3520590"/>
            <a:ext cx="47162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探测器面积：</a:t>
            </a:r>
            <a:r>
              <a:rPr lang="en-US" altLang="zh-CN" dirty="0"/>
              <a:t>6.4m</a:t>
            </a:r>
            <a:r>
              <a:rPr lang="en-US" altLang="zh-CN" baseline="30000" dirty="0"/>
              <a:t>2</a:t>
            </a:r>
          </a:p>
          <a:p>
            <a:pPr>
              <a:lnSpc>
                <a:spcPct val="150000"/>
              </a:lnSpc>
            </a:pPr>
            <a:r>
              <a:rPr lang="zh-CN" altLang="en-US" dirty="0"/>
              <a:t>圆盘半径：</a:t>
            </a:r>
            <a:r>
              <a:rPr lang="en-US" altLang="zh-CN" dirty="0"/>
              <a:t>11cm-100cm</a:t>
            </a:r>
          </a:p>
          <a:p>
            <a:pPr>
              <a:lnSpc>
                <a:spcPct val="150000"/>
              </a:lnSpc>
            </a:pPr>
            <a:r>
              <a:rPr lang="zh-CN" altLang="en-US" dirty="0"/>
              <a:t>读出通道数：三百多万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0070C0"/>
                </a:solidFill>
              </a:rPr>
              <a:t>时间精度：</a:t>
            </a:r>
            <a:r>
              <a:rPr lang="en-US" altLang="zh-CN" dirty="0">
                <a:solidFill>
                  <a:srgbClr val="0070C0"/>
                </a:solidFill>
              </a:rPr>
              <a:t>35ps-70ps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0070C0"/>
                </a:solidFill>
              </a:rPr>
              <a:t>辐照要求：</a:t>
            </a:r>
            <a:r>
              <a:rPr lang="en-US" altLang="zh-CN" dirty="0">
                <a:solidFill>
                  <a:srgbClr val="0070C0"/>
                </a:solidFill>
              </a:rPr>
              <a:t>2.5x10</a:t>
            </a:r>
            <a:r>
              <a:rPr lang="en-US" altLang="zh-CN" baseline="30000" dirty="0">
                <a:solidFill>
                  <a:srgbClr val="0070C0"/>
                </a:solidFill>
              </a:rPr>
              <a:t>15</a:t>
            </a:r>
            <a:r>
              <a:rPr lang="en-US" altLang="zh-CN" dirty="0">
                <a:solidFill>
                  <a:srgbClr val="0070C0"/>
                </a:solidFill>
              </a:rPr>
              <a:t>n</a:t>
            </a:r>
            <a:r>
              <a:rPr lang="en-US" altLang="zh-CN" baseline="-25000" dirty="0">
                <a:solidFill>
                  <a:srgbClr val="0070C0"/>
                </a:solidFill>
              </a:rPr>
              <a:t>eq</a:t>
            </a:r>
            <a:r>
              <a:rPr lang="en-US" altLang="zh-CN" dirty="0">
                <a:solidFill>
                  <a:srgbClr val="0070C0"/>
                </a:solidFill>
              </a:rPr>
              <a:t>/cm</a:t>
            </a:r>
            <a:r>
              <a:rPr lang="en-US" altLang="zh-CN" baseline="30000" dirty="0">
                <a:solidFill>
                  <a:srgbClr val="0070C0"/>
                </a:solidFill>
              </a:rPr>
              <a:t>2</a:t>
            </a:r>
            <a:r>
              <a:rPr lang="en-US" altLang="zh-CN" dirty="0">
                <a:solidFill>
                  <a:srgbClr val="0070C0"/>
                </a:solidFill>
              </a:rPr>
              <a:t>(</a:t>
            </a:r>
            <a:r>
              <a:rPr lang="zh-CN" altLang="en-US" dirty="0">
                <a:solidFill>
                  <a:srgbClr val="0070C0"/>
                </a:solidFill>
              </a:rPr>
              <a:t>中子</a:t>
            </a:r>
            <a:r>
              <a:rPr lang="en-US" altLang="zh-CN" dirty="0">
                <a:solidFill>
                  <a:srgbClr val="0070C0"/>
                </a:solidFill>
              </a:rPr>
              <a:t>), 2MGy(TID) 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0200802-64E6-3363-D22C-161FD8D72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287" y="863584"/>
            <a:ext cx="5164555" cy="254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15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55604</TotalTime>
  <Words>1884</Words>
  <Application>Microsoft Office PowerPoint</Application>
  <PresentationFormat>A4 纸张(210x297 毫米)</PresentationFormat>
  <Paragraphs>296</Paragraphs>
  <Slides>45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PowerPoint 演示文稿</vt:lpstr>
      <vt:lpstr>目录</vt:lpstr>
      <vt:lpstr>LGAD简介</vt:lpstr>
      <vt:lpstr>PowerPoint 演示文稿</vt:lpstr>
      <vt:lpstr>LGAD 类别</vt:lpstr>
      <vt:lpstr>LGAD 类别</vt:lpstr>
      <vt:lpstr>Monolithic LGAD</vt:lpstr>
      <vt:lpstr>LGAD应用与研究单位</vt:lpstr>
      <vt:lpstr>高颗粒度时间探测器</vt:lpstr>
      <vt:lpstr>PowerPoint 演示文稿</vt:lpstr>
      <vt:lpstr>DC-LGAD制备工艺步骤</vt:lpstr>
      <vt:lpstr>PowerPoint 演示文稿</vt:lpstr>
      <vt:lpstr>PowerPoint 演示文稿</vt:lpstr>
      <vt:lpstr>PowerPoint 演示文稿</vt:lpstr>
      <vt:lpstr>LGAD预生产状况</vt:lpstr>
      <vt:lpstr>PowerPoint 演示文稿</vt:lpstr>
      <vt:lpstr>PowerPoint 演示文稿</vt:lpstr>
      <vt:lpstr>AC-LGAD 结构与参数讨论</vt:lpstr>
      <vt:lpstr>AC-LGAD</vt:lpstr>
      <vt:lpstr>AC-LGAD</vt:lpstr>
      <vt:lpstr>PowerPoint 演示文稿</vt:lpstr>
      <vt:lpstr>PowerPoint 演示文稿</vt:lpstr>
      <vt:lpstr>PowerPoint 演示文稿</vt:lpstr>
      <vt:lpstr>PowerPoint 演示文稿</vt:lpstr>
      <vt:lpstr>国内外研究综述</vt:lpstr>
      <vt:lpstr>PowerPoint 演示文稿</vt:lpstr>
      <vt:lpstr>PowerPoint 演示文稿</vt:lpstr>
      <vt:lpstr>PowerPoint 演示文稿</vt:lpstr>
      <vt:lpstr>PowerPoint 演示文稿</vt:lpstr>
      <vt:lpstr>电容讨论</vt:lpstr>
      <vt:lpstr>PowerPoint 演示文稿</vt:lpstr>
      <vt:lpstr>PowerPoint 演示文稿</vt:lpstr>
      <vt:lpstr>电荷共享</vt:lpstr>
      <vt:lpstr>PowerPoint 演示文稿</vt:lpstr>
      <vt:lpstr>PowerPoint 演示文稿</vt:lpstr>
      <vt:lpstr>PowerPoint 演示文稿</vt:lpstr>
      <vt:lpstr>AC-LGAD流片</vt:lpstr>
      <vt:lpstr>AC-LGAD R&amp;D</vt:lpstr>
      <vt:lpstr>Strip AC-LGAD R&amp;D</vt:lpstr>
      <vt:lpstr>Strip AC-LGAD R&amp;D</vt:lpstr>
      <vt:lpstr>PowerPoint 演示文稿</vt:lpstr>
      <vt:lpstr>LGAD传感器应用前景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zenmojo</dc:creator>
  <dc:description/>
  <cp:lastModifiedBy>Mei Zhao</cp:lastModifiedBy>
  <cp:revision>1411</cp:revision>
  <cp:lastPrinted>2021-04-10T13:59:08Z</cp:lastPrinted>
  <dcterms:created xsi:type="dcterms:W3CDTF">2015-10-29T10:59:50Z</dcterms:created>
  <dcterms:modified xsi:type="dcterms:W3CDTF">2025-02-17T06:04:22Z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A4 Paper (210x297 mm)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23</vt:i4>
  </property>
</Properties>
</file>