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  <p:sldMasterId id="2147483673" r:id="rId2"/>
  </p:sldMasterIdLst>
  <p:notesMasterIdLst>
    <p:notesMasterId r:id="rId35"/>
  </p:notesMasterIdLst>
  <p:sldIdLst>
    <p:sldId id="256" r:id="rId3"/>
    <p:sldId id="4946" r:id="rId4"/>
    <p:sldId id="4948" r:id="rId5"/>
    <p:sldId id="4965" r:id="rId6"/>
    <p:sldId id="4947" r:id="rId7"/>
    <p:sldId id="4949" r:id="rId8"/>
    <p:sldId id="622" r:id="rId9"/>
    <p:sldId id="623" r:id="rId10"/>
    <p:sldId id="470" r:id="rId11"/>
    <p:sldId id="4950" r:id="rId12"/>
    <p:sldId id="703" r:id="rId13"/>
    <p:sldId id="606" r:id="rId14"/>
    <p:sldId id="4967" r:id="rId15"/>
    <p:sldId id="659" r:id="rId16"/>
    <p:sldId id="4971" r:id="rId17"/>
    <p:sldId id="4968" r:id="rId18"/>
    <p:sldId id="4969" r:id="rId19"/>
    <p:sldId id="4909" r:id="rId20"/>
    <p:sldId id="645" r:id="rId21"/>
    <p:sldId id="4923" r:id="rId22"/>
    <p:sldId id="4928" r:id="rId23"/>
    <p:sldId id="4926" r:id="rId24"/>
    <p:sldId id="4932" r:id="rId25"/>
    <p:sldId id="4920" r:id="rId26"/>
    <p:sldId id="4931" r:id="rId27"/>
    <p:sldId id="4943" r:id="rId28"/>
    <p:sldId id="4922" r:id="rId29"/>
    <p:sldId id="4933" r:id="rId30"/>
    <p:sldId id="708" r:id="rId31"/>
    <p:sldId id="716" r:id="rId32"/>
    <p:sldId id="4970" r:id="rId33"/>
    <p:sldId id="473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  <a:srgbClr val="CA77FB"/>
    <a:srgbClr val="FB59F3"/>
    <a:srgbClr val="A91EC2"/>
    <a:srgbClr val="5C30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508" autoAdjust="0"/>
    <p:restoredTop sz="96318"/>
  </p:normalViewPr>
  <p:slideViewPr>
    <p:cSldViewPr snapToGrid="0">
      <p:cViewPr varScale="1">
        <p:scale>
          <a:sx n="130" d="100"/>
          <a:sy n="130" d="100"/>
        </p:scale>
        <p:origin x="26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ID4096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111C4B-72BC-4D7B-9C93-6225B6EF6CCC}" type="datetimeFigureOut">
              <a:rPr lang="LID4096" smtClean="0"/>
              <a:t>9/20/25</a:t>
            </a:fld>
            <a:endParaRPr lang="LID4096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LID4096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ID4096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68E0ED-6E77-4BE1-82FF-B35245703702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992571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68E0ED-6E77-4BE1-82FF-B35245703702}" type="slidenum">
              <a:rPr lang="LID4096" smtClean="0"/>
              <a:t>2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4538045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26D7E8-AEA9-4372-89ED-924FAA60D1AC}" type="slidenum">
              <a:rPr lang="en-US" smtClean="0"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68E0ED-6E77-4BE1-82FF-B35245703702}" type="slidenum">
              <a:rPr lang="LID4096" smtClean="0"/>
              <a:t>13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8609518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35D9DD-C64B-DE45-A38A-BC351409B58F}" type="slidenum">
              <a:rPr kumimoji="1" lang="zh-CN" altLang="en-US" smtClean="0"/>
              <a:t>14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602661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68E0ED-6E77-4BE1-82FF-B35245703702}" type="slidenum">
              <a:rPr lang="LID4096" smtClean="0"/>
              <a:t>17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0380929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eaLnBrk="0" fontAlgn="base" hangingPunct="0">
              <a:spcBef>
                <a:spcPct val="30000"/>
              </a:spcBef>
              <a:spcAft>
                <a:spcPct val="0"/>
              </a:spcAft>
            </a:pPr>
            <a:endParaRPr lang="en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E6EE50-88A7-1645-B185-D4F4C5328C9D}" type="slidenum">
              <a:rPr lang="en-US" altLang="en-US" smtClean="0"/>
              <a:pPr/>
              <a:t>18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247877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68E0ED-6E77-4BE1-82FF-B35245703702}" type="slidenum">
              <a:rPr lang="LID4096" smtClean="0"/>
              <a:t>19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5135067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68E0ED-6E77-4BE1-82FF-B35245703702}" type="slidenum">
              <a:rPr lang="LID4096" smtClean="0"/>
              <a:t>20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6146527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68E0ED-6E77-4BE1-82FF-B35245703702}" type="slidenum">
              <a:rPr lang="LID4096" smtClean="0"/>
              <a:t>21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40834608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68E0ED-6E77-4BE1-82FF-B35245703702}" type="slidenum">
              <a:rPr lang="LID4096" smtClean="0"/>
              <a:t>22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95291467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68E0ED-6E77-4BE1-82FF-B35245703702}" type="slidenum">
              <a:rPr lang="LID4096" smtClean="0"/>
              <a:t>23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8851283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27E40D-0BA7-AB40-6BE7-00DF96BB15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3E501DD-CCC1-8B0A-1548-6174F8A8065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9790B91-F2A8-2F88-D866-06F0BA3434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167855-C745-1845-7916-E1B56CC14D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68E0ED-6E77-4BE1-82FF-B35245703702}" type="slidenum">
              <a:rPr lang="LID4096" smtClean="0"/>
              <a:t>3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88248267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68E0ED-6E77-4BE1-82FF-B35245703702}" type="slidenum">
              <a:rPr lang="LID4096" smtClean="0"/>
              <a:t>27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11784134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68E0ED-6E77-4BE1-82FF-B35245703702}" type="slidenum">
              <a:rPr lang="LID4096" smtClean="0"/>
              <a:t>28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64335560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68E0ED-6E77-4BE1-82FF-B35245703702}" type="slidenum">
              <a:rPr lang="LID4096" smtClean="0"/>
              <a:t>29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22724095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26D7E8-AEA9-4372-89ED-924FAA60D1AC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54851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26D7E8-AEA9-4372-89ED-924FAA60D1AC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6649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68E0ED-6E77-4BE1-82FF-B35245703702}" type="slidenum">
              <a:rPr lang="LID4096" smtClean="0"/>
              <a:t>5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0892178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68E0ED-6E77-4BE1-82FF-B35245703702}" type="slidenum">
              <a:rPr lang="LID4096" smtClean="0"/>
              <a:t>6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7949920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67CAED-4F6D-48EB-ADCE-01B942D6FF3C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23052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68E0ED-6E77-4BE1-82FF-B35245703702}" type="slidenum">
              <a:rPr lang="LID4096" smtClean="0"/>
              <a:t>8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2553100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26D7E8-AEA9-4372-89ED-924FAA60D1AC}" type="slidenum">
              <a:rPr lang="en-US" smtClean="0"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B988E9-18F6-6E52-840A-9071A9B35F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DE22D5C-F556-7EBB-E9D6-8395A17DFEF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A20FA74-3D6A-70AF-E0AC-7EF57771E1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676D3A-D474-D14C-D26D-AF141EA621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26D7E8-AEA9-4372-89ED-924FAA60D1A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1118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35D9DD-C64B-DE45-A38A-BC351409B58F}" type="slidenum">
              <a:rPr kumimoji="1" lang="zh-CN" altLang="en-US" smtClean="0"/>
              <a:t>11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677785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tags" Target="../tags/tag17.xml"/><Relationship Id="rId7" Type="http://schemas.openxmlformats.org/officeDocument/2006/relationships/image" Target="../media/image7.png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image" Target="../media/image6.png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18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tags" Target="../tags/tag21.xml"/><Relationship Id="rId7" Type="http://schemas.openxmlformats.org/officeDocument/2006/relationships/image" Target="../media/image9.png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image" Target="../media/image8.png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2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3.xml"/><Relationship Id="rId4" Type="http://schemas.openxmlformats.org/officeDocument/2006/relationships/image" Target="../media/image9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tags" Target="../tags/tag26.xml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6" Type="http://schemas.openxmlformats.org/officeDocument/2006/relationships/image" Target="../media/image9.png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27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8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image" Target="../media/image7.png"/><Relationship Id="rId5" Type="http://schemas.openxmlformats.org/officeDocument/2006/relationships/image" Target="../media/image10.jpeg"/><Relationship Id="rId4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7" Type="http://schemas.openxmlformats.org/officeDocument/2006/relationships/image" Target="../media/image5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4.jpg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4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tags" Target="../tags/tag34.xml"/><Relationship Id="rId2" Type="http://schemas.openxmlformats.org/officeDocument/2006/relationships/tags" Target="../tags/tag33.xml"/><Relationship Id="rId1" Type="http://schemas.openxmlformats.org/officeDocument/2006/relationships/tags" Target="../tags/tag32.xml"/><Relationship Id="rId4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5" Type="http://schemas.openxmlformats.org/officeDocument/2006/relationships/image" Target="../media/image5.png"/><Relationship Id="rId4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4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88638" y="1934418"/>
            <a:ext cx="10364391" cy="919488"/>
          </a:xfrm>
        </p:spPr>
        <p:txBody>
          <a:bodyPr/>
          <a:lstStyle>
            <a:lvl1pPr>
              <a:defRPr sz="60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altLang="zh-CN"/>
              <a:t>Click to edit Master title style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9099" y="3886649"/>
            <a:ext cx="8533804" cy="629368"/>
          </a:xfrm>
        </p:spPr>
        <p:txBody>
          <a:bodyPr/>
          <a:lstStyle>
            <a:lvl1pPr marL="0" indent="0" algn="ctr">
              <a:buNone/>
              <a:defRPr sz="32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28631" indent="0" algn="ctr">
              <a:buNone/>
              <a:defRPr/>
            </a:lvl2pPr>
            <a:lvl3pPr marL="857262" indent="0" algn="ctr">
              <a:buNone/>
              <a:defRPr/>
            </a:lvl3pPr>
            <a:lvl4pPr marL="1285893" indent="0" algn="ctr">
              <a:buNone/>
              <a:defRPr/>
            </a:lvl4pPr>
            <a:lvl5pPr marL="1714525" indent="0" algn="ctr">
              <a:buNone/>
              <a:defRPr/>
            </a:lvl5pPr>
            <a:lvl6pPr marL="2143156" indent="0" algn="ctr">
              <a:buNone/>
              <a:defRPr/>
            </a:lvl6pPr>
            <a:lvl7pPr marL="2571787" indent="0" algn="ctr">
              <a:buNone/>
              <a:defRPr/>
            </a:lvl7pPr>
            <a:lvl8pPr marL="3000418" indent="0" algn="ctr">
              <a:buNone/>
              <a:defRPr/>
            </a:lvl8pPr>
            <a:lvl9pPr marL="3429050" indent="0" algn="ctr">
              <a:buNone/>
              <a:defRPr/>
            </a:lvl9pPr>
          </a:lstStyle>
          <a:p>
            <a:r>
              <a:rPr lang="en-US" altLang="zh-CN"/>
              <a:t>Click to edit Master subtitle style</a:t>
            </a:r>
            <a:endParaRPr lang="zh-CN" altLang="en-US" dirty="0"/>
          </a:p>
        </p:txBody>
      </p:sp>
      <p:pic>
        <p:nvPicPr>
          <p:cNvPr id="4" name="Picture 2" descr="Tsinghua University | New Climate Economy | Commission on the Economy and  Climate">
            <a:extLst>
              <a:ext uri="{FF2B5EF4-FFF2-40B4-BE49-F238E27FC236}">
                <a16:creationId xmlns:a16="http://schemas.microsoft.com/office/drawing/2014/main" id="{3D8B60BA-4718-4CC6-B331-A17F80FDD2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7971" y="5639099"/>
            <a:ext cx="2389900" cy="919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Tsinghua University | New Climate Economy | Commission on the Economy and  Climate">
            <a:extLst>
              <a:ext uri="{FF2B5EF4-FFF2-40B4-BE49-F238E27FC236}">
                <a16:creationId xmlns:a16="http://schemas.microsoft.com/office/drawing/2014/main" id="{E8B4CDF8-D82F-4B30-A671-E880EC374B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7971" y="5639099"/>
            <a:ext cx="2389900" cy="919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5760961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cap="none" baseline="0"/>
            </a:lvl1pPr>
          </a:lstStyle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dobe Devanagari" panose="02040503050201020203" pitchFamily="18" charset="0"/>
                <a:cs typeface="Adobe Devanagari" panose="02040503050201020203" pitchFamily="18" charset="0"/>
              </a:defRPr>
            </a:lvl1pPr>
            <a:lvl2pPr>
              <a:defRPr>
                <a:latin typeface="Adobe Devanagari" panose="02040503050201020203" pitchFamily="18" charset="0"/>
                <a:cs typeface="Adobe Devanagari" panose="02040503050201020203" pitchFamily="18" charset="0"/>
              </a:defRPr>
            </a:lvl2pPr>
            <a:lvl3pPr>
              <a:defRPr>
                <a:latin typeface="Adobe Devanagari" panose="02040503050201020203" pitchFamily="18" charset="0"/>
                <a:cs typeface="Adobe Devanagari" panose="02040503050201020203" pitchFamily="18" charset="0"/>
              </a:defRPr>
            </a:lvl3pPr>
            <a:lvl4pPr>
              <a:defRPr>
                <a:latin typeface="Adobe Devanagari" panose="02040503050201020203" pitchFamily="18" charset="0"/>
                <a:cs typeface="Adobe Devanagari" panose="02040503050201020203" pitchFamily="18" charset="0"/>
              </a:defRPr>
            </a:lvl4pPr>
            <a:lvl5pPr>
              <a:defRPr>
                <a:latin typeface="Adobe Devanagari" panose="02040503050201020203" pitchFamily="18" charset="0"/>
                <a:cs typeface="Adobe Devanagari" panose="02040503050201020203" pitchFamily="18" charset="0"/>
              </a:defRPr>
            </a:lvl5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F8058-DDCF-45E4-8BCD-8D913568A213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5384693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F8058-DDCF-45E4-8BCD-8D913568A213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8852015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63084" y="4406903"/>
            <a:ext cx="10363200" cy="1362075"/>
          </a:xfrm>
        </p:spPr>
        <p:txBody>
          <a:bodyPr/>
          <a:lstStyle>
            <a:lvl1pPr algn="l">
              <a:defRPr sz="2250" b="1" cap="none" baseline="0"/>
            </a:lvl1pPr>
          </a:lstStyle>
          <a:p>
            <a:r>
              <a:rPr lang="en-US" dirty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35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B4ADD8-9C64-4492-9BCB-B5678A533647}" type="slidenum">
              <a:rPr lang="en-US" altLang="en-US" smtClean="0"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953971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350" y="0"/>
            <a:ext cx="12202795" cy="6882130"/>
          </a:xfrm>
          <a:prstGeom prst="rect">
            <a:avLst/>
          </a:prstGeom>
        </p:spPr>
      </p:pic>
      <p:pic>
        <p:nvPicPr>
          <p:cNvPr id="156" name="图像" descr="图像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9768640" y="332771"/>
            <a:ext cx="2045095" cy="68288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24" name="正文级别 1…"/>
          <p:cNvSpPr txBox="1">
            <a:spLocks noGrp="1"/>
          </p:cNvSpPr>
          <p:nvPr>
            <p:ph type="body" sz="quarter" idx="22" hasCustomPrompt="1"/>
            <p:custDataLst>
              <p:tags r:id="rId2"/>
            </p:custDataLst>
          </p:nvPr>
        </p:nvSpPr>
        <p:spPr>
          <a:xfrm>
            <a:off x="745490" y="3161982"/>
            <a:ext cx="10716408" cy="558165"/>
          </a:xfrm>
          <a:prstGeom prst="rect">
            <a:avLst/>
          </a:prstGeom>
        </p:spPr>
        <p:txBody>
          <a:bodyPr/>
          <a:lstStyle>
            <a:lvl1pPr marL="0" indent="0" algn="ctr" defTabSz="825500">
              <a:lnSpc>
                <a:spcPct val="100000"/>
              </a:lnSpc>
              <a:spcBef>
                <a:spcPct val="0"/>
              </a:spcBef>
              <a:buSzTx/>
              <a:buNone/>
              <a:defRPr kumimoji="0" sz="3300" b="0" i="0" u="none" strike="noStrike" kern="0" cap="none" spc="300" normalizeH="0" baseline="0" noProof="1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Microsoft YaHei" panose="020B0503020204020204" charset="-122"/>
                <a:ea typeface="Microsoft YaHei Regular" panose="020B0503020204020204" charset="-122"/>
                <a:cs typeface="Source Han Sans SC Medium" panose="020B0500000000000000" charset="-122"/>
              </a:defRPr>
            </a:lvl1pPr>
            <a:lvl2pPr marL="0" indent="228600" algn="ctr" defTabSz="825500">
              <a:lnSpc>
                <a:spcPct val="100000"/>
              </a:lnSpc>
              <a:spcBef>
                <a:spcPct val="0"/>
              </a:spcBef>
              <a:buSzTx/>
              <a:buNone/>
              <a:defRPr sz="2750" b="1"/>
            </a:lvl2pPr>
            <a:lvl3pPr marL="0" indent="457200" algn="ctr" defTabSz="825500">
              <a:lnSpc>
                <a:spcPct val="100000"/>
              </a:lnSpc>
              <a:spcBef>
                <a:spcPct val="0"/>
              </a:spcBef>
              <a:buSzTx/>
              <a:buNone/>
              <a:defRPr sz="2750" b="1"/>
            </a:lvl3pPr>
            <a:lvl4pPr marL="0" indent="685800" algn="ctr" defTabSz="825500">
              <a:lnSpc>
                <a:spcPct val="100000"/>
              </a:lnSpc>
              <a:spcBef>
                <a:spcPct val="0"/>
              </a:spcBef>
              <a:buSzTx/>
              <a:buNone/>
              <a:defRPr sz="2750" b="1"/>
            </a:lvl4pPr>
            <a:lvl5pPr marL="0" indent="914400" algn="ctr" defTabSz="825500">
              <a:lnSpc>
                <a:spcPct val="100000"/>
              </a:lnSpc>
              <a:spcBef>
                <a:spcPct val="0"/>
              </a:spcBef>
              <a:buSzTx/>
              <a:buNone/>
              <a:defRPr sz="2750" b="1"/>
            </a:lvl5pPr>
          </a:lstStyle>
          <a:p>
            <a:r>
              <a:rPr dirty="0" err="1"/>
              <a:t>演示文稿副标题</a:t>
            </a:r>
            <a:endParaRPr dirty="0"/>
          </a:p>
          <a:p>
            <a:pPr lvl="1"/>
            <a:endParaRPr dirty="0"/>
          </a:p>
          <a:p>
            <a:pPr lvl="2"/>
            <a:endParaRPr dirty="0"/>
          </a:p>
          <a:p>
            <a:pPr lvl="3"/>
            <a:endParaRPr dirty="0"/>
          </a:p>
          <a:p>
            <a:pPr lvl="4"/>
            <a:endParaRPr dirty="0"/>
          </a:p>
        </p:txBody>
      </p:sp>
      <p:sp>
        <p:nvSpPr>
          <p:cNvPr id="23" name="作者和日期"/>
          <p:cNvSpPr txBox="1">
            <a:spLocks noGrp="1"/>
          </p:cNvSpPr>
          <p:nvPr>
            <p:ph type="body" sz="quarter" idx="23" hasCustomPrompt="1"/>
            <p:custDataLst>
              <p:tags r:id="rId3"/>
            </p:custDataLst>
          </p:nvPr>
        </p:nvSpPr>
        <p:spPr>
          <a:xfrm>
            <a:off x="746760" y="5805154"/>
            <a:ext cx="10984311" cy="318490"/>
          </a:xfrm>
          <a:prstGeom prst="rect">
            <a:avLst/>
          </a:prstGeom>
        </p:spPr>
        <p:txBody>
          <a:bodyPr lIns="45719" tIns="45719" rIns="45719" bIns="45719">
            <a:noAutofit/>
          </a:bodyPr>
          <a:lstStyle>
            <a:lvl1pPr marL="0" indent="0" algn="ctr" defTabSz="701675">
              <a:lnSpc>
                <a:spcPct val="100000"/>
              </a:lnSpc>
              <a:spcBef>
                <a:spcPct val="0"/>
              </a:spcBef>
              <a:buSzTx/>
              <a:buNone/>
              <a:defRPr kumimoji="0" sz="1600" b="0" i="0" u="none" strike="noStrike" kern="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Microsoft YaHei Regular" panose="020B0503020204020204" charset="-122"/>
                <a:ea typeface="Microsoft YaHei Regular" panose="020B0503020204020204" charset="-122"/>
                <a:cs typeface="Source Han Sans SC Medium" panose="020B0500000000000000" charset="-122"/>
              </a:defRPr>
            </a:lvl1pPr>
          </a:lstStyle>
          <a:p>
            <a:r>
              <a:t>作者和日期</a:t>
            </a:r>
          </a:p>
        </p:txBody>
      </p:sp>
      <p:sp>
        <p:nvSpPr>
          <p:cNvPr id="3" name="演示文稿标题"/>
          <p:cNvSpPr txBox="1"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-6350" y="1595428"/>
            <a:ext cx="12198349" cy="1003935"/>
          </a:xfrm>
          <a:prstGeom prst="rect">
            <a:avLst/>
          </a:prstGeom>
        </p:spPr>
        <p:txBody>
          <a:bodyPr anchor="b"/>
          <a:lstStyle>
            <a:lvl1pPr marL="0" marR="0" lvl="0" algn="ctr" defTabSz="2438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5200" b="1" i="0" u="none" strike="noStrike" kern="0" cap="none" spc="300" normalizeH="0" baseline="0" noProof="1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Microsoft YaHei Bold" panose="020B0503020204020204" charset="-122"/>
                <a:ea typeface="Microsoft YaHei Bold" panose="020B0503020204020204" charset="-122"/>
                <a:cs typeface="Source Han Sans SC" panose="020B0500000000000000" charset="-122"/>
              </a:defRPr>
            </a:lvl1pPr>
          </a:lstStyle>
          <a:p>
            <a:r>
              <a:t>演示文稿标题</a:t>
            </a:r>
          </a:p>
        </p:txBody>
      </p:sp>
    </p:spTree>
    <p:extLst>
      <p:ext uri="{BB962C8B-B14F-4D97-AF65-F5344CB8AC3E}">
        <p14:creationId xmlns:p14="http://schemas.microsoft.com/office/powerpoint/2010/main" val="2117041943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/Users/chenyue/Desktop/清华大学ppt模板 2/第二次/6/200ppi/资源 1.png资源 1"/>
          <p:cNvPicPr>
            <a:picLocks noChangeAspect="1"/>
          </p:cNvPicPr>
          <p:nvPr/>
        </p:nvPicPr>
        <p:blipFill>
          <a:blip r:embed="rId6"/>
          <a:srcRect l="51" r="51"/>
          <a:stretch>
            <a:fillRect/>
          </a:stretch>
        </p:blipFill>
        <p:spPr>
          <a:xfrm>
            <a:off x="0" y="0"/>
            <a:ext cx="12191365" cy="6896100"/>
          </a:xfrm>
          <a:prstGeom prst="rect">
            <a:avLst/>
          </a:prstGeom>
        </p:spPr>
      </p:pic>
      <p:pic>
        <p:nvPicPr>
          <p:cNvPr id="6" name="图片 5" descr="WechatIMG8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0708640" y="50800"/>
            <a:ext cx="1394460" cy="507365"/>
          </a:xfrm>
          <a:prstGeom prst="rect">
            <a:avLst/>
          </a:prstGeom>
        </p:spPr>
      </p:pic>
      <p:sp>
        <p:nvSpPr>
          <p:cNvPr id="4" name="标题 1">
            <a:extLst>
              <a:ext uri="{FF2B5EF4-FFF2-40B4-BE49-F238E27FC236}">
                <a16:creationId xmlns:a16="http://schemas.microsoft.com/office/drawing/2014/main" id="{5453B0AF-4248-39C4-F72A-4A4B5EDE8189}"/>
              </a:ext>
            </a:extLst>
          </p:cNvPr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800985" y="8375"/>
            <a:ext cx="10384465" cy="549790"/>
          </a:xfrm>
        </p:spPr>
        <p:txBody>
          <a:bodyPr anchor="ctr">
            <a:normAutofit/>
          </a:bodyPr>
          <a:lstStyle>
            <a:lvl1pPr algn="ctr">
              <a:defRPr kumimoji="0" lang="zh-CN" sz="2400" b="0" i="0" u="none" strike="noStrike" kern="0" cap="none" spc="0" normalizeH="0" baseline="0" noProof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FillTx/>
                <a:latin typeface="Microsoft YaHei" panose="020B0503020204020204" charset="-122"/>
                <a:ea typeface="Microsoft YaHei" panose="020B0503020204020204" charset="-122"/>
                <a:cs typeface="Source Han Sans SC" panose="020B0500000000000000" charset="-122"/>
              </a:defRPr>
            </a:lvl1pPr>
          </a:lstStyle>
          <a:p>
            <a:r>
              <a:rPr lang="zh-CN" altLang="en-US" dirty="0"/>
              <a:t>单击此处编辑章节标题</a:t>
            </a:r>
          </a:p>
        </p:txBody>
      </p:sp>
      <p:sp>
        <p:nvSpPr>
          <p:cNvPr id="7" name="文本占位符 11">
            <a:extLst>
              <a:ext uri="{FF2B5EF4-FFF2-40B4-BE49-F238E27FC236}">
                <a16:creationId xmlns:a16="http://schemas.microsoft.com/office/drawing/2014/main" id="{214BD2E6-1BC7-F719-A3F7-BD47CE8DE802}"/>
              </a:ext>
            </a:extLst>
          </p:cNvPr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437064" y="1120398"/>
            <a:ext cx="11570637" cy="4975602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itchFamily="2" charset="2"/>
              <a:buChar char="Ø"/>
              <a:defRPr kumimoji="0" lang="zh-CN" altLang="en-US" sz="1800" b="0" i="0" u="none" strike="noStrike" kern="0" cap="none" spc="0" normalizeH="0" baseline="0" noProof="1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Microsoft YaHei Regular" panose="020B0503020204020204" charset="-122"/>
                <a:ea typeface="Microsoft YaHei Regular" panose="020B0503020204020204" charset="-122"/>
                <a:cs typeface="Source Han Sans SC Medium" panose="020B0500000000000000" charset="-122"/>
                <a:sym typeface="+mn-ea"/>
              </a:defRPr>
            </a:lvl1pPr>
          </a:lstStyle>
          <a:p>
            <a:pPr lvl="0"/>
            <a:r>
              <a:rPr lang="en-US">
                <a:sym typeface="+mn-ea"/>
              </a:rPr>
              <a:t>Click to edit Master text styles</a:t>
            </a:r>
          </a:p>
        </p:txBody>
      </p:sp>
      <p:sp>
        <p:nvSpPr>
          <p:cNvPr id="8" name="文本占位符 14">
            <a:extLst>
              <a:ext uri="{FF2B5EF4-FFF2-40B4-BE49-F238E27FC236}">
                <a16:creationId xmlns:a16="http://schemas.microsoft.com/office/drawing/2014/main" id="{40EABCDE-E328-0C4F-7E96-24BD990B6320}"/>
              </a:ext>
            </a:extLst>
          </p:cNvPr>
          <p:cNvSpPr>
            <a:spLocks noGrp="1"/>
          </p:cNvSpPr>
          <p:nvPr>
            <p:ph type="body" sz="half" idx="24" hasCustomPrompt="1"/>
            <p:custDataLst>
              <p:tags r:id="rId4"/>
            </p:custDataLst>
          </p:nvPr>
        </p:nvSpPr>
        <p:spPr>
          <a:xfrm>
            <a:off x="164186" y="562233"/>
            <a:ext cx="5038090" cy="401789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>
                <a:srgbClr val="7030A0"/>
              </a:buClr>
              <a:buSzPct val="90000"/>
              <a:buFont typeface="Wingdings" panose="05000000000000000000" charset="0"/>
              <a:buChar char=""/>
              <a:defRPr kumimoji="0" lang="zh-CN" altLang="en-US" sz="2000" b="1" i="0" u="none" strike="noStrike" kern="0" cap="none" spc="0" normalizeH="0" baseline="0" noProof="1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FillTx/>
                <a:latin typeface="Microsoft YaHei Bold" panose="020B0503020204020204" charset="-122"/>
                <a:ea typeface="Microsoft YaHei Bold" panose="020B0503020204020204" charset="-122"/>
                <a:cs typeface="Source Han Sans SC Medium" panose="020B0500000000000000" charset="-122"/>
                <a:sym typeface="+mn-ea"/>
              </a:defRPr>
            </a:lvl1pPr>
          </a:lstStyle>
          <a:p>
            <a:pPr lvl="0"/>
            <a:r>
              <a:rPr lang="en-US" altLang="zh-CN" dirty="0">
                <a:sym typeface="+mn-ea"/>
              </a:rPr>
              <a:t> </a:t>
            </a:r>
            <a:r>
              <a:rPr dirty="0">
                <a:sym typeface="+mn-ea"/>
              </a:rPr>
              <a:t>单击此处编辑内文标题</a:t>
            </a:r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9EC9BF58-7B87-0CDF-BF68-11052C078C6F}"/>
              </a:ext>
            </a:extLst>
          </p:cNvPr>
          <p:cNvSpPr txBox="1">
            <a:spLocks/>
          </p:cNvSpPr>
          <p:nvPr/>
        </p:nvSpPr>
        <p:spPr>
          <a:xfrm>
            <a:off x="0" y="184792"/>
            <a:ext cx="765544" cy="2393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AE70B2-8BF9-45C0-BB95-33D1B9D3A854}" type="slidenum">
              <a:rPr lang="zh-CN" altLang="en-US" smtClean="0">
                <a:solidFill>
                  <a:schemeClr val="bg1"/>
                </a:solidFill>
              </a:rPr>
              <a:pPr/>
              <a:t>‹#›</a:t>
            </a:fld>
            <a:r>
              <a:rPr lang="en-US" altLang="zh-CN" dirty="0">
                <a:solidFill>
                  <a:schemeClr val="bg1"/>
                </a:solidFill>
              </a:rPr>
              <a:t>/30</a:t>
            </a:r>
            <a:endParaRPr lang="zh-CN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42558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/Users/chenyue/Desktop/清华大学ppt模板 2/第二次/6/200ppi/资源 1.png资源 1"/>
          <p:cNvPicPr>
            <a:picLocks noChangeAspect="1"/>
          </p:cNvPicPr>
          <p:nvPr/>
        </p:nvPicPr>
        <p:blipFill>
          <a:blip r:embed="rId3"/>
          <a:srcRect l="51" r="51"/>
          <a:stretch>
            <a:fillRect/>
          </a:stretch>
        </p:blipFill>
        <p:spPr>
          <a:xfrm>
            <a:off x="0" y="0"/>
            <a:ext cx="12191365" cy="6896100"/>
          </a:xfrm>
          <a:prstGeom prst="rect">
            <a:avLst/>
          </a:prstGeom>
        </p:spPr>
      </p:pic>
      <p:pic>
        <p:nvPicPr>
          <p:cNvPr id="6" name="图片 5" descr="WechatIMG8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0708640" y="50800"/>
            <a:ext cx="1394460" cy="507365"/>
          </a:xfrm>
          <a:prstGeom prst="rect">
            <a:avLst/>
          </a:prstGeom>
        </p:spPr>
      </p:pic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7A88C0B9-07A9-0469-4EE6-827CAA37DEF1}"/>
              </a:ext>
            </a:extLst>
          </p:cNvPr>
          <p:cNvSpPr txBox="1">
            <a:spLocks/>
          </p:cNvSpPr>
          <p:nvPr/>
        </p:nvSpPr>
        <p:spPr>
          <a:xfrm>
            <a:off x="0" y="184792"/>
            <a:ext cx="765544" cy="2393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AE70B2-8BF9-45C0-BB95-33D1B9D3A854}" type="slidenum">
              <a:rPr lang="zh-CN" altLang="en-US" smtClean="0">
                <a:solidFill>
                  <a:schemeClr val="bg1"/>
                </a:solidFill>
              </a:rPr>
              <a:pPr/>
              <a:t>‹#›</a:t>
            </a:fld>
            <a:r>
              <a:rPr lang="en-US" altLang="zh-CN" dirty="0">
                <a:solidFill>
                  <a:schemeClr val="bg1"/>
                </a:solidFill>
              </a:rPr>
              <a:t>/30</a:t>
            </a:r>
            <a:endParaRPr lang="zh-CN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8573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800985" y="8375"/>
            <a:ext cx="10384465" cy="549790"/>
          </a:xfrm>
        </p:spPr>
        <p:txBody>
          <a:bodyPr anchor="ctr">
            <a:normAutofit/>
          </a:bodyPr>
          <a:lstStyle>
            <a:lvl1pPr algn="ctr">
              <a:defRPr kumimoji="0" lang="zh-CN" sz="2400" b="0" i="0" u="none" strike="noStrike" kern="0" cap="none" spc="0" normalizeH="0" baseline="0" noProof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FillTx/>
                <a:latin typeface="Microsoft YaHei" panose="020B0503020204020204" charset="-122"/>
                <a:ea typeface="Microsoft YaHei" panose="020B0503020204020204" charset="-122"/>
                <a:cs typeface="Source Han Sans SC" panose="020B0500000000000000" charset="-122"/>
              </a:defRPr>
            </a:lvl1pPr>
          </a:lstStyle>
          <a:p>
            <a:r>
              <a:rPr lang="zh-CN" altLang="en-US" dirty="0"/>
              <a:t>单击此处编辑章节标题</a:t>
            </a:r>
          </a:p>
        </p:txBody>
      </p:sp>
      <p:pic>
        <p:nvPicPr>
          <p:cNvPr id="6" name="图片 5" descr="WechatIMG8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0708640" y="50800"/>
            <a:ext cx="1394460" cy="507365"/>
          </a:xfrm>
          <a:prstGeom prst="rect">
            <a:avLst/>
          </a:prstGeom>
        </p:spPr>
      </p:pic>
      <p:sp>
        <p:nvSpPr>
          <p:cNvPr id="12" name="文本占位符 11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437065" y="1120398"/>
            <a:ext cx="11317234" cy="4754597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itchFamily="2" charset="2"/>
              <a:buChar char="Ø"/>
              <a:defRPr kumimoji="0" lang="zh-CN" altLang="en-US" sz="1800" b="0" i="0" u="none" strike="noStrike" kern="0" cap="none" spc="0" normalizeH="0" baseline="0" noProof="1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Microsoft YaHei Regular" panose="020B0503020204020204" charset="-122"/>
                <a:ea typeface="Microsoft YaHei Regular" panose="020B0503020204020204" charset="-122"/>
                <a:cs typeface="Source Han Sans SC Medium" panose="020B0500000000000000" charset="-122"/>
                <a:sym typeface="+mn-ea"/>
              </a:defRPr>
            </a:lvl1pPr>
          </a:lstStyle>
          <a:p>
            <a:pPr lvl="0"/>
            <a:r>
              <a:rPr lang="en-US">
                <a:sym typeface="+mn-ea"/>
              </a:rPr>
              <a:t>Click to edit Master text styles</a:t>
            </a:r>
          </a:p>
        </p:txBody>
      </p:sp>
      <p:sp>
        <p:nvSpPr>
          <p:cNvPr id="15" name="文本占位符 14"/>
          <p:cNvSpPr>
            <a:spLocks noGrp="1"/>
          </p:cNvSpPr>
          <p:nvPr>
            <p:ph type="body" sz="half" idx="24" hasCustomPrompt="1"/>
            <p:custDataLst>
              <p:tags r:id="rId4"/>
            </p:custDataLst>
          </p:nvPr>
        </p:nvSpPr>
        <p:spPr>
          <a:xfrm>
            <a:off x="164186" y="562233"/>
            <a:ext cx="5038090" cy="401789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>
                <a:srgbClr val="7030A0"/>
              </a:buClr>
              <a:buSzPct val="90000"/>
              <a:buFont typeface="Wingdings" panose="05000000000000000000" charset="0"/>
              <a:buChar char=""/>
              <a:defRPr kumimoji="0" lang="zh-CN" altLang="en-US" sz="2000" b="1" i="0" u="none" strike="noStrike" kern="0" cap="none" spc="0" normalizeH="0" baseline="0" noProof="1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FillTx/>
                <a:latin typeface="Microsoft YaHei Bold" panose="020B0503020204020204" charset="-122"/>
                <a:ea typeface="Microsoft YaHei Bold" panose="020B0503020204020204" charset="-122"/>
                <a:cs typeface="Source Han Sans SC Medium" panose="020B0500000000000000" charset="-122"/>
                <a:sym typeface="+mn-ea"/>
              </a:defRPr>
            </a:lvl1pPr>
          </a:lstStyle>
          <a:p>
            <a:pPr lvl="0"/>
            <a:r>
              <a:rPr lang="en-US" altLang="zh-CN" dirty="0">
                <a:sym typeface="+mn-ea"/>
              </a:rPr>
              <a:t> </a:t>
            </a:r>
            <a:r>
              <a:rPr dirty="0">
                <a:sym typeface="+mn-ea"/>
              </a:rPr>
              <a:t>单击此处编辑内文标题</a:t>
            </a:r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806D486E-6099-41D2-5CED-A7656E96549F}"/>
              </a:ext>
            </a:extLst>
          </p:cNvPr>
          <p:cNvSpPr txBox="1">
            <a:spLocks/>
          </p:cNvSpPr>
          <p:nvPr/>
        </p:nvSpPr>
        <p:spPr>
          <a:xfrm>
            <a:off x="0" y="184792"/>
            <a:ext cx="765544" cy="2393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AE70B2-8BF9-45C0-BB95-33D1B9D3A854}" type="slidenum">
              <a:rPr lang="zh-CN" altLang="en-US" smtClean="0">
                <a:solidFill>
                  <a:schemeClr val="tx1"/>
                </a:solidFill>
              </a:rPr>
              <a:pPr/>
              <a:t>‹#›</a:t>
            </a:fld>
            <a:r>
              <a:rPr lang="en-US" altLang="zh-CN" dirty="0">
                <a:solidFill>
                  <a:schemeClr val="tx1"/>
                </a:solidFill>
              </a:rPr>
              <a:t>/30</a:t>
            </a:r>
            <a:endParaRPr lang="zh-CN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1383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WechatIMG8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0708640" y="50800"/>
            <a:ext cx="1394460" cy="507365"/>
          </a:xfrm>
          <a:prstGeom prst="rect">
            <a:avLst/>
          </a:prstGeom>
        </p:spPr>
      </p:pic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FA0DCDB6-0504-C81B-E3E0-77115362A620}"/>
              </a:ext>
            </a:extLst>
          </p:cNvPr>
          <p:cNvSpPr txBox="1">
            <a:spLocks/>
          </p:cNvSpPr>
          <p:nvPr/>
        </p:nvSpPr>
        <p:spPr>
          <a:xfrm>
            <a:off x="0" y="184792"/>
            <a:ext cx="765544" cy="2393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AE70B2-8BF9-45C0-BB95-33D1B9D3A854}" type="slidenum">
              <a:rPr lang="zh-CN" altLang="en-US" smtClean="0">
                <a:solidFill>
                  <a:schemeClr val="tx1"/>
                </a:solidFill>
              </a:rPr>
              <a:pPr/>
              <a:t>‹#›</a:t>
            </a:fld>
            <a:r>
              <a:rPr lang="en-US" altLang="zh-CN">
                <a:solidFill>
                  <a:schemeClr val="tx1"/>
                </a:solidFill>
              </a:rPr>
              <a:t>/30</a:t>
            </a:r>
            <a:endParaRPr lang="zh-CN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84893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资源 10@4x-10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演示文稿标题"/>
          <p:cNvSpPr txBox="1"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866185" y="1315543"/>
            <a:ext cx="9570720" cy="157670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marR="0" lvl="0" algn="ctr" defTabSz="2438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6600" b="1" i="0" u="none" strike="noStrike" kern="0" cap="none" spc="300" normalizeH="0" baseline="0" noProof="1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Microsoft YaHei Bold" panose="020B0503020204020204" charset="-122"/>
                <a:ea typeface="Microsoft YaHei Bold" panose="020B0503020204020204" charset="-122"/>
                <a:cs typeface="Source Han Sans SC" panose="020B0500000000000000" charset="-122"/>
              </a:defRPr>
            </a:lvl1pPr>
          </a:lstStyle>
          <a:p>
            <a:r>
              <a:rPr lang="en-US"/>
              <a:t>THANKS</a:t>
            </a:r>
          </a:p>
        </p:txBody>
      </p:sp>
      <p:sp>
        <p:nvSpPr>
          <p:cNvPr id="24" name="正文级别 1…"/>
          <p:cNvSpPr txBox="1">
            <a:spLocks noGrp="1"/>
          </p:cNvSpPr>
          <p:nvPr>
            <p:ph type="body" sz="quarter" idx="22" hasCustomPrompt="1"/>
            <p:custDataLst>
              <p:tags r:id="rId2"/>
            </p:custDataLst>
          </p:nvPr>
        </p:nvSpPr>
        <p:spPr>
          <a:xfrm>
            <a:off x="866185" y="3649626"/>
            <a:ext cx="7379970" cy="5581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825500">
              <a:lnSpc>
                <a:spcPct val="100000"/>
              </a:lnSpc>
              <a:spcBef>
                <a:spcPct val="0"/>
              </a:spcBef>
              <a:buSzTx/>
              <a:buNone/>
              <a:defRPr kumimoji="0" sz="4000" b="0" i="0" u="none" strike="noStrike" kern="0" cap="none" spc="300" normalizeH="0" baseline="0" noProof="1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Microsoft YaHei" panose="020B0503020204020204" charset="-122"/>
                <a:ea typeface="Microsoft YaHei Regular" panose="020B0503020204020204" charset="-122"/>
                <a:cs typeface="Source Han Sans SC Medium" panose="020B0500000000000000" charset="-122"/>
              </a:defRPr>
            </a:lvl1pPr>
            <a:lvl2pPr marL="0" indent="228600" algn="ctr" defTabSz="825500">
              <a:lnSpc>
                <a:spcPct val="100000"/>
              </a:lnSpc>
              <a:spcBef>
                <a:spcPct val="0"/>
              </a:spcBef>
              <a:buSzTx/>
              <a:buNone/>
              <a:defRPr sz="2750" b="1"/>
            </a:lvl2pPr>
            <a:lvl3pPr marL="0" indent="457200" algn="ctr" defTabSz="825500">
              <a:lnSpc>
                <a:spcPct val="100000"/>
              </a:lnSpc>
              <a:spcBef>
                <a:spcPct val="0"/>
              </a:spcBef>
              <a:buSzTx/>
              <a:buNone/>
              <a:defRPr sz="2750" b="1"/>
            </a:lvl3pPr>
            <a:lvl4pPr marL="0" indent="685800" algn="ctr" defTabSz="825500">
              <a:lnSpc>
                <a:spcPct val="100000"/>
              </a:lnSpc>
              <a:spcBef>
                <a:spcPct val="0"/>
              </a:spcBef>
              <a:buSzTx/>
              <a:buNone/>
              <a:defRPr sz="2750" b="1"/>
            </a:lvl4pPr>
            <a:lvl5pPr marL="0" indent="914400" defTabSz="825500">
              <a:lnSpc>
                <a:spcPct val="100000"/>
              </a:lnSpc>
              <a:spcBef>
                <a:spcPct val="0"/>
              </a:spcBef>
              <a:buSzTx/>
              <a:buNone/>
              <a:defRPr sz="2750" b="1"/>
            </a:lvl5pPr>
          </a:lstStyle>
          <a:p>
            <a:r>
              <a:rPr lang="zh-CN"/>
              <a:t>感谢</a:t>
            </a:r>
          </a:p>
        </p:txBody>
      </p:sp>
      <p:pic>
        <p:nvPicPr>
          <p:cNvPr id="156" name="图像" descr="图像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9905365" y="5798185"/>
            <a:ext cx="1778000" cy="593090"/>
          </a:xfrm>
          <a:prstGeom prst="rect">
            <a:avLst/>
          </a:prstGeom>
          <a:ln w="12700">
            <a:miter lim="4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782434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F8058-DDCF-45E4-8BCD-8D913568A213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2105453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图片与标题"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灯片编号占位符 5"/>
          <p:cNvSpPr>
            <a:spLocks noGrp="1"/>
          </p:cNvSpPr>
          <p:nvPr>
            <p:ph type="sldNum" sz="quarter" idx="12"/>
            <p:custDataLst>
              <p:tags r:id="rId1"/>
            </p:custDataLst>
          </p:nvPr>
        </p:nvSpPr>
        <p:spPr>
          <a:xfrm>
            <a:off x="11283193" y="102013"/>
            <a:ext cx="799532" cy="31591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368F8058-DDCF-45E4-8BCD-8D913568A213}" type="slidenum">
              <a:rPr lang="LID4096" smtClean="0"/>
              <a:t>‹#›</a:t>
            </a:fld>
            <a:endParaRPr lang="LID4096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50EEC8-C661-41B2-8694-BA0DA8DB83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5397" cy="727788"/>
          </a:xfrm>
          <a:prstGeom prst="rect">
            <a:avLst/>
          </a:prstGeom>
        </p:spPr>
      </p:pic>
      <p:sp>
        <p:nvSpPr>
          <p:cNvPr id="9" name="文本占位符 3">
            <a:extLst>
              <a:ext uri="{FF2B5EF4-FFF2-40B4-BE49-F238E27FC236}">
                <a16:creationId xmlns:a16="http://schemas.microsoft.com/office/drawing/2014/main" id="{09BE1C89-C620-4A20-8E7A-C05FAAC3FF2C}"/>
              </a:ext>
            </a:extLst>
          </p:cNvPr>
          <p:cNvSpPr>
            <a:spLocks noGrp="1"/>
          </p:cNvSpPr>
          <p:nvPr>
            <p:ph type="body" sz="half" idx="2" hasCustomPrompt="1"/>
            <p:custDataLst>
              <p:tags r:id="rId2"/>
            </p:custDataLst>
          </p:nvPr>
        </p:nvSpPr>
        <p:spPr>
          <a:xfrm>
            <a:off x="218369" y="643535"/>
            <a:ext cx="6243894" cy="351623"/>
          </a:xfrm>
        </p:spPr>
        <p:txBody>
          <a:bodyPr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Ø"/>
              <a:defRPr kumimoji="0" lang="zh-CN" altLang="en-US" sz="2400" b="0" i="0" u="none" strike="noStrike" kern="1200" cap="none" spc="150" normalizeH="0" baseline="0" noProof="1" dirty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defRPr>
            </a:lvl1pPr>
          </a:lstStyle>
          <a:p>
            <a:pPr lvl="0"/>
            <a:r>
              <a:rPr lang="zh-CN" altLang="en-US" noProof="1"/>
              <a:t> 单击此处</a:t>
            </a:r>
            <a:r>
              <a:rPr lang="zh-CN" altLang="en-US" noProof="1">
                <a:sym typeface="+mn-ea"/>
              </a:rPr>
              <a:t>编辑母版文本样式</a:t>
            </a:r>
          </a:p>
        </p:txBody>
      </p:sp>
      <p:sp>
        <p:nvSpPr>
          <p:cNvPr id="10" name="标题 1">
            <a:extLst>
              <a:ext uri="{FF2B5EF4-FFF2-40B4-BE49-F238E27FC236}">
                <a16:creationId xmlns:a16="http://schemas.microsoft.com/office/drawing/2014/main" id="{959A786A-B7A5-470D-B342-72300011F1CC}"/>
              </a:ext>
            </a:extLst>
          </p:cNvPr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0" y="102530"/>
            <a:ext cx="12191999" cy="441964"/>
          </a:xfrm>
        </p:spPr>
        <p:txBody>
          <a:bodyPr rtlCol="0">
            <a:noAutofit/>
          </a:bodyPr>
          <a:lstStyle>
            <a:lvl1pPr marL="0" marR="0" lvl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rgbClr val="FFFF00"/>
                </a:solidFill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defRPr>
            </a:lvl1pPr>
          </a:lstStyle>
          <a:p>
            <a:pPr lvl="0"/>
            <a:r>
              <a:rPr lang="en-US" altLang="zh-CN" noProof="1">
                <a:sym typeface="+mn-ea"/>
              </a:rPr>
              <a:t>Click to edit Master title style</a:t>
            </a:r>
            <a:endParaRPr noProof="1">
              <a:sym typeface="+mn-ea"/>
            </a:endParaRPr>
          </a:p>
        </p:txBody>
      </p:sp>
      <p:sp>
        <p:nvSpPr>
          <p:cNvPr id="12" name="灯片编号占位符 5">
            <a:extLst>
              <a:ext uri="{FF2B5EF4-FFF2-40B4-BE49-F238E27FC236}">
                <a16:creationId xmlns:a16="http://schemas.microsoft.com/office/drawing/2014/main" id="{12819C5B-4AA4-4318-8CA8-27DD2083DB37}"/>
              </a:ext>
            </a:extLst>
          </p:cNvPr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1337830" y="77786"/>
            <a:ext cx="799532" cy="31591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75DC736-03BF-4814-9D2E-300545445C8D}" type="slidenum">
              <a:rPr lang="zh-CN" altLang="en-US" smtClean="0"/>
              <a:pPr/>
              <a:t>‹#›</a:t>
            </a:fld>
            <a:r>
              <a:rPr lang="en-US" altLang="zh-CN" dirty="0"/>
              <a:t>/43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79533126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88638" y="1934418"/>
            <a:ext cx="10364391" cy="919488"/>
          </a:xfrm>
        </p:spPr>
        <p:txBody>
          <a:bodyPr/>
          <a:lstStyle>
            <a:lvl1pPr>
              <a:defRPr sz="60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altLang="zh-CN"/>
              <a:t>Click to edit Master title style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9099" y="3886649"/>
            <a:ext cx="8533804" cy="629368"/>
          </a:xfrm>
        </p:spPr>
        <p:txBody>
          <a:bodyPr/>
          <a:lstStyle>
            <a:lvl1pPr marL="0" indent="0" algn="ctr">
              <a:buNone/>
              <a:defRPr sz="32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28631" indent="0" algn="ctr">
              <a:buNone/>
              <a:defRPr/>
            </a:lvl2pPr>
            <a:lvl3pPr marL="857262" indent="0" algn="ctr">
              <a:buNone/>
              <a:defRPr/>
            </a:lvl3pPr>
            <a:lvl4pPr marL="1285893" indent="0" algn="ctr">
              <a:buNone/>
              <a:defRPr/>
            </a:lvl4pPr>
            <a:lvl5pPr marL="1714525" indent="0" algn="ctr">
              <a:buNone/>
              <a:defRPr/>
            </a:lvl5pPr>
            <a:lvl6pPr marL="2143156" indent="0" algn="ctr">
              <a:buNone/>
              <a:defRPr/>
            </a:lvl6pPr>
            <a:lvl7pPr marL="2571787" indent="0" algn="ctr">
              <a:buNone/>
              <a:defRPr/>
            </a:lvl7pPr>
            <a:lvl8pPr marL="3000418" indent="0" algn="ctr">
              <a:buNone/>
              <a:defRPr/>
            </a:lvl8pPr>
            <a:lvl9pPr marL="3429050" indent="0" algn="ctr">
              <a:buNone/>
              <a:defRPr/>
            </a:lvl9pPr>
          </a:lstStyle>
          <a:p>
            <a:r>
              <a:rPr lang="en-US" altLang="zh-CN"/>
              <a:t>Click to edit Master subtitle style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84691012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5">
            <a:extLst>
              <a:ext uri="{FF2B5EF4-FFF2-40B4-BE49-F238E27FC236}">
                <a16:creationId xmlns:a16="http://schemas.microsoft.com/office/drawing/2014/main" id="{F1D4C581-BA6B-428B-9014-5F46F2E4DBD1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1"/>
            </p:custDataLst>
          </p:nvPr>
        </p:nvSpPr>
        <p:spPr>
          <a:xfrm>
            <a:off x="11283193" y="102013"/>
            <a:ext cx="799532" cy="31591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368F8058-DDCF-45E4-8BCD-8D913568A213}" type="slidenum">
              <a:rPr lang="LID4096" smtClean="0"/>
              <a:t>‹#›</a:t>
            </a:fld>
            <a:r>
              <a:rPr lang="en-US" altLang="zh-CN" dirty="0"/>
              <a:t>/27</a:t>
            </a:r>
            <a:endParaRPr lang="LID4096"/>
          </a:p>
        </p:txBody>
      </p:sp>
      <p:sp>
        <p:nvSpPr>
          <p:cNvPr id="8" name="标题 1">
            <a:extLst>
              <a:ext uri="{FF2B5EF4-FFF2-40B4-BE49-F238E27FC236}">
                <a16:creationId xmlns:a16="http://schemas.microsoft.com/office/drawing/2014/main" id="{BA738D80-9D0B-46BB-8CA6-3592A1B33277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0" y="102530"/>
            <a:ext cx="12191999" cy="441964"/>
          </a:xfrm>
        </p:spPr>
        <p:txBody>
          <a:bodyPr rtlCol="0">
            <a:noAutofit/>
          </a:bodyPr>
          <a:lstStyle>
            <a:lvl1pPr marL="0" marR="0" lvl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defRPr>
            </a:lvl1pPr>
          </a:lstStyle>
          <a:p>
            <a:pPr lvl="0"/>
            <a:r>
              <a:rPr lang="en-US" altLang="zh-CN" noProof="1">
                <a:sym typeface="+mn-ea"/>
              </a:rPr>
              <a:t>Click to edit Master title style</a:t>
            </a:r>
            <a:endParaRPr noProof="1">
              <a:sym typeface="+mn-ea"/>
            </a:endParaRPr>
          </a:p>
        </p:txBody>
      </p:sp>
      <p:sp>
        <p:nvSpPr>
          <p:cNvPr id="13" name="文本占位符 3">
            <a:extLst>
              <a:ext uri="{FF2B5EF4-FFF2-40B4-BE49-F238E27FC236}">
                <a16:creationId xmlns:a16="http://schemas.microsoft.com/office/drawing/2014/main" id="{C1E2A00A-1897-4194-A1A9-62625A7F5441}"/>
              </a:ext>
            </a:extLst>
          </p:cNvPr>
          <p:cNvSpPr>
            <a:spLocks noGrp="1"/>
          </p:cNvSpPr>
          <p:nvPr>
            <p:ph type="body" sz="half" idx="2" hasCustomPrompt="1"/>
            <p:custDataLst>
              <p:tags r:id="rId3"/>
            </p:custDataLst>
          </p:nvPr>
        </p:nvSpPr>
        <p:spPr>
          <a:xfrm>
            <a:off x="218369" y="643535"/>
            <a:ext cx="6243894" cy="351623"/>
          </a:xfrm>
        </p:spPr>
        <p:txBody>
          <a:bodyPr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Ø"/>
              <a:defRPr kumimoji="0" lang="zh-CN" altLang="en-US" sz="2400" b="0" i="0" u="none" strike="noStrike" kern="1200" cap="none" spc="150" normalizeH="0" baseline="0" noProof="1" dirty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defRPr>
            </a:lvl1pPr>
          </a:lstStyle>
          <a:p>
            <a:pPr lvl="0"/>
            <a:r>
              <a:rPr lang="zh-CN" altLang="en-US" noProof="1"/>
              <a:t> 单击此处</a:t>
            </a:r>
            <a:r>
              <a:rPr lang="zh-CN" altLang="en-US" noProof="1">
                <a:sym typeface="+mn-ea"/>
              </a:rPr>
              <a:t>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840156708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图片与标题"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灯片编号占位符 5"/>
          <p:cNvSpPr>
            <a:spLocks noGrp="1"/>
          </p:cNvSpPr>
          <p:nvPr>
            <p:ph type="sldNum" sz="quarter" idx="12"/>
            <p:custDataLst>
              <p:tags r:id="rId1"/>
            </p:custDataLst>
          </p:nvPr>
        </p:nvSpPr>
        <p:spPr>
          <a:xfrm>
            <a:off x="11283193" y="102013"/>
            <a:ext cx="799532" cy="31591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368F8058-DDCF-45E4-8BCD-8D913568A213}" type="slidenum">
              <a:rPr lang="LID4096" smtClean="0"/>
              <a:t>‹#›</a:t>
            </a:fld>
            <a:endParaRPr lang="LID4096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50EEC8-C661-41B2-8694-BA0DA8DB83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5397" cy="727788"/>
          </a:xfrm>
          <a:prstGeom prst="rect">
            <a:avLst/>
          </a:prstGeom>
        </p:spPr>
      </p:pic>
      <p:sp>
        <p:nvSpPr>
          <p:cNvPr id="12" name="灯片编号占位符 5">
            <a:extLst>
              <a:ext uri="{FF2B5EF4-FFF2-40B4-BE49-F238E27FC236}">
                <a16:creationId xmlns:a16="http://schemas.microsoft.com/office/drawing/2014/main" id="{12819C5B-4AA4-4318-8CA8-27DD2083DB37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11337830" y="77786"/>
            <a:ext cx="799532" cy="31591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75DC736-03BF-4814-9D2E-300545445C8D}" type="slidenum">
              <a:rPr lang="zh-CN" altLang="en-US" smtClean="0"/>
              <a:pPr/>
              <a:t>‹#›</a:t>
            </a:fld>
            <a:r>
              <a:rPr lang="en-US" altLang="zh-CN" dirty="0"/>
              <a:t>/43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06588050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88638" y="1934418"/>
            <a:ext cx="10364391" cy="919488"/>
          </a:xfrm>
        </p:spPr>
        <p:txBody>
          <a:bodyPr/>
          <a:lstStyle>
            <a:lvl1pPr>
              <a:defRPr sz="60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altLang="zh-CN"/>
              <a:t>Click to edit Master title style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9099" y="3886649"/>
            <a:ext cx="8533804" cy="601375"/>
          </a:xfrm>
        </p:spPr>
        <p:txBody>
          <a:bodyPr/>
          <a:lstStyle>
            <a:lvl1pPr marL="0" indent="0" algn="ctr">
              <a:buNone/>
              <a:defRPr sz="32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28631" indent="0" algn="ctr">
              <a:buNone/>
              <a:defRPr/>
            </a:lvl2pPr>
            <a:lvl3pPr marL="857262" indent="0" algn="ctr">
              <a:buNone/>
              <a:defRPr/>
            </a:lvl3pPr>
            <a:lvl4pPr marL="1285893" indent="0" algn="ctr">
              <a:buNone/>
              <a:defRPr/>
            </a:lvl4pPr>
            <a:lvl5pPr marL="1714525" indent="0" algn="ctr">
              <a:buNone/>
              <a:defRPr/>
            </a:lvl5pPr>
            <a:lvl6pPr marL="2143156" indent="0" algn="ctr">
              <a:buNone/>
              <a:defRPr/>
            </a:lvl6pPr>
            <a:lvl7pPr marL="2571787" indent="0" algn="ctr">
              <a:buNone/>
              <a:defRPr/>
            </a:lvl7pPr>
            <a:lvl8pPr marL="3000418" indent="0" algn="ctr">
              <a:buNone/>
              <a:defRPr/>
            </a:lvl8pPr>
            <a:lvl9pPr marL="3429050" indent="0" algn="ctr">
              <a:buNone/>
              <a:defRPr/>
            </a:lvl9pPr>
          </a:lstStyle>
          <a:p>
            <a:r>
              <a:rPr lang="en-US" altLang="zh-CN"/>
              <a:t>Click to edit Master subtitle style</a:t>
            </a:r>
            <a:endParaRPr lang="zh-CN" alt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1960DB-6205-414C-9FF8-F0890A8B4F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97" y="0"/>
            <a:ext cx="12195397" cy="713064"/>
          </a:xfrm>
          <a:prstGeom prst="rect">
            <a:avLst/>
          </a:prstGeom>
        </p:spPr>
      </p:pic>
      <p:pic>
        <p:nvPicPr>
          <p:cNvPr id="5" name="Picture 2" descr="Tsinghua University | New Climate Economy | Commission on the Economy and  Climate">
            <a:extLst>
              <a:ext uri="{FF2B5EF4-FFF2-40B4-BE49-F238E27FC236}">
                <a16:creationId xmlns:a16="http://schemas.microsoft.com/office/drawing/2014/main" id="{52A55CC6-FDAC-4D75-BB72-DAA47FF872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7971" y="5639099"/>
            <a:ext cx="2389900" cy="919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0C44794-1611-44DD-A9B4-4D7587D5AC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97" y="0"/>
            <a:ext cx="12195397" cy="713064"/>
          </a:xfrm>
          <a:prstGeom prst="rect">
            <a:avLst/>
          </a:prstGeom>
        </p:spPr>
      </p:pic>
      <p:pic>
        <p:nvPicPr>
          <p:cNvPr id="7" name="Picture 2" descr="Tsinghua University | New Climate Economy | Commission on the Economy and  Climate">
            <a:extLst>
              <a:ext uri="{FF2B5EF4-FFF2-40B4-BE49-F238E27FC236}">
                <a16:creationId xmlns:a16="http://schemas.microsoft.com/office/drawing/2014/main" id="{CAB987D2-F701-4046-9886-37EEA9455A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7971" y="5639099"/>
            <a:ext cx="2389900" cy="919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4559613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98BEB3D-158D-4697-B5EE-4488D4D4EB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397" y="0"/>
            <a:ext cx="12195397" cy="713064"/>
          </a:xfrm>
          <a:prstGeom prst="rect">
            <a:avLst/>
          </a:prstGeom>
        </p:spPr>
      </p:pic>
      <p:sp>
        <p:nvSpPr>
          <p:cNvPr id="3" name="灯片编号占位符 5">
            <a:extLst>
              <a:ext uri="{FF2B5EF4-FFF2-40B4-BE49-F238E27FC236}">
                <a16:creationId xmlns:a16="http://schemas.microsoft.com/office/drawing/2014/main" id="{F1D4C581-BA6B-428B-9014-5F46F2E4DBD1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1"/>
            </p:custDataLst>
          </p:nvPr>
        </p:nvSpPr>
        <p:spPr>
          <a:xfrm>
            <a:off x="11283193" y="102013"/>
            <a:ext cx="799532" cy="31591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368F8058-DDCF-45E4-8BCD-8D913568A213}" type="slidenum">
              <a:rPr lang="LID4096" smtClean="0"/>
              <a:t>‹#›</a:t>
            </a:fld>
            <a:r>
              <a:rPr lang="en-US" altLang="zh-CN" dirty="0"/>
              <a:t>/27</a:t>
            </a:r>
            <a:endParaRPr lang="LID4096"/>
          </a:p>
        </p:txBody>
      </p:sp>
      <p:sp>
        <p:nvSpPr>
          <p:cNvPr id="8" name="标题 1">
            <a:extLst>
              <a:ext uri="{FF2B5EF4-FFF2-40B4-BE49-F238E27FC236}">
                <a16:creationId xmlns:a16="http://schemas.microsoft.com/office/drawing/2014/main" id="{BA738D80-9D0B-46BB-8CA6-3592A1B33277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0" y="102530"/>
            <a:ext cx="12191999" cy="441964"/>
          </a:xfrm>
        </p:spPr>
        <p:txBody>
          <a:bodyPr rtlCol="0">
            <a:noAutofit/>
          </a:bodyPr>
          <a:lstStyle>
            <a:lvl1pPr marL="0" marR="0" lvl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rgbClr val="FFFF00"/>
                </a:solidFill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defRPr>
            </a:lvl1pPr>
          </a:lstStyle>
          <a:p>
            <a:pPr lvl="0"/>
            <a:r>
              <a:rPr lang="en-US" altLang="zh-CN" noProof="1">
                <a:sym typeface="+mn-ea"/>
              </a:rPr>
              <a:t>Click to edit Master title style</a:t>
            </a:r>
            <a:endParaRPr noProof="1">
              <a:sym typeface="+mn-ea"/>
            </a:endParaRPr>
          </a:p>
        </p:txBody>
      </p:sp>
      <p:sp>
        <p:nvSpPr>
          <p:cNvPr id="13" name="文本占位符 3">
            <a:extLst>
              <a:ext uri="{FF2B5EF4-FFF2-40B4-BE49-F238E27FC236}">
                <a16:creationId xmlns:a16="http://schemas.microsoft.com/office/drawing/2014/main" id="{C1E2A00A-1897-4194-A1A9-62625A7F5441}"/>
              </a:ext>
            </a:extLst>
          </p:cNvPr>
          <p:cNvSpPr>
            <a:spLocks noGrp="1"/>
          </p:cNvSpPr>
          <p:nvPr>
            <p:ph type="body" sz="half" idx="2" hasCustomPrompt="1"/>
            <p:custDataLst>
              <p:tags r:id="rId3"/>
            </p:custDataLst>
          </p:nvPr>
        </p:nvSpPr>
        <p:spPr>
          <a:xfrm>
            <a:off x="218369" y="643535"/>
            <a:ext cx="6243894" cy="351623"/>
          </a:xfrm>
        </p:spPr>
        <p:txBody>
          <a:bodyPr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Ø"/>
              <a:defRPr kumimoji="0" lang="zh-CN" altLang="en-US" sz="2400" b="0" i="0" u="none" strike="noStrike" kern="1200" cap="none" spc="150" normalizeH="0" baseline="0" noProof="1" dirty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defRPr>
            </a:lvl1pPr>
          </a:lstStyle>
          <a:p>
            <a:pPr lvl="0"/>
            <a:r>
              <a:rPr lang="zh-CN" altLang="en-US" noProof="1"/>
              <a:t> 单击此处</a:t>
            </a:r>
            <a:r>
              <a:rPr lang="zh-CN" altLang="en-US" noProof="1">
                <a:sym typeface="+mn-ea"/>
              </a:rPr>
              <a:t>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723189743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98BEB3D-158D-4697-B5EE-4488D4D4EB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397" y="0"/>
            <a:ext cx="12195397" cy="713064"/>
          </a:xfrm>
          <a:prstGeom prst="rect">
            <a:avLst/>
          </a:prstGeom>
        </p:spPr>
      </p:pic>
      <p:sp>
        <p:nvSpPr>
          <p:cNvPr id="3" name="灯片编号占位符 5">
            <a:extLst>
              <a:ext uri="{FF2B5EF4-FFF2-40B4-BE49-F238E27FC236}">
                <a16:creationId xmlns:a16="http://schemas.microsoft.com/office/drawing/2014/main" id="{F1D4C581-BA6B-428B-9014-5F46F2E4DBD1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1"/>
            </p:custDataLst>
          </p:nvPr>
        </p:nvSpPr>
        <p:spPr>
          <a:xfrm>
            <a:off x="11283193" y="102013"/>
            <a:ext cx="799532" cy="31591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368F8058-DDCF-45E4-8BCD-8D913568A213}" type="slidenum">
              <a:rPr lang="LID4096" smtClean="0"/>
              <a:t>‹#›</a:t>
            </a:fld>
            <a:r>
              <a:rPr lang="en-US" dirty="0"/>
              <a:t>/2</a:t>
            </a:r>
            <a:r>
              <a:rPr lang="en-US" altLang="zh-CN" dirty="0"/>
              <a:t>7</a:t>
            </a:r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073647635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88638" y="1934418"/>
            <a:ext cx="10364391" cy="919488"/>
          </a:xfrm>
        </p:spPr>
        <p:txBody>
          <a:bodyPr/>
          <a:lstStyle>
            <a:lvl1pPr>
              <a:defRPr sz="60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altLang="zh-CN"/>
              <a:t>Click to edit Master title style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9099" y="3886649"/>
            <a:ext cx="8533804" cy="722674"/>
          </a:xfrm>
        </p:spPr>
        <p:txBody>
          <a:bodyPr/>
          <a:lstStyle>
            <a:lvl1pPr marL="0" indent="0" algn="ctr">
              <a:buNone/>
              <a:defRPr sz="32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28631" indent="0" algn="ctr">
              <a:buNone/>
              <a:defRPr/>
            </a:lvl2pPr>
            <a:lvl3pPr marL="857262" indent="0" algn="ctr">
              <a:buNone/>
              <a:defRPr/>
            </a:lvl3pPr>
            <a:lvl4pPr marL="1285893" indent="0" algn="ctr">
              <a:buNone/>
              <a:defRPr/>
            </a:lvl4pPr>
            <a:lvl5pPr marL="1714525" indent="0" algn="ctr">
              <a:buNone/>
              <a:defRPr/>
            </a:lvl5pPr>
            <a:lvl6pPr marL="2143156" indent="0" algn="ctr">
              <a:buNone/>
              <a:defRPr/>
            </a:lvl6pPr>
            <a:lvl7pPr marL="2571787" indent="0" algn="ctr">
              <a:buNone/>
              <a:defRPr/>
            </a:lvl7pPr>
            <a:lvl8pPr marL="3000418" indent="0" algn="ctr">
              <a:buNone/>
              <a:defRPr/>
            </a:lvl8pPr>
            <a:lvl9pPr marL="3429050" indent="0" algn="ctr">
              <a:buNone/>
              <a:defRPr/>
            </a:lvl9pPr>
          </a:lstStyle>
          <a:p>
            <a:r>
              <a:rPr lang="en-US" altLang="zh-CN"/>
              <a:t>Click to edit Master subtitle style</a:t>
            </a:r>
            <a:endParaRPr lang="zh-CN" altLang="en-US" dirty="0"/>
          </a:p>
        </p:txBody>
      </p:sp>
      <p:pic>
        <p:nvPicPr>
          <p:cNvPr id="4" name="Picture 2" descr="Tsinghua University | New Climate Economy | Commission on the Economy and  Climate">
            <a:extLst>
              <a:ext uri="{FF2B5EF4-FFF2-40B4-BE49-F238E27FC236}">
                <a16:creationId xmlns:a16="http://schemas.microsoft.com/office/drawing/2014/main" id="{F650D2FD-605F-43E8-8BC3-664068E091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7971" y="5639099"/>
            <a:ext cx="2389900" cy="919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Tsinghua University | New Climate Economy | Commission on the Economy and  Climate">
            <a:extLst>
              <a:ext uri="{FF2B5EF4-FFF2-40B4-BE49-F238E27FC236}">
                <a16:creationId xmlns:a16="http://schemas.microsoft.com/office/drawing/2014/main" id="{EC489B0D-46FD-4C8F-9130-164ECEB553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7971" y="5639099"/>
            <a:ext cx="2389900" cy="919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9925776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5">
            <a:extLst>
              <a:ext uri="{FF2B5EF4-FFF2-40B4-BE49-F238E27FC236}">
                <a16:creationId xmlns:a16="http://schemas.microsoft.com/office/drawing/2014/main" id="{F1D4C581-BA6B-428B-9014-5F46F2E4DBD1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1"/>
            </p:custDataLst>
          </p:nvPr>
        </p:nvSpPr>
        <p:spPr>
          <a:xfrm>
            <a:off x="11283193" y="102013"/>
            <a:ext cx="799532" cy="31591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368F8058-DDCF-45E4-8BCD-8D913568A213}" type="slidenum">
              <a:rPr lang="LID4096" smtClean="0"/>
              <a:t>‹#›</a:t>
            </a:fld>
            <a:endParaRPr lang="LID4096"/>
          </a:p>
        </p:txBody>
      </p:sp>
      <p:sp>
        <p:nvSpPr>
          <p:cNvPr id="6" name="标题 1">
            <a:extLst>
              <a:ext uri="{FF2B5EF4-FFF2-40B4-BE49-F238E27FC236}">
                <a16:creationId xmlns:a16="http://schemas.microsoft.com/office/drawing/2014/main" id="{E42DC8E1-D336-4658-AB94-4D8EE95574B4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0" y="102530"/>
            <a:ext cx="12191999" cy="441964"/>
          </a:xfrm>
        </p:spPr>
        <p:txBody>
          <a:bodyPr rtlCol="0">
            <a:noAutofit/>
          </a:bodyPr>
          <a:lstStyle>
            <a:lvl1pPr marL="0" marR="0" lvl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defRPr>
            </a:lvl1pPr>
          </a:lstStyle>
          <a:p>
            <a:pPr lvl="0"/>
            <a:r>
              <a:rPr lang="en-US" altLang="zh-CN" noProof="1">
                <a:sym typeface="+mn-ea"/>
              </a:rPr>
              <a:t>Click to edit Master title style</a:t>
            </a:r>
            <a:endParaRPr noProof="1">
              <a:sym typeface="+mn-ea"/>
            </a:endParaRPr>
          </a:p>
        </p:txBody>
      </p:sp>
      <p:sp>
        <p:nvSpPr>
          <p:cNvPr id="9" name="文本占位符 3">
            <a:extLst>
              <a:ext uri="{FF2B5EF4-FFF2-40B4-BE49-F238E27FC236}">
                <a16:creationId xmlns:a16="http://schemas.microsoft.com/office/drawing/2014/main" id="{88FEAD35-D956-49CF-9F19-C7C5813DBAB2}"/>
              </a:ext>
            </a:extLst>
          </p:cNvPr>
          <p:cNvSpPr>
            <a:spLocks noGrp="1"/>
          </p:cNvSpPr>
          <p:nvPr>
            <p:ph type="body" sz="half" idx="2" hasCustomPrompt="1"/>
            <p:custDataLst>
              <p:tags r:id="rId3"/>
            </p:custDataLst>
          </p:nvPr>
        </p:nvSpPr>
        <p:spPr>
          <a:xfrm>
            <a:off x="218369" y="643535"/>
            <a:ext cx="6243894" cy="351623"/>
          </a:xfrm>
        </p:spPr>
        <p:txBody>
          <a:bodyPr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Ø"/>
              <a:defRPr kumimoji="0" lang="zh-CN" altLang="en-US" sz="2400" b="0" i="0" u="none" strike="noStrike" kern="1200" cap="none" spc="150" normalizeH="0" baseline="0" noProof="1" dirty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defRPr>
            </a:lvl1pPr>
          </a:lstStyle>
          <a:p>
            <a:pPr lvl="0"/>
            <a:r>
              <a:rPr lang="zh-CN" altLang="en-US" noProof="1"/>
              <a:t> 单击此处</a:t>
            </a:r>
            <a:r>
              <a:rPr lang="zh-CN" altLang="en-US" noProof="1">
                <a:sym typeface="+mn-ea"/>
              </a:rPr>
              <a:t>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458470683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5">
            <a:extLst>
              <a:ext uri="{FF2B5EF4-FFF2-40B4-BE49-F238E27FC236}">
                <a16:creationId xmlns:a16="http://schemas.microsoft.com/office/drawing/2014/main" id="{F1D4C581-BA6B-428B-9014-5F46F2E4DBD1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1"/>
            </p:custDataLst>
          </p:nvPr>
        </p:nvSpPr>
        <p:spPr>
          <a:xfrm>
            <a:off x="11283193" y="102013"/>
            <a:ext cx="799532" cy="31591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368F8058-DDCF-45E4-8BCD-8D913568A213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532196830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90625" y="3536156"/>
            <a:ext cx="9810750" cy="7947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>
                <a:sym typeface="Gill Sans" charset="0"/>
              </a:rPr>
              <a:t>Click to edit Master text styles</a:t>
            </a:r>
          </a:p>
          <a:p>
            <a:pPr lvl="1"/>
            <a:r>
              <a:rPr lang="en-US" altLang="zh-CN">
                <a:sym typeface="Gill Sans" charset="0"/>
              </a:rPr>
              <a:t>Second level</a:t>
            </a:r>
          </a:p>
          <a:p>
            <a:pPr lvl="2"/>
            <a:r>
              <a:rPr lang="en-US" altLang="zh-CN">
                <a:sym typeface="Gill Sans" charset="0"/>
              </a:rPr>
              <a:t>Third level</a:t>
            </a:r>
          </a:p>
          <a:p>
            <a:pPr lvl="3"/>
            <a:r>
              <a:rPr lang="en-US" altLang="zh-CN">
                <a:sym typeface="Gill Sans" charset="0"/>
              </a:rPr>
              <a:t>Fourth level</a:t>
            </a:r>
          </a:p>
          <a:p>
            <a:pPr lvl="4"/>
            <a:r>
              <a:rPr lang="en-US" altLang="zh-CN">
                <a:sym typeface="Gill Sans" charset="0"/>
              </a:rPr>
              <a:t>Fifth level</a:t>
            </a:r>
          </a:p>
        </p:txBody>
      </p:sp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190625" y="1151930"/>
            <a:ext cx="9810750" cy="1431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>
                <a:sym typeface="Gill Sans" charset="0"/>
              </a:rPr>
              <a:t>Click to edit Master title style</a:t>
            </a:r>
            <a:endParaRPr lang="en-US" altLang="zh-CN" dirty="0"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1593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/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6000">
          <a:solidFill>
            <a:schemeClr val="tx1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  <a:sym typeface="Gill Sans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7875">
          <a:solidFill>
            <a:schemeClr val="tx1"/>
          </a:solidFill>
          <a:latin typeface="Gill Sans" charset="0"/>
          <a:ea typeface="Heiti SC Light" charset="0"/>
          <a:cs typeface="Heiti SC Light" charset="0"/>
          <a:sym typeface="Gill Sans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7875">
          <a:solidFill>
            <a:schemeClr val="tx1"/>
          </a:solidFill>
          <a:latin typeface="Gill Sans" charset="0"/>
          <a:ea typeface="Heiti SC Light" charset="0"/>
          <a:cs typeface="Heiti SC Light" charset="0"/>
          <a:sym typeface="Gill Sans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7875">
          <a:solidFill>
            <a:schemeClr val="tx1"/>
          </a:solidFill>
          <a:latin typeface="Gill Sans" charset="0"/>
          <a:ea typeface="Heiti SC Light" charset="0"/>
          <a:cs typeface="Heiti SC Light" charset="0"/>
          <a:sym typeface="Gill Sans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7875">
          <a:solidFill>
            <a:schemeClr val="tx1"/>
          </a:solidFill>
          <a:latin typeface="Gill Sans" charset="0"/>
          <a:ea typeface="Heiti SC Light" charset="0"/>
          <a:cs typeface="Heiti SC Light" charset="0"/>
          <a:sym typeface="Gill Sans" charset="0"/>
        </a:defRPr>
      </a:lvl5pPr>
      <a:lvl6pPr marL="428631" algn="ctr" rtl="0" eaLnBrk="1" fontAlgn="base" hangingPunct="1">
        <a:spcBef>
          <a:spcPct val="0"/>
        </a:spcBef>
        <a:spcAft>
          <a:spcPct val="0"/>
        </a:spcAft>
        <a:defRPr sz="7875">
          <a:solidFill>
            <a:schemeClr val="tx1"/>
          </a:solidFill>
          <a:latin typeface="Gill Sans" charset="0"/>
          <a:ea typeface="Heiti SC Light" charset="0"/>
          <a:cs typeface="Heiti SC Light" charset="0"/>
          <a:sym typeface="Gill Sans" charset="0"/>
        </a:defRPr>
      </a:lvl6pPr>
      <a:lvl7pPr marL="857262" algn="ctr" rtl="0" eaLnBrk="1" fontAlgn="base" hangingPunct="1">
        <a:spcBef>
          <a:spcPct val="0"/>
        </a:spcBef>
        <a:spcAft>
          <a:spcPct val="0"/>
        </a:spcAft>
        <a:defRPr sz="7875">
          <a:solidFill>
            <a:schemeClr val="tx1"/>
          </a:solidFill>
          <a:latin typeface="Gill Sans" charset="0"/>
          <a:ea typeface="Heiti SC Light" charset="0"/>
          <a:cs typeface="Heiti SC Light" charset="0"/>
          <a:sym typeface="Gill Sans" charset="0"/>
        </a:defRPr>
      </a:lvl7pPr>
      <a:lvl8pPr marL="1285893" algn="ctr" rtl="0" eaLnBrk="1" fontAlgn="base" hangingPunct="1">
        <a:spcBef>
          <a:spcPct val="0"/>
        </a:spcBef>
        <a:spcAft>
          <a:spcPct val="0"/>
        </a:spcAft>
        <a:defRPr sz="7875">
          <a:solidFill>
            <a:schemeClr val="tx1"/>
          </a:solidFill>
          <a:latin typeface="Gill Sans" charset="0"/>
          <a:ea typeface="Heiti SC Light" charset="0"/>
          <a:cs typeface="Heiti SC Light" charset="0"/>
          <a:sym typeface="Gill Sans" charset="0"/>
        </a:defRPr>
      </a:lvl8pPr>
      <a:lvl9pPr marL="1714525" algn="ctr" rtl="0" eaLnBrk="1" fontAlgn="base" hangingPunct="1">
        <a:spcBef>
          <a:spcPct val="0"/>
        </a:spcBef>
        <a:spcAft>
          <a:spcPct val="0"/>
        </a:spcAft>
        <a:defRPr sz="7875">
          <a:solidFill>
            <a:schemeClr val="tx1"/>
          </a:solidFill>
          <a:latin typeface="Gill Sans" charset="0"/>
          <a:ea typeface="Heiti SC Light" charset="0"/>
          <a:cs typeface="Heiti SC Light" charset="0"/>
          <a:sym typeface="Gill Sans" charset="0"/>
        </a:defRPr>
      </a:lvl9pPr>
    </p:titleStyle>
    <p:bodyStyle>
      <a:lvl1pPr marL="321473" indent="-321473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  <a:sym typeface="Gill Sans" charset="0"/>
        </a:defRPr>
      </a:lvl1pPr>
      <a:lvl2pPr marL="696526" indent="-267894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  <a:sym typeface="Gill Sans" charset="0"/>
        </a:defRPr>
      </a:lvl2pPr>
      <a:lvl3pPr marL="1071578" indent="-214315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  <a:sym typeface="Gill Sans" charset="0"/>
        </a:defRPr>
      </a:lvl3pPr>
      <a:lvl4pPr marL="1500209" indent="-214315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  <a:sym typeface="Gill Sans" charset="0"/>
        </a:defRPr>
      </a:lvl4pPr>
      <a:lvl5pPr marL="1928840" indent="-214315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  <a:sym typeface="Gill Sans" charset="0"/>
        </a:defRPr>
      </a:lvl5pPr>
      <a:lvl6pPr marL="428631" algn="ctr" rtl="0" eaLnBrk="1" fontAlgn="base" hangingPunct="1">
        <a:spcBef>
          <a:spcPct val="0"/>
        </a:spcBef>
        <a:spcAft>
          <a:spcPct val="0"/>
        </a:spcAft>
        <a:defRPr sz="3375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857262" algn="ctr" rtl="0" eaLnBrk="1" fontAlgn="base" hangingPunct="1">
        <a:spcBef>
          <a:spcPct val="0"/>
        </a:spcBef>
        <a:spcAft>
          <a:spcPct val="0"/>
        </a:spcAft>
        <a:defRPr sz="3375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285893" algn="ctr" rtl="0" eaLnBrk="1" fontAlgn="base" hangingPunct="1">
        <a:spcBef>
          <a:spcPct val="0"/>
        </a:spcBef>
        <a:spcAft>
          <a:spcPct val="0"/>
        </a:spcAft>
        <a:defRPr sz="3375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714525" algn="ctr" rtl="0" eaLnBrk="1" fontAlgn="base" hangingPunct="1">
        <a:spcBef>
          <a:spcPct val="0"/>
        </a:spcBef>
        <a:spcAft>
          <a:spcPct val="0"/>
        </a:spcAft>
        <a:defRPr sz="3375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zh-CN"/>
      </a:defPPr>
      <a:lvl1pPr marL="0" algn="l" defTabSz="857262" rtl="0" eaLnBrk="1" latinLnBrk="0" hangingPunct="1">
        <a:defRPr sz="1687" kern="1200">
          <a:solidFill>
            <a:schemeClr val="tx1"/>
          </a:solidFill>
          <a:latin typeface="+mn-lt"/>
          <a:ea typeface="+mn-ea"/>
          <a:cs typeface="+mn-cs"/>
        </a:defRPr>
      </a:lvl1pPr>
      <a:lvl2pPr marL="428631" algn="l" defTabSz="857262" rtl="0" eaLnBrk="1" latinLnBrk="0" hangingPunct="1">
        <a:defRPr sz="1687" kern="1200">
          <a:solidFill>
            <a:schemeClr val="tx1"/>
          </a:solidFill>
          <a:latin typeface="+mn-lt"/>
          <a:ea typeface="+mn-ea"/>
          <a:cs typeface="+mn-cs"/>
        </a:defRPr>
      </a:lvl2pPr>
      <a:lvl3pPr marL="857262" algn="l" defTabSz="857262" rtl="0" eaLnBrk="1" latinLnBrk="0" hangingPunct="1">
        <a:defRPr sz="1687" kern="1200">
          <a:solidFill>
            <a:schemeClr val="tx1"/>
          </a:solidFill>
          <a:latin typeface="+mn-lt"/>
          <a:ea typeface="+mn-ea"/>
          <a:cs typeface="+mn-cs"/>
        </a:defRPr>
      </a:lvl3pPr>
      <a:lvl4pPr marL="1285893" algn="l" defTabSz="857262" rtl="0" eaLnBrk="1" latinLnBrk="0" hangingPunct="1">
        <a:defRPr sz="1687" kern="1200">
          <a:solidFill>
            <a:schemeClr val="tx1"/>
          </a:solidFill>
          <a:latin typeface="+mn-lt"/>
          <a:ea typeface="+mn-ea"/>
          <a:cs typeface="+mn-cs"/>
        </a:defRPr>
      </a:lvl4pPr>
      <a:lvl5pPr marL="1714525" algn="l" defTabSz="857262" rtl="0" eaLnBrk="1" latinLnBrk="0" hangingPunct="1">
        <a:defRPr sz="1687" kern="1200">
          <a:solidFill>
            <a:schemeClr val="tx1"/>
          </a:solidFill>
          <a:latin typeface="+mn-lt"/>
          <a:ea typeface="+mn-ea"/>
          <a:cs typeface="+mn-cs"/>
        </a:defRPr>
      </a:lvl5pPr>
      <a:lvl6pPr marL="2143156" algn="l" defTabSz="857262" rtl="0" eaLnBrk="1" latinLnBrk="0" hangingPunct="1">
        <a:defRPr sz="1687" kern="1200">
          <a:solidFill>
            <a:schemeClr val="tx1"/>
          </a:solidFill>
          <a:latin typeface="+mn-lt"/>
          <a:ea typeface="+mn-ea"/>
          <a:cs typeface="+mn-cs"/>
        </a:defRPr>
      </a:lvl6pPr>
      <a:lvl7pPr marL="2571787" algn="l" defTabSz="857262" rtl="0" eaLnBrk="1" latinLnBrk="0" hangingPunct="1">
        <a:defRPr sz="1687" kern="1200">
          <a:solidFill>
            <a:schemeClr val="tx1"/>
          </a:solidFill>
          <a:latin typeface="+mn-lt"/>
          <a:ea typeface="+mn-ea"/>
          <a:cs typeface="+mn-cs"/>
        </a:defRPr>
      </a:lvl7pPr>
      <a:lvl8pPr marL="3000418" algn="l" defTabSz="857262" rtl="0" eaLnBrk="1" latinLnBrk="0" hangingPunct="1">
        <a:defRPr sz="1687" kern="1200">
          <a:solidFill>
            <a:schemeClr val="tx1"/>
          </a:solidFill>
          <a:latin typeface="+mn-lt"/>
          <a:ea typeface="+mn-ea"/>
          <a:cs typeface="+mn-cs"/>
        </a:defRPr>
      </a:lvl8pPr>
      <a:lvl9pPr marL="3429050" algn="l" defTabSz="857262" rtl="0" eaLnBrk="1" latinLnBrk="0" hangingPunct="1">
        <a:defRPr sz="168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0143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4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3.png"/><Relationship Id="rId5" Type="http://schemas.openxmlformats.org/officeDocument/2006/relationships/image" Target="../media/image52.tiff"/><Relationship Id="rId4" Type="http://schemas.openxmlformats.org/officeDocument/2006/relationships/image" Target="../media/image43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60.png"/><Relationship Id="rId4" Type="http://schemas.openxmlformats.org/officeDocument/2006/relationships/image" Target="../media/image43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emf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10" Type="http://schemas.openxmlformats.org/officeDocument/2006/relationships/image" Target="../media/image68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7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oleObject" Target="../embeddings/oleObject1.bin"/><Relationship Id="rId7" Type="http://schemas.openxmlformats.org/officeDocument/2006/relationships/image" Target="../media/image79.png"/><Relationship Id="rId2" Type="http://schemas.openxmlformats.org/officeDocument/2006/relationships/image" Target="../media/image76.tiff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8.png"/><Relationship Id="rId5" Type="http://schemas.openxmlformats.org/officeDocument/2006/relationships/image" Target="../media/image45.png"/><Relationship Id="rId4" Type="http://schemas.openxmlformats.org/officeDocument/2006/relationships/image" Target="../media/image77.w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83.png"/><Relationship Id="rId5" Type="http://schemas.openxmlformats.org/officeDocument/2006/relationships/image" Target="../media/image82.tiff"/><Relationship Id="rId4" Type="http://schemas.openxmlformats.org/officeDocument/2006/relationships/image" Target="../media/image81.png"/><Relationship Id="rId9" Type="http://schemas.openxmlformats.org/officeDocument/2006/relationships/image" Target="../media/image8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68.png"/><Relationship Id="rId4" Type="http://schemas.openxmlformats.org/officeDocument/2006/relationships/image" Target="../media/image8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png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6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tiff"/><Relationship Id="rId7" Type="http://schemas.openxmlformats.org/officeDocument/2006/relationships/image" Target="../media/image9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tif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jpeg"/><Relationship Id="rId3" Type="http://schemas.openxmlformats.org/officeDocument/2006/relationships/image" Target="../media/image95.png"/><Relationship Id="rId7" Type="http://schemas.openxmlformats.org/officeDocument/2006/relationships/image" Target="../media/image99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7" Type="http://schemas.openxmlformats.org/officeDocument/2006/relationships/image" Target="../media/image10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.jpeg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3" Type="http://schemas.openxmlformats.org/officeDocument/2006/relationships/image" Target="../media/image116.png"/><Relationship Id="rId7" Type="http://schemas.openxmlformats.org/officeDocument/2006/relationships/image" Target="../media/image12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19.jpeg"/><Relationship Id="rId5" Type="http://schemas.openxmlformats.org/officeDocument/2006/relationships/image" Target="../media/image118.jpeg"/><Relationship Id="rId4" Type="http://schemas.openxmlformats.org/officeDocument/2006/relationships/image" Target="../media/image11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25.png"/><Relationship Id="rId5" Type="http://schemas.openxmlformats.org/officeDocument/2006/relationships/image" Target="../media/image124.png"/><Relationship Id="rId4" Type="http://schemas.openxmlformats.org/officeDocument/2006/relationships/image" Target="../media/image12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7" Type="http://schemas.openxmlformats.org/officeDocument/2006/relationships/image" Target="../media/image12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28.png"/><Relationship Id="rId5" Type="http://schemas.openxmlformats.org/officeDocument/2006/relationships/image" Target="../media/image127.jpeg"/><Relationship Id="rId4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10" Type="http://schemas.openxmlformats.org/officeDocument/2006/relationships/image" Target="../media/image22.png"/><Relationship Id="rId4" Type="http://schemas.openxmlformats.org/officeDocument/2006/relationships/image" Target="../media/image13.png"/><Relationship Id="rId9" Type="http://schemas.openxmlformats.org/officeDocument/2006/relationships/image" Target="../media/image21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png"/><Relationship Id="rId3" Type="http://schemas.openxmlformats.org/officeDocument/2006/relationships/image" Target="../media/image130.png"/><Relationship Id="rId7" Type="http://schemas.openxmlformats.org/officeDocument/2006/relationships/image" Target="../media/image13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33.png"/><Relationship Id="rId5" Type="http://schemas.openxmlformats.org/officeDocument/2006/relationships/image" Target="../media/image132.jpeg"/><Relationship Id="rId4" Type="http://schemas.openxmlformats.org/officeDocument/2006/relationships/image" Target="../media/image131.png"/><Relationship Id="rId9" Type="http://schemas.openxmlformats.org/officeDocument/2006/relationships/image" Target="../media/image136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38.png"/><Relationship Id="rId4" Type="http://schemas.openxmlformats.org/officeDocument/2006/relationships/image" Target="../media/image13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6.emf"/><Relationship Id="rId4" Type="http://schemas.openxmlformats.org/officeDocument/2006/relationships/image" Target="../media/image2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7.pn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microsoft.com/office/2007/relationships/hdphoto" Target="../media/hdphoto3.wdp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1.png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pn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1.emf"/><Relationship Id="rId5" Type="http://schemas.openxmlformats.org/officeDocument/2006/relationships/image" Target="../media/image40.png"/><Relationship Id="rId4" Type="http://schemas.openxmlformats.org/officeDocument/2006/relationships/image" Target="../media/image39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4.png"/><Relationship Id="rId7" Type="http://schemas.openxmlformats.org/officeDocument/2006/relationships/image" Target="../media/image46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3.emf"/><Relationship Id="rId10" Type="http://schemas.openxmlformats.org/officeDocument/2006/relationships/image" Target="../media/image49.emf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F11DFF5-F442-5D6D-50C7-3BABE8DC0BB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711849" y="4066708"/>
            <a:ext cx="10768301" cy="2513974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altLang="zh-CN" sz="2000" dirty="0">
                <a:solidFill>
                  <a:schemeClr val="bg2"/>
                </a:solidFill>
              </a:rPr>
              <a:t>Zhihong Ye (</a:t>
            </a:r>
            <a:r>
              <a:rPr lang="zh-CN" altLang="en-US" sz="2000" dirty="0">
                <a:solidFill>
                  <a:schemeClr val="bg2"/>
                </a:solidFill>
              </a:rPr>
              <a:t>叶志鸿）</a:t>
            </a:r>
            <a:endParaRPr lang="en-US" altLang="zh-CN" sz="2000" dirty="0">
              <a:solidFill>
                <a:schemeClr val="bg2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2000" dirty="0">
                <a:solidFill>
                  <a:schemeClr val="bg2"/>
                </a:solidFill>
              </a:rPr>
              <a:t>Department of Physics, Tsinghua University</a:t>
            </a:r>
          </a:p>
          <a:p>
            <a:pPr>
              <a:lnSpc>
                <a:spcPct val="150000"/>
              </a:lnSpc>
            </a:pPr>
            <a:endParaRPr lang="en-US" altLang="zh-CN" sz="2000" dirty="0">
              <a:solidFill>
                <a:schemeClr val="bg2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2000" dirty="0">
                <a:solidFill>
                  <a:schemeClr val="bg2"/>
                </a:solidFill>
              </a:rPr>
              <a:t>Workshop of “Nuclear Physics across Energy Scales”</a:t>
            </a:r>
          </a:p>
          <a:p>
            <a:pPr>
              <a:lnSpc>
                <a:spcPct val="150000"/>
              </a:lnSpc>
            </a:pPr>
            <a:r>
              <a:rPr lang="en-US" altLang="zh-CN" sz="2000" dirty="0">
                <a:solidFill>
                  <a:schemeClr val="bg2"/>
                </a:solidFill>
              </a:rPr>
              <a:t>CCNU,  Wuhan, 2025-09-21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834E2F-48C4-478F-93CD-894D43D645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3059" y="1595429"/>
            <a:ext cx="10353368" cy="1487187"/>
          </a:xfrm>
        </p:spPr>
        <p:txBody>
          <a:bodyPr>
            <a:noAutofit/>
          </a:bodyPr>
          <a:lstStyle/>
          <a:p>
            <a:r>
              <a:rPr lang="en-US" sz="4400" b="1" dirty="0">
                <a:solidFill>
                  <a:srgbClr val="FFFF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rPr>
              <a:t>Study Short-Range Correlations with Multiple Probes</a:t>
            </a:r>
            <a:endParaRPr lang="LID4096" sz="3200" b="1" dirty="0">
              <a:solidFill>
                <a:srgbClr val="FFFF00"/>
              </a:solidFill>
              <a:latin typeface="HEITI SC MEDIUM" pitchFamily="2" charset="-128"/>
              <a:ea typeface="HEITI SC MEDIUM" pitchFamily="2" charset="-128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995254049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B7569C-EB55-E264-FB3B-3A91439D16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>
            <a:extLst>
              <a:ext uri="{FF2B5EF4-FFF2-40B4-BE49-F238E27FC236}">
                <a16:creationId xmlns:a16="http://schemas.microsoft.com/office/drawing/2014/main" id="{423B983A-1468-A93A-51DC-F809B81D66EB}"/>
              </a:ext>
            </a:extLst>
          </p:cNvPr>
          <p:cNvSpPr txBox="1"/>
          <p:nvPr/>
        </p:nvSpPr>
        <p:spPr>
          <a:xfrm>
            <a:off x="74799" y="566993"/>
            <a:ext cx="80349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en-US" sz="2000" dirty="0">
                <a:solidFill>
                  <a:schemeClr val="tx1">
                    <a:lumMod val="75000"/>
                  </a:schemeClr>
                </a:solidFill>
                <a:latin typeface="Baskerville Old Face" panose="02020602080505020303" pitchFamily="18" charset="0"/>
                <a:cs typeface="Times New Roman" panose="02020603050405020304" pitchFamily="18" charset="0"/>
              </a:rPr>
              <a:t>Exclusively count np-/pp-/</a:t>
            </a:r>
            <a:r>
              <a:rPr lang="en-US" sz="2000" dirty="0" err="1">
                <a:solidFill>
                  <a:schemeClr val="tx1">
                    <a:lumMod val="75000"/>
                  </a:schemeClr>
                </a:solidFill>
                <a:latin typeface="Baskerville Old Face" panose="02020602080505020303" pitchFamily="18" charset="0"/>
                <a:cs typeface="Times New Roman" panose="02020603050405020304" pitchFamily="18" charset="0"/>
              </a:rPr>
              <a:t>nn</a:t>
            </a:r>
            <a:r>
              <a:rPr lang="en-US" sz="2000" dirty="0">
                <a:solidFill>
                  <a:schemeClr val="tx1">
                    <a:lumMod val="75000"/>
                  </a:schemeClr>
                </a:solidFill>
                <a:latin typeface="Baskerville Old Face" panose="02020602080505020303" pitchFamily="18" charset="0"/>
                <a:cs typeface="Times New Roman" panose="02020603050405020304" pitchFamily="18" charset="0"/>
              </a:rPr>
              <a:t>-SRC pairs</a:t>
            </a:r>
            <a:r>
              <a:rPr lang="zh-CN" altLang="en-US" sz="2000" dirty="0">
                <a:solidFill>
                  <a:schemeClr val="tx1">
                    <a:lumMod val="75000"/>
                  </a:schemeClr>
                </a:solidFill>
                <a:latin typeface="Baskerville Old Face" panose="02020602080505020303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solidFill>
                  <a:schemeClr val="tx1">
                    <a:lumMod val="75000"/>
                  </a:schemeClr>
                </a:solidFill>
                <a:latin typeface="Baskerville Old Face" panose="02020602080505020303" pitchFamily="18" charset="0"/>
                <a:cs typeface="Times New Roman" panose="02020603050405020304" pitchFamily="18" charset="0"/>
                <a:sym typeface="Wingdings" pitchFamily="2" charset="2"/>
              </a:rPr>
              <a:t></a:t>
            </a:r>
            <a:r>
              <a:rPr lang="en-US" altLang="zh-CN" sz="2000" dirty="0">
                <a:solidFill>
                  <a:srgbClr val="FF0000"/>
                </a:solidFill>
                <a:latin typeface="Baskerville Old Face" panose="02020602080505020303" pitchFamily="18" charset="0"/>
                <a:cs typeface="Times New Roman" panose="02020603050405020304" pitchFamily="18" charset="0"/>
              </a:rPr>
              <a:t>np make up 90% of SRC pairs </a:t>
            </a:r>
          </a:p>
        </p:txBody>
      </p:sp>
      <p:pic>
        <p:nvPicPr>
          <p:cNvPr id="26" name="Picture 3" descr="D:\Work\Dropbox\halla_trip_iso.png">
            <a:extLst>
              <a:ext uri="{FF2B5EF4-FFF2-40B4-BE49-F238E27FC236}">
                <a16:creationId xmlns:a16="http://schemas.microsoft.com/office/drawing/2014/main" id="{9C6989EE-DF1A-6FC7-6598-DD50AE8A1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9958" y="938091"/>
            <a:ext cx="3443194" cy="2274743"/>
          </a:xfrm>
          <a:prstGeom prst="rect">
            <a:avLst/>
          </a:prstGeom>
          <a:noFill/>
        </p:spPr>
      </p:pic>
      <p:sp>
        <p:nvSpPr>
          <p:cNvPr id="28" name="Rectangle 3">
            <a:extLst>
              <a:ext uri="{FF2B5EF4-FFF2-40B4-BE49-F238E27FC236}">
                <a16:creationId xmlns:a16="http://schemas.microsoft.com/office/drawing/2014/main" id="{170D3C16-8D3C-F2E5-F864-D00EAD8608D0}"/>
              </a:ext>
            </a:extLst>
          </p:cNvPr>
          <p:cNvSpPr/>
          <p:nvPr/>
        </p:nvSpPr>
        <p:spPr bwMode="auto">
          <a:xfrm>
            <a:off x="2930263" y="1499742"/>
            <a:ext cx="2323986" cy="311727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r>
              <a:rPr lang="en-US" sz="1600" dirty="0">
                <a:solidFill>
                  <a:srgbClr val="3F691E"/>
                </a:solidFill>
                <a:ea typeface="Gill Sans Light" charset="0"/>
                <a:cs typeface="Gill Sans Light" charset="0"/>
              </a:rPr>
              <a:t>R. </a:t>
            </a:r>
            <a:r>
              <a:rPr lang="en-US" sz="1600" dirty="0" err="1">
                <a:solidFill>
                  <a:srgbClr val="3F691E"/>
                </a:solidFill>
                <a:ea typeface="Gill Sans Light" charset="0"/>
                <a:cs typeface="Gill Sans Light" charset="0"/>
              </a:rPr>
              <a:t>Subedi</a:t>
            </a:r>
            <a:r>
              <a:rPr lang="en-US" sz="1600" dirty="0">
                <a:solidFill>
                  <a:srgbClr val="3F691E"/>
                </a:solidFill>
                <a:ea typeface="Gill Sans Light" charset="0"/>
                <a:cs typeface="Gill Sans Light" charset="0"/>
              </a:rPr>
              <a:t>, et al, </a:t>
            </a:r>
            <a:r>
              <a:rPr lang="zh-CN" altLang="en-US" sz="1600" dirty="0">
                <a:solidFill>
                  <a:srgbClr val="3F691E"/>
                </a:solidFill>
                <a:ea typeface="Gill Sans Light" charset="0"/>
                <a:cs typeface="Gill Sans Light" charset="0"/>
              </a:rPr>
              <a:t> </a:t>
            </a:r>
            <a:r>
              <a:rPr lang="en-US" sz="1600" dirty="0">
                <a:solidFill>
                  <a:srgbClr val="3F691E"/>
                </a:solidFill>
                <a:ea typeface="Gill Sans Light" charset="0"/>
                <a:cs typeface="Gill Sans Light" charset="0"/>
              </a:rPr>
              <a:t>Science 320 1476 (2008)</a:t>
            </a: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0BBF2E2A-C87A-B681-0498-EF9264916B1A}"/>
              </a:ext>
            </a:extLst>
          </p:cNvPr>
          <p:cNvSpPr txBox="1">
            <a:spLocks/>
          </p:cNvSpPr>
          <p:nvPr/>
        </p:nvSpPr>
        <p:spPr>
          <a:xfrm>
            <a:off x="0" y="56230"/>
            <a:ext cx="12191999" cy="441964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Gill Sans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7875">
                <a:solidFill>
                  <a:schemeClr val="tx1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7875">
                <a:solidFill>
                  <a:schemeClr val="tx1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7875">
                <a:solidFill>
                  <a:schemeClr val="tx1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7875">
                <a:solidFill>
                  <a:schemeClr val="tx1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5pPr>
            <a:lvl6pPr marL="428631" algn="ctr" rtl="0" eaLnBrk="1" fontAlgn="base" hangingPunct="1">
              <a:spcBef>
                <a:spcPct val="0"/>
              </a:spcBef>
              <a:spcAft>
                <a:spcPct val="0"/>
              </a:spcAft>
              <a:defRPr sz="7875">
                <a:solidFill>
                  <a:schemeClr val="tx1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6pPr>
            <a:lvl7pPr marL="857262" algn="ctr" rtl="0" eaLnBrk="1" fontAlgn="base" hangingPunct="1">
              <a:spcBef>
                <a:spcPct val="0"/>
              </a:spcBef>
              <a:spcAft>
                <a:spcPct val="0"/>
              </a:spcAft>
              <a:defRPr sz="7875">
                <a:solidFill>
                  <a:schemeClr val="tx1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7pPr>
            <a:lvl8pPr marL="1285893" algn="ctr" rtl="0" eaLnBrk="1" fontAlgn="base" hangingPunct="1">
              <a:spcBef>
                <a:spcPct val="0"/>
              </a:spcBef>
              <a:spcAft>
                <a:spcPct val="0"/>
              </a:spcAft>
              <a:defRPr sz="7875">
                <a:solidFill>
                  <a:schemeClr val="tx1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8pPr>
            <a:lvl9pPr marL="1714525" algn="ctr" rtl="0" eaLnBrk="1" fontAlgn="base" hangingPunct="1">
              <a:spcBef>
                <a:spcPct val="0"/>
              </a:spcBef>
              <a:spcAft>
                <a:spcPct val="0"/>
              </a:spcAft>
              <a:defRPr sz="7875">
                <a:solidFill>
                  <a:schemeClr val="tx1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9pPr>
          </a:lstStyle>
          <a:p>
            <a:r>
              <a:rPr lang="en-CN" altLang="en-US" sz="2800" b="1" spc="200" noProof="1">
                <a:ea typeface="微软雅黑" panose="020B0503020204020204" pitchFamily="34" charset="-122"/>
                <a:sym typeface="+mn-ea"/>
              </a:rPr>
              <a:t>Isospin-Dependence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4090F74-71C4-0DCC-BF52-8EC49300F4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27882" y="832840"/>
            <a:ext cx="2757366" cy="238901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FAC7EBD-D26B-9F08-2F43-4036B8F2A154}"/>
              </a:ext>
            </a:extLst>
          </p:cNvPr>
          <p:cNvSpPr/>
          <p:nvPr/>
        </p:nvSpPr>
        <p:spPr>
          <a:xfrm>
            <a:off x="8508443" y="776842"/>
            <a:ext cx="3076805" cy="714375"/>
          </a:xfrm>
          <a:prstGeom prst="rect">
            <a:avLst/>
          </a:prstGeom>
          <a:solidFill>
            <a:srgbClr val="92D050">
              <a:alpha val="14162"/>
            </a:srgb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D2182D6-4554-18FB-6653-C55CBB46810F}"/>
              </a:ext>
            </a:extLst>
          </p:cNvPr>
          <p:cNvSpPr/>
          <p:nvPr/>
        </p:nvSpPr>
        <p:spPr>
          <a:xfrm>
            <a:off x="10667715" y="1491217"/>
            <a:ext cx="1236972" cy="1235858"/>
          </a:xfrm>
          <a:prstGeom prst="rect">
            <a:avLst/>
          </a:prstGeom>
          <a:solidFill>
            <a:srgbClr val="92D050">
              <a:alpha val="14162"/>
            </a:srgbClr>
          </a:solidFill>
          <a:ln w="28575"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8AA4991-976E-3418-3F3C-F0B8636DC1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1893" y="4429309"/>
            <a:ext cx="4834023" cy="186169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E64E45C-C8DD-BD59-ED96-6A09C4501071}"/>
              </a:ext>
            </a:extLst>
          </p:cNvPr>
          <p:cNvSpPr/>
          <p:nvPr/>
        </p:nvSpPr>
        <p:spPr>
          <a:xfrm>
            <a:off x="107683" y="3848862"/>
            <a:ext cx="6569765" cy="5060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itchFamily="2" charset="2"/>
              <a:buChar char="q"/>
            </a:pPr>
            <a:r>
              <a:rPr lang="en-US" altLang="zh-CN" sz="2000" dirty="0">
                <a:latin typeface="Baskerville Old Face" panose="02020602080505020303" pitchFamily="18" charset="0"/>
                <a:cs typeface="Times New Roman" panose="02020603050405020304" pitchFamily="18" charset="0"/>
              </a:rPr>
              <a:t>Similar np-dominances in heavy nuclei</a:t>
            </a:r>
            <a:r>
              <a:rPr lang="en-US" altLang="zh-CN" sz="2000" dirty="0">
                <a:latin typeface="Baskerville Old Face" panose="02020602080505020303" pitchFamily="18" charset="0"/>
                <a:cs typeface="Times New Roman" panose="02020603050405020304" pitchFamily="18" charset="0"/>
                <a:sym typeface="Wingdings" pitchFamily="2" charset="2"/>
              </a:rPr>
              <a:t>  </a:t>
            </a:r>
            <a:r>
              <a:rPr lang="en-US" altLang="zh-CN" sz="2000" dirty="0">
                <a:solidFill>
                  <a:srgbClr val="FF0000"/>
                </a:solidFill>
                <a:latin typeface="Baskerville Old Face" panose="02020602080505020303" pitchFamily="18" charset="0"/>
                <a:cs typeface="Times New Roman" panose="02020603050405020304" pitchFamily="18" charset="0"/>
              </a:rPr>
              <a:t>universality</a:t>
            </a:r>
            <a:r>
              <a:rPr lang="en-US" altLang="zh-CN" sz="2000" dirty="0">
                <a:latin typeface="Baskerville Old Face" panose="02020602080505020303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29DB894-A48A-DB5B-FD78-25910E1A93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06530" y="1049672"/>
            <a:ext cx="1734535" cy="183532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495E3DC-18E1-53E7-97DD-6F60E1E9D68B}"/>
              </a:ext>
            </a:extLst>
          </p:cNvPr>
          <p:cNvSpPr txBox="1"/>
          <p:nvPr/>
        </p:nvSpPr>
        <p:spPr>
          <a:xfrm>
            <a:off x="4754801" y="6223014"/>
            <a:ext cx="25113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sng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Review: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Hen RMP ‘17; 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A40FC9F-747A-0FEE-68F2-33A909E1F184}"/>
              </a:ext>
            </a:extLst>
          </p:cNvPr>
          <p:cNvGrpSpPr/>
          <p:nvPr/>
        </p:nvGrpSpPr>
        <p:grpSpPr>
          <a:xfrm>
            <a:off x="7420752" y="4045086"/>
            <a:ext cx="2785813" cy="2250002"/>
            <a:chOff x="1701843" y="1319749"/>
            <a:chExt cx="5502516" cy="421850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E17F7AA-F92A-B8BE-F4BC-58FFB2B750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2917" r="2060" b="14180"/>
            <a:stretch/>
          </p:blipFill>
          <p:spPr>
            <a:xfrm rot="5400000">
              <a:off x="2491792" y="825684"/>
              <a:ext cx="4218499" cy="5206634"/>
            </a:xfrm>
            <a:prstGeom prst="roundRect">
              <a:avLst>
                <a:gd name="adj" fmla="val 9275"/>
              </a:avLst>
            </a:prstGeom>
            <a:ln w="28575">
              <a:noFill/>
            </a:ln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BAE4653-8EEA-FAA1-238E-1913F550C088}"/>
                </a:ext>
              </a:extLst>
            </p:cNvPr>
            <p:cNvSpPr/>
            <p:nvPr/>
          </p:nvSpPr>
          <p:spPr>
            <a:xfrm>
              <a:off x="2069143" y="3348655"/>
              <a:ext cx="562707" cy="1248507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155533C-E65A-A851-98B7-10F681875377}"/>
                </a:ext>
              </a:extLst>
            </p:cNvPr>
            <p:cNvSpPr/>
            <p:nvPr/>
          </p:nvSpPr>
          <p:spPr>
            <a:xfrm>
              <a:off x="2318258" y="3801616"/>
              <a:ext cx="518746" cy="127332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83FB8CD-05AC-2255-2219-31A14E6A1E66}"/>
                </a:ext>
              </a:extLst>
            </p:cNvPr>
            <p:cNvSpPr/>
            <p:nvPr/>
          </p:nvSpPr>
          <p:spPr>
            <a:xfrm>
              <a:off x="2631850" y="4369531"/>
              <a:ext cx="518746" cy="127332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5F62170C-6350-F209-3EF1-C0B1D5CD75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84336" r="2060"/>
            <a:stretch/>
          </p:blipFill>
          <p:spPr>
            <a:xfrm rot="5400000">
              <a:off x="84451" y="2937143"/>
              <a:ext cx="4218499" cy="983714"/>
            </a:xfrm>
            <a:prstGeom prst="roundRect">
              <a:avLst>
                <a:gd name="adj" fmla="val 38393"/>
              </a:avLst>
            </a:prstGeom>
            <a:ln w="28575">
              <a:noFill/>
            </a:ln>
          </p:spPr>
        </p:pic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71C30B1F-95DB-5AAC-CCBE-B89D0842CD10}"/>
                </a:ext>
              </a:extLst>
            </p:cNvPr>
            <p:cNvSpPr/>
            <p:nvPr/>
          </p:nvSpPr>
          <p:spPr>
            <a:xfrm>
              <a:off x="1701843" y="1319749"/>
              <a:ext cx="5502515" cy="4218500"/>
            </a:xfrm>
            <a:prstGeom prst="roundRect">
              <a:avLst>
                <a:gd name="adj" fmla="val 8832"/>
              </a:avLst>
            </a:prstGeom>
            <a:noFill/>
            <a:ln w="28575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5C195C3A-90BA-D121-9F89-0297DA76C4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7728" t="65012" r="86218" b="16569"/>
            <a:stretch/>
          </p:blipFill>
          <p:spPr>
            <a:xfrm rot="5400000">
              <a:off x="3133575" y="1232776"/>
              <a:ext cx="260736" cy="1156771"/>
            </a:xfrm>
            <a:prstGeom prst="roundRect">
              <a:avLst>
                <a:gd name="adj" fmla="val 9275"/>
              </a:avLst>
            </a:prstGeom>
            <a:ln w="28575">
              <a:noFill/>
            </a:ln>
          </p:spPr>
        </p:pic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0B898BC0-7F5C-3D3F-79F2-AE153E274CC8}"/>
              </a:ext>
            </a:extLst>
          </p:cNvPr>
          <p:cNvSpPr/>
          <p:nvPr/>
        </p:nvSpPr>
        <p:spPr>
          <a:xfrm>
            <a:off x="8652538" y="2565400"/>
            <a:ext cx="1734534" cy="712453"/>
          </a:xfrm>
          <a:prstGeom prst="rect">
            <a:avLst/>
          </a:prstGeom>
          <a:solidFill>
            <a:srgbClr val="92D050">
              <a:alpha val="14162"/>
            </a:srgbClr>
          </a:solidFill>
          <a:ln w="28575">
            <a:solidFill>
              <a:schemeClr val="accent6">
                <a:lumMod val="40000"/>
                <a:lumOff val="60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1129308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>
            <a:extLst>
              <a:ext uri="{FF2B5EF4-FFF2-40B4-BE49-F238E27FC236}">
                <a16:creationId xmlns:a16="http://schemas.microsoft.com/office/drawing/2014/main" id="{DC1F4788-A037-7241-89EF-B68EB370CF76}"/>
              </a:ext>
            </a:extLst>
          </p:cNvPr>
          <p:cNvSpPr txBox="1"/>
          <p:nvPr/>
        </p:nvSpPr>
        <p:spPr>
          <a:xfrm>
            <a:off x="119524" y="488450"/>
            <a:ext cx="7406691" cy="5060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q"/>
            </a:pPr>
            <a:r>
              <a:rPr kumimoji="1" lang="en-US" altLang="zh-CN" sz="2000" dirty="0">
                <a:latin typeface="Baskerville Old Face" panose="02020602080505020303" pitchFamily="18" charset="77"/>
              </a:rPr>
              <a:t>First inclusive measurement w/ Ca48 &amp; Ca40 isotopes </a:t>
            </a:r>
            <a:r>
              <a:rPr kumimoji="1" lang="en-US" altLang="zh-CN" sz="2000" dirty="0">
                <a:latin typeface="Baskerville Old Face" panose="02020602080505020303" pitchFamily="18" charset="77"/>
                <a:sym typeface="Wingdings" pitchFamily="2" charset="2"/>
              </a:rPr>
              <a:t> </a:t>
            </a:r>
            <a:r>
              <a:rPr kumimoji="1" lang="en-US" altLang="zh-CN" sz="2000" dirty="0">
                <a:solidFill>
                  <a:srgbClr val="FF0000"/>
                </a:solidFill>
                <a:latin typeface="Baskerville Old Face" panose="02020602080505020303" pitchFamily="18" charset="77"/>
                <a:sym typeface="Wingdings" pitchFamily="2" charset="2"/>
              </a:rPr>
              <a:t>not clear!</a:t>
            </a:r>
            <a:endParaRPr kumimoji="1" lang="en-US" altLang="zh-CN" sz="2000" dirty="0">
              <a:solidFill>
                <a:srgbClr val="FF0000"/>
              </a:solidFill>
              <a:latin typeface="Baskerville Old Face" panose="02020602080505020303" pitchFamily="18" charset="77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4DF0533-908C-48DE-81E3-E359DAF5F576}"/>
              </a:ext>
            </a:extLst>
          </p:cNvPr>
          <p:cNvSpPr txBox="1"/>
          <p:nvPr/>
        </p:nvSpPr>
        <p:spPr>
          <a:xfrm>
            <a:off x="7955242" y="1104678"/>
            <a:ext cx="60943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zh-CN" alt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D847C1-AEFA-314B-7DB1-61CF6842462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393488" y="101600"/>
            <a:ext cx="798512" cy="315913"/>
          </a:xfrm>
        </p:spPr>
        <p:txBody>
          <a:bodyPr/>
          <a:lstStyle/>
          <a:p>
            <a:fld id="{368F8058-DDCF-45E4-8BCD-8D913568A213}" type="slidenum">
              <a:rPr lang="LID4096" smtClean="0"/>
              <a:t>11</a:t>
            </a:fld>
            <a:r>
              <a:rPr lang="en-US" altLang="zh-CN"/>
              <a:t>/27</a:t>
            </a:r>
            <a:endParaRPr lang="LID4096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E2D7EDB-49A4-916C-7749-C17F35A572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158" y="2978618"/>
            <a:ext cx="4406786" cy="293996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38E5FB4-28E7-3148-DC16-D27E2E7D0E46}"/>
              </a:ext>
            </a:extLst>
          </p:cNvPr>
          <p:cNvSpPr txBox="1"/>
          <p:nvPr/>
        </p:nvSpPr>
        <p:spPr>
          <a:xfrm>
            <a:off x="204151" y="5918583"/>
            <a:ext cx="56937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rgbClr val="00B050"/>
                </a:solidFill>
              </a:rPr>
              <a:t>Li</a:t>
            </a:r>
            <a:r>
              <a:rPr lang="en-CN" altLang="zh-CN" sz="1600" dirty="0">
                <a:solidFill>
                  <a:srgbClr val="00B050"/>
                </a:solidFill>
              </a:rPr>
              <a:t>, Torres, Sentiestaben, ZYe, </a:t>
            </a:r>
            <a:r>
              <a:rPr lang="en-US" altLang="zh-CN" sz="1600" dirty="0">
                <a:solidFill>
                  <a:srgbClr val="00B050"/>
                </a:solidFill>
              </a:rPr>
              <a:t>et. al, </a:t>
            </a:r>
            <a:r>
              <a:rPr lang="en-GB" sz="1600" dirty="0">
                <a:solidFill>
                  <a:srgbClr val="00B050"/>
                </a:solidFill>
              </a:rPr>
              <a:t>Nature, 2022, 609: 41</a:t>
            </a:r>
            <a:endParaRPr lang="zh-CN" altLang="en-US" sz="1600" dirty="0">
              <a:solidFill>
                <a:srgbClr val="00B050"/>
              </a:solidFill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E6C9DDE-61E0-F15F-A614-48C71AD2ABC6}"/>
              </a:ext>
            </a:extLst>
          </p:cNvPr>
          <p:cNvCxnSpPr>
            <a:cxnSpLocks/>
          </p:cNvCxnSpPr>
          <p:nvPr/>
        </p:nvCxnSpPr>
        <p:spPr bwMode="auto">
          <a:xfrm>
            <a:off x="1064705" y="4228177"/>
            <a:ext cx="3902239" cy="0"/>
          </a:xfrm>
          <a:prstGeom prst="line">
            <a:avLst/>
          </a:prstGeom>
          <a:ln w="76200" cap="flat" cmpd="sng" algn="ctr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DCF6ADF-3849-9227-5839-D32CC17771DF}"/>
                  </a:ext>
                </a:extLst>
              </p:cNvPr>
              <p:cNvSpPr txBox="1"/>
              <p:nvPr/>
            </p:nvSpPr>
            <p:spPr>
              <a:xfrm>
                <a:off x="230083" y="2020800"/>
                <a:ext cx="3183264" cy="86927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 </m:t>
                      </m:r>
                      <m:f>
                        <m:fPr>
                          <m:ctrlPr>
                            <a:rPr lang="bg-BG" sz="1600" i="1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600" i="1">
                                  <a:solidFill>
                                    <a:schemeClr val="tx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nor/>
                                </m:rPr>
                                <a:rPr lang="en-US" sz="1600">
                                  <a:solidFill>
                                    <a:schemeClr val="tx1">
                                      <a:lumMod val="50000"/>
                                    </a:schemeClr>
                                  </a:solidFill>
                                  <a:latin typeface="Times New Roman" charset="0"/>
                                  <a:ea typeface="Times New Roman" charset="0"/>
                                  <a:cs typeface="Times New Roman" charset="0"/>
                                </a:rPr>
                                <m:t>σ</m:t>
                              </m:r>
                            </m:e>
                            <m:sub>
                              <m:r>
                                <m:rPr>
                                  <m:nor/>
                                </m:rPr>
                                <a:rPr lang="en-US" sz="1600">
                                  <a:solidFill>
                                    <a:schemeClr val="tx1">
                                      <a:lumMod val="50000"/>
                                    </a:schemeClr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H</m:t>
                              </m:r>
                              <m:r>
                                <m:rPr>
                                  <m:nor/>
                                </m:rPr>
                                <a:rPr lang="en-US" sz="1600">
                                  <a:solidFill>
                                    <a:schemeClr val="tx1">
                                      <a:lumMod val="50000"/>
                                    </a:schemeClr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3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1600" i="1">
                                  <a:solidFill>
                                    <a:schemeClr val="tx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nor/>
                                </m:rPr>
                                <a:rPr lang="en-US" sz="1600">
                                  <a:solidFill>
                                    <a:schemeClr val="tx1">
                                      <a:lumMod val="50000"/>
                                    </a:schemeClr>
                                  </a:solidFill>
                                  <a:latin typeface="Times New Roman" charset="0"/>
                                  <a:ea typeface="Times New Roman" charset="0"/>
                                  <a:cs typeface="Times New Roman" charset="0"/>
                                </a:rPr>
                                <m:t>σ</m:t>
                              </m:r>
                            </m:e>
                            <m:sub>
                              <m:r>
                                <m:rPr>
                                  <m:nor/>
                                </m:rPr>
                                <a:rPr lang="en-US" sz="1600">
                                  <a:solidFill>
                                    <a:schemeClr val="tx1">
                                      <a:lumMod val="50000"/>
                                    </a:schemeClr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He</m:t>
                              </m:r>
                              <m:r>
                                <m:rPr>
                                  <m:nor/>
                                </m:rPr>
                                <a:rPr lang="en-US" sz="1600">
                                  <a:solidFill>
                                    <a:schemeClr val="tx1">
                                      <a:lumMod val="50000"/>
                                    </a:schemeClr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3</m:t>
                              </m:r>
                            </m:sub>
                          </m:sSub>
                        </m:den>
                      </m:f>
                      <m:r>
                        <m:rPr>
                          <m:nor/>
                        </m:rPr>
                        <a:rPr lang="en-US" sz="160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m:t>=</m:t>
                      </m:r>
                      <m:f>
                        <m:fPr>
                          <m:ctrlPr>
                            <a:rPr lang="bg-BG" sz="1600" i="1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600" i="1">
                                  <a:solidFill>
                                    <a:schemeClr val="tx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nor/>
                                </m:rPr>
                                <a:rPr lang="en-US" sz="1600">
                                  <a:solidFill>
                                    <a:schemeClr val="tx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Times New Roman" charset="0"/>
                                  <a:cs typeface="Times New Roman" charset="0"/>
                                </a:rPr>
                                <m:t>2</m:t>
                              </m:r>
                              <m:r>
                                <m:rPr>
                                  <m:nor/>
                                </m:rPr>
                                <a:rPr lang="en-US" sz="1600" i="1">
                                  <a:solidFill>
                                    <a:schemeClr val="tx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Times New Roman" charset="0"/>
                                  <a:cs typeface="Times New Roman" charset="0"/>
                                </a:rPr>
                                <m:t>R</m:t>
                              </m:r>
                            </m:e>
                            <m:sub>
                              <m:r>
                                <a:rPr lang="en-US" sz="1600" b="0" i="1" smtClean="0">
                                  <a:solidFill>
                                    <a:schemeClr val="tx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Times New Roman" charset="0"/>
                                  <a:cs typeface="Times New Roman" charset="0"/>
                                </a:rPr>
                                <m:t>𝑝𝑝</m:t>
                              </m:r>
                              <m:r>
                                <a:rPr lang="en-US" sz="1600" b="0" i="1" smtClean="0">
                                  <a:solidFill>
                                    <a:schemeClr val="tx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Times New Roman" charset="0"/>
                                  <a:cs typeface="Times New Roman" charset="0"/>
                                </a:rPr>
                                <m:t>/</m:t>
                              </m:r>
                              <m:r>
                                <a:rPr lang="en-US" sz="1600" b="0" i="1" smtClean="0">
                                  <a:solidFill>
                                    <a:schemeClr val="tx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Times New Roman" charset="0"/>
                                  <a:cs typeface="Times New Roman" charset="0"/>
                                </a:rPr>
                                <m:t>𝑛𝑝</m:t>
                              </m:r>
                            </m:sub>
                          </m:sSub>
                          <m:r>
                            <a:rPr lang="en-US" sz="1600" i="1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+</m:t>
                          </m:r>
                          <m:r>
                            <a:rPr lang="en-US" sz="1600" b="0" i="1" smtClean="0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  <m:t>1+</m:t>
                          </m:r>
                          <m:f>
                            <m:fPr>
                              <m:ctrlPr>
                                <a:rPr lang="en-US" sz="1600" b="0" i="1" smtClean="0">
                                  <a:solidFill>
                                    <a:schemeClr val="tx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1600" i="1">
                                      <a:solidFill>
                                        <a:schemeClr val="tx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Times New Roman" charset="0"/>
                                      <a:cs typeface="Times New Roman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nor/>
                                    </m:rPr>
                                    <a:rPr lang="en-US" sz="1600">
                                      <a:solidFill>
                                        <a:schemeClr val="tx1">
                                          <a:lumMod val="50000"/>
                                        </a:schemeClr>
                                      </a:solidFill>
                                      <a:latin typeface="Times New Roman" charset="0"/>
                                      <a:ea typeface="Times New Roman" charset="0"/>
                                      <a:cs typeface="Times New Roman" charset="0"/>
                                    </a:rPr>
                                    <m:t>σ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solidFill>
                                        <a:schemeClr val="tx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Times New Roman" charset="0"/>
                                      <a:cs typeface="Times New Roman" charset="0"/>
                                    </a:rPr>
                                    <m:t>𝑒𝑝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sz="1600" i="1">
                                      <a:solidFill>
                                        <a:schemeClr val="tx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Times New Roman" charset="0"/>
                                      <a:cs typeface="Times New Roman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nor/>
                                    </m:rPr>
                                    <a:rPr lang="en-US" sz="1600">
                                      <a:solidFill>
                                        <a:schemeClr val="tx1">
                                          <a:lumMod val="50000"/>
                                        </a:schemeClr>
                                      </a:solidFill>
                                      <a:latin typeface="Times New Roman" charset="0"/>
                                      <a:ea typeface="Times New Roman" charset="0"/>
                                      <a:cs typeface="Times New Roman" charset="0"/>
                                    </a:rPr>
                                    <m:t>σ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solidFill>
                                        <a:schemeClr val="tx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Times New Roman" charset="0"/>
                                      <a:cs typeface="Times New Roman" charset="0"/>
                                    </a:rPr>
                                    <m:t>𝑒</m:t>
                                  </m:r>
                                  <m:r>
                                    <a:rPr lang="en-US" sz="1600" b="0" i="1" smtClean="0">
                                      <a:solidFill>
                                        <a:schemeClr val="tx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Times New Roman" charset="0"/>
                                      <a:cs typeface="Times New Roman" charset="0"/>
                                    </a:rPr>
                                    <m:t>𝑛</m:t>
                                  </m:r>
                                </m:sub>
                              </m:sSub>
                            </m:den>
                          </m:f>
                        </m:num>
                        <m:den>
                          <m:sSub>
                            <m:sSubPr>
                              <m:ctrlPr>
                                <a:rPr lang="en-US" sz="1600" i="1">
                                  <a:solidFill>
                                    <a:schemeClr val="tx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nor/>
                                </m:rPr>
                                <a:rPr lang="en-US" sz="1600" b="0" i="0" smtClean="0">
                                  <a:solidFill>
                                    <a:schemeClr val="tx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Times New Roman" charset="0"/>
                                  <a:cs typeface="Times New Roman" charset="0"/>
                                </a:rPr>
                                <m:t>(</m:t>
                              </m:r>
                              <m:r>
                                <m:rPr>
                                  <m:nor/>
                                </m:rPr>
                                <a:rPr lang="en-US" sz="1600">
                                  <a:solidFill>
                                    <a:schemeClr val="tx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Times New Roman" charset="0"/>
                                  <a:cs typeface="Times New Roman" charset="0"/>
                                </a:rPr>
                                <m:t>2</m:t>
                              </m:r>
                              <m:r>
                                <m:rPr>
                                  <m:nor/>
                                </m:rPr>
                                <a:rPr lang="en-US" sz="1600" i="1">
                                  <a:solidFill>
                                    <a:schemeClr val="tx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Times New Roman" charset="0"/>
                                  <a:cs typeface="Times New Roman" charset="0"/>
                                </a:rPr>
                                <m:t>R</m:t>
                              </m:r>
                            </m:e>
                            <m:sub>
                              <m:r>
                                <a:rPr lang="en-US" sz="1600" i="1">
                                  <a:solidFill>
                                    <a:schemeClr val="tx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Times New Roman" charset="0"/>
                                  <a:cs typeface="Times New Roman" charset="0"/>
                                </a:rPr>
                                <m:t>𝑝𝑝</m:t>
                              </m:r>
                              <m:r>
                                <a:rPr lang="en-US" sz="1600" i="1">
                                  <a:solidFill>
                                    <a:schemeClr val="tx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Times New Roman" charset="0"/>
                                  <a:cs typeface="Times New Roman" charset="0"/>
                                </a:rPr>
                                <m:t>/</m:t>
                              </m:r>
                              <m:r>
                                <a:rPr lang="en-US" sz="1600" i="1">
                                  <a:solidFill>
                                    <a:schemeClr val="tx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Times New Roman" charset="0"/>
                                  <a:cs typeface="Times New Roman" charset="0"/>
                                </a:rPr>
                                <m:t>𝑛𝑝</m:t>
                              </m:r>
                            </m:sub>
                          </m:sSub>
                          <m:r>
                            <a:rPr lang="en-US" sz="1600" i="1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+</m:t>
                          </m:r>
                          <m:r>
                            <a:rPr lang="en-US" sz="1600" b="0" i="1" smtClean="0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  <m:t>1)</m:t>
                          </m:r>
                          <m:f>
                            <m:fPr>
                              <m:ctrlPr>
                                <a:rPr lang="en-US" sz="1600" i="1">
                                  <a:solidFill>
                                    <a:schemeClr val="tx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1600" i="1">
                                      <a:solidFill>
                                        <a:schemeClr val="tx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Times New Roman" charset="0"/>
                                      <a:cs typeface="Times New Roman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nor/>
                                    </m:rPr>
                                    <a:rPr lang="en-US" sz="1600">
                                      <a:solidFill>
                                        <a:schemeClr val="tx1">
                                          <a:lumMod val="50000"/>
                                        </a:schemeClr>
                                      </a:solidFill>
                                      <a:latin typeface="Times New Roman" charset="0"/>
                                      <a:ea typeface="Times New Roman" charset="0"/>
                                      <a:cs typeface="Times New Roman" charset="0"/>
                                    </a:rPr>
                                    <m:t>σ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solidFill>
                                        <a:schemeClr val="tx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Times New Roman" charset="0"/>
                                      <a:cs typeface="Times New Roman" charset="0"/>
                                    </a:rPr>
                                    <m:t>𝑒𝑝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sz="1600" i="1">
                                      <a:solidFill>
                                        <a:schemeClr val="tx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Times New Roman" charset="0"/>
                                      <a:cs typeface="Times New Roman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nor/>
                                    </m:rPr>
                                    <a:rPr lang="en-US" sz="1600">
                                      <a:solidFill>
                                        <a:schemeClr val="tx1">
                                          <a:lumMod val="50000"/>
                                        </a:schemeClr>
                                      </a:solidFill>
                                      <a:latin typeface="Times New Roman" charset="0"/>
                                      <a:ea typeface="Times New Roman" charset="0"/>
                                      <a:cs typeface="Times New Roman" charset="0"/>
                                    </a:rPr>
                                    <m:t>σ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solidFill>
                                        <a:schemeClr val="tx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Times New Roman" charset="0"/>
                                      <a:cs typeface="Times New Roman" charset="0"/>
                                    </a:rPr>
                                    <m:t>𝑒𝑛</m:t>
                                  </m:r>
                                </m:sub>
                              </m:sSub>
                            </m:den>
                          </m:f>
                          <m:r>
                            <a:rPr lang="en-US" sz="1600" b="0" i="1" smtClean="0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  <m:t>+1</m:t>
                          </m:r>
                        </m:den>
                      </m:f>
                    </m:oMath>
                  </m:oMathPara>
                </a14:m>
                <a:endParaRPr lang="en-US" sz="1600" dirty="0">
                  <a:solidFill>
                    <a:schemeClr val="tx1">
                      <a:lumMod val="50000"/>
                    </a:schemeClr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DCF6ADF-3849-9227-5839-D32CC17771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083" y="2020800"/>
                <a:ext cx="3183264" cy="869277"/>
              </a:xfrm>
              <a:prstGeom prst="rect">
                <a:avLst/>
              </a:prstGeom>
              <a:blipFill>
                <a:blip r:embed="rId4"/>
                <a:stretch>
                  <a:fillRect b="-428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A3D7BC7-9BA5-BA71-0BE5-5AFD9711422E}"/>
                  </a:ext>
                </a:extLst>
              </p:cNvPr>
              <p:cNvSpPr txBox="1"/>
              <p:nvPr/>
            </p:nvSpPr>
            <p:spPr>
              <a:xfrm>
                <a:off x="3608742" y="1978901"/>
                <a:ext cx="3012822" cy="10029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n-US" sz="1600" i="1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  <m:t>R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  <m:t>𝑝𝑝</m:t>
                          </m:r>
                          <m:r>
                            <a:rPr lang="en-US" sz="1600" b="0" i="1" smtClean="0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  <m:t>/</m:t>
                          </m:r>
                          <m:r>
                            <a:rPr lang="en-US" sz="1600" b="0" i="1" smtClean="0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  <m:t>𝑛𝑝</m:t>
                          </m:r>
                        </m:sub>
                      </m:sSub>
                      <m:r>
                        <a:rPr lang="en-US" sz="1600" b="0" i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Times New Roman" charset="0"/>
                          <a:cs typeface="Times New Roman" charset="0"/>
                        </a:rPr>
                        <m:t>=</m:t>
                      </m:r>
                      <m:f>
                        <m:fPr>
                          <m:ctrlPr>
                            <a:rPr lang="en-US" sz="1600" b="0" i="1" smtClean="0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en-US" sz="1600" b="0" i="1" smtClean="0">
                                  <a:solidFill>
                                    <a:schemeClr val="tx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Times New Roman" charset="0"/>
                                </a:rPr>
                              </m:ctrlPr>
                            </m:dPr>
                            <m:e>
                              <m:r>
                                <a:rPr lang="en-US" sz="1600" b="0" i="1" smtClean="0">
                                  <a:solidFill>
                                    <a:schemeClr val="tx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Times New Roman" charset="0"/>
                                </a:rPr>
                                <m:t>1+</m:t>
                              </m:r>
                              <m:f>
                                <m:fPr>
                                  <m:ctrlPr>
                                    <a:rPr lang="en-US" sz="1600" i="1">
                                      <a:solidFill>
                                        <a:schemeClr val="tx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Times New Roman" charset="0"/>
                                      <a:cs typeface="Times New Roman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1600" i="1">
                                          <a:solidFill>
                                            <a:schemeClr val="tx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Times New Roman" charset="0"/>
                                          <a:cs typeface="Times New Roman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nor/>
                                        </m:rPr>
                                        <a:rPr lang="en-US" sz="1600">
                                          <a:solidFill>
                                            <a:schemeClr val="tx1">
                                              <a:lumMod val="50000"/>
                                            </a:schemeClr>
                                          </a:solidFill>
                                          <a:latin typeface="Times New Roman" charset="0"/>
                                          <a:ea typeface="Times New Roman" charset="0"/>
                                          <a:cs typeface="Times New Roman" charset="0"/>
                                        </a:rPr>
                                        <m:t>σ</m:t>
                                      </m:r>
                                    </m:e>
                                    <m:sub>
                                      <m:r>
                                        <a:rPr lang="en-US" sz="1600" i="1">
                                          <a:solidFill>
                                            <a:schemeClr val="tx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Times New Roman" charset="0"/>
                                          <a:cs typeface="Times New Roman" charset="0"/>
                                        </a:rPr>
                                        <m:t>𝑒𝑝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1600" i="1">
                                          <a:solidFill>
                                            <a:schemeClr val="tx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Times New Roman" charset="0"/>
                                          <a:cs typeface="Times New Roman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nor/>
                                        </m:rPr>
                                        <a:rPr lang="en-US" sz="1600">
                                          <a:solidFill>
                                            <a:schemeClr val="tx1">
                                              <a:lumMod val="50000"/>
                                            </a:schemeClr>
                                          </a:solidFill>
                                          <a:latin typeface="Times New Roman" charset="0"/>
                                          <a:ea typeface="Times New Roman" charset="0"/>
                                          <a:cs typeface="Times New Roman" charset="0"/>
                                        </a:rPr>
                                        <m:t>σ</m:t>
                                      </m:r>
                                    </m:e>
                                    <m:sub>
                                      <m:r>
                                        <a:rPr lang="en-US" sz="1600" i="1">
                                          <a:solidFill>
                                            <a:schemeClr val="tx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Times New Roman" charset="0"/>
                                          <a:cs typeface="Times New Roman" charset="0"/>
                                        </a:rPr>
                                        <m:t>𝑒𝑛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  <m:r>
                            <a:rPr lang="en-US" sz="1600" b="0" i="1" smtClean="0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charset="0"/>
                            </a:rPr>
                            <m:t>(1−</m:t>
                          </m:r>
                          <m:f>
                            <m:fPr>
                              <m:ctrlPr>
                                <a:rPr lang="bg-BG" sz="1600" i="1">
                                  <a:solidFill>
                                    <a:schemeClr val="tx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1600" i="1">
                                      <a:solidFill>
                                        <a:schemeClr val="tx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Times New Roman" charset="0"/>
                                      <a:cs typeface="Times New Roman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nor/>
                                    </m:rPr>
                                    <a:rPr lang="en-US" sz="1600">
                                      <a:solidFill>
                                        <a:schemeClr val="tx1">
                                          <a:lumMod val="50000"/>
                                        </a:schemeClr>
                                      </a:solidFill>
                                      <a:latin typeface="Times New Roman" charset="0"/>
                                      <a:ea typeface="Times New Roman" charset="0"/>
                                      <a:cs typeface="Times New Roman" charset="0"/>
                                    </a:rPr>
                                    <m:t>σ</m:t>
                                  </m:r>
                                </m:e>
                                <m:sub>
                                  <m:r>
                                    <m:rPr>
                                      <m:nor/>
                                    </m:rPr>
                                    <a:rPr lang="en-US" sz="1600">
                                      <a:solidFill>
                                        <a:schemeClr val="tx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H</m:t>
                                  </m:r>
                                  <m:r>
                                    <m:rPr>
                                      <m:nor/>
                                    </m:rPr>
                                    <a:rPr lang="en-US" sz="1600">
                                      <a:solidFill>
                                        <a:schemeClr val="tx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3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sz="1600" i="1">
                                      <a:solidFill>
                                        <a:schemeClr val="tx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Times New Roman" charset="0"/>
                                      <a:cs typeface="Times New Roman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nor/>
                                    </m:rPr>
                                    <a:rPr lang="en-US" sz="1600">
                                      <a:solidFill>
                                        <a:schemeClr val="tx1">
                                          <a:lumMod val="50000"/>
                                        </a:schemeClr>
                                      </a:solidFill>
                                      <a:latin typeface="Times New Roman" charset="0"/>
                                      <a:ea typeface="Times New Roman" charset="0"/>
                                      <a:cs typeface="Times New Roman" charset="0"/>
                                    </a:rPr>
                                    <m:t>σ</m:t>
                                  </m:r>
                                </m:e>
                                <m:sub>
                                  <m:r>
                                    <m:rPr>
                                      <m:nor/>
                                    </m:rPr>
                                    <a:rPr lang="en-US" sz="1600">
                                      <a:solidFill>
                                        <a:schemeClr val="tx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He</m:t>
                                  </m:r>
                                  <m:r>
                                    <m:rPr>
                                      <m:nor/>
                                    </m:rPr>
                                    <a:rPr lang="en-US" sz="1600">
                                      <a:solidFill>
                                        <a:schemeClr val="tx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3</m:t>
                                  </m:r>
                                </m:sub>
                              </m:sSub>
                            </m:den>
                          </m:f>
                          <m:r>
                            <a:rPr lang="en-US" sz="1600" b="0" i="1" smtClean="0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charset="0"/>
                            </a:rPr>
                            <m:t>)</m:t>
                          </m:r>
                        </m:num>
                        <m:den>
                          <m:r>
                            <a:rPr lang="en-US" sz="1600" b="0" i="1" smtClean="0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charset="0"/>
                            </a:rPr>
                            <m:t>2(</m:t>
                          </m:r>
                          <m:f>
                            <m:fPr>
                              <m:ctrlPr>
                                <a:rPr lang="bg-BG" sz="1600" i="1">
                                  <a:solidFill>
                                    <a:schemeClr val="tx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1600" i="1">
                                      <a:solidFill>
                                        <a:schemeClr val="tx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Times New Roman" charset="0"/>
                                      <a:cs typeface="Times New Roman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nor/>
                                    </m:rPr>
                                    <a:rPr lang="en-US" sz="1600">
                                      <a:solidFill>
                                        <a:schemeClr val="tx1">
                                          <a:lumMod val="50000"/>
                                        </a:schemeClr>
                                      </a:solidFill>
                                      <a:latin typeface="Times New Roman" charset="0"/>
                                      <a:ea typeface="Times New Roman" charset="0"/>
                                      <a:cs typeface="Times New Roman" charset="0"/>
                                    </a:rPr>
                                    <m:t>σ</m:t>
                                  </m:r>
                                </m:e>
                                <m:sub>
                                  <m:r>
                                    <m:rPr>
                                      <m:nor/>
                                    </m:rPr>
                                    <a:rPr lang="en-US" sz="1600">
                                      <a:solidFill>
                                        <a:schemeClr val="tx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H</m:t>
                                  </m:r>
                                  <m:r>
                                    <m:rPr>
                                      <m:nor/>
                                    </m:rPr>
                                    <a:rPr lang="en-US" sz="1600">
                                      <a:solidFill>
                                        <a:schemeClr val="tx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3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sz="1600" i="1">
                                      <a:solidFill>
                                        <a:schemeClr val="tx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Times New Roman" charset="0"/>
                                      <a:cs typeface="Times New Roman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nor/>
                                    </m:rPr>
                                    <a:rPr lang="en-US" sz="1600">
                                      <a:solidFill>
                                        <a:schemeClr val="tx1">
                                          <a:lumMod val="50000"/>
                                        </a:schemeClr>
                                      </a:solidFill>
                                      <a:latin typeface="Times New Roman" charset="0"/>
                                      <a:ea typeface="Times New Roman" charset="0"/>
                                      <a:cs typeface="Times New Roman" charset="0"/>
                                    </a:rPr>
                                    <m:t>σ</m:t>
                                  </m:r>
                                </m:e>
                                <m:sub>
                                  <m:r>
                                    <m:rPr>
                                      <m:nor/>
                                    </m:rPr>
                                    <a:rPr lang="en-US" sz="1600">
                                      <a:solidFill>
                                        <a:schemeClr val="tx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He</m:t>
                                  </m:r>
                                  <m:r>
                                    <m:rPr>
                                      <m:nor/>
                                    </m:rPr>
                                    <a:rPr lang="en-US" sz="1600">
                                      <a:solidFill>
                                        <a:schemeClr val="tx1">
                                          <a:lumMod val="50000"/>
                                        </a:schemeClr>
                                      </a:solidFill>
                                      <a:latin typeface="Cambria Math" charset="0"/>
                                      <a:ea typeface="Times New Roman" charset="0"/>
                                      <a:cs typeface="Times New Roman" charset="0"/>
                                    </a:rPr>
                                    <m:t>3</m:t>
                                  </m:r>
                                </m:sub>
                              </m:sSub>
                            </m:den>
                          </m:f>
                          <m:r>
                            <a:rPr lang="en-US" sz="1600" i="1" smtClean="0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charset="0"/>
                            </a:rPr>
                            <m:t>∙</m:t>
                          </m:r>
                          <m:f>
                            <m:fPr>
                              <m:ctrlPr>
                                <a:rPr lang="en-US" sz="1600" i="1">
                                  <a:solidFill>
                                    <a:schemeClr val="tx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1600" i="1">
                                      <a:solidFill>
                                        <a:schemeClr val="tx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Times New Roman" charset="0"/>
                                      <a:cs typeface="Times New Roman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nor/>
                                    </m:rPr>
                                    <a:rPr lang="en-US" sz="1600">
                                      <a:solidFill>
                                        <a:schemeClr val="tx1">
                                          <a:lumMod val="50000"/>
                                        </a:schemeClr>
                                      </a:solidFill>
                                      <a:latin typeface="Times New Roman" charset="0"/>
                                      <a:ea typeface="Times New Roman" charset="0"/>
                                      <a:cs typeface="Times New Roman" charset="0"/>
                                    </a:rPr>
                                    <m:t>σ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solidFill>
                                        <a:schemeClr val="tx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Times New Roman" charset="0"/>
                                      <a:cs typeface="Times New Roman" charset="0"/>
                                    </a:rPr>
                                    <m:t>𝑒𝑝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sz="1600" i="1">
                                      <a:solidFill>
                                        <a:schemeClr val="tx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Times New Roman" charset="0"/>
                                      <a:cs typeface="Times New Roman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nor/>
                                    </m:rPr>
                                    <a:rPr lang="en-US" sz="1600">
                                      <a:solidFill>
                                        <a:schemeClr val="tx1">
                                          <a:lumMod val="50000"/>
                                        </a:schemeClr>
                                      </a:solidFill>
                                      <a:latin typeface="Times New Roman" charset="0"/>
                                      <a:ea typeface="Times New Roman" charset="0"/>
                                      <a:cs typeface="Times New Roman" charset="0"/>
                                    </a:rPr>
                                    <m:t>σ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solidFill>
                                        <a:schemeClr val="tx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Times New Roman" charset="0"/>
                                      <a:cs typeface="Times New Roman" charset="0"/>
                                    </a:rPr>
                                    <m:t>𝑒𝑛</m:t>
                                  </m:r>
                                </m:sub>
                              </m:sSub>
                            </m:den>
                          </m:f>
                          <m:r>
                            <a:rPr lang="en-US" sz="1600" b="0" i="1" smtClean="0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charset="0"/>
                            </a:rPr>
                            <m:t>−1)</m:t>
                          </m:r>
                        </m:den>
                      </m:f>
                    </m:oMath>
                  </m:oMathPara>
                </a14:m>
                <a:endParaRPr lang="en-CN" sz="16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A3D7BC7-9BA5-BA71-0BE5-5AFD971142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8742" y="1978901"/>
                <a:ext cx="3012822" cy="1002903"/>
              </a:xfrm>
              <a:prstGeom prst="rect">
                <a:avLst/>
              </a:prstGeom>
              <a:blipFill>
                <a:blip r:embed="rId5"/>
                <a:stretch>
                  <a:fillRect b="-1266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ight Arrow 18">
            <a:extLst>
              <a:ext uri="{FF2B5EF4-FFF2-40B4-BE49-F238E27FC236}">
                <a16:creationId xmlns:a16="http://schemas.microsoft.com/office/drawing/2014/main" id="{6ED1FD05-8AEA-89FE-410E-92AE6FF3106E}"/>
              </a:ext>
            </a:extLst>
          </p:cNvPr>
          <p:cNvSpPr/>
          <p:nvPr/>
        </p:nvSpPr>
        <p:spPr bwMode="auto">
          <a:xfrm>
            <a:off x="3064908" y="3661865"/>
            <a:ext cx="244611" cy="250483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N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Heiti SC Light" charset="0"/>
              <a:cs typeface="Heiti SC Light" charset="0"/>
              <a:sym typeface="Gill Sans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ED2B14C-46EE-4175-F9F0-96D01367B2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66474" y="632441"/>
            <a:ext cx="4179050" cy="302942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19BBBF2-0D40-AC6C-2DD1-B8200232406D}"/>
              </a:ext>
            </a:extLst>
          </p:cNvPr>
          <p:cNvSpPr txBox="1"/>
          <p:nvPr/>
        </p:nvSpPr>
        <p:spPr>
          <a:xfrm>
            <a:off x="935553" y="922121"/>
            <a:ext cx="46411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6">
                    <a:lumMod val="75000"/>
                  </a:schemeClr>
                </a:solidFill>
              </a:rPr>
              <a:t>D. Nguyen, Z. Ye, et al, </a:t>
            </a:r>
            <a:r>
              <a:rPr lang="en-US" altLang="zh-CN" sz="1600" dirty="0">
                <a:solidFill>
                  <a:schemeClr val="accent6">
                    <a:lumMod val="75000"/>
                  </a:schemeClr>
                </a:solidFill>
                <a:latin typeface="Times-Roman"/>
              </a:rPr>
              <a:t>RPC </a:t>
            </a:r>
            <a:r>
              <a:rPr lang="en-US" altLang="zh-CN" sz="1600" b="1" dirty="0">
                <a:solidFill>
                  <a:schemeClr val="accent6">
                    <a:lumMod val="75000"/>
                  </a:schemeClr>
                </a:solidFill>
                <a:latin typeface="Times-Bold"/>
              </a:rPr>
              <a:t>102</a:t>
            </a:r>
            <a:r>
              <a:rPr lang="en-US" altLang="zh-CN" sz="1600" dirty="0">
                <a:solidFill>
                  <a:schemeClr val="accent6">
                    <a:lumMod val="75000"/>
                  </a:schemeClr>
                </a:solidFill>
                <a:latin typeface="Times-Roman"/>
              </a:rPr>
              <a:t>, 064004 (2020) </a:t>
            </a:r>
            <a:endParaRPr lang="zh-CN" altLang="en-US" sz="16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7ABFBA8-8EFD-FE4C-E3BF-9EAD731B64DE}"/>
              </a:ext>
            </a:extLst>
          </p:cNvPr>
          <p:cNvSpPr txBox="1"/>
          <p:nvPr/>
        </p:nvSpPr>
        <p:spPr>
          <a:xfrm>
            <a:off x="138733" y="1294540"/>
            <a:ext cx="7035800" cy="508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q"/>
            </a:pPr>
            <a:r>
              <a:rPr kumimoji="1" lang="en-US" altLang="zh-CN" sz="2000" dirty="0">
                <a:latin typeface="Baskerville Old Face" panose="02020602080505020303" pitchFamily="18" charset="77"/>
              </a:rPr>
              <a:t>Using Tritium and Helium-3 isotopes (E12-11-112)</a:t>
            </a:r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7BA3A5E0-E9D8-51EC-4AE0-7449B2CE2EBF}"/>
              </a:ext>
            </a:extLst>
          </p:cNvPr>
          <p:cNvSpPr txBox="1">
            <a:spLocks/>
          </p:cNvSpPr>
          <p:nvPr/>
        </p:nvSpPr>
        <p:spPr>
          <a:xfrm>
            <a:off x="0" y="56230"/>
            <a:ext cx="12191999" cy="441964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Gill Sans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7875">
                <a:solidFill>
                  <a:schemeClr val="tx1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7875">
                <a:solidFill>
                  <a:schemeClr val="tx1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7875">
                <a:solidFill>
                  <a:schemeClr val="tx1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7875">
                <a:solidFill>
                  <a:schemeClr val="tx1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5pPr>
            <a:lvl6pPr marL="428631" algn="ctr" rtl="0" eaLnBrk="1" fontAlgn="base" hangingPunct="1">
              <a:spcBef>
                <a:spcPct val="0"/>
              </a:spcBef>
              <a:spcAft>
                <a:spcPct val="0"/>
              </a:spcAft>
              <a:defRPr sz="7875">
                <a:solidFill>
                  <a:schemeClr val="tx1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6pPr>
            <a:lvl7pPr marL="857262" algn="ctr" rtl="0" eaLnBrk="1" fontAlgn="base" hangingPunct="1">
              <a:spcBef>
                <a:spcPct val="0"/>
              </a:spcBef>
              <a:spcAft>
                <a:spcPct val="0"/>
              </a:spcAft>
              <a:defRPr sz="7875">
                <a:solidFill>
                  <a:schemeClr val="tx1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7pPr>
            <a:lvl8pPr marL="1285893" algn="ctr" rtl="0" eaLnBrk="1" fontAlgn="base" hangingPunct="1">
              <a:spcBef>
                <a:spcPct val="0"/>
              </a:spcBef>
              <a:spcAft>
                <a:spcPct val="0"/>
              </a:spcAft>
              <a:defRPr sz="7875">
                <a:solidFill>
                  <a:schemeClr val="tx1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8pPr>
            <a:lvl9pPr marL="1714525" algn="ctr" rtl="0" eaLnBrk="1" fontAlgn="base" hangingPunct="1">
              <a:spcBef>
                <a:spcPct val="0"/>
              </a:spcBef>
              <a:spcAft>
                <a:spcPct val="0"/>
              </a:spcAft>
              <a:defRPr sz="7875">
                <a:solidFill>
                  <a:schemeClr val="tx1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9pPr>
          </a:lstStyle>
          <a:p>
            <a:r>
              <a:rPr lang="en-CN" altLang="en-US" sz="2800" b="1" spc="200" noProof="1">
                <a:ea typeface="微软雅黑" panose="020B0503020204020204" pitchFamily="34" charset="-122"/>
                <a:sym typeface="+mn-ea"/>
              </a:rPr>
              <a:t>Isospin-Dependence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9F72A9-1A27-542E-E331-DB0682BA185E}"/>
              </a:ext>
            </a:extLst>
          </p:cNvPr>
          <p:cNvSpPr txBox="1"/>
          <p:nvPr/>
        </p:nvSpPr>
        <p:spPr>
          <a:xfrm>
            <a:off x="5394206" y="4362176"/>
            <a:ext cx="5122070" cy="14318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itchFamily="2" charset="2"/>
              <a:buChar char="q"/>
            </a:pPr>
            <a:r>
              <a:rPr kumimoji="1" lang="en-US" altLang="zh-CN" sz="2000" dirty="0">
                <a:solidFill>
                  <a:schemeClr val="tx1"/>
                </a:solidFill>
                <a:latin typeface="Baskerville Old Face" panose="02020602080505020303" pitchFamily="18" charset="77"/>
              </a:rPr>
              <a:t>Small np-dominances in A=3 nuclei </a:t>
            </a:r>
            <a:r>
              <a:rPr kumimoji="1" lang="en-US" altLang="zh-CN" sz="2000" dirty="0">
                <a:solidFill>
                  <a:schemeClr val="tx1"/>
                </a:solidFill>
                <a:latin typeface="Baskerville Old Face" panose="02020602080505020303" pitchFamily="18" charset="77"/>
                <a:sym typeface="Wingdings" pitchFamily="2" charset="2"/>
              </a:rPr>
              <a:t> Why?</a:t>
            </a:r>
            <a:endParaRPr kumimoji="1" lang="en-US" altLang="zh-CN" sz="2000" dirty="0">
              <a:solidFill>
                <a:schemeClr val="tx1"/>
              </a:solidFill>
              <a:latin typeface="Baskerville Old Face" panose="02020602080505020303" pitchFamily="18" charset="77"/>
            </a:endParaRPr>
          </a:p>
          <a:p>
            <a:pPr marL="800100" lvl="1" indent="-342900">
              <a:lnSpc>
                <a:spcPct val="150000"/>
              </a:lnSpc>
              <a:buFont typeface="Wingdings" pitchFamily="2" charset="2"/>
              <a:buChar char="§"/>
            </a:pPr>
            <a:r>
              <a:rPr kumimoji="1" lang="en-US" altLang="zh-CN" sz="2000" dirty="0">
                <a:solidFill>
                  <a:schemeClr val="tx1"/>
                </a:solidFill>
                <a:latin typeface="Baskerville Old Face" panose="02020602080505020303" pitchFamily="18" charset="77"/>
              </a:rPr>
              <a:t>Few-body nuclei vs heavy</a:t>
            </a:r>
            <a:r>
              <a:rPr kumimoji="1" lang="zh-CN" altLang="en-US" sz="2000" dirty="0">
                <a:solidFill>
                  <a:schemeClr val="tx1"/>
                </a:solidFill>
                <a:latin typeface="Baskerville Old Face" panose="02020602080505020303" pitchFamily="18" charset="77"/>
              </a:rPr>
              <a:t> </a:t>
            </a:r>
            <a:r>
              <a:rPr kumimoji="1" lang="en-US" altLang="zh-CN" sz="2000" dirty="0">
                <a:solidFill>
                  <a:schemeClr val="tx1"/>
                </a:solidFill>
                <a:latin typeface="Baskerville Old Face" panose="02020602080505020303" pitchFamily="18" charset="77"/>
              </a:rPr>
              <a:t>ones?</a:t>
            </a:r>
          </a:p>
          <a:p>
            <a:pPr marL="800100" lvl="1" indent="-342900">
              <a:lnSpc>
                <a:spcPct val="150000"/>
              </a:lnSpc>
              <a:buFont typeface="Wingdings" pitchFamily="2" charset="2"/>
              <a:buChar char="§"/>
            </a:pPr>
            <a:r>
              <a:rPr kumimoji="1" lang="en-US" altLang="zh-CN" sz="2000" b="1" dirty="0">
                <a:solidFill>
                  <a:schemeClr val="tx1"/>
                </a:solidFill>
                <a:latin typeface="Baskerville Old Face" panose="02020602080505020303" pitchFamily="18" charset="77"/>
              </a:rPr>
              <a:t>Neutron-rich nuclei vs. </a:t>
            </a:r>
            <a:r>
              <a:rPr kumimoji="1" lang="en-US" altLang="zh-CN" sz="2000" b="1" dirty="0" err="1">
                <a:solidFill>
                  <a:schemeClr val="tx1"/>
                </a:solidFill>
                <a:latin typeface="Baskerville Old Face" panose="02020602080505020303" pitchFamily="18" charset="77"/>
              </a:rPr>
              <a:t>Isoscaler</a:t>
            </a:r>
            <a:r>
              <a:rPr kumimoji="1" lang="en-US" altLang="zh-CN" sz="2000" b="1" dirty="0">
                <a:solidFill>
                  <a:schemeClr val="tx1"/>
                </a:solidFill>
                <a:latin typeface="Baskerville Old Face" panose="02020602080505020303" pitchFamily="18" charset="77"/>
              </a:rPr>
              <a:t>?</a:t>
            </a:r>
            <a:r>
              <a:rPr kumimoji="1" lang="zh-CN" altLang="en-US" sz="2000" b="1" dirty="0">
                <a:solidFill>
                  <a:schemeClr val="tx1"/>
                </a:solidFill>
                <a:latin typeface="Baskerville Old Face" panose="02020602080505020303" pitchFamily="18" charset="77"/>
              </a:rPr>
              <a:t> </a:t>
            </a:r>
            <a:endParaRPr kumimoji="1" lang="en-US" altLang="zh-CN" sz="2000" b="1" dirty="0">
              <a:solidFill>
                <a:schemeClr val="tx1"/>
              </a:solidFill>
              <a:latin typeface="Baskerville Old Face" panose="02020602080505020303" pitchFamily="18" charset="7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FE53713-3D1D-F769-EEEC-B291195D80C5}"/>
              </a:ext>
            </a:extLst>
          </p:cNvPr>
          <p:cNvSpPr txBox="1"/>
          <p:nvPr/>
        </p:nvSpPr>
        <p:spPr>
          <a:xfrm>
            <a:off x="5322950" y="5832507"/>
            <a:ext cx="52645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en-CN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Need more neutron-rich radio-active isotopes!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01A6E44-0B34-90A5-C8BA-9814E6472F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2779" y="3131417"/>
            <a:ext cx="1160724" cy="868474"/>
          </a:xfrm>
          <a:prstGeom prst="roundRect">
            <a:avLst>
              <a:gd name="adj" fmla="val 0"/>
            </a:avLst>
          </a:prstGeom>
        </p:spPr>
      </p:pic>
    </p:spTree>
    <p:extLst>
      <p:ext uri="{BB962C8B-B14F-4D97-AF65-F5344CB8AC3E}">
        <p14:creationId xmlns:p14="http://schemas.microsoft.com/office/powerpoint/2010/main" val="2573497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5" grpId="0"/>
      <p:bldP spid="16" grpId="0"/>
      <p:bldP spid="19" grpId="0" animBg="1"/>
      <p:bldP spid="9" grpId="0"/>
      <p:bldP spid="8" grpId="0" animBg="1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09A62A9-9F4D-A241-A764-7D878F94F31D}"/>
              </a:ext>
            </a:extLst>
          </p:cNvPr>
          <p:cNvSpPr/>
          <p:nvPr/>
        </p:nvSpPr>
        <p:spPr>
          <a:xfrm>
            <a:off x="364152" y="4466145"/>
            <a:ext cx="6507066" cy="18774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itchFamily="2" charset="2"/>
              <a:buChar char="q"/>
            </a:pPr>
            <a:r>
              <a:rPr lang="en-US" altLang="zh-CN" sz="2400" u="sng" dirty="0">
                <a:solidFill>
                  <a:srgbClr val="FF0000"/>
                </a:solidFill>
                <a:latin typeface="Baskerville Old Face" panose="02020602080505020303" pitchFamily="18" charset="0"/>
                <a:cs typeface="Times New Roman" panose="02020603050405020304" pitchFamily="18" charset="0"/>
              </a:rPr>
              <a:t>Many problems:</a:t>
            </a:r>
          </a:p>
          <a:p>
            <a:pPr marL="800100" lvl="1" indent="-342900">
              <a:buFont typeface="Wingdings" pitchFamily="2" charset="2"/>
              <a:buChar char="§"/>
            </a:pPr>
            <a:r>
              <a:rPr lang="en-US" altLang="zh-CN" sz="2000" dirty="0">
                <a:solidFill>
                  <a:schemeClr val="tx1">
                    <a:lumMod val="75000"/>
                  </a:schemeClr>
                </a:solidFill>
                <a:latin typeface="Baskerville Old Face" panose="02020602080505020303" pitchFamily="18" charset="0"/>
                <a:cs typeface="Times New Roman" panose="02020603050405020304" pitchFamily="18" charset="0"/>
              </a:rPr>
              <a:t>Limited stable nuclei</a:t>
            </a:r>
          </a:p>
          <a:p>
            <a:pPr marL="800100" lvl="1" indent="-342900">
              <a:buFont typeface="Wingdings" pitchFamily="2" charset="2"/>
              <a:buChar char="§"/>
            </a:pPr>
            <a:r>
              <a:rPr lang="en-US" altLang="zh-CN" sz="2000" dirty="0">
                <a:solidFill>
                  <a:schemeClr val="tx1">
                    <a:lumMod val="75000"/>
                  </a:schemeClr>
                </a:solidFill>
                <a:latin typeface="Baskerville Old Face" panose="02020602080505020303" pitchFamily="18" charset="0"/>
                <a:cs typeface="Times New Roman" panose="02020603050405020304" pitchFamily="18" charset="0"/>
              </a:rPr>
              <a:t>Exclusive results are statistics limited</a:t>
            </a:r>
          </a:p>
          <a:p>
            <a:pPr marL="800100" lvl="1" indent="-342900">
              <a:buFont typeface="Wingdings" pitchFamily="2" charset="2"/>
              <a:buChar char="§"/>
            </a:pPr>
            <a:r>
              <a:rPr lang="en-US" altLang="zh-CN" sz="2000" dirty="0">
                <a:solidFill>
                  <a:schemeClr val="tx1">
                    <a:lumMod val="75000"/>
                  </a:schemeClr>
                </a:solidFill>
                <a:latin typeface="Baskerville Old Face" panose="02020602080505020303" pitchFamily="18" charset="0"/>
                <a:cs typeface="Times New Roman" panose="02020603050405020304" pitchFamily="18" charset="0"/>
              </a:rPr>
              <a:t>Complicated FSI corrections</a:t>
            </a:r>
          </a:p>
          <a:p>
            <a:pPr marL="800100" lvl="1" indent="-342900">
              <a:buFont typeface="Wingdings" pitchFamily="2" charset="2"/>
              <a:buChar char="§"/>
            </a:pPr>
            <a:r>
              <a:rPr lang="en-US" altLang="zh-CN" sz="2000" dirty="0">
                <a:solidFill>
                  <a:schemeClr val="tx1">
                    <a:lumMod val="75000"/>
                  </a:schemeClr>
                </a:solidFill>
                <a:latin typeface="Baskerville Old Face" panose="02020602080505020303" pitchFamily="18" charset="0"/>
                <a:cs typeface="Times New Roman" panose="02020603050405020304" pitchFamily="18" charset="0"/>
              </a:rPr>
              <a:t>Mixed with mean-field and long-range NN signals</a:t>
            </a:r>
          </a:p>
        </p:txBody>
      </p:sp>
      <p:pic>
        <p:nvPicPr>
          <p:cNvPr id="4" name="Picture 3" descr="../../../../../../../Desktop/Screen%20Shot%202017-09-19%20at%">
            <a:extLst>
              <a:ext uri="{FF2B5EF4-FFF2-40B4-BE49-F238E27FC236}">
                <a16:creationId xmlns:a16="http://schemas.microsoft.com/office/drawing/2014/main" id="{AAC0B702-9260-0561-7E5A-A86D0E1531AE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147" y="1134029"/>
            <a:ext cx="3709796" cy="2404301"/>
          </a:xfrm>
          <a:prstGeom prst="roundRect">
            <a:avLst>
              <a:gd name="adj" fmla="val 4666"/>
            </a:avLst>
          </a:prstGeom>
          <a:noFill/>
          <a:ln>
            <a:noFill/>
          </a:ln>
        </p:spPr>
      </p:pic>
      <p:sp>
        <p:nvSpPr>
          <p:cNvPr id="5" name="Title 3">
            <a:extLst>
              <a:ext uri="{FF2B5EF4-FFF2-40B4-BE49-F238E27FC236}">
                <a16:creationId xmlns:a16="http://schemas.microsoft.com/office/drawing/2014/main" id="{6090BF37-7E9A-BD26-A682-FFC8AFC20D57}"/>
              </a:ext>
            </a:extLst>
          </p:cNvPr>
          <p:cNvSpPr txBox="1">
            <a:spLocks/>
          </p:cNvSpPr>
          <p:nvPr/>
        </p:nvSpPr>
        <p:spPr>
          <a:xfrm>
            <a:off x="0" y="56230"/>
            <a:ext cx="12191999" cy="441964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Gill Sans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7875">
                <a:solidFill>
                  <a:schemeClr val="tx1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7875">
                <a:solidFill>
                  <a:schemeClr val="tx1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7875">
                <a:solidFill>
                  <a:schemeClr val="tx1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7875">
                <a:solidFill>
                  <a:schemeClr val="tx1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5pPr>
            <a:lvl6pPr marL="428631" algn="ctr" rtl="0" eaLnBrk="1" fontAlgn="base" hangingPunct="1">
              <a:spcBef>
                <a:spcPct val="0"/>
              </a:spcBef>
              <a:spcAft>
                <a:spcPct val="0"/>
              </a:spcAft>
              <a:defRPr sz="7875">
                <a:solidFill>
                  <a:schemeClr val="tx1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6pPr>
            <a:lvl7pPr marL="857262" algn="ctr" rtl="0" eaLnBrk="1" fontAlgn="base" hangingPunct="1">
              <a:spcBef>
                <a:spcPct val="0"/>
              </a:spcBef>
              <a:spcAft>
                <a:spcPct val="0"/>
              </a:spcAft>
              <a:defRPr sz="7875">
                <a:solidFill>
                  <a:schemeClr val="tx1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7pPr>
            <a:lvl8pPr marL="1285893" algn="ctr" rtl="0" eaLnBrk="1" fontAlgn="base" hangingPunct="1">
              <a:spcBef>
                <a:spcPct val="0"/>
              </a:spcBef>
              <a:spcAft>
                <a:spcPct val="0"/>
              </a:spcAft>
              <a:defRPr sz="7875">
                <a:solidFill>
                  <a:schemeClr val="tx1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8pPr>
            <a:lvl9pPr marL="1714525" algn="ctr" rtl="0" eaLnBrk="1" fontAlgn="base" hangingPunct="1">
              <a:spcBef>
                <a:spcPct val="0"/>
              </a:spcBef>
              <a:spcAft>
                <a:spcPct val="0"/>
              </a:spcAft>
              <a:defRPr sz="7875">
                <a:solidFill>
                  <a:schemeClr val="tx1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9pPr>
          </a:lstStyle>
          <a:p>
            <a:r>
              <a:rPr lang="en-CN" altLang="en-US" sz="2800" b="1" spc="200" noProof="1">
                <a:ea typeface="微软雅黑" panose="020B0503020204020204" pitchFamily="34" charset="-122"/>
                <a:sym typeface="+mn-ea"/>
              </a:rPr>
              <a:t>Isospin</a:t>
            </a:r>
            <a:r>
              <a:rPr lang="en-US" altLang="zh-CN" sz="2800" b="1" spc="200" noProof="1">
                <a:ea typeface="微软雅黑" panose="020B0503020204020204" pitchFamily="34" charset="-122"/>
                <a:sym typeface="+mn-ea"/>
              </a:rPr>
              <a:t>-</a:t>
            </a:r>
            <a:r>
              <a:rPr lang="en-CN" altLang="en-US" sz="2800" b="1" spc="200" noProof="1">
                <a:ea typeface="微软雅黑" panose="020B0503020204020204" pitchFamily="34" charset="-122"/>
                <a:sym typeface="+mn-ea"/>
              </a:rPr>
              <a:t>Dependence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FC3F5F2-34B9-EA9E-CDAF-EFFE4DF686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27882" y="832840"/>
            <a:ext cx="2757366" cy="238901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A05F99D-18AD-F06A-B76E-B031972F2CD7}"/>
              </a:ext>
            </a:extLst>
          </p:cNvPr>
          <p:cNvSpPr/>
          <p:nvPr/>
        </p:nvSpPr>
        <p:spPr>
          <a:xfrm>
            <a:off x="8508443" y="776842"/>
            <a:ext cx="3076805" cy="714375"/>
          </a:xfrm>
          <a:prstGeom prst="rect">
            <a:avLst/>
          </a:prstGeom>
          <a:solidFill>
            <a:srgbClr val="92D050">
              <a:alpha val="14162"/>
            </a:srgb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B5EAF5E-1C47-E7DC-AF6B-3B3D7F13015F}"/>
              </a:ext>
            </a:extLst>
          </p:cNvPr>
          <p:cNvSpPr/>
          <p:nvPr/>
        </p:nvSpPr>
        <p:spPr>
          <a:xfrm>
            <a:off x="10667715" y="1491217"/>
            <a:ext cx="1236972" cy="1235858"/>
          </a:xfrm>
          <a:prstGeom prst="rect">
            <a:avLst/>
          </a:prstGeom>
          <a:solidFill>
            <a:srgbClr val="92D050">
              <a:alpha val="14162"/>
            </a:srgbClr>
          </a:solidFill>
          <a:ln w="28575"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71E0688-EF7E-8657-2DFA-C438D2A9AE74}"/>
              </a:ext>
            </a:extLst>
          </p:cNvPr>
          <p:cNvSpPr/>
          <p:nvPr/>
        </p:nvSpPr>
        <p:spPr>
          <a:xfrm>
            <a:off x="152147" y="537246"/>
            <a:ext cx="7348573" cy="9702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itchFamily="2" charset="2"/>
              <a:buChar char="q"/>
            </a:pPr>
            <a:r>
              <a:rPr lang="en-US" altLang="en-US" sz="2000" dirty="0">
                <a:latin typeface="Baskerville Old Face" panose="02020602080505020303" pitchFamily="18" charset="0"/>
                <a:cs typeface="Times New Roman" panose="02020603050405020304" pitchFamily="18" charset="0"/>
              </a:rPr>
              <a:t>Proton “speed up” with neutron excess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q"/>
            </a:pPr>
            <a:endParaRPr lang="en-US" altLang="zh-CN" sz="2000" dirty="0">
              <a:latin typeface="Baskerville Old Face" panose="02020602080505020303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A5B0DCD-7E3E-5299-7A67-4589AA0AC6F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2002"/>
          <a:stretch/>
        </p:blipFill>
        <p:spPr>
          <a:xfrm>
            <a:off x="4198170" y="1134029"/>
            <a:ext cx="3709796" cy="2774204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F38C8290-7517-E673-C090-64C3A0800FB6}"/>
              </a:ext>
            </a:extLst>
          </p:cNvPr>
          <p:cNvSpPr/>
          <p:nvPr/>
        </p:nvSpPr>
        <p:spPr>
          <a:xfrm>
            <a:off x="152147" y="3742804"/>
            <a:ext cx="1188770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dirty="0">
                <a:solidFill>
                  <a:schemeClr val="accent6">
                    <a:lumMod val="75000"/>
                  </a:schemeClr>
                </a:solidFill>
                <a:ea typeface="Gill Sans Light" charset="0"/>
                <a:cs typeface="Gill Sans Light" charset="0"/>
              </a:rPr>
              <a:t>M. </a:t>
            </a:r>
            <a:r>
              <a:rPr lang="fr-FR" sz="1600" dirty="0" err="1">
                <a:solidFill>
                  <a:schemeClr val="accent6">
                    <a:lumMod val="75000"/>
                  </a:schemeClr>
                </a:solidFill>
                <a:ea typeface="Gill Sans Light" charset="0"/>
                <a:cs typeface="Gill Sans Light" charset="0"/>
              </a:rPr>
              <a:t>Duer</a:t>
            </a:r>
            <a:r>
              <a:rPr lang="fr-FR" sz="1600" dirty="0">
                <a:solidFill>
                  <a:schemeClr val="accent6">
                    <a:lumMod val="75000"/>
                  </a:schemeClr>
                </a:solidFill>
                <a:ea typeface="Gill Sans Light" charset="0"/>
                <a:cs typeface="Gill Sans Light" charset="0"/>
              </a:rPr>
              <a:t> et. al., Nature (2018) , B. </a:t>
            </a:r>
            <a:r>
              <a:rPr lang="fr-FR" sz="1600" dirty="0" err="1">
                <a:solidFill>
                  <a:schemeClr val="accent6">
                    <a:lumMod val="75000"/>
                  </a:schemeClr>
                </a:solidFill>
                <a:ea typeface="Gill Sans Light" charset="0"/>
                <a:cs typeface="Gill Sans Light" charset="0"/>
              </a:rPr>
              <a:t>Schmookler</a:t>
            </a:r>
            <a:r>
              <a:rPr lang="fr-FR" sz="1600" dirty="0">
                <a:solidFill>
                  <a:schemeClr val="accent6">
                    <a:lumMod val="75000"/>
                  </a:schemeClr>
                </a:solidFill>
                <a:ea typeface="Gill Sans Light" charset="0"/>
                <a:cs typeface="Gill Sans Light" charset="0"/>
              </a:rPr>
              <a:t> et. al. Nature (2019), A. Schmidt et. al Nature (2020) + </a:t>
            </a:r>
            <a:r>
              <a:rPr lang="fr-FR" sz="1600" dirty="0" err="1">
                <a:solidFill>
                  <a:schemeClr val="accent6">
                    <a:lumMod val="75000"/>
                  </a:schemeClr>
                </a:solidFill>
                <a:ea typeface="Gill Sans Light" charset="0"/>
                <a:cs typeface="Gill Sans Light" charset="0"/>
              </a:rPr>
              <a:t>many</a:t>
            </a:r>
            <a:r>
              <a:rPr lang="fr-FR" sz="1600" dirty="0">
                <a:solidFill>
                  <a:schemeClr val="accent6">
                    <a:lumMod val="75000"/>
                  </a:schemeClr>
                </a:solidFill>
                <a:ea typeface="Gill Sans Light" charset="0"/>
                <a:cs typeface="Gill Sans Light" charset="0"/>
              </a:rPr>
              <a:t> </a:t>
            </a:r>
            <a:r>
              <a:rPr lang="fr-FR" sz="1600" dirty="0" err="1">
                <a:solidFill>
                  <a:schemeClr val="accent6">
                    <a:lumMod val="75000"/>
                  </a:schemeClr>
                </a:solidFill>
                <a:ea typeface="Gill Sans Light" charset="0"/>
                <a:cs typeface="Gill Sans Light" charset="0"/>
              </a:rPr>
              <a:t>others</a:t>
            </a:r>
            <a:endParaRPr lang="en-US" sz="1600" dirty="0">
              <a:solidFill>
                <a:schemeClr val="accent6">
                  <a:lumMod val="75000"/>
                </a:schemeClr>
              </a:solidFill>
              <a:ea typeface="Gill Sans Light" charset="0"/>
              <a:cs typeface="Gill Sans Light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CB78D58-490C-5939-F98B-1F7F7DD3E5AE}"/>
              </a:ext>
            </a:extLst>
          </p:cNvPr>
          <p:cNvSpPr txBox="1"/>
          <p:nvPr/>
        </p:nvSpPr>
        <p:spPr>
          <a:xfrm>
            <a:off x="6602739" y="5368061"/>
            <a:ext cx="1785857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CN" dirty="0">
                <a:solidFill>
                  <a:srgbClr val="FF0000"/>
                </a:solidFill>
              </a:rPr>
              <a:t>New ALERT-SRC experiment!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9D1119C-41FA-CF38-162E-8122550334A6}"/>
              </a:ext>
            </a:extLst>
          </p:cNvPr>
          <p:cNvCxnSpPr>
            <a:cxnSpLocks/>
            <a:stCxn id="8" idx="1"/>
          </p:cNvCxnSpPr>
          <p:nvPr/>
        </p:nvCxnSpPr>
        <p:spPr>
          <a:xfrm flipH="1">
            <a:off x="4256709" y="5691227"/>
            <a:ext cx="2346030" cy="22522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B21E623-30E9-BDFE-631D-36F2225DAFBC}"/>
              </a:ext>
            </a:extLst>
          </p:cNvPr>
          <p:cNvCxnSpPr>
            <a:cxnSpLocks/>
            <a:stCxn id="8" idx="1"/>
          </p:cNvCxnSpPr>
          <p:nvPr/>
        </p:nvCxnSpPr>
        <p:spPr>
          <a:xfrm flipH="1">
            <a:off x="6314107" y="5691227"/>
            <a:ext cx="288632" cy="49466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D91BD849-50B9-5DDB-EFDA-65E5565DD127}"/>
              </a:ext>
            </a:extLst>
          </p:cNvPr>
          <p:cNvSpPr txBox="1"/>
          <p:nvPr/>
        </p:nvSpPr>
        <p:spPr>
          <a:xfrm>
            <a:off x="4672566" y="4501226"/>
            <a:ext cx="1500115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N</a:t>
            </a:r>
            <a:r>
              <a:rPr lang="en-CN" dirty="0">
                <a:solidFill>
                  <a:srgbClr val="FF0000"/>
                </a:solidFill>
              </a:rPr>
              <a:t>ew method!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FFE87612-ECF1-CB3A-3331-882CFADE5F92}"/>
              </a:ext>
            </a:extLst>
          </p:cNvPr>
          <p:cNvCxnSpPr>
            <a:cxnSpLocks/>
          </p:cNvCxnSpPr>
          <p:nvPr/>
        </p:nvCxnSpPr>
        <p:spPr>
          <a:xfrm flipH="1">
            <a:off x="3436094" y="4870558"/>
            <a:ext cx="1277377" cy="301710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50A519BB-A1F8-D39A-F1EF-22EA2A5BAAD3}"/>
              </a:ext>
            </a:extLst>
          </p:cNvPr>
          <p:cNvCxnSpPr>
            <a:cxnSpLocks/>
          </p:cNvCxnSpPr>
          <p:nvPr/>
        </p:nvCxnSpPr>
        <p:spPr>
          <a:xfrm flipH="1">
            <a:off x="4531451" y="4870558"/>
            <a:ext cx="182020" cy="497503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" grpId="0" animBg="1"/>
      <p:bldP spid="2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3ABFDE39-583E-CE2D-9DBE-0F61D6A39CEC}"/>
              </a:ext>
            </a:extLst>
          </p:cNvPr>
          <p:cNvSpPr txBox="1">
            <a:spLocks/>
          </p:cNvSpPr>
          <p:nvPr/>
        </p:nvSpPr>
        <p:spPr>
          <a:xfrm>
            <a:off x="0" y="56230"/>
            <a:ext cx="12191999" cy="441964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Gill Sans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7875">
                <a:solidFill>
                  <a:schemeClr val="tx1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7875">
                <a:solidFill>
                  <a:schemeClr val="tx1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7875">
                <a:solidFill>
                  <a:schemeClr val="tx1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7875">
                <a:solidFill>
                  <a:schemeClr val="tx1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5pPr>
            <a:lvl6pPr marL="428631" algn="ctr" rtl="0" eaLnBrk="1" fontAlgn="base" hangingPunct="1">
              <a:spcBef>
                <a:spcPct val="0"/>
              </a:spcBef>
              <a:spcAft>
                <a:spcPct val="0"/>
              </a:spcAft>
              <a:defRPr sz="7875">
                <a:solidFill>
                  <a:schemeClr val="tx1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6pPr>
            <a:lvl7pPr marL="857262" algn="ctr" rtl="0" eaLnBrk="1" fontAlgn="base" hangingPunct="1">
              <a:spcBef>
                <a:spcPct val="0"/>
              </a:spcBef>
              <a:spcAft>
                <a:spcPct val="0"/>
              </a:spcAft>
              <a:defRPr sz="7875">
                <a:solidFill>
                  <a:schemeClr val="tx1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7pPr>
            <a:lvl8pPr marL="1285893" algn="ctr" rtl="0" eaLnBrk="1" fontAlgn="base" hangingPunct="1">
              <a:spcBef>
                <a:spcPct val="0"/>
              </a:spcBef>
              <a:spcAft>
                <a:spcPct val="0"/>
              </a:spcAft>
              <a:defRPr sz="7875">
                <a:solidFill>
                  <a:schemeClr val="tx1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8pPr>
            <a:lvl9pPr marL="1714525" algn="ctr" rtl="0" eaLnBrk="1" fontAlgn="base" hangingPunct="1">
              <a:spcBef>
                <a:spcPct val="0"/>
              </a:spcBef>
              <a:spcAft>
                <a:spcPct val="0"/>
              </a:spcAft>
              <a:defRPr sz="7875">
                <a:solidFill>
                  <a:schemeClr val="tx1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9pPr>
          </a:lstStyle>
          <a:p>
            <a:r>
              <a:rPr lang="en-US" altLang="zh-CN" sz="2800" b="1" spc="200" noProof="1">
                <a:ea typeface="微软雅黑" panose="020B0503020204020204" pitchFamily="34" charset="-122"/>
                <a:sym typeface="+mn-ea"/>
              </a:rPr>
              <a:t>Mean-Field vs SRC</a:t>
            </a:r>
            <a:endParaRPr lang="en-CN" altLang="en-US" sz="2800" b="1" spc="200" noProof="1"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6A2D2D-4820-E752-CD59-889E2833A94D}"/>
              </a:ext>
            </a:extLst>
          </p:cNvPr>
          <p:cNvSpPr txBox="1"/>
          <p:nvPr/>
        </p:nvSpPr>
        <p:spPr>
          <a:xfrm>
            <a:off x="118387" y="534771"/>
            <a:ext cx="9123936" cy="4995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spcBef>
                <a:spcPct val="20000"/>
              </a:spcBef>
              <a:buFont typeface="Wingdings" pitchFamily="2" charset="2"/>
              <a:buChar char="q"/>
            </a:pPr>
            <a:r>
              <a:rPr lang="en-CN" sz="20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NEW</a:t>
            </a:r>
            <a:r>
              <a:rPr lang="en-CN" sz="2000" b="1" dirty="0">
                <a:solidFill>
                  <a:schemeClr val="bg2">
                    <a:lumMod val="1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: ALERT-SRC w/ CLAS12 in Hall-B (</a:t>
            </a:r>
            <a:r>
              <a:rPr lang="en-CN" sz="20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finished on Sep. 3rd 2025</a:t>
            </a:r>
            <a:r>
              <a:rPr lang="en-CN" sz="2000" b="1" dirty="0">
                <a:solidFill>
                  <a:schemeClr val="bg2">
                    <a:lumMod val="1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)</a:t>
            </a:r>
            <a:endParaRPr lang="en-US" sz="2000" b="1" dirty="0">
              <a:solidFill>
                <a:schemeClr val="bg2">
                  <a:lumMod val="1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AFFA12-4321-3C43-FF21-B1325C3F59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47739" y="3221464"/>
            <a:ext cx="1442311" cy="71495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94F0C61-BEC9-6614-C61D-304A4E2896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5739" y="974576"/>
            <a:ext cx="3280210" cy="21868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1BA2DE5-8209-F62E-30E0-A6F3AA41DA4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900" t="14910" r="7032" b="12883"/>
          <a:stretch>
            <a:fillRect/>
          </a:stretch>
        </p:blipFill>
        <p:spPr>
          <a:xfrm>
            <a:off x="299636" y="3501737"/>
            <a:ext cx="4177427" cy="87964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3F2C04E-B2D5-7BB3-E1CA-F91102482783}"/>
              </a:ext>
            </a:extLst>
          </p:cNvPr>
          <p:cNvSpPr txBox="1"/>
          <p:nvPr/>
        </p:nvSpPr>
        <p:spPr>
          <a:xfrm>
            <a:off x="299636" y="1004627"/>
            <a:ext cx="5218406" cy="1883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itchFamily="2" charset="2"/>
              <a:buChar char="§"/>
            </a:pPr>
            <a:r>
              <a:rPr lang="en-US" altLang="zh-CN" sz="2000" dirty="0">
                <a:latin typeface="Times New Roman" panose="02020603050405020304" pitchFamily="18" charset="0"/>
                <a:ea typeface="Yuanti SC" panose="02010600040101010101" pitchFamily="2" charset="-122"/>
                <a:cs typeface="Times New Roman" panose="02020603050405020304" pitchFamily="18" charset="0"/>
              </a:rPr>
              <a:t>6.6</a:t>
            </a:r>
            <a:r>
              <a:rPr lang="zh-CN" altLang="en-US" sz="2000" dirty="0">
                <a:latin typeface="Times New Roman" panose="02020603050405020304" pitchFamily="18" charset="0"/>
                <a:ea typeface="Yuanti SC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Times New Roman" panose="02020603050405020304" pitchFamily="18" charset="0"/>
                <a:ea typeface="Yuanti SC" panose="02010600040101010101" pitchFamily="2" charset="-122"/>
                <a:cs typeface="Times New Roman" panose="02020603050405020304" pitchFamily="18" charset="0"/>
              </a:rPr>
              <a:t>GeV electron beam on He4 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§"/>
            </a:pPr>
            <a:r>
              <a:rPr lang="en-US" altLang="zh-CN" sz="2000" dirty="0">
                <a:latin typeface="Times New Roman" panose="02020603050405020304" pitchFamily="18" charset="0"/>
                <a:ea typeface="Yuanti SC" panose="02010600040101010101" pitchFamily="2" charset="-122"/>
                <a:cs typeface="Times New Roman" panose="02020603050405020304" pitchFamily="18" charset="0"/>
              </a:rPr>
              <a:t>CLAS12 measured e’ and p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§"/>
            </a:pPr>
            <a:r>
              <a:rPr lang="en-US" altLang="zh-CN" sz="2000" dirty="0">
                <a:latin typeface="Times New Roman" panose="02020603050405020304" pitchFamily="18" charset="0"/>
                <a:ea typeface="Yuanti SC" panose="02010600040101010101" pitchFamily="2" charset="-122"/>
                <a:cs typeface="Times New Roman" panose="02020603050405020304" pitchFamily="18" charset="0"/>
              </a:rPr>
              <a:t>ALERT recoil detector measure fragments  (</a:t>
            </a:r>
            <a:r>
              <a:rPr lang="en-US" altLang="zh-CN" sz="2000" baseline="30000" dirty="0">
                <a:latin typeface="Times New Roman" panose="02020603050405020304" pitchFamily="18" charset="0"/>
                <a:ea typeface="Yuanti SC" panose="02010600040101010101" pitchFamily="2" charset="-122"/>
                <a:cs typeface="Times New Roman" panose="02020603050405020304" pitchFamily="18" charset="0"/>
              </a:rPr>
              <a:t>3</a:t>
            </a:r>
            <a:r>
              <a:rPr lang="en-US" altLang="zh-CN" sz="2000" dirty="0">
                <a:latin typeface="Times New Roman" panose="02020603050405020304" pitchFamily="18" charset="0"/>
                <a:ea typeface="Yuanti SC" panose="02010600040101010101" pitchFamily="2" charset="-122"/>
                <a:cs typeface="Times New Roman" panose="02020603050405020304" pitchFamily="18" charset="0"/>
              </a:rPr>
              <a:t>He</a:t>
            </a:r>
            <a:r>
              <a:rPr lang="zh-CN" altLang="en-US" sz="2000" dirty="0">
                <a:latin typeface="Times New Roman" panose="02020603050405020304" pitchFamily="18" charset="0"/>
                <a:ea typeface="Yuanti SC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Times New Roman" panose="02020603050405020304" pitchFamily="18" charset="0"/>
                <a:ea typeface="Yuanti SC" panose="02010600040101010101" pitchFamily="2" charset="-122"/>
                <a:cs typeface="Times New Roman" panose="02020603050405020304" pitchFamily="18" charset="0"/>
              </a:rPr>
              <a:t>&amp;</a:t>
            </a:r>
            <a:r>
              <a:rPr lang="zh-CN" altLang="en-US" sz="2000" dirty="0">
                <a:latin typeface="Times New Roman" panose="02020603050405020304" pitchFamily="18" charset="0"/>
                <a:ea typeface="Yuanti SC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000" baseline="30000" dirty="0">
                <a:latin typeface="Times New Roman" panose="02020603050405020304" pitchFamily="18" charset="0"/>
                <a:ea typeface="Yuanti SC" panose="02010600040101010101" pitchFamily="2" charset="-122"/>
                <a:cs typeface="Times New Roman" panose="02020603050405020304" pitchFamily="18" charset="0"/>
              </a:rPr>
              <a:t>3</a:t>
            </a:r>
            <a:r>
              <a:rPr lang="en-US" altLang="zh-CN" sz="2000" dirty="0">
                <a:latin typeface="Times New Roman" panose="02020603050405020304" pitchFamily="18" charset="0"/>
                <a:ea typeface="Yuanti SC" panose="02010600040101010101" pitchFamily="2" charset="-122"/>
                <a:cs typeface="Times New Roman" panose="02020603050405020304" pitchFamily="18" charset="0"/>
              </a:rPr>
              <a:t>H</a:t>
            </a:r>
            <a:r>
              <a:rPr lang="zh-CN" altLang="en-US" sz="2000" dirty="0">
                <a:latin typeface="Times New Roman" panose="02020603050405020304" pitchFamily="18" charset="0"/>
                <a:ea typeface="Yuanti SC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Times New Roman" panose="02020603050405020304" pitchFamily="18" charset="0"/>
                <a:ea typeface="Yuanti SC" panose="02010600040101010101" pitchFamily="2" charset="-122"/>
                <a:cs typeface="Times New Roman" panose="02020603050405020304" pitchFamily="18" charset="0"/>
              </a:rPr>
              <a:t>&amp;</a:t>
            </a:r>
            <a:r>
              <a:rPr lang="zh-CN" altLang="en-US" sz="2000" dirty="0">
                <a:latin typeface="Times New Roman" panose="02020603050405020304" pitchFamily="18" charset="0"/>
                <a:ea typeface="Yuanti SC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000" baseline="30000" dirty="0">
                <a:latin typeface="Times New Roman" panose="02020603050405020304" pitchFamily="18" charset="0"/>
                <a:ea typeface="Yuanti SC" panose="02010600040101010101" pitchFamily="2" charset="-122"/>
                <a:cs typeface="Times New Roman" panose="02020603050405020304" pitchFamily="18" charset="0"/>
              </a:rPr>
              <a:t>2</a:t>
            </a:r>
            <a:r>
              <a:rPr lang="en-US" altLang="zh-CN" sz="2000" dirty="0">
                <a:latin typeface="Times New Roman" panose="02020603050405020304" pitchFamily="18" charset="0"/>
                <a:ea typeface="Yuanti SC" panose="02010600040101010101" pitchFamily="2" charset="-122"/>
                <a:cs typeface="Times New Roman" panose="02020603050405020304" pitchFamily="18" charset="0"/>
              </a:rPr>
              <a:t>H)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9BCB766-CE90-D244-6EE5-896FA12DE1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18042" y="1040108"/>
            <a:ext cx="2961969" cy="212844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69CFB34-9A50-F6FA-E0B3-66BAAF6F6CC4}"/>
              </a:ext>
            </a:extLst>
          </p:cNvPr>
          <p:cNvSpPr txBox="1"/>
          <p:nvPr/>
        </p:nvSpPr>
        <p:spPr>
          <a:xfrm>
            <a:off x="4477063" y="3936416"/>
            <a:ext cx="61204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ea typeface="Yuanti SC" panose="02010600040101010101" pitchFamily="2" charset="-122"/>
                <a:cs typeface="Times New Roman" panose="02020603050405020304" pitchFamily="18" charset="0"/>
              </a:rPr>
              <a:t>Goal#2</a:t>
            </a:r>
            <a:r>
              <a:rPr lang="zh-CN" alt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Yuanti SC" panose="02010600040101010101" pitchFamily="2" charset="-122"/>
                <a:cs typeface="Times New Roman" panose="02020603050405020304" pitchFamily="18" charset="0"/>
              </a:rPr>
              <a:t>：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ea typeface="Yuanti SC" panose="02010600040101010101" pitchFamily="2" charset="-122"/>
                <a:cs typeface="Times New Roman" panose="02020603050405020304" pitchFamily="18" charset="0"/>
              </a:rPr>
              <a:t>Transition from Mean-field to SRC?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525333D-0950-8E20-A518-F5FFFDAEBABD}"/>
              </a:ext>
            </a:extLst>
          </p:cNvPr>
          <p:cNvSpPr txBox="1"/>
          <p:nvPr/>
        </p:nvSpPr>
        <p:spPr>
          <a:xfrm>
            <a:off x="242217" y="3028890"/>
            <a:ext cx="48860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ea typeface="Yuanti SC" panose="02010600040101010101" pitchFamily="2" charset="-122"/>
                <a:cs typeface="Times New Roman" panose="02020603050405020304" pitchFamily="18" charset="0"/>
              </a:rPr>
              <a:t>Goal#1: Test factorization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885DF42-E691-A600-0A54-D9DB5B04083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4859" y="4342303"/>
            <a:ext cx="2765141" cy="21869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AFAE77B-04AC-BC56-5C62-C644FA80828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8378" r="37459" b="15676"/>
          <a:stretch/>
        </p:blipFill>
        <p:spPr>
          <a:xfrm>
            <a:off x="553524" y="4359535"/>
            <a:ext cx="3568326" cy="2257575"/>
          </a:xfrm>
          <a:prstGeom prst="rect">
            <a:avLst/>
          </a:prstGeom>
        </p:spPr>
      </p:pic>
      <p:pic>
        <p:nvPicPr>
          <p:cNvPr id="8" name="Picture 7" descr="Two men standing next to each other&#10;&#10;AI-generated content may be incorrect.">
            <a:extLst>
              <a:ext uri="{FF2B5EF4-FFF2-40B4-BE49-F238E27FC236}">
                <a16:creationId xmlns:a16="http://schemas.microsoft.com/office/drawing/2014/main" id="{DA621090-F8EC-C94F-50D3-2710C6F1739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59"/>
          <a:stretch>
            <a:fillRect/>
          </a:stretch>
        </p:blipFill>
        <p:spPr>
          <a:xfrm>
            <a:off x="9928869" y="5005866"/>
            <a:ext cx="1337325" cy="148771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D28DB0A-B5F2-109D-2C10-E2FD7637C208}"/>
              </a:ext>
            </a:extLst>
          </p:cNvPr>
          <p:cNvSpPr txBox="1"/>
          <p:nvPr/>
        </p:nvSpPr>
        <p:spPr>
          <a:xfrm>
            <a:off x="9303620" y="4359535"/>
            <a:ext cx="25029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Zeyu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Zhang,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Ph.D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ea typeface="KaiTi" panose="02010609060101010101" pitchFamily="49" charset="-122"/>
                <a:cs typeface="Times New Roman" panose="02020603050405020304" pitchFamily="18" charset="0"/>
              </a:rPr>
              <a:t> thesis students from Tsinghua</a:t>
            </a:r>
            <a:endParaRPr lang="en-CN" dirty="0">
              <a:solidFill>
                <a:srgbClr val="00B050"/>
              </a:solidFill>
              <a:latin typeface="Times New Roman" panose="02020603050405020304" pitchFamily="18" charset="0"/>
              <a:ea typeface="KaiTi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FA43B5-65E8-422C-B43C-D0958BA53AA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87620" y="1177668"/>
            <a:ext cx="879056" cy="777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604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4A8DC9E-B69C-B66E-AB7D-873FE28D67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8419" y="4687128"/>
            <a:ext cx="3468075" cy="1777099"/>
          </a:xfrm>
          <a:prstGeom prst="rect">
            <a:avLst/>
          </a:prstGeom>
        </p:spPr>
      </p:pic>
      <p:sp>
        <p:nvSpPr>
          <p:cNvPr id="47" name="TextBox 46"/>
          <p:cNvSpPr txBox="1"/>
          <p:nvPr/>
        </p:nvSpPr>
        <p:spPr>
          <a:xfrm>
            <a:off x="402366" y="962579"/>
            <a:ext cx="64507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kumimoji="1" lang="en-US" sz="2000" dirty="0">
                <a:solidFill>
                  <a:schemeClr val="bg2">
                    <a:lumMod val="10000"/>
                  </a:schemeClr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EMC:  Inclusive DIS cross-section ratio of A to D drops linearly in 0.3&lt;x&lt;0.7</a:t>
            </a:r>
          </a:p>
        </p:txBody>
      </p:sp>
      <p:pic>
        <p:nvPicPr>
          <p:cNvPr id="44" name="Picture 2">
            <a:extLst>
              <a:ext uri="{FF2B5EF4-FFF2-40B4-BE49-F238E27FC236}">
                <a16:creationId xmlns:a16="http://schemas.microsoft.com/office/drawing/2014/main" id="{8966C0EB-85F0-49D4-A1FE-02BE4151D9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8812" y="1481559"/>
            <a:ext cx="4277916" cy="2719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04511149-5A84-0C49-B043-BA858DAC6442}"/>
              </a:ext>
            </a:extLst>
          </p:cNvPr>
          <p:cNvSpPr txBox="1"/>
          <p:nvPr/>
        </p:nvSpPr>
        <p:spPr>
          <a:xfrm>
            <a:off x="7731419" y="942137"/>
            <a:ext cx="39809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kumimoji="1" lang="en-US" sz="2000" dirty="0">
                <a:solidFill>
                  <a:schemeClr val="bg2">
                    <a:lumMod val="10000"/>
                  </a:schemeClr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Connection with SRC?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C722F5E-08C3-49D7-9410-873E2FE35EC0}"/>
              </a:ext>
            </a:extLst>
          </p:cNvPr>
          <p:cNvSpPr txBox="1"/>
          <p:nvPr/>
        </p:nvSpPr>
        <p:spPr>
          <a:xfrm rot="16200000">
            <a:off x="6930816" y="1957159"/>
            <a:ext cx="1270121" cy="338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2">
                    <a:lumMod val="10000"/>
                  </a:schemeClr>
                </a:solidFill>
              </a:rPr>
              <a:t>EMC Slope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03E401-3776-CCA4-70C7-D41E66CBE81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7938"/>
            <a:ext cx="12192000" cy="550862"/>
          </a:xfrm>
        </p:spPr>
        <p:txBody>
          <a:bodyPr>
            <a:normAutofit/>
          </a:bodyPr>
          <a:lstStyle/>
          <a:p>
            <a:pPr algn="ctr"/>
            <a:r>
              <a:rPr lang="en-US" altLang="zh-CN" sz="2800" b="1" spc="200" noProof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+mn-ea"/>
              </a:rPr>
              <a:t>SRC vs EMC</a:t>
            </a:r>
            <a:endParaRPr lang="en-CN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735E364-42A0-2ADE-A1D8-0582AAF80ADE}"/>
              </a:ext>
            </a:extLst>
          </p:cNvPr>
          <p:cNvSpPr txBox="1"/>
          <p:nvPr/>
        </p:nvSpPr>
        <p:spPr>
          <a:xfrm>
            <a:off x="759302" y="3360395"/>
            <a:ext cx="60938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0" i="1" dirty="0">
                <a:effectLst/>
                <a:latin typeface="-apple-system"/>
              </a:rPr>
              <a:t> </a:t>
            </a:r>
            <a:endParaRPr lang="en-CN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16D919C-C080-22D7-7B4E-75DAE3836AF0}"/>
              </a:ext>
            </a:extLst>
          </p:cNvPr>
          <p:cNvSpPr txBox="1"/>
          <p:nvPr/>
        </p:nvSpPr>
        <p:spPr>
          <a:xfrm>
            <a:off x="1362813" y="1735361"/>
            <a:ext cx="45227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kumimoji="1" lang="en-GB" dirty="0" err="1">
                <a:solidFill>
                  <a:srgbClr val="00B05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Phys.Lett.B</a:t>
            </a:r>
            <a:r>
              <a:rPr kumimoji="1" lang="en-GB" dirty="0">
                <a:solidFill>
                  <a:srgbClr val="00B05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 123 (1983) 275-278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B9F2BDB4-DB25-4BFC-B4BB-73F2F01B05F3}"/>
              </a:ext>
            </a:extLst>
          </p:cNvPr>
          <p:cNvSpPr/>
          <p:nvPr/>
        </p:nvSpPr>
        <p:spPr>
          <a:xfrm>
            <a:off x="8009694" y="1322099"/>
            <a:ext cx="41578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 dirty="0">
                <a:solidFill>
                  <a:srgbClr val="00B050"/>
                </a:solidFill>
                <a:ea typeface="Gill Sans Light" charset="0"/>
                <a:cs typeface="Gill Sans Light" charset="0"/>
              </a:rPr>
              <a:t>L. Weinstein et al, PRL 106, 052301 (2011)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5C09DD6-D1E6-5427-C4FF-EFD6408CD175}"/>
              </a:ext>
            </a:extLst>
          </p:cNvPr>
          <p:cNvSpPr txBox="1"/>
          <p:nvPr/>
        </p:nvSpPr>
        <p:spPr>
          <a:xfrm>
            <a:off x="7831081" y="4377378"/>
            <a:ext cx="46183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kumimoji="1" lang="en-US" sz="2000" dirty="0">
                <a:solidFill>
                  <a:srgbClr val="FF000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Modification in all nucleons or only SRC nucleons?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60FD66F-E74B-E799-E173-0B158EE08834}"/>
              </a:ext>
            </a:extLst>
          </p:cNvPr>
          <p:cNvSpPr txBox="1"/>
          <p:nvPr/>
        </p:nvSpPr>
        <p:spPr>
          <a:xfrm>
            <a:off x="445315" y="5898488"/>
            <a:ext cx="504909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altLang="zh-CN" sz="2000" dirty="0">
                <a:solidFill>
                  <a:srgbClr val="FF0000"/>
                </a:solidFill>
                <a:latin typeface="Baskerville Old Face" charset="0"/>
              </a:rPr>
              <a:t>40 years after discovery, still unknown!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99782E1-0F8A-A093-6569-32E92F00FE23}"/>
              </a:ext>
            </a:extLst>
          </p:cNvPr>
          <p:cNvSpPr txBox="1"/>
          <p:nvPr/>
        </p:nvSpPr>
        <p:spPr>
          <a:xfrm>
            <a:off x="445315" y="2589782"/>
            <a:ext cx="610219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altLang="zh-CN" sz="2000" dirty="0">
                <a:latin typeface="Baskerville Old Face" charset="0"/>
              </a:rPr>
              <a:t>Even modified in A=3 (likely D2 as well)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10FCA084-E81F-496E-D604-C2415605178C}"/>
              </a:ext>
            </a:extLst>
          </p:cNvPr>
          <p:cNvSpPr txBox="1">
            <a:spLocks/>
          </p:cNvSpPr>
          <p:nvPr/>
        </p:nvSpPr>
        <p:spPr>
          <a:xfrm>
            <a:off x="201851" y="600453"/>
            <a:ext cx="11571287" cy="4975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Ø"/>
            </a:pPr>
            <a:r>
              <a:rPr lang="en-CN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EMC Effect:</a:t>
            </a:r>
          </a:p>
        </p:txBody>
      </p:sp>
      <p:pic>
        <p:nvPicPr>
          <p:cNvPr id="6" name="Picture 5" descr="A graph of a function&#10;&#10;AI-generated content may be incorrect.">
            <a:extLst>
              <a:ext uri="{FF2B5EF4-FFF2-40B4-BE49-F238E27FC236}">
                <a16:creationId xmlns:a16="http://schemas.microsoft.com/office/drawing/2014/main" id="{B1D408DF-8133-16A6-76E3-47E1623A41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506" y="3255294"/>
            <a:ext cx="6102193" cy="21817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59E3312-4635-EFF7-CCB3-B60FCE6D79A1}"/>
              </a:ext>
            </a:extLst>
          </p:cNvPr>
          <p:cNvSpPr txBox="1"/>
          <p:nvPr/>
        </p:nvSpPr>
        <p:spPr>
          <a:xfrm>
            <a:off x="1040052" y="2891679"/>
            <a:ext cx="593200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kumimoji="1" lang="en-US" sz="1600" dirty="0">
                <a:solidFill>
                  <a:srgbClr val="00B05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MARATHON </a:t>
            </a:r>
            <a:r>
              <a:rPr kumimoji="1" lang="en-US" sz="1600" dirty="0" err="1">
                <a:solidFill>
                  <a:srgbClr val="00B05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Phy</a:t>
            </a:r>
            <a:r>
              <a:rPr kumimoji="1" lang="en-US" sz="1600" dirty="0">
                <a:solidFill>
                  <a:srgbClr val="00B05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. Rev. Lett. 135, 062502 (2025), </a:t>
            </a:r>
            <a:r>
              <a:rPr kumimoji="1" lang="en-US" sz="1600" dirty="0">
                <a:solidFill>
                  <a:srgbClr val="FF000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editor suggested</a:t>
            </a:r>
          </a:p>
        </p:txBody>
      </p:sp>
    </p:spTree>
    <p:extLst>
      <p:ext uri="{BB962C8B-B14F-4D97-AF65-F5344CB8AC3E}">
        <p14:creationId xmlns:p14="http://schemas.microsoft.com/office/powerpoint/2010/main" val="7720572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F3A9DFF-C829-A444-FBA0-A469D5B203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8493" y="1101871"/>
            <a:ext cx="2710292" cy="1911824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B5997951-24FC-BA0D-C716-3F6411900F10}"/>
              </a:ext>
            </a:extLst>
          </p:cNvPr>
          <p:cNvSpPr txBox="1">
            <a:spLocks/>
          </p:cNvSpPr>
          <p:nvPr/>
        </p:nvSpPr>
        <p:spPr>
          <a:xfrm>
            <a:off x="0" y="7938"/>
            <a:ext cx="12192000" cy="5508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2800" b="1" spc="200" noProof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+mn-ea"/>
              </a:rPr>
              <a:t>SRC vs EMC</a:t>
            </a:r>
            <a:endParaRPr lang="en-CN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5FDC97B-0416-47F0-E300-ED883ECCAB1B}"/>
              </a:ext>
            </a:extLst>
          </p:cNvPr>
          <p:cNvSpPr txBox="1"/>
          <p:nvPr/>
        </p:nvSpPr>
        <p:spPr>
          <a:xfrm>
            <a:off x="118387" y="534771"/>
            <a:ext cx="9123936" cy="4995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spcBef>
                <a:spcPct val="20000"/>
              </a:spcBef>
              <a:buFont typeface="Wingdings" pitchFamily="2" charset="2"/>
              <a:buChar char="q"/>
            </a:pPr>
            <a:r>
              <a:rPr lang="en-CN" sz="20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NEW</a:t>
            </a:r>
            <a:r>
              <a:rPr lang="en-CN" sz="2000" b="1" dirty="0">
                <a:solidFill>
                  <a:schemeClr val="bg2">
                    <a:lumMod val="1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: LAD Experiment in Hall-C (</a:t>
            </a:r>
            <a:r>
              <a:rPr lang="en-CN" sz="20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finished on August 2025</a:t>
            </a:r>
            <a:r>
              <a:rPr lang="en-CN" sz="2000" b="1" dirty="0">
                <a:solidFill>
                  <a:schemeClr val="bg2">
                    <a:lumMod val="1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)</a:t>
            </a:r>
            <a:endParaRPr lang="en-US" sz="2000" b="1" dirty="0">
              <a:solidFill>
                <a:schemeClr val="bg2">
                  <a:lumMod val="1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49796E3-A229-F4B5-CDFB-ED2A626BDC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7255" y="592047"/>
            <a:ext cx="2672861" cy="283695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0A23165-5474-3E11-BDD6-C1B3DED190A8}"/>
              </a:ext>
            </a:extLst>
          </p:cNvPr>
          <p:cNvSpPr txBox="1"/>
          <p:nvPr/>
        </p:nvSpPr>
        <p:spPr>
          <a:xfrm>
            <a:off x="349221" y="1034331"/>
            <a:ext cx="6113584" cy="2345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11 GeV e-beam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 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 cm liquid D2 (DIS)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Standard HMS &amp; SHMS 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for electrons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LAD detector for recoil protons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PRAD GEMs for tracking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Duration: 34 PAC days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3C0CF23-2210-9C14-A395-ED0DB917331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402" t="7035" r="16392" b="16033"/>
          <a:stretch>
            <a:fillRect/>
          </a:stretch>
        </p:blipFill>
        <p:spPr>
          <a:xfrm>
            <a:off x="550088" y="3478348"/>
            <a:ext cx="4419092" cy="303471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80C2C63-C559-C7A7-474B-EBEF191C81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48785" y="3817573"/>
            <a:ext cx="4022975" cy="235626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4119198-3EE0-B9DA-AC4B-F3C9A74DECAD}"/>
              </a:ext>
            </a:extLst>
          </p:cNvPr>
          <p:cNvSpPr txBox="1"/>
          <p:nvPr/>
        </p:nvSpPr>
        <p:spPr>
          <a:xfrm>
            <a:off x="5198828" y="4042333"/>
            <a:ext cx="26728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dirty="0">
                <a:solidFill>
                  <a:srgbClr val="00B050"/>
                </a:solidFill>
              </a:rPr>
              <a:t>Haocen Zhao, Ph.D thesis student from THU</a:t>
            </a:r>
          </a:p>
        </p:txBody>
      </p:sp>
      <p:pic>
        <p:nvPicPr>
          <p:cNvPr id="5" name="Picture 4" descr="Two men standing next to each other&#10;&#10;AI-generated content may be incorrect.">
            <a:extLst>
              <a:ext uri="{FF2B5EF4-FFF2-40B4-BE49-F238E27FC236}">
                <a16:creationId xmlns:a16="http://schemas.microsoft.com/office/drawing/2014/main" id="{DF56CDC6-1B78-1009-9197-ACA16EC943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4" r="49485"/>
          <a:stretch>
            <a:fillRect/>
          </a:stretch>
        </p:blipFill>
        <p:spPr>
          <a:xfrm>
            <a:off x="6096000" y="4688664"/>
            <a:ext cx="1057137" cy="1382722"/>
          </a:xfrm>
          <a:prstGeom prst="rect">
            <a:avLst/>
          </a:prstGeom>
        </p:spPr>
      </p:pic>
      <p:sp>
        <p:nvSpPr>
          <p:cNvPr id="6" name="Curved Down Arrow 5">
            <a:extLst>
              <a:ext uri="{FF2B5EF4-FFF2-40B4-BE49-F238E27FC236}">
                <a16:creationId xmlns:a16="http://schemas.microsoft.com/office/drawing/2014/main" id="{ACB85B43-42BA-DD10-B796-3BBBBF8FAFD2}"/>
              </a:ext>
            </a:extLst>
          </p:cNvPr>
          <p:cNvSpPr/>
          <p:nvPr/>
        </p:nvSpPr>
        <p:spPr>
          <a:xfrm>
            <a:off x="7153136" y="1561164"/>
            <a:ext cx="3240929" cy="337084"/>
          </a:xfrm>
          <a:prstGeom prst="curvedDown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CN" dirty="0">
                <a:solidFill>
                  <a:schemeClr val="tx1"/>
                </a:solidFill>
              </a:rPr>
              <a:t>`</a:t>
            </a:r>
          </a:p>
        </p:txBody>
      </p:sp>
    </p:spTree>
    <p:extLst>
      <p:ext uri="{BB962C8B-B14F-4D97-AF65-F5344CB8AC3E}">
        <p14:creationId xmlns:p14="http://schemas.microsoft.com/office/powerpoint/2010/main" val="9879157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TextBox 73"/>
          <p:cNvSpPr txBox="1"/>
          <p:nvPr/>
        </p:nvSpPr>
        <p:spPr>
          <a:xfrm>
            <a:off x="131480" y="489228"/>
            <a:ext cx="6051421" cy="4983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kumimoji="1" lang="en-US" altLang="zh-CN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Yuanti SC" panose="02010600040101010101" pitchFamily="2" charset="-122"/>
                <a:cs typeface="Times New Roman" panose="02020603050405020304" pitchFamily="18" charset="0"/>
              </a:rPr>
              <a:t> Higher P &amp; densities</a:t>
            </a:r>
            <a:r>
              <a:rPr kumimoji="1" lang="zh-CN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Yuanti SC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Yuanti SC" panose="02010600040101010101" pitchFamily="2" charset="-122"/>
                <a:cs typeface="Times New Roman" panose="02020603050405020304" pitchFamily="18" charset="0"/>
                <a:sym typeface="Wingdings" pitchFamily="2" charset="2"/>
              </a:rPr>
              <a:t> neutron stars</a:t>
            </a:r>
            <a:endParaRPr kumimoji="1" lang="en-US" altLang="zh-CN" sz="20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Yuanti SC" panose="0201060004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6F0E89B-3D01-CF5F-FC9E-57B66E5E8B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480" y="4143513"/>
            <a:ext cx="3599696" cy="229504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9E0C097-2AAF-0811-CBB8-F32CFFB3DA15}"/>
              </a:ext>
            </a:extLst>
          </p:cNvPr>
          <p:cNvSpPr/>
          <p:nvPr/>
        </p:nvSpPr>
        <p:spPr>
          <a:xfrm>
            <a:off x="542931" y="3848288"/>
            <a:ext cx="324855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3F691E"/>
                </a:solidFill>
              </a:rPr>
              <a:t>Z. Ye, Phys. Rev. C 97, 065204 (2018)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5A94C37-1448-8E83-2081-3BF57960D896}"/>
              </a:ext>
            </a:extLst>
          </p:cNvPr>
          <p:cNvSpPr/>
          <p:nvPr/>
        </p:nvSpPr>
        <p:spPr bwMode="auto">
          <a:xfrm>
            <a:off x="2450999" y="4407126"/>
            <a:ext cx="1241709" cy="1436859"/>
          </a:xfrm>
          <a:prstGeom prst="rect">
            <a:avLst/>
          </a:prstGeom>
          <a:solidFill>
            <a:schemeClr val="accent4">
              <a:lumMod val="60000"/>
              <a:lumOff val="40000"/>
              <a:alpha val="33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N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Heiti SC Light" charset="0"/>
              <a:cs typeface="Heiti SC Light" charset="0"/>
              <a:sym typeface="Gill Sans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184258D-2ED3-0F7F-C532-23AEDB30A2ED}"/>
              </a:ext>
            </a:extLst>
          </p:cNvPr>
          <p:cNvSpPr txBox="1"/>
          <p:nvPr/>
        </p:nvSpPr>
        <p:spPr>
          <a:xfrm>
            <a:off x="827862" y="2673953"/>
            <a:ext cx="16231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B050"/>
                </a:solidFill>
                <a:latin typeface="Baskerville" charset="0"/>
                <a:ea typeface="Baskerville" charset="0"/>
                <a:cs typeface="Baskerville" charset="0"/>
              </a:rPr>
              <a:t>3N-SRC</a:t>
            </a:r>
            <a:r>
              <a:rPr lang="en-US" altLang="zh-CN" sz="1600" dirty="0">
                <a:solidFill>
                  <a:srgbClr val="00B050"/>
                </a:solidFill>
                <a:latin typeface="Baskerville" charset="0"/>
                <a:ea typeface="Baskerville" charset="0"/>
                <a:cs typeface="Baskerville" charset="0"/>
              </a:rPr>
              <a:t> (2&lt;x&lt;3)</a:t>
            </a:r>
            <a:endParaRPr lang="en-US" sz="1600" dirty="0">
              <a:solidFill>
                <a:srgbClr val="00B050"/>
              </a:solidFill>
              <a:latin typeface="Baskerville" charset="0"/>
              <a:ea typeface="Baskerville" charset="0"/>
              <a:cs typeface="Baskerville" charset="0"/>
            </a:endParaRPr>
          </a:p>
        </p:txBody>
      </p:sp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FEF002D2-9D3E-705E-CF7D-7BF757BD41B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38601838"/>
              </p:ext>
            </p:extLst>
          </p:nvPr>
        </p:nvGraphicFramePr>
        <p:xfrm>
          <a:off x="2660425" y="2584849"/>
          <a:ext cx="1866900" cy="625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422400" imgH="457200" progId="Equation.3">
                  <p:embed/>
                </p:oleObj>
              </mc:Choice>
              <mc:Fallback>
                <p:oleObj name="Equation" r:id="rId3" imgW="1422400" imgH="457200" progId="Equation.3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FEF002D2-9D3E-705E-CF7D-7BF757BD41B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0425" y="2584849"/>
                        <a:ext cx="1866900" cy="6254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443AC723-9EE6-1DAC-67F8-3CCD4EFDA9A5}"/>
              </a:ext>
            </a:extLst>
          </p:cNvPr>
          <p:cNvSpPr txBox="1"/>
          <p:nvPr/>
        </p:nvSpPr>
        <p:spPr>
          <a:xfrm>
            <a:off x="163355" y="2090590"/>
            <a:ext cx="5941849" cy="498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spcBef>
                <a:spcPct val="20000"/>
              </a:spcBef>
              <a:buFont typeface="Wingdings" pitchFamily="2" charset="2"/>
              <a:buChar char="q"/>
            </a:pPr>
            <a:r>
              <a:rPr kumimoji="1" lang="en-US" altLang="zh-CN" sz="2000" dirty="0">
                <a:latin typeface="Times New Roman" panose="02020603050405020304" pitchFamily="18" charset="0"/>
                <a:ea typeface="Yuanti SC" panose="02010600040101010101" pitchFamily="2" charset="-122"/>
                <a:cs typeface="Times New Roman" panose="02020603050405020304" pitchFamily="18" charset="0"/>
              </a:rPr>
              <a:t>Only can assess via inclusive method (so far)</a:t>
            </a:r>
            <a:endParaRPr kumimoji="1" lang="en-CN" altLang="zh-CN" sz="2000" dirty="0">
              <a:latin typeface="Times New Roman" panose="02020603050405020304" pitchFamily="18" charset="0"/>
              <a:ea typeface="Yuanti SC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7" name="Title 3">
            <a:extLst>
              <a:ext uri="{FF2B5EF4-FFF2-40B4-BE49-F238E27FC236}">
                <a16:creationId xmlns:a16="http://schemas.microsoft.com/office/drawing/2014/main" id="{A0A3B0A5-D939-1384-30CB-483022D24D86}"/>
              </a:ext>
            </a:extLst>
          </p:cNvPr>
          <p:cNvSpPr txBox="1">
            <a:spLocks/>
          </p:cNvSpPr>
          <p:nvPr/>
        </p:nvSpPr>
        <p:spPr>
          <a:xfrm>
            <a:off x="0" y="102530"/>
            <a:ext cx="12191999" cy="441964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Gill Sans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7875">
                <a:solidFill>
                  <a:schemeClr val="tx1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7875">
                <a:solidFill>
                  <a:schemeClr val="tx1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7875">
                <a:solidFill>
                  <a:schemeClr val="tx1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7875">
                <a:solidFill>
                  <a:schemeClr val="tx1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5pPr>
            <a:lvl6pPr marL="428631" algn="ctr" rtl="0" eaLnBrk="1" fontAlgn="base" hangingPunct="1">
              <a:spcBef>
                <a:spcPct val="0"/>
              </a:spcBef>
              <a:spcAft>
                <a:spcPct val="0"/>
              </a:spcAft>
              <a:defRPr sz="7875">
                <a:solidFill>
                  <a:schemeClr val="tx1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6pPr>
            <a:lvl7pPr marL="857262" algn="ctr" rtl="0" eaLnBrk="1" fontAlgn="base" hangingPunct="1">
              <a:spcBef>
                <a:spcPct val="0"/>
              </a:spcBef>
              <a:spcAft>
                <a:spcPct val="0"/>
              </a:spcAft>
              <a:defRPr sz="7875">
                <a:solidFill>
                  <a:schemeClr val="tx1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7pPr>
            <a:lvl8pPr marL="1285893" algn="ctr" rtl="0" eaLnBrk="1" fontAlgn="base" hangingPunct="1">
              <a:spcBef>
                <a:spcPct val="0"/>
              </a:spcBef>
              <a:spcAft>
                <a:spcPct val="0"/>
              </a:spcAft>
              <a:defRPr sz="7875">
                <a:solidFill>
                  <a:schemeClr val="tx1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8pPr>
            <a:lvl9pPr marL="1714525" algn="ctr" rtl="0" eaLnBrk="1" fontAlgn="base" hangingPunct="1">
              <a:spcBef>
                <a:spcPct val="0"/>
              </a:spcBef>
              <a:spcAft>
                <a:spcPct val="0"/>
              </a:spcAft>
              <a:defRPr sz="7875">
                <a:solidFill>
                  <a:schemeClr val="tx1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9pPr>
          </a:lstStyle>
          <a:p>
            <a:pPr algn="ctr"/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3N-SRC 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(still missing)</a:t>
            </a:r>
            <a:endParaRPr lang="LID4096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E1B82AD-1EEE-E517-D0EC-CABD818EDD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9714" y="622043"/>
            <a:ext cx="3450677" cy="253209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1BF4447-E1FD-BC3C-AD0F-14B7726C30B3}"/>
              </a:ext>
            </a:extLst>
          </p:cNvPr>
          <p:cNvSpPr txBox="1"/>
          <p:nvPr/>
        </p:nvSpPr>
        <p:spPr>
          <a:xfrm>
            <a:off x="11118071" y="2446136"/>
            <a:ext cx="6533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sz="1600" dirty="0">
                <a:solidFill>
                  <a:schemeClr val="accent5">
                    <a:lumMod val="75000"/>
                  </a:schemeClr>
                </a:solidFill>
              </a:rPr>
              <a:t>&lt;5%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353BD91-D305-C7B0-B5D3-4E00CC814D5E}"/>
              </a:ext>
            </a:extLst>
          </p:cNvPr>
          <p:cNvSpPr txBox="1"/>
          <p:nvPr/>
        </p:nvSpPr>
        <p:spPr>
          <a:xfrm>
            <a:off x="10218139" y="2479248"/>
            <a:ext cx="8538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sz="1600" dirty="0">
                <a:solidFill>
                  <a:schemeClr val="accent2"/>
                </a:solidFill>
              </a:rPr>
              <a:t>~20%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01EDE07-0257-F528-3801-5A4744026621}"/>
              </a:ext>
            </a:extLst>
          </p:cNvPr>
          <p:cNvSpPr txBox="1"/>
          <p:nvPr/>
        </p:nvSpPr>
        <p:spPr>
          <a:xfrm>
            <a:off x="1070161" y="4943925"/>
            <a:ext cx="950901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zh-CN" baseline="30000" dirty="0"/>
              <a:t>4</a:t>
            </a:r>
            <a:r>
              <a:rPr lang="en-US" altLang="zh-CN" dirty="0"/>
              <a:t>He/</a:t>
            </a:r>
            <a:r>
              <a:rPr lang="en-US" altLang="zh-CN" baseline="30000" dirty="0"/>
              <a:t>3</a:t>
            </a:r>
            <a:r>
              <a:rPr lang="en-US" altLang="zh-CN" dirty="0"/>
              <a:t>He</a:t>
            </a:r>
            <a:endParaRPr lang="en-CN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B385DCDE-FA0C-C732-6BC0-E5AC723556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15952" y="3875000"/>
            <a:ext cx="4101791" cy="2206459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22D3EABB-99E0-2E3F-596D-EED91795D2E8}"/>
              </a:ext>
            </a:extLst>
          </p:cNvPr>
          <p:cNvSpPr txBox="1"/>
          <p:nvPr/>
        </p:nvSpPr>
        <p:spPr>
          <a:xfrm>
            <a:off x="8391763" y="3589468"/>
            <a:ext cx="397862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3F691E"/>
                </a:solidFill>
              </a:rPr>
              <a:t>S. Li, et. al. Phys. Lett. B 868 (2025) 139734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C6B7109-1D8C-8EE7-80C4-CC71605B2207}"/>
              </a:ext>
            </a:extLst>
          </p:cNvPr>
          <p:cNvSpPr/>
          <p:nvPr/>
        </p:nvSpPr>
        <p:spPr bwMode="auto">
          <a:xfrm>
            <a:off x="10688497" y="4319598"/>
            <a:ext cx="1219200" cy="947931"/>
          </a:xfrm>
          <a:prstGeom prst="rect">
            <a:avLst/>
          </a:prstGeom>
          <a:solidFill>
            <a:schemeClr val="accent4">
              <a:lumMod val="60000"/>
              <a:lumOff val="40000"/>
              <a:alpha val="33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N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Heiti SC Light" charset="0"/>
              <a:cs typeface="Heiti SC Light" charset="0"/>
              <a:sym typeface="Gill Sans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F532A01-328F-A34C-9597-100D633DF82D}"/>
              </a:ext>
            </a:extLst>
          </p:cNvPr>
          <p:cNvSpPr txBox="1"/>
          <p:nvPr/>
        </p:nvSpPr>
        <p:spPr>
          <a:xfrm>
            <a:off x="161002" y="989689"/>
            <a:ext cx="6282612" cy="960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kumimoji="1" lang="en-US" altLang="zh-CN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Yuanti SC" panose="02010600040101010101" pitchFamily="2" charset="-122"/>
                <a:cs typeface="Times New Roman" panose="02020603050405020304" pitchFamily="18" charset="0"/>
              </a:rPr>
              <a:t> Link to unknown 3-body forces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kumimoji="1" lang="en-US" altLang="zh-CN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Yuanti SC" panose="02010600040101010101" pitchFamily="2" charset="-122"/>
                <a:cs typeface="Times New Roman" panose="02020603050405020304" pitchFamily="18" charset="0"/>
              </a:rPr>
              <a:t> Complicated initial and final states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1906308-A139-CB30-B8E2-10FF37A1ABCC}"/>
              </a:ext>
            </a:extLst>
          </p:cNvPr>
          <p:cNvSpPr txBox="1"/>
          <p:nvPr/>
        </p:nvSpPr>
        <p:spPr>
          <a:xfrm>
            <a:off x="9483665" y="5188093"/>
            <a:ext cx="835485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zh-CN" baseline="30000" dirty="0"/>
              <a:t>3</a:t>
            </a:r>
            <a:r>
              <a:rPr lang="en-US" altLang="zh-CN" dirty="0"/>
              <a:t>H/</a:t>
            </a:r>
            <a:r>
              <a:rPr lang="en-US" altLang="zh-CN" baseline="30000" dirty="0"/>
              <a:t>3</a:t>
            </a:r>
            <a:r>
              <a:rPr lang="en-US" altLang="zh-CN" dirty="0"/>
              <a:t>He</a:t>
            </a:r>
            <a:endParaRPr lang="en-CN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806834C-46DC-365D-C08A-2DBF9C99D6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29976" y="4296396"/>
            <a:ext cx="3623260" cy="226497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1536E12-4CDC-FF82-8755-7EE3D46CF926}"/>
              </a:ext>
            </a:extLst>
          </p:cNvPr>
          <p:cNvSpPr txBox="1"/>
          <p:nvPr/>
        </p:nvSpPr>
        <p:spPr>
          <a:xfrm>
            <a:off x="4890556" y="3820302"/>
            <a:ext cx="324855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600" dirty="0">
                <a:solidFill>
                  <a:srgbClr val="3F691E"/>
                </a:solidFill>
              </a:rPr>
              <a:t>Y.P. Zhang, Z. Ye, et. al,</a:t>
            </a:r>
            <a:r>
              <a:rPr lang="en-US" sz="1600" dirty="0">
                <a:solidFill>
                  <a:srgbClr val="3F691E"/>
                </a:solidFill>
              </a:rPr>
              <a:t> arXiv:2504.17462 , submitted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C34391B-A353-829E-5D54-582D12986EE5}"/>
              </a:ext>
            </a:extLst>
          </p:cNvPr>
          <p:cNvSpPr/>
          <p:nvPr/>
        </p:nvSpPr>
        <p:spPr bwMode="auto">
          <a:xfrm>
            <a:off x="6057018" y="4498567"/>
            <a:ext cx="1348643" cy="1676742"/>
          </a:xfrm>
          <a:prstGeom prst="rect">
            <a:avLst/>
          </a:prstGeom>
          <a:solidFill>
            <a:schemeClr val="accent4">
              <a:lumMod val="60000"/>
              <a:lumOff val="40000"/>
              <a:alpha val="33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N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Heiti SC Light" charset="0"/>
              <a:cs typeface="Heiti SC Light" charset="0"/>
              <a:sym typeface="Gill Sans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3C606D6-9CC6-F7FC-B266-8824E17B8D74}"/>
              </a:ext>
            </a:extLst>
          </p:cNvPr>
          <p:cNvSpPr txBox="1"/>
          <p:nvPr/>
        </p:nvSpPr>
        <p:spPr>
          <a:xfrm>
            <a:off x="4794478" y="5544972"/>
            <a:ext cx="893193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zh-CN" baseline="30000" dirty="0"/>
              <a:t>12</a:t>
            </a:r>
            <a:r>
              <a:rPr lang="en-US" altLang="zh-CN" dirty="0"/>
              <a:t>C/</a:t>
            </a:r>
            <a:r>
              <a:rPr lang="en-US" altLang="zh-CN" baseline="30000" dirty="0"/>
              <a:t>3</a:t>
            </a:r>
            <a:r>
              <a:rPr lang="en-US" altLang="zh-CN" dirty="0"/>
              <a:t>He</a:t>
            </a:r>
            <a:endParaRPr lang="en-CN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6671A61-5B92-B7F7-FF20-9FCDF719486B}"/>
              </a:ext>
            </a:extLst>
          </p:cNvPr>
          <p:cNvSpPr txBox="1"/>
          <p:nvPr/>
        </p:nvSpPr>
        <p:spPr>
          <a:xfrm>
            <a:off x="190795" y="3390370"/>
            <a:ext cx="5941849" cy="498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spcBef>
                <a:spcPct val="20000"/>
              </a:spcBef>
              <a:buFont typeface="Wingdings" pitchFamily="2" charset="2"/>
              <a:buChar char="q"/>
            </a:pPr>
            <a:r>
              <a:rPr kumimoji="1"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ea typeface="Yuanti SC" panose="02010600040101010101" pitchFamily="2" charset="-122"/>
                <a:cs typeface="Times New Roman" panose="02020603050405020304" pitchFamily="18" charset="0"/>
              </a:rPr>
              <a:t>No 3N-SRC plateau seen so far</a:t>
            </a:r>
            <a:endParaRPr kumimoji="1" lang="en-CN" altLang="zh-CN" sz="2000" dirty="0">
              <a:solidFill>
                <a:srgbClr val="FF0000"/>
              </a:solidFill>
              <a:latin typeface="Times New Roman" panose="02020603050405020304" pitchFamily="18" charset="0"/>
              <a:ea typeface="Yuanti SC" panose="0201060004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F8CB8C5-4BFA-8F76-CC65-EB7DE15DE7B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31"/>
          <a:stretch/>
        </p:blipFill>
        <p:spPr>
          <a:xfrm>
            <a:off x="6473136" y="712751"/>
            <a:ext cx="1940307" cy="21255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24" grpId="0" animBg="1"/>
      <p:bldP spid="32" grpId="0"/>
      <p:bldP spid="33" grpId="0" animBg="1"/>
      <p:bldP spid="37" grpId="0" animBg="1"/>
      <p:bldP spid="3" grpId="0"/>
      <p:bldP spid="4" grpId="0" animBg="1"/>
      <p:bldP spid="5" grpId="0" animBg="1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DFE08717-CD63-F8EF-98A7-F0552226785B}"/>
              </a:ext>
            </a:extLst>
          </p:cNvPr>
          <p:cNvSpPr txBox="1">
            <a:spLocks/>
          </p:cNvSpPr>
          <p:nvPr/>
        </p:nvSpPr>
        <p:spPr>
          <a:xfrm>
            <a:off x="0" y="71430"/>
            <a:ext cx="12191999" cy="441964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Gill Sans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7875">
                <a:solidFill>
                  <a:schemeClr val="tx1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7875">
                <a:solidFill>
                  <a:schemeClr val="tx1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7875">
                <a:solidFill>
                  <a:schemeClr val="tx1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7875">
                <a:solidFill>
                  <a:schemeClr val="tx1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5pPr>
            <a:lvl6pPr marL="428631" algn="ctr" rtl="0" eaLnBrk="1" fontAlgn="base" hangingPunct="1">
              <a:spcBef>
                <a:spcPct val="0"/>
              </a:spcBef>
              <a:spcAft>
                <a:spcPct val="0"/>
              </a:spcAft>
              <a:defRPr sz="7875">
                <a:solidFill>
                  <a:schemeClr val="tx1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6pPr>
            <a:lvl7pPr marL="857262" algn="ctr" rtl="0" eaLnBrk="1" fontAlgn="base" hangingPunct="1">
              <a:spcBef>
                <a:spcPct val="0"/>
              </a:spcBef>
              <a:spcAft>
                <a:spcPct val="0"/>
              </a:spcAft>
              <a:defRPr sz="7875">
                <a:solidFill>
                  <a:schemeClr val="tx1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7pPr>
            <a:lvl8pPr marL="1285893" algn="ctr" rtl="0" eaLnBrk="1" fontAlgn="base" hangingPunct="1">
              <a:spcBef>
                <a:spcPct val="0"/>
              </a:spcBef>
              <a:spcAft>
                <a:spcPct val="0"/>
              </a:spcAft>
              <a:defRPr sz="7875">
                <a:solidFill>
                  <a:schemeClr val="tx1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8pPr>
            <a:lvl9pPr marL="1714525" algn="ctr" rtl="0" eaLnBrk="1" fontAlgn="base" hangingPunct="1">
              <a:spcBef>
                <a:spcPct val="0"/>
              </a:spcBef>
              <a:spcAft>
                <a:spcPct val="0"/>
              </a:spcAft>
              <a:defRPr sz="7875">
                <a:solidFill>
                  <a:schemeClr val="tx1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9pPr>
          </a:lstStyle>
          <a:p>
            <a:r>
              <a:rPr lang="en-CN" altLang="en-US" sz="2800" b="1" spc="200" noProof="1">
                <a:ea typeface="微软雅黑" panose="020B0503020204020204" pitchFamily="34" charset="-122"/>
                <a:sym typeface="+mn-ea"/>
              </a:rPr>
              <a:t>SRC w/ Photons (</a:t>
            </a:r>
            <a:r>
              <a:rPr lang="en-CN" altLang="en-US" sz="2800" b="1" spc="200" noProof="1">
                <a:solidFill>
                  <a:srgbClr val="FF0000"/>
                </a:solidFill>
                <a:ea typeface="微软雅黑" panose="020B0503020204020204" pitchFamily="34" charset="-122"/>
                <a:sym typeface="+mn-ea"/>
              </a:rPr>
              <a:t>new probe</a:t>
            </a:r>
            <a:r>
              <a:rPr lang="en-CN" altLang="en-US" sz="2800" b="1" spc="200" noProof="1">
                <a:ea typeface="微软雅黑" panose="020B0503020204020204" pitchFamily="34" charset="-122"/>
                <a:sym typeface="+mn-ea"/>
              </a:rPr>
              <a:t>)</a:t>
            </a:r>
          </a:p>
        </p:txBody>
      </p:sp>
      <p:pic>
        <p:nvPicPr>
          <p:cNvPr id="3" name="Picture 2" descr="A diagram of a molecule&#10;&#10;AI-generated content may be incorrect.">
            <a:extLst>
              <a:ext uri="{FF2B5EF4-FFF2-40B4-BE49-F238E27FC236}">
                <a16:creationId xmlns:a16="http://schemas.microsoft.com/office/drawing/2014/main" id="{9318BDFB-CF38-C787-7F3E-DD6D18F4C4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721" y="2136761"/>
            <a:ext cx="1853671" cy="16131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0C23F62-77FF-D83F-0118-6A86FCDEA5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1578" y="568479"/>
            <a:ext cx="3626986" cy="493099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68CE7B6-0CD3-63BF-4B94-64CC9701DCA6}"/>
              </a:ext>
            </a:extLst>
          </p:cNvPr>
          <p:cNvSpPr txBox="1"/>
          <p:nvPr/>
        </p:nvSpPr>
        <p:spPr>
          <a:xfrm>
            <a:off x="148500" y="456371"/>
            <a:ext cx="8680230" cy="505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spcBef>
                <a:spcPct val="20000"/>
              </a:spcBef>
              <a:buFont typeface="Wingdings" pitchFamily="2" charset="2"/>
              <a:buChar char="q"/>
            </a:pPr>
            <a:r>
              <a:rPr lang="en-US" sz="2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Yuanti SC" panose="02010600040101010101" pitchFamily="2" charset="-122"/>
                <a:cs typeface="Times New Roman" panose="02020603050405020304" pitchFamily="18" charset="0"/>
              </a:rPr>
              <a:t>A(</a:t>
            </a:r>
            <a:r>
              <a:rPr lang="zh-CN" altLang="en-US" sz="2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Yuanti SC" panose="02010600040101010101" pitchFamily="2" charset="-122"/>
                <a:cs typeface="Times New Roman" panose="02020603050405020304" pitchFamily="18" charset="0"/>
              </a:rPr>
              <a:t>𝛄</a:t>
            </a:r>
            <a:r>
              <a:rPr lang="en-US" altLang="zh-CN" sz="2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Yuanti SC" panose="02010600040101010101" pitchFamily="2" charset="-122"/>
                <a:cs typeface="Times New Roman" panose="02020603050405020304" pitchFamily="18" charset="0"/>
              </a:rPr>
              <a:t>, J/</a:t>
            </a:r>
            <a:r>
              <a:rPr lang="zh-CN" altLang="en-US" sz="2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Yuanti SC" panose="02010600040101010101" pitchFamily="2" charset="-122"/>
                <a:cs typeface="Times New Roman" panose="02020603050405020304" pitchFamily="18" charset="0"/>
              </a:rPr>
              <a:t>𝜓</a:t>
            </a:r>
            <a:r>
              <a:rPr lang="en-US" altLang="zh-CN" sz="2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Yuanti SC" panose="02010600040101010101" pitchFamily="2" charset="-122"/>
                <a:cs typeface="Times New Roman" panose="02020603050405020304" pitchFamily="18" charset="0"/>
              </a:rPr>
              <a:t> p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Yuanti SC" panose="02010600040101010101" pitchFamily="2" charset="-122"/>
                <a:cs typeface="Times New Roman" panose="02020603050405020304" pitchFamily="18" charset="0"/>
              </a:rPr>
              <a:t>)X reaction below threshold (</a:t>
            </a:r>
            <a:r>
              <a:rPr lang="en-US" altLang="zh-CN" sz="2000" dirty="0">
                <a:solidFill>
                  <a:srgbClr val="0070C0"/>
                </a:solidFill>
                <a:latin typeface="Times New Roman" panose="02020603050405020304" pitchFamily="18" charset="0"/>
                <a:ea typeface="Yuanti SC" panose="02010600040101010101" pitchFamily="2" charset="-122"/>
                <a:cs typeface="Times New Roman" panose="02020603050405020304" pitchFamily="18" charset="0"/>
                <a:sym typeface="Wingdings" pitchFamily="2" charset="2"/>
              </a:rPr>
              <a:t>Haiyan Gao &amp; Or Hen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Yuanti SC" panose="02010600040101010101" pitchFamily="2" charset="-122"/>
                <a:cs typeface="Times New Roman" panose="02020603050405020304" pitchFamily="18" charset="0"/>
              </a:rPr>
              <a:t>):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41922EA-340C-78B5-E149-6CF9B5AFCD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50423" y="2157894"/>
            <a:ext cx="2897217" cy="180154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8AC68B7-8AC4-6A0F-7CFA-F0C8A668EF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222" y="5332438"/>
            <a:ext cx="2151482" cy="64633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9ADE140-299F-8129-7620-DFCE8E6D3C54}"/>
              </a:ext>
            </a:extLst>
          </p:cNvPr>
          <p:cNvSpPr txBox="1"/>
          <p:nvPr/>
        </p:nvSpPr>
        <p:spPr>
          <a:xfrm>
            <a:off x="253240" y="4336447"/>
            <a:ext cx="5955577" cy="5051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spcBef>
                <a:spcPct val="20000"/>
              </a:spcBef>
              <a:buFont typeface="Wingdings" pitchFamily="2" charset="2"/>
              <a:buChar char="q"/>
            </a:pPr>
            <a:r>
              <a:rPr lang="en-CN" sz="2000" dirty="0">
                <a:solidFill>
                  <a:srgbClr val="FF0000"/>
                </a:solidFill>
                <a:latin typeface="Times New Roman" panose="02020603050405020304" pitchFamily="18" charset="0"/>
                <a:ea typeface="Yuanti SC" panose="02010600040101010101" pitchFamily="2" charset="-122"/>
                <a:cs typeface="Times New Roman" panose="02020603050405020304" pitchFamily="18" charset="0"/>
              </a:rPr>
              <a:t>Near-threshold 𝛬-Production (LEPS2, SHINE?)</a:t>
            </a:r>
            <a:endParaRPr lang="en-US" sz="2000" dirty="0">
              <a:solidFill>
                <a:srgbClr val="FF0000"/>
              </a:solidFill>
              <a:latin typeface="Times New Roman" panose="02020603050405020304" pitchFamily="18" charset="0"/>
              <a:ea typeface="Yuanti SC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2D20C37-2704-C0F4-65C9-488918B39515}"/>
              </a:ext>
            </a:extLst>
          </p:cNvPr>
          <p:cNvSpPr txBox="1"/>
          <p:nvPr/>
        </p:nvSpPr>
        <p:spPr>
          <a:xfrm>
            <a:off x="348718" y="879232"/>
            <a:ext cx="9226437" cy="5099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itchFamily="2" charset="2"/>
              <a:buChar char="ü"/>
            </a:pPr>
            <a:r>
              <a:rPr lang="en-CN" sz="2000" dirty="0">
                <a:latin typeface="Times New Roman" panose="02020603050405020304" pitchFamily="18" charset="0"/>
                <a:ea typeface="Yuanti SC" panose="02010600040101010101" pitchFamily="2" charset="-122"/>
                <a:cs typeface="Times New Roman" panose="02020603050405020304" pitchFamily="18" charset="0"/>
              </a:rPr>
              <a:t>~8GeV photons scatter on He</a:t>
            </a:r>
            <a:r>
              <a:rPr lang="en-US" altLang="zh-CN" sz="2000" dirty="0">
                <a:latin typeface="Times New Roman" panose="02020603050405020304" pitchFamily="18" charset="0"/>
                <a:ea typeface="Yuanti SC" panose="02010600040101010101" pitchFamily="2" charset="-122"/>
                <a:cs typeface="Times New Roman" panose="02020603050405020304" pitchFamily="18" charset="0"/>
              </a:rPr>
              <a:t>4&amp;C12 near threshold </a:t>
            </a:r>
            <a:r>
              <a:rPr lang="en-US" altLang="zh-CN" sz="2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Yuanti SC" panose="02010600040101010101" pitchFamily="2" charset="-122"/>
                <a:cs typeface="Times New Roman" panose="02020603050405020304" pitchFamily="18" charset="0"/>
              </a:rPr>
              <a:t>J/</a:t>
            </a:r>
            <a:r>
              <a:rPr lang="zh-CN" altLang="en-US" sz="2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Yuanti SC" panose="02010600040101010101" pitchFamily="2" charset="-122"/>
                <a:cs typeface="Times New Roman" panose="02020603050405020304" pitchFamily="18" charset="0"/>
              </a:rPr>
              <a:t>𝜓</a:t>
            </a:r>
            <a:r>
              <a:rPr lang="en-US" altLang="zh-CN" sz="2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Yuanti SC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lang="zh-CN" altLang="en-US" sz="2000" dirty="0">
                <a:latin typeface="Times New Roman" panose="02020603050405020304" pitchFamily="18" charset="0"/>
                <a:ea typeface="Yuanti SC" panose="02010600040101010101" pitchFamily="2" charset="-122"/>
                <a:cs typeface="Times New Roman" panose="02020603050405020304" pitchFamily="18" charset="0"/>
              </a:rPr>
              <a:t>～（</a:t>
            </a:r>
            <a:r>
              <a:rPr lang="en-US" altLang="zh-CN" sz="2000" dirty="0">
                <a:latin typeface="Times New Roman" panose="02020603050405020304" pitchFamily="18" charset="0"/>
                <a:ea typeface="Yuanti SC" panose="02010600040101010101" pitchFamily="2" charset="-122"/>
                <a:cs typeface="Times New Roman" panose="02020603050405020304" pitchFamily="18" charset="0"/>
              </a:rPr>
              <a:t>8.2GeV)</a:t>
            </a:r>
            <a:endParaRPr lang="en-US" altLang="zh-CN" sz="20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ea typeface="Yuanti SC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6095229-9F28-FA05-984A-7E21994435BB}"/>
              </a:ext>
            </a:extLst>
          </p:cNvPr>
          <p:cNvSpPr txBox="1"/>
          <p:nvPr/>
        </p:nvSpPr>
        <p:spPr>
          <a:xfrm>
            <a:off x="351771" y="1553603"/>
            <a:ext cx="5769543" cy="498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itchFamily="2" charset="2"/>
              <a:buChar char="ü"/>
            </a:pPr>
            <a:r>
              <a:rPr lang="en-US" altLang="zh-CN" sz="2000" dirty="0">
                <a:latin typeface="Times New Roman" panose="02020603050405020304" pitchFamily="18" charset="0"/>
                <a:ea typeface="Yuanti SC" panose="02010600040101010101" pitchFamily="2" charset="-122"/>
                <a:cs typeface="Times New Roman" panose="02020603050405020304" pitchFamily="18" charset="0"/>
                <a:sym typeface="Wingdings" pitchFamily="2" charset="2"/>
              </a:rPr>
              <a:t>Another approved GLUX SRC experiment</a:t>
            </a:r>
            <a:r>
              <a:rPr lang="en-CN" altLang="zh-CN" sz="2000" dirty="0">
                <a:latin typeface="Times New Roman" panose="02020603050405020304" pitchFamily="18" charset="0"/>
                <a:ea typeface="Yuanti SC" panose="02010600040101010101" pitchFamily="2" charset="-122"/>
                <a:cs typeface="Times New Roman" panose="02020603050405020304" pitchFamily="18" charset="0"/>
                <a:sym typeface="Wingdings" pitchFamily="2" charset="2"/>
              </a:rPr>
              <a:t> in 2025</a:t>
            </a:r>
            <a:endParaRPr lang="en-US" altLang="zh-CN" sz="2000" dirty="0">
              <a:latin typeface="Times New Roman" panose="02020603050405020304" pitchFamily="18" charset="0"/>
              <a:ea typeface="Yuanti SC" panose="02010600040101010101" pitchFamily="2" charset="-122"/>
              <a:cs typeface="Times New Roman" panose="02020603050405020304" pitchFamily="18" charset="0"/>
              <a:sym typeface="Wingdings" pitchFamily="2" charset="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A15A694-F3C1-8D5E-E01F-DB003E8C4A48}"/>
                  </a:ext>
                </a:extLst>
              </p:cNvPr>
              <p:cNvSpPr txBox="1"/>
              <p:nvPr/>
            </p:nvSpPr>
            <p:spPr>
              <a:xfrm>
                <a:off x="1185448" y="3754813"/>
                <a:ext cx="2244525" cy="37978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CN" sz="200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⃑"/>
                              <m:ctrlPr>
                                <a:rPr lang="en-CN" sz="200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en-CN" sz="20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P</m:t>
                              </m:r>
                            </m:e>
                          </m:acc>
                        </m:e>
                        <m:sub>
                          <m:r>
                            <a:rPr lang="en-US" sz="20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sz="20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0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𝑟𝑒𝑐𝑜𝑖𝑙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sSub>
                        <m:sSubPr>
                          <m:ctrlPr>
                            <a:rPr lang="en-CN" sz="20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⃑"/>
                              <m:ctrlPr>
                                <a:rPr lang="en-CN" sz="20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en-CN" sz="20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P</m:t>
                              </m:r>
                            </m:e>
                          </m:acc>
                        </m:e>
                        <m:sub>
                          <m:r>
                            <a:rPr lang="en-US" sz="20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sz="200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→</m:t>
                          </m:r>
                          <m:r>
                            <a:rPr lang="en-US" sz="20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𝐽</m:t>
                          </m:r>
                          <m:r>
                            <a:rPr lang="en-US" sz="20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/</m:t>
                          </m:r>
                          <m:r>
                            <a:rPr lang="en-US" sz="20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</m:sub>
                      </m:sSub>
                    </m:oMath>
                  </m:oMathPara>
                </a14:m>
                <a:endParaRPr lang="en-CN" sz="20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A15A694-F3C1-8D5E-E01F-DB003E8C4A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5448" y="3754813"/>
                <a:ext cx="2244525" cy="379784"/>
              </a:xfrm>
              <a:prstGeom prst="rect">
                <a:avLst/>
              </a:prstGeom>
              <a:blipFill>
                <a:blip r:embed="rId7"/>
                <a:stretch>
                  <a:fillRect l="-2247" r="-1124" b="-19355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B176E645-120B-024D-7170-C6922D0E4175}"/>
              </a:ext>
            </a:extLst>
          </p:cNvPr>
          <p:cNvSpPr txBox="1"/>
          <p:nvPr/>
        </p:nvSpPr>
        <p:spPr>
          <a:xfrm>
            <a:off x="1005721" y="1321509"/>
            <a:ext cx="595557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0B050"/>
                </a:solidFill>
                <a:latin typeface="Times"/>
              </a:rPr>
              <a:t>J.R. Pybus, et. al. PRL 134 (2025) 201903,  w/ editor suggest. </a:t>
            </a:r>
          </a:p>
        </p:txBody>
      </p:sp>
      <p:pic>
        <p:nvPicPr>
          <p:cNvPr id="8" name="Picture 7" descr="A blue machine with wires and lights&#10;&#10;AI-generated content may be incorrect.">
            <a:extLst>
              <a:ext uri="{FF2B5EF4-FFF2-40B4-BE49-F238E27FC236}">
                <a16:creationId xmlns:a16="http://schemas.microsoft.com/office/drawing/2014/main" id="{65848D45-9B38-13CF-D7DA-9EE17CBBBD6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7820" y="4468189"/>
            <a:ext cx="1881228" cy="219132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B05603D-7DF1-1DE4-1103-81A3534690ED}"/>
              </a:ext>
            </a:extLst>
          </p:cNvPr>
          <p:cNvSpPr txBox="1"/>
          <p:nvPr/>
        </p:nvSpPr>
        <p:spPr>
          <a:xfrm>
            <a:off x="6506126" y="4468189"/>
            <a:ext cx="1677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dirty="0">
                <a:highlight>
                  <a:srgbClr val="FFFF00"/>
                </a:highlight>
              </a:rPr>
              <a:t>LEPS2@SPrint-8</a:t>
            </a:r>
          </a:p>
        </p:txBody>
      </p:sp>
      <p:pic>
        <p:nvPicPr>
          <p:cNvPr id="20" name="Picture 19" descr="A diagram of a graph&#10;&#10;AI-generated content may be incorrect.">
            <a:extLst>
              <a:ext uri="{FF2B5EF4-FFF2-40B4-BE49-F238E27FC236}">
                <a16:creationId xmlns:a16="http://schemas.microsoft.com/office/drawing/2014/main" id="{FEB2CF4F-6BB5-C558-39A3-0E05E59E8F8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011" y="4969762"/>
            <a:ext cx="3073400" cy="142875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52D13D40-DB6D-AE18-7C20-457A4A4235D3}"/>
              </a:ext>
            </a:extLst>
          </p:cNvPr>
          <p:cNvSpPr txBox="1"/>
          <p:nvPr/>
        </p:nvSpPr>
        <p:spPr>
          <a:xfrm>
            <a:off x="3896827" y="5499471"/>
            <a:ext cx="18070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C</a:t>
            </a:r>
            <a:r>
              <a:rPr lang="en-CN" dirty="0">
                <a:solidFill>
                  <a:srgbClr val="00B050"/>
                </a:solidFill>
              </a:rPr>
              <a:t>redit to Yue Ma </a:t>
            </a:r>
          </a:p>
          <a:p>
            <a:r>
              <a:rPr lang="en-CN" dirty="0">
                <a:solidFill>
                  <a:srgbClr val="00B050"/>
                </a:solidFill>
              </a:rPr>
              <a:t>(RIKEN)</a:t>
            </a:r>
          </a:p>
        </p:txBody>
      </p:sp>
      <p:sp>
        <p:nvSpPr>
          <p:cNvPr id="10" name="Curved Down Arrow 9">
            <a:extLst>
              <a:ext uri="{FF2B5EF4-FFF2-40B4-BE49-F238E27FC236}">
                <a16:creationId xmlns:a16="http://schemas.microsoft.com/office/drawing/2014/main" id="{C1F91820-C733-457D-653E-B32C1035AA95}"/>
              </a:ext>
            </a:extLst>
          </p:cNvPr>
          <p:cNvSpPr/>
          <p:nvPr/>
        </p:nvSpPr>
        <p:spPr>
          <a:xfrm flipV="1">
            <a:off x="2204816" y="2999316"/>
            <a:ext cx="3244605" cy="292171"/>
          </a:xfrm>
          <a:prstGeom prst="curvedDownArrow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617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1"/>
      <p:bldP spid="12" grpId="0"/>
      <p:bldP spid="2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collage of a diagram&#10;&#10;AI-generated content may be incorrect.">
            <a:extLst>
              <a:ext uri="{FF2B5EF4-FFF2-40B4-BE49-F238E27FC236}">
                <a16:creationId xmlns:a16="http://schemas.microsoft.com/office/drawing/2014/main" id="{0CEA9D8B-77C6-F3BD-DEB3-9198BB7760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49"/>
          <a:stretch>
            <a:fillRect/>
          </a:stretch>
        </p:blipFill>
        <p:spPr>
          <a:xfrm>
            <a:off x="552046" y="555384"/>
            <a:ext cx="10837646" cy="5828365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542A64DE-B9A7-B4E1-6434-05C10CF6BDB9}"/>
              </a:ext>
            </a:extLst>
          </p:cNvPr>
          <p:cNvSpPr txBox="1">
            <a:spLocks/>
          </p:cNvSpPr>
          <p:nvPr/>
        </p:nvSpPr>
        <p:spPr>
          <a:xfrm>
            <a:off x="0" y="102530"/>
            <a:ext cx="12191999" cy="441964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Gill Sans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7875">
                <a:solidFill>
                  <a:schemeClr val="tx1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7875">
                <a:solidFill>
                  <a:schemeClr val="tx1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7875">
                <a:solidFill>
                  <a:schemeClr val="tx1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7875">
                <a:solidFill>
                  <a:schemeClr val="tx1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5pPr>
            <a:lvl6pPr marL="428631" algn="ctr" rtl="0" eaLnBrk="1" fontAlgn="base" hangingPunct="1">
              <a:spcBef>
                <a:spcPct val="0"/>
              </a:spcBef>
              <a:spcAft>
                <a:spcPct val="0"/>
              </a:spcAft>
              <a:defRPr sz="7875">
                <a:solidFill>
                  <a:schemeClr val="tx1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6pPr>
            <a:lvl7pPr marL="857262" algn="ctr" rtl="0" eaLnBrk="1" fontAlgn="base" hangingPunct="1">
              <a:spcBef>
                <a:spcPct val="0"/>
              </a:spcBef>
              <a:spcAft>
                <a:spcPct val="0"/>
              </a:spcAft>
              <a:defRPr sz="7875">
                <a:solidFill>
                  <a:schemeClr val="tx1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7pPr>
            <a:lvl8pPr marL="1285893" algn="ctr" rtl="0" eaLnBrk="1" fontAlgn="base" hangingPunct="1">
              <a:spcBef>
                <a:spcPct val="0"/>
              </a:spcBef>
              <a:spcAft>
                <a:spcPct val="0"/>
              </a:spcAft>
              <a:defRPr sz="7875">
                <a:solidFill>
                  <a:schemeClr val="tx1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8pPr>
            <a:lvl9pPr marL="1714525" algn="ctr" rtl="0" eaLnBrk="1" fontAlgn="base" hangingPunct="1">
              <a:spcBef>
                <a:spcPct val="0"/>
              </a:spcBef>
              <a:spcAft>
                <a:spcPct val="0"/>
              </a:spcAft>
              <a:defRPr sz="7875">
                <a:solidFill>
                  <a:schemeClr val="tx1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9pPr>
          </a:lstStyle>
          <a:p>
            <a:r>
              <a:rPr lang="en-CN" altLang="en-US" sz="2800" b="1" spc="200" noProof="1">
                <a:ea typeface="微软雅黑" panose="020B0503020204020204" pitchFamily="34" charset="-122"/>
                <a:sym typeface="+mn-ea"/>
              </a:rPr>
              <a:t>”Muti-messenger” era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A011FF7F-29AD-C178-36B6-A78B800FAC6F}"/>
              </a:ext>
            </a:extLst>
          </p:cNvPr>
          <p:cNvSpPr/>
          <p:nvPr/>
        </p:nvSpPr>
        <p:spPr bwMode="auto">
          <a:xfrm>
            <a:off x="4627459" y="5091568"/>
            <a:ext cx="2431777" cy="1470775"/>
          </a:xfrm>
          <a:prstGeom prst="ellipse">
            <a:avLst/>
          </a:prstGeom>
          <a:noFill/>
          <a:ln w="254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N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Heiti SC Light" charset="0"/>
              <a:cs typeface="Heiti SC Light" charset="0"/>
              <a:sym typeface="Gill Sans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A14E56D-83F7-ECE9-5234-0AF575C4FDF7}"/>
              </a:ext>
            </a:extLst>
          </p:cNvPr>
          <p:cNvSpPr/>
          <p:nvPr/>
        </p:nvSpPr>
        <p:spPr>
          <a:xfrm>
            <a:off x="7059236" y="623264"/>
            <a:ext cx="4986990" cy="5679351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7BEC7DB-94BB-4521-69FF-4C58263F6863}"/>
              </a:ext>
            </a:extLst>
          </p:cNvPr>
          <p:cNvSpPr txBox="1"/>
          <p:nvPr/>
        </p:nvSpPr>
        <p:spPr>
          <a:xfrm>
            <a:off x="9822361" y="5834625"/>
            <a:ext cx="209894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CN" sz="2000" dirty="0">
                <a:solidFill>
                  <a:srgbClr val="FF0000"/>
                </a:solidFill>
              </a:rPr>
              <a:t>Precision Frontier!</a:t>
            </a:r>
          </a:p>
        </p:txBody>
      </p:sp>
    </p:spTree>
    <p:extLst>
      <p:ext uri="{BB962C8B-B14F-4D97-AF65-F5344CB8AC3E}">
        <p14:creationId xmlns:p14="http://schemas.microsoft.com/office/powerpoint/2010/main" val="737824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1" animBg="1"/>
      <p:bldP spid="11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047C1A-F0BF-45A1-B86F-F520879CCFB4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128851" y="631898"/>
            <a:ext cx="11571287" cy="4975225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q"/>
            </a:pPr>
            <a:r>
              <a:rPr lang="en-US" altLang="zh-CN" sz="2000" dirty="0">
                <a:latin typeface="Baskerville Old Face" panose="02020602080505020303" charset="0"/>
                <a:sym typeface="Wingdings" pitchFamily="2" charset="2"/>
              </a:rPr>
              <a:t> Could solve issues remained w/ </a:t>
            </a:r>
            <a:r>
              <a:rPr lang="en-US" altLang="zh-CN" sz="2000" dirty="0" err="1">
                <a:latin typeface="Baskerville Old Face" panose="02020602080505020303" charset="0"/>
                <a:sym typeface="Wingdings" pitchFamily="2" charset="2"/>
              </a:rPr>
              <a:t>eA</a:t>
            </a:r>
            <a:r>
              <a:rPr lang="en-US" altLang="zh-CN" sz="2000" dirty="0">
                <a:latin typeface="Baskerville Old Face" panose="02020602080505020303" charset="0"/>
                <a:sym typeface="Wingdings" pitchFamily="2" charset="2"/>
              </a:rPr>
              <a:t> Scattering</a:t>
            </a:r>
            <a:endParaRPr lang="LID4096" sz="200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EDC70FA-2DC7-1BE3-1EAA-F2F7D1B38C6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968" b="54415"/>
          <a:stretch/>
        </p:blipFill>
        <p:spPr>
          <a:xfrm>
            <a:off x="286637" y="3125141"/>
            <a:ext cx="4934336" cy="241798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27D10C7-9CD2-039E-DA8C-0A427C086FC0}"/>
              </a:ext>
            </a:extLst>
          </p:cNvPr>
          <p:cNvSpPr txBox="1"/>
          <p:nvPr/>
        </p:nvSpPr>
        <p:spPr>
          <a:xfrm>
            <a:off x="0" y="994139"/>
            <a:ext cx="8583078" cy="18910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00100" lvl="1" indent="-342900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2000" dirty="0">
                <a:solidFill>
                  <a:schemeClr val="bg2">
                    <a:lumMod val="10000"/>
                  </a:schemeClr>
                </a:solidFill>
                <a:latin typeface="Baskerville Old Face" panose="02020602080505020303" charset="0"/>
              </a:rPr>
              <a:t>Larger cross-sections 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  <a:latin typeface="Baskerville Old Face" panose="02020602080505020303" charset="0"/>
                <a:sym typeface="Wingdings" pitchFamily="2" charset="2"/>
              </a:rPr>
              <a:t> map 2N-SRC &amp; search 3N-SRC</a:t>
            </a:r>
            <a:endParaRPr lang="en-US" sz="2000" dirty="0">
              <a:solidFill>
                <a:schemeClr val="bg2">
                  <a:lumMod val="10000"/>
                </a:schemeClr>
              </a:solidFill>
              <a:latin typeface="Baskerville Old Face" panose="02020602080505020303" charset="0"/>
            </a:endParaRPr>
          </a:p>
          <a:p>
            <a:pPr marL="800100" lvl="1" indent="-342900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2000" dirty="0">
                <a:solidFill>
                  <a:schemeClr val="bg2">
                    <a:lumMod val="10000"/>
                  </a:schemeClr>
                </a:solidFill>
                <a:latin typeface="Baskerville Old Face" panose="02020602080505020303" charset="0"/>
              </a:rPr>
              <a:t>Easier to detect fragments 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  <a:latin typeface="Baskerville Old Face" panose="02020602080505020303" charset="0"/>
                <a:sym typeface="Wingdings" pitchFamily="2" charset="2"/>
              </a:rPr>
              <a:t> Mean-field vs SRC</a:t>
            </a:r>
            <a:endParaRPr lang="en-US" sz="2000" dirty="0">
              <a:solidFill>
                <a:schemeClr val="bg2">
                  <a:lumMod val="10000"/>
                </a:schemeClr>
              </a:solidFill>
              <a:latin typeface="Baskerville Old Face" panose="02020602080505020303" charset="0"/>
            </a:endParaRPr>
          </a:p>
          <a:p>
            <a:pPr marL="800100" lvl="1" indent="-342900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2000" dirty="0">
                <a:solidFill>
                  <a:schemeClr val="bg2">
                    <a:lumMod val="10000"/>
                  </a:schemeClr>
                </a:solidFill>
                <a:latin typeface="Baskerville Old Face" panose="02020602080505020303" charset="0"/>
              </a:rPr>
              <a:t>Better controlled FSI 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  <a:latin typeface="Baskerville Old Face" panose="02020602080505020303" charset="0"/>
                <a:sym typeface="Wingdings" pitchFamily="2" charset="2"/>
              </a:rPr>
              <a:t> Reduce theoretical systematic errors</a:t>
            </a:r>
          </a:p>
          <a:p>
            <a:pPr marL="800100" lvl="1" indent="-342900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2000" b="1" dirty="0">
                <a:solidFill>
                  <a:srgbClr val="FF0000"/>
                </a:solidFill>
                <a:latin typeface="Baskerville Old Face" panose="02020602080505020303" charset="0"/>
                <a:sym typeface="Wingdings" pitchFamily="2" charset="2"/>
              </a:rPr>
              <a:t>Large asymmetric nuclei, radioactive isotopes </a:t>
            </a:r>
            <a:endParaRPr lang="en-US" sz="2000" b="1" dirty="0">
              <a:solidFill>
                <a:srgbClr val="FF0000"/>
              </a:solidFill>
              <a:latin typeface="Baskerville Old Face" panose="02020602080505020303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C6E9E85-34AF-0669-EA4B-45221FCAA2A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>
          <a:xfrm>
            <a:off x="6095999" y="3144971"/>
            <a:ext cx="5796439" cy="23981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EE7911F-6155-7B4D-2C86-018AE4E4015A}"/>
              </a:ext>
            </a:extLst>
          </p:cNvPr>
          <p:cNvSpPr txBox="1"/>
          <p:nvPr/>
        </p:nvSpPr>
        <p:spPr>
          <a:xfrm>
            <a:off x="1699748" y="3449752"/>
            <a:ext cx="19215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or Electron beam</a:t>
            </a:r>
            <a:endParaRPr lang="en-CN" sz="14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2" name="Notched Right Arrow 11">
            <a:extLst>
              <a:ext uri="{FF2B5EF4-FFF2-40B4-BE49-F238E27FC236}">
                <a16:creationId xmlns:a16="http://schemas.microsoft.com/office/drawing/2014/main" id="{5D30152D-36C7-59E4-B8EA-26FC21C0867D}"/>
              </a:ext>
            </a:extLst>
          </p:cNvPr>
          <p:cNvSpPr/>
          <p:nvPr/>
        </p:nvSpPr>
        <p:spPr bwMode="auto">
          <a:xfrm>
            <a:off x="5422581" y="3987700"/>
            <a:ext cx="471810" cy="441964"/>
          </a:xfrm>
          <a:prstGeom prst="notchedRightArrow">
            <a:avLst/>
          </a:prstGeom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N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Heiti SC Light" charset="0"/>
              <a:cs typeface="Heiti SC Light" charset="0"/>
              <a:sym typeface="Gill Sans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2761A1-E637-1A25-33C9-56A0BCF5F6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83078" y="562413"/>
            <a:ext cx="3431126" cy="2322756"/>
          </a:xfrm>
          <a:prstGeom prst="rect">
            <a:avLst/>
          </a:prstGeom>
        </p:spPr>
      </p:pic>
      <p:sp>
        <p:nvSpPr>
          <p:cNvPr id="16" name="Title 3">
            <a:extLst>
              <a:ext uri="{FF2B5EF4-FFF2-40B4-BE49-F238E27FC236}">
                <a16:creationId xmlns:a16="http://schemas.microsoft.com/office/drawing/2014/main" id="{58927D06-C7CF-B106-C09A-A6D432E79CBD}"/>
              </a:ext>
            </a:extLst>
          </p:cNvPr>
          <p:cNvSpPr txBox="1">
            <a:spLocks/>
          </p:cNvSpPr>
          <p:nvPr/>
        </p:nvSpPr>
        <p:spPr>
          <a:xfrm>
            <a:off x="0" y="102530"/>
            <a:ext cx="12191999" cy="441964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Gill Sans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7875">
                <a:solidFill>
                  <a:schemeClr val="tx1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7875">
                <a:solidFill>
                  <a:schemeClr val="tx1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7875">
                <a:solidFill>
                  <a:schemeClr val="tx1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7875">
                <a:solidFill>
                  <a:schemeClr val="tx1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5pPr>
            <a:lvl6pPr marL="428631" algn="ctr" rtl="0" eaLnBrk="1" fontAlgn="base" hangingPunct="1">
              <a:spcBef>
                <a:spcPct val="0"/>
              </a:spcBef>
              <a:spcAft>
                <a:spcPct val="0"/>
              </a:spcAft>
              <a:defRPr sz="7875">
                <a:solidFill>
                  <a:schemeClr val="tx1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6pPr>
            <a:lvl7pPr marL="857262" algn="ctr" rtl="0" eaLnBrk="1" fontAlgn="base" hangingPunct="1">
              <a:spcBef>
                <a:spcPct val="0"/>
              </a:spcBef>
              <a:spcAft>
                <a:spcPct val="0"/>
              </a:spcAft>
              <a:defRPr sz="7875">
                <a:solidFill>
                  <a:schemeClr val="tx1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7pPr>
            <a:lvl8pPr marL="1285893" algn="ctr" rtl="0" eaLnBrk="1" fontAlgn="base" hangingPunct="1">
              <a:spcBef>
                <a:spcPct val="0"/>
              </a:spcBef>
              <a:spcAft>
                <a:spcPct val="0"/>
              </a:spcAft>
              <a:defRPr sz="7875">
                <a:solidFill>
                  <a:schemeClr val="tx1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8pPr>
            <a:lvl9pPr marL="1714525" algn="ctr" rtl="0" eaLnBrk="1" fontAlgn="base" hangingPunct="1">
              <a:spcBef>
                <a:spcPct val="0"/>
              </a:spcBef>
              <a:spcAft>
                <a:spcPct val="0"/>
              </a:spcAft>
              <a:defRPr sz="7875">
                <a:solidFill>
                  <a:schemeClr val="tx1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9pPr>
          </a:lstStyle>
          <a:p>
            <a:r>
              <a:rPr lang="en-CN" altLang="en-US" sz="2800" b="1" spc="200" noProof="1">
                <a:ea typeface="微软雅黑" panose="020B0503020204020204" pitchFamily="34" charset="-122"/>
                <a:sym typeface="+mn-ea"/>
              </a:rPr>
              <a:t>SRC Study w/ Inverse-pA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E312EC8-95E5-DA4F-C60E-8CA0A4E631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21310" y="5157761"/>
            <a:ext cx="1513397" cy="133935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5716ACB-29B4-8B89-52F6-8BB458548635}"/>
              </a:ext>
            </a:extLst>
          </p:cNvPr>
          <p:cNvSpPr txBox="1"/>
          <p:nvPr/>
        </p:nvSpPr>
        <p:spPr>
          <a:xfrm>
            <a:off x="1788445" y="5579771"/>
            <a:ext cx="197731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800" dirty="0">
                <a:highlight>
                  <a:srgbClr val="FFFF00"/>
                </a:highlight>
                <a:latin typeface="Times New Roman" panose="02020603050405020304" pitchFamily="18" charset="0"/>
                <a:ea typeface="Yuanti SC" panose="02010600040101010101" pitchFamily="2" charset="-122"/>
                <a:cs typeface="Times New Roman" panose="02020603050405020304" pitchFamily="18" charset="0"/>
              </a:rPr>
              <a:t>Recoil detector (e.g. ALERT)</a:t>
            </a:r>
            <a:endParaRPr lang="en-CN" dirty="0">
              <a:highlight>
                <a:srgbClr val="FFFF00"/>
              </a:highlight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22D4526-FEDF-6340-8B5F-B878DF4A4904}"/>
              </a:ext>
            </a:extLst>
          </p:cNvPr>
          <p:cNvCxnSpPr/>
          <p:nvPr/>
        </p:nvCxnSpPr>
        <p:spPr>
          <a:xfrm flipH="1" flipV="1">
            <a:off x="3028335" y="4552335"/>
            <a:ext cx="737420" cy="904568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34471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14931990-0C0D-6E96-43BE-EE2C6E83E6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6591" y="771239"/>
            <a:ext cx="4541223" cy="20135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5483E4-8E62-BA77-C222-57E046372D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sz="2800" b="1" kern="1200" spc="2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Gill Sans" charset="0"/>
              </a:rPr>
              <a:t>What is a Nucleus?</a:t>
            </a:r>
          </a:p>
        </p:txBody>
      </p:sp>
      <p:pic>
        <p:nvPicPr>
          <p:cNvPr id="1028" name="Picture 4" descr="Shell Model of Nucleus">
            <a:extLst>
              <a:ext uri="{FF2B5EF4-FFF2-40B4-BE49-F238E27FC236}">
                <a16:creationId xmlns:a16="http://schemas.microsoft.com/office/drawing/2014/main" id="{BDAA1768-B02C-E9F6-157C-A337FCA485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067" y="2997875"/>
            <a:ext cx="5813900" cy="3304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B4C6C10B-A053-8499-F510-8FDA54E0CAE1}"/>
              </a:ext>
            </a:extLst>
          </p:cNvPr>
          <p:cNvSpPr txBox="1"/>
          <p:nvPr/>
        </p:nvSpPr>
        <p:spPr>
          <a:xfrm>
            <a:off x="297111" y="4097653"/>
            <a:ext cx="6600193" cy="1893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q"/>
            </a:pPr>
            <a:r>
              <a:rPr lang="en-CN" sz="2000" dirty="0">
                <a:solidFill>
                  <a:schemeClr val="bg2">
                    <a:lumMod val="10000"/>
                  </a:schemeClr>
                </a:solidFill>
                <a:latin typeface="Baskerville Old Face" panose="02020602080505020303" charset="0"/>
              </a:rPr>
              <a:t>A nucleus is compact, but not too much!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q"/>
            </a:pPr>
            <a:r>
              <a:rPr lang="en-CN" sz="2000" dirty="0">
                <a:solidFill>
                  <a:schemeClr val="bg2">
                    <a:lumMod val="10000"/>
                  </a:schemeClr>
                </a:solidFill>
                <a:latin typeface="Baskerville Old Face" panose="02020602080505020303" charset="0"/>
              </a:rPr>
              <a:t>Nucleons occupy “shells” , and point-like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q"/>
            </a:pPr>
            <a:r>
              <a:rPr lang="en-CN" sz="2000" dirty="0">
                <a:solidFill>
                  <a:schemeClr val="bg2">
                    <a:lumMod val="10000"/>
                  </a:schemeClr>
                </a:solidFill>
                <a:latin typeface="Baskerville Old Face" panose="02020602080505020303" charset="0"/>
              </a:rPr>
              <a:t>Yukawa Potential </a:t>
            </a:r>
            <a:r>
              <a:rPr lang="en-CN" sz="2000" dirty="0">
                <a:solidFill>
                  <a:schemeClr val="bg2">
                    <a:lumMod val="10000"/>
                  </a:schemeClr>
                </a:solidFill>
                <a:latin typeface="Baskerville Old Face" panose="02020602080505020303" charset="0"/>
                <a:sym typeface="Wingdings" pitchFamily="2" charset="2"/>
              </a:rPr>
              <a:t> Modern Potentials (AV18)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q"/>
            </a:pPr>
            <a:r>
              <a:rPr lang="en-CN" sz="2000" dirty="0">
                <a:solidFill>
                  <a:schemeClr val="bg2">
                    <a:lumMod val="10000"/>
                  </a:schemeClr>
                </a:solidFill>
                <a:latin typeface="Baskerville Old Face" panose="02020602080505020303" charset="0"/>
              </a:rPr>
              <a:t>Succesful (supprisely), but not very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7CA87903-4231-EADC-EFBD-A1A8A9482F3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3" t="1212" r="4" b="4106"/>
          <a:stretch/>
        </p:blipFill>
        <p:spPr>
          <a:xfrm rot="5400000">
            <a:off x="3819653" y="1127751"/>
            <a:ext cx="1670838" cy="1581988"/>
          </a:xfrm>
          <a:prstGeom prst="rect">
            <a:avLst/>
          </a:prstGeom>
        </p:spPr>
      </p:pic>
      <p:sp>
        <p:nvSpPr>
          <p:cNvPr id="41" name="Oval 40">
            <a:extLst>
              <a:ext uri="{FF2B5EF4-FFF2-40B4-BE49-F238E27FC236}">
                <a16:creationId xmlns:a16="http://schemas.microsoft.com/office/drawing/2014/main" id="{FD10CEE0-E1FD-DEEC-423F-DCF130156C92}"/>
              </a:ext>
            </a:extLst>
          </p:cNvPr>
          <p:cNvSpPr/>
          <p:nvPr/>
        </p:nvSpPr>
        <p:spPr>
          <a:xfrm>
            <a:off x="4599471" y="1643499"/>
            <a:ext cx="463084" cy="480754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E8797720-6FB5-8508-46CA-C4B2C54CB89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ChalkSketch/>
                    </a14:imgEffect>
                  </a14:imgLayer>
                </a14:imgProps>
              </a:ext>
            </a:extLst>
          </a:blip>
          <a:srcRect l="-3" t="1212" r="4" b="4106"/>
          <a:stretch/>
        </p:blipFill>
        <p:spPr>
          <a:xfrm rot="5400000">
            <a:off x="920285" y="1127751"/>
            <a:ext cx="1670838" cy="1581988"/>
          </a:xfrm>
          <a:prstGeom prst="rect">
            <a:avLst/>
          </a:prstGeom>
        </p:spPr>
      </p:pic>
      <p:sp>
        <p:nvSpPr>
          <p:cNvPr id="43" name="Oval 42">
            <a:extLst>
              <a:ext uri="{FF2B5EF4-FFF2-40B4-BE49-F238E27FC236}">
                <a16:creationId xmlns:a16="http://schemas.microsoft.com/office/drawing/2014/main" id="{F50FE4EE-BF67-F24C-6552-0D507C02393B}"/>
              </a:ext>
            </a:extLst>
          </p:cNvPr>
          <p:cNvSpPr/>
          <p:nvPr/>
        </p:nvSpPr>
        <p:spPr>
          <a:xfrm>
            <a:off x="1722573" y="1613503"/>
            <a:ext cx="463084" cy="480754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12C246F-807B-46D0-CC2D-8E508365A7D4}"/>
              </a:ext>
            </a:extLst>
          </p:cNvPr>
          <p:cNvSpPr txBox="1"/>
          <p:nvPr/>
        </p:nvSpPr>
        <p:spPr>
          <a:xfrm>
            <a:off x="660852" y="712274"/>
            <a:ext cx="22268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sz="2000" b="1" u="sng" dirty="0"/>
              <a:t>Mean-Field (Shells)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0688DD7-AAEC-A2B6-6D22-79AB9B22E761}"/>
              </a:ext>
            </a:extLst>
          </p:cNvPr>
          <p:cNvSpPr txBox="1"/>
          <p:nvPr/>
        </p:nvSpPr>
        <p:spPr>
          <a:xfrm>
            <a:off x="3282593" y="707890"/>
            <a:ext cx="30254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sz="2000" b="1" u="sng" dirty="0"/>
              <a:t>Many-Body Nuclear Forces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C71636D6-D980-59F0-EFD3-19DA2E5D31C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7111" y="3109099"/>
            <a:ext cx="6346706" cy="1165560"/>
          </a:xfrm>
          <a:prstGeom prst="rect">
            <a:avLst/>
          </a:prstGeom>
        </p:spPr>
      </p:pic>
      <p:sp>
        <p:nvSpPr>
          <p:cNvPr id="47" name="Rounded Rectangle 46">
            <a:extLst>
              <a:ext uri="{FF2B5EF4-FFF2-40B4-BE49-F238E27FC236}">
                <a16:creationId xmlns:a16="http://schemas.microsoft.com/office/drawing/2014/main" id="{A55DB404-DE0A-A4D0-CD1C-A9951988A364}"/>
              </a:ext>
            </a:extLst>
          </p:cNvPr>
          <p:cNvSpPr/>
          <p:nvPr/>
        </p:nvSpPr>
        <p:spPr>
          <a:xfrm>
            <a:off x="902371" y="3018694"/>
            <a:ext cx="805411" cy="666128"/>
          </a:xfrm>
          <a:prstGeom prst="roundRect">
            <a:avLst/>
          </a:prstGeom>
          <a:noFill/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75E9910E-0B1D-39D5-661E-588DF04AB28F}"/>
              </a:ext>
            </a:extLst>
          </p:cNvPr>
          <p:cNvCxnSpPr>
            <a:cxnSpLocks/>
          </p:cNvCxnSpPr>
          <p:nvPr/>
        </p:nvCxnSpPr>
        <p:spPr>
          <a:xfrm flipV="1">
            <a:off x="1609878" y="2272585"/>
            <a:ext cx="262813" cy="746109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9" name="Rounded Rectangle 48">
            <a:extLst>
              <a:ext uri="{FF2B5EF4-FFF2-40B4-BE49-F238E27FC236}">
                <a16:creationId xmlns:a16="http://schemas.microsoft.com/office/drawing/2014/main" id="{03AE0646-B6B2-A1BF-1284-CCF440CC163D}"/>
              </a:ext>
            </a:extLst>
          </p:cNvPr>
          <p:cNvSpPr/>
          <p:nvPr/>
        </p:nvSpPr>
        <p:spPr>
          <a:xfrm>
            <a:off x="1941955" y="3047704"/>
            <a:ext cx="3829934" cy="666128"/>
          </a:xfrm>
          <a:prstGeom prst="roundRect">
            <a:avLst/>
          </a:prstGeom>
          <a:noFill/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979438A4-D6E4-C008-F5B4-E1971830B797}"/>
              </a:ext>
            </a:extLst>
          </p:cNvPr>
          <p:cNvCxnSpPr>
            <a:cxnSpLocks/>
          </p:cNvCxnSpPr>
          <p:nvPr/>
        </p:nvCxnSpPr>
        <p:spPr>
          <a:xfrm flipV="1">
            <a:off x="4161723" y="2229021"/>
            <a:ext cx="705126" cy="818683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60" name="Picture 59">
            <a:extLst>
              <a:ext uri="{FF2B5EF4-FFF2-40B4-BE49-F238E27FC236}">
                <a16:creationId xmlns:a16="http://schemas.microsoft.com/office/drawing/2014/main" id="{B891537E-8927-8C3B-6267-889D2348704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1857" r="21051"/>
          <a:stretch/>
        </p:blipFill>
        <p:spPr>
          <a:xfrm>
            <a:off x="7352908" y="3868762"/>
            <a:ext cx="1307090" cy="1287640"/>
          </a:xfrm>
          <a:prstGeom prst="ellipse">
            <a:avLst/>
          </a:prstGeom>
          <a:effectLst>
            <a:softEdge rad="377667"/>
          </a:effectLst>
        </p:spPr>
      </p:pic>
    </p:spTree>
    <p:extLst>
      <p:ext uri="{BB962C8B-B14F-4D97-AF65-F5344CB8AC3E}">
        <p14:creationId xmlns:p14="http://schemas.microsoft.com/office/powerpoint/2010/main" val="26809315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481043E-4036-1373-22CE-28F76F2A1D36}"/>
              </a:ext>
            </a:extLst>
          </p:cNvPr>
          <p:cNvSpPr txBox="1"/>
          <p:nvPr/>
        </p:nvSpPr>
        <p:spPr>
          <a:xfrm>
            <a:off x="138688" y="500454"/>
            <a:ext cx="5774844" cy="508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q"/>
            </a:pPr>
            <a:r>
              <a:rPr lang="en-US" sz="2000" dirty="0">
                <a:solidFill>
                  <a:srgbClr val="FF0000"/>
                </a:solidFill>
                <a:latin typeface="Baskerville Old Face" panose="02020602080505020303" charset="0"/>
              </a:rPr>
              <a:t>Pioneer run in BM@N in 2018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42E2BD5-A923-3229-9915-B83EFBDE7C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3208" y="750505"/>
            <a:ext cx="2481758" cy="17013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5566B38-D931-C530-93E0-00E7A4ED02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338" y="1406915"/>
            <a:ext cx="3970738" cy="26328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7B40536-071D-72B0-4872-9886B9E204B9}"/>
              </a:ext>
            </a:extLst>
          </p:cNvPr>
          <p:cNvSpPr txBox="1"/>
          <p:nvPr/>
        </p:nvSpPr>
        <p:spPr>
          <a:xfrm>
            <a:off x="345002" y="997585"/>
            <a:ext cx="59216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az-Cyrl-AZ" sz="2000" baseline="30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az-Cyrl-AZ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beam,  4 GeV/c/nucleon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DB5501D-60DE-44BD-B9A8-99FF097919EF}"/>
              </a:ext>
            </a:extLst>
          </p:cNvPr>
          <p:cNvSpPr txBox="1"/>
          <p:nvPr/>
        </p:nvSpPr>
        <p:spPr>
          <a:xfrm>
            <a:off x="312709" y="4805577"/>
            <a:ext cx="613803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Reconstruct initial nucleon momentum: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0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miss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P</a:t>
            </a:r>
            <a:r>
              <a:rPr lang="en-US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P</a:t>
            </a:r>
            <a:r>
              <a:rPr lang="en-US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0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beam</a:t>
            </a:r>
            <a:endParaRPr lang="en-US" sz="20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Title 3">
            <a:extLst>
              <a:ext uri="{FF2B5EF4-FFF2-40B4-BE49-F238E27FC236}">
                <a16:creationId xmlns:a16="http://schemas.microsoft.com/office/drawing/2014/main" id="{E3FA55EE-D71C-82F6-EBF6-367823ED821C}"/>
              </a:ext>
            </a:extLst>
          </p:cNvPr>
          <p:cNvSpPr txBox="1">
            <a:spLocks/>
          </p:cNvSpPr>
          <p:nvPr/>
        </p:nvSpPr>
        <p:spPr>
          <a:xfrm>
            <a:off x="0" y="102530"/>
            <a:ext cx="12191999" cy="441964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Gill Sans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7875">
                <a:solidFill>
                  <a:schemeClr val="tx1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7875">
                <a:solidFill>
                  <a:schemeClr val="tx1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7875">
                <a:solidFill>
                  <a:schemeClr val="tx1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7875">
                <a:solidFill>
                  <a:schemeClr val="tx1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5pPr>
            <a:lvl6pPr marL="428631" algn="ctr" rtl="0" eaLnBrk="1" fontAlgn="base" hangingPunct="1">
              <a:spcBef>
                <a:spcPct val="0"/>
              </a:spcBef>
              <a:spcAft>
                <a:spcPct val="0"/>
              </a:spcAft>
              <a:defRPr sz="7875">
                <a:solidFill>
                  <a:schemeClr val="tx1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6pPr>
            <a:lvl7pPr marL="857262" algn="ctr" rtl="0" eaLnBrk="1" fontAlgn="base" hangingPunct="1">
              <a:spcBef>
                <a:spcPct val="0"/>
              </a:spcBef>
              <a:spcAft>
                <a:spcPct val="0"/>
              </a:spcAft>
              <a:defRPr sz="7875">
                <a:solidFill>
                  <a:schemeClr val="tx1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7pPr>
            <a:lvl8pPr marL="1285893" algn="ctr" rtl="0" eaLnBrk="1" fontAlgn="base" hangingPunct="1">
              <a:spcBef>
                <a:spcPct val="0"/>
              </a:spcBef>
              <a:spcAft>
                <a:spcPct val="0"/>
              </a:spcAft>
              <a:defRPr sz="7875">
                <a:solidFill>
                  <a:schemeClr val="tx1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8pPr>
            <a:lvl9pPr marL="1714525" algn="ctr" rtl="0" eaLnBrk="1" fontAlgn="base" hangingPunct="1">
              <a:spcBef>
                <a:spcPct val="0"/>
              </a:spcBef>
              <a:spcAft>
                <a:spcPct val="0"/>
              </a:spcAft>
              <a:defRPr sz="7875">
                <a:solidFill>
                  <a:schemeClr val="tx1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9pPr>
          </a:lstStyle>
          <a:p>
            <a:r>
              <a:rPr lang="en-CN" altLang="en-US" sz="2800" b="1" spc="200" noProof="1">
                <a:ea typeface="微软雅黑" panose="020B0503020204020204" pitchFamily="34" charset="-122"/>
                <a:sym typeface="+mn-ea"/>
              </a:rPr>
              <a:t>First Atemp at JINR BM@N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1AAF170-39AB-76BF-E10B-83863B73A4C3}"/>
              </a:ext>
            </a:extLst>
          </p:cNvPr>
          <p:cNvSpPr txBox="1"/>
          <p:nvPr/>
        </p:nvSpPr>
        <p:spPr>
          <a:xfrm>
            <a:off x="4722271" y="5542523"/>
            <a:ext cx="4582123" cy="3820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lnSpc>
                <a:spcPct val="150000"/>
              </a:lnSpc>
            </a:pPr>
            <a:r>
              <a:rPr lang="en-US" sz="1400" i="1" dirty="0">
                <a:solidFill>
                  <a:srgbClr val="00B050"/>
                </a:solidFill>
              </a:rPr>
              <a:t>M. </a:t>
            </a:r>
            <a:r>
              <a:rPr lang="en-US" sz="1400" i="1" dirty="0" err="1">
                <a:solidFill>
                  <a:srgbClr val="00B050"/>
                </a:solidFill>
              </a:rPr>
              <a:t>Patsyuk</a:t>
            </a:r>
            <a:r>
              <a:rPr lang="en-US" sz="1400" i="1" dirty="0">
                <a:solidFill>
                  <a:srgbClr val="00B050"/>
                </a:solidFill>
              </a:rPr>
              <a:t> et al. Nature Physics 17, 693 (2021)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7DE4B10-FA45-E5D9-6BD5-BAB9254550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62087" y="595284"/>
            <a:ext cx="3045980" cy="283371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53C3331-9594-27C6-EF3C-84EC4A37F5A6}"/>
              </a:ext>
            </a:extLst>
          </p:cNvPr>
          <p:cNvSpPr txBox="1"/>
          <p:nvPr/>
        </p:nvSpPr>
        <p:spPr>
          <a:xfrm>
            <a:off x="6418454" y="6133835"/>
            <a:ext cx="30459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 np &amp; 2 pp SRC-pairs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089FB85-44BA-6EAC-2781-0C6B491BE584}"/>
              </a:ext>
            </a:extLst>
          </p:cNvPr>
          <p:cNvSpPr txBox="1"/>
          <p:nvPr/>
        </p:nvSpPr>
        <p:spPr>
          <a:xfrm>
            <a:off x="312709" y="5865969"/>
            <a:ext cx="3840612" cy="508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2000" dirty="0">
                <a:solidFill>
                  <a:srgbClr val="FF0000"/>
                </a:solidFill>
                <a:latin typeface="Baskerville Old Face" panose="02020602080505020303" charset="0"/>
              </a:rPr>
              <a:t>Select2N-SRC: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B9974A3-3689-52DE-DC5F-EA1938732D39}"/>
              </a:ext>
            </a:extLst>
          </p:cNvPr>
          <p:cNvSpPr txBox="1"/>
          <p:nvPr/>
        </p:nvSpPr>
        <p:spPr>
          <a:xfrm>
            <a:off x="2357929" y="5790220"/>
            <a:ext cx="277650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np pair: </a:t>
            </a:r>
            <a:r>
              <a:rPr lang="en-US" sz="2000" baseline="30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C(p,2p) </a:t>
            </a:r>
            <a:r>
              <a:rPr lang="en-US" sz="2000" baseline="30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  <a:p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pp pair: </a:t>
            </a:r>
            <a:r>
              <a:rPr lang="en-US" sz="2000" baseline="30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C(p,2p) </a:t>
            </a:r>
            <a:r>
              <a:rPr lang="en-US" sz="2000" baseline="30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F2D03E2-9A6F-DCF3-B352-3B42AE7341A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9060"/>
          <a:stretch/>
        </p:blipFill>
        <p:spPr>
          <a:xfrm>
            <a:off x="5152333" y="2757348"/>
            <a:ext cx="3247513" cy="295330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FDA179E-1038-5126-78BE-736190ADB309}"/>
              </a:ext>
            </a:extLst>
          </p:cNvPr>
          <p:cNvSpPr txBox="1"/>
          <p:nvPr/>
        </p:nvSpPr>
        <p:spPr>
          <a:xfrm>
            <a:off x="7684574" y="3376832"/>
            <a:ext cx="53950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MF</a:t>
            </a:r>
            <a:endParaRPr lang="en-CN" sz="1400" dirty="0">
              <a:solidFill>
                <a:srgbClr val="FF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679F057-0521-EC2F-6F91-C49726066B31}"/>
              </a:ext>
            </a:extLst>
          </p:cNvPr>
          <p:cNvSpPr txBox="1"/>
          <p:nvPr/>
        </p:nvSpPr>
        <p:spPr>
          <a:xfrm>
            <a:off x="7684574" y="4276492"/>
            <a:ext cx="53950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SRC</a:t>
            </a:r>
            <a:endParaRPr lang="en-CN" sz="1400" dirty="0">
              <a:solidFill>
                <a:srgbClr val="00B05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F7C8176-2757-9AEC-CEB3-ECD2BA2DE1D1}"/>
              </a:ext>
            </a:extLst>
          </p:cNvPr>
          <p:cNvSpPr txBox="1"/>
          <p:nvPr/>
        </p:nvSpPr>
        <p:spPr>
          <a:xfrm>
            <a:off x="7013333" y="2970085"/>
            <a:ext cx="53950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SRC</a:t>
            </a:r>
            <a:endParaRPr lang="en-CN" sz="1400" dirty="0">
              <a:solidFill>
                <a:srgbClr val="00B050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4B40B37-7DA5-CC5E-BC9D-17F39403E1E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27336" y="3566903"/>
            <a:ext cx="2953549" cy="297545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2E5583D-64C0-36FF-79A7-7F271E206398}"/>
              </a:ext>
            </a:extLst>
          </p:cNvPr>
          <p:cNvSpPr txBox="1"/>
          <p:nvPr/>
        </p:nvSpPr>
        <p:spPr>
          <a:xfrm>
            <a:off x="324936" y="4461347"/>
            <a:ext cx="61135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Detect two outgoing nucleons &amp; (A-2) </a:t>
            </a:r>
          </a:p>
        </p:txBody>
      </p:sp>
      <p:sp>
        <p:nvSpPr>
          <p:cNvPr id="4" name="Curved Down Arrow 3">
            <a:extLst>
              <a:ext uri="{FF2B5EF4-FFF2-40B4-BE49-F238E27FC236}">
                <a16:creationId xmlns:a16="http://schemas.microsoft.com/office/drawing/2014/main" id="{97D3CBF3-BA4A-B98E-A162-65DBA3302F1C}"/>
              </a:ext>
            </a:extLst>
          </p:cNvPr>
          <p:cNvSpPr/>
          <p:nvPr/>
        </p:nvSpPr>
        <p:spPr>
          <a:xfrm rot="20247718" flipV="1">
            <a:off x="4458899" y="1728582"/>
            <a:ext cx="1823670" cy="299416"/>
          </a:xfrm>
          <a:prstGeom prst="curvedDown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N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1101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7" grpId="0"/>
      <p:bldP spid="10" grpId="0"/>
      <p:bldP spid="12" grpId="0"/>
      <p:bldP spid="14" grpId="0"/>
      <p:bldP spid="16" grpId="0"/>
      <p:bldP spid="17" grpId="0"/>
      <p:bldP spid="18" grpId="0"/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C7B2208-37E6-9020-5801-C1DADADC940B}"/>
              </a:ext>
            </a:extLst>
          </p:cNvPr>
          <p:cNvSpPr txBox="1"/>
          <p:nvPr/>
        </p:nvSpPr>
        <p:spPr>
          <a:xfrm>
            <a:off x="140619" y="583273"/>
            <a:ext cx="5774844" cy="27291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20000"/>
              </a:lnSpc>
              <a:buFont typeface="Wingdings" pitchFamily="2" charset="2"/>
              <a:buChar char="q"/>
            </a:pPr>
            <a:r>
              <a:rPr lang="en-US" sz="2400" dirty="0">
                <a:latin typeface="Baskerville Old Face" panose="02020602080505020303" charset="0"/>
              </a:rPr>
              <a:t>Full run completed in 2022</a:t>
            </a:r>
          </a:p>
          <a:p>
            <a:pPr marL="800100" lvl="1" indent="-342900">
              <a:lnSpc>
                <a:spcPct val="120000"/>
              </a:lnSpc>
              <a:buFont typeface="Wingdings" pitchFamily="2" charset="2"/>
              <a:buChar char="ü"/>
            </a:pPr>
            <a:r>
              <a:rPr lang="en-US" sz="2000" dirty="0">
                <a:latin typeface="Baskerville Old Face" panose="02020602080505020303" charset="0"/>
              </a:rPr>
              <a:t>JINR,GSI, MIT, Tel Aviv, Tsinghua … </a:t>
            </a:r>
          </a:p>
          <a:p>
            <a:pPr marL="800100" lvl="1" indent="-342900">
              <a:lnSpc>
                <a:spcPct val="120000"/>
              </a:lnSpc>
              <a:buFont typeface="Wingdings" pitchFamily="2" charset="2"/>
              <a:buChar char="ü"/>
            </a:pPr>
            <a:r>
              <a:rPr lang="en-US" sz="2000" dirty="0">
                <a:latin typeface="Baskerville Old Face" panose="02020602080505020303" charset="0"/>
              </a:rPr>
              <a:t>Improve statics x100 </a:t>
            </a:r>
          </a:p>
          <a:p>
            <a:pPr marL="800100" lvl="1" indent="-342900">
              <a:lnSpc>
                <a:spcPct val="120000"/>
              </a:lnSpc>
              <a:buFont typeface="Wingdings" pitchFamily="2" charset="2"/>
              <a:buChar char="ü"/>
            </a:pPr>
            <a:r>
              <a:rPr lang="en-US" sz="2000" dirty="0">
                <a:solidFill>
                  <a:srgbClr val="FF0000"/>
                </a:solidFill>
                <a:latin typeface="Baskerville Old Face" panose="02020602080505020303" charset="0"/>
              </a:rPr>
              <a:t>Detect both n &amp; p</a:t>
            </a:r>
          </a:p>
          <a:p>
            <a:pPr marL="800100" lvl="1" indent="-342900">
              <a:lnSpc>
                <a:spcPct val="120000"/>
              </a:lnSpc>
              <a:buFont typeface="Wingdings" pitchFamily="2" charset="2"/>
              <a:buChar char="ü"/>
            </a:pPr>
            <a:r>
              <a:rPr lang="en-US" sz="2000" dirty="0">
                <a:latin typeface="Baskerville Old Face" panose="02020602080505020303" charset="0"/>
              </a:rPr>
              <a:t>Multi-fragment reconstruction</a:t>
            </a:r>
          </a:p>
          <a:p>
            <a:pPr marL="800100" lvl="1" indent="-342900">
              <a:lnSpc>
                <a:spcPct val="120000"/>
              </a:lnSpc>
              <a:buFont typeface="Wingdings" pitchFamily="2" charset="2"/>
              <a:buChar char="ü"/>
            </a:pPr>
            <a:r>
              <a:rPr lang="en-US" sz="2000" dirty="0">
                <a:latin typeface="Baskerville Old Face" panose="02020602080505020303" charset="0"/>
              </a:rPr>
              <a:t>First extract absolute cross-section</a:t>
            </a:r>
          </a:p>
          <a:p>
            <a:pPr marL="800100" lvl="1" indent="-342900">
              <a:lnSpc>
                <a:spcPct val="120000"/>
              </a:lnSpc>
              <a:buFont typeface="Wingdings" pitchFamily="2" charset="2"/>
              <a:buChar char="ü"/>
            </a:pPr>
            <a:r>
              <a:rPr lang="en-US" sz="2000" dirty="0">
                <a:latin typeface="Baskerville Old Face" panose="02020602080505020303" charset="0"/>
              </a:rPr>
              <a:t>Publishing soon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5B295B0F-18AA-4548-D5B1-FF6733DFE6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699034"/>
            <a:ext cx="5476459" cy="30257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Title 3">
            <a:extLst>
              <a:ext uri="{FF2B5EF4-FFF2-40B4-BE49-F238E27FC236}">
                <a16:creationId xmlns:a16="http://schemas.microsoft.com/office/drawing/2014/main" id="{536EAF0C-8561-46EF-83C9-E88BB36B006C}"/>
              </a:ext>
            </a:extLst>
          </p:cNvPr>
          <p:cNvSpPr txBox="1">
            <a:spLocks/>
          </p:cNvSpPr>
          <p:nvPr/>
        </p:nvSpPr>
        <p:spPr>
          <a:xfrm>
            <a:off x="0" y="102530"/>
            <a:ext cx="12191999" cy="441964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Gill Sans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7875">
                <a:solidFill>
                  <a:schemeClr val="tx1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7875">
                <a:solidFill>
                  <a:schemeClr val="tx1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7875">
                <a:solidFill>
                  <a:schemeClr val="tx1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7875">
                <a:solidFill>
                  <a:schemeClr val="tx1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5pPr>
            <a:lvl6pPr marL="428631" algn="ctr" rtl="0" eaLnBrk="1" fontAlgn="base" hangingPunct="1">
              <a:spcBef>
                <a:spcPct val="0"/>
              </a:spcBef>
              <a:spcAft>
                <a:spcPct val="0"/>
              </a:spcAft>
              <a:defRPr sz="7875">
                <a:solidFill>
                  <a:schemeClr val="tx1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6pPr>
            <a:lvl7pPr marL="857262" algn="ctr" rtl="0" eaLnBrk="1" fontAlgn="base" hangingPunct="1">
              <a:spcBef>
                <a:spcPct val="0"/>
              </a:spcBef>
              <a:spcAft>
                <a:spcPct val="0"/>
              </a:spcAft>
              <a:defRPr sz="7875">
                <a:solidFill>
                  <a:schemeClr val="tx1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7pPr>
            <a:lvl8pPr marL="1285893" algn="ctr" rtl="0" eaLnBrk="1" fontAlgn="base" hangingPunct="1">
              <a:spcBef>
                <a:spcPct val="0"/>
              </a:spcBef>
              <a:spcAft>
                <a:spcPct val="0"/>
              </a:spcAft>
              <a:defRPr sz="7875">
                <a:solidFill>
                  <a:schemeClr val="tx1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8pPr>
            <a:lvl9pPr marL="1714525" algn="ctr" rtl="0" eaLnBrk="1" fontAlgn="base" hangingPunct="1">
              <a:spcBef>
                <a:spcPct val="0"/>
              </a:spcBef>
              <a:spcAft>
                <a:spcPct val="0"/>
              </a:spcAft>
              <a:defRPr sz="7875">
                <a:solidFill>
                  <a:schemeClr val="tx1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9pPr>
          </a:lstStyle>
          <a:p>
            <a:r>
              <a:rPr lang="en-CN" altLang="en-US" sz="2800" b="1" spc="200" noProof="1">
                <a:ea typeface="微软雅黑" panose="020B0503020204020204" pitchFamily="34" charset="-122"/>
                <a:sym typeface="+mn-ea"/>
              </a:rPr>
              <a:t>Full BM@N SRC Run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FAB7AF8-D51C-0BBF-0E98-C8DA6E80A3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6001" y="3917243"/>
            <a:ext cx="2860626" cy="213593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1AC361D-9738-983C-246C-AD3170BA1A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19" y="3545582"/>
            <a:ext cx="3260659" cy="25948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D16429D-A52F-8354-D9BC-684A0B48F9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4381" y="5057075"/>
            <a:ext cx="5003998" cy="160563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37592E9-C1EF-047A-A3F6-73090E7FBA8A}"/>
              </a:ext>
            </a:extLst>
          </p:cNvPr>
          <p:cNvSpPr/>
          <p:nvPr/>
        </p:nvSpPr>
        <p:spPr>
          <a:xfrm>
            <a:off x="7830797" y="4550644"/>
            <a:ext cx="15314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Maria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Patsyuk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kern="0" dirty="0">
                <a:latin typeface="Calibri" panose="020F0502020204030204"/>
              </a:rPr>
              <a:t>(JINR)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A233210-8DC9-3AF2-BE04-EC3C7A5419F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8979" y="3933431"/>
            <a:ext cx="684926" cy="684926"/>
          </a:xfrm>
          <a:prstGeom prst="round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C0F1ED5-0AFB-76EB-6D14-D1FBF12A829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65"/>
          <a:stretch/>
        </p:blipFill>
        <p:spPr>
          <a:xfrm>
            <a:off x="9904914" y="3854199"/>
            <a:ext cx="621695" cy="785509"/>
          </a:xfrm>
          <a:prstGeom prst="roundRect">
            <a:avLst/>
          </a:prstGeom>
          <a:ln w="38100">
            <a:noFill/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17B336A-16DA-852B-7F79-0C91C52129F6}"/>
              </a:ext>
            </a:extLst>
          </p:cNvPr>
          <p:cNvSpPr txBox="1"/>
          <p:nvPr/>
        </p:nvSpPr>
        <p:spPr>
          <a:xfrm>
            <a:off x="9347162" y="4550644"/>
            <a:ext cx="173720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Julian Kahlbow</a:t>
            </a:r>
          </a:p>
          <a:p>
            <a:pPr algn="ctr"/>
            <a:r>
              <a:rPr lang="en-US" sz="1600" kern="0" dirty="0">
                <a:latin typeface="Calibri" panose="020F0502020204030204"/>
              </a:rPr>
              <a:t>(MIT)</a:t>
            </a:r>
            <a:endParaRPr lang="en-CN" sz="1600" dirty="0"/>
          </a:p>
        </p:txBody>
      </p:sp>
    </p:spTree>
    <p:extLst>
      <p:ext uri="{BB962C8B-B14F-4D97-AF65-F5344CB8AC3E}">
        <p14:creationId xmlns:p14="http://schemas.microsoft.com/office/powerpoint/2010/main" val="30232076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D837A0CA-4A9D-06E6-7743-96B5FF0C263E}"/>
              </a:ext>
            </a:extLst>
          </p:cNvPr>
          <p:cNvSpPr txBox="1">
            <a:spLocks/>
          </p:cNvSpPr>
          <p:nvPr/>
        </p:nvSpPr>
        <p:spPr>
          <a:xfrm>
            <a:off x="0" y="102530"/>
            <a:ext cx="12191999" cy="441964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Gill Sans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7875">
                <a:solidFill>
                  <a:schemeClr val="tx1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7875">
                <a:solidFill>
                  <a:schemeClr val="tx1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7875">
                <a:solidFill>
                  <a:schemeClr val="tx1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7875">
                <a:solidFill>
                  <a:schemeClr val="tx1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5pPr>
            <a:lvl6pPr marL="428631" algn="ctr" rtl="0" eaLnBrk="1" fontAlgn="base" hangingPunct="1">
              <a:spcBef>
                <a:spcPct val="0"/>
              </a:spcBef>
              <a:spcAft>
                <a:spcPct val="0"/>
              </a:spcAft>
              <a:defRPr sz="7875">
                <a:solidFill>
                  <a:schemeClr val="tx1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6pPr>
            <a:lvl7pPr marL="857262" algn="ctr" rtl="0" eaLnBrk="1" fontAlgn="base" hangingPunct="1">
              <a:spcBef>
                <a:spcPct val="0"/>
              </a:spcBef>
              <a:spcAft>
                <a:spcPct val="0"/>
              </a:spcAft>
              <a:defRPr sz="7875">
                <a:solidFill>
                  <a:schemeClr val="tx1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7pPr>
            <a:lvl8pPr marL="1285893" algn="ctr" rtl="0" eaLnBrk="1" fontAlgn="base" hangingPunct="1">
              <a:spcBef>
                <a:spcPct val="0"/>
              </a:spcBef>
              <a:spcAft>
                <a:spcPct val="0"/>
              </a:spcAft>
              <a:defRPr sz="7875">
                <a:solidFill>
                  <a:schemeClr val="tx1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8pPr>
            <a:lvl9pPr marL="1714525" algn="ctr" rtl="0" eaLnBrk="1" fontAlgn="base" hangingPunct="1">
              <a:spcBef>
                <a:spcPct val="0"/>
              </a:spcBef>
              <a:spcAft>
                <a:spcPct val="0"/>
              </a:spcAft>
              <a:defRPr sz="7875">
                <a:solidFill>
                  <a:schemeClr val="tx1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9pPr>
          </a:lstStyle>
          <a:p>
            <a:r>
              <a:rPr lang="en-CN" altLang="en-US" sz="2800" b="1" spc="200" noProof="1">
                <a:ea typeface="微软雅黑" panose="020B0503020204020204" pitchFamily="34" charset="-122"/>
                <a:sym typeface="+mn-ea"/>
              </a:rPr>
              <a:t>GSI SRC Run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9B94832-F19B-4CC2-0DF3-62B20180E9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7904" y="568366"/>
            <a:ext cx="4884096" cy="25058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614BB3B-5D45-B0FC-13DF-9C754F5615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58" y="2260515"/>
            <a:ext cx="4498134" cy="320715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9E8E8EF-EBEC-433E-075F-676BE4BDB8DF}"/>
              </a:ext>
            </a:extLst>
          </p:cNvPr>
          <p:cNvSpPr txBox="1"/>
          <p:nvPr/>
        </p:nvSpPr>
        <p:spPr>
          <a:xfrm>
            <a:off x="290912" y="568366"/>
            <a:ext cx="7016991" cy="15209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q"/>
            </a:pP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SRC w/ rare radioactive isotope</a:t>
            </a:r>
            <a:r>
              <a:rPr lang="zh-CN" altLang="en-US" sz="2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</a:t>
            </a:r>
            <a:r>
              <a:rPr lang="zh-CN" altLang="en-US" sz="2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R³B@GSI (2022)  </a:t>
            </a:r>
            <a:endParaRPr lang="de-DE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de-D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~2 </a:t>
            </a:r>
            <a:r>
              <a:rPr lang="de-DE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GeV</a:t>
            </a:r>
            <a:r>
              <a:rPr lang="de-D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/c beam, </a:t>
            </a:r>
            <a:r>
              <a:rPr lang="de-DE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  <a:r>
              <a:rPr lang="de-D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C(p,2pN)A-2*</a:t>
            </a:r>
          </a:p>
          <a:p>
            <a:pPr marL="742950" lvl="1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Future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r>
              <a:rPr lang="en-US" sz="2000" baseline="30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110,120,132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Sn </a:t>
            </a:r>
            <a:r>
              <a:rPr lang="zh-CN" alt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（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N/Z = 1.20, 1.40, 1.64</a:t>
            </a:r>
            <a:r>
              <a:rPr lang="zh-CN" alt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）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8E64399-3475-91BA-9A37-73A7E928C4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15505" y="3867402"/>
            <a:ext cx="3676494" cy="25058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A000734-1EB1-9834-9C1D-D24C703C20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60761" y="3893976"/>
            <a:ext cx="3678707" cy="25058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A20255A-F500-3C1E-551F-BC4F3B4C9B30}"/>
              </a:ext>
            </a:extLst>
          </p:cNvPr>
          <p:cNvSpPr txBox="1"/>
          <p:nvPr/>
        </p:nvSpPr>
        <p:spPr>
          <a:xfrm>
            <a:off x="5336382" y="3721913"/>
            <a:ext cx="2798523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CN" sz="2000" baseline="30000" dirty="0"/>
              <a:t>16</a:t>
            </a:r>
            <a:r>
              <a:rPr lang="en-CN" sz="2000" dirty="0"/>
              <a:t>C + p </a:t>
            </a:r>
            <a:r>
              <a:rPr lang="en-CN" sz="2000" dirty="0">
                <a:sym typeface="Wingdings" pitchFamily="2" charset="2"/>
              </a:rPr>
              <a:t> np-SRC + </a:t>
            </a:r>
            <a:r>
              <a:rPr lang="en-CN" sz="2000" baseline="30000" dirty="0">
                <a:sym typeface="Wingdings" pitchFamily="2" charset="2"/>
              </a:rPr>
              <a:t>13</a:t>
            </a:r>
            <a:r>
              <a:rPr lang="en-CN" sz="2000" dirty="0">
                <a:sym typeface="Wingdings" pitchFamily="2" charset="2"/>
              </a:rPr>
              <a:t>B+n</a:t>
            </a:r>
            <a:endParaRPr lang="en-CN" sz="20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BE68A78-808C-F089-0FD2-B1E6C834C57E}"/>
              </a:ext>
            </a:extLst>
          </p:cNvPr>
          <p:cNvSpPr txBox="1"/>
          <p:nvPr/>
        </p:nvSpPr>
        <p:spPr>
          <a:xfrm>
            <a:off x="9083771" y="3699974"/>
            <a:ext cx="2535631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CN" sz="2000" baseline="30000" dirty="0"/>
              <a:t>16</a:t>
            </a:r>
            <a:r>
              <a:rPr lang="en-CN" sz="2000" dirty="0"/>
              <a:t>C + p </a:t>
            </a:r>
            <a:r>
              <a:rPr lang="en-CN" sz="2000" dirty="0">
                <a:sym typeface="Wingdings" pitchFamily="2" charset="2"/>
              </a:rPr>
              <a:t> np-SRC + </a:t>
            </a:r>
            <a:r>
              <a:rPr lang="en-CN" sz="2000" baseline="30000" dirty="0">
                <a:sym typeface="Wingdings" pitchFamily="2" charset="2"/>
              </a:rPr>
              <a:t>14</a:t>
            </a:r>
            <a:r>
              <a:rPr lang="en-CN" sz="2000" dirty="0">
                <a:sym typeface="Wingdings" pitchFamily="2" charset="2"/>
              </a:rPr>
              <a:t>B</a:t>
            </a:r>
            <a:endParaRPr lang="en-CN" sz="20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382D3B0-3D61-C99D-A73F-65B2B753CF0B}"/>
              </a:ext>
            </a:extLst>
          </p:cNvPr>
          <p:cNvSpPr txBox="1"/>
          <p:nvPr/>
        </p:nvSpPr>
        <p:spPr>
          <a:xfrm>
            <a:off x="4884097" y="2501916"/>
            <a:ext cx="7016991" cy="1133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q"/>
            </a:pP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See SRC signals even at lower energy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q"/>
            </a:pPr>
            <a:r>
              <a:rPr lang="en-US" altLang="zh-CN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Link to sub-nuclear structure?</a:t>
            </a:r>
            <a:endParaRPr lang="zh-CN" altLang="en-US" sz="2000" dirty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86BF9C6-2CAA-30CD-6848-0DF4DDF6AED9}"/>
              </a:ext>
            </a:extLst>
          </p:cNvPr>
          <p:cNvSpPr txBox="1"/>
          <p:nvPr/>
        </p:nvSpPr>
        <p:spPr>
          <a:xfrm>
            <a:off x="6735643" y="4148597"/>
            <a:ext cx="151355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dirty="0">
                <a:solidFill>
                  <a:srgbClr val="0432FF"/>
                </a:solidFill>
              </a:rPr>
              <a:t>Data (total)</a:t>
            </a:r>
          </a:p>
          <a:p>
            <a:r>
              <a:rPr lang="en-CN" dirty="0">
                <a:solidFill>
                  <a:srgbClr val="FF0000"/>
                </a:solidFill>
              </a:rPr>
              <a:t>--- SRC</a:t>
            </a:r>
          </a:p>
          <a:p>
            <a:r>
              <a:rPr lang="en-CN" dirty="0">
                <a:solidFill>
                  <a:schemeClr val="bg1">
                    <a:lumMod val="50000"/>
                  </a:schemeClr>
                </a:solidFill>
              </a:rPr>
              <a:t>--- Mean-Field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2356F38-5119-C420-80E4-E7AE828D3AC1}"/>
              </a:ext>
            </a:extLst>
          </p:cNvPr>
          <p:cNvSpPr txBox="1"/>
          <p:nvPr/>
        </p:nvSpPr>
        <p:spPr>
          <a:xfrm>
            <a:off x="9015089" y="4122023"/>
            <a:ext cx="151355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dirty="0">
                <a:solidFill>
                  <a:srgbClr val="0432FF"/>
                </a:solidFill>
              </a:rPr>
              <a:t>Data (total)</a:t>
            </a:r>
          </a:p>
          <a:p>
            <a:r>
              <a:rPr lang="en-CN" dirty="0">
                <a:solidFill>
                  <a:srgbClr val="FF0000"/>
                </a:solidFill>
              </a:rPr>
              <a:t>--- SRC</a:t>
            </a:r>
          </a:p>
          <a:p>
            <a:r>
              <a:rPr lang="en-CN" dirty="0">
                <a:solidFill>
                  <a:schemeClr val="bg1">
                    <a:lumMod val="50000"/>
                  </a:schemeClr>
                </a:solidFill>
              </a:rPr>
              <a:t>--- Mean-Field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3E2989A-7484-874D-6836-6EE69276817E}"/>
              </a:ext>
            </a:extLst>
          </p:cNvPr>
          <p:cNvCxnSpPr>
            <a:cxnSpLocks/>
          </p:cNvCxnSpPr>
          <p:nvPr/>
        </p:nvCxnSpPr>
        <p:spPr>
          <a:xfrm>
            <a:off x="8978453" y="3803309"/>
            <a:ext cx="2811196" cy="206062"/>
          </a:xfrm>
          <a:prstGeom prst="line">
            <a:avLst/>
          </a:prstGeom>
          <a:ln w="95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10E8CDA1-8B39-267E-F719-15C5DDDC9240}"/>
              </a:ext>
            </a:extLst>
          </p:cNvPr>
          <p:cNvSpPr txBox="1"/>
          <p:nvPr/>
        </p:nvSpPr>
        <p:spPr>
          <a:xfrm rot="19733834">
            <a:off x="5603307" y="5462825"/>
            <a:ext cx="12568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Preliminary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081103F-7833-5ACE-7C9D-6C095E279ECC}"/>
              </a:ext>
            </a:extLst>
          </p:cNvPr>
          <p:cNvSpPr txBox="1"/>
          <p:nvPr/>
        </p:nvSpPr>
        <p:spPr>
          <a:xfrm rot="19733834">
            <a:off x="8854111" y="5130521"/>
            <a:ext cx="12568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Preliminary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62CE9135-714C-92B4-F369-F555831534B3}"/>
              </a:ext>
            </a:extLst>
          </p:cNvPr>
          <p:cNvCxnSpPr>
            <a:cxnSpLocks/>
          </p:cNvCxnSpPr>
          <p:nvPr/>
        </p:nvCxnSpPr>
        <p:spPr>
          <a:xfrm flipV="1">
            <a:off x="9130853" y="3822431"/>
            <a:ext cx="2593867" cy="182046"/>
          </a:xfrm>
          <a:prstGeom prst="line">
            <a:avLst/>
          </a:prstGeom>
          <a:ln w="95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6309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 animBg="1"/>
      <p:bldP spid="20" grpId="0" animBg="1"/>
      <p:bldP spid="21" grpId="0"/>
      <p:bldP spid="22" grpId="0"/>
      <p:bldP spid="23" grpId="0"/>
      <p:bldP spid="29" grpId="0"/>
      <p:bldP spid="3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A33C015-D200-D118-E4CC-84B602BB9570}"/>
              </a:ext>
            </a:extLst>
          </p:cNvPr>
          <p:cNvSpPr txBox="1"/>
          <p:nvPr/>
        </p:nvSpPr>
        <p:spPr>
          <a:xfrm>
            <a:off x="143018" y="469826"/>
            <a:ext cx="772022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q"/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CSR External-Target Experiment (CEE) device under commissioning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q"/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Using CEE w/ additional changes/upgrades:</a:t>
            </a:r>
          </a:p>
          <a:p>
            <a:pPr marL="800100" lvl="1" indent="-342900">
              <a:buFont typeface="Wingdings" pitchFamily="2" charset="2"/>
              <a:buChar char="ü"/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Liquid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hydrogen (LH2)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target</a:t>
            </a:r>
          </a:p>
          <a:p>
            <a:pPr marL="800100" lvl="1" indent="-342900">
              <a:buFont typeface="Wingdings" pitchFamily="2" charset="2"/>
              <a:buChar char="ü"/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Replace ZDC w/ a new detectors for nuclear fragments</a:t>
            </a:r>
          </a:p>
          <a:p>
            <a:pPr marL="800100" lvl="1" indent="-342900">
              <a:buFont typeface="Wingdings" pitchFamily="2" charset="2"/>
              <a:buChar char="ü"/>
            </a:pP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new dipole + Neutron wall?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A44FC1E-4F9A-3A2F-754B-6C777AF7F26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037"/>
          <a:stretch/>
        </p:blipFill>
        <p:spPr>
          <a:xfrm>
            <a:off x="1481568" y="2464521"/>
            <a:ext cx="6475371" cy="19852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F140DAA0-42B5-8810-8198-E61602A233AB}"/>
              </a:ext>
            </a:extLst>
          </p:cNvPr>
          <p:cNvSpPr/>
          <p:nvPr/>
        </p:nvSpPr>
        <p:spPr bwMode="auto">
          <a:xfrm>
            <a:off x="4062718" y="2479634"/>
            <a:ext cx="3979198" cy="1869824"/>
          </a:xfrm>
          <a:prstGeom prst="rect">
            <a:avLst/>
          </a:prstGeom>
          <a:noFill/>
          <a:ln w="38100" cap="flat" cmpd="sng" algn="ctr">
            <a:solidFill>
              <a:schemeClr val="accent4">
                <a:lumMod val="50000"/>
              </a:schemeClr>
            </a:solidFill>
            <a:prstDash val="dash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N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Heiti SC Light" charset="0"/>
              <a:cs typeface="Heiti SC Light" charset="0"/>
              <a:sym typeface="Gill Sans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5D068FE-7651-4D1B-3E47-F093CB677A24}"/>
              </a:ext>
            </a:extLst>
          </p:cNvPr>
          <p:cNvSpPr txBox="1"/>
          <p:nvPr/>
        </p:nvSpPr>
        <p:spPr>
          <a:xfrm>
            <a:off x="5504913" y="3937934"/>
            <a:ext cx="13956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sz="2400" dirty="0">
                <a:solidFill>
                  <a:schemeClr val="accent4">
                    <a:lumMod val="75000"/>
                  </a:schemeClr>
                </a:solidFill>
              </a:rPr>
              <a:t>NEW</a:t>
            </a:r>
          </a:p>
        </p:txBody>
      </p:sp>
      <p:sp>
        <p:nvSpPr>
          <p:cNvPr id="22" name="Title 3">
            <a:extLst>
              <a:ext uri="{FF2B5EF4-FFF2-40B4-BE49-F238E27FC236}">
                <a16:creationId xmlns:a16="http://schemas.microsoft.com/office/drawing/2014/main" id="{846F3B2D-5506-9E61-25AC-F2F104682D34}"/>
              </a:ext>
            </a:extLst>
          </p:cNvPr>
          <p:cNvSpPr txBox="1">
            <a:spLocks/>
          </p:cNvSpPr>
          <p:nvPr/>
        </p:nvSpPr>
        <p:spPr>
          <a:xfrm>
            <a:off x="0" y="102530"/>
            <a:ext cx="12191999" cy="441964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Gill Sans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7875">
                <a:solidFill>
                  <a:schemeClr val="tx1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7875">
                <a:solidFill>
                  <a:schemeClr val="tx1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7875">
                <a:solidFill>
                  <a:schemeClr val="tx1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7875">
                <a:solidFill>
                  <a:schemeClr val="tx1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5pPr>
            <a:lvl6pPr marL="428631" algn="ctr" rtl="0" eaLnBrk="1" fontAlgn="base" hangingPunct="1">
              <a:spcBef>
                <a:spcPct val="0"/>
              </a:spcBef>
              <a:spcAft>
                <a:spcPct val="0"/>
              </a:spcAft>
              <a:defRPr sz="7875">
                <a:solidFill>
                  <a:schemeClr val="tx1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6pPr>
            <a:lvl7pPr marL="857262" algn="ctr" rtl="0" eaLnBrk="1" fontAlgn="base" hangingPunct="1">
              <a:spcBef>
                <a:spcPct val="0"/>
              </a:spcBef>
              <a:spcAft>
                <a:spcPct val="0"/>
              </a:spcAft>
              <a:defRPr sz="7875">
                <a:solidFill>
                  <a:schemeClr val="tx1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7pPr>
            <a:lvl8pPr marL="1285893" algn="ctr" rtl="0" eaLnBrk="1" fontAlgn="base" hangingPunct="1">
              <a:spcBef>
                <a:spcPct val="0"/>
              </a:spcBef>
              <a:spcAft>
                <a:spcPct val="0"/>
              </a:spcAft>
              <a:defRPr sz="7875">
                <a:solidFill>
                  <a:schemeClr val="tx1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8pPr>
            <a:lvl9pPr marL="1714525" algn="ctr" rtl="0" eaLnBrk="1" fontAlgn="base" hangingPunct="1">
              <a:spcBef>
                <a:spcPct val="0"/>
              </a:spcBef>
              <a:spcAft>
                <a:spcPct val="0"/>
              </a:spcAft>
              <a:defRPr sz="7875">
                <a:solidFill>
                  <a:schemeClr val="tx1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9pPr>
          </a:lstStyle>
          <a:p>
            <a:r>
              <a:rPr lang="en-CN" altLang="en-US" sz="2800" b="1" spc="200" noProof="1">
                <a:ea typeface="微软雅黑" panose="020B0503020204020204" pitchFamily="34" charset="-122"/>
                <a:sym typeface="+mn-ea"/>
              </a:rPr>
              <a:t>SRC Experiment @ HIRFL</a:t>
            </a:r>
            <a:r>
              <a:rPr lang="en-US" altLang="zh-CN" sz="2800" b="1" spc="200" noProof="1">
                <a:ea typeface="微软雅黑" panose="020B0503020204020204" pitchFamily="34" charset="-122"/>
                <a:sym typeface="+mn-ea"/>
              </a:rPr>
              <a:t>-CEE</a:t>
            </a:r>
            <a:endParaRPr lang="en-CN" altLang="en-US" sz="2800" b="1" spc="200" noProof="1"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E022379-9841-F3B2-8034-6C2177251B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48615" y="544494"/>
            <a:ext cx="3629723" cy="19351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5E93769-8DE1-CCD2-7FBF-E8EBA8D3507D}"/>
              </a:ext>
            </a:extLst>
          </p:cNvPr>
          <p:cNvSpPr txBox="1"/>
          <p:nvPr/>
        </p:nvSpPr>
        <p:spPr>
          <a:xfrm>
            <a:off x="7224466" y="1046576"/>
            <a:ext cx="2290949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HIRFL-CSR beam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zh-CN" altLang="en-US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r>
              <a:rPr lang="en-US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2.8 GeV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i="1" baseline="30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en-US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i="1" baseline="30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zh-CN" altLang="en-US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r>
              <a:rPr lang="en-US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 GeV/u</a:t>
            </a:r>
            <a:endParaRPr lang="en-US" dirty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i="1" baseline="300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238</a:t>
            </a:r>
            <a:r>
              <a:rPr lang="en-US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altLang="zh-CN" i="1" baseline="300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zh-CN" altLang="en-US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r>
              <a:rPr lang="en-US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0.5 GeV/u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B71224-6246-6A65-4AA3-CE8CCFA435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9997" y="2479635"/>
            <a:ext cx="2031023" cy="16538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E65F1ACD-87E8-3E27-372A-5790F4ACA87F}"/>
              </a:ext>
            </a:extLst>
          </p:cNvPr>
          <p:cNvCxnSpPr>
            <a:cxnSpLocks/>
          </p:cNvCxnSpPr>
          <p:nvPr/>
        </p:nvCxnSpPr>
        <p:spPr bwMode="auto">
          <a:xfrm>
            <a:off x="11416799" y="1542526"/>
            <a:ext cx="0" cy="1180812"/>
          </a:xfrm>
          <a:prstGeom prst="straightConnector1">
            <a:avLst/>
          </a:prstGeom>
          <a:ln w="57150">
            <a:headEnd type="none" w="med" len="med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56D5F40-559B-5665-442C-59B0F8AE142F}"/>
              </a:ext>
            </a:extLst>
          </p:cNvPr>
          <p:cNvCxnSpPr>
            <a:cxnSpLocks/>
          </p:cNvCxnSpPr>
          <p:nvPr/>
        </p:nvCxnSpPr>
        <p:spPr>
          <a:xfrm flipH="1">
            <a:off x="7212877" y="3594553"/>
            <a:ext cx="650365" cy="75490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B36A45D0-F514-CDED-26B1-4E2263EC9163}"/>
              </a:ext>
            </a:extLst>
          </p:cNvPr>
          <p:cNvSpPr txBox="1"/>
          <p:nvPr/>
        </p:nvSpPr>
        <p:spPr>
          <a:xfrm rot="18841369">
            <a:off x="6785715" y="3483886"/>
            <a:ext cx="10234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N" dirty="0">
                <a:solidFill>
                  <a:srgbClr val="FF0000"/>
                </a:solidFill>
              </a:rPr>
              <a:t>Neutron Wall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3B28E1C-336F-308B-102C-0C2C5E6C02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6988" y="4349458"/>
            <a:ext cx="2090407" cy="230680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71179F6-E38D-7F81-1DE7-49F6F0B3FFE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77051" y="4560779"/>
            <a:ext cx="2785398" cy="208905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B345890-1338-5990-AB1F-5A4A12EE0483}"/>
              </a:ext>
            </a:extLst>
          </p:cNvPr>
          <p:cNvSpPr txBox="1"/>
          <p:nvPr/>
        </p:nvSpPr>
        <p:spPr>
          <a:xfrm>
            <a:off x="4344912" y="6213261"/>
            <a:ext cx="2867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dirty="0">
                <a:solidFill>
                  <a:srgbClr val="00B050"/>
                </a:solidFill>
              </a:rPr>
              <a:t>THU Students in CEE magnet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9AB1309-3AE3-9E33-5589-15E11B6899EE}"/>
              </a:ext>
            </a:extLst>
          </p:cNvPr>
          <p:cNvSpPr txBox="1"/>
          <p:nvPr/>
        </p:nvSpPr>
        <p:spPr>
          <a:xfrm>
            <a:off x="10196054" y="5267436"/>
            <a:ext cx="21383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dirty="0">
                <a:solidFill>
                  <a:srgbClr val="00B050"/>
                </a:solidFill>
              </a:rPr>
              <a:t>Eli Piasetzky @ IMP neutron detector</a:t>
            </a:r>
          </a:p>
        </p:txBody>
      </p:sp>
    </p:spTree>
    <p:extLst>
      <p:ext uri="{BB962C8B-B14F-4D97-AF65-F5344CB8AC3E}">
        <p14:creationId xmlns:p14="http://schemas.microsoft.com/office/powerpoint/2010/main" val="89158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>
            <a:extLst>
              <a:ext uri="{FF2B5EF4-FFF2-40B4-BE49-F238E27FC236}">
                <a16:creationId xmlns:a16="http://schemas.microsoft.com/office/drawing/2014/main" id="{20F23E11-CF94-0D77-CCBD-5AEC48BDE5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569" y="714958"/>
            <a:ext cx="5715581" cy="263694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B6E1A8A-4A62-D159-5BDE-21D3DD955637}"/>
              </a:ext>
            </a:extLst>
          </p:cNvPr>
          <p:cNvSpPr txBox="1"/>
          <p:nvPr/>
        </p:nvSpPr>
        <p:spPr>
          <a:xfrm>
            <a:off x="229099" y="506964"/>
            <a:ext cx="6187315" cy="14296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q"/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Monte-Carlo simulation of SRC w/ CEE@HIRFL</a:t>
            </a:r>
          </a:p>
          <a:p>
            <a:pPr marL="800100" lvl="1" indent="-342900">
              <a:lnSpc>
                <a:spcPct val="150000"/>
              </a:lnSpc>
              <a:buFont typeface="Wingdings" pitchFamily="2" charset="2"/>
              <a:buChar char="ü"/>
            </a:pP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Protons are within existing CEE detectors</a:t>
            </a:r>
          </a:p>
          <a:p>
            <a:pPr marL="742950" lvl="1" indent="-285750">
              <a:lnSpc>
                <a:spcPct val="150000"/>
              </a:lnSpc>
              <a:buFont typeface="Wingdings" pitchFamily="2" charset="2"/>
              <a:buChar char="ü"/>
            </a:pPr>
            <a:endParaRPr lang="en-CN" sz="20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035676C-0CBC-DDE4-31AC-B2672D712C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098" y="1847761"/>
            <a:ext cx="5670372" cy="40729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74343580-4A4D-759B-B036-485BAC107D81}"/>
              </a:ext>
            </a:extLst>
          </p:cNvPr>
          <p:cNvSpPr/>
          <p:nvPr/>
        </p:nvSpPr>
        <p:spPr bwMode="auto">
          <a:xfrm>
            <a:off x="1655909" y="4074207"/>
            <a:ext cx="1152939" cy="334617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N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Heiti SC Light" charset="0"/>
              <a:cs typeface="Heiti SC Light" charset="0"/>
              <a:sym typeface="Gill Sans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2AE0E11-4D94-8E84-C7F4-B3115BBDBBC3}"/>
              </a:ext>
            </a:extLst>
          </p:cNvPr>
          <p:cNvSpPr/>
          <p:nvPr/>
        </p:nvSpPr>
        <p:spPr bwMode="auto">
          <a:xfrm>
            <a:off x="4475798" y="4074436"/>
            <a:ext cx="1152939" cy="334617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N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Heiti SC Light" charset="0"/>
              <a:cs typeface="Heiti SC Light" charset="0"/>
              <a:sym typeface="Gill Sans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A47465D-FAF5-AC93-6F9A-E444473B70FC}"/>
              </a:ext>
            </a:extLst>
          </p:cNvPr>
          <p:cNvSpPr/>
          <p:nvPr/>
        </p:nvSpPr>
        <p:spPr bwMode="auto">
          <a:xfrm>
            <a:off x="3023986" y="4074435"/>
            <a:ext cx="396023" cy="1359189"/>
          </a:xfrm>
          <a:prstGeom prst="rect">
            <a:avLst/>
          </a:prstGeom>
          <a:solidFill>
            <a:schemeClr val="accent6">
              <a:lumMod val="75000"/>
              <a:alpha val="51128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N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Heiti SC Light" charset="0"/>
              <a:cs typeface="Heiti SC Light" charset="0"/>
              <a:sym typeface="Gill Sans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3E6CF82-9177-DB8C-4629-2CA2CDB24B72}"/>
              </a:ext>
            </a:extLst>
          </p:cNvPr>
          <p:cNvSpPr/>
          <p:nvPr/>
        </p:nvSpPr>
        <p:spPr bwMode="auto">
          <a:xfrm>
            <a:off x="229098" y="4534788"/>
            <a:ext cx="396023" cy="898836"/>
          </a:xfrm>
          <a:prstGeom prst="rect">
            <a:avLst/>
          </a:prstGeom>
          <a:solidFill>
            <a:schemeClr val="accent6">
              <a:lumMod val="75000"/>
              <a:alpha val="51128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N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Heiti SC Light" charset="0"/>
              <a:cs typeface="Heiti SC Light" charset="0"/>
              <a:sym typeface="Gill Sans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E961FF2-FA40-5AD3-970A-4611AE566AE7}"/>
              </a:ext>
            </a:extLst>
          </p:cNvPr>
          <p:cNvSpPr txBox="1"/>
          <p:nvPr/>
        </p:nvSpPr>
        <p:spPr>
          <a:xfrm>
            <a:off x="2131250" y="1460262"/>
            <a:ext cx="20951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aseline="30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000" baseline="30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altLang="zh-CN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zh-CN" sz="20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p,ppn</a:t>
            </a:r>
            <a:r>
              <a:rPr lang="en-US" altLang="zh-CN" sz="20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000" baseline="300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altLang="zh-CN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000" baseline="30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altLang="zh-CN" sz="20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CN" sz="2000" dirty="0">
              <a:solidFill>
                <a:srgbClr val="00B050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3C93090-7620-34A4-9C6B-8B4BE07C7F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3825633"/>
            <a:ext cx="3285463" cy="225071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9789E8D-A13E-1849-D598-1659E8C070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86227" y="3825633"/>
            <a:ext cx="2905772" cy="217394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2D1F0F6-1B73-CFE7-6117-FB9489FEF96B}"/>
              </a:ext>
            </a:extLst>
          </p:cNvPr>
          <p:cNvSpPr txBox="1"/>
          <p:nvPr/>
        </p:nvSpPr>
        <p:spPr>
          <a:xfrm>
            <a:off x="7221602" y="3640967"/>
            <a:ext cx="10743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dirty="0"/>
              <a:t>CEE-TPC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DDF9342-2A0E-B290-9D05-BEA02A4F260F}"/>
              </a:ext>
            </a:extLst>
          </p:cNvPr>
          <p:cNvSpPr txBox="1"/>
          <p:nvPr/>
        </p:nvSpPr>
        <p:spPr>
          <a:xfrm>
            <a:off x="10140802" y="3657289"/>
            <a:ext cx="1410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dirty="0"/>
              <a:t>CEE-MWDC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5CC56C3-2C0B-265C-FC4B-FF2CB5D4FED8}"/>
              </a:ext>
            </a:extLst>
          </p:cNvPr>
          <p:cNvSpPr txBox="1"/>
          <p:nvPr/>
        </p:nvSpPr>
        <p:spPr>
          <a:xfrm rot="19906090">
            <a:off x="9855622" y="1335971"/>
            <a:ext cx="8153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5">
                    <a:lumMod val="75000"/>
                  </a:schemeClr>
                </a:solidFill>
              </a:rPr>
              <a:t>N</a:t>
            </a:r>
            <a:r>
              <a:rPr lang="en-CN" sz="1200" dirty="0">
                <a:solidFill>
                  <a:schemeClr val="accent5">
                    <a:lumMod val="75000"/>
                  </a:schemeClr>
                </a:solidFill>
              </a:rPr>
              <a:t>uclear fragments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7983B13-DB22-647F-D359-726099D1B739}"/>
              </a:ext>
            </a:extLst>
          </p:cNvPr>
          <p:cNvSpPr/>
          <p:nvPr/>
        </p:nvSpPr>
        <p:spPr bwMode="auto">
          <a:xfrm>
            <a:off x="7161763" y="1574915"/>
            <a:ext cx="2566858" cy="1724956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N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Heiti SC Light" charset="0"/>
              <a:cs typeface="Heiti SC Light" charset="0"/>
              <a:sym typeface="Gill Sans" charset="0"/>
            </a:endParaRP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90007741-89BA-42C8-F603-8D4F80D3F7AB}"/>
              </a:ext>
            </a:extLst>
          </p:cNvPr>
          <p:cNvCxnSpPr>
            <a:cxnSpLocks/>
          </p:cNvCxnSpPr>
          <p:nvPr/>
        </p:nvCxnSpPr>
        <p:spPr bwMode="auto">
          <a:xfrm>
            <a:off x="9568304" y="2827332"/>
            <a:ext cx="2160776" cy="0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62ACE307-8979-890F-FED4-D86779DECBD1}"/>
              </a:ext>
            </a:extLst>
          </p:cNvPr>
          <p:cNvSpPr txBox="1"/>
          <p:nvPr/>
        </p:nvSpPr>
        <p:spPr>
          <a:xfrm>
            <a:off x="10411723" y="2488778"/>
            <a:ext cx="478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dirty="0">
                <a:solidFill>
                  <a:schemeClr val="accent2">
                    <a:lumMod val="75000"/>
                  </a:schemeClr>
                </a:solidFill>
              </a:rPr>
              <a:t>4m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A767B40-78F9-9188-FA16-5B32EFC5387D}"/>
              </a:ext>
            </a:extLst>
          </p:cNvPr>
          <p:cNvCxnSpPr>
            <a:cxnSpLocks/>
          </p:cNvCxnSpPr>
          <p:nvPr/>
        </p:nvCxnSpPr>
        <p:spPr bwMode="auto">
          <a:xfrm>
            <a:off x="11729080" y="766567"/>
            <a:ext cx="0" cy="2694326"/>
          </a:xfrm>
          <a:prstGeom prst="line">
            <a:avLst/>
          </a:prstGeom>
          <a:blipFill dpi="0" rotWithShape="0">
            <a:blip r:embed="rId6"/>
            <a:srcRect/>
            <a:tile tx="0" ty="0" sx="100000" sy="100000" flip="none" algn="tl"/>
          </a:blipFill>
          <a:ln w="2540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839BDCE6-93F6-9362-47E7-0032F81F8F7B}"/>
              </a:ext>
            </a:extLst>
          </p:cNvPr>
          <p:cNvSpPr txBox="1"/>
          <p:nvPr/>
        </p:nvSpPr>
        <p:spPr>
          <a:xfrm rot="5400000">
            <a:off x="11618617" y="1788758"/>
            <a:ext cx="6116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dirty="0">
                <a:solidFill>
                  <a:schemeClr val="accent1">
                    <a:lumMod val="75000"/>
                  </a:schemeClr>
                </a:solidFill>
              </a:rPr>
              <a:t>Wall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2D61EC5-FC7A-B2BA-1E16-9731E1CD53A9}"/>
              </a:ext>
            </a:extLst>
          </p:cNvPr>
          <p:cNvSpPr txBox="1"/>
          <p:nvPr/>
        </p:nvSpPr>
        <p:spPr>
          <a:xfrm>
            <a:off x="1273669" y="4378202"/>
            <a:ext cx="13853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M</a:t>
            </a:r>
            <a:r>
              <a:rPr lang="en-CN" dirty="0">
                <a:solidFill>
                  <a:schemeClr val="accent2">
                    <a:lumMod val="75000"/>
                  </a:schemeClr>
                </a:solidFill>
              </a:rPr>
              <a:t>issing-Mass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38357A5-4F4B-DCEA-6507-423B26CC95D5}"/>
              </a:ext>
            </a:extLst>
          </p:cNvPr>
          <p:cNvSpPr txBox="1"/>
          <p:nvPr/>
        </p:nvSpPr>
        <p:spPr>
          <a:xfrm>
            <a:off x="1163063" y="2263570"/>
            <a:ext cx="1495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TPC+MWDC</a:t>
            </a:r>
            <a:endParaRPr lang="en-CN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74339C0-7F84-2BFC-C856-67A340E92A57}"/>
              </a:ext>
            </a:extLst>
          </p:cNvPr>
          <p:cNvSpPr txBox="1"/>
          <p:nvPr/>
        </p:nvSpPr>
        <p:spPr>
          <a:xfrm>
            <a:off x="4037055" y="2295430"/>
            <a:ext cx="1495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TPC+MWDC</a:t>
            </a:r>
            <a:endParaRPr lang="en-CN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45B5FCA-88CE-A194-4805-AD9FCBDE15A5}"/>
              </a:ext>
            </a:extLst>
          </p:cNvPr>
          <p:cNvSpPr txBox="1"/>
          <p:nvPr/>
        </p:nvSpPr>
        <p:spPr>
          <a:xfrm>
            <a:off x="3414704" y="4181532"/>
            <a:ext cx="670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ZDC</a:t>
            </a:r>
            <a:endParaRPr lang="en-CN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24E68AC-8544-E7F0-EFDF-6288B47C837C}"/>
              </a:ext>
            </a:extLst>
          </p:cNvPr>
          <p:cNvSpPr txBox="1"/>
          <p:nvPr/>
        </p:nvSpPr>
        <p:spPr>
          <a:xfrm>
            <a:off x="8475939" y="1552595"/>
            <a:ext cx="6607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solidFill>
                  <a:srgbClr val="FF0000"/>
                </a:solidFill>
              </a:rPr>
              <a:t>@0.5T</a:t>
            </a:r>
            <a:endParaRPr lang="en-CN" sz="1400" dirty="0">
              <a:solidFill>
                <a:srgbClr val="FF0000"/>
              </a:solidFill>
            </a:endParaRPr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6AFF45CC-BE3C-1290-A8EE-B201CAC63967}"/>
              </a:ext>
            </a:extLst>
          </p:cNvPr>
          <p:cNvSpPr txBox="1">
            <a:spLocks/>
          </p:cNvSpPr>
          <p:nvPr/>
        </p:nvSpPr>
        <p:spPr>
          <a:xfrm>
            <a:off x="0" y="102530"/>
            <a:ext cx="12191999" cy="441964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Gill Sans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7875">
                <a:solidFill>
                  <a:schemeClr val="tx1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7875">
                <a:solidFill>
                  <a:schemeClr val="tx1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7875">
                <a:solidFill>
                  <a:schemeClr val="tx1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7875">
                <a:solidFill>
                  <a:schemeClr val="tx1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5pPr>
            <a:lvl6pPr marL="428631" algn="ctr" rtl="0" eaLnBrk="1" fontAlgn="base" hangingPunct="1">
              <a:spcBef>
                <a:spcPct val="0"/>
              </a:spcBef>
              <a:spcAft>
                <a:spcPct val="0"/>
              </a:spcAft>
              <a:defRPr sz="7875">
                <a:solidFill>
                  <a:schemeClr val="tx1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6pPr>
            <a:lvl7pPr marL="857262" algn="ctr" rtl="0" eaLnBrk="1" fontAlgn="base" hangingPunct="1">
              <a:spcBef>
                <a:spcPct val="0"/>
              </a:spcBef>
              <a:spcAft>
                <a:spcPct val="0"/>
              </a:spcAft>
              <a:defRPr sz="7875">
                <a:solidFill>
                  <a:schemeClr val="tx1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7pPr>
            <a:lvl8pPr marL="1285893" algn="ctr" rtl="0" eaLnBrk="1" fontAlgn="base" hangingPunct="1">
              <a:spcBef>
                <a:spcPct val="0"/>
              </a:spcBef>
              <a:spcAft>
                <a:spcPct val="0"/>
              </a:spcAft>
              <a:defRPr sz="7875">
                <a:solidFill>
                  <a:schemeClr val="tx1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8pPr>
            <a:lvl9pPr marL="1714525" algn="ctr" rtl="0" eaLnBrk="1" fontAlgn="base" hangingPunct="1">
              <a:spcBef>
                <a:spcPct val="0"/>
              </a:spcBef>
              <a:spcAft>
                <a:spcPct val="0"/>
              </a:spcAft>
              <a:defRPr sz="7875">
                <a:solidFill>
                  <a:schemeClr val="tx1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9pPr>
          </a:lstStyle>
          <a:p>
            <a:r>
              <a:rPr lang="en-CN" altLang="en-US" sz="2800" b="1" spc="200" noProof="1">
                <a:ea typeface="微软雅黑" panose="020B0503020204020204" pitchFamily="34" charset="-122"/>
                <a:sym typeface="+mn-ea"/>
              </a:rPr>
              <a:t>SRC Experiment @ HIRFL</a:t>
            </a:r>
            <a:r>
              <a:rPr lang="en-US" altLang="zh-CN" sz="2800" b="1" spc="200" noProof="1">
                <a:ea typeface="微软雅黑" panose="020B0503020204020204" pitchFamily="34" charset="-122"/>
                <a:sym typeface="+mn-ea"/>
              </a:rPr>
              <a:t>-CEE</a:t>
            </a:r>
            <a:endParaRPr lang="en-CN" altLang="en-US" sz="2800" b="1" spc="200" noProof="1">
              <a:ea typeface="微软雅黑" panose="020B0503020204020204" pitchFamily="34" charset="-122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200473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9AE1D57-01DA-577C-0397-183F39D65B59}"/>
              </a:ext>
            </a:extLst>
          </p:cNvPr>
          <p:cNvSpPr txBox="1"/>
          <p:nvPr/>
        </p:nvSpPr>
        <p:spPr>
          <a:xfrm>
            <a:off x="204195" y="615568"/>
            <a:ext cx="6957568" cy="1421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q"/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Fragment detection w/ standard CEE setup</a:t>
            </a:r>
            <a:endParaRPr lang="en-US" altLang="zh-CN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itchFamily="2" charset="2"/>
            </a:endParaRPr>
          </a:p>
          <a:p>
            <a:pPr marL="742950" lvl="1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Fragment-Detector at 4m downstream</a:t>
            </a:r>
          </a:p>
          <a:p>
            <a:pPr marL="742950" lvl="1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Increase magnetic field to 1.0T</a:t>
            </a:r>
            <a:endParaRPr lang="en-US" altLang="zh-CN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C8841E7D-5072-DFAE-9704-F251B95766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569" y="615568"/>
            <a:ext cx="5715581" cy="2636946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BC1BF34B-0699-6BAE-39CC-BA0134F4EF9A}"/>
              </a:ext>
            </a:extLst>
          </p:cNvPr>
          <p:cNvSpPr txBox="1"/>
          <p:nvPr/>
        </p:nvSpPr>
        <p:spPr>
          <a:xfrm rot="19906090">
            <a:off x="9855622" y="1236581"/>
            <a:ext cx="8153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5">
                    <a:lumMod val="75000"/>
                  </a:schemeClr>
                </a:solidFill>
              </a:rPr>
              <a:t>N</a:t>
            </a:r>
            <a:r>
              <a:rPr lang="en-CN" sz="1200" dirty="0">
                <a:solidFill>
                  <a:schemeClr val="accent5">
                    <a:lumMod val="75000"/>
                  </a:schemeClr>
                </a:solidFill>
              </a:rPr>
              <a:t>uclear fragments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116740E-41C5-01B5-B47D-117B1F070E37}"/>
              </a:ext>
            </a:extLst>
          </p:cNvPr>
          <p:cNvSpPr/>
          <p:nvPr/>
        </p:nvSpPr>
        <p:spPr bwMode="auto">
          <a:xfrm>
            <a:off x="7161763" y="1475525"/>
            <a:ext cx="2566858" cy="1724956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N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Heiti SC Light" charset="0"/>
              <a:cs typeface="Heiti SC Light" charset="0"/>
              <a:sym typeface="Gill Sans" charset="0"/>
            </a:endParaRP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D8570335-8704-4B88-5FB9-6DF366663CAE}"/>
              </a:ext>
            </a:extLst>
          </p:cNvPr>
          <p:cNvCxnSpPr>
            <a:cxnSpLocks/>
          </p:cNvCxnSpPr>
          <p:nvPr/>
        </p:nvCxnSpPr>
        <p:spPr bwMode="auto">
          <a:xfrm>
            <a:off x="9568304" y="2727942"/>
            <a:ext cx="2160776" cy="0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1E471546-0E1B-DC22-95AB-FD7A040240C4}"/>
              </a:ext>
            </a:extLst>
          </p:cNvPr>
          <p:cNvSpPr txBox="1"/>
          <p:nvPr/>
        </p:nvSpPr>
        <p:spPr>
          <a:xfrm>
            <a:off x="10411723" y="2389388"/>
            <a:ext cx="478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dirty="0">
                <a:solidFill>
                  <a:schemeClr val="accent2">
                    <a:lumMod val="75000"/>
                  </a:schemeClr>
                </a:solidFill>
              </a:rPr>
              <a:t>4m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04CC784E-A2C0-2648-C3C9-EF060D3BDCD6}"/>
              </a:ext>
            </a:extLst>
          </p:cNvPr>
          <p:cNvCxnSpPr>
            <a:cxnSpLocks/>
          </p:cNvCxnSpPr>
          <p:nvPr/>
        </p:nvCxnSpPr>
        <p:spPr bwMode="auto">
          <a:xfrm>
            <a:off x="11729080" y="667177"/>
            <a:ext cx="0" cy="2694326"/>
          </a:xfrm>
          <a:prstGeom prst="line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2540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7C9ED354-07AD-A529-2539-033DEC91B615}"/>
              </a:ext>
            </a:extLst>
          </p:cNvPr>
          <p:cNvSpPr txBox="1"/>
          <p:nvPr/>
        </p:nvSpPr>
        <p:spPr>
          <a:xfrm rot="5400000">
            <a:off x="11618617" y="1689368"/>
            <a:ext cx="6116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dirty="0">
                <a:solidFill>
                  <a:schemeClr val="accent1">
                    <a:lumMod val="75000"/>
                  </a:schemeClr>
                </a:solidFill>
              </a:rPr>
              <a:t>Wall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B0649E8-2746-EDE1-AFBD-31F5D32A537B}"/>
              </a:ext>
            </a:extLst>
          </p:cNvPr>
          <p:cNvSpPr txBox="1"/>
          <p:nvPr/>
        </p:nvSpPr>
        <p:spPr>
          <a:xfrm>
            <a:off x="8475939" y="1453205"/>
            <a:ext cx="6607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solidFill>
                  <a:srgbClr val="FF0000"/>
                </a:solidFill>
              </a:rPr>
              <a:t>@1.0T</a:t>
            </a:r>
            <a:endParaRPr lang="en-CN" sz="1400" dirty="0">
              <a:solidFill>
                <a:srgbClr val="FF0000"/>
              </a:solidFill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56E7519B-6048-4F8F-8DE1-C265BE99F86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744"/>
          <a:stretch/>
        </p:blipFill>
        <p:spPr>
          <a:xfrm>
            <a:off x="420816" y="2179855"/>
            <a:ext cx="5491133" cy="3644053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74F73AF9-36C9-79A7-89DA-D7D3ADC3C9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3425" y="3685431"/>
            <a:ext cx="5545679" cy="281850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5C4D829F-B055-D695-FFC4-03AF382DEC50}"/>
              </a:ext>
            </a:extLst>
          </p:cNvPr>
          <p:cNvSpPr txBox="1"/>
          <p:nvPr/>
        </p:nvSpPr>
        <p:spPr>
          <a:xfrm>
            <a:off x="6752359" y="3812891"/>
            <a:ext cx="281594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Continue Improvement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  <a:sym typeface="Wingdings" pitchFamily="2" charset="2"/>
            </a:endParaRPr>
          </a:p>
          <a:p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    Add a new dipole? </a:t>
            </a:r>
            <a:endParaRPr lang="en-CN" dirty="0">
              <a:solidFill>
                <a:srgbClr val="FF0000"/>
              </a:solidFill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A4650662-E8E6-26C2-A178-557C4F83E359}"/>
              </a:ext>
            </a:extLst>
          </p:cNvPr>
          <p:cNvCxnSpPr/>
          <p:nvPr/>
        </p:nvCxnSpPr>
        <p:spPr>
          <a:xfrm>
            <a:off x="3419272" y="2604294"/>
            <a:ext cx="0" cy="3219614"/>
          </a:xfrm>
          <a:prstGeom prst="line">
            <a:avLst/>
          </a:prstGeom>
          <a:ln w="28575">
            <a:solidFill>
              <a:srgbClr val="FB59F3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83E1483-7DA5-8397-677F-4D42F9D7E1A5}"/>
              </a:ext>
            </a:extLst>
          </p:cNvPr>
          <p:cNvCxnSpPr/>
          <p:nvPr/>
        </p:nvCxnSpPr>
        <p:spPr>
          <a:xfrm>
            <a:off x="3813410" y="2466957"/>
            <a:ext cx="0" cy="3219614"/>
          </a:xfrm>
          <a:prstGeom prst="line">
            <a:avLst/>
          </a:prstGeom>
          <a:ln w="28575"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3">
            <a:extLst>
              <a:ext uri="{FF2B5EF4-FFF2-40B4-BE49-F238E27FC236}">
                <a16:creationId xmlns:a16="http://schemas.microsoft.com/office/drawing/2014/main" id="{C9CBF370-DAAE-1828-83D8-FF84324309A8}"/>
              </a:ext>
            </a:extLst>
          </p:cNvPr>
          <p:cNvSpPr txBox="1">
            <a:spLocks/>
          </p:cNvSpPr>
          <p:nvPr/>
        </p:nvSpPr>
        <p:spPr>
          <a:xfrm>
            <a:off x="0" y="102530"/>
            <a:ext cx="12191999" cy="441964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Gill Sans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7875">
                <a:solidFill>
                  <a:schemeClr val="tx1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7875">
                <a:solidFill>
                  <a:schemeClr val="tx1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7875">
                <a:solidFill>
                  <a:schemeClr val="tx1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7875">
                <a:solidFill>
                  <a:schemeClr val="tx1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5pPr>
            <a:lvl6pPr marL="428631" algn="ctr" rtl="0" eaLnBrk="1" fontAlgn="base" hangingPunct="1">
              <a:spcBef>
                <a:spcPct val="0"/>
              </a:spcBef>
              <a:spcAft>
                <a:spcPct val="0"/>
              </a:spcAft>
              <a:defRPr sz="7875">
                <a:solidFill>
                  <a:schemeClr val="tx1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6pPr>
            <a:lvl7pPr marL="857262" algn="ctr" rtl="0" eaLnBrk="1" fontAlgn="base" hangingPunct="1">
              <a:spcBef>
                <a:spcPct val="0"/>
              </a:spcBef>
              <a:spcAft>
                <a:spcPct val="0"/>
              </a:spcAft>
              <a:defRPr sz="7875">
                <a:solidFill>
                  <a:schemeClr val="tx1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7pPr>
            <a:lvl8pPr marL="1285893" algn="ctr" rtl="0" eaLnBrk="1" fontAlgn="base" hangingPunct="1">
              <a:spcBef>
                <a:spcPct val="0"/>
              </a:spcBef>
              <a:spcAft>
                <a:spcPct val="0"/>
              </a:spcAft>
              <a:defRPr sz="7875">
                <a:solidFill>
                  <a:schemeClr val="tx1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8pPr>
            <a:lvl9pPr marL="1714525" algn="ctr" rtl="0" eaLnBrk="1" fontAlgn="base" hangingPunct="1">
              <a:spcBef>
                <a:spcPct val="0"/>
              </a:spcBef>
              <a:spcAft>
                <a:spcPct val="0"/>
              </a:spcAft>
              <a:defRPr sz="7875">
                <a:solidFill>
                  <a:schemeClr val="tx1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9pPr>
          </a:lstStyle>
          <a:p>
            <a:r>
              <a:rPr lang="en-CN" altLang="en-US" sz="2800" b="1" spc="200" noProof="1">
                <a:ea typeface="微软雅黑" panose="020B0503020204020204" pitchFamily="34" charset="-122"/>
                <a:sym typeface="+mn-ea"/>
              </a:rPr>
              <a:t>SRC Experiment @ HIRFL</a:t>
            </a:r>
            <a:r>
              <a:rPr lang="en-US" altLang="zh-CN" sz="2800" b="1" spc="200" noProof="1">
                <a:ea typeface="微软雅黑" panose="020B0503020204020204" pitchFamily="34" charset="-122"/>
                <a:sym typeface="+mn-ea"/>
              </a:rPr>
              <a:t>-CEE</a:t>
            </a:r>
            <a:endParaRPr lang="en-CN" altLang="en-US" sz="2800" b="1" spc="200" noProof="1">
              <a:ea typeface="微软雅黑" panose="020B0503020204020204" pitchFamily="34" charset="-122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9520754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C21610C1-D0F0-F8C1-1B7E-6BBABB8FADC7}"/>
              </a:ext>
            </a:extLst>
          </p:cNvPr>
          <p:cNvCxnSpPr>
            <a:cxnSpLocks/>
          </p:cNvCxnSpPr>
          <p:nvPr/>
        </p:nvCxnSpPr>
        <p:spPr>
          <a:xfrm>
            <a:off x="8020037" y="1943208"/>
            <a:ext cx="1354807" cy="637695"/>
          </a:xfrm>
          <a:prstGeom prst="straightConnector1">
            <a:avLst/>
          </a:prstGeom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BFB8D75-2FB9-5ECE-2735-738E000F5088}"/>
              </a:ext>
            </a:extLst>
          </p:cNvPr>
          <p:cNvCxnSpPr>
            <a:cxnSpLocks/>
          </p:cNvCxnSpPr>
          <p:nvPr/>
        </p:nvCxnSpPr>
        <p:spPr>
          <a:xfrm flipV="1">
            <a:off x="8211306" y="1937679"/>
            <a:ext cx="2382792" cy="12424"/>
          </a:xfrm>
          <a:prstGeom prst="straightConnector1">
            <a:avLst/>
          </a:prstGeom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C319091E-5773-EB60-5AC3-02FDF1C368B5}"/>
              </a:ext>
            </a:extLst>
          </p:cNvPr>
          <p:cNvSpPr txBox="1"/>
          <p:nvPr/>
        </p:nvSpPr>
        <p:spPr>
          <a:xfrm>
            <a:off x="308113" y="675861"/>
            <a:ext cx="116540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en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CEE will run with </a:t>
            </a:r>
            <a:r>
              <a:rPr lang="en-CN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 magnet in 2025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DA8F627-7E00-01AB-20AC-F7A21A958F00}"/>
              </a:ext>
            </a:extLst>
          </p:cNvPr>
          <p:cNvSpPr txBox="1"/>
          <p:nvPr/>
        </p:nvSpPr>
        <p:spPr>
          <a:xfrm>
            <a:off x="314981" y="1222671"/>
            <a:ext cx="104857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en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SRC study w/o B-field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8C019A4-9776-33B5-5935-4CBBC4006279}"/>
              </a:ext>
            </a:extLst>
          </p:cNvPr>
          <p:cNvCxnSpPr>
            <a:cxnSpLocks/>
          </p:cNvCxnSpPr>
          <p:nvPr/>
        </p:nvCxnSpPr>
        <p:spPr>
          <a:xfrm>
            <a:off x="6567574" y="1950103"/>
            <a:ext cx="1372776" cy="0"/>
          </a:xfrm>
          <a:prstGeom prst="straightConnector1">
            <a:avLst/>
          </a:prstGeom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2764DDA-11A0-5009-7452-5EEDE692F98B}"/>
              </a:ext>
            </a:extLst>
          </p:cNvPr>
          <p:cNvCxnSpPr/>
          <p:nvPr/>
        </p:nvCxnSpPr>
        <p:spPr>
          <a:xfrm>
            <a:off x="8188829" y="1950103"/>
            <a:ext cx="1948069" cy="0"/>
          </a:xfrm>
          <a:prstGeom prst="straightConnector1">
            <a:avLst/>
          </a:prstGeom>
          <a:ln w="38100" cap="flat" cmpd="sng" algn="ctr">
            <a:solidFill>
              <a:srgbClr val="A91EC2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DECD79A-F4A2-E624-192E-1461FC761F96}"/>
              </a:ext>
            </a:extLst>
          </p:cNvPr>
          <p:cNvCxnSpPr>
            <a:cxnSpLocks/>
          </p:cNvCxnSpPr>
          <p:nvPr/>
        </p:nvCxnSpPr>
        <p:spPr>
          <a:xfrm flipV="1">
            <a:off x="8091665" y="1353756"/>
            <a:ext cx="969437" cy="583923"/>
          </a:xfrm>
          <a:prstGeom prst="straightConnector1">
            <a:avLst/>
          </a:prstGeom>
          <a:ln w="19050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C70F7D1-9C5D-861C-942C-D2783AD27F1C}"/>
              </a:ext>
            </a:extLst>
          </p:cNvPr>
          <p:cNvCxnSpPr>
            <a:cxnSpLocks/>
          </p:cNvCxnSpPr>
          <p:nvPr/>
        </p:nvCxnSpPr>
        <p:spPr>
          <a:xfrm>
            <a:off x="8026548" y="1950103"/>
            <a:ext cx="997910" cy="1044632"/>
          </a:xfrm>
          <a:prstGeom prst="straightConnector1">
            <a:avLst/>
          </a:prstGeom>
          <a:ln w="19050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9" name="Explosion 1 8">
            <a:extLst>
              <a:ext uri="{FF2B5EF4-FFF2-40B4-BE49-F238E27FC236}">
                <a16:creationId xmlns:a16="http://schemas.microsoft.com/office/drawing/2014/main" id="{150AE02A-7656-14C4-F6CD-3777C9C5F118}"/>
              </a:ext>
            </a:extLst>
          </p:cNvPr>
          <p:cNvSpPr/>
          <p:nvPr/>
        </p:nvSpPr>
        <p:spPr>
          <a:xfrm>
            <a:off x="7930409" y="1835803"/>
            <a:ext cx="198783" cy="228600"/>
          </a:xfrm>
          <a:prstGeom prst="irregularSeal1">
            <a:avLst/>
          </a:prstGeom>
          <a:solidFill>
            <a:srgbClr val="CA77F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>
              <a:solidFill>
                <a:srgbClr val="FB59F3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51472BF-927C-362D-99BD-1259424B549E}"/>
              </a:ext>
            </a:extLst>
          </p:cNvPr>
          <p:cNvSpPr txBox="1"/>
          <p:nvPr/>
        </p:nvSpPr>
        <p:spPr>
          <a:xfrm>
            <a:off x="6680170" y="1516555"/>
            <a:ext cx="11400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sz="2400" dirty="0">
                <a:solidFill>
                  <a:schemeClr val="accent2">
                    <a:lumMod val="75000"/>
                  </a:schemeClr>
                </a:solidFill>
              </a:rPr>
              <a:t>A beam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40C7480-F445-F57E-D68B-6CB41C0AA35A}"/>
              </a:ext>
            </a:extLst>
          </p:cNvPr>
          <p:cNvSpPr txBox="1"/>
          <p:nvPr/>
        </p:nvSpPr>
        <p:spPr>
          <a:xfrm>
            <a:off x="10616575" y="1728129"/>
            <a:ext cx="11400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sz="2400" dirty="0">
                <a:solidFill>
                  <a:schemeClr val="accent2">
                    <a:lumMod val="75000"/>
                  </a:schemeClr>
                </a:solidFill>
              </a:rPr>
              <a:t>A beam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8CB9F34-FE85-5A74-7D24-78192B13C5C4}"/>
              </a:ext>
            </a:extLst>
          </p:cNvPr>
          <p:cNvSpPr txBox="1"/>
          <p:nvPr/>
        </p:nvSpPr>
        <p:spPr>
          <a:xfrm>
            <a:off x="8722667" y="1878846"/>
            <a:ext cx="13493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sz="2000" dirty="0">
                <a:solidFill>
                  <a:srgbClr val="A91EC2"/>
                </a:solidFill>
              </a:rPr>
              <a:t>fragments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5927ABF-931F-BAAD-99A0-9B496AE4D282}"/>
              </a:ext>
            </a:extLst>
          </p:cNvPr>
          <p:cNvSpPr txBox="1"/>
          <p:nvPr/>
        </p:nvSpPr>
        <p:spPr>
          <a:xfrm>
            <a:off x="9024458" y="1091720"/>
            <a:ext cx="10343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sz="2400" dirty="0">
                <a:solidFill>
                  <a:schemeClr val="accent6">
                    <a:lumMod val="75000"/>
                  </a:schemeClr>
                </a:solidFill>
              </a:rPr>
              <a:t>proton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00CE547-3064-8369-DB6E-55DB86A21DE2}"/>
              </a:ext>
            </a:extLst>
          </p:cNvPr>
          <p:cNvSpPr txBox="1"/>
          <p:nvPr/>
        </p:nvSpPr>
        <p:spPr>
          <a:xfrm>
            <a:off x="8991147" y="2822493"/>
            <a:ext cx="10343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sz="2400" dirty="0">
                <a:solidFill>
                  <a:schemeClr val="accent6">
                    <a:lumMod val="75000"/>
                  </a:schemeClr>
                </a:solidFill>
              </a:rPr>
              <a:t>proton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C19B8A4-9192-0C6A-C917-023AB1126B51}"/>
              </a:ext>
            </a:extLst>
          </p:cNvPr>
          <p:cNvSpPr txBox="1"/>
          <p:nvPr/>
        </p:nvSpPr>
        <p:spPr>
          <a:xfrm>
            <a:off x="9436013" y="2393921"/>
            <a:ext cx="11912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sz="2400" dirty="0">
                <a:solidFill>
                  <a:srgbClr val="FF0000"/>
                </a:solidFill>
              </a:rPr>
              <a:t>neutron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DD326E4-C886-4A84-5F26-2379E97F54C8}"/>
              </a:ext>
            </a:extLst>
          </p:cNvPr>
          <p:cNvSpPr txBox="1"/>
          <p:nvPr/>
        </p:nvSpPr>
        <p:spPr>
          <a:xfrm>
            <a:off x="448244" y="1577687"/>
            <a:ext cx="5353009" cy="1268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n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Measure protons and neutrons (TOF method)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en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Detect  fragments (A-1) or (A-2) (suppress FSI)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en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Find high momenta of protons &amp; neutrons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12012A5-F590-9F0C-3EF5-787F30F28575}"/>
              </a:ext>
            </a:extLst>
          </p:cNvPr>
          <p:cNvSpPr txBox="1"/>
          <p:nvPr/>
        </p:nvSpPr>
        <p:spPr>
          <a:xfrm>
            <a:off x="314981" y="3090236"/>
            <a:ext cx="81967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en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are needed: Hydrogen target or CH2 </a:t>
            </a:r>
            <a:r>
              <a:rPr lang="en-CN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&amp; Neutron detector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0F354F2-7C8C-908C-AD8F-0AED293A2BE5}"/>
              </a:ext>
            </a:extLst>
          </p:cNvPr>
          <p:cNvSpPr txBox="1"/>
          <p:nvPr/>
        </p:nvSpPr>
        <p:spPr>
          <a:xfrm>
            <a:off x="7646579" y="2103087"/>
            <a:ext cx="6623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sz="2400" dirty="0">
                <a:solidFill>
                  <a:srgbClr val="FB59F3"/>
                </a:solidFill>
              </a:rPr>
              <a:t>LH2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C4588FB9-4654-DF7C-E232-B9797765CB47}"/>
              </a:ext>
            </a:extLst>
          </p:cNvPr>
          <p:cNvSpPr/>
          <p:nvPr/>
        </p:nvSpPr>
        <p:spPr>
          <a:xfrm>
            <a:off x="9802838" y="5774466"/>
            <a:ext cx="331305" cy="396907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 sz="140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4DBF856-85B0-A931-E8AE-6AD8F9EC058E}"/>
              </a:ext>
            </a:extLst>
          </p:cNvPr>
          <p:cNvSpPr txBox="1"/>
          <p:nvPr/>
        </p:nvSpPr>
        <p:spPr>
          <a:xfrm>
            <a:off x="6973500" y="4269035"/>
            <a:ext cx="3021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sz="2400" baseline="30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CN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</a:t>
            </a:r>
            <a:r>
              <a:rPr lang="en-CN" sz="2400" baseline="30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3+ </a:t>
            </a:r>
            <a:r>
              <a:rPr lang="en-CN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DE6F1904-79E7-5B6C-FE9C-55936BB6CF37}"/>
              </a:ext>
            </a:extLst>
          </p:cNvPr>
          <p:cNvSpPr/>
          <p:nvPr/>
        </p:nvSpPr>
        <p:spPr>
          <a:xfrm>
            <a:off x="8416137" y="4180243"/>
            <a:ext cx="331305" cy="380277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 sz="1400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4BE948D8-F048-048C-A703-68AA28207B40}"/>
              </a:ext>
            </a:extLst>
          </p:cNvPr>
          <p:cNvSpPr/>
          <p:nvPr/>
        </p:nvSpPr>
        <p:spPr>
          <a:xfrm>
            <a:off x="8584019" y="4302497"/>
            <a:ext cx="331305" cy="380277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 sz="1400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992B9DA-3A04-4C90-49DF-3998C70B0A71}"/>
              </a:ext>
            </a:extLst>
          </p:cNvPr>
          <p:cNvSpPr/>
          <p:nvPr/>
        </p:nvSpPr>
        <p:spPr>
          <a:xfrm>
            <a:off x="8305722" y="4302497"/>
            <a:ext cx="331305" cy="380277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 sz="1400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86787615-1464-0412-3FF0-7E67FF930798}"/>
              </a:ext>
            </a:extLst>
          </p:cNvPr>
          <p:cNvSpPr/>
          <p:nvPr/>
        </p:nvSpPr>
        <p:spPr>
          <a:xfrm>
            <a:off x="8438241" y="4395528"/>
            <a:ext cx="331305" cy="396907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 sz="140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8F1B676-F26D-D31F-2A55-5B07A290F63D}"/>
              </a:ext>
            </a:extLst>
          </p:cNvPr>
          <p:cNvSpPr txBox="1"/>
          <p:nvPr/>
        </p:nvSpPr>
        <p:spPr>
          <a:xfrm>
            <a:off x="9143267" y="4196481"/>
            <a:ext cx="33130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N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endParaRPr lang="en-CN" sz="2000" b="1" dirty="0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2AD7B822-085E-B1BC-60E5-6C96FF239684}"/>
              </a:ext>
            </a:extLst>
          </p:cNvPr>
          <p:cNvSpPr/>
          <p:nvPr/>
        </p:nvSpPr>
        <p:spPr>
          <a:xfrm>
            <a:off x="10013893" y="4272955"/>
            <a:ext cx="331305" cy="380277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 sz="1400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F9D0C6E0-7277-41B3-B006-D3404D3088FA}"/>
              </a:ext>
            </a:extLst>
          </p:cNvPr>
          <p:cNvSpPr/>
          <p:nvPr/>
        </p:nvSpPr>
        <p:spPr>
          <a:xfrm>
            <a:off x="9789964" y="4275996"/>
            <a:ext cx="331305" cy="396907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 sz="140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8E9F141-A229-199E-C8B6-D11A1A1A93BE}"/>
              </a:ext>
            </a:extLst>
          </p:cNvPr>
          <p:cNvSpPr txBox="1"/>
          <p:nvPr/>
        </p:nvSpPr>
        <p:spPr>
          <a:xfrm>
            <a:off x="6973500" y="4885627"/>
            <a:ext cx="3021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sz="2400" baseline="30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CN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</a:t>
            </a:r>
            <a:r>
              <a:rPr lang="en-CN" sz="2400" baseline="30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3+ </a:t>
            </a:r>
            <a:r>
              <a:rPr lang="en-CN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0DC41394-36EC-A421-B6DA-604EC26B84B9}"/>
              </a:ext>
            </a:extLst>
          </p:cNvPr>
          <p:cNvSpPr/>
          <p:nvPr/>
        </p:nvSpPr>
        <p:spPr>
          <a:xfrm>
            <a:off x="8416137" y="4885627"/>
            <a:ext cx="331305" cy="391567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 sz="1400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2C1D2732-0D75-F2D1-0AF2-0D0BB70A520B}"/>
              </a:ext>
            </a:extLst>
          </p:cNvPr>
          <p:cNvSpPr/>
          <p:nvPr/>
        </p:nvSpPr>
        <p:spPr>
          <a:xfrm>
            <a:off x="8581790" y="5021126"/>
            <a:ext cx="331305" cy="380277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 sz="1400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CE721256-D9CD-CB8B-A393-4B82CD35C58B}"/>
              </a:ext>
            </a:extLst>
          </p:cNvPr>
          <p:cNvSpPr/>
          <p:nvPr/>
        </p:nvSpPr>
        <p:spPr>
          <a:xfrm>
            <a:off x="8303493" y="5021126"/>
            <a:ext cx="331305" cy="380277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 sz="1400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FDA2A2F7-0AF2-8961-0928-66033C9F69C5}"/>
              </a:ext>
            </a:extLst>
          </p:cNvPr>
          <p:cNvSpPr/>
          <p:nvPr/>
        </p:nvSpPr>
        <p:spPr>
          <a:xfrm>
            <a:off x="8445623" y="5114407"/>
            <a:ext cx="331305" cy="396907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 sz="140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B74E159-7222-96E2-C6B0-AF389E7D269D}"/>
              </a:ext>
            </a:extLst>
          </p:cNvPr>
          <p:cNvSpPr txBox="1"/>
          <p:nvPr/>
        </p:nvSpPr>
        <p:spPr>
          <a:xfrm>
            <a:off x="9141038" y="4915110"/>
            <a:ext cx="33130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N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endParaRPr lang="en-CN" sz="2000" b="1" dirty="0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BE15FC0A-4C6E-5489-2F81-799A3693954B}"/>
              </a:ext>
            </a:extLst>
          </p:cNvPr>
          <p:cNvSpPr/>
          <p:nvPr/>
        </p:nvSpPr>
        <p:spPr>
          <a:xfrm>
            <a:off x="9765606" y="5011262"/>
            <a:ext cx="331305" cy="380277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 sz="1400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DB0AC6E8-6F7A-D685-47EB-78F81877AD43}"/>
              </a:ext>
            </a:extLst>
          </p:cNvPr>
          <p:cNvSpPr/>
          <p:nvPr/>
        </p:nvSpPr>
        <p:spPr>
          <a:xfrm>
            <a:off x="9869271" y="4848131"/>
            <a:ext cx="331305" cy="396907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 sz="1400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E04D767C-8297-A7E7-F308-6183ECD40058}"/>
              </a:ext>
            </a:extLst>
          </p:cNvPr>
          <p:cNvSpPr/>
          <p:nvPr/>
        </p:nvSpPr>
        <p:spPr>
          <a:xfrm>
            <a:off x="10013893" y="5032363"/>
            <a:ext cx="331305" cy="380277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 sz="1400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6E10EDF3-21B0-190D-E7E3-46D4E6B26ABD}"/>
              </a:ext>
            </a:extLst>
          </p:cNvPr>
          <p:cNvSpPr/>
          <p:nvPr/>
        </p:nvSpPr>
        <p:spPr>
          <a:xfrm>
            <a:off x="8068081" y="4180242"/>
            <a:ext cx="993021" cy="2116987"/>
          </a:xfrm>
          <a:prstGeom prst="rect">
            <a:avLst/>
          </a:prstGeom>
          <a:noFill/>
          <a:ln w="38100">
            <a:solidFill>
              <a:srgbClr val="92D05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72C855B2-A007-608C-55A9-119E748E34F8}"/>
              </a:ext>
            </a:extLst>
          </p:cNvPr>
          <p:cNvSpPr txBox="1"/>
          <p:nvPr/>
        </p:nvSpPr>
        <p:spPr>
          <a:xfrm>
            <a:off x="7661011" y="3827695"/>
            <a:ext cx="12282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𝛂-cluster?</a:t>
            </a:r>
            <a:endParaRPr lang="en-CN" sz="20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6D717827-BC22-9A13-712B-080100B18007}"/>
              </a:ext>
            </a:extLst>
          </p:cNvPr>
          <p:cNvSpPr txBox="1"/>
          <p:nvPr/>
        </p:nvSpPr>
        <p:spPr>
          <a:xfrm>
            <a:off x="9643898" y="3857138"/>
            <a:ext cx="7841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SRC?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507F77CF-1320-ED94-551C-7C182B5FA6C4}"/>
              </a:ext>
            </a:extLst>
          </p:cNvPr>
          <p:cNvSpPr/>
          <p:nvPr/>
        </p:nvSpPr>
        <p:spPr>
          <a:xfrm>
            <a:off x="9552279" y="4180242"/>
            <a:ext cx="993021" cy="2116987"/>
          </a:xfrm>
          <a:prstGeom prst="rect">
            <a:avLst/>
          </a:prstGeom>
          <a:noFill/>
          <a:ln w="38100">
            <a:solidFill>
              <a:schemeClr val="accent2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090B3D61-1718-F0C9-D1F3-EF4D64D0B92C}"/>
              </a:ext>
            </a:extLst>
          </p:cNvPr>
          <p:cNvSpPr txBox="1"/>
          <p:nvPr/>
        </p:nvSpPr>
        <p:spPr>
          <a:xfrm>
            <a:off x="6926865" y="5698000"/>
            <a:ext cx="3021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sz="2400" baseline="30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CN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</a:t>
            </a:r>
            <a:r>
              <a:rPr lang="en-CN" sz="2400" baseline="30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2+ </a:t>
            </a:r>
            <a:r>
              <a:rPr lang="en-CN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3351FB6B-CAF8-A6D7-22EA-A40ED9A411DF}"/>
              </a:ext>
            </a:extLst>
          </p:cNvPr>
          <p:cNvSpPr/>
          <p:nvPr/>
        </p:nvSpPr>
        <p:spPr>
          <a:xfrm>
            <a:off x="8440921" y="5696475"/>
            <a:ext cx="331305" cy="380277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 sz="1400"/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42CF085C-5A45-4C92-554F-2D07C815B08F}"/>
              </a:ext>
            </a:extLst>
          </p:cNvPr>
          <p:cNvSpPr/>
          <p:nvPr/>
        </p:nvSpPr>
        <p:spPr>
          <a:xfrm>
            <a:off x="8596893" y="5800967"/>
            <a:ext cx="331305" cy="380277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 sz="1400"/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67A297AB-6168-7D01-B098-C12309382D87}"/>
              </a:ext>
            </a:extLst>
          </p:cNvPr>
          <p:cNvSpPr/>
          <p:nvPr/>
        </p:nvSpPr>
        <p:spPr>
          <a:xfrm>
            <a:off x="8318596" y="5800967"/>
            <a:ext cx="331305" cy="380277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 sz="1400"/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DFDB76DC-F169-09BE-A54C-D0F93C054439}"/>
              </a:ext>
            </a:extLst>
          </p:cNvPr>
          <p:cNvSpPr/>
          <p:nvPr/>
        </p:nvSpPr>
        <p:spPr>
          <a:xfrm>
            <a:off x="8460758" y="5897119"/>
            <a:ext cx="376301" cy="400110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BF621B29-4588-BC9D-FF70-957C351B457F}"/>
              </a:ext>
            </a:extLst>
          </p:cNvPr>
          <p:cNvSpPr txBox="1"/>
          <p:nvPr/>
        </p:nvSpPr>
        <p:spPr>
          <a:xfrm>
            <a:off x="9156141" y="5694951"/>
            <a:ext cx="33130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N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endParaRPr lang="en-CN" sz="2000" b="1" dirty="0"/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A86241E3-8840-D94E-C90C-61D1B352A328}"/>
              </a:ext>
            </a:extLst>
          </p:cNvPr>
          <p:cNvSpPr/>
          <p:nvPr/>
        </p:nvSpPr>
        <p:spPr>
          <a:xfrm>
            <a:off x="9928735" y="5622066"/>
            <a:ext cx="331305" cy="380277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 sz="1400"/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32298472-C8C2-AAD9-286B-288D826D7E70}"/>
              </a:ext>
            </a:extLst>
          </p:cNvPr>
          <p:cNvSpPr/>
          <p:nvPr/>
        </p:nvSpPr>
        <p:spPr>
          <a:xfrm>
            <a:off x="10058227" y="5774466"/>
            <a:ext cx="331305" cy="396907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 sz="1400"/>
          </a:p>
        </p:txBody>
      </p:sp>
      <p:sp>
        <p:nvSpPr>
          <p:cNvPr id="73" name="Title 3">
            <a:extLst>
              <a:ext uri="{FF2B5EF4-FFF2-40B4-BE49-F238E27FC236}">
                <a16:creationId xmlns:a16="http://schemas.microsoft.com/office/drawing/2014/main" id="{D07B10D5-C6A5-FE28-A1CC-FD7E60F86AB6}"/>
              </a:ext>
            </a:extLst>
          </p:cNvPr>
          <p:cNvSpPr txBox="1">
            <a:spLocks/>
          </p:cNvSpPr>
          <p:nvPr/>
        </p:nvSpPr>
        <p:spPr>
          <a:xfrm>
            <a:off x="0" y="102530"/>
            <a:ext cx="12191999" cy="441964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Gill Sans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7875">
                <a:solidFill>
                  <a:schemeClr val="tx1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7875">
                <a:solidFill>
                  <a:schemeClr val="tx1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7875">
                <a:solidFill>
                  <a:schemeClr val="tx1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7875">
                <a:solidFill>
                  <a:schemeClr val="tx1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5pPr>
            <a:lvl6pPr marL="428631" algn="ctr" rtl="0" eaLnBrk="1" fontAlgn="base" hangingPunct="1">
              <a:spcBef>
                <a:spcPct val="0"/>
              </a:spcBef>
              <a:spcAft>
                <a:spcPct val="0"/>
              </a:spcAft>
              <a:defRPr sz="7875">
                <a:solidFill>
                  <a:schemeClr val="tx1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6pPr>
            <a:lvl7pPr marL="857262" algn="ctr" rtl="0" eaLnBrk="1" fontAlgn="base" hangingPunct="1">
              <a:spcBef>
                <a:spcPct val="0"/>
              </a:spcBef>
              <a:spcAft>
                <a:spcPct val="0"/>
              </a:spcAft>
              <a:defRPr sz="7875">
                <a:solidFill>
                  <a:schemeClr val="tx1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7pPr>
            <a:lvl8pPr marL="1285893" algn="ctr" rtl="0" eaLnBrk="1" fontAlgn="base" hangingPunct="1">
              <a:spcBef>
                <a:spcPct val="0"/>
              </a:spcBef>
              <a:spcAft>
                <a:spcPct val="0"/>
              </a:spcAft>
              <a:defRPr sz="7875">
                <a:solidFill>
                  <a:schemeClr val="tx1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8pPr>
            <a:lvl9pPr marL="1714525" algn="ctr" rtl="0" eaLnBrk="1" fontAlgn="base" hangingPunct="1">
              <a:spcBef>
                <a:spcPct val="0"/>
              </a:spcBef>
              <a:spcAft>
                <a:spcPct val="0"/>
              </a:spcAft>
              <a:defRPr sz="7875">
                <a:solidFill>
                  <a:schemeClr val="tx1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9pPr>
          </a:lstStyle>
          <a:p>
            <a:r>
              <a:rPr lang="en-CN" altLang="en-US" sz="2800" b="1" spc="200" noProof="1">
                <a:ea typeface="微软雅黑" panose="020B0503020204020204" pitchFamily="34" charset="-122"/>
                <a:sym typeface="+mn-ea"/>
              </a:rPr>
              <a:t>SRC Experiment @ HIRFL</a:t>
            </a:r>
            <a:r>
              <a:rPr lang="en-US" altLang="zh-CN" sz="2800" b="1" spc="200" noProof="1">
                <a:ea typeface="微软雅黑" panose="020B0503020204020204" pitchFamily="34" charset="-122"/>
                <a:sym typeface="+mn-ea"/>
              </a:rPr>
              <a:t>-CEE</a:t>
            </a:r>
            <a:endParaRPr lang="en-CN" altLang="en-US" sz="2800" b="1" spc="200" noProof="1"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36F1EA11-0734-32D7-D1D4-96EC70195E3B}"/>
              </a:ext>
            </a:extLst>
          </p:cNvPr>
          <p:cNvSpPr txBox="1"/>
          <p:nvPr/>
        </p:nvSpPr>
        <p:spPr>
          <a:xfrm>
            <a:off x="311314" y="3713811"/>
            <a:ext cx="60516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en-CN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Light ions to study SRC in few-body nuclei?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F771A7A-5210-752D-069F-4B0D742CC7FF}"/>
              </a:ext>
            </a:extLst>
          </p:cNvPr>
          <p:cNvSpPr txBox="1"/>
          <p:nvPr/>
        </p:nvSpPr>
        <p:spPr>
          <a:xfrm>
            <a:off x="404348" y="4173769"/>
            <a:ext cx="5909222" cy="1883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itchFamily="2" charset="2"/>
              <a:buChar char="ü"/>
            </a:pPr>
            <a:r>
              <a:rPr lang="en-US" altLang="zh-CN" sz="2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𝛂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make final-state simpler, but prefer mostly in even-even N=Z nuclei, 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 excited states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2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Alternatively, learn nuclear formation if no intact (A-2) or (A-3) fragments.</a:t>
            </a:r>
          </a:p>
        </p:txBody>
      </p:sp>
    </p:spTree>
    <p:extLst>
      <p:ext uri="{BB962C8B-B14F-4D97-AF65-F5344CB8AC3E}">
        <p14:creationId xmlns:p14="http://schemas.microsoft.com/office/powerpoint/2010/main" val="843921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32" grpId="0"/>
      <p:bldP spid="33" grpId="0" animBg="1"/>
      <p:bldP spid="34" grpId="0" animBg="1"/>
      <p:bldP spid="35" grpId="0" animBg="1"/>
      <p:bldP spid="36" grpId="0" animBg="1"/>
      <p:bldP spid="37" grpId="0"/>
      <p:bldP spid="38" grpId="0" animBg="1"/>
      <p:bldP spid="39" grpId="0" animBg="1"/>
      <p:bldP spid="40" grpId="0"/>
      <p:bldP spid="41" grpId="0" animBg="1"/>
      <p:bldP spid="42" grpId="0" animBg="1"/>
      <p:bldP spid="43" grpId="0" animBg="1"/>
      <p:bldP spid="44" grpId="0" animBg="1"/>
      <p:bldP spid="45" grpId="0"/>
      <p:bldP spid="58" grpId="0" animBg="1"/>
      <p:bldP spid="59" grpId="0" animBg="1"/>
      <p:bldP spid="60" grpId="0" animBg="1"/>
      <p:bldP spid="61" grpId="0" animBg="1"/>
      <p:bldP spid="62" grpId="0"/>
      <p:bldP spid="63" grpId="0"/>
      <p:bldP spid="64" grpId="0" animBg="1"/>
      <p:bldP spid="65" grpId="0"/>
      <p:bldP spid="66" grpId="0" animBg="1"/>
      <p:bldP spid="67" grpId="0" animBg="1"/>
      <p:bldP spid="68" grpId="0" animBg="1"/>
      <p:bldP spid="69" grpId="0" animBg="1"/>
      <p:bldP spid="70" grpId="0"/>
      <p:bldP spid="71" grpId="0" animBg="1"/>
      <p:bldP spid="72" grpId="0" animBg="1"/>
      <p:bldP spid="74" grpId="0"/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58854043-67FE-2D18-EDB2-230615775C89}"/>
              </a:ext>
            </a:extLst>
          </p:cNvPr>
          <p:cNvSpPr txBox="1"/>
          <p:nvPr/>
        </p:nvSpPr>
        <p:spPr>
          <a:xfrm>
            <a:off x="155757" y="625140"/>
            <a:ext cx="10084207" cy="17913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en-US" sz="2000" dirty="0">
                <a:solidFill>
                  <a:schemeClr val="bg2">
                    <a:lumMod val="10000"/>
                  </a:schemeClr>
                </a:solidFill>
                <a:latin typeface="Baskerville Old Face" panose="02020602080505020303" charset="0"/>
              </a:rPr>
              <a:t>High-Intensity Heavy-Ion Accelerator Facility (Huizhou, Guandong):</a:t>
            </a:r>
            <a:endParaRPr lang="en-US" altLang="zh-CN" sz="2000" dirty="0">
              <a:solidFill>
                <a:schemeClr val="bg2">
                  <a:lumMod val="10000"/>
                </a:schemeClr>
              </a:solidFill>
              <a:latin typeface="Baskerville Old Face" panose="02020602080505020303" charset="0"/>
            </a:endParaRP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C12, E=51 GeV/c (4.25GeV/c/u)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 similar to NICA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1.8x10</a:t>
            </a:r>
            <a:r>
              <a:rPr lang="en-US" altLang="zh-CN" sz="2000" baseline="30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12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pps (fast </a:t>
            </a:r>
            <a:r>
              <a:rPr lang="en-US" altLang="zh-CN" sz="2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extr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.),  </a:t>
            </a:r>
            <a:r>
              <a:rPr lang="en-US" altLang="zh-CN" sz="20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Wingdings" pitchFamily="2" charset="2"/>
              </a:rPr>
              <a:t>4.5</a:t>
            </a:r>
            <a:r>
              <a:rPr lang="en-US" sz="20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x10</a:t>
            </a:r>
            <a:r>
              <a:rPr lang="en-US" sz="2000" baseline="300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11</a:t>
            </a:r>
            <a:r>
              <a:rPr lang="en-US" sz="20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pps (slow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extr</a:t>
            </a:r>
            <a:r>
              <a:rPr lang="en-US" sz="20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.) </a:t>
            </a:r>
            <a:r>
              <a:rPr lang="en-CN" sz="20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vs. 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3.5x10</a:t>
            </a:r>
            <a:r>
              <a:rPr lang="en-US" sz="20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pps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at JINR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First beam in end of 2025</a:t>
            </a:r>
          </a:p>
        </p:txBody>
      </p:sp>
      <p:sp>
        <p:nvSpPr>
          <p:cNvPr id="30" name="Title 3">
            <a:extLst>
              <a:ext uri="{FF2B5EF4-FFF2-40B4-BE49-F238E27FC236}">
                <a16:creationId xmlns:a16="http://schemas.microsoft.com/office/drawing/2014/main" id="{78B47324-4895-3BF0-B74D-8F17EEB1202F}"/>
              </a:ext>
            </a:extLst>
          </p:cNvPr>
          <p:cNvSpPr txBox="1">
            <a:spLocks/>
          </p:cNvSpPr>
          <p:nvPr/>
        </p:nvSpPr>
        <p:spPr>
          <a:xfrm>
            <a:off x="0" y="102530"/>
            <a:ext cx="12191999" cy="441964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Gill Sans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7875">
                <a:solidFill>
                  <a:schemeClr val="tx1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7875">
                <a:solidFill>
                  <a:schemeClr val="tx1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7875">
                <a:solidFill>
                  <a:schemeClr val="tx1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7875">
                <a:solidFill>
                  <a:schemeClr val="tx1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5pPr>
            <a:lvl6pPr marL="428631" algn="ctr" rtl="0" eaLnBrk="1" fontAlgn="base" hangingPunct="1">
              <a:spcBef>
                <a:spcPct val="0"/>
              </a:spcBef>
              <a:spcAft>
                <a:spcPct val="0"/>
              </a:spcAft>
              <a:defRPr sz="7875">
                <a:solidFill>
                  <a:schemeClr val="tx1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6pPr>
            <a:lvl7pPr marL="857262" algn="ctr" rtl="0" eaLnBrk="1" fontAlgn="base" hangingPunct="1">
              <a:spcBef>
                <a:spcPct val="0"/>
              </a:spcBef>
              <a:spcAft>
                <a:spcPct val="0"/>
              </a:spcAft>
              <a:defRPr sz="7875">
                <a:solidFill>
                  <a:schemeClr val="tx1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7pPr>
            <a:lvl8pPr marL="1285893" algn="ctr" rtl="0" eaLnBrk="1" fontAlgn="base" hangingPunct="1">
              <a:spcBef>
                <a:spcPct val="0"/>
              </a:spcBef>
              <a:spcAft>
                <a:spcPct val="0"/>
              </a:spcAft>
              <a:defRPr sz="7875">
                <a:solidFill>
                  <a:schemeClr val="tx1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8pPr>
            <a:lvl9pPr marL="1714525" algn="ctr" rtl="0" eaLnBrk="1" fontAlgn="base" hangingPunct="1">
              <a:spcBef>
                <a:spcPct val="0"/>
              </a:spcBef>
              <a:spcAft>
                <a:spcPct val="0"/>
              </a:spcAft>
              <a:defRPr sz="7875">
                <a:solidFill>
                  <a:schemeClr val="tx1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9pPr>
          </a:lstStyle>
          <a:p>
            <a:r>
              <a:rPr lang="en-CN" altLang="en-US" sz="2800" b="1" spc="200" noProof="1">
                <a:ea typeface="微软雅黑" panose="020B0503020204020204" pitchFamily="34" charset="-122"/>
                <a:sym typeface="+mn-ea"/>
              </a:rPr>
              <a:t>SRC Experiment @HIAF</a:t>
            </a: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25F6E8E0-315B-4523-12C6-0B897E7E37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" r="548"/>
          <a:stretch/>
        </p:blipFill>
        <p:spPr bwMode="auto">
          <a:xfrm>
            <a:off x="2656433" y="2941140"/>
            <a:ext cx="6658323" cy="3324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04B549B-A40F-88D2-2E8E-BD419A6E43B6}"/>
              </a:ext>
            </a:extLst>
          </p:cNvPr>
          <p:cNvSpPr/>
          <p:nvPr/>
        </p:nvSpPr>
        <p:spPr bwMode="auto">
          <a:xfrm>
            <a:off x="3438765" y="3864280"/>
            <a:ext cx="572581" cy="739130"/>
          </a:xfrm>
          <a:prstGeom prst="rect">
            <a:avLst/>
          </a:prstGeom>
          <a:solidFill>
            <a:schemeClr val="accent6">
              <a:alpha val="33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N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Heiti SC Light" charset="0"/>
              <a:cs typeface="Heiti SC Light" charset="0"/>
              <a:sym typeface="Gill Sans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65F5C1C-DCEA-D5C4-45C8-92409C38F373}"/>
              </a:ext>
            </a:extLst>
          </p:cNvPr>
          <p:cNvSpPr/>
          <p:nvPr/>
        </p:nvSpPr>
        <p:spPr bwMode="auto">
          <a:xfrm>
            <a:off x="4011347" y="3898581"/>
            <a:ext cx="1274820" cy="481362"/>
          </a:xfrm>
          <a:prstGeom prst="rect">
            <a:avLst/>
          </a:prstGeom>
          <a:solidFill>
            <a:schemeClr val="accent4">
              <a:alpha val="33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N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Heiti SC Light" charset="0"/>
              <a:cs typeface="Heiti SC Light" charset="0"/>
              <a:sym typeface="Gill Sans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AA27F18-5069-0FCE-B34F-BA410D1EBC30}"/>
              </a:ext>
            </a:extLst>
          </p:cNvPr>
          <p:cNvSpPr txBox="1"/>
          <p:nvPr/>
        </p:nvSpPr>
        <p:spPr>
          <a:xfrm>
            <a:off x="287903" y="2715837"/>
            <a:ext cx="315086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1" u="sng" dirty="0">
                <a:solidFill>
                  <a:schemeClr val="accent6">
                    <a:lumMod val="50000"/>
                  </a:schemeClr>
                </a:solidFill>
                <a:latin typeface="Baskerville Old Face" panose="02020602080505020303" charset="0"/>
              </a:rPr>
              <a:t>High-Energy Station (HES)</a:t>
            </a:r>
            <a:endParaRPr lang="en-US" altLang="zh-CN" sz="1800" dirty="0">
              <a:solidFill>
                <a:srgbClr val="FF0000"/>
              </a:solidFill>
              <a:latin typeface="Baskerville Old Face" panose="02020602080505020303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83F52D-E37F-315D-1BFF-927F2529AC88}"/>
              </a:ext>
            </a:extLst>
          </p:cNvPr>
          <p:cNvSpPr txBox="1"/>
          <p:nvPr/>
        </p:nvSpPr>
        <p:spPr>
          <a:xfrm>
            <a:off x="10010208" y="1775883"/>
            <a:ext cx="228176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u="sng" dirty="0">
                <a:solidFill>
                  <a:schemeClr val="accent6">
                    <a:lumMod val="50000"/>
                  </a:schemeClr>
                </a:solidFill>
                <a:latin typeface="Baskerville Old Face" panose="02020602080505020303" charset="0"/>
              </a:rPr>
              <a:t>HRFS</a:t>
            </a:r>
            <a:endParaRPr lang="en-US" altLang="zh-CN" sz="2000" b="1" dirty="0">
              <a:solidFill>
                <a:schemeClr val="accent6">
                  <a:lumMod val="50000"/>
                </a:schemeClr>
              </a:solidFill>
              <a:latin typeface="Baskerville Old Face" panose="02020602080505020303" charset="0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637A6AB-7B5D-0F00-A052-6018DD5758AB}"/>
              </a:ext>
            </a:extLst>
          </p:cNvPr>
          <p:cNvCxnSpPr>
            <a:cxnSpLocks/>
          </p:cNvCxnSpPr>
          <p:nvPr/>
        </p:nvCxnSpPr>
        <p:spPr bwMode="auto">
          <a:xfrm flipH="1">
            <a:off x="2342733" y="4325849"/>
            <a:ext cx="1159204" cy="0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CEB450EB-7AFE-E2A5-9C22-9B3C72DB5B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7709" y="2175993"/>
            <a:ext cx="3644510" cy="14816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088CF8B-6899-41A6-BE38-2D40F32EA272}"/>
              </a:ext>
            </a:extLst>
          </p:cNvPr>
          <p:cNvCxnSpPr>
            <a:cxnSpLocks/>
          </p:cNvCxnSpPr>
          <p:nvPr/>
        </p:nvCxnSpPr>
        <p:spPr bwMode="auto">
          <a:xfrm flipV="1">
            <a:off x="5559983" y="3486226"/>
            <a:ext cx="2876590" cy="485363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14" name="Picture 13" descr="A model of a building&#10;&#10;Description automatically generated">
            <a:extLst>
              <a:ext uri="{FF2B5EF4-FFF2-40B4-BE49-F238E27FC236}">
                <a16:creationId xmlns:a16="http://schemas.microsoft.com/office/drawing/2014/main" id="{072A7B4F-C3F6-1FFF-289A-DF65055F183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933" t="23341" b="13644"/>
          <a:stretch/>
        </p:blipFill>
        <p:spPr>
          <a:xfrm>
            <a:off x="61797" y="3131467"/>
            <a:ext cx="3011623" cy="1481608"/>
          </a:xfrm>
          <a:prstGeom prst="rect">
            <a:avLst/>
          </a:prstGeom>
        </p:spPr>
      </p:pic>
      <p:pic>
        <p:nvPicPr>
          <p:cNvPr id="16" name="Picture 15" descr="A large room with white walls and white ceiling&#10;&#10;Description automatically generated">
            <a:extLst>
              <a:ext uri="{FF2B5EF4-FFF2-40B4-BE49-F238E27FC236}">
                <a16:creationId xmlns:a16="http://schemas.microsoft.com/office/drawing/2014/main" id="{2D8A9477-54A7-9C98-F331-BA719BD873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8471" y="4440426"/>
            <a:ext cx="2166756" cy="16250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4198629-C16F-995E-B8F1-888DC2B520E8}"/>
              </a:ext>
            </a:extLst>
          </p:cNvPr>
          <p:cNvCxnSpPr>
            <a:cxnSpLocks/>
          </p:cNvCxnSpPr>
          <p:nvPr/>
        </p:nvCxnSpPr>
        <p:spPr>
          <a:xfrm flipV="1">
            <a:off x="1353235" y="5309408"/>
            <a:ext cx="214374" cy="88377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C28D4B69-7C7D-34AE-7C15-1894C991A084}"/>
              </a:ext>
            </a:extLst>
          </p:cNvPr>
          <p:cNvSpPr txBox="1"/>
          <p:nvPr/>
        </p:nvSpPr>
        <p:spPr>
          <a:xfrm>
            <a:off x="776270" y="6081012"/>
            <a:ext cx="16323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dirty="0"/>
              <a:t>Beam Direction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4E82330A-95D7-5B6C-B1A1-47823B5B1253}"/>
              </a:ext>
            </a:extLst>
          </p:cNvPr>
          <p:cNvCxnSpPr>
            <a:cxnSpLocks/>
          </p:cNvCxnSpPr>
          <p:nvPr/>
        </p:nvCxnSpPr>
        <p:spPr>
          <a:xfrm flipV="1">
            <a:off x="1353235" y="5309408"/>
            <a:ext cx="431783" cy="890596"/>
          </a:xfrm>
          <a:prstGeom prst="straightConnector1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F693C9FE-FD92-5DC3-BED2-071385C38F0C}"/>
              </a:ext>
            </a:extLst>
          </p:cNvPr>
          <p:cNvCxnSpPr>
            <a:cxnSpLocks/>
          </p:cNvCxnSpPr>
          <p:nvPr/>
        </p:nvCxnSpPr>
        <p:spPr>
          <a:xfrm flipH="1" flipV="1">
            <a:off x="1075175" y="5411870"/>
            <a:ext cx="276542" cy="82099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A room with a large box and machinery&#10;&#10;Description automatically generated with medium confidence">
            <a:extLst>
              <a:ext uri="{FF2B5EF4-FFF2-40B4-BE49-F238E27FC236}">
                <a16:creationId xmlns:a16="http://schemas.microsoft.com/office/drawing/2014/main" id="{80372261-60D5-9582-FA83-32D09F1F98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75681" y="3687232"/>
            <a:ext cx="2060561" cy="1545421"/>
          </a:xfrm>
          <a:prstGeom prst="rect">
            <a:avLst/>
          </a:prstGeom>
        </p:spPr>
      </p:pic>
      <p:pic>
        <p:nvPicPr>
          <p:cNvPr id="26" name="Picture 25" descr="A room with a door open&#10;&#10;AI-generated content may be incorrect.">
            <a:extLst>
              <a:ext uri="{FF2B5EF4-FFF2-40B4-BE49-F238E27FC236}">
                <a16:creationId xmlns:a16="http://schemas.microsoft.com/office/drawing/2014/main" id="{9E68D1CE-FA9A-59C5-6E95-89C57794B28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4125" y="3692079"/>
            <a:ext cx="1398094" cy="1540574"/>
          </a:xfrm>
          <a:prstGeom prst="rect">
            <a:avLst/>
          </a:prstGeom>
        </p:spPr>
      </p:pic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E32AB269-029C-E4F2-E1C4-86122F191206}"/>
              </a:ext>
            </a:extLst>
          </p:cNvPr>
          <p:cNvCxnSpPr>
            <a:cxnSpLocks/>
          </p:cNvCxnSpPr>
          <p:nvPr/>
        </p:nvCxnSpPr>
        <p:spPr>
          <a:xfrm flipV="1">
            <a:off x="11074798" y="4537804"/>
            <a:ext cx="214374" cy="88377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7B693114-240F-F08A-13A2-983367F73F39}"/>
              </a:ext>
            </a:extLst>
          </p:cNvPr>
          <p:cNvSpPr txBox="1"/>
          <p:nvPr/>
        </p:nvSpPr>
        <p:spPr>
          <a:xfrm>
            <a:off x="10497833" y="5309408"/>
            <a:ext cx="16323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dirty="0"/>
              <a:t>Beam Direction</a:t>
            </a:r>
          </a:p>
        </p:txBody>
      </p:sp>
    </p:spTree>
    <p:extLst>
      <p:ext uri="{BB962C8B-B14F-4D97-AF65-F5344CB8AC3E}">
        <p14:creationId xmlns:p14="http://schemas.microsoft.com/office/powerpoint/2010/main" val="1338419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  <p:bldP spid="8" grpId="0"/>
      <p:bldP spid="20" grpId="0"/>
      <p:bldP spid="2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C2D1A317-63CE-F7D1-5481-5462284218E6}"/>
              </a:ext>
            </a:extLst>
          </p:cNvPr>
          <p:cNvSpPr txBox="1">
            <a:spLocks/>
          </p:cNvSpPr>
          <p:nvPr/>
        </p:nvSpPr>
        <p:spPr>
          <a:xfrm>
            <a:off x="0" y="102530"/>
            <a:ext cx="12191999" cy="441964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Gill Sans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7875">
                <a:solidFill>
                  <a:schemeClr val="tx1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7875">
                <a:solidFill>
                  <a:schemeClr val="tx1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7875">
                <a:solidFill>
                  <a:schemeClr val="tx1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7875">
                <a:solidFill>
                  <a:schemeClr val="tx1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5pPr>
            <a:lvl6pPr marL="428631" algn="ctr" rtl="0" eaLnBrk="1" fontAlgn="base" hangingPunct="1">
              <a:spcBef>
                <a:spcPct val="0"/>
              </a:spcBef>
              <a:spcAft>
                <a:spcPct val="0"/>
              </a:spcAft>
              <a:defRPr sz="7875">
                <a:solidFill>
                  <a:schemeClr val="tx1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6pPr>
            <a:lvl7pPr marL="857262" algn="ctr" rtl="0" eaLnBrk="1" fontAlgn="base" hangingPunct="1">
              <a:spcBef>
                <a:spcPct val="0"/>
              </a:spcBef>
              <a:spcAft>
                <a:spcPct val="0"/>
              </a:spcAft>
              <a:defRPr sz="7875">
                <a:solidFill>
                  <a:schemeClr val="tx1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7pPr>
            <a:lvl8pPr marL="1285893" algn="ctr" rtl="0" eaLnBrk="1" fontAlgn="base" hangingPunct="1">
              <a:spcBef>
                <a:spcPct val="0"/>
              </a:spcBef>
              <a:spcAft>
                <a:spcPct val="0"/>
              </a:spcAft>
              <a:defRPr sz="7875">
                <a:solidFill>
                  <a:schemeClr val="tx1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8pPr>
            <a:lvl9pPr marL="1714525" algn="ctr" rtl="0" eaLnBrk="1" fontAlgn="base" hangingPunct="1">
              <a:spcBef>
                <a:spcPct val="0"/>
              </a:spcBef>
              <a:spcAft>
                <a:spcPct val="0"/>
              </a:spcAft>
              <a:defRPr sz="7875">
                <a:solidFill>
                  <a:schemeClr val="tx1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9pPr>
          </a:lstStyle>
          <a:p>
            <a:r>
              <a:rPr lang="en-CN" altLang="en-US" sz="2800" b="1" spc="200" noProof="1">
                <a:ea typeface="微软雅黑" panose="020B0503020204020204" pitchFamily="34" charset="-122"/>
                <a:sym typeface="+mn-ea"/>
              </a:rPr>
              <a:t>SRC Experiment @HIAF-HES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8663359-3A3E-A5AA-2681-9441B02B97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9" t="17506" b="10881"/>
          <a:stretch>
            <a:fillRect/>
          </a:stretch>
        </p:blipFill>
        <p:spPr>
          <a:xfrm>
            <a:off x="7222771" y="3944033"/>
            <a:ext cx="4190438" cy="23693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8AD5507-C1B6-1555-3190-E4203851BE21}"/>
              </a:ext>
            </a:extLst>
          </p:cNvPr>
          <p:cNvSpPr txBox="1"/>
          <p:nvPr/>
        </p:nvSpPr>
        <p:spPr>
          <a:xfrm>
            <a:off x="201020" y="477421"/>
            <a:ext cx="7300993" cy="9702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itchFamily="2" charset="2"/>
              <a:buChar char="q"/>
            </a:pPr>
            <a:r>
              <a:rPr lang="en-US" sz="2000" dirty="0">
                <a:solidFill>
                  <a:schemeClr val="bg2">
                    <a:lumMod val="10000"/>
                  </a:schemeClr>
                </a:solidFill>
                <a:latin typeface="Baskerville Old Face" panose="02020602080505020303" charset="0"/>
              </a:rPr>
              <a:t>Precision frontier for SRC in HES</a:t>
            </a:r>
            <a:r>
              <a:rPr lang="zh-CN" altLang="en-US" sz="2000" dirty="0">
                <a:solidFill>
                  <a:schemeClr val="bg2">
                    <a:lumMod val="10000"/>
                  </a:schemeClr>
                </a:solidFill>
                <a:latin typeface="Baskerville Old Face" panose="02020602080505020303" charset="0"/>
              </a:rPr>
              <a:t>：</a:t>
            </a:r>
            <a:endParaRPr lang="en-US" altLang="zh-CN" sz="2000" dirty="0">
              <a:solidFill>
                <a:schemeClr val="bg2">
                  <a:lumMod val="10000"/>
                </a:schemeClr>
              </a:solidFill>
              <a:latin typeface="Baskerville Old Face" panose="02020602080505020303" charset="0"/>
            </a:endParaRP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altLang="zh-CN" sz="2000" dirty="0">
                <a:latin typeface="Baskerville Old Face" panose="02020602080505020303" charset="0"/>
              </a:rPr>
              <a:t>Mapping 2N-SRC at all kinematic, </a:t>
            </a:r>
            <a:r>
              <a:rPr lang="en-US" altLang="zh-CN" sz="2000" dirty="0">
                <a:solidFill>
                  <a:srgbClr val="FF0000"/>
                </a:solidFill>
                <a:latin typeface="Baskerville Old Face" panose="02020602080505020303" charset="0"/>
                <a:sym typeface="Wingdings" pitchFamily="2" charset="2"/>
              </a:rPr>
              <a:t>Search 3N-SRC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B0A66FB-A7A9-9316-4882-1EEAFCD88E69}"/>
              </a:ext>
            </a:extLst>
          </p:cNvPr>
          <p:cNvSpPr txBox="1"/>
          <p:nvPr/>
        </p:nvSpPr>
        <p:spPr>
          <a:xfrm>
            <a:off x="275456" y="6114937"/>
            <a:ext cx="8503534" cy="4001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en-CN" sz="2000" dirty="0">
                <a:solidFill>
                  <a:srgbClr val="FF0000"/>
                </a:solidFill>
                <a:latin typeface="Baskerville Old Face" panose="02020602080505020303" charset="0"/>
              </a:rPr>
              <a:t>Use full-acceptance spectrometer , e.g.  H-NS (under discussio)</a:t>
            </a:r>
            <a:endParaRPr lang="en-US" altLang="zh-CN" dirty="0">
              <a:solidFill>
                <a:srgbClr val="FF0000"/>
              </a:solidFill>
              <a:latin typeface="Baskerville Old Face" panose="02020602080505020303" charset="0"/>
              <a:sym typeface="Wingdings" pitchFamily="2" charset="2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09EAAC7-E94D-46FB-5B1F-7C5083E6FED9}"/>
              </a:ext>
            </a:extLst>
          </p:cNvPr>
          <p:cNvSpPr txBox="1"/>
          <p:nvPr/>
        </p:nvSpPr>
        <p:spPr>
          <a:xfrm>
            <a:off x="201020" y="1402081"/>
            <a:ext cx="5709301" cy="508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q"/>
            </a:pPr>
            <a:r>
              <a:rPr lang="en-US" altLang="zh-CN" sz="2000" dirty="0">
                <a:solidFill>
                  <a:schemeClr val="bg2">
                    <a:lumMod val="10000"/>
                  </a:schemeClr>
                </a:solidFill>
                <a:latin typeface="Baskerville Old Face" panose="02020602080505020303" charset="0"/>
              </a:rPr>
              <a:t>Monte-Carlo</a:t>
            </a:r>
            <a:r>
              <a:rPr lang="zh-CN" altLang="en-US" sz="2000" dirty="0">
                <a:solidFill>
                  <a:schemeClr val="bg2">
                    <a:lumMod val="10000"/>
                  </a:schemeClr>
                </a:solidFill>
                <a:latin typeface="Baskerville Old Face" panose="02020602080505020303" charset="0"/>
              </a:rPr>
              <a:t> </a:t>
            </a:r>
            <a:r>
              <a:rPr lang="en-US" altLang="zh-CN" sz="2000" dirty="0">
                <a:solidFill>
                  <a:schemeClr val="bg2">
                    <a:lumMod val="10000"/>
                  </a:schemeClr>
                </a:solidFill>
                <a:latin typeface="Baskerville Old Face" panose="02020602080505020303" charset="0"/>
              </a:rPr>
              <a:t>Simulation</a:t>
            </a:r>
            <a:r>
              <a:rPr lang="zh-CN" altLang="en-US" sz="2000" dirty="0">
                <a:solidFill>
                  <a:schemeClr val="bg2">
                    <a:lumMod val="10000"/>
                  </a:schemeClr>
                </a:solidFill>
                <a:latin typeface="Baskerville Old Face" panose="02020602080505020303" charset="0"/>
              </a:rPr>
              <a:t> </a:t>
            </a:r>
            <a:r>
              <a:rPr lang="en-US" altLang="zh-CN" sz="2000" dirty="0">
                <a:solidFill>
                  <a:schemeClr val="bg2">
                    <a:lumMod val="10000"/>
                  </a:schemeClr>
                </a:solidFill>
                <a:latin typeface="Baskerville Old Face" panose="02020602080505020303" charset="0"/>
              </a:rPr>
              <a:t>(</a:t>
            </a:r>
            <a:r>
              <a:rPr lang="en-US" altLang="zh-CN" sz="2000" baseline="30000" dirty="0">
                <a:solidFill>
                  <a:schemeClr val="bg2">
                    <a:lumMod val="10000"/>
                  </a:schemeClr>
                </a:solidFill>
                <a:latin typeface="Baskerville Old Face" panose="02020602080505020303" charset="0"/>
              </a:rPr>
              <a:t>12</a:t>
            </a:r>
            <a:r>
              <a:rPr lang="en-US" altLang="zh-CN" sz="2000" dirty="0">
                <a:solidFill>
                  <a:schemeClr val="bg2">
                    <a:lumMod val="10000"/>
                  </a:schemeClr>
                </a:solidFill>
                <a:latin typeface="Baskerville Old Face" panose="02020602080505020303" charset="0"/>
              </a:rPr>
              <a:t>C</a:t>
            </a:r>
            <a:r>
              <a:rPr lang="en-US" altLang="zh-CN" sz="2000" baseline="30000" dirty="0">
                <a:solidFill>
                  <a:schemeClr val="bg2">
                    <a:lumMod val="10000"/>
                  </a:schemeClr>
                </a:solidFill>
                <a:latin typeface="Baskerville Old Face" panose="02020602080505020303" charset="0"/>
              </a:rPr>
              <a:t>6+ </a:t>
            </a:r>
            <a:r>
              <a:rPr lang="en-US" altLang="zh-CN" sz="2000" dirty="0">
                <a:solidFill>
                  <a:schemeClr val="bg2">
                    <a:lumMod val="10000"/>
                  </a:schemeClr>
                </a:solidFill>
                <a:latin typeface="Baskerville Old Face" panose="02020602080505020303" charset="0"/>
              </a:rPr>
              <a:t>at 51GeV/c)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784573-E3CB-5A7D-59EC-F56B1204421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651"/>
          <a:stretch/>
        </p:blipFill>
        <p:spPr>
          <a:xfrm>
            <a:off x="524559" y="2066673"/>
            <a:ext cx="5285405" cy="352373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A118C5D-CDC4-169A-80E9-DF09B08FB9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52535" y="1600076"/>
            <a:ext cx="2562125" cy="185480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8D170F8-EE22-0FF4-F6F8-43AF63471DE6}"/>
              </a:ext>
            </a:extLst>
          </p:cNvPr>
          <p:cNvSpPr txBox="1"/>
          <p:nvPr/>
        </p:nvSpPr>
        <p:spPr>
          <a:xfrm>
            <a:off x="6617274" y="1370632"/>
            <a:ext cx="27697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B050"/>
                </a:solidFill>
                <a:latin typeface="Baskerville Old Face" panose="02020602080505020303" charset="0"/>
              </a:rPr>
              <a:t>1-day @ (4.5~18)x10</a:t>
            </a:r>
            <a:r>
              <a:rPr lang="en-US" baseline="30000" dirty="0">
                <a:solidFill>
                  <a:srgbClr val="00B050"/>
                </a:solidFill>
                <a:latin typeface="Baskerville Old Face" panose="02020602080505020303" charset="0"/>
              </a:rPr>
              <a:t>11</a:t>
            </a:r>
            <a:r>
              <a:rPr lang="en-US" dirty="0">
                <a:solidFill>
                  <a:srgbClr val="00B050"/>
                </a:solidFill>
                <a:latin typeface="Baskerville Old Face" panose="02020602080505020303" charset="0"/>
              </a:rPr>
              <a:t>pps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E027B7A-2447-6FCE-6C93-E01DDC501E0E}"/>
              </a:ext>
            </a:extLst>
          </p:cNvPr>
          <p:cNvSpPr txBox="1"/>
          <p:nvPr/>
        </p:nvSpPr>
        <p:spPr>
          <a:xfrm>
            <a:off x="7523129" y="2025768"/>
            <a:ext cx="16874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N" dirty="0">
                <a:solidFill>
                  <a:schemeClr val="accent2">
                    <a:lumMod val="75000"/>
                  </a:schemeClr>
                </a:solidFill>
              </a:rPr>
              <a:t>HIAF</a:t>
            </a:r>
          </a:p>
          <a:p>
            <a:pPr algn="ctr"/>
            <a:r>
              <a:rPr lang="en-CN" dirty="0">
                <a:solidFill>
                  <a:schemeClr val="accent2">
                    <a:lumMod val="75000"/>
                  </a:schemeClr>
                </a:solidFill>
              </a:rPr>
              <a:t>(full acceptance</a:t>
            </a:r>
          </a:p>
          <a:p>
            <a:pPr algn="ctr"/>
            <a:r>
              <a:rPr lang="en-CN" dirty="0">
                <a:solidFill>
                  <a:schemeClr val="accent2">
                    <a:lumMod val="75000"/>
                  </a:schemeClr>
                </a:solidFill>
              </a:rPr>
              <a:t>  +100% eff.)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D3B6A4B-1DCA-BDAD-2A03-C2D252735D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10575" y="1382777"/>
            <a:ext cx="2448554" cy="232403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8352956-3910-15A1-EE14-8AF94C033148}"/>
              </a:ext>
            </a:extLst>
          </p:cNvPr>
          <p:cNvSpPr txBox="1"/>
          <p:nvPr/>
        </p:nvSpPr>
        <p:spPr>
          <a:xfrm>
            <a:off x="9556794" y="1078291"/>
            <a:ext cx="27697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Baskerville Old Face" panose="02020602080505020303" charset="0"/>
              </a:rPr>
              <a:t>2-week @ 3.5x10</a:t>
            </a:r>
            <a:r>
              <a:rPr lang="en-US" baseline="30000" dirty="0">
                <a:solidFill>
                  <a:srgbClr val="FF0000"/>
                </a:solidFill>
                <a:latin typeface="Baskerville Old Face" panose="02020602080505020303" charset="0"/>
              </a:rPr>
              <a:t>4</a:t>
            </a:r>
            <a:r>
              <a:rPr lang="en-US" dirty="0">
                <a:solidFill>
                  <a:srgbClr val="FF0000"/>
                </a:solidFill>
                <a:latin typeface="Baskerville Old Face" panose="02020602080505020303" charset="0"/>
              </a:rPr>
              <a:t>pps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8D7E976-EBA9-3FCA-2A39-5455F55111BE}"/>
              </a:ext>
            </a:extLst>
          </p:cNvPr>
          <p:cNvSpPr txBox="1"/>
          <p:nvPr/>
        </p:nvSpPr>
        <p:spPr>
          <a:xfrm>
            <a:off x="10734562" y="2489358"/>
            <a:ext cx="906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dirty="0">
                <a:solidFill>
                  <a:schemeClr val="accent2">
                    <a:lumMod val="75000"/>
                  </a:schemeClr>
                </a:solidFill>
              </a:rPr>
              <a:t>BM@N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9A9182A-F77E-C0C7-3663-161BEDB1AF14}"/>
              </a:ext>
            </a:extLst>
          </p:cNvPr>
          <p:cNvSpPr txBox="1"/>
          <p:nvPr/>
        </p:nvSpPr>
        <p:spPr>
          <a:xfrm>
            <a:off x="1361836" y="5592578"/>
            <a:ext cx="410141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Z. Ye, et. al., Eur. Phys. J. A 60(6), 126 (2024).</a:t>
            </a:r>
          </a:p>
        </p:txBody>
      </p:sp>
    </p:spTree>
    <p:extLst>
      <p:ext uri="{BB962C8B-B14F-4D97-AF65-F5344CB8AC3E}">
        <p14:creationId xmlns:p14="http://schemas.microsoft.com/office/powerpoint/2010/main" val="18261554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5CFDB45-16B6-5842-9FF0-E822F599E417}"/>
              </a:ext>
            </a:extLst>
          </p:cNvPr>
          <p:cNvSpPr txBox="1"/>
          <p:nvPr/>
        </p:nvSpPr>
        <p:spPr>
          <a:xfrm>
            <a:off x="334953" y="4737012"/>
            <a:ext cx="8395320" cy="1431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itchFamily="2" charset="2"/>
              <a:buChar char="q"/>
            </a:pPr>
            <a:r>
              <a:rPr lang="en-CN" sz="2000" dirty="0">
                <a:solidFill>
                  <a:schemeClr val="bg2">
                    <a:lumMod val="10000"/>
                  </a:schemeClr>
                </a:solidFill>
                <a:latin typeface="Baskerville Old Face" panose="02020602080505020303" charset="0"/>
              </a:rPr>
              <a:t>Study </a:t>
            </a:r>
            <a:r>
              <a:rPr lang="en-US" altLang="zh-CN" sz="2000" dirty="0">
                <a:solidFill>
                  <a:schemeClr val="bg2">
                    <a:lumMod val="10000"/>
                  </a:schemeClr>
                </a:solidFill>
                <a:latin typeface="Baskerville Old Face" panose="02020602080505020303" charset="0"/>
              </a:rPr>
              <a:t>2N-SRC w/ radioactive isotopes from 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  <a:latin typeface="Baskerville Old Face" panose="02020602080505020303" charset="0"/>
              </a:rPr>
              <a:t>HIRIBL</a:t>
            </a:r>
            <a:endParaRPr lang="en-US" altLang="zh-CN" sz="2000" dirty="0">
              <a:solidFill>
                <a:schemeClr val="bg2">
                  <a:lumMod val="10000"/>
                </a:schemeClr>
              </a:solidFill>
              <a:latin typeface="Baskerville Old Face" panose="02020602080505020303" charset="0"/>
            </a:endParaRPr>
          </a:p>
          <a:p>
            <a:pPr marL="800100" lvl="1" indent="-342900">
              <a:lnSpc>
                <a:spcPct val="150000"/>
              </a:lnSpc>
              <a:buFont typeface="Wingdings" pitchFamily="2" charset="2"/>
              <a:buChar char="ü"/>
            </a:pPr>
            <a:r>
              <a:rPr lang="en-US" altLang="zh-CN" sz="2000" dirty="0">
                <a:solidFill>
                  <a:schemeClr val="bg2">
                    <a:lumMod val="10000"/>
                  </a:schemeClr>
                </a:solidFill>
                <a:latin typeface="Baskerville Old Face" panose="02020602080505020303" charset="0"/>
              </a:rPr>
              <a:t>Light to large neutron-rich nuclei</a:t>
            </a:r>
          </a:p>
          <a:p>
            <a:pPr marL="800100" lvl="1" indent="-342900">
              <a:lnSpc>
                <a:spcPct val="150000"/>
              </a:lnSpc>
              <a:buFont typeface="Wingdings" pitchFamily="2" charset="2"/>
              <a:buChar char="ü"/>
            </a:pPr>
            <a:r>
              <a:rPr lang="en-US" altLang="zh-CN" sz="2000" dirty="0">
                <a:solidFill>
                  <a:srgbClr val="FF0000"/>
                </a:solidFill>
                <a:latin typeface="Baskerville Old Face" panose="02020602080505020303" charset="0"/>
              </a:rPr>
              <a:t>Cannot be done in fixed target experiments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3CA6C56-33E2-F707-6158-862010ACEF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2847" y="1140670"/>
            <a:ext cx="2948703" cy="18958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67E9D0E-76C6-7044-F36F-04A614F0EA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5114" y="3632695"/>
            <a:ext cx="4467004" cy="298014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EA1DE649-6D6D-2231-93D5-A2344B8DD826}"/>
              </a:ext>
            </a:extLst>
          </p:cNvPr>
          <p:cNvSpPr txBox="1"/>
          <p:nvPr/>
        </p:nvSpPr>
        <p:spPr>
          <a:xfrm>
            <a:off x="9087286" y="5593231"/>
            <a:ext cx="26778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00B050"/>
                </a:solidFill>
              </a:rPr>
              <a:t>Li, </a:t>
            </a:r>
            <a:r>
              <a:rPr lang="en-GB" sz="1600" dirty="0" err="1">
                <a:solidFill>
                  <a:srgbClr val="00B050"/>
                </a:solidFill>
              </a:rPr>
              <a:t>et.al</a:t>
            </a:r>
            <a:r>
              <a:rPr lang="en-GB" sz="1600" dirty="0">
                <a:solidFill>
                  <a:srgbClr val="00B050"/>
                </a:solidFill>
              </a:rPr>
              <a:t>. Nature, 2022, 609: 41</a:t>
            </a:r>
            <a:endParaRPr lang="zh-CN" altLang="en-US" sz="1600" dirty="0">
              <a:solidFill>
                <a:srgbClr val="00B050"/>
              </a:solidFill>
            </a:endParaRPr>
          </a:p>
        </p:txBody>
      </p:sp>
      <p:pic>
        <p:nvPicPr>
          <p:cNvPr id="21" name="Picture 6" descr="C:\Documents and Settings\b22803\Desktop\Picture1.jpg">
            <a:extLst>
              <a:ext uri="{FF2B5EF4-FFF2-40B4-BE49-F238E27FC236}">
                <a16:creationId xmlns:a16="http://schemas.microsoft.com/office/drawing/2014/main" id="{5CBBEF19-C9A5-0DF3-4E1F-E8A813C268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204360" y="3948122"/>
            <a:ext cx="1086975" cy="597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FD717CA-046F-4617-1AF5-9FA83E246DA9}"/>
              </a:ext>
            </a:extLst>
          </p:cNvPr>
          <p:cNvCxnSpPr>
            <a:cxnSpLocks/>
          </p:cNvCxnSpPr>
          <p:nvPr/>
        </p:nvCxnSpPr>
        <p:spPr bwMode="auto">
          <a:xfrm>
            <a:off x="9444298" y="4697601"/>
            <a:ext cx="2677820" cy="0"/>
          </a:xfrm>
          <a:prstGeom prst="line">
            <a:avLst/>
          </a:prstGeom>
          <a:ln w="76200" cap="flat" cmpd="sng" algn="ctr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E5B224F4-3575-2BCA-1423-67AA914D50FD}"/>
              </a:ext>
            </a:extLst>
          </p:cNvPr>
          <p:cNvSpPr/>
          <p:nvPr/>
        </p:nvSpPr>
        <p:spPr bwMode="auto">
          <a:xfrm>
            <a:off x="6512181" y="1389527"/>
            <a:ext cx="1578577" cy="481362"/>
          </a:xfrm>
          <a:prstGeom prst="rect">
            <a:avLst/>
          </a:prstGeom>
          <a:solidFill>
            <a:schemeClr val="accent4">
              <a:alpha val="33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N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Heiti SC Light" charset="0"/>
              <a:cs typeface="Heiti SC Light" charset="0"/>
              <a:sym typeface="Gill Sans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671023A-A724-F95D-5619-643B151997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301" y="1209653"/>
            <a:ext cx="5651806" cy="31757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4BB01EE-68AA-D79E-034A-EBEAE42F67DD}"/>
              </a:ext>
            </a:extLst>
          </p:cNvPr>
          <p:cNvSpPr txBox="1"/>
          <p:nvPr/>
        </p:nvSpPr>
        <p:spPr>
          <a:xfrm>
            <a:off x="259744" y="658034"/>
            <a:ext cx="822164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en-US" sz="2000" dirty="0">
                <a:solidFill>
                  <a:schemeClr val="bg2">
                    <a:lumMod val="10000"/>
                  </a:schemeClr>
                </a:solidFill>
                <a:latin typeface="Baskerville Old Face" panose="02020602080505020303" charset="0"/>
              </a:rPr>
              <a:t>Radioactive ion beams are produced at HFRS(HIRIBL)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3D17760-167C-2745-996B-4F9E8CFA60FD}"/>
              </a:ext>
            </a:extLst>
          </p:cNvPr>
          <p:cNvSpPr txBox="1"/>
          <p:nvPr/>
        </p:nvSpPr>
        <p:spPr>
          <a:xfrm>
            <a:off x="69882" y="3747565"/>
            <a:ext cx="2064800" cy="338554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1600" dirty="0">
                <a:latin typeface="Baskerville Old Face" panose="02020602080505020303" charset="0"/>
              </a:rPr>
              <a:t>by </a:t>
            </a:r>
            <a:r>
              <a:rPr lang="en-US" sz="1600" dirty="0" err="1">
                <a:latin typeface="Baskerville Old Face" panose="02020602080505020303" charset="0"/>
              </a:rPr>
              <a:t>Hooi</a:t>
            </a:r>
            <a:r>
              <a:rPr lang="en-US" sz="1600" dirty="0">
                <a:latin typeface="Baskerville Old Face" panose="02020602080505020303" charset="0"/>
              </a:rPr>
              <a:t>-Jin </a:t>
            </a:r>
            <a:r>
              <a:rPr lang="en-US" sz="1600" dirty="0" err="1">
                <a:latin typeface="Baskerville Old Face" panose="02020602080505020303" charset="0"/>
              </a:rPr>
              <a:t>Ong</a:t>
            </a:r>
            <a:r>
              <a:rPr lang="en-US" altLang="zh-CN" sz="1600" dirty="0" err="1">
                <a:latin typeface="Baskerville Old Face" panose="02020602080505020303" charset="0"/>
              </a:rPr>
              <a:t>@IMP</a:t>
            </a:r>
            <a:endParaRPr lang="en-CN" sz="1600" dirty="0"/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19BBEFBC-104A-CB6B-C2CD-BACC84C0ECB6}"/>
              </a:ext>
            </a:extLst>
          </p:cNvPr>
          <p:cNvSpPr txBox="1">
            <a:spLocks/>
          </p:cNvSpPr>
          <p:nvPr/>
        </p:nvSpPr>
        <p:spPr>
          <a:xfrm>
            <a:off x="0" y="102530"/>
            <a:ext cx="12191999" cy="441964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Gill Sans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7875">
                <a:solidFill>
                  <a:schemeClr val="tx1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7875">
                <a:solidFill>
                  <a:schemeClr val="tx1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7875">
                <a:solidFill>
                  <a:schemeClr val="tx1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7875">
                <a:solidFill>
                  <a:schemeClr val="tx1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5pPr>
            <a:lvl6pPr marL="428631" algn="ctr" rtl="0" eaLnBrk="1" fontAlgn="base" hangingPunct="1">
              <a:spcBef>
                <a:spcPct val="0"/>
              </a:spcBef>
              <a:spcAft>
                <a:spcPct val="0"/>
              </a:spcAft>
              <a:defRPr sz="7875">
                <a:solidFill>
                  <a:schemeClr val="tx1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6pPr>
            <a:lvl7pPr marL="857262" algn="ctr" rtl="0" eaLnBrk="1" fontAlgn="base" hangingPunct="1">
              <a:spcBef>
                <a:spcPct val="0"/>
              </a:spcBef>
              <a:spcAft>
                <a:spcPct val="0"/>
              </a:spcAft>
              <a:defRPr sz="7875">
                <a:solidFill>
                  <a:schemeClr val="tx1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7pPr>
            <a:lvl8pPr marL="1285893" algn="ctr" rtl="0" eaLnBrk="1" fontAlgn="base" hangingPunct="1">
              <a:spcBef>
                <a:spcPct val="0"/>
              </a:spcBef>
              <a:spcAft>
                <a:spcPct val="0"/>
              </a:spcAft>
              <a:defRPr sz="7875">
                <a:solidFill>
                  <a:schemeClr val="tx1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8pPr>
            <a:lvl9pPr marL="1714525" algn="ctr" rtl="0" eaLnBrk="1" fontAlgn="base" hangingPunct="1">
              <a:spcBef>
                <a:spcPct val="0"/>
              </a:spcBef>
              <a:spcAft>
                <a:spcPct val="0"/>
              </a:spcAft>
              <a:defRPr sz="7875">
                <a:solidFill>
                  <a:schemeClr val="tx1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9pPr>
          </a:lstStyle>
          <a:p>
            <a:r>
              <a:rPr lang="en-CN" altLang="en-US" sz="2800" b="1" spc="200" noProof="1">
                <a:ea typeface="微软雅黑" panose="020B0503020204020204" pitchFamily="34" charset="-122"/>
                <a:sym typeface="+mn-ea"/>
              </a:rPr>
              <a:t>SRC Experiment @HIAF-HFRS</a:t>
            </a:r>
          </a:p>
        </p:txBody>
      </p:sp>
      <p:pic>
        <p:nvPicPr>
          <p:cNvPr id="4" name="Picture 3" descr="Screen%20Shot%202017-09-11%20at%202.00.49%20PM.png">
            <a:extLst>
              <a:ext uri="{FF2B5EF4-FFF2-40B4-BE49-F238E27FC236}">
                <a16:creationId xmlns:a16="http://schemas.microsoft.com/office/drawing/2014/main" id="{E147D936-F565-8401-A00F-DE0D469C5228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1335" y="1337013"/>
            <a:ext cx="2807657" cy="2336033"/>
          </a:xfrm>
          <a:prstGeom prst="roundRect">
            <a:avLst>
              <a:gd name="adj" fmla="val 6870"/>
            </a:avLst>
          </a:prstGeom>
          <a:noFill/>
          <a:ln>
            <a:noFill/>
          </a:ln>
        </p:spPr>
      </p:pic>
      <p:sp>
        <p:nvSpPr>
          <p:cNvPr id="7" name="TextBox 8">
            <a:extLst>
              <a:ext uri="{FF2B5EF4-FFF2-40B4-BE49-F238E27FC236}">
                <a16:creationId xmlns:a16="http://schemas.microsoft.com/office/drawing/2014/main" id="{668A3E03-08A1-9A3D-4CB4-57407846AA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59514" y="1061937"/>
            <a:ext cx="253947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Nature, 560 (2018)  617-621. </a:t>
            </a:r>
          </a:p>
        </p:txBody>
      </p:sp>
    </p:spTree>
    <p:extLst>
      <p:ext uri="{BB962C8B-B14F-4D97-AF65-F5344CB8AC3E}">
        <p14:creationId xmlns:p14="http://schemas.microsoft.com/office/powerpoint/2010/main" val="1703718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0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C699C6-91DD-BD4A-76A2-746FD06DDA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D9A7F8-9EFA-7859-18EC-C6B24678B4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N" sz="2800" b="1" kern="1200" spc="2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Short-Range Correlations</a:t>
            </a:r>
            <a:endParaRPr lang="en-CN" sz="2800" b="1" kern="1200" spc="200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Gill Sans" charset="0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85DA2C24-3776-460C-FC5A-C9845097551A}"/>
              </a:ext>
            </a:extLst>
          </p:cNvPr>
          <p:cNvGrpSpPr/>
          <p:nvPr/>
        </p:nvGrpSpPr>
        <p:grpSpPr>
          <a:xfrm>
            <a:off x="7819999" y="524039"/>
            <a:ext cx="4298537" cy="2854162"/>
            <a:chOff x="6208014" y="3193468"/>
            <a:chExt cx="3878469" cy="2597928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6C2B51D0-A505-C705-1E34-9ACF1A131D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08014" y="3429000"/>
              <a:ext cx="3878469" cy="2362396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99004BFA-DC58-7E76-8C58-167BE3A66F1D}"/>
                </a:ext>
              </a:extLst>
            </p:cNvPr>
            <p:cNvSpPr txBox="1"/>
            <p:nvPr/>
          </p:nvSpPr>
          <p:spPr>
            <a:xfrm>
              <a:off x="7191142" y="3193645"/>
              <a:ext cx="19493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u="sng" dirty="0">
                  <a:solidFill>
                    <a:schemeClr val="bg2">
                      <a:lumMod val="10000"/>
                    </a:schemeClr>
                  </a:solidFill>
                </a:rPr>
                <a:t>Nuclear Force</a:t>
              </a:r>
            </a:p>
          </p:txBody>
        </p: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0F775112-5ABF-FF77-CA8E-491016428AB3}"/>
                </a:ext>
              </a:extLst>
            </p:cNvPr>
            <p:cNvCxnSpPr/>
            <p:nvPr/>
          </p:nvCxnSpPr>
          <p:spPr bwMode="auto">
            <a:xfrm>
              <a:off x="7008278" y="4116103"/>
              <a:ext cx="0" cy="402421"/>
            </a:xfrm>
            <a:prstGeom prst="straightConnector1">
              <a:avLst/>
            </a:prstGeom>
            <a:ln>
              <a:headEnd type="none" w="med" len="med"/>
              <a:tailEnd type="triangle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56172F77-32EE-D050-6EDA-91988BDCBD4A}"/>
                </a:ext>
              </a:extLst>
            </p:cNvPr>
            <p:cNvSpPr txBox="1"/>
            <p:nvPr/>
          </p:nvSpPr>
          <p:spPr>
            <a:xfrm>
              <a:off x="6660033" y="3471565"/>
              <a:ext cx="98129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B050"/>
                  </a:solidFill>
                </a:rPr>
                <a:t>Nucleon Radius</a:t>
              </a:r>
            </a:p>
          </p:txBody>
        </p: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D71B5B56-9957-65F1-FF28-5CC204B01E67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609313" y="3794731"/>
              <a:ext cx="2194" cy="735516"/>
            </a:xfrm>
            <a:prstGeom prst="straightConnector1">
              <a:avLst/>
            </a:prstGeom>
            <a:ln>
              <a:headEnd type="none" w="med" len="med"/>
              <a:tailEnd type="triangl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D1B5ABDE-947E-26E5-EA01-8B1837E94C6C}"/>
                </a:ext>
              </a:extLst>
            </p:cNvPr>
            <p:cNvSpPr txBox="1"/>
            <p:nvPr/>
          </p:nvSpPr>
          <p:spPr>
            <a:xfrm>
              <a:off x="8184127" y="3748755"/>
              <a:ext cx="160446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2">
                      <a:lumMod val="75000"/>
                    </a:schemeClr>
                  </a:solidFill>
                </a:rPr>
                <a:t>Nucleon </a:t>
              </a:r>
              <a:r>
                <a:rPr lang="en-US" altLang="zh-CN" dirty="0">
                  <a:solidFill>
                    <a:schemeClr val="accent2">
                      <a:lumMod val="75000"/>
                    </a:schemeClr>
                  </a:solidFill>
                </a:rPr>
                <a:t>Separation</a:t>
              </a:r>
              <a:endParaRPr lang="en-US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45A24993-CEFC-FAAF-A836-5FFD1DF2427C}"/>
                </a:ext>
              </a:extLst>
            </p:cNvPr>
            <p:cNvCxnSpPr/>
            <p:nvPr/>
          </p:nvCxnSpPr>
          <p:spPr bwMode="auto">
            <a:xfrm>
              <a:off x="7698786" y="4114318"/>
              <a:ext cx="435256" cy="11838"/>
            </a:xfrm>
            <a:prstGeom prst="straightConnector1">
              <a:avLst/>
            </a:prstGeom>
            <a:ln>
              <a:headEnd type="none" w="med" len="med"/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pic>
          <p:nvPicPr>
            <p:cNvPr id="38" name="Picture 6" descr="Atomic nucleus - Wikipedia">
              <a:extLst>
                <a:ext uri="{FF2B5EF4-FFF2-40B4-BE49-F238E27FC236}">
                  <a16:creationId xmlns:a16="http://schemas.microsoft.com/office/drawing/2014/main" id="{A5B697D7-C65A-1B82-70FC-4A00FF0597E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81131" y="3248359"/>
              <a:ext cx="829760" cy="8297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9" name="AutoShape 2" descr="事关2.5亿老人！破解数字鸿沟，这些问题还需思考-调查研究-厦门市老干部局">
              <a:extLst>
                <a:ext uri="{FF2B5EF4-FFF2-40B4-BE49-F238E27FC236}">
                  <a16:creationId xmlns:a16="http://schemas.microsoft.com/office/drawing/2014/main" id="{732E90A3-92E1-C7DE-D79F-BD46B3F35889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6435212" y="3324261"/>
              <a:ext cx="304800" cy="30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N"/>
            </a:p>
          </p:txBody>
        </p:sp>
        <p:sp>
          <p:nvSpPr>
            <p:cNvPr id="40" name="AutoShape 6" descr="Nuclear Basics: Forces">
              <a:extLst>
                <a:ext uri="{FF2B5EF4-FFF2-40B4-BE49-F238E27FC236}">
                  <a16:creationId xmlns:a16="http://schemas.microsoft.com/office/drawing/2014/main" id="{BFA8047E-34F4-34FC-1CFC-77A6AB721B1E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6484441" y="3193468"/>
              <a:ext cx="1128117" cy="30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r>
                <a:rPr lang="en-CN" dirty="0">
                  <a:solidFill>
                    <a:srgbClr val="FF0000"/>
                  </a:solidFill>
                </a:rPr>
                <a:t>“Actual”</a:t>
              </a:r>
            </a:p>
          </p:txBody>
        </p: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279B70E8-DCF4-53B3-6570-CC9DE8609A93}"/>
              </a:ext>
            </a:extLst>
          </p:cNvPr>
          <p:cNvSpPr txBox="1"/>
          <p:nvPr/>
        </p:nvSpPr>
        <p:spPr>
          <a:xfrm>
            <a:off x="8799536" y="2855969"/>
            <a:ext cx="7002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zh-CN" sz="1800" b="1" dirty="0">
                <a:solidFill>
                  <a:srgbClr val="FF0000"/>
                </a:solidFill>
                <a:latin typeface="Baskerville" panose="02020502070401020303" pitchFamily="18" charset="0"/>
              </a:rPr>
              <a:t>SRC</a:t>
            </a:r>
            <a:endParaRPr lang="en-CN" dirty="0">
              <a:solidFill>
                <a:srgbClr val="FF0000"/>
              </a:solidFill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AB67BE52-0900-AC0D-E3B8-9849E29EFD4F}"/>
              </a:ext>
            </a:extLst>
          </p:cNvPr>
          <p:cNvSpPr/>
          <p:nvPr/>
        </p:nvSpPr>
        <p:spPr bwMode="auto">
          <a:xfrm>
            <a:off x="8203525" y="835162"/>
            <a:ext cx="1013774" cy="2094872"/>
          </a:xfrm>
          <a:prstGeom prst="rect">
            <a:avLst/>
          </a:prstGeom>
          <a:gradFill>
            <a:gsLst>
              <a:gs pos="100000">
                <a:schemeClr val="accent4">
                  <a:lumMod val="75000"/>
                  <a:alpha val="39000"/>
                </a:schemeClr>
              </a:gs>
              <a:gs pos="100000">
                <a:schemeClr val="accent1">
                  <a:tint val="15000"/>
                  <a:satMod val="350000"/>
                </a:schemeClr>
              </a:gs>
            </a:gsLst>
          </a:gradFill>
          <a:ln>
            <a:noFill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933E3EC8-B2D6-D2FC-8E96-95D47EF3927E}"/>
              </a:ext>
            </a:extLst>
          </p:cNvPr>
          <p:cNvSpPr txBox="1"/>
          <p:nvPr/>
        </p:nvSpPr>
        <p:spPr>
          <a:xfrm>
            <a:off x="479130" y="2730086"/>
            <a:ext cx="7682249" cy="15374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Font typeface="Wingdings" pitchFamily="2" charset="2"/>
              <a:buChar char="q"/>
            </a:pPr>
            <a:r>
              <a:rPr lang="en-CN" sz="2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Nucleosn overlapped due to tensor forces, then pushed away </a:t>
            </a:r>
          </a:p>
          <a:p>
            <a:pPr>
              <a:lnSpc>
                <a:spcPct val="120000"/>
              </a:lnSpc>
            </a:pPr>
            <a:r>
              <a:rPr lang="zh-CN" altLang="en-US" sz="2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  </a:t>
            </a:r>
            <a:r>
              <a:rPr lang="en-CN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 20% </a:t>
            </a:r>
            <a:r>
              <a:rPr lang="en-CN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nucleons offshells!</a:t>
            </a:r>
          </a:p>
          <a:p>
            <a:pPr marL="285750" indent="-285750">
              <a:lnSpc>
                <a:spcPct val="120000"/>
              </a:lnSpc>
              <a:buFont typeface="Wingdings" pitchFamily="2" charset="2"/>
              <a:buChar char="q"/>
            </a:pPr>
            <a:r>
              <a:rPr lang="en-CN" sz="2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Dynamic balance leads to SRC</a:t>
            </a:r>
          </a:p>
          <a:p>
            <a:pPr marL="285750" indent="-285750">
              <a:lnSpc>
                <a:spcPct val="120000"/>
              </a:lnSpc>
              <a:buFont typeface="Wingdings" pitchFamily="2" charset="2"/>
              <a:buChar char="q"/>
            </a:pPr>
            <a:r>
              <a:rPr lang="en-CN" sz="2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Nucleons largely overlapped (much dense vs. alpha clusters)</a:t>
            </a:r>
          </a:p>
        </p:txBody>
      </p:sp>
      <p:pic>
        <p:nvPicPr>
          <p:cNvPr id="57" name="Picture 56" descr="galaxy-wallpapers-11.jpg">
            <a:extLst>
              <a:ext uri="{FF2B5EF4-FFF2-40B4-BE49-F238E27FC236}">
                <a16:creationId xmlns:a16="http://schemas.microsoft.com/office/drawing/2014/main" id="{8EF7CBB0-1AB6-47EA-DD22-A3F7B85CB12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51" t="3896" r="5598" b="3229"/>
          <a:stretch/>
        </p:blipFill>
        <p:spPr bwMode="auto">
          <a:xfrm rot="10001673">
            <a:off x="1268029" y="1167558"/>
            <a:ext cx="1688076" cy="1582877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A0E52635-A9AA-2AFE-A2FF-871196277A6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2082" r="21603"/>
          <a:stretch/>
        </p:blipFill>
        <p:spPr>
          <a:xfrm>
            <a:off x="4548132" y="1127477"/>
            <a:ext cx="1638701" cy="1636807"/>
          </a:xfrm>
          <a:prstGeom prst="ellipse">
            <a:avLst/>
          </a:prstGeom>
          <a:effectLst>
            <a:softEdge rad="108754"/>
          </a:effectLst>
        </p:spPr>
      </p:pic>
      <p:pic>
        <p:nvPicPr>
          <p:cNvPr id="59" name="Picture 2">
            <a:extLst>
              <a:ext uri="{FF2B5EF4-FFF2-40B4-BE49-F238E27FC236}">
                <a16:creationId xmlns:a16="http://schemas.microsoft.com/office/drawing/2014/main" id="{57DC29CB-2D00-3BE5-ECC7-E999D5E2FC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743" b="64462" l="62458" r="93429">
                        <a14:foregroundMark x1="73294" y1="40460" x2="75977" y2="38159"/>
                        <a14:foregroundMark x1="75977" y1="38159" x2="79767" y2="37492"/>
                        <a14:foregroundMark x1="79767" y1="37492" x2="81224" y2="37916"/>
                        <a14:foregroundMark x1="75766" y1="38439" x2="77143" y2="37614"/>
                        <a14:foregroundMark x1="74111" y1="39431" x2="75087" y2="38846"/>
                        <a14:foregroundMark x1="77143" y1="37614" x2="78776" y2="37250"/>
                        <a14:foregroundMark x1="78717" y1="39733" x2="78717" y2="39733"/>
                        <a14:foregroundMark x1="75826" y1="38327" x2="77376" y2="37492"/>
                        <a14:foregroundMark x1="74227" y1="39188" x2="75179" y2="38675"/>
                        <a14:foregroundMark x1="77376" y1="37492" x2="80816" y2="37190"/>
                        <a14:foregroundMark x1="80816" y1="37190" x2="81749" y2="37735"/>
                        <a14:foregroundMark x1="70321" y1="43307" x2="72770" y2="41914"/>
                        <a14:foregroundMark x1="70729" y1="42823" x2="72303" y2="41914"/>
                        <a14:foregroundMark x1="71254" y1="42520" x2="73003" y2="41793"/>
                        <a14:foregroundMark x1="71137" y1="42459" x2="72653" y2="41732"/>
                        <a14:foregroundMark x1="75908" y1="38175" x2="77085" y2="37432"/>
                        <a14:foregroundMark x1="74111" y1="39310" x2="75211" y2="38615"/>
                        <a14:foregroundMark x1="77085" y1="37432" x2="79184" y2="37371"/>
                        <a14:foregroundMark x1="75966" y1="38067" x2="77318" y2="37250"/>
                        <a14:foregroundMark x1="74111" y1="39188" x2="75284" y2="38479"/>
                        <a14:foregroundMark x1="77318" y1="37250" x2="79009" y2="37553"/>
                        <a14:foregroundMark x1="74461" y1="39128" x2="76735" y2="37795"/>
                        <a14:foregroundMark x1="74461" y1="38825" x2="76385" y2="37856"/>
                        <a14:foregroundMark x1="75918" y1="38038" x2="76676" y2="37795"/>
                        <a14:foregroundMark x1="76035" y1="38098" x2="76152" y2="37795"/>
                        <a14:foregroundMark x1="75335" y1="38462" x2="75452" y2="382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587" t="27653" r="2700" b="31448"/>
          <a:stretch/>
        </p:blipFill>
        <p:spPr bwMode="auto">
          <a:xfrm>
            <a:off x="4690716" y="1397215"/>
            <a:ext cx="1226070" cy="1203717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1C2A799B-381B-1DDB-5A30-F0F2324F4280}"/>
              </a:ext>
            </a:extLst>
          </p:cNvPr>
          <p:cNvSpPr txBox="1"/>
          <p:nvPr/>
        </p:nvSpPr>
        <p:spPr>
          <a:xfrm>
            <a:off x="350930" y="716768"/>
            <a:ext cx="34097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sz="2000" b="1" u="sng" dirty="0"/>
              <a:t>Short-Range Correlations(SRC)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D822E4EB-6789-CB2A-00A6-6BBF92714885}"/>
              </a:ext>
            </a:extLst>
          </p:cNvPr>
          <p:cNvSpPr txBox="1"/>
          <p:nvPr/>
        </p:nvSpPr>
        <p:spPr>
          <a:xfrm>
            <a:off x="4370822" y="716768"/>
            <a:ext cx="21029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sz="2000" b="1" u="sng" dirty="0"/>
              <a:t>Quarks in Nucleus</a:t>
            </a:r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79B5167E-73F7-FE71-1F73-9CA8D91106D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-2155" r="-2078"/>
          <a:stretch/>
        </p:blipFill>
        <p:spPr>
          <a:xfrm>
            <a:off x="8814649" y="4396587"/>
            <a:ext cx="3109277" cy="2009956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92D7D5D4-0EBA-354C-0A01-55083FAA3E77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-2329" t="-5728" r="-2423" b="-1973"/>
          <a:stretch/>
        </p:blipFill>
        <p:spPr>
          <a:xfrm>
            <a:off x="4887615" y="4377492"/>
            <a:ext cx="3109278" cy="2009959"/>
          </a:xfrm>
          <a:prstGeom prst="rect">
            <a:avLst/>
          </a:prstGeom>
        </p:spPr>
      </p:pic>
      <p:sp>
        <p:nvSpPr>
          <p:cNvPr id="68" name="TextBox 67">
            <a:extLst>
              <a:ext uri="{FF2B5EF4-FFF2-40B4-BE49-F238E27FC236}">
                <a16:creationId xmlns:a16="http://schemas.microsoft.com/office/drawing/2014/main" id="{98755F03-D323-A194-6065-DF647A441184}"/>
              </a:ext>
            </a:extLst>
          </p:cNvPr>
          <p:cNvSpPr txBox="1"/>
          <p:nvPr/>
        </p:nvSpPr>
        <p:spPr>
          <a:xfrm>
            <a:off x="6913511" y="5010304"/>
            <a:ext cx="11687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dirty="0">
                <a:solidFill>
                  <a:srgbClr val="FF0000"/>
                </a:solidFill>
              </a:rPr>
              <a:t>Nuclear Models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5669D4CA-67FA-873B-800F-80EAF60C5741}"/>
              </a:ext>
            </a:extLst>
          </p:cNvPr>
          <p:cNvSpPr txBox="1"/>
          <p:nvPr/>
        </p:nvSpPr>
        <p:spPr>
          <a:xfrm>
            <a:off x="10682489" y="5148804"/>
            <a:ext cx="606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dirty="0">
                <a:solidFill>
                  <a:srgbClr val="FF0000"/>
                </a:solidFill>
              </a:rPr>
              <a:t>QCD</a:t>
            </a:r>
          </a:p>
        </p:txBody>
      </p:sp>
      <p:sp>
        <p:nvSpPr>
          <p:cNvPr id="3" name="Right Arrow 2">
            <a:extLst>
              <a:ext uri="{FF2B5EF4-FFF2-40B4-BE49-F238E27FC236}">
                <a16:creationId xmlns:a16="http://schemas.microsoft.com/office/drawing/2014/main" id="{C19A94AF-0142-E6F6-CFC8-B519BD7183A6}"/>
              </a:ext>
            </a:extLst>
          </p:cNvPr>
          <p:cNvSpPr/>
          <p:nvPr/>
        </p:nvSpPr>
        <p:spPr>
          <a:xfrm>
            <a:off x="8226266" y="5148804"/>
            <a:ext cx="425793" cy="477797"/>
          </a:xfrm>
          <a:prstGeom prst="right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A9E8397-BEFA-6004-3016-73E66CBB6161}"/>
              </a:ext>
            </a:extLst>
          </p:cNvPr>
          <p:cNvSpPr/>
          <p:nvPr/>
        </p:nvSpPr>
        <p:spPr>
          <a:xfrm>
            <a:off x="5114579" y="4536398"/>
            <a:ext cx="85858" cy="105090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78B953E-8854-3641-248A-35414F63FABD}"/>
              </a:ext>
            </a:extLst>
          </p:cNvPr>
          <p:cNvSpPr/>
          <p:nvPr/>
        </p:nvSpPr>
        <p:spPr>
          <a:xfrm>
            <a:off x="7697358" y="4532384"/>
            <a:ext cx="85858" cy="105090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0A6A7C8-7679-50DC-A009-94B1E0862AF8}"/>
              </a:ext>
            </a:extLst>
          </p:cNvPr>
          <p:cNvSpPr/>
          <p:nvPr/>
        </p:nvSpPr>
        <p:spPr>
          <a:xfrm>
            <a:off x="5110568" y="6144621"/>
            <a:ext cx="85858" cy="10509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EB6A011-8906-8D3A-E3B6-097DF5A124AC}"/>
              </a:ext>
            </a:extLst>
          </p:cNvPr>
          <p:cNvSpPr/>
          <p:nvPr/>
        </p:nvSpPr>
        <p:spPr>
          <a:xfrm>
            <a:off x="7693347" y="6140607"/>
            <a:ext cx="85858" cy="10509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AA3AE72-3F71-7803-CBEC-9A6B0FEC4645}"/>
              </a:ext>
            </a:extLst>
          </p:cNvPr>
          <p:cNvSpPr txBox="1"/>
          <p:nvPr/>
        </p:nvSpPr>
        <p:spPr>
          <a:xfrm>
            <a:off x="479130" y="4644417"/>
            <a:ext cx="4863539" cy="11680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20000"/>
              </a:lnSpc>
              <a:buFont typeface="Wingdings" pitchFamily="2" charset="2"/>
              <a:buChar char="q"/>
            </a:pPr>
            <a:r>
              <a:rPr lang="en-CN" sz="2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All mena-field models fail</a:t>
            </a:r>
            <a:r>
              <a:rPr lang="zh-CN" altLang="en-US" sz="2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SRC</a:t>
            </a:r>
            <a:r>
              <a:rPr lang="en-CN" sz="2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but hard to use QCD </a:t>
            </a:r>
            <a:endParaRPr lang="en-CN" sz="20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itchFamily="2" charset="2"/>
            </a:endParaRPr>
          </a:p>
          <a:p>
            <a:pPr marL="285750" indent="-285750">
              <a:lnSpc>
                <a:spcPct val="120000"/>
              </a:lnSpc>
              <a:buFont typeface="Wingdings" pitchFamily="2" charset="2"/>
              <a:buChar char="q"/>
            </a:pPr>
            <a:r>
              <a:rPr lang="en-CN" sz="2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Heavily rely on measurements</a:t>
            </a:r>
            <a:endParaRPr lang="en-CN" sz="20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71582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/>
          <p:cNvSpPr txBox="1"/>
          <p:nvPr/>
        </p:nvSpPr>
        <p:spPr>
          <a:xfrm>
            <a:off x="1981200" y="4144876"/>
            <a:ext cx="8229600" cy="4846725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 panose="05040102010807070707"/>
              <a:buChar char="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 panose="05040102010807070707"/>
              <a:buChar char=""/>
              <a:defRPr kumimoji="0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 panose="05040102010807070707"/>
              <a:buChar char="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 panose="05000000000000000000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 panose="05000000000000000000"/>
              <a:buChar char="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 panose="05040102010807070707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 panose="05040102010807070707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 panose="05040102010807070707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 panose="05040102010807070707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3DB63CCB-C401-4C6D-81D3-331C9C44F42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103188"/>
            <a:ext cx="12192000" cy="441325"/>
          </a:xfrm>
        </p:spPr>
        <p:txBody>
          <a:bodyPr>
            <a:noAutofit/>
          </a:bodyPr>
          <a:lstStyle/>
          <a:p>
            <a:pPr algn="ctr"/>
            <a:r>
              <a:rPr lang="en-CN" altLang="zh-CN" sz="2800" b="1" spc="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Gill Sans" charset="0"/>
              </a:rPr>
              <a:t>Summary</a:t>
            </a:r>
            <a:endParaRPr lang="LID4096" sz="2800" b="1" spc="20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Gill Sans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82BB245-A286-C9E7-D193-9BC05EE46029}"/>
              </a:ext>
            </a:extLst>
          </p:cNvPr>
          <p:cNvSpPr txBox="1"/>
          <p:nvPr/>
        </p:nvSpPr>
        <p:spPr>
          <a:xfrm>
            <a:off x="283475" y="958374"/>
            <a:ext cx="8324077" cy="40171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400" dirty="0">
                <a:latin typeface="Baskerville Old Face" panose="02020602080505020303" pitchFamily="18" charset="0"/>
                <a:ea typeface="Baskerville Old Face" panose="02020602080505020303" pitchFamily="18" charset="0"/>
                <a:cs typeface="Baskerville Old Face" panose="02020602080505020303" pitchFamily="18" charset="0"/>
                <a:sym typeface="Wingdings" pitchFamily="2" charset="2"/>
              </a:rPr>
              <a:t>Many progresses made at </a:t>
            </a:r>
            <a:r>
              <a:rPr lang="en-US" altLang="zh-CN" sz="2400" dirty="0" err="1">
                <a:latin typeface="Baskerville Old Face" panose="02020602080505020303" pitchFamily="18" charset="0"/>
                <a:ea typeface="Baskerville Old Face" panose="02020602080505020303" pitchFamily="18" charset="0"/>
                <a:cs typeface="Baskerville Old Face" panose="02020602080505020303" pitchFamily="18" charset="0"/>
                <a:sym typeface="Wingdings" pitchFamily="2" charset="2"/>
              </a:rPr>
              <a:t>JLab</a:t>
            </a:r>
            <a:endParaRPr lang="en-US" altLang="zh-CN" sz="2400" dirty="0">
              <a:latin typeface="Baskerville Old Face" panose="02020602080505020303" pitchFamily="18" charset="0"/>
              <a:ea typeface="Baskerville Old Face" panose="02020602080505020303" pitchFamily="18" charset="0"/>
              <a:cs typeface="Baskerville Old Face" panose="02020602080505020303" pitchFamily="18" charset="0"/>
              <a:sym typeface="Wingdings" pitchFamily="2" charset="2"/>
            </a:endParaRPr>
          </a:p>
          <a:p>
            <a:pPr marL="800100" lvl="1" indent="-342900">
              <a:buFont typeface="Wingdings" pitchFamily="2" charset="2"/>
              <a:buChar char="ü"/>
            </a:pPr>
            <a:r>
              <a:rPr lang="en-US" altLang="zh-CN" sz="2000" dirty="0">
                <a:latin typeface="Baskerville Old Face" panose="02020602080505020303" pitchFamily="18" charset="0"/>
                <a:ea typeface="Baskerville Old Face" panose="02020602080505020303" pitchFamily="18" charset="0"/>
                <a:cs typeface="Baskerville Old Face" panose="02020602080505020303" pitchFamily="18" charset="0"/>
                <a:sym typeface="Wingdings" pitchFamily="2" charset="2"/>
              </a:rPr>
              <a:t>np-SRC dominated, universal in heavy nuclei, less in light nuclei</a:t>
            </a:r>
          </a:p>
          <a:p>
            <a:pPr marL="800100" lvl="1" indent="-342900">
              <a:buFont typeface="Wingdings" pitchFamily="2" charset="2"/>
              <a:buChar char="ü"/>
            </a:pPr>
            <a:r>
              <a:rPr lang="en-US" altLang="zh-CN" sz="2000" dirty="0">
                <a:latin typeface="Baskerville Old Face" panose="02020602080505020303" pitchFamily="18" charset="0"/>
                <a:ea typeface="Baskerville Old Face" panose="02020602080505020303" pitchFamily="18" charset="0"/>
                <a:cs typeface="Baskerville Old Face" panose="02020602080505020303" pitchFamily="18" charset="0"/>
                <a:sym typeface="Wingdings" pitchFamily="2" charset="2"/>
              </a:rPr>
              <a:t>no 3N-SRC found</a:t>
            </a:r>
          </a:p>
          <a:p>
            <a:pPr marL="800100" lvl="1" indent="-342900">
              <a:buFont typeface="Wingdings" pitchFamily="2" charset="2"/>
              <a:buChar char="ü"/>
            </a:pPr>
            <a:r>
              <a:rPr lang="en-US" altLang="zh-CN" sz="2000" dirty="0">
                <a:latin typeface="Baskerville Old Face" panose="02020602080505020303" pitchFamily="18" charset="0"/>
                <a:ea typeface="Baskerville Old Face" panose="02020602080505020303" pitchFamily="18" charset="0"/>
                <a:cs typeface="Baskerville Old Face" panose="02020602080505020303" pitchFamily="18" charset="0"/>
                <a:sym typeface="Wingdings" pitchFamily="2" charset="2"/>
              </a:rPr>
              <a:t>hard to isolate SRC (mean-field, initial &amp; final state interaction) </a:t>
            </a:r>
          </a:p>
          <a:p>
            <a:pPr marL="800100" lvl="1" indent="-342900">
              <a:buFont typeface="Wingdings" pitchFamily="2" charset="2"/>
              <a:buChar char="ü"/>
            </a:pPr>
            <a:r>
              <a:rPr lang="en-US" altLang="zh-CN" sz="2000" dirty="0">
                <a:solidFill>
                  <a:srgbClr val="7030A0"/>
                </a:solidFill>
                <a:latin typeface="Baskerville Old Face" panose="02020602080505020303" pitchFamily="18" charset="0"/>
                <a:ea typeface="Baskerville Old Face" panose="02020602080505020303" pitchFamily="18" charset="0"/>
                <a:cs typeface="Baskerville Old Face" panose="02020602080505020303" pitchFamily="18" charset="0"/>
                <a:sym typeface="Wingdings" pitchFamily="2" charset="2"/>
              </a:rPr>
              <a:t>NEW`</a:t>
            </a:r>
            <a:r>
              <a:rPr lang="en-US" altLang="zh-CN" sz="2000" dirty="0">
                <a:latin typeface="Baskerville Old Face" panose="02020602080505020303" pitchFamily="18" charset="0"/>
                <a:ea typeface="Baskerville Old Face" panose="02020602080505020303" pitchFamily="18" charset="0"/>
                <a:cs typeface="Baskerville Old Face" panose="02020602080505020303" pitchFamily="18" charset="0"/>
                <a:sym typeface="Wingdings" pitchFamily="2" charset="2"/>
              </a:rPr>
              <a:t>: below-threshold production with photons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400" dirty="0">
                <a:latin typeface="Baskerville Old Face" panose="02020602080505020303" pitchFamily="18" charset="0"/>
                <a:ea typeface="Baskerville Old Face" panose="02020602080505020303" pitchFamily="18" charset="0"/>
                <a:cs typeface="Baskerville Old Face" panose="02020602080505020303" pitchFamily="18" charset="0"/>
                <a:sym typeface="Wingdings" pitchFamily="2" charset="2"/>
              </a:rPr>
              <a:t>SRC study with inverse kinematic (ion beams on hydrogen):</a:t>
            </a:r>
          </a:p>
          <a:p>
            <a:pPr marL="800100" lvl="1" indent="-342900">
              <a:buFont typeface="Wingdings" pitchFamily="2" charset="2"/>
              <a:buChar char="§"/>
            </a:pPr>
            <a:r>
              <a:rPr lang="en-US" altLang="zh-CN" sz="2000" dirty="0">
                <a:latin typeface="Baskerville Old Face" panose="02020602080505020303" pitchFamily="18" charset="0"/>
                <a:ea typeface="Baskerville Old Face" panose="02020602080505020303" pitchFamily="18" charset="0"/>
                <a:cs typeface="Baskerville Old Face" panose="02020602080505020303" pitchFamily="18" charset="0"/>
                <a:sym typeface="Wingdings" pitchFamily="2" charset="2"/>
              </a:rPr>
              <a:t>First in BM@N (JINR) and R3B (GSI)</a:t>
            </a:r>
          </a:p>
          <a:p>
            <a:pPr marL="800100" lvl="1" indent="-342900">
              <a:buFont typeface="Wingdings" pitchFamily="2" charset="2"/>
              <a:buChar char="§"/>
            </a:pPr>
            <a:r>
              <a:rPr lang="en-US" altLang="zh-CN" sz="2000" dirty="0">
                <a:latin typeface="Baskerville Old Face" panose="02020602080505020303" pitchFamily="18" charset="0"/>
                <a:ea typeface="Baskerville Old Face" panose="02020602080505020303" pitchFamily="18" charset="0"/>
                <a:cs typeface="Baskerville Old Face" panose="02020602080505020303" pitchFamily="18" charset="0"/>
                <a:sym typeface="Wingdings" pitchFamily="2" charset="2"/>
              </a:rPr>
              <a:t>with CEE@HIRFL &amp; small upgrades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zh-CN" sz="2400" dirty="0">
                <a:latin typeface="Baskerville Old Face" panose="02020602080505020303" pitchFamily="18" charset="0"/>
                <a:ea typeface="Baskerville Old Face" panose="02020602080505020303" pitchFamily="18" charset="0"/>
                <a:cs typeface="Baskerville Old Face" panose="02020602080505020303" pitchFamily="18" charset="0"/>
                <a:sym typeface="Wingdings" pitchFamily="2" charset="2"/>
              </a:rPr>
              <a:t>Precision frontier at HIAF </a:t>
            </a:r>
            <a:r>
              <a:rPr lang="en-US" altLang="zh-CN" sz="2000" dirty="0">
                <a:latin typeface="Baskerville Old Face" panose="02020602080505020303" pitchFamily="18" charset="0"/>
                <a:ea typeface="Baskerville Old Face" panose="02020602080505020303" pitchFamily="18" charset="0"/>
                <a:cs typeface="Baskerville Old Face" panose="02020602080505020303" pitchFamily="18" charset="0"/>
                <a:sym typeface="Wingdings" pitchFamily="2" charset="2"/>
              </a:rPr>
              <a:t>Mean-Field vs SRC in few-body nuclei, 2N-SRC in neutron-rich isotopes, 3N-SRC …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929752A-F958-C8D8-933D-808D4467AC6C}"/>
              </a:ext>
            </a:extLst>
          </p:cNvPr>
          <p:cNvSpPr txBox="1"/>
          <p:nvPr/>
        </p:nvSpPr>
        <p:spPr>
          <a:xfrm>
            <a:off x="248470" y="4910158"/>
            <a:ext cx="10085306" cy="5917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zh-CN" sz="2400" dirty="0">
                <a:solidFill>
                  <a:srgbClr val="FF0000"/>
                </a:solidFill>
                <a:latin typeface="Baskerville Old Face" panose="02020602080505020303" pitchFamily="18" charset="0"/>
                <a:ea typeface="Baskerville Old Face" panose="02020602080505020303" pitchFamily="18" charset="0"/>
                <a:cs typeface="Baskerville Old Face" panose="02020602080505020303" pitchFamily="18" charset="0"/>
                <a:sym typeface="Wingdings" pitchFamily="2" charset="2"/>
              </a:rPr>
              <a:t>Many efforts made to realize SRC programs in China, welcome to join!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9E85FF8-DA62-8F36-3DB5-9148C94636E6}"/>
              </a:ext>
            </a:extLst>
          </p:cNvPr>
          <p:cNvSpPr txBox="1"/>
          <p:nvPr/>
        </p:nvSpPr>
        <p:spPr>
          <a:xfrm>
            <a:off x="7787077" y="5376903"/>
            <a:ext cx="3151410" cy="7984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CN" sz="1600" dirty="0">
                <a:solidFill>
                  <a:srgbClr val="0070C0"/>
                </a:solidFill>
                <a:latin typeface="Yuanti SC" panose="02010600040101010101" pitchFamily="2" charset="-122"/>
                <a:ea typeface="Yuanti SC" panose="02010600040101010101" pitchFamily="2" charset="-122"/>
                <a:cs typeface="Times New Roman" panose="02020603050405020304" pitchFamily="18" charset="0"/>
              </a:rPr>
              <a:t>Works  are supported by NSFC</a:t>
            </a:r>
            <a:r>
              <a:rPr lang="en-US" sz="1600" dirty="0">
                <a:solidFill>
                  <a:srgbClr val="0070C0"/>
                </a:solidFill>
                <a:latin typeface="Yuanti SC" panose="02010600040101010101" pitchFamily="2" charset="-122"/>
                <a:ea typeface="Yuanti SC" panose="02010600040101010101" pitchFamily="2" charset="-122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1600" dirty="0">
                <a:solidFill>
                  <a:srgbClr val="0070C0"/>
                </a:solidFill>
                <a:latin typeface="Yuanti SC" panose="02010600040101010101" pitchFamily="2" charset="-122"/>
                <a:ea typeface="Yuanti SC" panose="02010600040101010101" pitchFamily="2" charset="-122"/>
                <a:cs typeface="Times New Roman" panose="02020603050405020304" pitchFamily="18" charset="0"/>
              </a:rPr>
              <a:t>(</a:t>
            </a:r>
            <a:r>
              <a:rPr lang="en-CN" sz="1600" dirty="0">
                <a:solidFill>
                  <a:srgbClr val="0070C0"/>
                </a:solidFill>
                <a:latin typeface="Yuanti SC" panose="02010600040101010101" pitchFamily="2" charset="-122"/>
                <a:ea typeface="Yuanti SC" panose="02010600040101010101" pitchFamily="2" charset="-122"/>
                <a:cs typeface="Times New Roman" panose="02020603050405020304" pitchFamily="18" charset="0"/>
              </a:rPr>
              <a:t>12275148</a:t>
            </a:r>
            <a:r>
              <a:rPr lang="zh-CN" altLang="en-US" sz="1600" dirty="0">
                <a:solidFill>
                  <a:srgbClr val="0070C0"/>
                </a:solidFill>
                <a:latin typeface="Yuanti SC" panose="02010600040101010101" pitchFamily="2" charset="-122"/>
                <a:ea typeface="Yuanti SC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solidFill>
                  <a:srgbClr val="0070C0"/>
                </a:solidFill>
                <a:latin typeface="Yuanti SC" panose="02010600040101010101" pitchFamily="2" charset="-122"/>
                <a:ea typeface="Yuanti SC" panose="02010600040101010101" pitchFamily="2" charset="-122"/>
                <a:cs typeface="Times New Roman" panose="02020603050405020304" pitchFamily="18" charset="0"/>
              </a:rPr>
              <a:t>&amp;</a:t>
            </a:r>
            <a:r>
              <a:rPr lang="zh-CN" altLang="en-US" sz="1600" dirty="0">
                <a:solidFill>
                  <a:srgbClr val="0070C0"/>
                </a:solidFill>
                <a:latin typeface="Yuanti SC" panose="02010600040101010101" pitchFamily="2" charset="-122"/>
                <a:ea typeface="Yuanti SC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lang="en-CN" sz="1600" dirty="0">
                <a:solidFill>
                  <a:srgbClr val="0070C0"/>
                </a:solidFill>
                <a:latin typeface="Yuanti SC" panose="02010600040101010101" pitchFamily="2" charset="-122"/>
                <a:ea typeface="Yuanti SC" panose="02010600040101010101" pitchFamily="2" charset="-122"/>
                <a:cs typeface="Times New Roman" panose="02020603050405020304" pitchFamily="18" charset="0"/>
              </a:rPr>
              <a:t>12361141822</a:t>
            </a:r>
            <a:r>
              <a:rPr lang="zh-CN" altLang="en-US" sz="1600" dirty="0">
                <a:solidFill>
                  <a:srgbClr val="0070C0"/>
                </a:solidFill>
                <a:latin typeface="Yuanti SC" panose="02010600040101010101" pitchFamily="2" charset="-122"/>
                <a:ea typeface="Yuanti SC" panose="02010600040101010101" pitchFamily="2" charset="-122"/>
                <a:cs typeface="Times New Roman" panose="02020603050405020304" pitchFamily="18" charset="0"/>
              </a:rPr>
              <a:t>）</a:t>
            </a:r>
            <a:r>
              <a:rPr lang="en-CN" sz="1600" dirty="0">
                <a:solidFill>
                  <a:srgbClr val="0070C0"/>
                </a:solidFill>
                <a:latin typeface="Yuanti SC" panose="02010600040101010101" pitchFamily="2" charset="-122"/>
                <a:ea typeface="Yuanti SC" panose="02010600040101010101" pitchFamily="2" charset="-122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748FC6C-07D5-E845-9E3D-9A27A42B2D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4783" y="5621670"/>
            <a:ext cx="913466" cy="77757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ECE2FD9-71C3-D079-B666-86E5CD1037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5966" y="5747739"/>
            <a:ext cx="957156" cy="505541"/>
          </a:xfrm>
          <a:prstGeom prst="rect">
            <a:avLst/>
          </a:prstGeom>
        </p:spPr>
      </p:pic>
      <p:pic>
        <p:nvPicPr>
          <p:cNvPr id="9" name="Picture 4" descr="2023北京师范大学游玩攻略,校园风景环境优美，本部区域...【去哪儿攻略】">
            <a:extLst>
              <a:ext uri="{FF2B5EF4-FFF2-40B4-BE49-F238E27FC236}">
                <a16:creationId xmlns:a16="http://schemas.microsoft.com/office/drawing/2014/main" id="{05287094-0325-D70A-4118-C3994C3742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979" y="5512574"/>
            <a:ext cx="1339558" cy="1016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8D4F61A-D1A1-811A-E544-ED5CD4929B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77638" y="5501923"/>
            <a:ext cx="1046983" cy="1046983"/>
          </a:xfrm>
          <a:prstGeom prst="rect">
            <a:avLst/>
          </a:prstGeom>
        </p:spPr>
      </p:pic>
      <p:pic>
        <p:nvPicPr>
          <p:cNvPr id="11" name="Picture 8" descr="Israel - Tel Aviv University Logo Png - Free Transparent PNG Download ...">
            <a:extLst>
              <a:ext uri="{FF2B5EF4-FFF2-40B4-BE49-F238E27FC236}">
                <a16:creationId xmlns:a16="http://schemas.microsoft.com/office/drawing/2014/main" id="{AC821504-C2D6-52AA-3CC0-4A0A65EFE0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8160" y="5520179"/>
            <a:ext cx="1199048" cy="903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E3D1DD5-EFCC-BD26-50A5-584CCB7A27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84467" y="5515269"/>
            <a:ext cx="913466" cy="90799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6135CFF-EADC-0E83-240C-39B0AE26DEF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78864" y="1780934"/>
            <a:ext cx="2313767" cy="309065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8355FD6-D964-B796-CED5-4CC0DC3177A0}"/>
              </a:ext>
            </a:extLst>
          </p:cNvPr>
          <p:cNvSpPr txBox="1"/>
          <p:nvPr/>
        </p:nvSpPr>
        <p:spPr>
          <a:xfrm>
            <a:off x="262434" y="423887"/>
            <a:ext cx="11929566" cy="5917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400" dirty="0">
                <a:latin typeface="Baskerville Old Face" panose="02020602080505020303" pitchFamily="18" charset="0"/>
                <a:ea typeface="Baskerville Old Face" panose="02020602080505020303" pitchFamily="18" charset="0"/>
                <a:cs typeface="Baskerville Old Face" panose="02020602080505020303" pitchFamily="18" charset="0"/>
                <a:sym typeface="Wingdings" pitchFamily="2" charset="2"/>
              </a:rPr>
              <a:t>SRC helps us to understand nuclear structure &amp; forces, neutron stars, quarks in nuclei …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1CCF09F-D703-0531-6DF0-F8B66EDBFC5A}"/>
              </a:ext>
            </a:extLst>
          </p:cNvPr>
          <p:cNvSpPr txBox="1"/>
          <p:nvPr/>
        </p:nvSpPr>
        <p:spPr>
          <a:xfrm>
            <a:off x="7934141" y="1107466"/>
            <a:ext cx="425785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B050"/>
                </a:solidFill>
                <a:effectLst/>
                <a:latin typeface="Times" panose="02020603050405020304"/>
              </a:rPr>
              <a:t>Topical issue on short-range correlations and the EMC effect, EPJA (2025) </a:t>
            </a:r>
            <a:r>
              <a:rPr lang="en-CN" dirty="0">
                <a:solidFill>
                  <a:srgbClr val="00B050"/>
                </a:solidFill>
                <a:latin typeface="Times" panose="02020603050405020304"/>
              </a:rPr>
              <a:t>61:109</a:t>
            </a:r>
          </a:p>
        </p:txBody>
      </p:sp>
    </p:spTree>
    <p:extLst>
      <p:ext uri="{BB962C8B-B14F-4D97-AF65-F5344CB8AC3E}">
        <p14:creationId xmlns:p14="http://schemas.microsoft.com/office/powerpoint/2010/main" val="1497656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/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9E69C1-571E-9EAC-71D0-0164AF9DBE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CN" dirty="0"/>
            </a:br>
            <a:br>
              <a:rPr lang="en-CN" dirty="0"/>
            </a:br>
            <a:br>
              <a:rPr lang="en-CN" dirty="0"/>
            </a:br>
            <a:r>
              <a:rPr lang="en-CN" dirty="0"/>
              <a:t>Thanks!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C7A0F8-2DBB-B927-F1CF-6362A9D4065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zh-CN" altLang="en-CN" dirty="0"/>
              <a:t>谢谢</a:t>
            </a:r>
            <a:r>
              <a:rPr lang="zh-CN" altLang="en-US" dirty="0"/>
              <a:t>！</a:t>
            </a:r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213034323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ounded Rectangle 22"/>
          <p:cNvSpPr/>
          <p:nvPr/>
        </p:nvSpPr>
        <p:spPr>
          <a:xfrm>
            <a:off x="1645047" y="2089519"/>
            <a:ext cx="685800" cy="2209800"/>
          </a:xfrm>
          <a:prstGeom prst="roundRect">
            <a:avLst/>
          </a:prstGeom>
          <a:solidFill>
            <a:schemeClr val="bg1"/>
          </a:solidFill>
          <a:ln>
            <a:solidFill>
              <a:srgbClr val="66FF3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1949847" y="2241919"/>
            <a:ext cx="0" cy="11430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1949847" y="3232519"/>
            <a:ext cx="0" cy="9144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385453" y="398663"/>
            <a:ext cx="7044528" cy="6109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200000"/>
              </a:lnSpc>
              <a:buFont typeface="Wingdings" pitchFamily="2" charset="2"/>
              <a:buChar char="q"/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Tensor Force is strongly attractive</a:t>
            </a:r>
          </a:p>
        </p:txBody>
      </p:sp>
      <p:sp>
        <p:nvSpPr>
          <p:cNvPr id="7" name="Oval 6"/>
          <p:cNvSpPr/>
          <p:nvPr/>
        </p:nvSpPr>
        <p:spPr>
          <a:xfrm>
            <a:off x="1721247" y="2546719"/>
            <a:ext cx="533400" cy="533400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</a:t>
            </a:r>
          </a:p>
        </p:txBody>
      </p:sp>
      <p:sp>
        <p:nvSpPr>
          <p:cNvPr id="9" name="Oval 8"/>
          <p:cNvSpPr/>
          <p:nvPr/>
        </p:nvSpPr>
        <p:spPr>
          <a:xfrm>
            <a:off x="1721247" y="3461119"/>
            <a:ext cx="533400" cy="5334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629835" y="1520322"/>
            <a:ext cx="26878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  <a:latin typeface="Baskerville Old Face" panose="02020602080505020303" pitchFamily="18" charset="0"/>
              </a:rPr>
              <a:t>= -3 </a:t>
            </a:r>
            <a:r>
              <a:rPr lang="el-GR" sz="2000" dirty="0">
                <a:solidFill>
                  <a:srgbClr val="7030A0"/>
                </a:solidFill>
                <a:latin typeface="Times New Roman" panose="02020603050405020304"/>
                <a:cs typeface="Times New Roman" panose="02020603050405020304"/>
              </a:rPr>
              <a:t>σ</a:t>
            </a:r>
            <a:r>
              <a:rPr lang="en-US" sz="2000" baseline="-25000" dirty="0">
                <a:solidFill>
                  <a:srgbClr val="7030A0"/>
                </a:solidFill>
                <a:latin typeface="Times New Roman" panose="02020603050405020304"/>
                <a:cs typeface="Times New Roman" panose="02020603050405020304"/>
              </a:rPr>
              <a:t>1</a:t>
            </a:r>
            <a:r>
              <a:rPr lang="el-GR" sz="2000" dirty="0">
                <a:solidFill>
                  <a:srgbClr val="7030A0"/>
                </a:solidFill>
                <a:latin typeface="Times New Roman" panose="02020603050405020304"/>
                <a:cs typeface="Times New Roman" panose="02020603050405020304"/>
              </a:rPr>
              <a:t>σ</a:t>
            </a:r>
            <a:r>
              <a:rPr lang="en-US" sz="2000" baseline="-25000" dirty="0">
                <a:solidFill>
                  <a:srgbClr val="7030A0"/>
                </a:solidFill>
                <a:latin typeface="Times New Roman" panose="02020603050405020304"/>
                <a:cs typeface="Times New Roman" panose="02020603050405020304"/>
              </a:rPr>
              <a:t>2</a:t>
            </a:r>
            <a:endParaRPr lang="en-US" i="1" dirty="0">
              <a:solidFill>
                <a:srgbClr val="FF0000"/>
              </a:solidFill>
              <a:latin typeface="Baskerville Old Face" panose="02020602080505020303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Object 28"/>
              <p:cNvSpPr txBox="1"/>
              <p:nvPr/>
            </p:nvSpPr>
            <p:spPr bwMode="auto">
              <a:xfrm>
                <a:off x="1114364" y="1147686"/>
                <a:ext cx="4383742" cy="457200"/>
              </a:xfrm>
              <a:prstGeom prst="rect">
                <a:avLst/>
              </a:prstGeom>
              <a:noFill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12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=−3(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</m:acc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acc>
                        <m:accPr>
                          <m:chr m:val="̂"/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acc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)(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</m:acc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acc>
                        <m:accPr>
                          <m:chr m:val="̂"/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acc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)+(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</m:acc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</m:acc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9" name="Object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14364" y="1147686"/>
                <a:ext cx="4383742" cy="457200"/>
              </a:xfrm>
              <a:prstGeom prst="rect">
                <a:avLst/>
              </a:prstGeom>
              <a:blipFill>
                <a:blip r:embed="rId3"/>
                <a:stretch>
                  <a:fillRect t="-10811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TextBox 41"/>
          <p:cNvSpPr txBox="1"/>
          <p:nvPr/>
        </p:nvSpPr>
        <p:spPr>
          <a:xfrm>
            <a:off x="7039109" y="5045279"/>
            <a:ext cx="55437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Tensor force favor neutron-proton pairs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0" name="Straight Arrow Connector 39"/>
          <p:cNvCxnSpPr>
            <a:cxnSpLocks/>
          </p:cNvCxnSpPr>
          <p:nvPr/>
        </p:nvCxnSpPr>
        <p:spPr>
          <a:xfrm flipV="1">
            <a:off x="3877735" y="1454794"/>
            <a:ext cx="439905" cy="60597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9" t="8920" r="1092" b="4203"/>
          <a:stretch>
            <a:fillRect/>
          </a:stretch>
        </p:blipFill>
        <p:spPr bwMode="auto">
          <a:xfrm>
            <a:off x="6693896" y="637460"/>
            <a:ext cx="5467154" cy="3528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" name="TextBox 34"/>
          <p:cNvSpPr txBox="1"/>
          <p:nvPr/>
        </p:nvSpPr>
        <p:spPr>
          <a:xfrm>
            <a:off x="7315439" y="3384502"/>
            <a:ext cx="19513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solidFill>
                  <a:srgbClr val="5C30B6"/>
                </a:solidFill>
              </a:rPr>
              <a:t>Tensor Force</a:t>
            </a:r>
          </a:p>
        </p:txBody>
      </p:sp>
      <p:sp>
        <p:nvSpPr>
          <p:cNvPr id="43" name="TextBox 42"/>
          <p:cNvSpPr txBox="1"/>
          <p:nvPr/>
        </p:nvSpPr>
        <p:spPr>
          <a:xfrm rot="4718395">
            <a:off x="7242234" y="1524746"/>
            <a:ext cx="19513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solidFill>
                  <a:srgbClr val="A91EC2"/>
                </a:solidFill>
              </a:rPr>
              <a:t>Repulsive cores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8342542" y="809012"/>
            <a:ext cx="293689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u="sng" dirty="0">
                <a:solidFill>
                  <a:srgbClr val="7030A0"/>
                </a:solidFill>
                <a:latin typeface="Baskerville Old Face" panose="02020602080505020303" pitchFamily="18" charset="0"/>
              </a:rPr>
              <a:t>NN Interaction Forces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8196753" y="2948433"/>
            <a:ext cx="19513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solidFill>
                  <a:srgbClr val="FF3300"/>
                </a:solidFill>
              </a:rPr>
              <a:t>Total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5111CC0-F359-014C-9C8A-9AF12F74F659}"/>
              </a:ext>
            </a:extLst>
          </p:cNvPr>
          <p:cNvSpPr txBox="1"/>
          <p:nvPr/>
        </p:nvSpPr>
        <p:spPr>
          <a:xfrm>
            <a:off x="1626326" y="1785171"/>
            <a:ext cx="10632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  <a:latin typeface="Baskerville Old Face" panose="02020602080505020303" pitchFamily="18" charset="0"/>
              </a:rPr>
              <a:t>Attractive</a:t>
            </a:r>
            <a:endParaRPr lang="en-CN" dirty="0"/>
          </a:p>
        </p:txBody>
      </p:sp>
      <p:sp>
        <p:nvSpPr>
          <p:cNvPr id="52" name="Rounded Rectangle 51">
            <a:extLst>
              <a:ext uri="{FF2B5EF4-FFF2-40B4-BE49-F238E27FC236}">
                <a16:creationId xmlns:a16="http://schemas.microsoft.com/office/drawing/2014/main" id="{72FA44C9-C30F-E24F-951C-CEBE0CA51F42}"/>
              </a:ext>
            </a:extLst>
          </p:cNvPr>
          <p:cNvSpPr/>
          <p:nvPr/>
        </p:nvSpPr>
        <p:spPr>
          <a:xfrm>
            <a:off x="2559447" y="2095974"/>
            <a:ext cx="1676400" cy="1371600"/>
          </a:xfrm>
          <a:prstGeom prst="roundRect">
            <a:avLst/>
          </a:prstGeom>
          <a:solidFill>
            <a:schemeClr val="bg1"/>
          </a:solidFill>
          <a:ln>
            <a:solidFill>
              <a:srgbClr val="FF33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r</a:t>
            </a:r>
          </a:p>
        </p:txBody>
      </p: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BDDF805D-B96A-0245-B78B-0F55A233702B}"/>
              </a:ext>
            </a:extLst>
          </p:cNvPr>
          <p:cNvCxnSpPr/>
          <p:nvPr/>
        </p:nvCxnSpPr>
        <p:spPr>
          <a:xfrm flipV="1">
            <a:off x="2940447" y="2248374"/>
            <a:ext cx="0" cy="10668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CBAB61B5-8DFB-8442-8EDF-3FCE7D704A35}"/>
              </a:ext>
            </a:extLst>
          </p:cNvPr>
          <p:cNvCxnSpPr/>
          <p:nvPr/>
        </p:nvCxnSpPr>
        <p:spPr>
          <a:xfrm flipV="1">
            <a:off x="3854847" y="2248374"/>
            <a:ext cx="0" cy="10668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55" name="Oval 54">
            <a:extLst>
              <a:ext uri="{FF2B5EF4-FFF2-40B4-BE49-F238E27FC236}">
                <a16:creationId xmlns:a16="http://schemas.microsoft.com/office/drawing/2014/main" id="{12BD8759-9832-7645-A7D0-3E5D43DA48BF}"/>
              </a:ext>
            </a:extLst>
          </p:cNvPr>
          <p:cNvSpPr/>
          <p:nvPr/>
        </p:nvSpPr>
        <p:spPr>
          <a:xfrm>
            <a:off x="2711847" y="2553174"/>
            <a:ext cx="533400" cy="533400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A9695EF4-14D9-B546-A09E-31795D9D7A5C}"/>
              </a:ext>
            </a:extLst>
          </p:cNvPr>
          <p:cNvSpPr/>
          <p:nvPr/>
        </p:nvSpPr>
        <p:spPr>
          <a:xfrm>
            <a:off x="3626247" y="2553174"/>
            <a:ext cx="533400" cy="5334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40A00F6-BBA2-B545-85A7-FCA8198BC723}"/>
              </a:ext>
            </a:extLst>
          </p:cNvPr>
          <p:cNvSpPr txBox="1"/>
          <p:nvPr/>
        </p:nvSpPr>
        <p:spPr>
          <a:xfrm>
            <a:off x="3977237" y="1760291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  <a:latin typeface="Baskerville Old Face" panose="02020602080505020303" pitchFamily="18" charset="0"/>
              </a:rPr>
              <a:t>==0</a:t>
            </a:r>
            <a:r>
              <a:rPr lang="en-US" sz="1600" i="1" dirty="0">
                <a:solidFill>
                  <a:srgbClr val="7030A0"/>
                </a:solidFill>
                <a:latin typeface="Baskerville Old Face" panose="02020602080505020303" pitchFamily="18" charset="0"/>
                <a:sym typeface="Wingdings" panose="05000000000000000000" pitchFamily="2" charset="2"/>
              </a:rPr>
              <a:t></a:t>
            </a:r>
            <a:r>
              <a:rPr lang="en-US" sz="1600" i="1" dirty="0">
                <a:solidFill>
                  <a:srgbClr val="7030A0"/>
                </a:solidFill>
                <a:latin typeface="Baskerville Old Face" panose="02020602080505020303" pitchFamily="18" charset="0"/>
              </a:rPr>
              <a:t>Repulsive</a:t>
            </a:r>
          </a:p>
        </p:txBody>
      </p: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86D74778-FBA1-CB49-AE5D-CB9C1C12DF7B}"/>
              </a:ext>
            </a:extLst>
          </p:cNvPr>
          <p:cNvCxnSpPr/>
          <p:nvPr/>
        </p:nvCxnSpPr>
        <p:spPr>
          <a:xfrm>
            <a:off x="3321447" y="2901516"/>
            <a:ext cx="2286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3">
            <a:extLst>
              <a:ext uri="{FF2B5EF4-FFF2-40B4-BE49-F238E27FC236}">
                <a16:creationId xmlns:a16="http://schemas.microsoft.com/office/drawing/2014/main" id="{BFEC8B53-C41E-9CBC-DA64-F112AD71FF5D}"/>
              </a:ext>
            </a:extLst>
          </p:cNvPr>
          <p:cNvSpPr txBox="1">
            <a:spLocks/>
          </p:cNvSpPr>
          <p:nvPr/>
        </p:nvSpPr>
        <p:spPr>
          <a:xfrm>
            <a:off x="0" y="102530"/>
            <a:ext cx="12191999" cy="441964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Gill Sans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7875">
                <a:solidFill>
                  <a:schemeClr val="tx1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7875">
                <a:solidFill>
                  <a:schemeClr val="tx1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7875">
                <a:solidFill>
                  <a:schemeClr val="tx1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7875">
                <a:solidFill>
                  <a:schemeClr val="tx1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5pPr>
            <a:lvl6pPr marL="428631" algn="ctr" rtl="0" eaLnBrk="1" fontAlgn="base" hangingPunct="1">
              <a:spcBef>
                <a:spcPct val="0"/>
              </a:spcBef>
              <a:spcAft>
                <a:spcPct val="0"/>
              </a:spcAft>
              <a:defRPr sz="7875">
                <a:solidFill>
                  <a:schemeClr val="tx1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6pPr>
            <a:lvl7pPr marL="857262" algn="ctr" rtl="0" eaLnBrk="1" fontAlgn="base" hangingPunct="1">
              <a:spcBef>
                <a:spcPct val="0"/>
              </a:spcBef>
              <a:spcAft>
                <a:spcPct val="0"/>
              </a:spcAft>
              <a:defRPr sz="7875">
                <a:solidFill>
                  <a:schemeClr val="tx1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7pPr>
            <a:lvl8pPr marL="1285893" algn="ctr" rtl="0" eaLnBrk="1" fontAlgn="base" hangingPunct="1">
              <a:spcBef>
                <a:spcPct val="0"/>
              </a:spcBef>
              <a:spcAft>
                <a:spcPct val="0"/>
              </a:spcAft>
              <a:defRPr sz="7875">
                <a:solidFill>
                  <a:schemeClr val="tx1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8pPr>
            <a:lvl9pPr marL="1714525" algn="ctr" rtl="0" eaLnBrk="1" fontAlgn="base" hangingPunct="1">
              <a:spcBef>
                <a:spcPct val="0"/>
              </a:spcBef>
              <a:spcAft>
                <a:spcPct val="0"/>
              </a:spcAft>
              <a:defRPr sz="7875">
                <a:solidFill>
                  <a:schemeClr val="tx1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defRPr>
            </a:lvl9pPr>
          </a:lstStyle>
          <a:p>
            <a:r>
              <a:rPr lang="en-CN" altLang="en-US" sz="2800" b="1" spc="200" noProof="1">
                <a:ea typeface="微软雅黑" panose="020B0503020204020204" pitchFamily="34" charset="-122"/>
                <a:sym typeface="+mn-ea"/>
              </a:rPr>
              <a:t>Isospin Dependence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1EC426E-7E89-3B2C-49EA-76D2EF32B6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8183" y="3742720"/>
            <a:ext cx="4237764" cy="283562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C76F5A4-EA04-A1C4-12C3-7E94477C5990}"/>
              </a:ext>
            </a:extLst>
          </p:cNvPr>
          <p:cNvSpPr txBox="1"/>
          <p:nvPr/>
        </p:nvSpPr>
        <p:spPr>
          <a:xfrm>
            <a:off x="7315439" y="5574739"/>
            <a:ext cx="321592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3F691E"/>
                </a:solidFill>
                <a:cs typeface="Gill Sans Light" charset="0"/>
              </a:rPr>
              <a:t>R. Cruz-Torres et al. / Physics Letters B 785 (2018) 304–308</a:t>
            </a:r>
          </a:p>
        </p:txBody>
      </p:sp>
    </p:spTree>
    <p:extLst>
      <p:ext uri="{BB962C8B-B14F-4D97-AF65-F5344CB8AC3E}">
        <p14:creationId xmlns:p14="http://schemas.microsoft.com/office/powerpoint/2010/main" val="3016616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85C855-9219-FF4E-4948-9BCE46E0A939}"/>
              </a:ext>
            </a:extLst>
          </p:cNvPr>
          <p:cNvSpPr txBox="1">
            <a:spLocks/>
          </p:cNvSpPr>
          <p:nvPr/>
        </p:nvSpPr>
        <p:spPr>
          <a:xfrm>
            <a:off x="0" y="7938"/>
            <a:ext cx="12192000" cy="5508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2800" b="1" spc="200" noProof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+mn-ea"/>
              </a:rPr>
              <a:t>“Cross Energy Scales”</a:t>
            </a:r>
            <a:endParaRPr lang="en-CN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5A59578-E4C7-FF5C-407C-741D0619F6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6683" y="3353602"/>
            <a:ext cx="3795391" cy="27994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ED56F47-7C8E-D905-F142-2814D8238073}"/>
              </a:ext>
            </a:extLst>
          </p:cNvPr>
          <p:cNvSpPr txBox="1"/>
          <p:nvPr/>
        </p:nvSpPr>
        <p:spPr>
          <a:xfrm>
            <a:off x="262623" y="2766421"/>
            <a:ext cx="6068988" cy="498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altLang="zh-CN" sz="20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Important in forming neutron-rich nuclei</a:t>
            </a:r>
            <a:endParaRPr lang="en-US" altLang="zh-CN" sz="20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6D86963-3109-981B-1AFC-89316EEAD8F3}"/>
              </a:ext>
            </a:extLst>
          </p:cNvPr>
          <p:cNvSpPr txBox="1"/>
          <p:nvPr/>
        </p:nvSpPr>
        <p:spPr>
          <a:xfrm>
            <a:off x="1477951" y="6241558"/>
            <a:ext cx="305285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Hen, Science 371, 232 (2021)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3779E0-F58B-11AD-D3D9-98F1443ED8E4}"/>
              </a:ext>
            </a:extLst>
          </p:cNvPr>
          <p:cNvSpPr txBox="1"/>
          <p:nvPr/>
        </p:nvSpPr>
        <p:spPr>
          <a:xfrm>
            <a:off x="6001784" y="3429000"/>
            <a:ext cx="50511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altLang="zh-CN" sz="20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Forming ultra-heavy neutron stars?</a:t>
            </a:r>
            <a:endParaRPr lang="en-US" altLang="zh-CN" sz="20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 descr="Chart&#10;&#10;Description automatically generated">
            <a:extLst>
              <a:ext uri="{FF2B5EF4-FFF2-40B4-BE49-F238E27FC236}">
                <a16:creationId xmlns:a16="http://schemas.microsoft.com/office/drawing/2014/main" id="{066936AF-E8B5-C110-9EE5-BE938CE995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4669" y="3897013"/>
            <a:ext cx="3795391" cy="2743526"/>
          </a:xfrm>
          <a:prstGeom prst="roundRect">
            <a:avLst>
              <a:gd name="adj" fmla="val 6485"/>
            </a:avLst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A088608-517B-D802-CBF9-E4AD9D107BB5}"/>
              </a:ext>
            </a:extLst>
          </p:cNvPr>
          <p:cNvSpPr txBox="1"/>
          <p:nvPr/>
        </p:nvSpPr>
        <p:spPr>
          <a:xfrm>
            <a:off x="9692339" y="5254175"/>
            <a:ext cx="2381329" cy="4801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dirty="0">
                <a:solidFill>
                  <a:srgbClr val="00B050"/>
                </a:solidFill>
                <a:latin typeface="-apple-system"/>
              </a:rPr>
              <a:t>NPA 1021, 122408 (2022)</a:t>
            </a:r>
          </a:p>
          <a:p>
            <a:pPr algn="ctr">
              <a:lnSpc>
                <a:spcPct val="90000"/>
              </a:lnSpc>
            </a:pPr>
            <a:r>
              <a:rPr lang="en-US" sz="1400" dirty="0">
                <a:solidFill>
                  <a:srgbClr val="00B050"/>
                </a:solidFill>
                <a:latin typeface="-apple-system"/>
              </a:rPr>
              <a:t>NPA 1011, 122200 (2021)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9B8CE3B-9099-E17B-2F80-C1031680276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39"/>
          <a:stretch/>
        </p:blipFill>
        <p:spPr>
          <a:xfrm>
            <a:off x="6676167" y="5232266"/>
            <a:ext cx="816752" cy="81675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030524F-EA6E-CD24-616F-6212BFE4C234}"/>
              </a:ext>
            </a:extLst>
          </p:cNvPr>
          <p:cNvSpPr txBox="1"/>
          <p:nvPr/>
        </p:nvSpPr>
        <p:spPr>
          <a:xfrm>
            <a:off x="234177" y="1862388"/>
            <a:ext cx="108195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Mass matrix for neutrino-less double beta decay?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6C1DD05-5E99-827E-4E2E-956553D2A36D}"/>
              </a:ext>
            </a:extLst>
          </p:cNvPr>
          <p:cNvSpPr txBox="1"/>
          <p:nvPr/>
        </p:nvSpPr>
        <p:spPr>
          <a:xfrm>
            <a:off x="719346" y="2284551"/>
            <a:ext cx="942971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u="none" strike="noStrike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Wang, Zhao, Meng, </a:t>
            </a:r>
            <a:r>
              <a:rPr lang="en-US" sz="1600" b="0" u="none" strike="noStrike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arXiv</a:t>
            </a:r>
            <a:r>
              <a:rPr lang="en-US" sz="1600" b="0" u="none" strike="noStrike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2304.12009, </a:t>
            </a:r>
            <a:r>
              <a:rPr lang="en-US" sz="1600" b="0" i="0" dirty="0">
                <a:solidFill>
                  <a:schemeClr val="accent6">
                    <a:lumMod val="50000"/>
                  </a:schemeClr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Song</a:t>
            </a:r>
            <a:r>
              <a:rPr lang="en-US" altLang="zh-CN" sz="1600" b="0" i="0" dirty="0">
                <a:solidFill>
                  <a:schemeClr val="accent6">
                    <a:lumMod val="50000"/>
                  </a:schemeClr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b="0" i="0" dirty="0">
                <a:solidFill>
                  <a:schemeClr val="accent6">
                    <a:lumMod val="50000"/>
                  </a:schemeClr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Yao</a:t>
            </a:r>
            <a:r>
              <a:rPr lang="en-US" altLang="zh-CN" sz="1600" b="0" i="0" dirty="0">
                <a:solidFill>
                  <a:schemeClr val="accent6">
                    <a:lumMod val="50000"/>
                  </a:schemeClr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b="0" i="0" dirty="0">
                <a:solidFill>
                  <a:schemeClr val="accent6">
                    <a:lumMod val="50000"/>
                  </a:schemeClr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Ring, Meng, Phys. Rev. C </a:t>
            </a:r>
            <a:r>
              <a:rPr lang="en-US" sz="1600" b="1" i="0" dirty="0">
                <a:solidFill>
                  <a:schemeClr val="accent6">
                    <a:lumMod val="50000"/>
                  </a:schemeClr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95</a:t>
            </a:r>
            <a:r>
              <a:rPr lang="en-US" sz="1600" b="0" i="0" dirty="0">
                <a:solidFill>
                  <a:schemeClr val="accent6">
                    <a:lumMod val="50000"/>
                  </a:schemeClr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, 024305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84240B3-9776-9F5D-94C5-D26FC6C1D46B}"/>
              </a:ext>
            </a:extLst>
          </p:cNvPr>
          <p:cNvSpPr txBox="1"/>
          <p:nvPr/>
        </p:nvSpPr>
        <p:spPr>
          <a:xfrm>
            <a:off x="234177" y="550624"/>
            <a:ext cx="8054417" cy="498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altLang="zh-CN" sz="20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NN &amp; NNN forces, nuclear structure, 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cold nuclear matter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57FEB31-EF81-D65F-4509-E33002A8288A}"/>
              </a:ext>
            </a:extLst>
          </p:cNvPr>
          <p:cNvSpPr txBox="1"/>
          <p:nvPr/>
        </p:nvSpPr>
        <p:spPr>
          <a:xfrm>
            <a:off x="234177" y="1160702"/>
            <a:ext cx="9429716" cy="498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altLang="zh-CN" sz="20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Nuclear structure in QCD (nuclear PDF, EMC, heavy-ion, …)</a:t>
            </a:r>
            <a:endParaRPr lang="en-US" altLang="zh-CN" sz="20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38434F79-69ED-38CF-53DC-1BB55C9F8D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5674" y="761823"/>
            <a:ext cx="3200451" cy="2516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E1EE61C-E95D-037B-FD3C-0B039196F12B}"/>
              </a:ext>
            </a:extLst>
          </p:cNvPr>
          <p:cNvSpPr txBox="1"/>
          <p:nvPr/>
        </p:nvSpPr>
        <p:spPr>
          <a:xfrm>
            <a:off x="8924196" y="437525"/>
            <a:ext cx="2991929" cy="38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 dirty="0">
                <a:solidFill>
                  <a:srgbClr val="00B050"/>
                </a:solidFill>
                <a:latin typeface="-apple-system"/>
              </a:rPr>
              <a:t>Symmetric Energy in Neutron Star</a:t>
            </a:r>
          </a:p>
        </p:txBody>
      </p:sp>
    </p:spTree>
    <p:extLst>
      <p:ext uri="{BB962C8B-B14F-4D97-AF65-F5344CB8AC3E}">
        <p14:creationId xmlns:p14="http://schemas.microsoft.com/office/powerpoint/2010/main" val="3390775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329BD4-6CAE-271B-71C0-0CA1350851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60">
            <a:extLst>
              <a:ext uri="{FF2B5EF4-FFF2-40B4-BE49-F238E27FC236}">
                <a16:creationId xmlns:a16="http://schemas.microsoft.com/office/drawing/2014/main" id="{E929D6B1-8671-1234-05E1-01A1F3FC8E0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6675" t="34248" r="7475" b="23656"/>
          <a:stretch>
            <a:fillRect/>
          </a:stretch>
        </p:blipFill>
        <p:spPr>
          <a:xfrm rot="884136">
            <a:off x="1352281" y="1483856"/>
            <a:ext cx="1632449" cy="91172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08EC4BA-D4F1-4DF9-438C-79911B7B5C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985" y="8376"/>
            <a:ext cx="10384465" cy="549790"/>
          </a:xfrm>
        </p:spPr>
        <p:txBody>
          <a:bodyPr/>
          <a:lstStyle/>
          <a:p>
            <a:r>
              <a:rPr lang="en-CN" sz="2800" b="1" kern="1200" spc="2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Short-Range Correlations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281A10-1BCD-7D7C-A007-28E0AFCB5110}"/>
              </a:ext>
            </a:extLst>
          </p:cNvPr>
          <p:cNvSpPr>
            <a:spLocks noGrp="1"/>
          </p:cNvSpPr>
          <p:nvPr>
            <p:ph type="body" sz="half" idx="24"/>
          </p:nvPr>
        </p:nvSpPr>
        <p:spPr>
          <a:xfrm>
            <a:off x="164185" y="562233"/>
            <a:ext cx="6329379" cy="401789"/>
          </a:xfrm>
        </p:spPr>
        <p:txBody>
          <a:bodyPr>
            <a:normAutofit/>
          </a:bodyPr>
          <a:lstStyle/>
          <a:p>
            <a:r>
              <a:rPr lang="en-CN" dirty="0"/>
              <a:t>How to probe?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1B78BEA-4B63-89D0-5166-80693FD0D841}"/>
              </a:ext>
            </a:extLst>
          </p:cNvPr>
          <p:cNvGrpSpPr/>
          <p:nvPr/>
        </p:nvGrpSpPr>
        <p:grpSpPr>
          <a:xfrm>
            <a:off x="7272289" y="2277007"/>
            <a:ext cx="4536961" cy="3811292"/>
            <a:chOff x="278935" y="2879829"/>
            <a:chExt cx="3552036" cy="2831190"/>
          </a:xfrm>
        </p:grpSpPr>
        <p:pic>
          <p:nvPicPr>
            <p:cNvPr id="20" name="Picture 43">
              <a:extLst>
                <a:ext uri="{FF2B5EF4-FFF2-40B4-BE49-F238E27FC236}">
                  <a16:creationId xmlns:a16="http://schemas.microsoft.com/office/drawing/2014/main" id="{65334C9E-735A-9454-DB52-933BD3E93FC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 t="-614" r="3251"/>
            <a:stretch>
              <a:fillRect/>
            </a:stretch>
          </p:blipFill>
          <p:spPr bwMode="auto">
            <a:xfrm>
              <a:off x="292264" y="2879829"/>
              <a:ext cx="3538707" cy="2831190"/>
            </a:xfrm>
            <a:prstGeom prst="rect">
              <a:avLst/>
            </a:prstGeom>
          </p:spPr>
        </p:pic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12DE546D-E61F-62E5-B0D6-BCD230199928}"/>
                </a:ext>
              </a:extLst>
            </p:cNvPr>
            <p:cNvCxnSpPr/>
            <p:nvPr/>
          </p:nvCxnSpPr>
          <p:spPr>
            <a:xfrm flipV="1">
              <a:off x="1648679" y="3049488"/>
              <a:ext cx="0" cy="2286000"/>
            </a:xfrm>
            <a:prstGeom prst="line">
              <a:avLst/>
            </a:prstGeom>
            <a:ln>
              <a:prstDash val="dash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70E069FB-D603-DFE2-0F5C-ACF532B6234F}"/>
                </a:ext>
              </a:extLst>
            </p:cNvPr>
            <p:cNvSpPr/>
            <p:nvPr/>
          </p:nvSpPr>
          <p:spPr>
            <a:xfrm>
              <a:off x="1267720" y="5025724"/>
              <a:ext cx="322416" cy="32626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400" i="1" dirty="0" err="1">
                  <a:solidFill>
                    <a:srgbClr val="FF0000"/>
                  </a:solidFill>
                  <a:latin typeface="Baskerville Old Face" panose="02020602080505020303" pitchFamily="18" charset="0"/>
                  <a:cs typeface="Times New Roman" panose="02020603050405020304" pitchFamily="18" charset="0"/>
                </a:rPr>
                <a:t>k</a:t>
              </a:r>
              <a:r>
                <a:rPr lang="en-US" altLang="zh-CN" sz="2400" i="1" baseline="-25000" dirty="0" err="1">
                  <a:solidFill>
                    <a:srgbClr val="FF0000"/>
                  </a:solidFill>
                  <a:latin typeface="Baskerville Old Face" panose="02020602080505020303" pitchFamily="18" charset="0"/>
                  <a:cs typeface="Times New Roman" panose="02020603050405020304" pitchFamily="18" charset="0"/>
                </a:rPr>
                <a:t>F</a:t>
              </a:r>
              <a:endParaRPr lang="en-US" sz="2400" dirty="0">
                <a:solidFill>
                  <a:srgbClr val="FF0000"/>
                </a:solidFill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BF524B2-F663-31BC-AF20-494FF1CC7B0D}"/>
                </a:ext>
              </a:extLst>
            </p:cNvPr>
            <p:cNvSpPr txBox="1"/>
            <p:nvPr/>
          </p:nvSpPr>
          <p:spPr>
            <a:xfrm>
              <a:off x="914400" y="4343400"/>
              <a:ext cx="6671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7030A0"/>
                  </a:solidFill>
                  <a:latin typeface="Baskerville Old Face" panose="02020602080505020303" pitchFamily="18" charset="0"/>
                  <a:ea typeface="Baskerville Old Face" panose="02020602080505020303" pitchFamily="18" charset="0"/>
                  <a:cs typeface="Baskerville Old Face" panose="02020602080505020303" pitchFamily="18" charset="0"/>
                </a:rPr>
                <a:t>Mean</a:t>
              </a:r>
            </a:p>
            <a:p>
              <a:r>
                <a:rPr lang="en-US" sz="1600" dirty="0">
                  <a:solidFill>
                    <a:srgbClr val="7030A0"/>
                  </a:solidFill>
                  <a:latin typeface="Baskerville Old Face" panose="02020602080505020303" pitchFamily="18" charset="0"/>
                  <a:ea typeface="Baskerville Old Face" panose="02020602080505020303" pitchFamily="18" charset="0"/>
                  <a:cs typeface="Baskerville Old Face" panose="02020602080505020303" pitchFamily="18" charset="0"/>
                </a:rPr>
                <a:t>Field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F1D2CE8-067B-0492-E701-FDBBA706483D}"/>
                </a:ext>
              </a:extLst>
            </p:cNvPr>
            <p:cNvSpPr txBox="1"/>
            <p:nvPr/>
          </p:nvSpPr>
          <p:spPr>
            <a:xfrm rot="16200000">
              <a:off x="-693885" y="4474027"/>
              <a:ext cx="2209810" cy="26417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2">
                      <a:lumMod val="10000"/>
                    </a:schemeClr>
                  </a:solidFill>
                  <a:latin typeface="Baskerville Old Face" panose="02020602080505020303" pitchFamily="18" charset="0"/>
                </a:rPr>
                <a:t>     Momentum Distribution  </a:t>
              </a:r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8A3404E8-63B5-825B-443F-806E8EA0F75A}"/>
              </a:ext>
            </a:extLst>
          </p:cNvPr>
          <p:cNvSpPr/>
          <p:nvPr/>
        </p:nvSpPr>
        <p:spPr bwMode="auto">
          <a:xfrm>
            <a:off x="10068968" y="3397469"/>
            <a:ext cx="604216" cy="246004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latin typeface="Calibri" panose="020F050202020403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390028F-3141-85E7-3E23-365C1CE67CCD}"/>
              </a:ext>
            </a:extLst>
          </p:cNvPr>
          <p:cNvSpPr/>
          <p:nvPr/>
        </p:nvSpPr>
        <p:spPr bwMode="auto">
          <a:xfrm>
            <a:off x="9096619" y="3982022"/>
            <a:ext cx="1380409" cy="846136"/>
          </a:xfrm>
          <a:prstGeom prst="rect">
            <a:avLst/>
          </a:prstGeom>
          <a:gradFill>
            <a:gsLst>
              <a:gs pos="100000">
                <a:schemeClr val="accent4">
                  <a:lumMod val="75000"/>
                  <a:alpha val="39000"/>
                </a:schemeClr>
              </a:gs>
              <a:gs pos="100000">
                <a:schemeClr val="accent1">
                  <a:tint val="15000"/>
                  <a:satMod val="350000"/>
                </a:schemeClr>
              </a:gs>
            </a:gsLst>
          </a:gradFill>
          <a:ln>
            <a:noFill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0D1F7B2A-DD13-FDE8-2946-FA791895BD37}"/>
              </a:ext>
            </a:extLst>
          </p:cNvPr>
          <p:cNvCxnSpPr/>
          <p:nvPr/>
        </p:nvCxnSpPr>
        <p:spPr bwMode="auto">
          <a:xfrm>
            <a:off x="10497531" y="4616993"/>
            <a:ext cx="2015768" cy="407125"/>
          </a:xfrm>
          <a:prstGeom prst="line">
            <a:avLst/>
          </a:prstGeom>
          <a:ln w="28575">
            <a:solidFill>
              <a:srgbClr val="7030A0"/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429EE1E-C298-CE95-C23D-7CC254CB3F51}"/>
              </a:ext>
            </a:extLst>
          </p:cNvPr>
          <p:cNvCxnSpPr/>
          <p:nvPr/>
        </p:nvCxnSpPr>
        <p:spPr bwMode="auto">
          <a:xfrm>
            <a:off x="11075872" y="4834497"/>
            <a:ext cx="1589040" cy="411519"/>
          </a:xfrm>
          <a:prstGeom prst="line">
            <a:avLst/>
          </a:prstGeom>
          <a:ln w="28575">
            <a:solidFill>
              <a:srgbClr val="7030A0"/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13AAE5D2-B73C-51E5-5724-689448545648}"/>
              </a:ext>
            </a:extLst>
          </p:cNvPr>
          <p:cNvCxnSpPr>
            <a:cxnSpLocks/>
          </p:cNvCxnSpPr>
          <p:nvPr/>
        </p:nvCxnSpPr>
        <p:spPr bwMode="auto">
          <a:xfrm>
            <a:off x="11170627" y="4440137"/>
            <a:ext cx="482735" cy="388021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A96F564F-64AD-F7A5-88A7-00D987A061C3}"/>
              </a:ext>
            </a:extLst>
          </p:cNvPr>
          <p:cNvCxnSpPr>
            <a:cxnSpLocks/>
          </p:cNvCxnSpPr>
          <p:nvPr/>
        </p:nvCxnSpPr>
        <p:spPr bwMode="auto">
          <a:xfrm>
            <a:off x="11146524" y="4419891"/>
            <a:ext cx="417831" cy="575030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1" name="Text Box 44">
            <a:extLst>
              <a:ext uri="{FF2B5EF4-FFF2-40B4-BE49-F238E27FC236}">
                <a16:creationId xmlns:a16="http://schemas.microsoft.com/office/drawing/2014/main" id="{3ECE6A3C-70A1-6F40-9DD8-2534DAD0EA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80622" y="3321012"/>
            <a:ext cx="2672740" cy="52322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r>
              <a:rPr lang="en-US" altLang="zh-CN" sz="1400" i="1" dirty="0">
                <a:solidFill>
                  <a:srgbClr val="3F691E"/>
                </a:solidFill>
                <a:ea typeface="Gill Sans Light" charset="0"/>
                <a:cs typeface="Gill Sans Light" charset="0"/>
              </a:rPr>
              <a:t>C. </a:t>
            </a:r>
            <a:r>
              <a:rPr lang="en-US" altLang="zh-CN" sz="1400" i="1" dirty="0" err="1">
                <a:solidFill>
                  <a:srgbClr val="3F691E"/>
                </a:solidFill>
                <a:ea typeface="Gill Sans Light" charset="0"/>
                <a:cs typeface="Gill Sans Light" charset="0"/>
              </a:rPr>
              <a:t>Ciofi</a:t>
            </a:r>
            <a:r>
              <a:rPr lang="en-US" altLang="zh-CN" sz="1400" i="1" dirty="0">
                <a:solidFill>
                  <a:srgbClr val="3F691E"/>
                </a:solidFill>
                <a:ea typeface="Gill Sans Light" charset="0"/>
                <a:cs typeface="Gill Sans Light" charset="0"/>
              </a:rPr>
              <a:t> </a:t>
            </a:r>
            <a:r>
              <a:rPr lang="en-US" altLang="zh-CN" sz="1400" i="1" dirty="0" err="1">
                <a:solidFill>
                  <a:srgbClr val="3F691E"/>
                </a:solidFill>
                <a:ea typeface="Gill Sans Light" charset="0"/>
                <a:cs typeface="Gill Sans Light" charset="0"/>
              </a:rPr>
              <a:t>degli</a:t>
            </a:r>
            <a:r>
              <a:rPr lang="en-US" altLang="zh-CN" sz="1400" i="1" dirty="0">
                <a:solidFill>
                  <a:srgbClr val="3F691E"/>
                </a:solidFill>
                <a:ea typeface="Gill Sans Light" charset="0"/>
                <a:cs typeface="Gill Sans Light" charset="0"/>
              </a:rPr>
              <a:t> </a:t>
            </a:r>
            <a:r>
              <a:rPr lang="en-US" altLang="zh-CN" sz="1400" i="1" dirty="0" err="1">
                <a:solidFill>
                  <a:srgbClr val="3F691E"/>
                </a:solidFill>
                <a:ea typeface="Gill Sans Light" charset="0"/>
                <a:cs typeface="Gill Sans Light" charset="0"/>
              </a:rPr>
              <a:t>Atti</a:t>
            </a:r>
            <a:r>
              <a:rPr lang="en-US" altLang="zh-CN" sz="1400" i="1" dirty="0">
                <a:solidFill>
                  <a:srgbClr val="3F691E"/>
                </a:solidFill>
                <a:ea typeface="Gill Sans Light" charset="0"/>
                <a:cs typeface="Gill Sans Light" charset="0"/>
              </a:rPr>
              <a:t> and S. </a:t>
            </a:r>
            <a:r>
              <a:rPr lang="en-US" altLang="zh-CN" sz="1400" i="1" dirty="0" err="1">
                <a:solidFill>
                  <a:srgbClr val="3F691E"/>
                </a:solidFill>
                <a:ea typeface="Gill Sans Light" charset="0"/>
                <a:cs typeface="Gill Sans Light" charset="0"/>
              </a:rPr>
              <a:t>Simula</a:t>
            </a:r>
            <a:r>
              <a:rPr lang="en-US" altLang="zh-CN" sz="1400" i="1" dirty="0">
                <a:solidFill>
                  <a:srgbClr val="3F691E"/>
                </a:solidFill>
                <a:ea typeface="Gill Sans Light" charset="0"/>
                <a:cs typeface="Gill Sans Light" charset="0"/>
              </a:rPr>
              <a:t>, Phys. Rev. C 53 (1996).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B82DDCF-9215-5CE6-63D5-98393753A697}"/>
              </a:ext>
            </a:extLst>
          </p:cNvPr>
          <p:cNvSpPr/>
          <p:nvPr/>
        </p:nvSpPr>
        <p:spPr bwMode="auto">
          <a:xfrm>
            <a:off x="10130110" y="4258696"/>
            <a:ext cx="1616036" cy="1329920"/>
          </a:xfrm>
          <a:prstGeom prst="rect">
            <a:avLst/>
          </a:prstGeom>
          <a:solidFill>
            <a:schemeClr val="accent6">
              <a:lumMod val="40000"/>
              <a:lumOff val="60000"/>
              <a:alpha val="39000"/>
            </a:schemeClr>
          </a:solidFill>
          <a:ln>
            <a:noFill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5D114CD-0BF3-F2BF-0DC5-C695BC1D1016}"/>
              </a:ext>
            </a:extLst>
          </p:cNvPr>
          <p:cNvSpPr txBox="1"/>
          <p:nvPr/>
        </p:nvSpPr>
        <p:spPr>
          <a:xfrm>
            <a:off x="10709432" y="4099796"/>
            <a:ext cx="1099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dirty="0"/>
              <a:t>3N-SRC?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CDE0592-71B2-C76C-3EB4-DFA81C351FB2}"/>
              </a:ext>
            </a:extLst>
          </p:cNvPr>
          <p:cNvSpPr txBox="1"/>
          <p:nvPr/>
        </p:nvSpPr>
        <p:spPr>
          <a:xfrm>
            <a:off x="8959833" y="4861082"/>
            <a:ext cx="1099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dirty="0"/>
              <a:t>2N-SRC</a:t>
            </a:r>
          </a:p>
        </p:txBody>
      </p:sp>
      <p:pic>
        <p:nvPicPr>
          <p:cNvPr id="35" name="Picture 34" descr="HallA_1.jpg">
            <a:extLst>
              <a:ext uri="{FF2B5EF4-FFF2-40B4-BE49-F238E27FC236}">
                <a16:creationId xmlns:a16="http://schemas.microsoft.com/office/drawing/2014/main" id="{11889C38-89CF-AFBE-3E26-35371350B5E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250" b="9913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4844" t="11965" r="13125"/>
          <a:stretch/>
        </p:blipFill>
        <p:spPr>
          <a:xfrm>
            <a:off x="4111645" y="734683"/>
            <a:ext cx="2762153" cy="2493796"/>
          </a:xfrm>
          <a:prstGeom prst="rect">
            <a:avLst/>
          </a:prstGeom>
        </p:spPr>
      </p:pic>
      <p:pic>
        <p:nvPicPr>
          <p:cNvPr id="43" name="Picture 42" descr="galaxy-wallpapers-11.jpg">
            <a:extLst>
              <a:ext uri="{FF2B5EF4-FFF2-40B4-BE49-F238E27FC236}">
                <a16:creationId xmlns:a16="http://schemas.microsoft.com/office/drawing/2014/main" id="{7E4B11A7-A286-19A0-0AB4-6DBAA082093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51" t="3896" r="5598" b="3229"/>
          <a:stretch/>
        </p:blipFill>
        <p:spPr bwMode="auto">
          <a:xfrm rot="10001673">
            <a:off x="646359" y="1939726"/>
            <a:ext cx="1287802" cy="1207548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6804A502-C6EA-DF2A-E214-B3EBADA38F27}"/>
              </a:ext>
            </a:extLst>
          </p:cNvPr>
          <p:cNvSpPr txBox="1"/>
          <p:nvPr/>
        </p:nvSpPr>
        <p:spPr>
          <a:xfrm>
            <a:off x="189946" y="3238172"/>
            <a:ext cx="8320211" cy="30147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Font typeface="Wingdings" pitchFamily="2" charset="2"/>
              <a:buChar char="q"/>
            </a:pPr>
            <a:r>
              <a:rPr lang="en-US" sz="2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C.M. frame, SRC pairs move in 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opposite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direction, </a:t>
            </a:r>
          </a:p>
          <a:p>
            <a:pPr>
              <a:lnSpc>
                <a:spcPct val="120000"/>
              </a:lnSpc>
            </a:pPr>
            <a:r>
              <a:rPr lang="en-US" sz="2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with 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 momentum 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(&gt;300MeV/c)</a:t>
            </a:r>
          </a:p>
          <a:p>
            <a:pPr>
              <a:lnSpc>
                <a:spcPct val="120000"/>
              </a:lnSpc>
            </a:pPr>
            <a:endParaRPr lang="en-US" sz="20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20000"/>
              </a:lnSpc>
              <a:buFont typeface="Wingdings" pitchFamily="2" charset="2"/>
              <a:buChar char="q"/>
            </a:pPr>
            <a:r>
              <a:rPr lang="en-US" sz="2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Lab frame, probes “kick” out one nucleon, then measure: </a:t>
            </a:r>
          </a:p>
          <a:p>
            <a:pPr marL="914400" lvl="1" indent="-457200">
              <a:lnSpc>
                <a:spcPct val="120000"/>
              </a:lnSpc>
              <a:buFont typeface="+mj-lt"/>
              <a:buAutoNum type="arabicPeriod"/>
            </a:pPr>
            <a:r>
              <a:rPr lang="en-US" sz="2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response to the “kick”, e.g. (</a:t>
            </a:r>
            <a:r>
              <a:rPr lang="en-US" sz="20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e,e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’)</a:t>
            </a:r>
          </a:p>
          <a:p>
            <a:pPr marL="914400" lvl="1" indent="-457200">
              <a:lnSpc>
                <a:spcPct val="120000"/>
              </a:lnSpc>
              <a:buFont typeface="+mj-lt"/>
              <a:buAutoNum type="arabicPeriod"/>
            </a:pPr>
            <a:r>
              <a:rPr lang="en-US" sz="2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high-P proton (&gt;</a:t>
            </a:r>
            <a:r>
              <a:rPr lang="en-US" sz="20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2000" baseline="-250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e.g. (</a:t>
            </a:r>
            <a:r>
              <a:rPr lang="en-US" sz="20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e,e’p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914400" lvl="1" indent="-457200">
              <a:lnSpc>
                <a:spcPct val="120000"/>
              </a:lnSpc>
              <a:buFont typeface="+mj-lt"/>
              <a:buAutoNum type="arabicPeriod"/>
            </a:pPr>
            <a:r>
              <a:rPr lang="en-US" sz="2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high-P nucleon in opposite direction (C.M.), e.g. (</a:t>
            </a:r>
            <a:r>
              <a:rPr lang="en-US" sz="20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e,e’pN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914400" lvl="1" indent="-457200">
              <a:lnSpc>
                <a:spcPct val="120000"/>
              </a:lnSpc>
              <a:buFont typeface="+mj-lt"/>
              <a:buAutoNum type="arabicPeriod"/>
            </a:pPr>
            <a:r>
              <a:rPr lang="en-US" sz="2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 of np-SRC vs. pp-SRC vs. </a:t>
            </a:r>
            <a:r>
              <a:rPr lang="en-US" sz="20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nn</a:t>
            </a:r>
            <a:r>
              <a:rPr lang="en-US" sz="2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-SRC?</a:t>
            </a:r>
            <a:endParaRPr lang="en-CN" sz="20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8FABCCF-495F-9D7E-5A34-DB2A90159B3C}"/>
              </a:ext>
            </a:extLst>
          </p:cNvPr>
          <p:cNvSpPr txBox="1"/>
          <p:nvPr/>
        </p:nvSpPr>
        <p:spPr>
          <a:xfrm>
            <a:off x="494267" y="1000278"/>
            <a:ext cx="26090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sz="2000" b="1" u="sng" dirty="0"/>
              <a:t>Center-of-Mass Frame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064BD7A5-272A-6B14-376B-AFA0E3827396}"/>
              </a:ext>
            </a:extLst>
          </p:cNvPr>
          <p:cNvSpPr txBox="1"/>
          <p:nvPr/>
        </p:nvSpPr>
        <p:spPr>
          <a:xfrm>
            <a:off x="3788645" y="798833"/>
            <a:ext cx="12834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sz="2000" b="1" u="sng" dirty="0"/>
              <a:t>Lab Frame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87291554-573E-CC32-79FC-286CCD6CF8E1}"/>
              </a:ext>
            </a:extLst>
          </p:cNvPr>
          <p:cNvSpPr txBox="1"/>
          <p:nvPr/>
        </p:nvSpPr>
        <p:spPr>
          <a:xfrm>
            <a:off x="6417722" y="1637075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dirty="0"/>
              <a:t>(p/n)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8777C941-FD81-DF7E-668E-EE7387EAC81B}"/>
              </a:ext>
            </a:extLst>
          </p:cNvPr>
          <p:cNvSpPr txBox="1"/>
          <p:nvPr/>
        </p:nvSpPr>
        <p:spPr>
          <a:xfrm>
            <a:off x="5518648" y="2822137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dirty="0"/>
              <a:t>(p/n)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31450091-CBB4-11A7-4223-873264708AE0}"/>
              </a:ext>
            </a:extLst>
          </p:cNvPr>
          <p:cNvSpPr txBox="1"/>
          <p:nvPr/>
        </p:nvSpPr>
        <p:spPr>
          <a:xfrm>
            <a:off x="3897902" y="1660964"/>
            <a:ext cx="10469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sz="2400" dirty="0">
                <a:solidFill>
                  <a:srgbClr val="FF0000"/>
                </a:solidFill>
              </a:rPr>
              <a:t>probes</a:t>
            </a:r>
          </a:p>
        </p:txBody>
      </p: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81E92C1A-1D4B-E0AA-C5BB-FA932E6F3627}"/>
              </a:ext>
            </a:extLst>
          </p:cNvPr>
          <p:cNvCxnSpPr/>
          <p:nvPr/>
        </p:nvCxnSpPr>
        <p:spPr>
          <a:xfrm flipV="1">
            <a:off x="4744724" y="1548416"/>
            <a:ext cx="331304" cy="13053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0" name="Picture 59">
            <a:extLst>
              <a:ext uri="{FF2B5EF4-FFF2-40B4-BE49-F238E27FC236}">
                <a16:creationId xmlns:a16="http://schemas.microsoft.com/office/drawing/2014/main" id="{9B6A1FBB-E56F-58F1-6C19-4566E4E2BAD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9825" y="605568"/>
            <a:ext cx="3367672" cy="172174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E317F3A-A574-76C7-A484-28CEE06B850A}"/>
              </a:ext>
            </a:extLst>
          </p:cNvPr>
          <p:cNvSpPr txBox="1"/>
          <p:nvPr/>
        </p:nvSpPr>
        <p:spPr>
          <a:xfrm>
            <a:off x="164185" y="6212976"/>
            <a:ext cx="83202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en-CN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Key idea: Nuclear system </a:t>
            </a:r>
            <a:r>
              <a:rPr lang="en-CN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 </a:t>
            </a:r>
            <a:r>
              <a:rPr lang="en-CN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2- or 3-body system</a:t>
            </a:r>
          </a:p>
        </p:txBody>
      </p:sp>
    </p:spTree>
    <p:extLst>
      <p:ext uri="{BB962C8B-B14F-4D97-AF65-F5344CB8AC3E}">
        <p14:creationId xmlns:p14="http://schemas.microsoft.com/office/powerpoint/2010/main" val="1914515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52023448-3C77-E073-15CE-19C9B80B65A4}"/>
              </a:ext>
            </a:extLst>
          </p:cNvPr>
          <p:cNvSpPr txBox="1">
            <a:spLocks/>
          </p:cNvSpPr>
          <p:nvPr/>
        </p:nvSpPr>
        <p:spPr>
          <a:xfrm>
            <a:off x="164186" y="562233"/>
            <a:ext cx="6124590" cy="734187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>
                <a:srgbClr val="7030A0"/>
              </a:buClr>
              <a:buSzPct val="90000"/>
              <a:buFont typeface="Wingdings" panose="05000000000000000000" charset="0"/>
              <a:buChar char=""/>
              <a:defRPr kumimoji="0" lang="zh-CN" altLang="en-US" sz="2000" b="1" i="0" u="none" strike="noStrike" kern="0" cap="none" spc="0" normalizeH="0" baseline="0" noProof="1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FillTx/>
                <a:latin typeface="Microsoft YaHei Bold" panose="020B0503020204020204" charset="-122"/>
                <a:ea typeface="Microsoft YaHei Bold" panose="020B0503020204020204" charset="-122"/>
                <a:cs typeface="Source Han Sans SC Medium" panose="020B0500000000000000" charset="-122"/>
                <a:sym typeface="+mn-ea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Experimental Method (2N-SRC case) </a:t>
            </a:r>
            <a:endParaRPr lang="LID4096"/>
          </a:p>
        </p:txBody>
      </p:sp>
      <p:pic>
        <p:nvPicPr>
          <p:cNvPr id="7" name="Picture 6" descr="HallA_1.jpg">
            <a:extLst>
              <a:ext uri="{FF2B5EF4-FFF2-40B4-BE49-F238E27FC236}">
                <a16:creationId xmlns:a16="http://schemas.microsoft.com/office/drawing/2014/main" id="{94C67DEE-E4D0-0B4B-3FBC-311F6558DE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250" b="9913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4844" t="11965" r="13125"/>
          <a:stretch/>
        </p:blipFill>
        <p:spPr>
          <a:xfrm>
            <a:off x="4196443" y="2920504"/>
            <a:ext cx="2762153" cy="249379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6D33FA5-43D1-D266-7BE1-B60B42F2C331}"/>
              </a:ext>
            </a:extLst>
          </p:cNvPr>
          <p:cNvSpPr txBox="1"/>
          <p:nvPr/>
        </p:nvSpPr>
        <p:spPr>
          <a:xfrm>
            <a:off x="3873443" y="2984654"/>
            <a:ext cx="12834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sz="2000" b="1" u="sng" dirty="0"/>
              <a:t>Lab Frame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7E54AD1-BE4E-A802-3307-DC3855E14051}"/>
              </a:ext>
            </a:extLst>
          </p:cNvPr>
          <p:cNvSpPr txBox="1"/>
          <p:nvPr/>
        </p:nvSpPr>
        <p:spPr>
          <a:xfrm>
            <a:off x="5550279" y="4909378"/>
            <a:ext cx="1204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dirty="0"/>
              <a:t>(Pmiss &gt;k</a:t>
            </a:r>
            <a:r>
              <a:rPr lang="en-CN" baseline="-25000" dirty="0"/>
              <a:t>F</a:t>
            </a:r>
            <a:r>
              <a:rPr lang="en-CN" dirty="0"/>
              <a:t>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E6BA8A0-BA7B-6B4D-985F-4821C8C5946B}"/>
              </a:ext>
            </a:extLst>
          </p:cNvPr>
          <p:cNvSpPr txBox="1"/>
          <p:nvPr/>
        </p:nvSpPr>
        <p:spPr>
          <a:xfrm>
            <a:off x="3982700" y="3846785"/>
            <a:ext cx="10469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sz="2400" dirty="0">
                <a:solidFill>
                  <a:srgbClr val="FF0000"/>
                </a:solidFill>
              </a:rPr>
              <a:t>probes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6A00A16-E216-315E-F332-74F5B5524DC0}"/>
              </a:ext>
            </a:extLst>
          </p:cNvPr>
          <p:cNvGrpSpPr>
            <a:grpSpLocks noChangeAspect="1"/>
          </p:cNvGrpSpPr>
          <p:nvPr/>
        </p:nvGrpSpPr>
        <p:grpSpPr>
          <a:xfrm>
            <a:off x="596168" y="2605656"/>
            <a:ext cx="2172401" cy="2040496"/>
            <a:chOff x="6170131" y="3294411"/>
            <a:chExt cx="2232708" cy="2097144"/>
          </a:xfrm>
        </p:grpSpPr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EFF252AE-74B4-1D71-DAF2-2F70A03332A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170131" y="5107784"/>
              <a:ext cx="247085" cy="277030"/>
            </a:xfrm>
            <a:prstGeom prst="straightConnector1">
              <a:avLst/>
            </a:prstGeom>
            <a:ln w="38100" cmpd="sng">
              <a:solidFill>
                <a:srgbClr val="258EFF"/>
              </a:solidFill>
              <a:headEnd type="arrow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2B50ED3-9466-15D1-0F4C-0103D840BFCB}"/>
                </a:ext>
              </a:extLst>
            </p:cNvPr>
            <p:cNvSpPr/>
            <p:nvPr/>
          </p:nvSpPr>
          <p:spPr>
            <a:xfrm>
              <a:off x="6703731" y="4414298"/>
              <a:ext cx="237744" cy="237744"/>
            </a:xfrm>
            <a:prstGeom prst="ellipse">
              <a:avLst/>
            </a:prstGeom>
            <a:solidFill>
              <a:srgbClr val="008000"/>
            </a:solidFill>
            <a:scene3d>
              <a:camera prst="orthographicFront"/>
              <a:lightRig rig="threePt" dir="t"/>
            </a:scene3d>
            <a:sp3d>
              <a:bevelT w="149860" h="149860"/>
              <a:bevelB w="149860" h="14986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F17F972E-D7A7-C2C5-FD72-7E4870272663}"/>
                </a:ext>
              </a:extLst>
            </p:cNvPr>
            <p:cNvSpPr/>
            <p:nvPr/>
          </p:nvSpPr>
          <p:spPr>
            <a:xfrm>
              <a:off x="6393356" y="4464329"/>
              <a:ext cx="237744" cy="237744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49860" h="149860"/>
              <a:bevelB w="149860" h="14986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solidFill>
                    <a:srgbClr val="632523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279F9998-0F92-D546-20C2-EC96EE646D53}"/>
                </a:ext>
              </a:extLst>
            </p:cNvPr>
            <p:cNvSpPr/>
            <p:nvPr/>
          </p:nvSpPr>
          <p:spPr>
            <a:xfrm>
              <a:off x="6414117" y="4879224"/>
              <a:ext cx="237744" cy="237744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49860" h="149860"/>
              <a:bevelB w="149860" h="14986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srgbClr val="632523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C92E75D8-ADC5-5385-422D-2D9AE7E4A623}"/>
                </a:ext>
              </a:extLst>
            </p:cNvPr>
            <p:cNvSpPr/>
            <p:nvPr/>
          </p:nvSpPr>
          <p:spPr>
            <a:xfrm>
              <a:off x="6850745" y="4658453"/>
              <a:ext cx="237744" cy="237744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49860" h="149860"/>
              <a:bevelB w="149860" h="14986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srgbClr val="632523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BA875E51-5056-6F7A-890A-7CC189CE6C68}"/>
                </a:ext>
              </a:extLst>
            </p:cNvPr>
            <p:cNvSpPr/>
            <p:nvPr/>
          </p:nvSpPr>
          <p:spPr>
            <a:xfrm>
              <a:off x="6581813" y="4678455"/>
              <a:ext cx="237744" cy="237744"/>
            </a:xfrm>
            <a:prstGeom prst="ellipse">
              <a:avLst/>
            </a:prstGeom>
            <a:solidFill>
              <a:srgbClr val="008000"/>
            </a:solidFill>
            <a:scene3d>
              <a:camera prst="orthographicFront"/>
              <a:lightRig rig="threePt" dir="t"/>
            </a:scene3d>
            <a:sp3d>
              <a:bevelT w="149860" h="149860"/>
              <a:bevelB w="149860" h="14986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4E315141-A3CE-3375-2FB0-A14240C45273}"/>
                </a:ext>
              </a:extLst>
            </p:cNvPr>
            <p:cNvSpPr/>
            <p:nvPr/>
          </p:nvSpPr>
          <p:spPr>
            <a:xfrm>
              <a:off x="6734210" y="4932458"/>
              <a:ext cx="237744" cy="237744"/>
            </a:xfrm>
            <a:prstGeom prst="ellipse">
              <a:avLst/>
            </a:prstGeom>
            <a:solidFill>
              <a:srgbClr val="008000"/>
            </a:solidFill>
            <a:scene3d>
              <a:camera prst="orthographicFront"/>
              <a:lightRig rig="threePt" dir="t"/>
            </a:scene3d>
            <a:sp3d>
              <a:bevelT w="149860" h="149860"/>
              <a:bevelB w="149860" h="14986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67543CBC-D46C-15BE-3153-A3EE9C02BDC1}"/>
                </a:ext>
              </a:extLst>
            </p:cNvPr>
            <p:cNvSpPr/>
            <p:nvPr/>
          </p:nvSpPr>
          <p:spPr>
            <a:xfrm>
              <a:off x="6261816" y="4349583"/>
              <a:ext cx="886297" cy="876496"/>
            </a:xfrm>
            <a:prstGeom prst="ellipse">
              <a:avLst/>
            </a:prstGeom>
            <a:noFill/>
            <a:ln w="28575" cmpd="sng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474D2753-5816-1E45-5B2D-11DC2B83832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537231" y="3503430"/>
              <a:ext cx="242467" cy="280008"/>
            </a:xfrm>
            <a:prstGeom prst="straightConnector1">
              <a:avLst/>
            </a:prstGeom>
            <a:ln w="38100" cmpd="sng">
              <a:solidFill>
                <a:srgbClr val="258EFF"/>
              </a:solidFill>
              <a:headEnd type="none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FD13B008-26D1-B5CE-BD27-C87FEF56AAC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235326" y="3294411"/>
              <a:ext cx="629556" cy="457200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headEnd type="none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F3CE6D2E-E605-D9AE-9524-A72F57B175A0}"/>
                </a:ext>
              </a:extLst>
            </p:cNvPr>
            <p:cNvCxnSpPr>
              <a:cxnSpLocks/>
            </p:cNvCxnSpPr>
            <p:nvPr/>
          </p:nvCxnSpPr>
          <p:spPr>
            <a:xfrm rot="10800000" flipH="1" flipV="1">
              <a:off x="7773283" y="4399574"/>
              <a:ext cx="629556" cy="457200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headEnd type="none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131E7907-D8BB-91F2-675C-4214C210F5F3}"/>
                </a:ext>
              </a:extLst>
            </p:cNvPr>
            <p:cNvSpPr/>
            <p:nvPr/>
          </p:nvSpPr>
          <p:spPr>
            <a:xfrm>
              <a:off x="7119585" y="3781518"/>
              <a:ext cx="914400" cy="914400"/>
            </a:xfrm>
            <a:prstGeom prst="ellipse">
              <a:avLst/>
            </a:prstGeom>
            <a:solidFill>
              <a:srgbClr val="008000"/>
            </a:solidFill>
            <a:scene3d>
              <a:camera prst="orthographicFront"/>
              <a:lightRig rig="threePt" dir="t"/>
            </a:scene3d>
            <a:sp3d>
              <a:bevelT w="571500" h="571500"/>
              <a:bevelB w="571500" h="5715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</a:t>
              </a: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D517D8E7-B7F9-4F3B-9355-5834268A2AA8}"/>
                </a:ext>
              </a:extLst>
            </p:cNvPr>
            <p:cNvSpPr/>
            <p:nvPr/>
          </p:nvSpPr>
          <p:spPr>
            <a:xfrm>
              <a:off x="6639443" y="3429000"/>
              <a:ext cx="914400" cy="914400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571500" h="571500"/>
              <a:bevelB w="571500" h="5715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FEEBDAEA-9CE9-F734-16D5-D1F225EB16C1}"/>
                </a:ext>
              </a:extLst>
            </p:cNvPr>
            <p:cNvSpPr txBox="1"/>
            <p:nvPr/>
          </p:nvSpPr>
          <p:spPr>
            <a:xfrm>
              <a:off x="6966042" y="5022223"/>
              <a:ext cx="5058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A-2</a:t>
              </a:r>
            </a:p>
          </p:txBody>
        </p:sp>
      </p:grpSp>
      <p:sp>
        <p:nvSpPr>
          <p:cNvPr id="38" name="Oval 37">
            <a:extLst>
              <a:ext uri="{FF2B5EF4-FFF2-40B4-BE49-F238E27FC236}">
                <a16:creationId xmlns:a16="http://schemas.microsoft.com/office/drawing/2014/main" id="{6FAF4B4E-A04E-FB7B-F31D-A6558B15E062}"/>
              </a:ext>
            </a:extLst>
          </p:cNvPr>
          <p:cNvSpPr/>
          <p:nvPr/>
        </p:nvSpPr>
        <p:spPr>
          <a:xfrm rot="2511031">
            <a:off x="883129" y="2756949"/>
            <a:ext cx="1680211" cy="1257662"/>
          </a:xfrm>
          <a:prstGeom prst="ellipse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53BF08DF-1527-4E25-7097-C14CDCB19039}"/>
              </a:ext>
            </a:extLst>
          </p:cNvPr>
          <p:cNvSpPr/>
          <p:nvPr/>
        </p:nvSpPr>
        <p:spPr>
          <a:xfrm rot="2511031">
            <a:off x="5093941" y="3601570"/>
            <a:ext cx="614001" cy="705623"/>
          </a:xfrm>
          <a:prstGeom prst="ellipse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3A44068-81E3-8459-48A5-8610B5A0243B}"/>
              </a:ext>
            </a:extLst>
          </p:cNvPr>
          <p:cNvSpPr txBox="1"/>
          <p:nvPr/>
        </p:nvSpPr>
        <p:spPr>
          <a:xfrm>
            <a:off x="26069" y="5033452"/>
            <a:ext cx="5078043" cy="132343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CN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Initial</a:t>
            </a:r>
            <a:r>
              <a:rPr lang="zh-CN" altLang="en-US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State (</a:t>
            </a:r>
            <a:r>
              <a:rPr lang="en-US" altLang="zh-CN" sz="20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factorization</a:t>
            </a:r>
            <a:r>
              <a:rPr lang="en-US" altLang="zh-CN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): </a:t>
            </a:r>
          </a:p>
          <a:p>
            <a:pPr marL="742950" lvl="1" indent="-285750">
              <a:buFont typeface="Wingdings" pitchFamily="2" charset="2"/>
              <a:buChar char="ü"/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SRC nucleons large relative  momenta </a:t>
            </a:r>
          </a:p>
          <a:p>
            <a:pPr lvl="1"/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(P</a:t>
            </a:r>
            <a:r>
              <a:rPr lang="en-US" altLang="zh-CN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=-P</a:t>
            </a:r>
            <a:r>
              <a:rPr lang="en-US" altLang="zh-CN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small total momentum (</a:t>
            </a:r>
            <a:r>
              <a:rPr lang="en-US" altLang="zh-C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zh-CN" sz="20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total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742950" lvl="1" indent="-285750">
              <a:buFont typeface="Wingdings" pitchFamily="2" charset="2"/>
              <a:buChar char="ü"/>
            </a:pP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(A-2) momentum=-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000" baseline="-2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total</a:t>
            </a:r>
            <a:r>
              <a:rPr lang="en-US" sz="2000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CN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&lt;&lt;k</a:t>
            </a:r>
            <a:r>
              <a:rPr lang="en-CN" sz="2000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CN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1C2C4B1-D3CB-C118-8B6B-4A932F9730EF}"/>
              </a:ext>
            </a:extLst>
          </p:cNvPr>
          <p:cNvSpPr txBox="1"/>
          <p:nvPr/>
        </p:nvSpPr>
        <p:spPr>
          <a:xfrm>
            <a:off x="165723" y="1083061"/>
            <a:ext cx="5837167" cy="132343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Probe (electrons, photons, protons, ions)</a:t>
            </a:r>
            <a:r>
              <a:rPr lang="en-US" altLang="zh-CN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742950" lvl="1" indent="-285750">
              <a:buFont typeface="Wingdings" pitchFamily="2" charset="2"/>
              <a:buChar char="ü"/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 resolution (&lt;0.84fm,  ~</a:t>
            </a:r>
            <a:r>
              <a:rPr lang="en-US" altLang="zh-C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altLang="zh-CN" sz="20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altLang="zh-CN" sz="2000" baseline="30000" dirty="0">
              <a:latin typeface="Times New Roman" panose="02020603050405020304" pitchFamily="18" charset="0"/>
              <a:cs typeface="Times New Roman" panose="02020603050405020304" pitchFamily="18" charset="0"/>
              <a:sym typeface="Wingdings" pitchFamily="2" charset="2"/>
            </a:endParaRPr>
          </a:p>
          <a:p>
            <a:pPr marL="742950" lvl="1" indent="-285750">
              <a:buFont typeface="Wingdings" pitchFamily="2" charset="2"/>
              <a:buChar char="ü"/>
            </a:pP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“Snapshot” of initial state</a:t>
            </a:r>
          </a:p>
          <a:p>
            <a:pPr marL="742950" lvl="1" indent="-285750">
              <a:buFont typeface="Wingdings" pitchFamily="2" charset="2"/>
              <a:buChar char="ü"/>
            </a:pPr>
            <a:r>
              <a:rPr lang="en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Knock out but not break nucleons (clean!)</a:t>
            </a:r>
            <a:endParaRPr lang="en-CN" sz="20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Curved Down Arrow 43">
            <a:extLst>
              <a:ext uri="{FF2B5EF4-FFF2-40B4-BE49-F238E27FC236}">
                <a16:creationId xmlns:a16="http://schemas.microsoft.com/office/drawing/2014/main" id="{98C6FE89-8134-63DE-A3B0-9BD87B8F409B}"/>
              </a:ext>
            </a:extLst>
          </p:cNvPr>
          <p:cNvSpPr/>
          <p:nvPr/>
        </p:nvSpPr>
        <p:spPr>
          <a:xfrm rot="13085666">
            <a:off x="2584913" y="2974617"/>
            <a:ext cx="2404021" cy="605460"/>
          </a:xfrm>
          <a:prstGeom prst="curvedDownArrow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>
              <a:solidFill>
                <a:schemeClr val="tx1"/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82A54B4-48A2-5954-8B04-F41080F7FB90}"/>
              </a:ext>
            </a:extLst>
          </p:cNvPr>
          <p:cNvSpPr txBox="1"/>
          <p:nvPr/>
        </p:nvSpPr>
        <p:spPr>
          <a:xfrm>
            <a:off x="6533272" y="713336"/>
            <a:ext cx="5493005" cy="163121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CN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Final</a:t>
            </a:r>
            <a:r>
              <a:rPr lang="zh-CN" altLang="en-US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State: </a:t>
            </a:r>
          </a:p>
          <a:p>
            <a:pPr marL="742950" lvl="1" indent="-285750">
              <a:buFont typeface="Wingdings" pitchFamily="2" charset="2"/>
              <a:buChar char="ü"/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SRC nucleons leave (A-2) w/o re-scattering, back-to-back (in CM)</a:t>
            </a:r>
          </a:p>
          <a:p>
            <a:pPr marL="742950" lvl="1" indent="-285750">
              <a:buFont typeface="Wingdings" pitchFamily="2" charset="2"/>
              <a:buChar char="ü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(A-2) fragment is intact, not excited</a:t>
            </a:r>
          </a:p>
          <a:p>
            <a:pPr marL="742950" lvl="1" indent="-285750">
              <a:buFont typeface="Wingdings" pitchFamily="2" charset="2"/>
              <a:buChar char="ü"/>
            </a:pPr>
            <a:r>
              <a:rPr lang="en-CN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Reject non-SRC back-to-back signals</a:t>
            </a:r>
          </a:p>
        </p:txBody>
      </p:sp>
      <p:sp>
        <p:nvSpPr>
          <p:cNvPr id="46" name="Curved Down Arrow 45">
            <a:extLst>
              <a:ext uri="{FF2B5EF4-FFF2-40B4-BE49-F238E27FC236}">
                <a16:creationId xmlns:a16="http://schemas.microsoft.com/office/drawing/2014/main" id="{EE3DCCBE-74E5-8C05-765D-2ECC513F6156}"/>
              </a:ext>
            </a:extLst>
          </p:cNvPr>
          <p:cNvSpPr/>
          <p:nvPr/>
        </p:nvSpPr>
        <p:spPr>
          <a:xfrm rot="6613945" flipH="1" flipV="1">
            <a:off x="5914821" y="2400009"/>
            <a:ext cx="1381307" cy="391583"/>
          </a:xfrm>
          <a:prstGeom prst="curvedDownArrow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>
              <a:solidFill>
                <a:schemeClr val="tx1"/>
              </a:solidFill>
            </a:endParaRPr>
          </a:p>
        </p:txBody>
      </p:sp>
      <p:pic>
        <p:nvPicPr>
          <p:cNvPr id="47" name="Picture 2">
            <a:extLst>
              <a:ext uri="{FF2B5EF4-FFF2-40B4-BE49-F238E27FC236}">
                <a16:creationId xmlns:a16="http://schemas.microsoft.com/office/drawing/2014/main" id="{3DDE31C9-866E-6EE1-0305-DBBAFDFEC0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4" t="3093" r="5438" b="4643"/>
          <a:stretch>
            <a:fillRect/>
          </a:stretch>
        </p:blipFill>
        <p:spPr bwMode="auto">
          <a:xfrm>
            <a:off x="8017698" y="2506604"/>
            <a:ext cx="3684277" cy="26338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75F570FD-58B0-C6BA-20A8-91616C7F1271}"/>
              </a:ext>
            </a:extLst>
          </p:cNvPr>
          <p:cNvSpPr/>
          <p:nvPr/>
        </p:nvSpPr>
        <p:spPr bwMode="auto">
          <a:xfrm>
            <a:off x="8976168" y="2739596"/>
            <a:ext cx="2505933" cy="436418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r>
              <a:rPr lang="en-US" sz="1600" dirty="0" err="1">
                <a:solidFill>
                  <a:srgbClr val="3F691E"/>
                </a:solidFill>
                <a:ea typeface="Gill Sans Light" charset="0"/>
                <a:cs typeface="Gill Sans Light" charset="0"/>
              </a:rPr>
              <a:t>Benhar</a:t>
            </a:r>
            <a:r>
              <a:rPr lang="en-US" sz="1600" dirty="0">
                <a:solidFill>
                  <a:srgbClr val="3F691E"/>
                </a:solidFill>
                <a:ea typeface="Gill Sans Light" charset="0"/>
                <a:cs typeface="Gill Sans Light" charset="0"/>
              </a:rPr>
              <a:t>, Day, Sick, Rev. Mod. Phys. 80, 189 (2008)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CDDF52F-0622-8A2F-C3CB-64AB64EFC0E7}"/>
              </a:ext>
            </a:extLst>
          </p:cNvPr>
          <p:cNvSpPr txBox="1"/>
          <p:nvPr/>
        </p:nvSpPr>
        <p:spPr>
          <a:xfrm>
            <a:off x="5759055" y="5301513"/>
            <a:ext cx="6267222" cy="132343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en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Select SRC events (</a:t>
            </a:r>
            <a:r>
              <a:rPr lang="en-CN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roughly!</a:t>
            </a:r>
            <a:r>
              <a:rPr lang="en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CN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&gt;1GeV</a:t>
            </a:r>
            <a:r>
              <a:rPr lang="en-US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x&gt;1.2 (Quasi-elastic scattering, Q.E.)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Pp &amp; Pmiss &gt;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  <a:r>
              <a:rPr lang="en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</a:t>
            </a:r>
            <a:r>
              <a:rPr lang="en-CN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(~&gt;300MeV/c), back-to-back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CN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Tagging (A-2), very hard for fixed targets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67CA3B08-9EDB-40AF-FA4D-F523030FBBBB}"/>
              </a:ext>
            </a:extLst>
          </p:cNvPr>
          <p:cNvSpPr txBox="1"/>
          <p:nvPr/>
        </p:nvSpPr>
        <p:spPr>
          <a:xfrm>
            <a:off x="6391582" y="3582982"/>
            <a:ext cx="856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dirty="0"/>
              <a:t>(Pp&gt;k</a:t>
            </a:r>
            <a:r>
              <a:rPr lang="en-CN" baseline="-25000" dirty="0"/>
              <a:t>F</a:t>
            </a:r>
            <a:r>
              <a:rPr lang="en-CN" dirty="0"/>
              <a:t>)</a:t>
            </a:r>
          </a:p>
        </p:txBody>
      </p:sp>
      <p:sp>
        <p:nvSpPr>
          <p:cNvPr id="40" name="Curved Down Arrow 39">
            <a:extLst>
              <a:ext uri="{FF2B5EF4-FFF2-40B4-BE49-F238E27FC236}">
                <a16:creationId xmlns:a16="http://schemas.microsoft.com/office/drawing/2014/main" id="{213C2990-239B-1FAD-C33E-4C703E1B5417}"/>
              </a:ext>
            </a:extLst>
          </p:cNvPr>
          <p:cNvSpPr/>
          <p:nvPr/>
        </p:nvSpPr>
        <p:spPr>
          <a:xfrm rot="10800000">
            <a:off x="2264453" y="4202700"/>
            <a:ext cx="2938798" cy="634803"/>
          </a:xfrm>
          <a:prstGeom prst="curvedDownArrow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>
              <a:solidFill>
                <a:schemeClr val="tx1"/>
              </a:solidFill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CA27DEC4-8873-4D09-42EB-C92364BD8BD9}"/>
              </a:ext>
            </a:extLst>
          </p:cNvPr>
          <p:cNvSpPr/>
          <p:nvPr/>
        </p:nvSpPr>
        <p:spPr>
          <a:xfrm>
            <a:off x="9129096" y="3499302"/>
            <a:ext cx="488295" cy="1350756"/>
          </a:xfrm>
          <a:prstGeom prst="rect">
            <a:avLst/>
          </a:prstGeom>
          <a:solidFill>
            <a:schemeClr val="accent6">
              <a:lumMod val="60000"/>
              <a:lumOff val="40000"/>
              <a:alpha val="66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CN" dirty="0">
                <a:solidFill>
                  <a:srgbClr val="FF0000"/>
                </a:solidFill>
              </a:rPr>
              <a:t>SRC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CCF2E13-F2BC-5781-045B-4EE4A5E6C9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985" y="8376"/>
            <a:ext cx="10384465" cy="549790"/>
          </a:xfrm>
        </p:spPr>
        <p:txBody>
          <a:bodyPr/>
          <a:lstStyle/>
          <a:p>
            <a:r>
              <a:rPr lang="en-CN" sz="2800" b="1" kern="1200" spc="2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Short-Range Correlations</a:t>
            </a:r>
          </a:p>
        </p:txBody>
      </p:sp>
    </p:spTree>
    <p:extLst>
      <p:ext uri="{BB962C8B-B14F-4D97-AF65-F5344CB8AC3E}">
        <p14:creationId xmlns:p14="http://schemas.microsoft.com/office/powerpoint/2010/main" val="3802505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8" grpId="0"/>
      <p:bldP spid="49" grpId="0" animBg="1"/>
      <p:bldP spid="40" grpId="0" animBg="1"/>
      <p:bldP spid="5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2643" y="1262459"/>
            <a:ext cx="7282807" cy="4160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4" descr="E:\Dropbox\China_Trip\Meeting\5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8689" y="742832"/>
            <a:ext cx="2783969" cy="15731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7" descr="E:\Dropbox\China_Trip\Meeting\dp-jefferson-lab-cebaf-accelerator-20151016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7109" y="5135612"/>
            <a:ext cx="2646871" cy="16643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Oval 47"/>
          <p:cNvSpPr/>
          <p:nvPr/>
        </p:nvSpPr>
        <p:spPr bwMode="auto">
          <a:xfrm>
            <a:off x="5900296" y="4388253"/>
            <a:ext cx="299779" cy="360040"/>
          </a:xfrm>
          <a:prstGeom prst="ellipse">
            <a:avLst/>
          </a:prstGeom>
          <a:noFill/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latin typeface="Calibri" panose="020F0502020204030204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3869776" y="4612995"/>
            <a:ext cx="891145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7030A0"/>
                </a:solidFill>
                <a:latin typeface="Comic Sans MS" panose="030F0702030302020204" pitchFamily="66" charset="0"/>
              </a:rPr>
              <a:t>Hall-A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5165088" y="6388703"/>
            <a:ext cx="850483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rgbClr val="7030A0"/>
                </a:solidFill>
                <a:latin typeface="Comic Sans MS" panose="030F0702030302020204" pitchFamily="66" charset="0"/>
              </a:rPr>
              <a:t>Hall-B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7354263" y="558166"/>
            <a:ext cx="1070829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7030A0"/>
                </a:solidFill>
                <a:latin typeface="Comic Sans MS" panose="030F0702030302020204" pitchFamily="66" charset="0"/>
              </a:rPr>
              <a:t>Hall-D</a:t>
            </a:r>
          </a:p>
        </p:txBody>
      </p:sp>
      <p:sp>
        <p:nvSpPr>
          <p:cNvPr id="54" name="Oval 53"/>
          <p:cNvSpPr/>
          <p:nvPr/>
        </p:nvSpPr>
        <p:spPr bwMode="auto">
          <a:xfrm>
            <a:off x="6102208" y="4914335"/>
            <a:ext cx="336770" cy="360040"/>
          </a:xfrm>
          <a:prstGeom prst="ellipse">
            <a:avLst/>
          </a:prstGeom>
          <a:noFill/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latin typeface="Calibri" panose="020F0502020204030204" pitchFamily="34" charset="0"/>
            </a:endParaRPr>
          </a:p>
        </p:txBody>
      </p:sp>
      <p:cxnSp>
        <p:nvCxnSpPr>
          <p:cNvPr id="55" name="Straight Arrow Connector 54"/>
          <p:cNvCxnSpPr/>
          <p:nvPr/>
        </p:nvCxnSpPr>
        <p:spPr bwMode="auto">
          <a:xfrm flipH="1">
            <a:off x="6461802" y="4354301"/>
            <a:ext cx="584660" cy="678360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56" name="Oval 55"/>
          <p:cNvSpPr/>
          <p:nvPr/>
        </p:nvSpPr>
        <p:spPr bwMode="auto">
          <a:xfrm>
            <a:off x="6049990" y="4741145"/>
            <a:ext cx="150084" cy="173191"/>
          </a:xfrm>
          <a:prstGeom prst="ellipse">
            <a:avLst/>
          </a:prstGeom>
          <a:noFill/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latin typeface="Calibri" panose="020F0502020204030204" pitchFamily="34" charset="0"/>
            </a:endParaRPr>
          </a:p>
        </p:txBody>
      </p:sp>
      <p:cxnSp>
        <p:nvCxnSpPr>
          <p:cNvPr id="57" name="Straight Arrow Connector 56"/>
          <p:cNvCxnSpPr/>
          <p:nvPr/>
        </p:nvCxnSpPr>
        <p:spPr bwMode="auto">
          <a:xfrm flipH="1">
            <a:off x="6229850" y="4341638"/>
            <a:ext cx="840300" cy="486103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58" name="Rounded Rectangle 11"/>
          <p:cNvSpPr/>
          <p:nvPr/>
        </p:nvSpPr>
        <p:spPr bwMode="auto">
          <a:xfrm rot="3685099">
            <a:off x="7692756" y="1702974"/>
            <a:ext cx="801726" cy="3279763"/>
          </a:xfrm>
          <a:prstGeom prst="roundRect">
            <a:avLst>
              <a:gd name="adj" fmla="val 48903"/>
            </a:avLst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latin typeface="Calibri" panose="020F0502020204030204" pitchFamily="34" charset="0"/>
            </a:endParaRPr>
          </a:p>
        </p:txBody>
      </p:sp>
      <p:cxnSp>
        <p:nvCxnSpPr>
          <p:cNvPr id="60" name="Straight Arrow Connector 59"/>
          <p:cNvCxnSpPr/>
          <p:nvPr/>
        </p:nvCxnSpPr>
        <p:spPr bwMode="auto">
          <a:xfrm flipH="1">
            <a:off x="6112902" y="4354301"/>
            <a:ext cx="933560" cy="86680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61" name="Straight Arrow Connector 60"/>
          <p:cNvCxnSpPr>
            <a:cxnSpLocks/>
          </p:cNvCxnSpPr>
          <p:nvPr/>
        </p:nvCxnSpPr>
        <p:spPr bwMode="auto">
          <a:xfrm flipH="1">
            <a:off x="5124932" y="4847995"/>
            <a:ext cx="947752" cy="401302"/>
          </a:xfrm>
          <a:prstGeom prst="straightConnector1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63" name="Straight Arrow Connector 62"/>
          <p:cNvCxnSpPr/>
          <p:nvPr/>
        </p:nvCxnSpPr>
        <p:spPr bwMode="auto">
          <a:xfrm flipH="1" flipV="1">
            <a:off x="7856045" y="1768774"/>
            <a:ext cx="397044" cy="373250"/>
          </a:xfrm>
          <a:prstGeom prst="straightConnector1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64" name="Rectangle 63"/>
          <p:cNvSpPr/>
          <p:nvPr/>
        </p:nvSpPr>
        <p:spPr bwMode="auto">
          <a:xfrm rot="19961521">
            <a:off x="8139213" y="2162541"/>
            <a:ext cx="386587" cy="209202"/>
          </a:xfrm>
          <a:prstGeom prst="rect">
            <a:avLst/>
          </a:prstGeom>
          <a:noFill/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latin typeface="Calibri" panose="020F0502020204030204" pitchFamily="34" charset="0"/>
            </a:endParaRPr>
          </a:p>
        </p:txBody>
      </p:sp>
      <p:cxnSp>
        <p:nvCxnSpPr>
          <p:cNvPr id="65" name="Straight Arrow Connector 64"/>
          <p:cNvCxnSpPr/>
          <p:nvPr/>
        </p:nvCxnSpPr>
        <p:spPr bwMode="auto">
          <a:xfrm flipH="1" flipV="1">
            <a:off x="8525966" y="2335252"/>
            <a:ext cx="561695" cy="9053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66" name="Picture 13" descr="http://iamthevoluntourist.com/images/map-of-the-usa-53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564" y="1076599"/>
            <a:ext cx="3230641" cy="2148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tar: 5 Points 10"/>
          <p:cNvSpPr/>
          <p:nvPr/>
        </p:nvSpPr>
        <p:spPr bwMode="auto">
          <a:xfrm>
            <a:off x="2948403" y="1744500"/>
            <a:ext cx="253998" cy="309001"/>
          </a:xfrm>
          <a:prstGeom prst="star5">
            <a:avLst/>
          </a:prstGeom>
          <a:solidFill>
            <a:srgbClr val="FF0000"/>
          </a:solidFill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DB40C6C-D607-7C3A-0936-8E7D6EE033EC}"/>
              </a:ext>
            </a:extLst>
          </p:cNvPr>
          <p:cNvSpPr txBox="1">
            <a:spLocks/>
          </p:cNvSpPr>
          <p:nvPr/>
        </p:nvSpPr>
        <p:spPr>
          <a:xfrm>
            <a:off x="800985" y="8376"/>
            <a:ext cx="10384465" cy="54979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CN" sz="2800" b="1" spc="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Electron-Scattering Experiments</a:t>
            </a:r>
          </a:p>
        </p:txBody>
      </p:sp>
      <p:pic>
        <p:nvPicPr>
          <p:cNvPr id="5122" name="Picture 2" descr="Hall C @ Jefferson Lab | Canadian Institute of Nuclear Physics Institute  Canadien de Physique Nucléaire">
            <a:extLst>
              <a:ext uri="{FF2B5EF4-FFF2-40B4-BE49-F238E27FC236}">
                <a16:creationId xmlns:a16="http://schemas.microsoft.com/office/drawing/2014/main" id="{624C3BF5-E229-8A7A-2A05-FD2AE6D3CD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8437" y="4980919"/>
            <a:ext cx="3365745" cy="1768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2" name="Straight Arrow Connector 61"/>
          <p:cNvCxnSpPr>
            <a:cxnSpLocks/>
          </p:cNvCxnSpPr>
          <p:nvPr/>
        </p:nvCxnSpPr>
        <p:spPr bwMode="auto">
          <a:xfrm>
            <a:off x="6438979" y="5158352"/>
            <a:ext cx="1105067" cy="222179"/>
          </a:xfrm>
          <a:prstGeom prst="straightConnector1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52" name="TextBox 51"/>
          <p:cNvSpPr txBox="1"/>
          <p:nvPr/>
        </p:nvSpPr>
        <p:spPr>
          <a:xfrm>
            <a:off x="7463855" y="5054675"/>
            <a:ext cx="868651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rgbClr val="7030A0"/>
                </a:solidFill>
                <a:latin typeface="Comic Sans MS" panose="030F0702030302020204" pitchFamily="66" charset="0"/>
              </a:rPr>
              <a:t>Hall-C</a:t>
            </a:r>
          </a:p>
        </p:txBody>
      </p:sp>
      <p:pic>
        <p:nvPicPr>
          <p:cNvPr id="44" name="Picture 5" descr="E:\Dropbox\China_Trip\Meeting\56155e7b7c625.image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0602" y="3451981"/>
            <a:ext cx="2691072" cy="1774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9" name="Straight Arrow Connector 48"/>
          <p:cNvCxnSpPr>
            <a:cxnSpLocks/>
          </p:cNvCxnSpPr>
          <p:nvPr/>
        </p:nvCxnSpPr>
        <p:spPr bwMode="auto">
          <a:xfrm flipH="1" flipV="1">
            <a:off x="4573608" y="4052937"/>
            <a:ext cx="1403532" cy="335319"/>
          </a:xfrm>
          <a:prstGeom prst="straightConnector1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98E663F1-0C1E-F94C-73C2-3CE861463410}"/>
              </a:ext>
            </a:extLst>
          </p:cNvPr>
          <p:cNvSpPr>
            <a:spLocks noGrp="1"/>
          </p:cNvSpPr>
          <p:nvPr>
            <p:ph type="body" sz="half" idx="24"/>
          </p:nvPr>
        </p:nvSpPr>
        <p:spPr/>
        <p:txBody>
          <a:bodyPr/>
          <a:lstStyle/>
          <a:p>
            <a:r>
              <a:rPr lang="en-CN" dirty="0"/>
              <a:t>Thomas Jefferson Lab (JLab)</a:t>
            </a:r>
          </a:p>
        </p:txBody>
      </p:sp>
    </p:spTree>
    <p:extLst>
      <p:ext uri="{BB962C8B-B14F-4D97-AF65-F5344CB8AC3E}">
        <p14:creationId xmlns:p14="http://schemas.microsoft.com/office/powerpoint/2010/main" val="35305700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9A918214-44D0-7F85-0AF9-8E71F8AD67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3720" y="3664965"/>
            <a:ext cx="3447443" cy="3012460"/>
          </a:xfrm>
          <a:prstGeom prst="roundRect">
            <a:avLst>
              <a:gd name="adj" fmla="val 6704"/>
            </a:avLst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2CB40B8-8EEB-B074-8388-7D4E6E200B08}"/>
              </a:ext>
            </a:extLst>
          </p:cNvPr>
          <p:cNvSpPr txBox="1"/>
          <p:nvPr/>
        </p:nvSpPr>
        <p:spPr>
          <a:xfrm>
            <a:off x="8535396" y="5656780"/>
            <a:ext cx="3542644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b="1" u="sng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Hall-D </a:t>
            </a:r>
            <a:r>
              <a:rPr lang="en-US" altLang="zh-CN" b="1" u="sng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GlueX</a:t>
            </a:r>
            <a:endParaRPr lang="en-US" altLang="zh-CN" b="1" u="sng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CN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(photon-beam, Full Acceptation)</a:t>
            </a:r>
            <a:endParaRPr lang="en-US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47B31C0-3F71-B01F-94D5-B9CC3F53C7A4}"/>
              </a:ext>
            </a:extLst>
          </p:cNvPr>
          <p:cNvSpPr>
            <a:spLocks noGrp="1"/>
          </p:cNvSpPr>
          <p:nvPr>
            <p:ph type="body" sz="half" idx="24"/>
          </p:nvPr>
        </p:nvSpPr>
        <p:spPr>
          <a:xfrm>
            <a:off x="164186" y="562233"/>
            <a:ext cx="6124590" cy="794419"/>
          </a:xfrm>
        </p:spPr>
        <p:txBody>
          <a:bodyPr>
            <a:normAutofit fontScale="85000" lnSpcReduction="10000"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/>
              <a:t>Detector Systems (Precision vs Acceptance)</a:t>
            </a:r>
            <a:endParaRPr lang="LID4096" altLang="en-US" sz="2400" dirty="0"/>
          </a:p>
          <a:p>
            <a:endParaRPr lang="en-CN" sz="2800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/>
          <a:srcRect t="12741"/>
          <a:stretch>
            <a:fillRect/>
          </a:stretch>
        </p:blipFill>
        <p:spPr>
          <a:xfrm>
            <a:off x="151565" y="3536830"/>
            <a:ext cx="4423293" cy="2947215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014328" y="6303111"/>
            <a:ext cx="3505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Third-arm to detector </a:t>
            </a:r>
            <a:r>
              <a:rPr lang="en-US" sz="2000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p/n</a:t>
            </a:r>
            <a:endParaRPr lang="en-US" sz="2000" dirty="0">
              <a:solidFill>
                <a:srgbClr val="FF0000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649356" y="759640"/>
            <a:ext cx="3542644" cy="646331"/>
          </a:xfrm>
          <a:prstGeom prst="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b="1" u="sng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Hall-B CLAS6/CLAS12 </a:t>
            </a:r>
          </a:p>
          <a:p>
            <a:pPr algn="ctr"/>
            <a:r>
              <a:rPr lang="en-US" altLang="zh-CN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(Low-Precision, Full Acceptation)</a:t>
            </a:r>
            <a:endParaRPr lang="en-US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16547" y="3606653"/>
            <a:ext cx="3872354" cy="646331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b="1" u="sng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Hall-A HRS / Hall-C HMS </a:t>
            </a:r>
          </a:p>
          <a:p>
            <a:pPr algn="ctr"/>
            <a:r>
              <a:rPr lang="en-US" altLang="zh-CN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(High-Precision, Limited Acceptance); </a:t>
            </a:r>
            <a:endParaRPr lang="en-US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CBF53D68-3467-B18B-CA5E-8A6010088D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985" y="8376"/>
            <a:ext cx="10384465" cy="549790"/>
          </a:xfrm>
        </p:spPr>
        <p:txBody>
          <a:bodyPr/>
          <a:lstStyle/>
          <a:p>
            <a:r>
              <a:rPr lang="en-CN" sz="2800" b="1" spc="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Electron-Scattering Experiments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0512E31-E7FB-DB8B-4976-E523107B8E00}"/>
              </a:ext>
            </a:extLst>
          </p:cNvPr>
          <p:cNvSpPr txBox="1"/>
          <p:nvPr/>
        </p:nvSpPr>
        <p:spPr>
          <a:xfrm>
            <a:off x="6094394" y="2581139"/>
            <a:ext cx="22495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dirty="0">
                <a:solidFill>
                  <a:srgbClr val="FF0000"/>
                </a:solidFill>
                <a:highlight>
                  <a:srgbClr val="FFFF00"/>
                </a:highlight>
              </a:rPr>
              <a:t>ALERT</a:t>
            </a:r>
            <a:r>
              <a:rPr lang="zh-CN" altLang="en-US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altLang="zh-CN" dirty="0">
                <a:solidFill>
                  <a:srgbClr val="FF0000"/>
                </a:solidFill>
                <a:highlight>
                  <a:srgbClr val="FFFF00"/>
                </a:highlight>
              </a:rPr>
              <a:t>Recoil</a:t>
            </a:r>
            <a:r>
              <a:rPr lang="zh-CN" altLang="en-US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altLang="zh-CN" dirty="0">
                <a:solidFill>
                  <a:srgbClr val="FF0000"/>
                </a:solidFill>
                <a:highlight>
                  <a:srgbClr val="FFFF00"/>
                </a:highlight>
              </a:rPr>
              <a:t>Detector</a:t>
            </a:r>
            <a:endParaRPr lang="en-CN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269FE7DD-EEAE-38AB-C9EB-8D9E465E01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7792" y="1031458"/>
            <a:ext cx="2956328" cy="2216373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7A750886-B492-C38C-5E81-014E4A5B66AC}"/>
              </a:ext>
            </a:extLst>
          </p:cNvPr>
          <p:cNvSpPr txBox="1"/>
          <p:nvPr/>
        </p:nvSpPr>
        <p:spPr>
          <a:xfrm>
            <a:off x="876411" y="1047548"/>
            <a:ext cx="2979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highlight>
                  <a:srgbClr val="FFFF00"/>
                </a:highlight>
              </a:rPr>
              <a:t>Vacuum Chambers for Targets</a:t>
            </a:r>
            <a:endParaRPr lang="en-CN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FF0D5295-E318-33DD-C9F2-4AA5CB72A4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07908" y="1478859"/>
            <a:ext cx="3898462" cy="2400590"/>
          </a:xfrm>
          <a:prstGeom prst="roundRect">
            <a:avLst>
              <a:gd name="adj" fmla="val 8680"/>
            </a:avLst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CCB5BAB-47E0-E9D0-9A64-E6FC984524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7607" y="1232214"/>
            <a:ext cx="2433254" cy="1373096"/>
          </a:xfrm>
          <a:prstGeom prst="rect">
            <a:avLst/>
          </a:prstGeom>
        </p:spPr>
      </p:pic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05665495-967C-1F58-FD36-B6014B0F9DE2}"/>
              </a:ext>
            </a:extLst>
          </p:cNvPr>
          <p:cNvCxnSpPr/>
          <p:nvPr/>
        </p:nvCxnSpPr>
        <p:spPr>
          <a:xfrm>
            <a:off x="8530861" y="2279374"/>
            <a:ext cx="798669" cy="3259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94646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76663012-D47A-4E88-A757-236FDEB1571D}"/>
                  </a:ext>
                </a:extLst>
              </p:cNvPr>
              <p:cNvSpPr txBox="1"/>
              <p:nvPr/>
            </p:nvSpPr>
            <p:spPr>
              <a:xfrm>
                <a:off x="914975" y="988239"/>
                <a:ext cx="5378074" cy="94179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bg2">
                                      <a:lumMod val="1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bg2">
                                      <a:lumMod val="1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bg2">
                                      <a:lumMod val="1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𝑄𝐸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chemeClr val="bg2">
                                      <a:lumMod val="1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chemeClr val="bg2">
                                      <a:lumMod val="1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chemeClr val="bg2">
                                      <a:lumMod val="1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b="0" i="1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m:rPr>
                              <m:sty m:val="p"/>
                            </m:rPr>
                            <a:rPr lang="el-GR" b="0" i="1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Ω</m:t>
                          </m:r>
                        </m:den>
                      </m:f>
                      <m:d>
                        <m:dPr>
                          <m:ctrlPr>
                            <a:rPr lang="en-US" b="0" i="1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chemeClr val="bg2">
                                      <a:lumMod val="1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chemeClr val="bg2">
                                      <a:lumMod val="1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chemeClr val="bg2">
                                      <a:lumMod val="1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b="0" i="1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bg2">
                                      <a:lumMod val="1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bg2">
                                      <a:lumMod val="1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bg2">
                                      <a:lumMod val="1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𝑏𝑗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</a:rPr>
                        <m:t>=2</m:t>
                      </m:r>
                      <m:r>
                        <a:rPr lang="en-US" b="0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𝑒𝑁</m:t>
                          </m:r>
                        </m:sub>
                      </m:sSub>
                      <m:nary>
                        <m:naryPr>
                          <m:limLoc m:val="undOvr"/>
                          <m:ctrlPr>
                            <a:rPr lang="en-US" b="0" i="1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𝑚𝑖𝑛</m:t>
                              </m:r>
                            </m:sub>
                          </m:sSub>
                        </m:sub>
                        <m:sup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𝑚𝑎𝑥</m:t>
                              </m:r>
                            </m:sub>
                          </m:sSub>
                        </m:sup>
                        <m:e>
                          <m:r>
                            <a:rPr lang="en-US" i="1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𝑘𝑑𝑘</m:t>
                          </m:r>
                          <m:nary>
                            <m:naryPr>
                              <m:limLoc m:val="undOvr"/>
                              <m:ctrlPr>
                                <a:rPr lang="en-US" b="0" i="1" smtClean="0">
                                  <a:solidFill>
                                    <a:schemeClr val="bg2">
                                      <a:lumMod val="1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naryPr>
                            <m:sub>
                              <m:sSubSup>
                                <m:sSubSupPr>
                                  <m:ctrlPr>
                                    <a:rPr lang="en-US" b="0" i="1" smtClean="0">
                                      <a:solidFill>
                                        <a:schemeClr val="bg2">
                                          <a:lumMod val="1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b="0" i="1" smtClean="0">
                                      <a:solidFill>
                                        <a:schemeClr val="bg2">
                                          <a:lumMod val="1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chemeClr val="bg2">
                                          <a:lumMod val="1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  <m:sup>
                                  <m:r>
                                    <a:rPr lang="en-US" b="0" i="1" smtClean="0">
                                      <a:solidFill>
                                        <a:schemeClr val="bg2">
                                          <a:lumMod val="1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𝑚𝑖𝑛</m:t>
                                  </m:r>
                                </m:sup>
                              </m:sSubSup>
                            </m:sub>
                            <m:sup>
                              <m:sSubSup>
                                <m:sSubSupPr>
                                  <m:ctrlP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  <m:sup>
                                  <m: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𝑚𝑎𝑥</m:t>
                                  </m:r>
                                </m:sup>
                              </m:sSubSup>
                            </m:sup>
                            <m:e>
                              <m:r>
                                <a:rPr lang="en-US" b="0" i="1" smtClean="0">
                                  <a:solidFill>
                                    <a:schemeClr val="bg2">
                                      <a:lumMod val="1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𝑆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solidFill>
                                        <a:schemeClr val="bg2">
                                          <a:lumMod val="1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solidFill>
                                        <a:schemeClr val="bg2">
                                          <a:lumMod val="1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𝑘</m:t>
                                  </m:r>
                                  <m:r>
                                    <a:rPr lang="en-US" b="0" i="1" smtClean="0">
                                      <a:solidFill>
                                        <a:schemeClr val="bg2">
                                          <a:lumMod val="1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chemeClr val="bg2">
                                              <a:lumMod val="1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chemeClr val="bg2">
                                              <a:lumMod val="1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chemeClr val="bg2">
                                              <a:lumMod val="1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𝑠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b="0" i="1" smtClean="0">
                                  <a:solidFill>
                                    <a:schemeClr val="bg2">
                                      <a:lumMod val="1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chemeClr val="bg2">
                                          <a:lumMod val="1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chemeClr val="bg2">
                                          <a:lumMod val="1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chemeClr val="bg2">
                                          <a:lumMod val="1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</m:e>
                          </m:nary>
                        </m:e>
                      </m:nary>
                    </m:oMath>
                  </m:oMathPara>
                </a14:m>
                <a:endParaRPr lang="en-US" dirty="0">
                  <a:solidFill>
                    <a:schemeClr val="bg2">
                      <a:lumMod val="1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76663012-D47A-4E88-A757-236FDEB157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975" y="988239"/>
                <a:ext cx="5378074" cy="941796"/>
              </a:xfrm>
              <a:prstGeom prst="rect">
                <a:avLst/>
              </a:prstGeom>
              <a:blipFill>
                <a:blip r:embed="rId3"/>
                <a:stretch>
                  <a:fillRect t="-103947" b="-157895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2" name="TextBox 61">
            <a:extLst>
              <a:ext uri="{FF2B5EF4-FFF2-40B4-BE49-F238E27FC236}">
                <a16:creationId xmlns:a16="http://schemas.microsoft.com/office/drawing/2014/main" id="{700E918F-DB0A-481B-A306-5E7C73C6B313}"/>
              </a:ext>
            </a:extLst>
          </p:cNvPr>
          <p:cNvSpPr txBox="1"/>
          <p:nvPr/>
        </p:nvSpPr>
        <p:spPr>
          <a:xfrm>
            <a:off x="299630" y="3236157"/>
            <a:ext cx="24705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n-US" i="1" dirty="0">
                <a:solidFill>
                  <a:schemeClr val="accent6">
                    <a:lumMod val="50000"/>
                  </a:schemeClr>
                </a:solidFill>
              </a:rPr>
              <a:t>2N-SRC </a:t>
            </a:r>
            <a:r>
              <a:rPr lang="en-US" altLang="zh-CN" dirty="0">
                <a:solidFill>
                  <a:schemeClr val="accent6">
                    <a:lumMod val="50000"/>
                  </a:schemeClr>
                </a:solidFill>
                <a:latin typeface="Baskerville Old Face" panose="02020602080505020303" pitchFamily="18" charset="0"/>
              </a:rPr>
              <a:t>(1.3&lt;x</a:t>
            </a:r>
            <a:r>
              <a:rPr lang="en-US" altLang="zh-CN" baseline="-25000" dirty="0">
                <a:solidFill>
                  <a:schemeClr val="accent6">
                    <a:lumMod val="50000"/>
                  </a:schemeClr>
                </a:solidFill>
                <a:latin typeface="Baskerville Old Face" panose="02020602080505020303" pitchFamily="18" charset="0"/>
              </a:rPr>
              <a:t>bj </a:t>
            </a:r>
            <a:r>
              <a:rPr lang="en-US" altLang="zh-CN" dirty="0">
                <a:solidFill>
                  <a:schemeClr val="accent6">
                    <a:lumMod val="50000"/>
                  </a:schemeClr>
                </a:solidFill>
                <a:latin typeface="Baskerville Old Face" panose="02020602080505020303" pitchFamily="18" charset="0"/>
              </a:rPr>
              <a:t>&lt;2)</a:t>
            </a:r>
            <a:r>
              <a:rPr lang="zh-CN" altLang="en-US" dirty="0">
                <a:solidFill>
                  <a:schemeClr val="accent6">
                    <a:lumMod val="50000"/>
                  </a:schemeClr>
                </a:solidFill>
                <a:latin typeface="Baskerville Old Face" panose="02020602080505020303" pitchFamily="18" charset="0"/>
              </a:rPr>
              <a:t>：</a:t>
            </a:r>
            <a:endParaRPr lang="en-US" i="1" dirty="0">
              <a:solidFill>
                <a:schemeClr val="accent6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4" name="Object 13">
                <a:extLst>
                  <a:ext uri="{FF2B5EF4-FFF2-40B4-BE49-F238E27FC236}">
                    <a16:creationId xmlns:a16="http://schemas.microsoft.com/office/drawing/2014/main" id="{08465B8F-121F-475E-A65D-EDAC23FE1E8E}"/>
                  </a:ext>
                </a:extLst>
              </p:cNvPr>
              <p:cNvSpPr txBox="1"/>
              <p:nvPr/>
            </p:nvSpPr>
            <p:spPr bwMode="auto">
              <a:xfrm>
                <a:off x="2548876" y="3072018"/>
                <a:ext cx="2820453" cy="940738"/>
              </a:xfrm>
              <a:prstGeom prst="rect">
                <a:avLst/>
              </a:prstGeom>
              <a:noFill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𝐷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den>
                      </m:f>
                      <m:f>
                        <m:f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sSub>
                            <m:sSub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4" name="Object 13">
                <a:extLst>
                  <a:ext uri="{FF2B5EF4-FFF2-40B4-BE49-F238E27FC236}">
                    <a16:creationId xmlns:a16="http://schemas.microsoft.com/office/drawing/2014/main" id="{08465B8F-121F-475E-A65D-EDAC23FE1E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548876" y="3072018"/>
                <a:ext cx="2820453" cy="94073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7" name="TextBox 66">
            <a:extLst>
              <a:ext uri="{FF2B5EF4-FFF2-40B4-BE49-F238E27FC236}">
                <a16:creationId xmlns:a16="http://schemas.microsoft.com/office/drawing/2014/main" id="{B1959CD7-B073-40CC-88EA-0CCB5AB968B0}"/>
              </a:ext>
            </a:extLst>
          </p:cNvPr>
          <p:cNvSpPr txBox="1"/>
          <p:nvPr/>
        </p:nvSpPr>
        <p:spPr>
          <a:xfrm>
            <a:off x="299630" y="2611077"/>
            <a:ext cx="6704201" cy="4983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spcBef>
                <a:spcPct val="20000"/>
              </a:spcBef>
              <a:buFont typeface="Wingdings" pitchFamily="2" charset="2"/>
              <a:buChar char="q"/>
            </a:pP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Similar high-P tails 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 look for a plateau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CD32C01-0F32-E86A-D5E0-291EEF58F936}"/>
              </a:ext>
            </a:extLst>
          </p:cNvPr>
          <p:cNvSpPr txBox="1"/>
          <p:nvPr/>
        </p:nvSpPr>
        <p:spPr>
          <a:xfrm>
            <a:off x="2257619" y="1953465"/>
            <a:ext cx="33762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chemeClr val="accent6">
                    <a:lumMod val="50000"/>
                  </a:schemeClr>
                </a:solidFill>
                <a:latin typeface="Baskerville Old Face" panose="02020602080505020303" pitchFamily="18" charset="0"/>
                <a:cs typeface="Times New Roman" panose="02020603050405020304" pitchFamily="18" charset="0"/>
              </a:rPr>
              <a:t> “links” to momentum distribution</a:t>
            </a:r>
            <a:endParaRPr lang="en-US" dirty="0">
              <a:solidFill>
                <a:schemeClr val="accent6">
                  <a:lumMod val="50000"/>
                </a:schemeClr>
              </a:solidFill>
              <a:latin typeface="Baskerville Old Face" panose="02020602080505020303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0EAB87C-29CD-3AB6-F867-556B2CF7D8F9}"/>
              </a:ext>
            </a:extLst>
          </p:cNvPr>
          <p:cNvSpPr/>
          <p:nvPr/>
        </p:nvSpPr>
        <p:spPr bwMode="auto">
          <a:xfrm>
            <a:off x="4485116" y="917436"/>
            <a:ext cx="1764507" cy="1109382"/>
          </a:xfrm>
          <a:prstGeom prst="rect">
            <a:avLst/>
          </a:prstGeom>
          <a:noFill/>
          <a:ln w="12700" cap="flat" cmpd="sng" algn="ctr">
            <a:solidFill>
              <a:srgbClr val="00B05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N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Heiti SC Light" charset="0"/>
              <a:cs typeface="Heiti SC Light" charset="0"/>
              <a:sym typeface="Gill Sans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080F52-1044-4913-BA03-D89B2CBDD71F}"/>
              </a:ext>
            </a:extLst>
          </p:cNvPr>
          <p:cNvSpPr txBox="1"/>
          <p:nvPr/>
        </p:nvSpPr>
        <p:spPr>
          <a:xfrm>
            <a:off x="4777887" y="616672"/>
            <a:ext cx="318620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Nucleon momentum distribution</a:t>
            </a:r>
            <a:endParaRPr lang="en-CN" sz="1600" dirty="0">
              <a:solidFill>
                <a:srgbClr val="00B05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BFF14A5-5E79-7CEF-5F8B-29E716A1A8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70806" y="600491"/>
            <a:ext cx="2554633" cy="221336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E96FA5A-F393-F6DD-0DCA-B7E31BE5D75E}"/>
              </a:ext>
            </a:extLst>
          </p:cNvPr>
          <p:cNvSpPr/>
          <p:nvPr/>
        </p:nvSpPr>
        <p:spPr>
          <a:xfrm>
            <a:off x="8351368" y="544494"/>
            <a:ext cx="2874071" cy="622154"/>
          </a:xfrm>
          <a:prstGeom prst="rect">
            <a:avLst/>
          </a:prstGeom>
          <a:solidFill>
            <a:srgbClr val="92D050">
              <a:alpha val="14162"/>
            </a:srgb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B5389F4-86EB-6E4E-82C6-EEF6AB4837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5283" y="2255224"/>
            <a:ext cx="2284170" cy="1743271"/>
          </a:xfrm>
          <a:prstGeom prst="rect">
            <a:avLst/>
          </a:prstGeom>
        </p:spPr>
      </p:pic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ED5B4A97-8972-C49C-BDD0-A155A0A6A31E}"/>
              </a:ext>
            </a:extLst>
          </p:cNvPr>
          <p:cNvSpPr txBox="1">
            <a:spLocks/>
          </p:cNvSpPr>
          <p:nvPr/>
        </p:nvSpPr>
        <p:spPr>
          <a:xfrm>
            <a:off x="164186" y="562233"/>
            <a:ext cx="6124590" cy="734187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>
                <a:srgbClr val="7030A0"/>
              </a:buClr>
              <a:buSzPct val="90000"/>
              <a:buFont typeface="Wingdings" panose="05000000000000000000" charset="0"/>
              <a:buChar char=""/>
              <a:defRPr kumimoji="0" lang="zh-CN" altLang="en-US" sz="2000" b="1" i="0" u="none" strike="noStrike" kern="0" cap="none" spc="0" normalizeH="0" baseline="0" noProof="1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FillTx/>
                <a:latin typeface="Microsoft YaHei Bold" panose="020B0503020204020204" charset="-122"/>
                <a:ea typeface="Microsoft YaHei Bold" panose="020B0503020204020204" charset="-122"/>
                <a:cs typeface="Source Han Sans SC Medium" panose="020B0500000000000000" charset="-122"/>
                <a:sym typeface="+mn-ea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dirty="0"/>
              <a:t> Inclusive cross-sections in Q.E:</a:t>
            </a:r>
            <a:endParaRPr lang="LID4096" alt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393F448-1E4D-38E2-E9E1-EA46D92DAA7A}"/>
              </a:ext>
            </a:extLst>
          </p:cNvPr>
          <p:cNvSpPr txBox="1">
            <a:spLocks/>
          </p:cNvSpPr>
          <p:nvPr/>
        </p:nvSpPr>
        <p:spPr>
          <a:xfrm>
            <a:off x="800985" y="8376"/>
            <a:ext cx="10384465" cy="54979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CN" sz="2800" b="1" spc="2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Electron-Scattering Experiments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13578E-2411-90E5-AE65-44FFAC3887F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50890" y="3961149"/>
            <a:ext cx="3241110" cy="24339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7FE620E-37E2-C609-B487-A16A520BB8A4}"/>
              </a:ext>
            </a:extLst>
          </p:cNvPr>
          <p:cNvSpPr txBox="1"/>
          <p:nvPr/>
        </p:nvSpPr>
        <p:spPr>
          <a:xfrm>
            <a:off x="8810353" y="3659941"/>
            <a:ext cx="33747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600" dirty="0" err="1">
                <a:solidFill>
                  <a:srgbClr val="3F691E"/>
                </a:solidFill>
              </a:rPr>
              <a:t>Arrington</a:t>
            </a:r>
            <a:r>
              <a:rPr lang="da-DK" sz="1600" dirty="0">
                <a:solidFill>
                  <a:srgbClr val="3F691E"/>
                </a:solidFill>
              </a:rPr>
              <a:t> et al. PRC 86, 065204 (2012)</a:t>
            </a:r>
            <a:endParaRPr lang="en-US" sz="1600" dirty="0">
              <a:solidFill>
                <a:srgbClr val="3F691E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6C9D2A1-F67B-9B5D-7518-C7B619148E7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93534" y="4553897"/>
            <a:ext cx="2839839" cy="19166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9492C42-3F28-CF32-F470-7D398CBFCAB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78031" y="4553897"/>
            <a:ext cx="3120515" cy="19244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8A33D2A-A84B-1252-3B84-0FA5DDAD1AAA}"/>
              </a:ext>
            </a:extLst>
          </p:cNvPr>
          <p:cNvSpPr txBox="1"/>
          <p:nvPr/>
        </p:nvSpPr>
        <p:spPr>
          <a:xfrm>
            <a:off x="3374881" y="4210515"/>
            <a:ext cx="574948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600" dirty="0">
                <a:solidFill>
                  <a:srgbClr val="3F691E"/>
                </a:solidFill>
              </a:rPr>
              <a:t>Y.P. Zhang, Z. Ye, et. al,</a:t>
            </a:r>
            <a:r>
              <a:rPr lang="en-US" sz="1600" dirty="0">
                <a:solidFill>
                  <a:srgbClr val="3F691E"/>
                </a:solidFill>
              </a:rPr>
              <a:t> arXiv:2504.17462 , submitted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75882B3C-E4EA-0401-F60F-F6CEFF36693C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2998" r="1868"/>
          <a:stretch>
            <a:fillRect/>
          </a:stretch>
        </p:blipFill>
        <p:spPr>
          <a:xfrm>
            <a:off x="21854" y="4629298"/>
            <a:ext cx="2527022" cy="17658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FD9CFCBF-6DE2-5714-F830-AD1CE919424C}"/>
              </a:ext>
            </a:extLst>
          </p:cNvPr>
          <p:cNvSpPr txBox="1"/>
          <p:nvPr/>
        </p:nvSpPr>
        <p:spPr>
          <a:xfrm>
            <a:off x="0" y="4269788"/>
            <a:ext cx="346334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600" dirty="0">
                <a:solidFill>
                  <a:srgbClr val="3F691E"/>
                </a:solidFill>
              </a:rPr>
              <a:t>Schmookler et al., Nature (2019)</a:t>
            </a:r>
            <a:endParaRPr lang="en-US" sz="1600" dirty="0">
              <a:solidFill>
                <a:srgbClr val="3F691E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6EFBE44-6708-8004-8F61-9BC39B3F8CA1}"/>
              </a:ext>
            </a:extLst>
          </p:cNvPr>
          <p:cNvSpPr txBox="1"/>
          <p:nvPr/>
        </p:nvSpPr>
        <p:spPr>
          <a:xfrm>
            <a:off x="1856668" y="5924259"/>
            <a:ext cx="6467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u="sng" dirty="0">
                <a:solidFill>
                  <a:srgbClr val="FF0000"/>
                </a:solidFill>
              </a:rPr>
              <a:t>CLAS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D5ADD9B-AB34-5413-8166-D9E6A79C22B1}"/>
              </a:ext>
            </a:extLst>
          </p:cNvPr>
          <p:cNvSpPr txBox="1"/>
          <p:nvPr/>
        </p:nvSpPr>
        <p:spPr>
          <a:xfrm>
            <a:off x="5918525" y="5937065"/>
            <a:ext cx="13052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2N-SRC vs A</a:t>
            </a:r>
            <a:endParaRPr lang="en-CN" dirty="0">
              <a:solidFill>
                <a:srgbClr val="FF0000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0DB6731-AB31-B9FC-DE96-FD687AFA2AEF}"/>
              </a:ext>
            </a:extLst>
          </p:cNvPr>
          <p:cNvSpPr txBox="1"/>
          <p:nvPr/>
        </p:nvSpPr>
        <p:spPr>
          <a:xfrm>
            <a:off x="9960864" y="5554927"/>
            <a:ext cx="2383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2N-SRC vs densities</a:t>
            </a:r>
            <a:endParaRPr lang="en-CN" dirty="0">
              <a:solidFill>
                <a:srgbClr val="FF0000"/>
              </a:solidFill>
            </a:endParaRP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2EDE97D1-5F2B-24DA-23BD-FD393E8DF408}"/>
              </a:ext>
            </a:extLst>
          </p:cNvPr>
          <p:cNvSpPr/>
          <p:nvPr/>
        </p:nvSpPr>
        <p:spPr>
          <a:xfrm>
            <a:off x="7685590" y="4919241"/>
            <a:ext cx="278498" cy="381964"/>
          </a:xfrm>
          <a:prstGeom prst="roundRect">
            <a:avLst/>
          </a:prstGeom>
          <a:solidFill>
            <a:schemeClr val="accent6">
              <a:lumMod val="40000"/>
              <a:lumOff val="60000"/>
              <a:alpha val="3958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DF4E893-36A2-2413-3A1C-0E7A838DFB83}"/>
              </a:ext>
            </a:extLst>
          </p:cNvPr>
          <p:cNvSpPr txBox="1"/>
          <p:nvPr/>
        </p:nvSpPr>
        <p:spPr>
          <a:xfrm>
            <a:off x="4179610" y="5937065"/>
            <a:ext cx="11394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u="sng" dirty="0">
                <a:solidFill>
                  <a:srgbClr val="FF0000"/>
                </a:solidFill>
              </a:rPr>
              <a:t>Hall-A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8462A41-A2F4-E353-832C-F7E8ACCAC695}"/>
                  </a:ext>
                </a:extLst>
              </p:cNvPr>
              <p:cNvSpPr txBox="1"/>
              <p:nvPr/>
            </p:nvSpPr>
            <p:spPr>
              <a:xfrm>
                <a:off x="734124" y="3685710"/>
                <a:ext cx="3343921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zh-CN" alt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</a:t>
                </a:r>
                <a:r>
                  <a:rPr lang="en-US" altLang="zh-CN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sym typeface="Wingdings" pitchFamily="2" charset="2"/>
                  </a:rPr>
                  <a:t> probability </a:t>
                </a:r>
                <a:r>
                  <a:rPr lang="en-US" altLang="zh-CN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Wingdings" pitchFamily="2" charset="2"/>
                  </a:rPr>
                  <a:t>of</a:t>
                </a:r>
                <a:r>
                  <a:rPr lang="en-US" altLang="zh-CN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sym typeface="Wingdings" pitchFamily="2" charset="2"/>
                  </a:rPr>
                  <a:t> 2N-SRC in A</a:t>
                </a:r>
                <a:endParaRPr lang="en-CN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8462A41-A2F4-E353-832C-F7E8ACCAC6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4124" y="3685710"/>
                <a:ext cx="3343921" cy="369332"/>
              </a:xfrm>
              <a:prstGeom prst="rect">
                <a:avLst/>
              </a:prstGeom>
              <a:blipFill>
                <a:blip r:embed="rId11"/>
                <a:stretch>
                  <a:fillRect t="-6667" b="-23333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  <p:bldP spid="64" grpId="0"/>
      <p:bldP spid="67" grpId="0"/>
      <p:bldP spid="9" grpId="0"/>
      <p:bldP spid="23" grpId="0"/>
      <p:bldP spid="25" grpId="0"/>
      <p:bldP spid="26" grpId="0"/>
      <p:bldP spid="27" grpId="0"/>
      <p:bldP spid="28" grpId="0"/>
      <p:bldP spid="29" grpId="0" animBg="1"/>
      <p:bldP spid="31" grpId="0"/>
      <p:bldP spid="1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HY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itle &amp; Subtitle">
      <a:majorFont>
        <a:latin typeface="Gill Sans"/>
        <a:ea typeface="Heiti SC Light"/>
        <a:cs typeface="Heiti SC Light"/>
      </a:majorFont>
      <a:minorFont>
        <a:latin typeface="Gill Sans"/>
        <a:ea typeface="Heiti SC Light"/>
        <a:cs typeface="Heiti SC Light"/>
      </a:minorFont>
    </a:fontScheme>
    <a:fmtScheme name="Reflectio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alpha val="100000"/>
                <a:satMod val="140000"/>
                <a:lumMod val="105000"/>
              </a:schemeClr>
            </a:gs>
            <a:gs pos="41000">
              <a:schemeClr val="phClr">
                <a:tint val="57000"/>
                <a:satMod val="160000"/>
                <a:lumMod val="99000"/>
              </a:schemeClr>
            </a:gs>
            <a:gs pos="100000">
              <a:schemeClr val="phClr">
                <a:tint val="80000"/>
                <a:satMod val="180000"/>
                <a:lumMod val="10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7000"/>
                <a:satMod val="115000"/>
                <a:lumMod val="114000"/>
              </a:schemeClr>
            </a:gs>
            <a:gs pos="60000">
              <a:schemeClr val="phClr">
                <a:tint val="100000"/>
                <a:shade val="96000"/>
                <a:satMod val="100000"/>
                <a:lumMod val="108000"/>
              </a:schemeClr>
            </a:gs>
            <a:gs pos="100000">
              <a:schemeClr val="phClr">
                <a:shade val="91000"/>
                <a:sat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50800" dist="31750" dir="5400000" sy="98000" rotWithShape="0">
              <a:srgbClr val="000000">
                <a:alpha val="47000"/>
              </a:srgbClr>
            </a:outerShdw>
          </a:effectLst>
          <a:scene3d>
            <a:camera prst="orthographicFront">
              <a:rot lat="0" lon="0" rev="0"/>
            </a:camera>
            <a:lightRig rig="twoPt" dir="t">
              <a:rot lat="0" lon="0" rev="4800000"/>
            </a:lightRig>
          </a:scene3d>
          <a:sp3d prstMaterial="matte">
            <a:bevelT w="25400" h="44450"/>
          </a:sp3d>
        </a:effectStyle>
        <a:effectStyle>
          <a:effectLst>
            <a:reflection blurRad="25400" stA="32000" endPos="28000" dist="8889" dir="5400000" sy="-100000" rotWithShape="0"/>
          </a:effectLst>
          <a:scene3d>
            <a:camera prst="orthographicFront">
              <a:rot lat="0" lon="0" rev="0"/>
            </a:camera>
            <a:lightRig rig="threePt" dir="t">
              <a:rot lat="0" lon="0" rev="4800000"/>
            </a:lightRig>
          </a:scene3d>
          <a:sp3d>
            <a:bevelT w="508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Heiti SC Light" charset="0"/>
            <a:cs typeface="Heiti SC Light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Heiti SC Light" charset="0"/>
            <a:cs typeface="Heiti SC Light" charset="0"/>
            <a:sym typeface="Gill Sans" charset="0"/>
          </a:defRPr>
        </a:defPPr>
      </a:lstStyle>
    </a:lnDef>
  </a:objectDefaults>
  <a:extraClrSchemeLst>
    <a:extraClrScheme>
      <a:clrScheme name="Title &amp; Subtit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HY" id="{3F221843-7AFB-41DB-91EB-FAECABEEDFF5}" vid="{D033CBE4-023C-459A-A060-3D0C36E2D8F8}"/>
    </a:ext>
  </a:extLst>
</a:theme>
</file>

<file path=ppt/theme/theme2.xml><?xml version="1.0" encoding="utf-8"?>
<a:theme xmlns:a="http://schemas.openxmlformats.org/drawingml/2006/main" name="Theme-THU2024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-THU2024" id="{0FEFF23F-2AF5-E34D-AF29-DBC976A830E5}" vid="{21182F57-B97B-BE4E-A7DC-244DB9CA7F96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PHY</Template>
  <TotalTime>41618</TotalTime>
  <Words>2458</Words>
  <Application>Microsoft Macintosh PowerPoint</Application>
  <PresentationFormat>Widescreen</PresentationFormat>
  <Paragraphs>406</Paragraphs>
  <Slides>32</Slides>
  <Notes>24</Notes>
  <HiddenSlides>0</HiddenSlides>
  <MMClips>0</MMClips>
  <ScaleCrop>false</ScaleCrop>
  <HeadingPairs>
    <vt:vector size="8" baseType="variant">
      <vt:variant>
        <vt:lpstr>Fonts Used</vt:lpstr>
      </vt:variant>
      <vt:variant>
        <vt:i4>22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57" baseType="lpstr">
      <vt:lpstr>-apple-system</vt:lpstr>
      <vt:lpstr>Adobe Devanagari</vt:lpstr>
      <vt:lpstr>HEITI SC MEDIUM</vt:lpstr>
      <vt:lpstr>Microsoft YaHei</vt:lpstr>
      <vt:lpstr>Microsoft YaHei</vt:lpstr>
      <vt:lpstr>Microsoft YaHei Bold</vt:lpstr>
      <vt:lpstr>Microsoft YaHei Regular</vt:lpstr>
      <vt:lpstr>Times</vt:lpstr>
      <vt:lpstr>Times-Bold</vt:lpstr>
      <vt:lpstr>Times-Roman</vt:lpstr>
      <vt:lpstr>Yuanti SC</vt:lpstr>
      <vt:lpstr>Arial</vt:lpstr>
      <vt:lpstr>Baskerville</vt:lpstr>
      <vt:lpstr>Baskerville Old Face</vt:lpstr>
      <vt:lpstr>Calibri</vt:lpstr>
      <vt:lpstr>Calibri Light</vt:lpstr>
      <vt:lpstr>Cambria Math</vt:lpstr>
      <vt:lpstr>Comic Sans MS</vt:lpstr>
      <vt:lpstr>Gill Sans</vt:lpstr>
      <vt:lpstr>Gill Sans Light</vt:lpstr>
      <vt:lpstr>Times New Roman</vt:lpstr>
      <vt:lpstr>Wingdings</vt:lpstr>
      <vt:lpstr>PHY</vt:lpstr>
      <vt:lpstr>Theme-THU2024</vt:lpstr>
      <vt:lpstr>Equation</vt:lpstr>
      <vt:lpstr>Study Short-Range Correlations with Multiple Probes</vt:lpstr>
      <vt:lpstr>What is a Nucleus?</vt:lpstr>
      <vt:lpstr>Short-Range Correlations</vt:lpstr>
      <vt:lpstr>PowerPoint Presentation</vt:lpstr>
      <vt:lpstr>Short-Range Correlations</vt:lpstr>
      <vt:lpstr>Short-Range Correlations</vt:lpstr>
      <vt:lpstr>PowerPoint Presentation</vt:lpstr>
      <vt:lpstr>Electron-Scattering Experiments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SRC vs EMC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</vt:lpstr>
      <vt:lpstr>   Thanks!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Short-Range Correlation Recent Results</dc:title>
  <dc:creator>Zhihong Ye</dc:creator>
  <cp:lastModifiedBy>Zhihong Ye</cp:lastModifiedBy>
  <cp:revision>619</cp:revision>
  <dcterms:created xsi:type="dcterms:W3CDTF">2022-08-22T01:49:43Z</dcterms:created>
  <dcterms:modified xsi:type="dcterms:W3CDTF">2025-09-20T23:43:39Z</dcterms:modified>
</cp:coreProperties>
</file>