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2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3.xml" ContentType="application/vnd.openxmlformats-officedocument.presentationml.notesSlide+xml"/>
  <Override PartName="/ppt/tags/tag12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787" r:id="rId2"/>
    <p:sldId id="1203" r:id="rId3"/>
    <p:sldId id="1205" r:id="rId4"/>
    <p:sldId id="1226" r:id="rId5"/>
    <p:sldId id="637" r:id="rId6"/>
    <p:sldId id="1185" r:id="rId7"/>
    <p:sldId id="1462" r:id="rId8"/>
    <p:sldId id="1466" r:id="rId9"/>
    <p:sldId id="1229" r:id="rId10"/>
    <p:sldId id="1465" r:id="rId11"/>
    <p:sldId id="370" r:id="rId12"/>
    <p:sldId id="1230" r:id="rId13"/>
    <p:sldId id="1211" r:id="rId14"/>
    <p:sldId id="1213" r:id="rId15"/>
    <p:sldId id="1215" r:id="rId16"/>
    <p:sldId id="1216" r:id="rId17"/>
    <p:sldId id="1472" r:id="rId18"/>
    <p:sldId id="1243" r:id="rId19"/>
    <p:sldId id="1453" r:id="rId20"/>
    <p:sldId id="1467" r:id="rId21"/>
    <p:sldId id="1454" r:id="rId22"/>
    <p:sldId id="1456" r:id="rId23"/>
    <p:sldId id="1457" r:id="rId24"/>
    <p:sldId id="1455" r:id="rId25"/>
    <p:sldId id="1208" r:id="rId26"/>
    <p:sldId id="1471" r:id="rId27"/>
    <p:sldId id="1468" r:id="rId28"/>
    <p:sldId id="464" r:id="rId29"/>
    <p:sldId id="1027" r:id="rId30"/>
  </p:sldIdLst>
  <p:sldSz cx="12192000" cy="6858000"/>
  <p:notesSz cx="6797675" cy="9926638"/>
  <p:custDataLst>
    <p:tags r:id="rId33"/>
  </p:custDataLst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CCFFCC"/>
    <a:srgbClr val="000000"/>
    <a:srgbClr val="99FFCC"/>
    <a:srgbClr val="00CC99"/>
    <a:srgbClr val="FFC000"/>
    <a:srgbClr val="00CC00"/>
    <a:srgbClr val="0066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849" autoAdjust="0"/>
  </p:normalViewPr>
  <p:slideViewPr>
    <p:cSldViewPr>
      <p:cViewPr varScale="1">
        <p:scale>
          <a:sx n="93" d="100"/>
          <a:sy n="93" d="100"/>
        </p:scale>
        <p:origin x="216" y="840"/>
      </p:cViewPr>
      <p:guideLst>
        <p:guide orient="horz" pos="9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87E316-FE2D-45B9-BB7B-FF8350017C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5456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56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56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5AB3ED8-737D-4F06-B8DB-FB135B4FAF4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5593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1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71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801D6649-FF04-442D-92FB-3F73490C1340}" type="slidenum">
              <a:rPr lang="ja-JP" altLang="en-US" sz="1200" smtClean="0"/>
              <a:pPr/>
              <a:t>5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15922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B3ED8-737D-4F06-B8DB-FB135B4FAF4B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164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 イメージ プレースホルダー 1">
            <a:extLst>
              <a:ext uri="{FF2B5EF4-FFF2-40B4-BE49-F238E27FC236}">
                <a16:creationId xmlns:a16="http://schemas.microsoft.com/office/drawing/2014/main" id="{EA73E854-CBB9-17A9-B32A-989CF940AE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6627" name="ノート プレースホルダー 2">
            <a:extLst>
              <a:ext uri="{FF2B5EF4-FFF2-40B4-BE49-F238E27FC236}">
                <a16:creationId xmlns:a16="http://schemas.microsoft.com/office/drawing/2014/main" id="{35F44B63-2EC3-5BA9-9B50-FC9757411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very nice way to present the channel coupling effects</a:t>
            </a:r>
          </a:p>
          <a:p>
            <a:endParaRPr lang="ja-JP" altLang="en-US"/>
          </a:p>
        </p:txBody>
      </p:sp>
      <p:sp>
        <p:nvSpPr>
          <p:cNvPr id="26628" name="スライド番号プレースホルダー 3">
            <a:extLst>
              <a:ext uri="{FF2B5EF4-FFF2-40B4-BE49-F238E27FC236}">
                <a16:creationId xmlns:a16="http://schemas.microsoft.com/office/drawing/2014/main" id="{0ACE365B-9B65-6C19-607B-1D2AF05BA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FEBC0B3E-B3E4-43F6-8884-2D79867E4032}" type="slidenum">
              <a:rPr lang="en-US" altLang="ja-JP" sz="1200"/>
              <a:pPr/>
              <a:t>28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422714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126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明朝" charset="-128"/>
            </a:endParaRPr>
          </a:p>
        </p:txBody>
      </p:sp>
      <p:sp>
        <p:nvSpPr>
          <p:cNvPr id="1126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CE097-22E5-4BBF-B66B-D35186FF548F}" type="slidenum">
              <a:rPr lang="en-US" altLang="ja-JP"/>
              <a:pPr/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2797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AFD8D-AA67-40E0-8FF5-76896E8F9A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02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1CE06-38FC-4A53-93B9-3021A12961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820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76877-4331-458F-B1F7-E819F39847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277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C4002-6090-4A9B-8486-8FAB331D93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714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F543E-4B5A-4DFE-A87F-25B23B4EADD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528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D7B26-0EA0-479D-89A3-2C251840C3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45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53750-3D4E-4683-AB50-39C3DA4488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8408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9B0B5-F4A8-4EFF-B680-6832CB3967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799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AB132-5923-4A73-831F-01693DE80BF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89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77AAE-7D64-49BE-8B93-0B066146F73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691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35118-4F51-4D4A-8716-5420E43CB8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224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BDA8415-4963-40C5-8A1F-3E64C292DF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tags" Target="../tags/tag12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jpeg"/><Relationship Id="rId4" Type="http://schemas.openxmlformats.org/officeDocument/2006/relationships/tags" Target="../tags/tag13.xml"/><Relationship Id="rId9" Type="http://schemas.openxmlformats.org/officeDocument/2006/relationships/image" Target="../media/image4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6.xml"/><Relationship Id="rId7" Type="http://schemas.openxmlformats.org/officeDocument/2006/relationships/image" Target="../media/image25.gi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4.emf"/><Relationship Id="rId5" Type="http://schemas.openxmlformats.org/officeDocument/2006/relationships/image" Target="../media/image1.jpe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2.jpg"/><Relationship Id="rId3" Type="http://schemas.openxmlformats.org/officeDocument/2006/relationships/tags" Target="../tags/tag19.xml"/><Relationship Id="rId7" Type="http://schemas.openxmlformats.org/officeDocument/2006/relationships/image" Target="../media/image25.gif"/><Relationship Id="rId12" Type="http://schemas.openxmlformats.org/officeDocument/2006/relationships/image" Target="../media/image6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4.emf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tags" Target="../tags/tag20.xml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tags" Target="../tags/tag46.xml"/><Relationship Id="rId21" Type="http://schemas.openxmlformats.org/officeDocument/2006/relationships/tags" Target="../tags/tag41.xml"/><Relationship Id="rId42" Type="http://schemas.openxmlformats.org/officeDocument/2006/relationships/tags" Target="../tags/tag62.xml"/><Relationship Id="rId47" Type="http://schemas.openxmlformats.org/officeDocument/2006/relationships/tags" Target="../tags/tag67.xml"/><Relationship Id="rId63" Type="http://schemas.openxmlformats.org/officeDocument/2006/relationships/tags" Target="../tags/tag83.xml"/><Relationship Id="rId68" Type="http://schemas.openxmlformats.org/officeDocument/2006/relationships/tags" Target="../tags/tag88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9" Type="http://schemas.openxmlformats.org/officeDocument/2006/relationships/tags" Target="../tags/tag49.xml"/><Relationship Id="rId11" Type="http://schemas.openxmlformats.org/officeDocument/2006/relationships/tags" Target="../tags/tag31.xml"/><Relationship Id="rId24" Type="http://schemas.openxmlformats.org/officeDocument/2006/relationships/tags" Target="../tags/tag44.xml"/><Relationship Id="rId32" Type="http://schemas.openxmlformats.org/officeDocument/2006/relationships/tags" Target="../tags/tag52.xml"/><Relationship Id="rId37" Type="http://schemas.openxmlformats.org/officeDocument/2006/relationships/tags" Target="../tags/tag57.xml"/><Relationship Id="rId40" Type="http://schemas.openxmlformats.org/officeDocument/2006/relationships/tags" Target="../tags/tag60.xml"/><Relationship Id="rId45" Type="http://schemas.openxmlformats.org/officeDocument/2006/relationships/tags" Target="../tags/tag65.xml"/><Relationship Id="rId53" Type="http://schemas.openxmlformats.org/officeDocument/2006/relationships/tags" Target="../tags/tag73.xml"/><Relationship Id="rId58" Type="http://schemas.openxmlformats.org/officeDocument/2006/relationships/tags" Target="../tags/tag78.xml"/><Relationship Id="rId66" Type="http://schemas.openxmlformats.org/officeDocument/2006/relationships/tags" Target="../tags/tag86.xml"/><Relationship Id="rId74" Type="http://schemas.openxmlformats.org/officeDocument/2006/relationships/image" Target="../media/image65.png"/><Relationship Id="rId5" Type="http://schemas.openxmlformats.org/officeDocument/2006/relationships/tags" Target="../tags/tag25.xml"/><Relationship Id="rId61" Type="http://schemas.openxmlformats.org/officeDocument/2006/relationships/tags" Target="../tags/tag81.xml"/><Relationship Id="rId19" Type="http://schemas.openxmlformats.org/officeDocument/2006/relationships/tags" Target="../tags/tag39.xml"/><Relationship Id="rId14" Type="http://schemas.openxmlformats.org/officeDocument/2006/relationships/tags" Target="../tags/tag34.xml"/><Relationship Id="rId22" Type="http://schemas.openxmlformats.org/officeDocument/2006/relationships/tags" Target="../tags/tag42.xml"/><Relationship Id="rId27" Type="http://schemas.openxmlformats.org/officeDocument/2006/relationships/tags" Target="../tags/tag47.xml"/><Relationship Id="rId30" Type="http://schemas.openxmlformats.org/officeDocument/2006/relationships/tags" Target="../tags/tag50.xml"/><Relationship Id="rId35" Type="http://schemas.openxmlformats.org/officeDocument/2006/relationships/tags" Target="../tags/tag55.xml"/><Relationship Id="rId43" Type="http://schemas.openxmlformats.org/officeDocument/2006/relationships/tags" Target="../tags/tag63.xml"/><Relationship Id="rId48" Type="http://schemas.openxmlformats.org/officeDocument/2006/relationships/tags" Target="../tags/tag68.xml"/><Relationship Id="rId56" Type="http://schemas.openxmlformats.org/officeDocument/2006/relationships/tags" Target="../tags/tag76.xml"/><Relationship Id="rId64" Type="http://schemas.openxmlformats.org/officeDocument/2006/relationships/tags" Target="../tags/tag84.xml"/><Relationship Id="rId69" Type="http://schemas.openxmlformats.org/officeDocument/2006/relationships/tags" Target="../tags/tag89.xml"/><Relationship Id="rId8" Type="http://schemas.openxmlformats.org/officeDocument/2006/relationships/tags" Target="../tags/tag28.xml"/><Relationship Id="rId51" Type="http://schemas.openxmlformats.org/officeDocument/2006/relationships/tags" Target="../tags/tag71.xml"/><Relationship Id="rId72" Type="http://schemas.openxmlformats.org/officeDocument/2006/relationships/image" Target="../media/image63.png"/><Relationship Id="rId3" Type="http://schemas.openxmlformats.org/officeDocument/2006/relationships/tags" Target="../tags/tag23.x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5" Type="http://schemas.openxmlformats.org/officeDocument/2006/relationships/tags" Target="../tags/tag45.xml"/><Relationship Id="rId33" Type="http://schemas.openxmlformats.org/officeDocument/2006/relationships/tags" Target="../tags/tag53.xml"/><Relationship Id="rId38" Type="http://schemas.openxmlformats.org/officeDocument/2006/relationships/tags" Target="../tags/tag58.xml"/><Relationship Id="rId46" Type="http://schemas.openxmlformats.org/officeDocument/2006/relationships/tags" Target="../tags/tag66.xml"/><Relationship Id="rId59" Type="http://schemas.openxmlformats.org/officeDocument/2006/relationships/tags" Target="../tags/tag79.xml"/><Relationship Id="rId67" Type="http://schemas.openxmlformats.org/officeDocument/2006/relationships/tags" Target="../tags/tag87.xml"/><Relationship Id="rId20" Type="http://schemas.openxmlformats.org/officeDocument/2006/relationships/tags" Target="../tags/tag40.xml"/><Relationship Id="rId41" Type="http://schemas.openxmlformats.org/officeDocument/2006/relationships/tags" Target="../tags/tag61.xml"/><Relationship Id="rId54" Type="http://schemas.openxmlformats.org/officeDocument/2006/relationships/tags" Target="../tags/tag74.xml"/><Relationship Id="rId62" Type="http://schemas.openxmlformats.org/officeDocument/2006/relationships/tags" Target="../tags/tag82.xml"/><Relationship Id="rId70" Type="http://schemas.openxmlformats.org/officeDocument/2006/relationships/tags" Target="../tags/tag90.xml"/><Relationship Id="rId75" Type="http://schemas.openxmlformats.org/officeDocument/2006/relationships/image" Target="../media/image65.emf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5" Type="http://schemas.openxmlformats.org/officeDocument/2006/relationships/tags" Target="../tags/tag35.xml"/><Relationship Id="rId23" Type="http://schemas.openxmlformats.org/officeDocument/2006/relationships/tags" Target="../tags/tag43.xml"/><Relationship Id="rId28" Type="http://schemas.openxmlformats.org/officeDocument/2006/relationships/tags" Target="../tags/tag48.xml"/><Relationship Id="rId36" Type="http://schemas.openxmlformats.org/officeDocument/2006/relationships/tags" Target="../tags/tag56.xml"/><Relationship Id="rId49" Type="http://schemas.openxmlformats.org/officeDocument/2006/relationships/tags" Target="../tags/tag69.xml"/><Relationship Id="rId57" Type="http://schemas.openxmlformats.org/officeDocument/2006/relationships/tags" Target="../tags/tag77.xml"/><Relationship Id="rId10" Type="http://schemas.openxmlformats.org/officeDocument/2006/relationships/tags" Target="../tags/tag30.xml"/><Relationship Id="rId31" Type="http://schemas.openxmlformats.org/officeDocument/2006/relationships/tags" Target="../tags/tag51.xml"/><Relationship Id="rId44" Type="http://schemas.openxmlformats.org/officeDocument/2006/relationships/tags" Target="../tags/tag64.xml"/><Relationship Id="rId52" Type="http://schemas.openxmlformats.org/officeDocument/2006/relationships/tags" Target="../tags/tag72.xml"/><Relationship Id="rId60" Type="http://schemas.openxmlformats.org/officeDocument/2006/relationships/tags" Target="../tags/tag80.xml"/><Relationship Id="rId65" Type="http://schemas.openxmlformats.org/officeDocument/2006/relationships/tags" Target="../tags/tag85.xml"/><Relationship Id="rId73" Type="http://schemas.openxmlformats.org/officeDocument/2006/relationships/image" Target="../media/image64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39" Type="http://schemas.openxmlformats.org/officeDocument/2006/relationships/tags" Target="../tags/tag59.xml"/><Relationship Id="rId34" Type="http://schemas.openxmlformats.org/officeDocument/2006/relationships/tags" Target="../tags/tag54.xml"/><Relationship Id="rId50" Type="http://schemas.openxmlformats.org/officeDocument/2006/relationships/tags" Target="../tags/tag70.xml"/><Relationship Id="rId55" Type="http://schemas.openxmlformats.org/officeDocument/2006/relationships/tags" Target="../tags/tag75.xml"/><Relationship Id="rId76" Type="http://schemas.openxmlformats.org/officeDocument/2006/relationships/image" Target="../media/image66.emf"/><Relationship Id="rId7" Type="http://schemas.openxmlformats.org/officeDocument/2006/relationships/tags" Target="../tags/tag27.xml"/><Relationship Id="rId7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tags" Target="../tags/tag93.xml"/><Relationship Id="rId7" Type="http://schemas.openxmlformats.org/officeDocument/2006/relationships/image" Target="../media/image68.gif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70.emf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3.png"/><Relationship Id="rId4" Type="http://schemas.openxmlformats.org/officeDocument/2006/relationships/tags" Target="../tags/tag94.xml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97.xml"/><Relationship Id="rId7" Type="http://schemas.openxmlformats.org/officeDocument/2006/relationships/image" Target="../media/image74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73.png"/><Relationship Id="rId5" Type="http://schemas.openxmlformats.org/officeDocument/2006/relationships/image" Target="../media/image68.gif"/><Relationship Id="rId10" Type="http://schemas.openxmlformats.org/officeDocument/2006/relationships/image" Target="../media/image71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image" Target="../media/image63.png"/><Relationship Id="rId18" Type="http://schemas.openxmlformats.org/officeDocument/2006/relationships/image" Target="../media/image82.png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" Type="http://schemas.openxmlformats.org/officeDocument/2006/relationships/tags" Target="../tags/tag99.xml"/><Relationship Id="rId16" Type="http://schemas.openxmlformats.org/officeDocument/2006/relationships/image" Target="../media/image80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51.png"/><Relationship Id="rId5" Type="http://schemas.openxmlformats.org/officeDocument/2006/relationships/tags" Target="../tags/tag102.xml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4" Type="http://schemas.openxmlformats.org/officeDocument/2006/relationships/tags" Target="../tags/tag10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85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2.png"/><Relationship Id="rId2" Type="http://schemas.openxmlformats.org/officeDocument/2006/relationships/tags" Target="../tags/tag107.xml"/><Relationship Id="rId16" Type="http://schemas.openxmlformats.org/officeDocument/2006/relationships/image" Target="../media/image88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80.png"/><Relationship Id="rId5" Type="http://schemas.openxmlformats.org/officeDocument/2006/relationships/tags" Target="../tags/tag110.xml"/><Relationship Id="rId15" Type="http://schemas.openxmlformats.org/officeDocument/2006/relationships/image" Target="../media/image87.png"/><Relationship Id="rId10" Type="http://schemas.openxmlformats.org/officeDocument/2006/relationships/image" Target="../media/image84.jpeg"/><Relationship Id="rId4" Type="http://schemas.openxmlformats.org/officeDocument/2006/relationships/tags" Target="../tags/tag109.xml"/><Relationship Id="rId9" Type="http://schemas.openxmlformats.org/officeDocument/2006/relationships/image" Target="../media/image83.png"/><Relationship Id="rId1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14.xml"/><Relationship Id="rId7" Type="http://schemas.openxmlformats.org/officeDocument/2006/relationships/image" Target="../media/image89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83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5.gif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68.gif"/><Relationship Id="rId9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8.png"/><Relationship Id="rId3" Type="http://schemas.openxmlformats.org/officeDocument/2006/relationships/tags" Target="../tags/tag117.xml"/><Relationship Id="rId7" Type="http://schemas.openxmlformats.org/officeDocument/2006/relationships/image" Target="../media/image51.png"/><Relationship Id="rId12" Type="http://schemas.openxmlformats.org/officeDocument/2006/relationships/image" Target="../media/image97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6.jpeg"/><Relationship Id="rId5" Type="http://schemas.openxmlformats.org/officeDocument/2006/relationships/tags" Target="../tags/tag119.xml"/><Relationship Id="rId10" Type="http://schemas.openxmlformats.org/officeDocument/2006/relationships/image" Target="../media/image82.png"/><Relationship Id="rId4" Type="http://schemas.openxmlformats.org/officeDocument/2006/relationships/tags" Target="../tags/tag118.xml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tags" Target="../tags/tag122.xml"/><Relationship Id="rId7" Type="http://schemas.openxmlformats.org/officeDocument/2006/relationships/image" Target="../media/image83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51.png"/><Relationship Id="rId11" Type="http://schemas.openxmlformats.org/officeDocument/2006/relationships/image" Target="../media/image10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9.png"/><Relationship Id="rId4" Type="http://schemas.openxmlformats.org/officeDocument/2006/relationships/tags" Target="../tags/tag123.xml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26.xml"/><Relationship Id="rId7" Type="http://schemas.openxmlformats.org/officeDocument/2006/relationships/image" Target="../media/image47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3.png"/><Relationship Id="rId4" Type="http://schemas.openxmlformats.org/officeDocument/2006/relationships/tags" Target="../tags/tag127.xml"/><Relationship Id="rId9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image" Target="../media/image106.png"/><Relationship Id="rId5" Type="http://schemas.openxmlformats.org/officeDocument/2006/relationships/image" Target="../media/image48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1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8.xml"/><Relationship Id="rId7" Type="http://schemas.openxmlformats.org/officeDocument/2006/relationships/image" Target="../media/image3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Annette\Uni\INPC2001\fusion3.jpg">
            <a:extLst>
              <a:ext uri="{FF2B5EF4-FFF2-40B4-BE49-F238E27FC236}">
                <a16:creationId xmlns:a16="http://schemas.microsoft.com/office/drawing/2014/main" id="{59E5C30B-F383-B81D-ABD7-CE726249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403725">
            <a:off x="-160952" y="2271367"/>
            <a:ext cx="2324517" cy="88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3676555" y="1817029"/>
            <a:ext cx="483888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Kouichi Hagino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/>
              <a:t> </a:t>
            </a:r>
            <a:r>
              <a:rPr lang="en-US" altLang="ja-JP" sz="2800" dirty="0"/>
              <a:t>Kyoto University, Kyoto, Japan</a:t>
            </a:r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49" y="1852139"/>
            <a:ext cx="1831020" cy="1831020"/>
          </a:xfrm>
          <a:prstGeom prst="rect">
            <a:avLst/>
          </a:prstGeom>
        </p:spPr>
      </p:pic>
      <p:sp>
        <p:nvSpPr>
          <p:cNvPr id="8" name="テキスト ボックス 5">
            <a:extLst>
              <a:ext uri="{FF2B5EF4-FFF2-40B4-BE49-F238E27FC236}">
                <a16:creationId xmlns:a16="http://schemas.microsoft.com/office/drawing/2014/main" id="{A06D00EC-523A-4D0E-8C59-65C1EAB10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943" y="3855844"/>
            <a:ext cx="9318577" cy="224676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514350" indent="-5143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en-US" altLang="ja-JP" sz="2800" dirty="0">
                <a:solidFill>
                  <a:srgbClr val="FF0000"/>
                </a:solidFill>
              </a:rPr>
              <a:t>Introduction</a:t>
            </a: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en-US" altLang="ja-JP" sz="2800" dirty="0">
                <a:solidFill>
                  <a:srgbClr val="0000FF"/>
                </a:solidFill>
              </a:rPr>
              <a:t>Low-energy</a:t>
            </a:r>
            <a:r>
              <a:rPr lang="en-US" altLang="ja-JP" sz="2800" dirty="0">
                <a:solidFill>
                  <a:srgbClr val="FF0000"/>
                </a:solidFill>
              </a:rPr>
              <a:t> Nuclear Reactions: overview</a:t>
            </a: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en-US" altLang="ja-JP" sz="2800" dirty="0">
                <a:solidFill>
                  <a:srgbClr val="FF0000"/>
                </a:solidFill>
              </a:rPr>
              <a:t>Role of deformation in sub-barrier fusion reactions</a:t>
            </a:r>
          </a:p>
          <a:p>
            <a:pPr eaLnBrk="1" hangingPunct="1">
              <a:buFont typeface="Times New Roman" panose="02020603050405020304" pitchFamily="18" charset="0"/>
              <a:buAutoNum type="arabicPeriod"/>
              <a:defRPr/>
            </a:pPr>
            <a:r>
              <a:rPr lang="en-US" altLang="ja-JP" sz="2800" dirty="0">
                <a:solidFill>
                  <a:srgbClr val="FF0000"/>
                </a:solidFill>
              </a:rPr>
              <a:t>Probing nuclear structure in </a:t>
            </a:r>
            <a:r>
              <a:rPr lang="en-US" altLang="ja-JP" sz="2800" dirty="0">
                <a:solidFill>
                  <a:srgbClr val="0000FF"/>
                </a:solidFill>
              </a:rPr>
              <a:t>Relativistic</a:t>
            </a:r>
            <a:r>
              <a:rPr lang="en-US" altLang="ja-JP" sz="2800" dirty="0">
                <a:solidFill>
                  <a:srgbClr val="FF0000"/>
                </a:solidFill>
              </a:rPr>
              <a:t> heavy-ion collisions</a:t>
            </a:r>
          </a:p>
          <a:p>
            <a:pPr marL="0" indent="0" eaLnBrk="1" hangingPunct="1">
              <a:defRPr/>
            </a:pPr>
            <a:r>
              <a:rPr lang="en-US" altLang="ja-JP" sz="2800" dirty="0">
                <a:solidFill>
                  <a:srgbClr val="FF0000"/>
                </a:solidFill>
              </a:rPr>
              <a:t>5.   Summary</a:t>
            </a:r>
          </a:p>
        </p:txBody>
      </p:sp>
      <p:sp>
        <p:nvSpPr>
          <p:cNvPr id="9" name="角丸四角形 2">
            <a:extLst>
              <a:ext uri="{FF2B5EF4-FFF2-40B4-BE49-F238E27FC236}">
                <a16:creationId xmlns:a16="http://schemas.microsoft.com/office/drawing/2014/main" id="{4F56301F-BF91-47EE-9F36-1B356E14EC1C}"/>
              </a:ext>
            </a:extLst>
          </p:cNvPr>
          <p:cNvSpPr/>
          <p:nvPr/>
        </p:nvSpPr>
        <p:spPr>
          <a:xfrm>
            <a:off x="1199456" y="3803476"/>
            <a:ext cx="9649072" cy="23426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5" name="Picture 9" descr="fusion3">
            <a:extLst>
              <a:ext uri="{FF2B5EF4-FFF2-40B4-BE49-F238E27FC236}">
                <a16:creationId xmlns:a16="http://schemas.microsoft.com/office/drawing/2014/main" id="{4AF8DA50-944F-DBD5-DE26-7B349CA2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40" y="2404553"/>
            <a:ext cx="876899" cy="7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矢印: 左 15">
            <a:extLst>
              <a:ext uri="{FF2B5EF4-FFF2-40B4-BE49-F238E27FC236}">
                <a16:creationId xmlns:a16="http://schemas.microsoft.com/office/drawing/2014/main" id="{0E116DF6-F13C-9CEC-988D-4F678E5382FD}"/>
              </a:ext>
            </a:extLst>
          </p:cNvPr>
          <p:cNvSpPr/>
          <p:nvPr/>
        </p:nvSpPr>
        <p:spPr>
          <a:xfrm>
            <a:off x="1810241" y="2640354"/>
            <a:ext cx="504056" cy="2160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1486101-28DE-CFB8-76DE-446E7F851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14" y="2948366"/>
            <a:ext cx="878446" cy="52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8B9F7B-F259-4D03-C713-0802E2337744}"/>
              </a:ext>
            </a:extLst>
          </p:cNvPr>
          <p:cNvSpPr txBox="1"/>
          <p:nvPr/>
        </p:nvSpPr>
        <p:spPr>
          <a:xfrm>
            <a:off x="3496539" y="6456579"/>
            <a:ext cx="8727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Workshop on ”Nuclear physics across energy scales”, Central China Center for Nuclear Theory, Wuhan, 2025.9. 19-21</a:t>
            </a:r>
          </a:p>
        </p:txBody>
      </p:sp>
      <p:sp>
        <p:nvSpPr>
          <p:cNvPr id="4" name="角丸四角形 1">
            <a:extLst>
              <a:ext uri="{FF2B5EF4-FFF2-40B4-BE49-F238E27FC236}">
                <a16:creationId xmlns:a16="http://schemas.microsoft.com/office/drawing/2014/main" id="{D586105C-874A-C621-90AE-2EDC1CD623EC}"/>
              </a:ext>
            </a:extLst>
          </p:cNvPr>
          <p:cNvSpPr/>
          <p:nvPr/>
        </p:nvSpPr>
        <p:spPr>
          <a:xfrm>
            <a:off x="732739" y="168844"/>
            <a:ext cx="10726522" cy="1298508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67CAD17-6FB9-A38B-2F11-10466A4B2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739" y="213150"/>
            <a:ext cx="1064541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 b="1" dirty="0">
                <a:solidFill>
                  <a:srgbClr val="0000FF"/>
                </a:solidFill>
              </a:rPr>
              <a:t>Probing nuclear structure in heavy-ion reactions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0000FF"/>
                </a:solidFill>
              </a:rPr>
              <a:t>: similarities between </a:t>
            </a:r>
            <a:r>
              <a:rPr lang="en-US" altLang="ja-JP" b="1" dirty="0" err="1">
                <a:solidFill>
                  <a:srgbClr val="0000FF"/>
                </a:solidFill>
              </a:rPr>
              <a:t>subbarrier</a:t>
            </a:r>
            <a:r>
              <a:rPr lang="en-US" altLang="ja-JP" b="1" dirty="0">
                <a:solidFill>
                  <a:srgbClr val="0000FF"/>
                </a:solidFill>
              </a:rPr>
              <a:t> fusion and relativistic HIC</a:t>
            </a:r>
          </a:p>
        </p:txBody>
      </p:sp>
    </p:spTree>
    <p:extLst>
      <p:ext uri="{BB962C8B-B14F-4D97-AF65-F5344CB8AC3E}">
        <p14:creationId xmlns:p14="http://schemas.microsoft.com/office/powerpoint/2010/main" val="232115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31DBD-02F4-6A97-180F-06EE341A1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C:\Documents and Settings\Owner\デスクトップ\sm.jpg">
            <a:extLst>
              <a:ext uri="{FF2B5EF4-FFF2-40B4-BE49-F238E27FC236}">
                <a16:creationId xmlns:a16="http://schemas.microsoft.com/office/drawing/2014/main" id="{D0A92D84-AD38-DBC4-3EBE-71C0992F3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23822" r="24491" b="14293"/>
          <a:stretch/>
        </p:blipFill>
        <p:spPr bwMode="auto">
          <a:xfrm>
            <a:off x="479376" y="1238612"/>
            <a:ext cx="5976664" cy="414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B2C008F-5681-1E85-0AB4-E2B4A7FF5139}"/>
              </a:ext>
            </a:extLst>
          </p:cNvPr>
          <p:cNvCxnSpPr>
            <a:cxnSpLocks/>
          </p:cNvCxnSpPr>
          <p:nvPr/>
        </p:nvCxnSpPr>
        <p:spPr>
          <a:xfrm flipH="1">
            <a:off x="5735960" y="1340768"/>
            <a:ext cx="1728192" cy="1612775"/>
          </a:xfrm>
          <a:prstGeom prst="straightConnector1">
            <a:avLst/>
          </a:prstGeom>
          <a:ln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8746B6-F2CC-4CBE-1F18-60B88355A65A}"/>
              </a:ext>
            </a:extLst>
          </p:cNvPr>
          <p:cNvSpPr txBox="1"/>
          <p:nvPr/>
        </p:nvSpPr>
        <p:spPr>
          <a:xfrm>
            <a:off x="7464152" y="1007779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static deformation</a:t>
            </a:r>
            <a:endParaRPr lang="ja-JP" altLang="en-US">
              <a:solidFill>
                <a:srgbClr val="0000FF"/>
              </a:solidFill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3DEFD91A-F75F-A079-72FA-7EB7F7DA7A9B}"/>
              </a:ext>
            </a:extLst>
          </p:cNvPr>
          <p:cNvCxnSpPr>
            <a:cxnSpLocks/>
          </p:cNvCxnSpPr>
          <p:nvPr/>
        </p:nvCxnSpPr>
        <p:spPr>
          <a:xfrm flipH="1">
            <a:off x="5735960" y="2264281"/>
            <a:ext cx="1728192" cy="1049302"/>
          </a:xfrm>
          <a:prstGeom prst="straightConnector1">
            <a:avLst/>
          </a:prstGeom>
          <a:ln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CE90FD-4EED-0281-7432-EE4953F7F86B}"/>
              </a:ext>
            </a:extLst>
          </p:cNvPr>
          <p:cNvSpPr txBox="1"/>
          <p:nvPr/>
        </p:nvSpPr>
        <p:spPr>
          <a:xfrm>
            <a:off x="7464152" y="1920790"/>
            <a:ext cx="2541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spherical, but with 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vibration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4F7A38-74ED-42F7-CE6C-DA1BCBA3BB5E}"/>
              </a:ext>
            </a:extLst>
          </p:cNvPr>
          <p:cNvSpPr txBox="1"/>
          <p:nvPr/>
        </p:nvSpPr>
        <p:spPr>
          <a:xfrm>
            <a:off x="335360" y="229484"/>
            <a:ext cx="5894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similar</a:t>
            </a:r>
            <a:r>
              <a:rPr lang="ja-JP" altLang="en-US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</a:rPr>
              <a:t>enhancement for non-deformed nuclei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D9BEF8E-C312-7E8C-5E78-EF0069270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1808" y="3086792"/>
            <a:ext cx="5615633" cy="359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4676D39-0D6E-45AE-0C09-E1BC95F53B74}"/>
              </a:ext>
            </a:extLst>
          </p:cNvPr>
          <p:cNvCxnSpPr>
            <a:cxnSpLocks/>
          </p:cNvCxnSpPr>
          <p:nvPr/>
        </p:nvCxnSpPr>
        <p:spPr>
          <a:xfrm flipH="1">
            <a:off x="5735960" y="2255795"/>
            <a:ext cx="1728192" cy="1324555"/>
          </a:xfrm>
          <a:prstGeom prst="straightConnector1">
            <a:avLst/>
          </a:prstGeom>
          <a:ln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51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61E35186-7EFB-558E-A470-92F9C16A77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r="8554" b="37942"/>
          <a:stretch/>
        </p:blipFill>
        <p:spPr>
          <a:xfrm>
            <a:off x="4151784" y="0"/>
            <a:ext cx="7990779" cy="3530574"/>
          </a:xfrm>
          <a:prstGeom prst="rect">
            <a:avLst/>
          </a:prstGeom>
        </p:spPr>
      </p:pic>
      <p:sp>
        <p:nvSpPr>
          <p:cNvPr id="114691" name="Text Box 4">
            <a:extLst>
              <a:ext uri="{FF2B5EF4-FFF2-40B4-BE49-F238E27FC236}">
                <a16:creationId xmlns:a16="http://schemas.microsoft.com/office/drawing/2014/main" id="{B7394499-D84A-9845-8A9D-4A33BE47D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08" y="6020839"/>
            <a:ext cx="34018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FF"/>
                </a:solidFill>
                <a:latin typeface="+mj-lt"/>
                <a:ea typeface="HG丸ｺﾞｼｯｸM-PRO" panose="020F0600000000000000" pitchFamily="50" charset="-128"/>
              </a:rPr>
              <a:t>sensitive to the sign of </a:t>
            </a:r>
            <a:r>
              <a:rPr lang="en-US" altLang="ja-JP" dirty="0">
                <a:solidFill>
                  <a:srgbClr val="0000FF"/>
                </a:solidFill>
                <a:latin typeface="Symbol" panose="05050102010706020507" pitchFamily="18" charset="2"/>
                <a:ea typeface="HG丸ｺﾞｼｯｸM-PRO" panose="020F0600000000000000" pitchFamily="50" charset="-128"/>
              </a:rPr>
              <a:t>b</a:t>
            </a:r>
            <a:r>
              <a:rPr lang="en-US" altLang="ja-JP" baseline="-25000" dirty="0">
                <a:solidFill>
                  <a:srgbClr val="0000FF"/>
                </a:solidFill>
                <a:ea typeface="HG丸ｺﾞｼｯｸM-PRO" panose="020F0600000000000000" pitchFamily="50" charset="-128"/>
              </a:rPr>
              <a:t>4</a:t>
            </a:r>
            <a:r>
              <a:rPr lang="en-US" altLang="ja-JP" dirty="0">
                <a:solidFill>
                  <a:srgbClr val="0000FF"/>
                </a:solidFill>
                <a:ea typeface="HG丸ｺﾞｼｯｸM-PRO" panose="020F0600000000000000" pitchFamily="50" charset="-128"/>
              </a:rPr>
              <a:t>!</a:t>
            </a:r>
          </a:p>
        </p:txBody>
      </p:sp>
      <p:pic>
        <p:nvPicPr>
          <p:cNvPr id="114692" name="Picture 5" descr="C:\Documents and Settings\Owner\デスクトップ\夏の学校０５\txp_fig.png">
            <a:extLst>
              <a:ext uri="{FF2B5EF4-FFF2-40B4-BE49-F238E27FC236}">
                <a16:creationId xmlns:a16="http://schemas.microsoft.com/office/drawing/2014/main" id="{E060C9CF-4145-002C-1087-4C1490F43B7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13" y="3931716"/>
            <a:ext cx="1634479" cy="60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8" descr="C:\Documents and Settings\Owner\デスクトップ\夏の学校０５\txp_fig.png">
            <a:extLst>
              <a:ext uri="{FF2B5EF4-FFF2-40B4-BE49-F238E27FC236}">
                <a16:creationId xmlns:a16="http://schemas.microsoft.com/office/drawing/2014/main" id="{30815CE5-1E21-88FD-0E2D-17095E1C546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07" y="3931715"/>
            <a:ext cx="1584199" cy="59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AutoShape 9">
            <a:extLst>
              <a:ext uri="{FF2B5EF4-FFF2-40B4-BE49-F238E27FC236}">
                <a16:creationId xmlns:a16="http://schemas.microsoft.com/office/drawing/2014/main" id="{FA61F9FF-0BC3-5D0C-DDC9-D7AC600A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833" y="650465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14695" name="Text Box 10">
            <a:extLst>
              <a:ext uri="{FF2B5EF4-FFF2-40B4-BE49-F238E27FC236}">
                <a16:creationId xmlns:a16="http://schemas.microsoft.com/office/drawing/2014/main" id="{158C1528-DB70-1DDF-DB30-09EDCFA59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827" y="6352255"/>
            <a:ext cx="665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8000"/>
                </a:solidFill>
                <a:ea typeface="HG丸ｺﾞｼｯｸM-PRO" panose="020F0600000000000000" pitchFamily="50" charset="-128"/>
              </a:rPr>
              <a:t>Fusion as a quantum tunneling microscope for nuclei</a:t>
            </a:r>
          </a:p>
        </p:txBody>
      </p:sp>
      <p:pic>
        <p:nvPicPr>
          <p:cNvPr id="114696" name="Picture 11" descr="C:\Program Files\Common Files\Microsoft Shared\Clipart\cagcat50\HM00363_.wmf">
            <a:extLst>
              <a:ext uri="{FF2B5EF4-FFF2-40B4-BE49-F238E27FC236}">
                <a16:creationId xmlns:a16="http://schemas.microsoft.com/office/drawing/2014/main" id="{B358D21E-84A8-37E5-F3AD-8A506A64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41" y="4930001"/>
            <a:ext cx="1112045" cy="111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1" descr="C:\Documents and Settings\Owner\デスクトップ\夏の学校０５\shape1.jpg">
            <a:extLst>
              <a:ext uri="{FF2B5EF4-FFF2-40B4-BE49-F238E27FC236}">
                <a16:creationId xmlns:a16="http://schemas.microsoft.com/office/drawing/2014/main" id="{3B8B5DC5-F434-23BC-5044-A5A98441C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5" t="59555" r="40715" b="9529"/>
          <a:stretch/>
        </p:blipFill>
        <p:spPr bwMode="auto">
          <a:xfrm>
            <a:off x="5818262" y="4488815"/>
            <a:ext cx="1728192" cy="14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1" descr="C:\Documents and Settings\Owner\デスクトップ\夏の学校０５\shape1.jpg">
            <a:extLst>
              <a:ext uri="{FF2B5EF4-FFF2-40B4-BE49-F238E27FC236}">
                <a16:creationId xmlns:a16="http://schemas.microsoft.com/office/drawing/2014/main" id="{46C9301C-0477-ABF0-54CC-1BF3D3691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7" t="59555" r="15473" b="9529"/>
          <a:stretch/>
        </p:blipFill>
        <p:spPr bwMode="auto">
          <a:xfrm>
            <a:off x="9020051" y="4513024"/>
            <a:ext cx="1728192" cy="14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 descr="C:\Documents and Settings\Owner\デスクトップ\夏の学校０５\txp_fig.png">
            <a:extLst>
              <a:ext uri="{FF2B5EF4-FFF2-40B4-BE49-F238E27FC236}">
                <a16:creationId xmlns:a16="http://schemas.microsoft.com/office/drawing/2014/main" id="{4A35CF6A-943E-58F9-41D4-36A7124C6B8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581" y="3521544"/>
            <a:ext cx="5301208" cy="25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2">
            <a:extLst>
              <a:ext uri="{FF2B5EF4-FFF2-40B4-BE49-F238E27FC236}">
                <a16:creationId xmlns:a16="http://schemas.microsoft.com/office/drawing/2014/main" id="{E1F47151-9D1A-5766-56A3-550314430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15" y="144464"/>
            <a:ext cx="3413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u="sng">
                <a:solidFill>
                  <a:srgbClr val="FF0000"/>
                </a:solidFill>
              </a:rPr>
              <a:t>Fusion barrier distribution</a:t>
            </a:r>
            <a:endParaRPr lang="ja-JP" altLang="en-US" u="sng">
              <a:solidFill>
                <a:srgbClr val="FF000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12537A0-3D27-BE4B-7406-B632578772B2}"/>
              </a:ext>
            </a:extLst>
          </p:cNvPr>
          <p:cNvSpPr/>
          <p:nvPr/>
        </p:nvSpPr>
        <p:spPr>
          <a:xfrm>
            <a:off x="333579" y="836712"/>
            <a:ext cx="3311525" cy="98107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8" name="図 1 1">
            <a:extLst>
              <a:ext uri="{FF2B5EF4-FFF2-40B4-BE49-F238E27FC236}">
                <a16:creationId xmlns:a16="http://schemas.microsoft.com/office/drawing/2014/main" id="{7F652F47-B05F-76D2-653B-107B0AF4DAA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2" y="932930"/>
            <a:ext cx="30797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4">
            <a:extLst>
              <a:ext uri="{FF2B5EF4-FFF2-40B4-BE49-F238E27FC236}">
                <a16:creationId xmlns:a16="http://schemas.microsoft.com/office/drawing/2014/main" id="{1CF35D0C-5B9D-5542-FEDB-1F8261814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64" y="1970899"/>
            <a:ext cx="3980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N. Rowley, G.R. </a:t>
            </a:r>
            <a:r>
              <a:rPr lang="en-US" altLang="ja-JP" dirty="0" err="1"/>
              <a:t>Satchler</a:t>
            </a:r>
            <a:r>
              <a:rPr lang="en-US" altLang="ja-JP" dirty="0"/>
              <a:t>, and </a:t>
            </a:r>
          </a:p>
          <a:p>
            <a:r>
              <a:rPr lang="en-US" altLang="ja-JP" dirty="0"/>
              <a:t>P.H. </a:t>
            </a:r>
            <a:r>
              <a:rPr lang="en-US" altLang="ja-JP" dirty="0" err="1"/>
              <a:t>Stelson</a:t>
            </a:r>
            <a:r>
              <a:rPr lang="en-US" altLang="ja-JP" dirty="0"/>
              <a:t>, PLB254 (‘91) 25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2D86F0F-CC3B-5116-95A9-2D553A9AB62F}"/>
              </a:ext>
            </a:extLst>
          </p:cNvPr>
          <p:cNvGrpSpPr>
            <a:grpSpLocks noChangeAspect="1"/>
          </p:cNvGrpSpPr>
          <p:nvPr/>
        </p:nvGrpSpPr>
        <p:grpSpPr>
          <a:xfrm>
            <a:off x="165120" y="2869738"/>
            <a:ext cx="4036116" cy="3530573"/>
            <a:chOff x="323528" y="2549211"/>
            <a:chExt cx="4857265" cy="42488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EBBEB4-837F-7B59-8373-3D07C64290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/>
            <a:srcRect r="44915" b="-11612"/>
            <a:stretch/>
          </p:blipFill>
          <p:spPr bwMode="auto">
            <a:xfrm>
              <a:off x="323528" y="2549211"/>
              <a:ext cx="4680198" cy="4248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7863F50-86BF-1BB6-B64A-B0A375DC01AC}"/>
                </a:ext>
              </a:extLst>
            </p:cNvPr>
            <p:cNvSpPr/>
            <p:nvPr/>
          </p:nvSpPr>
          <p:spPr>
            <a:xfrm>
              <a:off x="4892761" y="5805264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/>
      <p:bldP spid="114694" grpId="0" animBg="1"/>
      <p:bldP spid="1146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グラフ&#10;&#10;自動的に生成された説明">
            <a:extLst>
              <a:ext uri="{FF2B5EF4-FFF2-40B4-BE49-F238E27FC236}">
                <a16:creationId xmlns:a16="http://schemas.microsoft.com/office/drawing/2014/main" id="{EA0A28EC-7CAF-F6AE-F5E0-C12148B9F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230457"/>
            <a:ext cx="4294174" cy="396501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E226D6-134D-AEAC-8A97-DAFEB5F05CFB}"/>
              </a:ext>
            </a:extLst>
          </p:cNvPr>
          <p:cNvSpPr txBox="1"/>
          <p:nvPr/>
        </p:nvSpPr>
        <p:spPr>
          <a:xfrm>
            <a:off x="191344" y="109557"/>
            <a:ext cx="950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solidFill>
                  <a:srgbClr val="0000FF"/>
                </a:solidFill>
              </a:rPr>
              <a:t>Determination of </a:t>
            </a:r>
            <a:r>
              <a:rPr lang="en-US" altLang="ja-JP" u="sng" dirty="0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US" altLang="ja-JP" u="sng" baseline="-25000" dirty="0">
                <a:solidFill>
                  <a:srgbClr val="0000FF"/>
                </a:solidFill>
              </a:rPr>
              <a:t>4</a:t>
            </a:r>
            <a:r>
              <a:rPr lang="en-US" altLang="ja-JP" u="sng" dirty="0">
                <a:solidFill>
                  <a:srgbClr val="0000FF"/>
                </a:solidFill>
              </a:rPr>
              <a:t> of </a:t>
            </a:r>
            <a:r>
              <a:rPr lang="en-US" altLang="ja-JP" u="sng" baseline="30000" dirty="0">
                <a:solidFill>
                  <a:srgbClr val="0000FF"/>
                </a:solidFill>
              </a:rPr>
              <a:t>24</a:t>
            </a:r>
            <a:r>
              <a:rPr lang="en-US" altLang="ja-JP" u="sng" dirty="0">
                <a:solidFill>
                  <a:srgbClr val="0000FF"/>
                </a:solidFill>
              </a:rPr>
              <a:t>Mg and </a:t>
            </a:r>
            <a:r>
              <a:rPr lang="en-US" altLang="ja-JP" u="sng" baseline="30000" dirty="0">
                <a:solidFill>
                  <a:srgbClr val="0000FF"/>
                </a:solidFill>
              </a:rPr>
              <a:t>28</a:t>
            </a:r>
            <a:r>
              <a:rPr lang="en-US" altLang="ja-JP" u="sng" dirty="0">
                <a:solidFill>
                  <a:srgbClr val="0000FF"/>
                </a:solidFill>
              </a:rPr>
              <a:t>Si with quasi-elastic barrier distributions</a:t>
            </a:r>
            <a:endParaRPr lang="ja-JP" altLang="en-US" u="sng" dirty="0">
              <a:solidFill>
                <a:srgbClr val="0000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FBA0DF-6BE3-7DE9-6FD7-3E52072D716D}"/>
              </a:ext>
            </a:extLst>
          </p:cNvPr>
          <p:cNvSpPr txBox="1"/>
          <p:nvPr/>
        </p:nvSpPr>
        <p:spPr>
          <a:xfrm>
            <a:off x="815216" y="576996"/>
            <a:ext cx="7588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Y.K. Gupta, B.K. Nayak, U. Garg, K.H., et al., PLB806, 135473 (2020).</a:t>
            </a:r>
          </a:p>
          <a:p>
            <a:r>
              <a:rPr lang="en-US" altLang="ja-JP" sz="2000" dirty="0"/>
              <a:t>Y.K. Gupta et al., Phys. Lett. B845, 138120 (2023).</a:t>
            </a:r>
            <a:endParaRPr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B31DC36-AE96-23D2-F4F0-BEC3C0141FA1}"/>
              </a:ext>
            </a:extLst>
          </p:cNvPr>
          <p:cNvSpPr txBox="1"/>
          <p:nvPr/>
        </p:nvSpPr>
        <p:spPr>
          <a:xfrm>
            <a:off x="1577470" y="1607183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/>
              <a:t>24</a:t>
            </a:r>
            <a:r>
              <a:rPr lang="en-US" altLang="ja-JP" dirty="0"/>
              <a:t>Mg + </a:t>
            </a:r>
            <a:r>
              <a:rPr lang="en-US" altLang="ja-JP" baseline="30000" dirty="0"/>
              <a:t>90</a:t>
            </a:r>
            <a:r>
              <a:rPr lang="en-US" altLang="ja-JP" dirty="0"/>
              <a:t>Zr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442107-CE25-950B-80FE-81579690A257}"/>
              </a:ext>
            </a:extLst>
          </p:cNvPr>
          <p:cNvSpPr txBox="1"/>
          <p:nvPr/>
        </p:nvSpPr>
        <p:spPr>
          <a:xfrm>
            <a:off x="7884545" y="1856923"/>
            <a:ext cx="237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Bayesian analysis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137BFD-F8D1-E40D-8CB4-E7724D05D7A4}"/>
              </a:ext>
            </a:extLst>
          </p:cNvPr>
          <p:cNvSpPr txBox="1"/>
          <p:nvPr/>
        </p:nvSpPr>
        <p:spPr>
          <a:xfrm>
            <a:off x="5827891" y="5114888"/>
            <a:ext cx="4435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high precision determination of </a:t>
            </a:r>
            <a:r>
              <a:rPr lang="en-US" altLang="ja-JP" dirty="0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US" altLang="ja-JP" baseline="-25000" dirty="0">
                <a:solidFill>
                  <a:srgbClr val="0000FF"/>
                </a:solidFill>
              </a:rPr>
              <a:t>4</a:t>
            </a:r>
          </a:p>
          <a:p>
            <a:r>
              <a:rPr lang="ja-JP" altLang="en-US" dirty="0">
                <a:solidFill>
                  <a:srgbClr val="0000FF"/>
                </a:solidFill>
              </a:rPr>
              <a:t>→ </a:t>
            </a:r>
            <a:r>
              <a:rPr lang="en-US" altLang="ja-JP" dirty="0">
                <a:solidFill>
                  <a:srgbClr val="0000FF"/>
                </a:solidFill>
              </a:rPr>
              <a:t>for the first time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A3DD63E-D4BC-6C11-CECF-19F85E7F644D}"/>
              </a:ext>
            </a:extLst>
          </p:cNvPr>
          <p:cNvSpPr txBox="1"/>
          <p:nvPr/>
        </p:nvSpPr>
        <p:spPr>
          <a:xfrm>
            <a:off x="7043355" y="5945885"/>
            <a:ext cx="3991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cf. (</a:t>
            </a:r>
            <a:r>
              <a:rPr lang="en-US" altLang="ja-JP" dirty="0" err="1"/>
              <a:t>p,p</a:t>
            </a:r>
            <a:r>
              <a:rPr lang="en-US" altLang="ja-JP" dirty="0"/>
              <a:t>’):   </a:t>
            </a:r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baseline="-25000" dirty="0"/>
              <a:t>4</a:t>
            </a:r>
            <a:r>
              <a:rPr lang="en-US" altLang="ja-JP" dirty="0"/>
              <a:t> = -0.05 +/- 0.08</a:t>
            </a:r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345F85E-C7F7-C8D6-B266-74F00C2CEEF5}"/>
              </a:ext>
            </a:extLst>
          </p:cNvPr>
          <p:cNvSpPr txBox="1"/>
          <p:nvPr/>
        </p:nvSpPr>
        <p:spPr>
          <a:xfrm>
            <a:off x="7152720" y="6407549"/>
            <a:ext cx="4620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R. De </a:t>
            </a:r>
            <a:r>
              <a:rPr lang="en-US" altLang="ja-JP" sz="2000" dirty="0" err="1"/>
              <a:t>Swiniarski</a:t>
            </a:r>
            <a:r>
              <a:rPr lang="en-US" altLang="ja-JP" sz="2000" dirty="0"/>
              <a:t> et al., PRL23, 317 (1969)</a:t>
            </a:r>
            <a:endParaRPr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D16135-7330-C048-EF20-440B946AB191}"/>
              </a:ext>
            </a:extLst>
          </p:cNvPr>
          <p:cNvSpPr txBox="1"/>
          <p:nvPr/>
        </p:nvSpPr>
        <p:spPr>
          <a:xfrm>
            <a:off x="7884545" y="2471706"/>
            <a:ext cx="2542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  <a:latin typeface="Symbol" panose="05050102010706020507" pitchFamily="18" charset="2"/>
              </a:rPr>
              <a:t>b</a:t>
            </a:r>
            <a:r>
              <a:rPr lang="en-US" altLang="ja-JP" baseline="-25000" dirty="0">
                <a:solidFill>
                  <a:srgbClr val="008000"/>
                </a:solidFill>
              </a:rPr>
              <a:t>4</a:t>
            </a:r>
            <a:r>
              <a:rPr lang="en-US" altLang="ja-JP" dirty="0">
                <a:solidFill>
                  <a:srgbClr val="008000"/>
                </a:solidFill>
              </a:rPr>
              <a:t> =  -0.11 +/- 0.02</a:t>
            </a:r>
            <a:endParaRPr lang="ja-JP" altLang="en-US" dirty="0">
              <a:solidFill>
                <a:srgbClr val="008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56F81C4-53D3-4674-0A59-BFCEE95F1D1D}"/>
              </a:ext>
            </a:extLst>
          </p:cNvPr>
          <p:cNvSpPr txBox="1"/>
          <p:nvPr/>
        </p:nvSpPr>
        <p:spPr>
          <a:xfrm>
            <a:off x="7812409" y="1308477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  <a:latin typeface="Symbol" panose="05050102010706020507" pitchFamily="18" charset="2"/>
              </a:rPr>
              <a:t>b</a:t>
            </a:r>
            <a:r>
              <a:rPr lang="en-US" altLang="ja-JP" baseline="-25000" dirty="0">
                <a:solidFill>
                  <a:srgbClr val="008000"/>
                </a:solidFill>
                <a:latin typeface="Symbol" panose="05050102010706020507" pitchFamily="18" charset="2"/>
              </a:rPr>
              <a:t>2</a:t>
            </a:r>
            <a:r>
              <a:rPr lang="en-US" altLang="ja-JP" dirty="0">
                <a:solidFill>
                  <a:srgbClr val="008000"/>
                </a:solidFill>
              </a:rPr>
              <a:t> =  0.43 +/- 0.02</a:t>
            </a:r>
            <a:endParaRPr lang="ja-JP" altLang="en-US" dirty="0">
              <a:solidFill>
                <a:srgbClr val="008000"/>
              </a:solidFill>
            </a:endParaRPr>
          </a:p>
        </p:txBody>
      </p:sp>
      <p:pic>
        <p:nvPicPr>
          <p:cNvPr id="8" name="図 7" descr="グラフ, ヒスト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0BC225F-12E5-670B-6273-365589B5A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7" y="2204864"/>
            <a:ext cx="4193478" cy="32093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F434194-4CA5-9EE2-0B40-BA7F9F3C7C54}"/>
              </a:ext>
            </a:extLst>
          </p:cNvPr>
          <p:cNvSpPr txBox="1"/>
          <p:nvPr/>
        </p:nvSpPr>
        <p:spPr>
          <a:xfrm>
            <a:off x="383545" y="5627543"/>
            <a:ext cx="55029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cf. Construction of an emulator: </a:t>
            </a:r>
          </a:p>
          <a:p>
            <a:r>
              <a:rPr lang="en-US" altLang="ja-JP" sz="2000" dirty="0"/>
              <a:t>     K. Hagino, Z. Liao, S. Yoshida, M. Kimura,  </a:t>
            </a:r>
          </a:p>
          <a:p>
            <a:r>
              <a:rPr lang="en-US" altLang="ja-JP" sz="2000" dirty="0"/>
              <a:t>     and K. </a:t>
            </a:r>
            <a:r>
              <a:rPr lang="en-US" altLang="ja-JP" sz="2000" dirty="0" err="1"/>
              <a:t>Uzawa</a:t>
            </a:r>
            <a:r>
              <a:rPr lang="en-US" altLang="ja-JP" sz="2000" dirty="0"/>
              <a:t>, Phys. Rev. C112, 024618 (2025).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34551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ACE61-AF70-C71C-ED65-869E00377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54039E5-AF80-0DBE-A9E1-F4A5E8608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47" t="30470"/>
          <a:stretch/>
        </p:blipFill>
        <p:spPr>
          <a:xfrm>
            <a:off x="379341" y="1622644"/>
            <a:ext cx="6421159" cy="43204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3370328-6027-4922-0B46-CA32B2DA3467}"/>
              </a:ext>
            </a:extLst>
          </p:cNvPr>
          <p:cNvSpPr txBox="1"/>
          <p:nvPr/>
        </p:nvSpPr>
        <p:spPr>
          <a:xfrm>
            <a:off x="328719" y="914758"/>
            <a:ext cx="1983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the initial shape 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of QGP 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CAB146-7267-3116-FE06-0E589DB6BB47}"/>
              </a:ext>
            </a:extLst>
          </p:cNvPr>
          <p:cNvSpPr txBox="1"/>
          <p:nvPr/>
        </p:nvSpPr>
        <p:spPr>
          <a:xfrm>
            <a:off x="3013856" y="1211109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expansion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2482F9-94BF-3171-7C56-A4A6C0ACE9C3}"/>
              </a:ext>
            </a:extLst>
          </p:cNvPr>
          <p:cNvSpPr txBox="1"/>
          <p:nvPr/>
        </p:nvSpPr>
        <p:spPr>
          <a:xfrm>
            <a:off x="5390121" y="1211109"/>
            <a:ext cx="118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detection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56E3CD-D3CB-6E2D-A167-FBC5A6DF321A}"/>
              </a:ext>
            </a:extLst>
          </p:cNvPr>
          <p:cNvSpPr txBox="1"/>
          <p:nvPr/>
        </p:nvSpPr>
        <p:spPr>
          <a:xfrm>
            <a:off x="1180138" y="6091963"/>
            <a:ext cx="4801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M.I. Abdulhamid et al. (STAR collaboration)</a:t>
            </a:r>
          </a:p>
          <a:p>
            <a:r>
              <a:rPr lang="en-US" altLang="ja-JP" sz="2000" dirty="0"/>
              <a:t>Nature 635, 67 (2024)</a:t>
            </a:r>
            <a:endParaRPr lang="ja-JP" altLang="en-US" sz="20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70E625D-E6C0-E2D1-1202-A36CA3A9A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3" y="116632"/>
            <a:ext cx="8788659" cy="6492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10" name="テキスト ボックス 1">
            <a:extLst>
              <a:ext uri="{FF2B5EF4-FFF2-40B4-BE49-F238E27FC236}">
                <a16:creationId xmlns:a16="http://schemas.microsoft.com/office/drawing/2014/main" id="{C6E9CFB5-B597-0A85-6D64-666C8324A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04" y="170606"/>
            <a:ext cx="8690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Heavy-Ion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3591D6-C6F7-B6E4-B6D5-8A999621943B}"/>
              </a:ext>
            </a:extLst>
          </p:cNvPr>
          <p:cNvSpPr txBox="1"/>
          <p:nvPr/>
        </p:nvSpPr>
        <p:spPr>
          <a:xfrm>
            <a:off x="7571306" y="1079561"/>
            <a:ext cx="4168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large similarities to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low-energy H.I. fusion reactions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of deformed nuclei</a:t>
            </a:r>
          </a:p>
        </p:txBody>
      </p:sp>
      <p:pic>
        <p:nvPicPr>
          <p:cNvPr id="3" name="Picture 56">
            <a:extLst>
              <a:ext uri="{FF2B5EF4-FFF2-40B4-BE49-F238E27FC236}">
                <a16:creationId xmlns:a16="http://schemas.microsoft.com/office/drawing/2014/main" id="{18113CE1-7595-B129-BE28-44923E28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7745" y="2394070"/>
            <a:ext cx="436462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4">
            <a:extLst>
              <a:ext uri="{FF2B5EF4-FFF2-40B4-BE49-F238E27FC236}">
                <a16:creationId xmlns:a16="http://schemas.microsoft.com/office/drawing/2014/main" id="{02020328-2CC7-D0D1-2FE4-47CD33466B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00919" y="4120224"/>
            <a:ext cx="1066800" cy="363538"/>
            <a:chOff x="402" y="3353"/>
            <a:chExt cx="1199" cy="409"/>
          </a:xfrm>
        </p:grpSpPr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6C50DD7E-3BD8-D2BC-D721-B8EBF64470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285121">
              <a:off x="527" y="3236"/>
              <a:ext cx="401" cy="6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3A0C4E28-120B-BAD8-E793-9475F6D875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00" y="3353"/>
              <a:ext cx="401" cy="3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8B423A60-0CB7-4257-CCE9-23D353B8F5C7}"/>
              </a:ext>
            </a:extLst>
          </p:cNvPr>
          <p:cNvGrpSpPr>
            <a:grpSpLocks/>
          </p:cNvGrpSpPr>
          <p:nvPr/>
        </p:nvGrpSpPr>
        <p:grpSpPr bwMode="auto">
          <a:xfrm>
            <a:off x="8039832" y="3114150"/>
            <a:ext cx="814388" cy="533400"/>
            <a:chOff x="512" y="3071"/>
            <a:chExt cx="609" cy="418"/>
          </a:xfrm>
        </p:grpSpPr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FB218D94-D509-8B2A-D8C8-8F5AE218F3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20934">
              <a:off x="512" y="3071"/>
              <a:ext cx="257" cy="41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6" name="Oval 19">
              <a:extLst>
                <a:ext uri="{FF2B5EF4-FFF2-40B4-BE49-F238E27FC236}">
                  <a16:creationId xmlns:a16="http://schemas.microsoft.com/office/drawing/2014/main" id="{693837B7-3A6A-0070-EF95-CF114ABADB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64" y="3146"/>
              <a:ext cx="257" cy="25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05DC6DE8-F14B-FF44-C85A-FEEC6A291134}"/>
              </a:ext>
            </a:extLst>
          </p:cNvPr>
          <p:cNvSpPr/>
          <p:nvPr/>
        </p:nvSpPr>
        <p:spPr>
          <a:xfrm>
            <a:off x="7182761" y="936328"/>
            <a:ext cx="4680520" cy="46260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47BAC24-005F-03C9-D1E8-649C43002C9C}"/>
              </a:ext>
            </a:extLst>
          </p:cNvPr>
          <p:cNvSpPr txBox="1"/>
          <p:nvPr/>
        </p:nvSpPr>
        <p:spPr>
          <a:xfrm>
            <a:off x="7212933" y="5778418"/>
            <a:ext cx="4620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→</a:t>
            </a:r>
            <a:r>
              <a:rPr lang="en-US" altLang="ja-JP" dirty="0">
                <a:solidFill>
                  <a:srgbClr val="FF0000"/>
                </a:solidFill>
              </a:rPr>
              <a:t> an intersection of 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   High </a:t>
            </a:r>
            <a:r>
              <a:rPr lang="en-US" altLang="ja-JP" b="1" i="1" dirty="0">
                <a:solidFill>
                  <a:srgbClr val="FF0000"/>
                </a:solidFill>
              </a:rPr>
              <a:t>E</a:t>
            </a:r>
            <a:r>
              <a:rPr lang="en-US" altLang="ja-JP" dirty="0">
                <a:solidFill>
                  <a:srgbClr val="FF0000"/>
                </a:solidFill>
              </a:rPr>
              <a:t> and </a:t>
            </a:r>
            <a:r>
              <a:rPr lang="en-US" altLang="ja-JP" b="1" dirty="0">
                <a:solidFill>
                  <a:srgbClr val="FF0000"/>
                </a:solidFill>
              </a:rPr>
              <a:t>Low </a:t>
            </a:r>
            <a:r>
              <a:rPr lang="en-US" altLang="ja-JP" b="1" i="1" dirty="0">
                <a:solidFill>
                  <a:srgbClr val="FF0000"/>
                </a:solidFill>
              </a:rPr>
              <a:t>E</a:t>
            </a:r>
            <a:r>
              <a:rPr lang="en-US" altLang="ja-JP" dirty="0">
                <a:solidFill>
                  <a:srgbClr val="FF0000"/>
                </a:solidFill>
              </a:rPr>
              <a:t> HI collisions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0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CD466-689D-3135-BF24-2C0686A2B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0676E27-029D-58E5-DF57-29FE01BC0B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t="53759" r="50000" b="24800"/>
          <a:stretch/>
        </p:blipFill>
        <p:spPr>
          <a:xfrm>
            <a:off x="767408" y="1797757"/>
            <a:ext cx="5612864" cy="409348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59CAFE-7982-D23E-12DD-B666EFA244C3}"/>
              </a:ext>
            </a:extLst>
          </p:cNvPr>
          <p:cNvSpPr txBox="1"/>
          <p:nvPr/>
        </p:nvSpPr>
        <p:spPr>
          <a:xfrm>
            <a:off x="8773432" y="6080914"/>
            <a:ext cx="3401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J. Jia et al.,</a:t>
            </a:r>
          </a:p>
          <a:p>
            <a:r>
              <a:rPr lang="en-US" altLang="ja-JP" sz="2000" dirty="0" err="1"/>
              <a:t>Nucl</a:t>
            </a:r>
            <a:r>
              <a:rPr lang="en-US" altLang="ja-JP" sz="2000" dirty="0"/>
              <a:t>. Sci. Tech. 35, 220 (2024)</a:t>
            </a:r>
            <a:endParaRPr lang="ja-JP" altLang="en-US" sz="2000" dirty="0"/>
          </a:p>
        </p:txBody>
      </p:sp>
      <p:pic>
        <p:nvPicPr>
          <p:cNvPr id="8" name="図 7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E3A0026-C67A-FEE8-9A4D-E365FC78F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0" t="6606" r="12336" b="75887"/>
          <a:stretch/>
        </p:blipFill>
        <p:spPr>
          <a:xfrm>
            <a:off x="6891110" y="1914983"/>
            <a:ext cx="5109546" cy="370420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2A5AE9-3B6B-2C16-4571-54AE92227DCA}"/>
              </a:ext>
            </a:extLst>
          </p:cNvPr>
          <p:cNvSpPr txBox="1"/>
          <p:nvPr/>
        </p:nvSpPr>
        <p:spPr>
          <a:xfrm>
            <a:off x="175780" y="931917"/>
            <a:ext cx="11824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This has opened up a strong intersection between </a:t>
            </a:r>
            <a:r>
              <a:rPr lang="en-US" altLang="ja-JP" u="sng" dirty="0"/>
              <a:t>nuclear structure </a:t>
            </a:r>
            <a:r>
              <a:rPr lang="en-US" altLang="ja-JP" dirty="0"/>
              <a:t>and </a:t>
            </a:r>
            <a:r>
              <a:rPr lang="en-US" altLang="ja-JP" u="sng" dirty="0"/>
              <a:t>relativistic HI collisions </a:t>
            </a:r>
            <a:r>
              <a:rPr lang="ja-JP" altLang="en-US" dirty="0"/>
              <a:t>←</a:t>
            </a:r>
            <a:r>
              <a:rPr lang="en-US" altLang="ja-JP" dirty="0"/>
              <a:t> topics of this workshop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3CAB67-F260-BCA2-3B61-9A06D54CDA97}"/>
              </a:ext>
            </a:extLst>
          </p:cNvPr>
          <p:cNvSpPr txBox="1"/>
          <p:nvPr/>
        </p:nvSpPr>
        <p:spPr>
          <a:xfrm>
            <a:off x="586667" y="5891240"/>
            <a:ext cx="3841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dirty="0">
                <a:solidFill>
                  <a:srgbClr val="0000FF"/>
                </a:solidFill>
              </a:rPr>
              <a:t>quadrupole deformation </a:t>
            </a:r>
            <a:r>
              <a:rPr lang="en-US" altLang="ja-JP" dirty="0">
                <a:solidFill>
                  <a:srgbClr val="0000FF"/>
                </a:solidFill>
                <a:latin typeface="Symbol" pitchFamily="2" charset="2"/>
              </a:rPr>
              <a:t>b</a:t>
            </a:r>
            <a:r>
              <a:rPr lang="en-US" altLang="ja-JP" baseline="-25000" dirty="0">
                <a:solidFill>
                  <a:srgbClr val="0000FF"/>
                </a:solidFill>
              </a:rPr>
              <a:t>2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dirty="0">
                <a:solidFill>
                  <a:srgbClr val="0000FF"/>
                </a:solidFill>
              </a:rPr>
              <a:t>octupole deformation</a:t>
            </a:r>
            <a:r>
              <a:rPr lang="en-US" altLang="ja-JP" dirty="0">
                <a:solidFill>
                  <a:srgbClr val="0000FF"/>
                </a:solidFill>
                <a:latin typeface="Symbol" pitchFamily="2" charset="2"/>
              </a:rPr>
              <a:t> b</a:t>
            </a:r>
            <a:r>
              <a:rPr lang="en-US" altLang="ja-JP" baseline="-25000" dirty="0">
                <a:solidFill>
                  <a:srgbClr val="0000FF"/>
                </a:solidFill>
                <a:latin typeface="Symbol" pitchFamily="2" charset="2"/>
              </a:rPr>
              <a:t>3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CCDE6A1-E0E7-6A47-A9C1-DB46CDE25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3" y="116632"/>
            <a:ext cx="8788659" cy="6492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5" name="テキスト ボックス 1">
            <a:extLst>
              <a:ext uri="{FF2B5EF4-FFF2-40B4-BE49-F238E27FC236}">
                <a16:creationId xmlns:a16="http://schemas.microsoft.com/office/drawing/2014/main" id="{2655B762-ADB9-5982-1E41-F9574B3E8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04" y="170606"/>
            <a:ext cx="8690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Heavy-Ion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4C1590-6597-6FCA-7B14-649755827E5E}"/>
              </a:ext>
            </a:extLst>
          </p:cNvPr>
          <p:cNvSpPr txBox="1"/>
          <p:nvPr/>
        </p:nvSpPr>
        <p:spPr>
          <a:xfrm>
            <a:off x="4815572" y="5910371"/>
            <a:ext cx="3182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dirty="0">
                <a:solidFill>
                  <a:srgbClr val="0000FF"/>
                </a:solidFill>
              </a:rPr>
              <a:t>triaxial deformation</a:t>
            </a:r>
            <a:r>
              <a:rPr lang="en-US" altLang="ja-JP" dirty="0">
                <a:solidFill>
                  <a:srgbClr val="0000FF"/>
                </a:solidFill>
                <a:latin typeface="Symbol" pitchFamily="2" charset="2"/>
              </a:rPr>
              <a:t> g</a:t>
            </a:r>
            <a:endParaRPr lang="en-US" altLang="ja-JP" dirty="0">
              <a:solidFill>
                <a:srgbClr val="0000FF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dirty="0">
                <a:solidFill>
                  <a:srgbClr val="0000FF"/>
                </a:solidFill>
              </a:rPr>
              <a:t>cluster structure</a:t>
            </a:r>
            <a:endParaRPr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80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F870B-52FC-E83F-92C7-B18785146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0B1F40-2393-AD11-9824-990849F03081}"/>
              </a:ext>
            </a:extLst>
          </p:cNvPr>
          <p:cNvSpPr txBox="1"/>
          <p:nvPr/>
        </p:nvSpPr>
        <p:spPr>
          <a:xfrm>
            <a:off x="289804" y="887294"/>
            <a:ext cx="9982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So far, the focus has been mainly on a </a:t>
            </a:r>
            <a:r>
              <a:rPr lang="en-US" altLang="ja-JP" u="sng" dirty="0"/>
              <a:t>static</a:t>
            </a:r>
            <a:r>
              <a:rPr lang="en-US" altLang="ja-JP" dirty="0"/>
              <a:t> deformation of </a:t>
            </a:r>
            <a:r>
              <a:rPr lang="en-US" altLang="ja-JP" dirty="0">
                <a:solidFill>
                  <a:srgbClr val="0000FF"/>
                </a:solidFill>
              </a:rPr>
              <a:t>a deformed nucleus</a:t>
            </a:r>
            <a:endParaRPr lang="ja-JP" altLang="en-US" dirty="0">
              <a:solidFill>
                <a:srgbClr val="0000FF"/>
              </a:solidFill>
            </a:endParaRPr>
          </a:p>
        </p:txBody>
      </p:sp>
      <p:pic>
        <p:nvPicPr>
          <p:cNvPr id="9" name="Picture 6 1" descr="C:\Annette\Uni\INPC2001\fusion3.jpg">
            <a:extLst>
              <a:ext uri="{FF2B5EF4-FFF2-40B4-BE49-F238E27FC236}">
                <a16:creationId xmlns:a16="http://schemas.microsoft.com/office/drawing/2014/main" id="{0F51AF89-22C0-7AF5-918E-535A3619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7515" y="1551481"/>
            <a:ext cx="263995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1">
            <a:extLst>
              <a:ext uri="{FF2B5EF4-FFF2-40B4-BE49-F238E27FC236}">
                <a16:creationId xmlns:a16="http://schemas.microsoft.com/office/drawing/2014/main" id="{1E72EC72-9A50-22E2-C98C-5A28BD19C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0" y="3534417"/>
            <a:ext cx="4032448" cy="301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2">
            <a:extLst>
              <a:ext uri="{FF2B5EF4-FFF2-40B4-BE49-F238E27FC236}">
                <a16:creationId xmlns:a16="http://schemas.microsoft.com/office/drawing/2014/main" id="{619CCD0F-0418-DCF8-A0EF-F718E0595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38" y="3741464"/>
            <a:ext cx="1921706" cy="12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 descr="\documentclass{article}&#10;\usepackage{amsmath}&#10;\renewcommand{\vec}[1]{\mbox{\boldmath $#1$}}&#10;\pagestyle{empty}&#10;\begin{document}&#10;\begin{eqnarray*}&#10;\langle \beta\rangle=0&#10;\end{eqnarray*}&#10;\end{document}" title="IguanaTex Picture Display">
            <a:extLst>
              <a:ext uri="{FF2B5EF4-FFF2-40B4-BE49-F238E27FC236}">
                <a16:creationId xmlns:a16="http://schemas.microsoft.com/office/drawing/2014/main" id="{F35068E1-100B-9B65-2C52-4F7B490C27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14" y="5244642"/>
            <a:ext cx="1001745" cy="32674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7C980C-702D-0898-58E4-C9F13C4BB2CE}"/>
              </a:ext>
            </a:extLst>
          </p:cNvPr>
          <p:cNvSpPr txBox="1"/>
          <p:nvPr/>
        </p:nvSpPr>
        <p:spPr>
          <a:xfrm>
            <a:off x="4652373" y="5682579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but fluctuates around </a:t>
            </a:r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dirty="0"/>
              <a:t>=0</a:t>
            </a:r>
          </a:p>
          <a:p>
            <a:r>
              <a:rPr lang="en-US" altLang="ja-JP" dirty="0"/>
              <a:t>      (zero-point motion)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FA7C5A8-DAEE-1691-E75B-411122DD8458}"/>
              </a:ext>
            </a:extLst>
          </p:cNvPr>
          <p:cNvSpPr txBox="1"/>
          <p:nvPr/>
        </p:nvSpPr>
        <p:spPr>
          <a:xfrm>
            <a:off x="303615" y="2861919"/>
            <a:ext cx="888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There also exist several </a:t>
            </a:r>
            <a:r>
              <a:rPr lang="en-US" altLang="ja-JP" u="sng" dirty="0"/>
              <a:t>dynamical </a:t>
            </a:r>
            <a:r>
              <a:rPr lang="en-US" altLang="ja-JP" dirty="0"/>
              <a:t>deformations of </a:t>
            </a:r>
            <a:r>
              <a:rPr lang="en-US" altLang="ja-JP" dirty="0">
                <a:solidFill>
                  <a:srgbClr val="FF0000"/>
                </a:solidFill>
              </a:rPr>
              <a:t>a spherical nucleus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図 3" descr="\documentclass{article}&#10;\usepackage{amsmath}&#10;\renewcommand{\vec}[1]{\mbox{\boldmath $#1$}}&#10;\pagestyle{empty}&#10;\begin{document}&#10;\begin{eqnarray*}&#10;\phi(x)=\left(\frac{\alpha}{\pi}\right)^{1/4}\,e^{-\alpha x^2/2}&#10;\end{eqnarray*}&#10;\end{document}" title="IguanaTex Picture Display">
            <a:extLst>
              <a:ext uri="{FF2B5EF4-FFF2-40B4-BE49-F238E27FC236}">
                <a16:creationId xmlns:a16="http://schemas.microsoft.com/office/drawing/2014/main" id="{F1B5723D-A4AF-30BB-6A51-B3D9A9183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418" y="4262882"/>
            <a:ext cx="3208385" cy="672233"/>
          </a:xfrm>
          <a:prstGeom prst="rect">
            <a:avLst/>
          </a:prstGeom>
        </p:spPr>
      </p:pic>
      <p:pic>
        <p:nvPicPr>
          <p:cNvPr id="22" name="図 21" descr="\documentclass{article}&#10;\usepackage{amsmath}&#10;\renewcommand{\vec}[1]{\mbox{\boldmath $#1$}}&#10;\pagestyle{empty}&#10;\begin{document}&#10;\begin{eqnarray*}&#10;\to\langle x\rangle=0,~~\langle x^2\rangle=1/2\alpha&#10;\end{eqnarray*}&#10;\end{document}" title="IguanaTex Picture Display">
            <a:extLst>
              <a:ext uri="{FF2B5EF4-FFF2-40B4-BE49-F238E27FC236}">
                <a16:creationId xmlns:a16="http://schemas.microsoft.com/office/drawing/2014/main" id="{742041AA-CC97-EA43-8A72-7FA5F3933A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982" y="5159819"/>
            <a:ext cx="3563167" cy="37528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0825F45-61E5-4B7F-B8E8-E269C8099DC3}"/>
              </a:ext>
            </a:extLst>
          </p:cNvPr>
          <p:cNvSpPr txBox="1"/>
          <p:nvPr/>
        </p:nvSpPr>
        <p:spPr>
          <a:xfrm>
            <a:off x="8087278" y="3625910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cf. 1-dim. H.O.</a:t>
            </a:r>
            <a:endParaRPr kumimoji="1" lang="ja-JP" altLang="en-US" dirty="0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77B4853-A4B3-C7DF-D108-0F592F4847CA}"/>
              </a:ext>
            </a:extLst>
          </p:cNvPr>
          <p:cNvSpPr/>
          <p:nvPr/>
        </p:nvSpPr>
        <p:spPr>
          <a:xfrm>
            <a:off x="8004573" y="3625910"/>
            <a:ext cx="3951986" cy="2039014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Picture 6 1" descr="C:\Annette\Uni\INPC2001\fusion3.jpg">
            <a:extLst>
              <a:ext uri="{FF2B5EF4-FFF2-40B4-BE49-F238E27FC236}">
                <a16:creationId xmlns:a16="http://schemas.microsoft.com/office/drawing/2014/main" id="{371A7500-FDC1-E845-01CB-F31F502B4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21524" y="2182497"/>
            <a:ext cx="1539912" cy="118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5F5D906A-D13F-3763-D7B2-D25FE933B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3" y="116632"/>
            <a:ext cx="8788659" cy="6492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25" name="テキスト ボックス 1">
            <a:extLst>
              <a:ext uri="{FF2B5EF4-FFF2-40B4-BE49-F238E27FC236}">
                <a16:creationId xmlns:a16="http://schemas.microsoft.com/office/drawing/2014/main" id="{DEA74070-BB25-C7E2-B82E-07EE34736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04" y="170606"/>
            <a:ext cx="8690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Heavy-Ion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4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9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73C31-E1A4-0F2A-804A-8EDC8E112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">
            <a:extLst>
              <a:ext uri="{FF2B5EF4-FFF2-40B4-BE49-F238E27FC236}">
                <a16:creationId xmlns:a16="http://schemas.microsoft.com/office/drawing/2014/main" id="{7C724857-1087-BD04-AF18-BE1AEE5C1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6" y="896634"/>
            <a:ext cx="3206933" cy="239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2">
            <a:extLst>
              <a:ext uri="{FF2B5EF4-FFF2-40B4-BE49-F238E27FC236}">
                <a16:creationId xmlns:a16="http://schemas.microsoft.com/office/drawing/2014/main" id="{EF6ED1BA-DC37-C301-A8D4-372DA45A8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88" y="1044123"/>
            <a:ext cx="1921706" cy="12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 descr="\documentclass{article}&#10;\usepackage{amsmath}&#10;\renewcommand{\vec}[1]{\mbox{\boldmath $#1$}}&#10;\pagestyle{empty}&#10;\begin{document}&#10;\begin{eqnarray*}&#10;\langle \beta\rangle=0&#10;\end{eqnarray*}&#10;\end{document}" title="IguanaTex Picture Display">
            <a:extLst>
              <a:ext uri="{FF2B5EF4-FFF2-40B4-BE49-F238E27FC236}">
                <a16:creationId xmlns:a16="http://schemas.microsoft.com/office/drawing/2014/main" id="{00B50F48-630C-5345-175D-696AAA9C8F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64" y="2547301"/>
            <a:ext cx="1001745" cy="32674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C1227A5-CAE4-9338-06F8-F2337F1138ED}"/>
              </a:ext>
            </a:extLst>
          </p:cNvPr>
          <p:cNvSpPr txBox="1"/>
          <p:nvPr/>
        </p:nvSpPr>
        <p:spPr>
          <a:xfrm>
            <a:off x="3738783" y="2874042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but fluctuates around </a:t>
            </a:r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dirty="0"/>
              <a:t>=0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9AC312-EC43-6BD9-D4C3-5B84138BCDB0}"/>
              </a:ext>
            </a:extLst>
          </p:cNvPr>
          <p:cNvSpPr txBox="1"/>
          <p:nvPr/>
        </p:nvSpPr>
        <p:spPr>
          <a:xfrm>
            <a:off x="264055" y="3424572"/>
            <a:ext cx="551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the adiabatic approximation for vibrations: </a:t>
            </a:r>
            <a:endParaRPr lang="ja-JP" altLang="en-US">
              <a:solidFill>
                <a:srgbClr val="0000FF"/>
              </a:solidFill>
            </a:endParaRPr>
          </a:p>
        </p:txBody>
      </p:sp>
      <p:pic>
        <p:nvPicPr>
          <p:cNvPr id="13" name="図 12" descr="テキスト, 手紙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959180E-DFAA-1B8C-9580-97CEFFE5B9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16900" r="24853" b="69245"/>
          <a:stretch/>
        </p:blipFill>
        <p:spPr>
          <a:xfrm>
            <a:off x="601042" y="4399720"/>
            <a:ext cx="3922436" cy="1485482"/>
          </a:xfrm>
          <a:prstGeom prst="rect">
            <a:avLst/>
          </a:prstGeom>
        </p:spPr>
      </p:pic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0296A10F-F04A-F77A-BDBE-677C1E8A9123}"/>
              </a:ext>
            </a:extLst>
          </p:cNvPr>
          <p:cNvSpPr/>
          <p:nvPr/>
        </p:nvSpPr>
        <p:spPr>
          <a:xfrm>
            <a:off x="589388" y="4365104"/>
            <a:ext cx="3994444" cy="15303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\documentclass{article}&#10;\usepackage{amsmath}&#10;\renewcommand{\vec}[1]{\mbox{\boldmath $#1$}}&#10;\pagestyle{empty}&#10;\begin{document}&#10;\begin{eqnarray*}&#10;&amp;&amp;\sigma_{\rm fus}(E)\sim\int d\beta\,w(\beta)\sigma_0(E;\beta) \\&#10;&amp;&amp;w(\beta)=\frac{1}{\sqrt{2\pi\sigma^2}}\,e^{-\beta^2/2\sigma^2}&#10;\end{eqnarray*}&#10;\end{document}" title="IguanaTex Picture Display">
            <a:extLst>
              <a:ext uri="{FF2B5EF4-FFF2-40B4-BE49-F238E27FC236}">
                <a16:creationId xmlns:a16="http://schemas.microsoft.com/office/drawing/2014/main" id="{F9B4C7C8-B81B-B759-A33A-338C0B1BAA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409" y="4409047"/>
            <a:ext cx="3866356" cy="1487767"/>
          </a:xfrm>
          <a:prstGeom prst="rect">
            <a:avLst/>
          </a:prstGeom>
        </p:spPr>
      </p:pic>
      <p:pic>
        <p:nvPicPr>
          <p:cNvPr id="4" name="図 3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sqrt{\langle \beta_\lambda^2\rangle}=\frac{4\pi}{3ZR^\lambda}&#10;\sqrt{\frac{B(E\lambda)\uparrow}{e^2}}&#10;\end{eqnarray*}&#10;\end{document}" title="IguanaTex Picture Display">
            <a:extLst>
              <a:ext uri="{FF2B5EF4-FFF2-40B4-BE49-F238E27FC236}">
                <a16:creationId xmlns:a16="http://schemas.microsoft.com/office/drawing/2014/main" id="{AE77ECC7-6506-A2CA-017C-20B876FEB6C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10" y="6078440"/>
            <a:ext cx="2724535" cy="55182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A3C09AC-9AE3-DDC0-B812-400DC4927DC1}"/>
              </a:ext>
            </a:extLst>
          </p:cNvPr>
          <p:cNvSpPr txBox="1"/>
          <p:nvPr/>
        </p:nvSpPr>
        <p:spPr>
          <a:xfrm>
            <a:off x="378729" y="3858517"/>
            <a:ext cx="571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H. Esbensen, </a:t>
            </a:r>
            <a:r>
              <a:rPr kumimoji="1" lang="en-US" altLang="ja-JP" dirty="0" err="1"/>
              <a:t>Nucl</a:t>
            </a:r>
            <a:r>
              <a:rPr kumimoji="1" lang="en-US" altLang="ja-JP" dirty="0"/>
              <a:t>. Phys. A352, 147 (1981)  </a:t>
            </a:r>
            <a:endParaRPr kumimoji="1" lang="ja-JP" altLang="en-US"/>
          </a:p>
        </p:txBody>
      </p:sp>
      <p:pic>
        <p:nvPicPr>
          <p:cNvPr id="24" name="図 23" descr="\documentclass{article}&#10;\usepackage{amsmath}&#10;\renewcommand{\vec}[1]{\mbox{\boldmath $#1$}}&#10;\pagestyle{empty}&#10;\begin{document}&#10;\begin{eqnarray*}&#10;E_{\rm vib}&amp;\sim&amp; 2~{\rm MeV} \\&#10;E_{\rm tunnel}&amp;\sim&amp;\hbar\Omega_{\rm barrier}\sim 3.5~{\rm MeV}&#10;\end{eqnarray*}&#10;\end{document}" title="IguanaTex Picture Display">
            <a:extLst>
              <a:ext uri="{FF2B5EF4-FFF2-40B4-BE49-F238E27FC236}">
                <a16:creationId xmlns:a16="http://schemas.microsoft.com/office/drawing/2014/main" id="{DD9EB2D7-EFAF-AB9E-C33C-B4EB0C2AC4B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317" y="2018121"/>
            <a:ext cx="3667810" cy="591238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7F32F10-E219-7E60-B3C1-91E94F36CE14}"/>
              </a:ext>
            </a:extLst>
          </p:cNvPr>
          <p:cNvSpPr txBox="1"/>
          <p:nvPr/>
        </p:nvSpPr>
        <p:spPr>
          <a:xfrm>
            <a:off x="7191688" y="1026357"/>
            <a:ext cx="4564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most of the cases, the vibrational</a:t>
            </a:r>
          </a:p>
          <a:p>
            <a:r>
              <a:rPr lang="en-US" altLang="ja-JP" dirty="0"/>
              <a:t>motion is not slow for fusion: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6661CA-D891-5697-ED05-382B530CFBB2}"/>
              </a:ext>
            </a:extLst>
          </p:cNvPr>
          <p:cNvSpPr txBox="1"/>
          <p:nvPr/>
        </p:nvSpPr>
        <p:spPr>
          <a:xfrm>
            <a:off x="7896200" y="2824407"/>
            <a:ext cx="3712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→ </a:t>
            </a:r>
            <a:r>
              <a:rPr lang="en-US" altLang="ja-JP" dirty="0">
                <a:solidFill>
                  <a:srgbClr val="FF0000"/>
                </a:solidFill>
              </a:rPr>
              <a:t>but this can be very slow 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     </a:t>
            </a:r>
            <a:r>
              <a:rPr lang="en-US" altLang="ja-JP" dirty="0">
                <a:solidFill>
                  <a:srgbClr val="FF0000"/>
                </a:solidFill>
              </a:rPr>
              <a:t>in rel. H.I. collisions!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" name="図 2" descr="屋内, 人, テーブル, 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78947C2-944A-2EF9-66C3-1D7F06725D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2" t="23720" r="33288" b="32543"/>
          <a:stretch>
            <a:fillRect/>
          </a:stretch>
        </p:blipFill>
        <p:spPr>
          <a:xfrm>
            <a:off x="8973342" y="3777487"/>
            <a:ext cx="2954603" cy="2905584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A23553F-88F8-4047-317A-648FD44F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3" y="116632"/>
            <a:ext cx="8788659" cy="6492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01408624-2D82-80E7-A538-723C4DBED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04" y="170606"/>
            <a:ext cx="8690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Heavy-Ion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7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C6301-6B11-C489-28D9-98E961009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8F90356-A5CF-FCAB-62F3-0259AC414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3" y="116632"/>
            <a:ext cx="8788659" cy="6492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B70F3E17-C51D-E4EF-A5B8-EEFFBABD0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04" y="170606"/>
            <a:ext cx="8690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Heavy-Ion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F3B95571-8237-E125-8BB7-4BF78FA87FC1}"/>
              </a:ext>
            </a:extLst>
          </p:cNvPr>
          <p:cNvCxnSpPr/>
          <p:nvPr/>
        </p:nvCxnSpPr>
        <p:spPr>
          <a:xfrm>
            <a:off x="938128" y="3172094"/>
            <a:ext cx="10801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942A3713-92C4-54DB-6326-B66F45047504}"/>
              </a:ext>
            </a:extLst>
          </p:cNvPr>
          <p:cNvCxnSpPr/>
          <p:nvPr/>
        </p:nvCxnSpPr>
        <p:spPr>
          <a:xfrm>
            <a:off x="938128" y="2091974"/>
            <a:ext cx="10801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EC42D14-FB09-0A99-086B-B36F5CF81D8F}"/>
              </a:ext>
            </a:extLst>
          </p:cNvPr>
          <p:cNvSpPr txBox="1"/>
          <p:nvPr/>
        </p:nvSpPr>
        <p:spPr>
          <a:xfrm>
            <a:off x="2388568" y="2941261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</a:t>
            </a:r>
            <a:r>
              <a:rPr kumimoji="1" lang="en-US" altLang="ja-JP" baseline="30000" dirty="0"/>
              <a:t>+</a:t>
            </a:r>
            <a:endParaRPr kumimoji="1" lang="ja-JP" altLang="en-US" baseline="300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7C855FA-3300-3174-A37E-8EB1AB7E96B0}"/>
              </a:ext>
            </a:extLst>
          </p:cNvPr>
          <p:cNvSpPr txBox="1"/>
          <p:nvPr/>
        </p:nvSpPr>
        <p:spPr>
          <a:xfrm>
            <a:off x="2388568" y="18289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lang="en-US" altLang="ja-JP" baseline="30000" dirty="0"/>
              <a:t>-</a:t>
            </a:r>
            <a:endParaRPr kumimoji="1" lang="ja-JP" altLang="en-US" baseline="3000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A7EDC3E0-DB29-6318-1A0D-89ED552097BC}"/>
              </a:ext>
            </a:extLst>
          </p:cNvPr>
          <p:cNvCxnSpPr/>
          <p:nvPr/>
        </p:nvCxnSpPr>
        <p:spPr>
          <a:xfrm flipV="1">
            <a:off x="1478188" y="2091974"/>
            <a:ext cx="0" cy="1080119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7" name="グループ化 106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hat{T}_{\rm E3}\propto \alpha_{3\mu}=\frac{\beta_{3}}{\sqrt{7}}&#10;(a^\dagger_{3\mu}+(-1)^\mu a_{3-\mu})&#10;\end{eqnarray*}&#10;\end{document}" title="IguanaTex Vector Display">
            <a:extLst>
              <a:ext uri="{FF2B5EF4-FFF2-40B4-BE49-F238E27FC236}">
                <a16:creationId xmlns:a16="http://schemas.microsoft.com/office/drawing/2014/main" id="{627185D0-FF9D-88BE-42B4-0D4BD09DC62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311400" y="2247900"/>
            <a:ext cx="5230506" cy="790277"/>
            <a:chOff x="7306407" y="4769535"/>
            <a:chExt cx="5230506" cy="790277"/>
          </a:xfrm>
        </p:grpSpPr>
        <p:sp>
          <p:nvSpPr>
            <p:cNvPr id="8" name="フリーフォーム 7">
              <a:extLst>
                <a:ext uri="{FF2B5EF4-FFF2-40B4-BE49-F238E27FC236}">
                  <a16:creationId xmlns:a16="http://schemas.microsoft.com/office/drawing/2014/main" id="{E261EF96-28C3-5DDD-389F-633C0FED7553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7403843" y="4918443"/>
              <a:ext cx="90656" cy="52628"/>
            </a:xfrm>
            <a:custGeom>
              <a:avLst/>
              <a:gdLst>
                <a:gd name="connsiteX0" fmla="*/ 45646 w 90656"/>
                <a:gd name="connsiteY0" fmla="*/ 85 h 52628"/>
                <a:gd name="connsiteX1" fmla="*/ 148 w 90656"/>
                <a:gd name="connsiteY1" fmla="*/ 46562 h 52628"/>
                <a:gd name="connsiteX2" fmla="*/ 6260 w 90656"/>
                <a:gd name="connsiteY2" fmla="*/ 52713 h 52628"/>
                <a:gd name="connsiteX3" fmla="*/ 45646 w 90656"/>
                <a:gd name="connsiteY3" fmla="*/ 17855 h 52628"/>
                <a:gd name="connsiteX4" fmla="*/ 84693 w 90656"/>
                <a:gd name="connsiteY4" fmla="*/ 52713 h 52628"/>
                <a:gd name="connsiteX5" fmla="*/ 90805 w 90656"/>
                <a:gd name="connsiteY5" fmla="*/ 46562 h 52628"/>
                <a:gd name="connsiteX6" fmla="*/ 45646 w 90656"/>
                <a:gd name="connsiteY6" fmla="*/ 85 h 5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56" h="52628">
                  <a:moveTo>
                    <a:pt x="45646" y="85"/>
                  </a:moveTo>
                  <a:lnTo>
                    <a:pt x="148" y="46562"/>
                  </a:lnTo>
                  <a:lnTo>
                    <a:pt x="6260" y="52713"/>
                  </a:lnTo>
                  <a:lnTo>
                    <a:pt x="45646" y="17855"/>
                  </a:lnTo>
                  <a:lnTo>
                    <a:pt x="84693" y="52713"/>
                  </a:lnTo>
                  <a:lnTo>
                    <a:pt x="90805" y="46562"/>
                  </a:lnTo>
                  <a:lnTo>
                    <a:pt x="45646" y="85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D13447C4-616E-45DF-150B-9FC2E032BE4C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306407" y="5010637"/>
              <a:ext cx="230885" cy="231359"/>
            </a:xfrm>
            <a:custGeom>
              <a:avLst/>
              <a:gdLst>
                <a:gd name="connsiteX0" fmla="*/ 136980 w 230885"/>
                <a:gd name="connsiteY0" fmla="*/ 24009 h 231359"/>
                <a:gd name="connsiteX1" fmla="*/ 144789 w 230885"/>
                <a:gd name="connsiteY1" fmla="*/ 11365 h 231359"/>
                <a:gd name="connsiteX2" fmla="*/ 166180 w 230885"/>
                <a:gd name="connsiteY2" fmla="*/ 10681 h 231359"/>
                <a:gd name="connsiteX3" fmla="*/ 215753 w 230885"/>
                <a:gd name="connsiteY3" fmla="*/ 38704 h 231359"/>
                <a:gd name="connsiteX4" fmla="*/ 213036 w 230885"/>
                <a:gd name="connsiteY4" fmla="*/ 66044 h 231359"/>
                <a:gd name="connsiteX5" fmla="*/ 212018 w 230885"/>
                <a:gd name="connsiteY5" fmla="*/ 72537 h 231359"/>
                <a:gd name="connsiteX6" fmla="*/ 216092 w 230885"/>
                <a:gd name="connsiteY6" fmla="*/ 76979 h 231359"/>
                <a:gd name="connsiteX7" fmla="*/ 221185 w 230885"/>
                <a:gd name="connsiteY7" fmla="*/ 69119 h 231359"/>
                <a:gd name="connsiteX8" fmla="*/ 230353 w 230885"/>
                <a:gd name="connsiteY8" fmla="*/ 9656 h 231359"/>
                <a:gd name="connsiteX9" fmla="*/ 231032 w 230885"/>
                <a:gd name="connsiteY9" fmla="*/ 3847 h 231359"/>
                <a:gd name="connsiteX10" fmla="*/ 221864 w 230885"/>
                <a:gd name="connsiteY10" fmla="*/ 87 h 231359"/>
                <a:gd name="connsiteX11" fmla="*/ 33421 w 230885"/>
                <a:gd name="connsiteY11" fmla="*/ 87 h 231359"/>
                <a:gd name="connsiteX12" fmla="*/ 22556 w 230885"/>
                <a:gd name="connsiteY12" fmla="*/ 6922 h 231359"/>
                <a:gd name="connsiteX13" fmla="*/ 2184 w 230885"/>
                <a:gd name="connsiteY13" fmla="*/ 67069 h 231359"/>
                <a:gd name="connsiteX14" fmla="*/ 146 w 230885"/>
                <a:gd name="connsiteY14" fmla="*/ 73220 h 231359"/>
                <a:gd name="connsiteX15" fmla="*/ 4221 w 230885"/>
                <a:gd name="connsiteY15" fmla="*/ 76979 h 231359"/>
                <a:gd name="connsiteX16" fmla="*/ 9993 w 230885"/>
                <a:gd name="connsiteY16" fmla="*/ 69803 h 231359"/>
                <a:gd name="connsiteX17" fmla="*/ 87408 w 230885"/>
                <a:gd name="connsiteY17" fmla="*/ 10681 h 231359"/>
                <a:gd name="connsiteX18" fmla="*/ 100649 w 230885"/>
                <a:gd name="connsiteY18" fmla="*/ 10681 h 231359"/>
                <a:gd name="connsiteX19" fmla="*/ 110157 w 230885"/>
                <a:gd name="connsiteY19" fmla="*/ 14782 h 231359"/>
                <a:gd name="connsiteX20" fmla="*/ 108798 w 230885"/>
                <a:gd name="connsiteY20" fmla="*/ 21959 h 231359"/>
                <a:gd name="connsiteX21" fmla="*/ 63300 w 230885"/>
                <a:gd name="connsiteY21" fmla="*/ 204449 h 231359"/>
                <a:gd name="connsiteX22" fmla="*/ 22895 w 230885"/>
                <a:gd name="connsiteY22" fmla="*/ 220853 h 231359"/>
                <a:gd name="connsiteX23" fmla="*/ 8635 w 230885"/>
                <a:gd name="connsiteY23" fmla="*/ 227346 h 231359"/>
                <a:gd name="connsiteX24" fmla="*/ 14407 w 230885"/>
                <a:gd name="connsiteY24" fmla="*/ 231447 h 231359"/>
                <a:gd name="connsiteX25" fmla="*/ 42249 w 230885"/>
                <a:gd name="connsiteY25" fmla="*/ 230763 h 231359"/>
                <a:gd name="connsiteX26" fmla="*/ 71110 w 230885"/>
                <a:gd name="connsiteY26" fmla="*/ 230422 h 231359"/>
                <a:gd name="connsiteX27" fmla="*/ 99291 w 230885"/>
                <a:gd name="connsiteY27" fmla="*/ 230763 h 231359"/>
                <a:gd name="connsiteX28" fmla="*/ 128831 w 230885"/>
                <a:gd name="connsiteY28" fmla="*/ 231447 h 231359"/>
                <a:gd name="connsiteX29" fmla="*/ 136301 w 230885"/>
                <a:gd name="connsiteY29" fmla="*/ 224612 h 231359"/>
                <a:gd name="connsiteX30" fmla="*/ 124757 w 230885"/>
                <a:gd name="connsiteY30" fmla="*/ 220853 h 231359"/>
                <a:gd name="connsiteX31" fmla="*/ 103026 w 230885"/>
                <a:gd name="connsiteY31" fmla="*/ 220169 h 231359"/>
                <a:gd name="connsiteX32" fmla="*/ 90463 w 230885"/>
                <a:gd name="connsiteY32" fmla="*/ 212651 h 231359"/>
                <a:gd name="connsiteX33" fmla="*/ 91822 w 230885"/>
                <a:gd name="connsiteY33" fmla="*/ 205475 h 231359"/>
                <a:gd name="connsiteX34" fmla="*/ 136980 w 230885"/>
                <a:gd name="connsiteY34" fmla="*/ 24009 h 23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0885" h="231359">
                  <a:moveTo>
                    <a:pt x="136980" y="24009"/>
                  </a:moveTo>
                  <a:cubicBezTo>
                    <a:pt x="139357" y="14441"/>
                    <a:pt x="140715" y="12390"/>
                    <a:pt x="144789" y="11365"/>
                  </a:cubicBezTo>
                  <a:cubicBezTo>
                    <a:pt x="147845" y="10681"/>
                    <a:pt x="159050" y="10681"/>
                    <a:pt x="166180" y="10681"/>
                  </a:cubicBezTo>
                  <a:cubicBezTo>
                    <a:pt x="200474" y="10681"/>
                    <a:pt x="215753" y="12048"/>
                    <a:pt x="215753" y="38704"/>
                  </a:cubicBezTo>
                  <a:cubicBezTo>
                    <a:pt x="215753" y="43830"/>
                    <a:pt x="214395" y="57158"/>
                    <a:pt x="213036" y="66044"/>
                  </a:cubicBezTo>
                  <a:cubicBezTo>
                    <a:pt x="212697" y="67411"/>
                    <a:pt x="212018" y="71512"/>
                    <a:pt x="212018" y="72537"/>
                  </a:cubicBezTo>
                  <a:cubicBezTo>
                    <a:pt x="212018" y="74587"/>
                    <a:pt x="213036" y="76979"/>
                    <a:pt x="216092" y="76979"/>
                  </a:cubicBezTo>
                  <a:cubicBezTo>
                    <a:pt x="219827" y="76979"/>
                    <a:pt x="220506" y="74245"/>
                    <a:pt x="221185" y="69119"/>
                  </a:cubicBezTo>
                  <a:lnTo>
                    <a:pt x="230353" y="9656"/>
                  </a:lnTo>
                  <a:cubicBezTo>
                    <a:pt x="230692" y="8289"/>
                    <a:pt x="231032" y="4872"/>
                    <a:pt x="231032" y="3847"/>
                  </a:cubicBezTo>
                  <a:cubicBezTo>
                    <a:pt x="231032" y="87"/>
                    <a:pt x="227637" y="87"/>
                    <a:pt x="221864" y="87"/>
                  </a:cubicBezTo>
                  <a:lnTo>
                    <a:pt x="33421" y="87"/>
                  </a:lnTo>
                  <a:cubicBezTo>
                    <a:pt x="25272" y="87"/>
                    <a:pt x="24933" y="429"/>
                    <a:pt x="22556" y="6922"/>
                  </a:cubicBezTo>
                  <a:lnTo>
                    <a:pt x="2184" y="67069"/>
                  </a:lnTo>
                  <a:cubicBezTo>
                    <a:pt x="1844" y="67752"/>
                    <a:pt x="146" y="72537"/>
                    <a:pt x="146" y="73220"/>
                  </a:cubicBezTo>
                  <a:cubicBezTo>
                    <a:pt x="146" y="75271"/>
                    <a:pt x="1844" y="76979"/>
                    <a:pt x="4221" y="76979"/>
                  </a:cubicBezTo>
                  <a:cubicBezTo>
                    <a:pt x="7616" y="76979"/>
                    <a:pt x="7956" y="75271"/>
                    <a:pt x="9993" y="69803"/>
                  </a:cubicBezTo>
                  <a:cubicBezTo>
                    <a:pt x="28328" y="16833"/>
                    <a:pt x="37156" y="10681"/>
                    <a:pt x="87408" y="10681"/>
                  </a:cubicBezTo>
                  <a:lnTo>
                    <a:pt x="100649" y="10681"/>
                  </a:lnTo>
                  <a:cubicBezTo>
                    <a:pt x="110157" y="10681"/>
                    <a:pt x="110157" y="12048"/>
                    <a:pt x="110157" y="14782"/>
                  </a:cubicBezTo>
                  <a:cubicBezTo>
                    <a:pt x="110157" y="16833"/>
                    <a:pt x="109138" y="20934"/>
                    <a:pt x="108798" y="21959"/>
                  </a:cubicBezTo>
                  <a:lnTo>
                    <a:pt x="63300" y="204449"/>
                  </a:lnTo>
                  <a:cubicBezTo>
                    <a:pt x="60245" y="217094"/>
                    <a:pt x="59226" y="220853"/>
                    <a:pt x="22895" y="220853"/>
                  </a:cubicBezTo>
                  <a:cubicBezTo>
                    <a:pt x="10672" y="220853"/>
                    <a:pt x="8635" y="220853"/>
                    <a:pt x="8635" y="227346"/>
                  </a:cubicBezTo>
                  <a:cubicBezTo>
                    <a:pt x="8635" y="231447"/>
                    <a:pt x="12370" y="231447"/>
                    <a:pt x="14407" y="231447"/>
                  </a:cubicBezTo>
                  <a:cubicBezTo>
                    <a:pt x="23574" y="231447"/>
                    <a:pt x="33081" y="230763"/>
                    <a:pt x="42249" y="230763"/>
                  </a:cubicBezTo>
                  <a:cubicBezTo>
                    <a:pt x="51756" y="230763"/>
                    <a:pt x="61603" y="230422"/>
                    <a:pt x="71110" y="230422"/>
                  </a:cubicBezTo>
                  <a:cubicBezTo>
                    <a:pt x="80617" y="230422"/>
                    <a:pt x="90124" y="230763"/>
                    <a:pt x="99291" y="230763"/>
                  </a:cubicBezTo>
                  <a:cubicBezTo>
                    <a:pt x="109138" y="230763"/>
                    <a:pt x="119324" y="231447"/>
                    <a:pt x="128831" y="231447"/>
                  </a:cubicBezTo>
                  <a:cubicBezTo>
                    <a:pt x="132226" y="231447"/>
                    <a:pt x="136301" y="231447"/>
                    <a:pt x="136301" y="224612"/>
                  </a:cubicBezTo>
                  <a:cubicBezTo>
                    <a:pt x="136301" y="220853"/>
                    <a:pt x="133585" y="220853"/>
                    <a:pt x="124757" y="220853"/>
                  </a:cubicBezTo>
                  <a:cubicBezTo>
                    <a:pt x="116268" y="220853"/>
                    <a:pt x="111854" y="220853"/>
                    <a:pt x="103026" y="220169"/>
                  </a:cubicBezTo>
                  <a:cubicBezTo>
                    <a:pt x="93180" y="219144"/>
                    <a:pt x="90463" y="218119"/>
                    <a:pt x="90463" y="212651"/>
                  </a:cubicBezTo>
                  <a:cubicBezTo>
                    <a:pt x="90463" y="212309"/>
                    <a:pt x="90463" y="210601"/>
                    <a:pt x="91822" y="205475"/>
                  </a:cubicBezTo>
                  <a:lnTo>
                    <a:pt x="136980" y="24009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F5D8174C-75D4-3A94-38A7-93134BCE86DA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509985" y="5130827"/>
              <a:ext cx="159718" cy="162430"/>
            </a:xfrm>
            <a:custGeom>
              <a:avLst/>
              <a:gdLst>
                <a:gd name="connsiteX0" fmla="*/ 159871 w 159718"/>
                <a:gd name="connsiteY0" fmla="*/ 99604 h 162430"/>
                <a:gd name="connsiteX1" fmla="*/ 151790 w 159718"/>
                <a:gd name="connsiteY1" fmla="*/ 99604 h 162430"/>
                <a:gd name="connsiteX2" fmla="*/ 96173 w 159718"/>
                <a:gd name="connsiteY2" fmla="*/ 153907 h 162430"/>
                <a:gd name="connsiteX3" fmla="*/ 58621 w 159718"/>
                <a:gd name="connsiteY3" fmla="*/ 153907 h 162430"/>
                <a:gd name="connsiteX4" fmla="*/ 47212 w 159718"/>
                <a:gd name="connsiteY4" fmla="*/ 144578 h 162430"/>
                <a:gd name="connsiteX5" fmla="*/ 47212 w 159718"/>
                <a:gd name="connsiteY5" fmla="*/ 82380 h 162430"/>
                <a:gd name="connsiteX6" fmla="*/ 71217 w 159718"/>
                <a:gd name="connsiteY6" fmla="*/ 82380 h 162430"/>
                <a:gd name="connsiteX7" fmla="*/ 98788 w 159718"/>
                <a:gd name="connsiteY7" fmla="*/ 110369 h 162430"/>
                <a:gd name="connsiteX8" fmla="*/ 106869 w 159718"/>
                <a:gd name="connsiteY8" fmla="*/ 110369 h 162430"/>
                <a:gd name="connsiteX9" fmla="*/ 106869 w 159718"/>
                <a:gd name="connsiteY9" fmla="*/ 45780 h 162430"/>
                <a:gd name="connsiteX10" fmla="*/ 98788 w 159718"/>
                <a:gd name="connsiteY10" fmla="*/ 45780 h 162430"/>
                <a:gd name="connsiteX11" fmla="*/ 71217 w 159718"/>
                <a:gd name="connsiteY11" fmla="*/ 73769 h 162430"/>
                <a:gd name="connsiteX12" fmla="*/ 47212 w 159718"/>
                <a:gd name="connsiteY12" fmla="*/ 73769 h 162430"/>
                <a:gd name="connsiteX13" fmla="*/ 47212 w 159718"/>
                <a:gd name="connsiteY13" fmla="*/ 18030 h 162430"/>
                <a:gd name="connsiteX14" fmla="*/ 58621 w 159718"/>
                <a:gd name="connsiteY14" fmla="*/ 8701 h 162430"/>
                <a:gd name="connsiteX15" fmla="*/ 94272 w 159718"/>
                <a:gd name="connsiteY15" fmla="*/ 8701 h 162430"/>
                <a:gd name="connsiteX16" fmla="*/ 144422 w 159718"/>
                <a:gd name="connsiteY16" fmla="*/ 55109 h 162430"/>
                <a:gd name="connsiteX17" fmla="*/ 152503 w 159718"/>
                <a:gd name="connsiteY17" fmla="*/ 55109 h 162430"/>
                <a:gd name="connsiteX18" fmla="*/ 145372 w 159718"/>
                <a:gd name="connsiteY18" fmla="*/ 89 h 162430"/>
                <a:gd name="connsiteX19" fmla="*/ 152 w 159718"/>
                <a:gd name="connsiteY19" fmla="*/ 89 h 162430"/>
                <a:gd name="connsiteX20" fmla="*/ 152 w 159718"/>
                <a:gd name="connsiteY20" fmla="*/ 8701 h 162430"/>
                <a:gd name="connsiteX21" fmla="*/ 5856 w 159718"/>
                <a:gd name="connsiteY21" fmla="*/ 8701 h 162430"/>
                <a:gd name="connsiteX22" fmla="*/ 24633 w 159718"/>
                <a:gd name="connsiteY22" fmla="*/ 19466 h 162430"/>
                <a:gd name="connsiteX23" fmla="*/ 24633 w 159718"/>
                <a:gd name="connsiteY23" fmla="*/ 143142 h 162430"/>
                <a:gd name="connsiteX24" fmla="*/ 5856 w 159718"/>
                <a:gd name="connsiteY24" fmla="*/ 153907 h 162430"/>
                <a:gd name="connsiteX25" fmla="*/ 152 w 159718"/>
                <a:gd name="connsiteY25" fmla="*/ 153907 h 162430"/>
                <a:gd name="connsiteX26" fmla="*/ 152 w 159718"/>
                <a:gd name="connsiteY26" fmla="*/ 162519 h 162430"/>
                <a:gd name="connsiteX27" fmla="*/ 149175 w 159718"/>
                <a:gd name="connsiteY27" fmla="*/ 162519 h 162430"/>
                <a:gd name="connsiteX28" fmla="*/ 159871 w 159718"/>
                <a:gd name="connsiteY28" fmla="*/ 99604 h 16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9718" h="162430">
                  <a:moveTo>
                    <a:pt x="159871" y="99604"/>
                  </a:moveTo>
                  <a:lnTo>
                    <a:pt x="151790" y="99604"/>
                  </a:lnTo>
                  <a:cubicBezTo>
                    <a:pt x="145610" y="135726"/>
                    <a:pt x="140144" y="153907"/>
                    <a:pt x="96173" y="153907"/>
                  </a:cubicBezTo>
                  <a:lnTo>
                    <a:pt x="58621" y="153907"/>
                  </a:lnTo>
                  <a:cubicBezTo>
                    <a:pt x="47450" y="153907"/>
                    <a:pt x="47212" y="151993"/>
                    <a:pt x="47212" y="144578"/>
                  </a:cubicBezTo>
                  <a:lnTo>
                    <a:pt x="47212" y="82380"/>
                  </a:lnTo>
                  <a:lnTo>
                    <a:pt x="71217" y="82380"/>
                  </a:lnTo>
                  <a:cubicBezTo>
                    <a:pt x="95223" y="82380"/>
                    <a:pt x="98788" y="89557"/>
                    <a:pt x="98788" y="110369"/>
                  </a:cubicBezTo>
                  <a:lnTo>
                    <a:pt x="106869" y="110369"/>
                  </a:lnTo>
                  <a:lnTo>
                    <a:pt x="106869" y="45780"/>
                  </a:lnTo>
                  <a:lnTo>
                    <a:pt x="98788" y="45780"/>
                  </a:lnTo>
                  <a:cubicBezTo>
                    <a:pt x="98788" y="66592"/>
                    <a:pt x="95223" y="73769"/>
                    <a:pt x="71217" y="73769"/>
                  </a:cubicBezTo>
                  <a:lnTo>
                    <a:pt x="47212" y="73769"/>
                  </a:lnTo>
                  <a:lnTo>
                    <a:pt x="47212" y="18030"/>
                  </a:lnTo>
                  <a:cubicBezTo>
                    <a:pt x="47212" y="10615"/>
                    <a:pt x="47450" y="8701"/>
                    <a:pt x="58621" y="8701"/>
                  </a:cubicBezTo>
                  <a:lnTo>
                    <a:pt x="94272" y="8701"/>
                  </a:lnTo>
                  <a:cubicBezTo>
                    <a:pt x="133251" y="8701"/>
                    <a:pt x="140144" y="21619"/>
                    <a:pt x="144422" y="55109"/>
                  </a:cubicBezTo>
                  <a:lnTo>
                    <a:pt x="152503" y="55109"/>
                  </a:lnTo>
                  <a:lnTo>
                    <a:pt x="145372" y="89"/>
                  </a:lnTo>
                  <a:lnTo>
                    <a:pt x="152" y="89"/>
                  </a:lnTo>
                  <a:lnTo>
                    <a:pt x="152" y="8701"/>
                  </a:lnTo>
                  <a:lnTo>
                    <a:pt x="5856" y="8701"/>
                  </a:lnTo>
                  <a:cubicBezTo>
                    <a:pt x="24157" y="8701"/>
                    <a:pt x="24633" y="11093"/>
                    <a:pt x="24633" y="19466"/>
                  </a:cubicBezTo>
                  <a:lnTo>
                    <a:pt x="24633" y="143142"/>
                  </a:lnTo>
                  <a:cubicBezTo>
                    <a:pt x="24633" y="151276"/>
                    <a:pt x="24157" y="153907"/>
                    <a:pt x="5856" y="153907"/>
                  </a:cubicBezTo>
                  <a:lnTo>
                    <a:pt x="152" y="153907"/>
                  </a:lnTo>
                  <a:lnTo>
                    <a:pt x="152" y="162519"/>
                  </a:lnTo>
                  <a:lnTo>
                    <a:pt x="149175" y="162519"/>
                  </a:lnTo>
                  <a:lnTo>
                    <a:pt x="159871" y="99604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" name="フリーフォーム 12">
              <a:extLst>
                <a:ext uri="{FF2B5EF4-FFF2-40B4-BE49-F238E27FC236}">
                  <a16:creationId xmlns:a16="http://schemas.microsoft.com/office/drawing/2014/main" id="{A7D3C5C1-BB91-1DF8-AF65-D381A0E72D9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692013" y="5134415"/>
              <a:ext cx="109331" cy="163626"/>
            </a:xfrm>
            <a:custGeom>
              <a:avLst/>
              <a:gdLst>
                <a:gd name="connsiteX0" fmla="*/ 52209 w 109331"/>
                <a:gd name="connsiteY0" fmla="*/ 79031 h 163626"/>
                <a:gd name="connsiteX1" fmla="*/ 84057 w 109331"/>
                <a:gd name="connsiteY1" fmla="*/ 117546 h 163626"/>
                <a:gd name="connsiteX2" fmla="*/ 53159 w 109331"/>
                <a:gd name="connsiteY2" fmla="*/ 156060 h 163626"/>
                <a:gd name="connsiteX3" fmla="*/ 12754 w 109331"/>
                <a:gd name="connsiteY3" fmla="*/ 139315 h 163626"/>
                <a:gd name="connsiteX4" fmla="*/ 26540 w 109331"/>
                <a:gd name="connsiteY4" fmla="*/ 125918 h 163626"/>
                <a:gd name="connsiteX5" fmla="*/ 13467 w 109331"/>
                <a:gd name="connsiteY5" fmla="*/ 112761 h 163626"/>
                <a:gd name="connsiteX6" fmla="*/ 157 w 109331"/>
                <a:gd name="connsiteY6" fmla="*/ 126636 h 163626"/>
                <a:gd name="connsiteX7" fmla="*/ 53635 w 109331"/>
                <a:gd name="connsiteY7" fmla="*/ 163715 h 163626"/>
                <a:gd name="connsiteX8" fmla="*/ 109489 w 109331"/>
                <a:gd name="connsiteY8" fmla="*/ 117546 h 163626"/>
                <a:gd name="connsiteX9" fmla="*/ 68133 w 109331"/>
                <a:gd name="connsiteY9" fmla="*/ 74725 h 163626"/>
                <a:gd name="connsiteX10" fmla="*/ 102121 w 109331"/>
                <a:gd name="connsiteY10" fmla="*/ 33101 h 163626"/>
                <a:gd name="connsiteX11" fmla="*/ 54110 w 109331"/>
                <a:gd name="connsiteY11" fmla="*/ 89 h 163626"/>
                <a:gd name="connsiteX12" fmla="*/ 7525 w 109331"/>
                <a:gd name="connsiteY12" fmla="*/ 32144 h 163626"/>
                <a:gd name="connsiteX13" fmla="*/ 19885 w 109331"/>
                <a:gd name="connsiteY13" fmla="*/ 44823 h 163626"/>
                <a:gd name="connsiteX14" fmla="*/ 32006 w 109331"/>
                <a:gd name="connsiteY14" fmla="*/ 32623 h 163626"/>
                <a:gd name="connsiteX15" fmla="*/ 19885 w 109331"/>
                <a:gd name="connsiteY15" fmla="*/ 20183 h 163626"/>
                <a:gd name="connsiteX16" fmla="*/ 53397 w 109331"/>
                <a:gd name="connsiteY16" fmla="*/ 7026 h 163626"/>
                <a:gd name="connsiteX17" fmla="*/ 79066 w 109331"/>
                <a:gd name="connsiteY17" fmla="*/ 33101 h 163626"/>
                <a:gd name="connsiteX18" fmla="*/ 69559 w 109331"/>
                <a:gd name="connsiteY18" fmla="*/ 61568 h 163626"/>
                <a:gd name="connsiteX19" fmla="*/ 43177 w 109331"/>
                <a:gd name="connsiteY19" fmla="*/ 71855 h 163626"/>
                <a:gd name="connsiteX20" fmla="*/ 35571 w 109331"/>
                <a:gd name="connsiteY20" fmla="*/ 72572 h 163626"/>
                <a:gd name="connsiteX21" fmla="*/ 33195 w 109331"/>
                <a:gd name="connsiteY21" fmla="*/ 75682 h 163626"/>
                <a:gd name="connsiteX22" fmla="*/ 39374 w 109331"/>
                <a:gd name="connsiteY22" fmla="*/ 79031 h 163626"/>
                <a:gd name="connsiteX23" fmla="*/ 52209 w 109331"/>
                <a:gd name="connsiteY23" fmla="*/ 79031 h 16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331" h="163626">
                  <a:moveTo>
                    <a:pt x="52209" y="79031"/>
                  </a:moveTo>
                  <a:cubicBezTo>
                    <a:pt x="70747" y="79031"/>
                    <a:pt x="84057" y="91949"/>
                    <a:pt x="84057" y="117546"/>
                  </a:cubicBezTo>
                  <a:cubicBezTo>
                    <a:pt x="84057" y="147209"/>
                    <a:pt x="66945" y="156060"/>
                    <a:pt x="53159" y="156060"/>
                  </a:cubicBezTo>
                  <a:cubicBezTo>
                    <a:pt x="43652" y="156060"/>
                    <a:pt x="22737" y="153429"/>
                    <a:pt x="12754" y="139315"/>
                  </a:cubicBezTo>
                  <a:cubicBezTo>
                    <a:pt x="23925" y="138836"/>
                    <a:pt x="26540" y="130942"/>
                    <a:pt x="26540" y="125918"/>
                  </a:cubicBezTo>
                  <a:cubicBezTo>
                    <a:pt x="26540" y="118263"/>
                    <a:pt x="20835" y="112761"/>
                    <a:pt x="13467" y="112761"/>
                  </a:cubicBezTo>
                  <a:cubicBezTo>
                    <a:pt x="6812" y="112761"/>
                    <a:pt x="157" y="116828"/>
                    <a:pt x="157" y="126636"/>
                  </a:cubicBezTo>
                  <a:cubicBezTo>
                    <a:pt x="157" y="149123"/>
                    <a:pt x="24876" y="163715"/>
                    <a:pt x="53635" y="163715"/>
                  </a:cubicBezTo>
                  <a:cubicBezTo>
                    <a:pt x="86672" y="163715"/>
                    <a:pt x="109489" y="141468"/>
                    <a:pt x="109489" y="117546"/>
                  </a:cubicBezTo>
                  <a:cubicBezTo>
                    <a:pt x="109489" y="98887"/>
                    <a:pt x="94277" y="80227"/>
                    <a:pt x="68133" y="74725"/>
                  </a:cubicBezTo>
                  <a:cubicBezTo>
                    <a:pt x="93089" y="65635"/>
                    <a:pt x="102121" y="47694"/>
                    <a:pt x="102121" y="33101"/>
                  </a:cubicBezTo>
                  <a:cubicBezTo>
                    <a:pt x="102121" y="14203"/>
                    <a:pt x="80492" y="89"/>
                    <a:pt x="54110" y="89"/>
                  </a:cubicBezTo>
                  <a:cubicBezTo>
                    <a:pt x="27728" y="89"/>
                    <a:pt x="7525" y="13007"/>
                    <a:pt x="7525" y="32144"/>
                  </a:cubicBezTo>
                  <a:cubicBezTo>
                    <a:pt x="7525" y="40278"/>
                    <a:pt x="12754" y="44823"/>
                    <a:pt x="19885" y="44823"/>
                  </a:cubicBezTo>
                  <a:cubicBezTo>
                    <a:pt x="27253" y="44823"/>
                    <a:pt x="32006" y="39321"/>
                    <a:pt x="32006" y="32623"/>
                  </a:cubicBezTo>
                  <a:cubicBezTo>
                    <a:pt x="32006" y="25685"/>
                    <a:pt x="27253" y="20662"/>
                    <a:pt x="19885" y="20183"/>
                  </a:cubicBezTo>
                  <a:cubicBezTo>
                    <a:pt x="28203" y="9658"/>
                    <a:pt x="44603" y="7026"/>
                    <a:pt x="53397" y="7026"/>
                  </a:cubicBezTo>
                  <a:cubicBezTo>
                    <a:pt x="64092" y="7026"/>
                    <a:pt x="79066" y="12289"/>
                    <a:pt x="79066" y="33101"/>
                  </a:cubicBezTo>
                  <a:cubicBezTo>
                    <a:pt x="79066" y="43148"/>
                    <a:pt x="75739" y="54153"/>
                    <a:pt x="69559" y="61568"/>
                  </a:cubicBezTo>
                  <a:cubicBezTo>
                    <a:pt x="61716" y="70659"/>
                    <a:pt x="55061" y="71137"/>
                    <a:pt x="43177" y="71855"/>
                  </a:cubicBezTo>
                  <a:cubicBezTo>
                    <a:pt x="37235" y="72333"/>
                    <a:pt x="36760" y="72333"/>
                    <a:pt x="35571" y="72572"/>
                  </a:cubicBezTo>
                  <a:cubicBezTo>
                    <a:pt x="35096" y="72572"/>
                    <a:pt x="33195" y="73051"/>
                    <a:pt x="33195" y="75682"/>
                  </a:cubicBezTo>
                  <a:cubicBezTo>
                    <a:pt x="33195" y="79031"/>
                    <a:pt x="35334" y="79031"/>
                    <a:pt x="39374" y="79031"/>
                  </a:cubicBezTo>
                  <a:lnTo>
                    <a:pt x="52209" y="79031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" name="フリーフォーム 13">
              <a:extLst>
                <a:ext uri="{FF2B5EF4-FFF2-40B4-BE49-F238E27FC236}">
                  <a16:creationId xmlns:a16="http://schemas.microsoft.com/office/drawing/2014/main" id="{594FA8AC-A5E0-66B4-CE8C-95430AA64B3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944826" y="5090946"/>
              <a:ext cx="226132" cy="154809"/>
            </a:xfrm>
            <a:custGeom>
              <a:avLst/>
              <a:gdLst>
                <a:gd name="connsiteX0" fmla="*/ 226297 w 226132"/>
                <a:gd name="connsiteY0" fmla="*/ 140202 h 154809"/>
                <a:gd name="connsiteX1" fmla="*/ 218487 w 226132"/>
                <a:gd name="connsiteY1" fmla="*/ 140885 h 154809"/>
                <a:gd name="connsiteX2" fmla="*/ 162124 w 226132"/>
                <a:gd name="connsiteY2" fmla="*/ 96459 h 154809"/>
                <a:gd name="connsiteX3" fmla="*/ 145826 w 226132"/>
                <a:gd name="connsiteY3" fmla="*/ 70828 h 154809"/>
                <a:gd name="connsiteX4" fmla="*/ 217129 w 226132"/>
                <a:gd name="connsiteY4" fmla="*/ 9998 h 154809"/>
                <a:gd name="connsiteX5" fmla="*/ 226297 w 226132"/>
                <a:gd name="connsiteY5" fmla="*/ 11023 h 154809"/>
                <a:gd name="connsiteX6" fmla="*/ 225278 w 226132"/>
                <a:gd name="connsiteY6" fmla="*/ 1113 h 154809"/>
                <a:gd name="connsiteX7" fmla="*/ 214753 w 226132"/>
                <a:gd name="connsiteY7" fmla="*/ 87 h 154809"/>
                <a:gd name="connsiteX8" fmla="*/ 138357 w 226132"/>
                <a:gd name="connsiteY8" fmla="*/ 58867 h 154809"/>
                <a:gd name="connsiteX9" fmla="*/ 107459 w 226132"/>
                <a:gd name="connsiteY9" fmla="*/ 19908 h 154809"/>
                <a:gd name="connsiteX10" fmla="*/ 59584 w 226132"/>
                <a:gd name="connsiteY10" fmla="*/ 87 h 154809"/>
                <a:gd name="connsiteX11" fmla="*/ 165 w 226132"/>
                <a:gd name="connsiteY11" fmla="*/ 77663 h 154809"/>
                <a:gd name="connsiteX12" fmla="*/ 58565 w 226132"/>
                <a:gd name="connsiteY12" fmla="*/ 154897 h 154809"/>
                <a:gd name="connsiteX13" fmla="*/ 134961 w 226132"/>
                <a:gd name="connsiteY13" fmla="*/ 96117 h 154809"/>
                <a:gd name="connsiteX14" fmla="*/ 165859 w 226132"/>
                <a:gd name="connsiteY14" fmla="*/ 135076 h 154809"/>
                <a:gd name="connsiteX15" fmla="*/ 213734 w 226132"/>
                <a:gd name="connsiteY15" fmla="*/ 154897 h 154809"/>
                <a:gd name="connsiteX16" fmla="*/ 226297 w 226132"/>
                <a:gd name="connsiteY16" fmla="*/ 153530 h 154809"/>
                <a:gd name="connsiteX17" fmla="*/ 226297 w 226132"/>
                <a:gd name="connsiteY17" fmla="*/ 140202 h 154809"/>
                <a:gd name="connsiteX18" fmla="*/ 127491 w 226132"/>
                <a:gd name="connsiteY18" fmla="*/ 84156 h 154809"/>
                <a:gd name="connsiteX19" fmla="*/ 56188 w 226132"/>
                <a:gd name="connsiteY19" fmla="*/ 144986 h 154809"/>
                <a:gd name="connsiteX20" fmla="*/ 7635 w 226132"/>
                <a:gd name="connsiteY20" fmla="*/ 77663 h 154809"/>
                <a:gd name="connsiteX21" fmla="*/ 54830 w 226132"/>
                <a:gd name="connsiteY21" fmla="*/ 14099 h 154809"/>
                <a:gd name="connsiteX22" fmla="*/ 111194 w 226132"/>
                <a:gd name="connsiteY22" fmla="*/ 58525 h 154809"/>
                <a:gd name="connsiteX23" fmla="*/ 127491 w 226132"/>
                <a:gd name="connsiteY23" fmla="*/ 84156 h 15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6132" h="154809">
                  <a:moveTo>
                    <a:pt x="226297" y="140202"/>
                  </a:moveTo>
                  <a:cubicBezTo>
                    <a:pt x="224939" y="140202"/>
                    <a:pt x="219506" y="140885"/>
                    <a:pt x="218487" y="140885"/>
                  </a:cubicBezTo>
                  <a:cubicBezTo>
                    <a:pt x="191664" y="140885"/>
                    <a:pt x="173668" y="114229"/>
                    <a:pt x="162124" y="96459"/>
                  </a:cubicBezTo>
                  <a:cubicBezTo>
                    <a:pt x="158729" y="90649"/>
                    <a:pt x="149561" y="76638"/>
                    <a:pt x="145826" y="70828"/>
                  </a:cubicBezTo>
                  <a:cubicBezTo>
                    <a:pt x="153975" y="52374"/>
                    <a:pt x="176724" y="9998"/>
                    <a:pt x="217129" y="9998"/>
                  </a:cubicBezTo>
                  <a:cubicBezTo>
                    <a:pt x="219506" y="9998"/>
                    <a:pt x="222562" y="9998"/>
                    <a:pt x="226297" y="11023"/>
                  </a:cubicBezTo>
                  <a:cubicBezTo>
                    <a:pt x="226297" y="2138"/>
                    <a:pt x="225957" y="1796"/>
                    <a:pt x="225278" y="1113"/>
                  </a:cubicBezTo>
                  <a:cubicBezTo>
                    <a:pt x="222901" y="429"/>
                    <a:pt x="217808" y="87"/>
                    <a:pt x="214753" y="87"/>
                  </a:cubicBezTo>
                  <a:cubicBezTo>
                    <a:pt x="171631" y="87"/>
                    <a:pt x="146505" y="41780"/>
                    <a:pt x="138357" y="58867"/>
                  </a:cubicBezTo>
                  <a:cubicBezTo>
                    <a:pt x="124775" y="38021"/>
                    <a:pt x="120022" y="30502"/>
                    <a:pt x="107459" y="19908"/>
                  </a:cubicBezTo>
                  <a:cubicBezTo>
                    <a:pt x="86747" y="1796"/>
                    <a:pt x="68072" y="87"/>
                    <a:pt x="59584" y="87"/>
                  </a:cubicBezTo>
                  <a:cubicBezTo>
                    <a:pt x="21895" y="87"/>
                    <a:pt x="165" y="38363"/>
                    <a:pt x="165" y="77663"/>
                  </a:cubicBezTo>
                  <a:cubicBezTo>
                    <a:pt x="165" y="115938"/>
                    <a:pt x="21216" y="154897"/>
                    <a:pt x="58565" y="154897"/>
                  </a:cubicBezTo>
                  <a:cubicBezTo>
                    <a:pt x="101686" y="154897"/>
                    <a:pt x="126812" y="113204"/>
                    <a:pt x="134961" y="96117"/>
                  </a:cubicBezTo>
                  <a:cubicBezTo>
                    <a:pt x="148543" y="116963"/>
                    <a:pt x="153296" y="124482"/>
                    <a:pt x="165859" y="135076"/>
                  </a:cubicBezTo>
                  <a:cubicBezTo>
                    <a:pt x="186571" y="153188"/>
                    <a:pt x="205245" y="154897"/>
                    <a:pt x="213734" y="154897"/>
                  </a:cubicBezTo>
                  <a:cubicBezTo>
                    <a:pt x="217808" y="154897"/>
                    <a:pt x="223241" y="154213"/>
                    <a:pt x="226297" y="153530"/>
                  </a:cubicBezTo>
                  <a:lnTo>
                    <a:pt x="226297" y="140202"/>
                  </a:lnTo>
                  <a:close/>
                  <a:moveTo>
                    <a:pt x="127491" y="84156"/>
                  </a:moveTo>
                  <a:cubicBezTo>
                    <a:pt x="119342" y="102610"/>
                    <a:pt x="96593" y="144986"/>
                    <a:pt x="56188" y="144986"/>
                  </a:cubicBezTo>
                  <a:cubicBezTo>
                    <a:pt x="23253" y="144986"/>
                    <a:pt x="7635" y="108761"/>
                    <a:pt x="7635" y="77663"/>
                  </a:cubicBezTo>
                  <a:cubicBezTo>
                    <a:pt x="7635" y="43830"/>
                    <a:pt x="26649" y="14099"/>
                    <a:pt x="54830" y="14099"/>
                  </a:cubicBezTo>
                  <a:cubicBezTo>
                    <a:pt x="81654" y="14099"/>
                    <a:pt x="99649" y="40755"/>
                    <a:pt x="111194" y="58525"/>
                  </a:cubicBezTo>
                  <a:cubicBezTo>
                    <a:pt x="114589" y="64335"/>
                    <a:pt x="123756" y="78346"/>
                    <a:pt x="127491" y="84156"/>
                  </a:cubicBez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4F8E6C15-F4E3-DF24-2E27-EF60B92A919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298132" y="5090946"/>
              <a:ext cx="190480" cy="154809"/>
            </a:xfrm>
            <a:custGeom>
              <a:avLst/>
              <a:gdLst>
                <a:gd name="connsiteX0" fmla="*/ 148214 w 190480"/>
                <a:gd name="connsiteY0" fmla="*/ 70486 h 154809"/>
                <a:gd name="connsiteX1" fmla="*/ 91511 w 190480"/>
                <a:gd name="connsiteY1" fmla="*/ 87 h 154809"/>
                <a:gd name="connsiteX2" fmla="*/ 175 w 190480"/>
                <a:gd name="connsiteY2" fmla="*/ 97142 h 154809"/>
                <a:gd name="connsiteX3" fmla="*/ 55180 w 190480"/>
                <a:gd name="connsiteY3" fmla="*/ 154897 h 154809"/>
                <a:gd name="connsiteX4" fmla="*/ 126823 w 190480"/>
                <a:gd name="connsiteY4" fmla="*/ 126190 h 154809"/>
                <a:gd name="connsiteX5" fmla="*/ 157721 w 190480"/>
                <a:gd name="connsiteY5" fmla="*/ 154897 h 154809"/>
                <a:gd name="connsiteX6" fmla="*/ 186242 w 190480"/>
                <a:gd name="connsiteY6" fmla="*/ 130633 h 154809"/>
                <a:gd name="connsiteX7" fmla="*/ 182167 w 190480"/>
                <a:gd name="connsiteY7" fmla="*/ 127216 h 154809"/>
                <a:gd name="connsiteX8" fmla="*/ 177753 w 190480"/>
                <a:gd name="connsiteY8" fmla="*/ 130633 h 154809"/>
                <a:gd name="connsiteX9" fmla="*/ 158739 w 190480"/>
                <a:gd name="connsiteY9" fmla="*/ 147378 h 154809"/>
                <a:gd name="connsiteX10" fmla="*/ 148214 w 190480"/>
                <a:gd name="connsiteY10" fmla="*/ 112521 h 154809"/>
                <a:gd name="connsiteX11" fmla="*/ 151609 w 190480"/>
                <a:gd name="connsiteY11" fmla="*/ 100560 h 154809"/>
                <a:gd name="connsiteX12" fmla="*/ 190656 w 190480"/>
                <a:gd name="connsiteY12" fmla="*/ 20250 h 154809"/>
                <a:gd name="connsiteX13" fmla="*/ 186581 w 190480"/>
                <a:gd name="connsiteY13" fmla="*/ 16833 h 154809"/>
                <a:gd name="connsiteX14" fmla="*/ 181488 w 190480"/>
                <a:gd name="connsiteY14" fmla="*/ 24009 h 154809"/>
                <a:gd name="connsiteX15" fmla="*/ 148214 w 190480"/>
                <a:gd name="connsiteY15" fmla="*/ 91674 h 154809"/>
                <a:gd name="connsiteX16" fmla="*/ 148214 w 190480"/>
                <a:gd name="connsiteY16" fmla="*/ 70486 h 154809"/>
                <a:gd name="connsiteX17" fmla="*/ 125465 w 190480"/>
                <a:gd name="connsiteY17" fmla="*/ 117305 h 154809"/>
                <a:gd name="connsiteX18" fmla="*/ 55859 w 190480"/>
                <a:gd name="connsiteY18" fmla="*/ 147378 h 154809"/>
                <a:gd name="connsiteX19" fmla="*/ 25301 w 190480"/>
                <a:gd name="connsiteY19" fmla="*/ 110128 h 154809"/>
                <a:gd name="connsiteX20" fmla="*/ 44994 w 190480"/>
                <a:gd name="connsiteY20" fmla="*/ 39046 h 154809"/>
                <a:gd name="connsiteX21" fmla="*/ 91171 w 190480"/>
                <a:gd name="connsiteY21" fmla="*/ 7606 h 154809"/>
                <a:gd name="connsiteX22" fmla="*/ 124786 w 190480"/>
                <a:gd name="connsiteY22" fmla="*/ 79030 h 154809"/>
                <a:gd name="connsiteX23" fmla="*/ 125465 w 190480"/>
                <a:gd name="connsiteY23" fmla="*/ 117305 h 15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0480" h="154809">
                  <a:moveTo>
                    <a:pt x="148214" y="70486"/>
                  </a:moveTo>
                  <a:cubicBezTo>
                    <a:pt x="148214" y="16833"/>
                    <a:pt x="116637" y="87"/>
                    <a:pt x="91511" y="87"/>
                  </a:cubicBezTo>
                  <a:cubicBezTo>
                    <a:pt x="44994" y="87"/>
                    <a:pt x="175" y="48957"/>
                    <a:pt x="175" y="97142"/>
                  </a:cubicBezTo>
                  <a:cubicBezTo>
                    <a:pt x="175" y="128924"/>
                    <a:pt x="20548" y="154897"/>
                    <a:pt x="55180" y="154897"/>
                  </a:cubicBezTo>
                  <a:cubicBezTo>
                    <a:pt x="76571" y="154897"/>
                    <a:pt x="101018" y="147037"/>
                    <a:pt x="126823" y="126190"/>
                  </a:cubicBezTo>
                  <a:cubicBezTo>
                    <a:pt x="131237" y="144303"/>
                    <a:pt x="142442" y="154897"/>
                    <a:pt x="157721" y="154897"/>
                  </a:cubicBezTo>
                  <a:cubicBezTo>
                    <a:pt x="175716" y="154897"/>
                    <a:pt x="186242" y="136101"/>
                    <a:pt x="186242" y="130633"/>
                  </a:cubicBezTo>
                  <a:cubicBezTo>
                    <a:pt x="186242" y="128241"/>
                    <a:pt x="184205" y="127216"/>
                    <a:pt x="182167" y="127216"/>
                  </a:cubicBezTo>
                  <a:cubicBezTo>
                    <a:pt x="179791" y="127216"/>
                    <a:pt x="178772" y="128241"/>
                    <a:pt x="177753" y="130633"/>
                  </a:cubicBezTo>
                  <a:cubicBezTo>
                    <a:pt x="171642" y="147378"/>
                    <a:pt x="159418" y="147378"/>
                    <a:pt x="158739" y="147378"/>
                  </a:cubicBezTo>
                  <a:cubicBezTo>
                    <a:pt x="148214" y="147378"/>
                    <a:pt x="148214" y="120722"/>
                    <a:pt x="148214" y="112521"/>
                  </a:cubicBezTo>
                  <a:cubicBezTo>
                    <a:pt x="148214" y="105344"/>
                    <a:pt x="148214" y="104661"/>
                    <a:pt x="151609" y="100560"/>
                  </a:cubicBezTo>
                  <a:cubicBezTo>
                    <a:pt x="183526" y="60234"/>
                    <a:pt x="190656" y="20592"/>
                    <a:pt x="190656" y="20250"/>
                  </a:cubicBezTo>
                  <a:cubicBezTo>
                    <a:pt x="190656" y="19567"/>
                    <a:pt x="190316" y="16833"/>
                    <a:pt x="186581" y="16833"/>
                  </a:cubicBezTo>
                  <a:cubicBezTo>
                    <a:pt x="183186" y="16833"/>
                    <a:pt x="183186" y="17858"/>
                    <a:pt x="181488" y="24009"/>
                  </a:cubicBezTo>
                  <a:cubicBezTo>
                    <a:pt x="175377" y="45539"/>
                    <a:pt x="164172" y="71512"/>
                    <a:pt x="148214" y="91674"/>
                  </a:cubicBezTo>
                  <a:lnTo>
                    <a:pt x="148214" y="70486"/>
                  </a:lnTo>
                  <a:close/>
                  <a:moveTo>
                    <a:pt x="125465" y="117305"/>
                  </a:moveTo>
                  <a:cubicBezTo>
                    <a:pt x="95585" y="143619"/>
                    <a:pt x="69441" y="147378"/>
                    <a:pt x="55859" y="147378"/>
                  </a:cubicBezTo>
                  <a:cubicBezTo>
                    <a:pt x="35487" y="147378"/>
                    <a:pt x="25301" y="132000"/>
                    <a:pt x="25301" y="110128"/>
                  </a:cubicBezTo>
                  <a:cubicBezTo>
                    <a:pt x="25301" y="93383"/>
                    <a:pt x="34129" y="56475"/>
                    <a:pt x="44994" y="39046"/>
                  </a:cubicBezTo>
                  <a:cubicBezTo>
                    <a:pt x="60953" y="14099"/>
                    <a:pt x="79288" y="7606"/>
                    <a:pt x="91171" y="7606"/>
                  </a:cubicBezTo>
                  <a:cubicBezTo>
                    <a:pt x="124786" y="7606"/>
                    <a:pt x="124786" y="52374"/>
                    <a:pt x="124786" y="79030"/>
                  </a:cubicBezTo>
                  <a:cubicBezTo>
                    <a:pt x="124786" y="91674"/>
                    <a:pt x="124786" y="111495"/>
                    <a:pt x="125465" y="117305"/>
                  </a:cubicBez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" name="フリーフォーム 16">
              <a:extLst>
                <a:ext uri="{FF2B5EF4-FFF2-40B4-BE49-F238E27FC236}">
                  <a16:creationId xmlns:a16="http://schemas.microsoft.com/office/drawing/2014/main" id="{2209E273-B190-1AAD-5D61-51CA2212628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514249" y="5134415"/>
              <a:ext cx="109331" cy="163626"/>
            </a:xfrm>
            <a:custGeom>
              <a:avLst/>
              <a:gdLst>
                <a:gd name="connsiteX0" fmla="*/ 52233 w 109331"/>
                <a:gd name="connsiteY0" fmla="*/ 79031 h 163626"/>
                <a:gd name="connsiteX1" fmla="*/ 84081 w 109331"/>
                <a:gd name="connsiteY1" fmla="*/ 117546 h 163626"/>
                <a:gd name="connsiteX2" fmla="*/ 53183 w 109331"/>
                <a:gd name="connsiteY2" fmla="*/ 156060 h 163626"/>
                <a:gd name="connsiteX3" fmla="*/ 12778 w 109331"/>
                <a:gd name="connsiteY3" fmla="*/ 139315 h 163626"/>
                <a:gd name="connsiteX4" fmla="*/ 26564 w 109331"/>
                <a:gd name="connsiteY4" fmla="*/ 125918 h 163626"/>
                <a:gd name="connsiteX5" fmla="*/ 13491 w 109331"/>
                <a:gd name="connsiteY5" fmla="*/ 112761 h 163626"/>
                <a:gd name="connsiteX6" fmla="*/ 182 w 109331"/>
                <a:gd name="connsiteY6" fmla="*/ 126636 h 163626"/>
                <a:gd name="connsiteX7" fmla="*/ 53659 w 109331"/>
                <a:gd name="connsiteY7" fmla="*/ 163715 h 163626"/>
                <a:gd name="connsiteX8" fmla="*/ 109513 w 109331"/>
                <a:gd name="connsiteY8" fmla="*/ 117546 h 163626"/>
                <a:gd name="connsiteX9" fmla="*/ 68157 w 109331"/>
                <a:gd name="connsiteY9" fmla="*/ 74725 h 163626"/>
                <a:gd name="connsiteX10" fmla="*/ 102145 w 109331"/>
                <a:gd name="connsiteY10" fmla="*/ 33101 h 163626"/>
                <a:gd name="connsiteX11" fmla="*/ 54134 w 109331"/>
                <a:gd name="connsiteY11" fmla="*/ 89 h 163626"/>
                <a:gd name="connsiteX12" fmla="*/ 7550 w 109331"/>
                <a:gd name="connsiteY12" fmla="*/ 32144 h 163626"/>
                <a:gd name="connsiteX13" fmla="*/ 19909 w 109331"/>
                <a:gd name="connsiteY13" fmla="*/ 44823 h 163626"/>
                <a:gd name="connsiteX14" fmla="*/ 32030 w 109331"/>
                <a:gd name="connsiteY14" fmla="*/ 32623 h 163626"/>
                <a:gd name="connsiteX15" fmla="*/ 19909 w 109331"/>
                <a:gd name="connsiteY15" fmla="*/ 20183 h 163626"/>
                <a:gd name="connsiteX16" fmla="*/ 53421 w 109331"/>
                <a:gd name="connsiteY16" fmla="*/ 7026 h 163626"/>
                <a:gd name="connsiteX17" fmla="*/ 79090 w 109331"/>
                <a:gd name="connsiteY17" fmla="*/ 33101 h 163626"/>
                <a:gd name="connsiteX18" fmla="*/ 69583 w 109331"/>
                <a:gd name="connsiteY18" fmla="*/ 61568 h 163626"/>
                <a:gd name="connsiteX19" fmla="*/ 43201 w 109331"/>
                <a:gd name="connsiteY19" fmla="*/ 71855 h 163626"/>
                <a:gd name="connsiteX20" fmla="*/ 35595 w 109331"/>
                <a:gd name="connsiteY20" fmla="*/ 72572 h 163626"/>
                <a:gd name="connsiteX21" fmla="*/ 33219 w 109331"/>
                <a:gd name="connsiteY21" fmla="*/ 75682 h 163626"/>
                <a:gd name="connsiteX22" fmla="*/ 39398 w 109331"/>
                <a:gd name="connsiteY22" fmla="*/ 79031 h 163626"/>
                <a:gd name="connsiteX23" fmla="*/ 52233 w 109331"/>
                <a:gd name="connsiteY23" fmla="*/ 79031 h 16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331" h="163626">
                  <a:moveTo>
                    <a:pt x="52233" y="79031"/>
                  </a:moveTo>
                  <a:cubicBezTo>
                    <a:pt x="70772" y="79031"/>
                    <a:pt x="84081" y="91949"/>
                    <a:pt x="84081" y="117546"/>
                  </a:cubicBezTo>
                  <a:cubicBezTo>
                    <a:pt x="84081" y="147209"/>
                    <a:pt x="66969" y="156060"/>
                    <a:pt x="53183" y="156060"/>
                  </a:cubicBezTo>
                  <a:cubicBezTo>
                    <a:pt x="43676" y="156060"/>
                    <a:pt x="22761" y="153429"/>
                    <a:pt x="12778" y="139315"/>
                  </a:cubicBezTo>
                  <a:cubicBezTo>
                    <a:pt x="23949" y="138836"/>
                    <a:pt x="26564" y="130942"/>
                    <a:pt x="26564" y="125918"/>
                  </a:cubicBezTo>
                  <a:cubicBezTo>
                    <a:pt x="26564" y="118263"/>
                    <a:pt x="20859" y="112761"/>
                    <a:pt x="13491" y="112761"/>
                  </a:cubicBezTo>
                  <a:cubicBezTo>
                    <a:pt x="6837" y="112761"/>
                    <a:pt x="182" y="116828"/>
                    <a:pt x="182" y="126636"/>
                  </a:cubicBezTo>
                  <a:cubicBezTo>
                    <a:pt x="182" y="149123"/>
                    <a:pt x="24900" y="163715"/>
                    <a:pt x="53659" y="163715"/>
                  </a:cubicBezTo>
                  <a:cubicBezTo>
                    <a:pt x="86696" y="163715"/>
                    <a:pt x="109513" y="141468"/>
                    <a:pt x="109513" y="117546"/>
                  </a:cubicBezTo>
                  <a:cubicBezTo>
                    <a:pt x="109513" y="98887"/>
                    <a:pt x="94301" y="80227"/>
                    <a:pt x="68157" y="74725"/>
                  </a:cubicBezTo>
                  <a:cubicBezTo>
                    <a:pt x="93113" y="65635"/>
                    <a:pt x="102145" y="47694"/>
                    <a:pt x="102145" y="33101"/>
                  </a:cubicBezTo>
                  <a:cubicBezTo>
                    <a:pt x="102145" y="14203"/>
                    <a:pt x="80516" y="89"/>
                    <a:pt x="54134" y="89"/>
                  </a:cubicBezTo>
                  <a:cubicBezTo>
                    <a:pt x="27752" y="89"/>
                    <a:pt x="7550" y="13007"/>
                    <a:pt x="7550" y="32144"/>
                  </a:cubicBezTo>
                  <a:cubicBezTo>
                    <a:pt x="7550" y="40278"/>
                    <a:pt x="12778" y="44823"/>
                    <a:pt x="19909" y="44823"/>
                  </a:cubicBezTo>
                  <a:cubicBezTo>
                    <a:pt x="27277" y="44823"/>
                    <a:pt x="32030" y="39321"/>
                    <a:pt x="32030" y="32623"/>
                  </a:cubicBezTo>
                  <a:cubicBezTo>
                    <a:pt x="32030" y="25685"/>
                    <a:pt x="27277" y="20662"/>
                    <a:pt x="19909" y="20183"/>
                  </a:cubicBezTo>
                  <a:cubicBezTo>
                    <a:pt x="28227" y="9658"/>
                    <a:pt x="44627" y="7026"/>
                    <a:pt x="53421" y="7026"/>
                  </a:cubicBezTo>
                  <a:cubicBezTo>
                    <a:pt x="64117" y="7026"/>
                    <a:pt x="79090" y="12289"/>
                    <a:pt x="79090" y="33101"/>
                  </a:cubicBezTo>
                  <a:cubicBezTo>
                    <a:pt x="79090" y="43148"/>
                    <a:pt x="75763" y="54153"/>
                    <a:pt x="69583" y="61568"/>
                  </a:cubicBezTo>
                  <a:cubicBezTo>
                    <a:pt x="61740" y="70659"/>
                    <a:pt x="55085" y="71137"/>
                    <a:pt x="43201" y="71855"/>
                  </a:cubicBezTo>
                  <a:cubicBezTo>
                    <a:pt x="37259" y="72333"/>
                    <a:pt x="36784" y="72333"/>
                    <a:pt x="35595" y="72572"/>
                  </a:cubicBezTo>
                  <a:cubicBezTo>
                    <a:pt x="35120" y="72572"/>
                    <a:pt x="33219" y="73051"/>
                    <a:pt x="33219" y="75682"/>
                  </a:cubicBezTo>
                  <a:cubicBezTo>
                    <a:pt x="33219" y="79031"/>
                    <a:pt x="35358" y="79031"/>
                    <a:pt x="39398" y="79031"/>
                  </a:cubicBezTo>
                  <a:lnTo>
                    <a:pt x="52233" y="79031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F810EA3F-7740-3225-E159-C6AA382EECB5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648642" y="5187761"/>
              <a:ext cx="141655" cy="156688"/>
            </a:xfrm>
            <a:custGeom>
              <a:avLst/>
              <a:gdLst>
                <a:gd name="connsiteX0" fmla="*/ 1136 w 141655"/>
                <a:gd name="connsiteY0" fmla="*/ 144099 h 156688"/>
                <a:gd name="connsiteX1" fmla="*/ 186 w 141655"/>
                <a:gd name="connsiteY1" fmla="*/ 149123 h 156688"/>
                <a:gd name="connsiteX2" fmla="*/ 8267 w 141655"/>
                <a:gd name="connsiteY2" fmla="*/ 156778 h 156688"/>
                <a:gd name="connsiteX3" fmla="*/ 19675 w 141655"/>
                <a:gd name="connsiteY3" fmla="*/ 144817 h 156688"/>
                <a:gd name="connsiteX4" fmla="*/ 30608 w 141655"/>
                <a:gd name="connsiteY4" fmla="*/ 101040 h 156688"/>
                <a:gd name="connsiteX5" fmla="*/ 56040 w 141655"/>
                <a:gd name="connsiteY5" fmla="*/ 107977 h 156688"/>
                <a:gd name="connsiteX6" fmla="*/ 90265 w 141655"/>
                <a:gd name="connsiteY6" fmla="*/ 90753 h 156688"/>
                <a:gd name="connsiteX7" fmla="*/ 114746 w 141655"/>
                <a:gd name="connsiteY7" fmla="*/ 107977 h 156688"/>
                <a:gd name="connsiteX8" fmla="*/ 133522 w 141655"/>
                <a:gd name="connsiteY8" fmla="*/ 95298 h 156688"/>
                <a:gd name="connsiteX9" fmla="*/ 141841 w 141655"/>
                <a:gd name="connsiteY9" fmla="*/ 71376 h 156688"/>
                <a:gd name="connsiteX10" fmla="*/ 138038 w 141655"/>
                <a:gd name="connsiteY10" fmla="*/ 68267 h 156688"/>
                <a:gd name="connsiteX11" fmla="*/ 132809 w 141655"/>
                <a:gd name="connsiteY11" fmla="*/ 75682 h 156688"/>
                <a:gd name="connsiteX12" fmla="*/ 115459 w 141655"/>
                <a:gd name="connsiteY12" fmla="*/ 101279 h 156688"/>
                <a:gd name="connsiteX13" fmla="*/ 107615 w 141655"/>
                <a:gd name="connsiteY13" fmla="*/ 89557 h 156688"/>
                <a:gd name="connsiteX14" fmla="*/ 111180 w 141655"/>
                <a:gd name="connsiteY14" fmla="*/ 70659 h 156688"/>
                <a:gd name="connsiteX15" fmla="*/ 116409 w 141655"/>
                <a:gd name="connsiteY15" fmla="*/ 49129 h 156688"/>
                <a:gd name="connsiteX16" fmla="*/ 121876 w 141655"/>
                <a:gd name="connsiteY16" fmla="*/ 27838 h 156688"/>
                <a:gd name="connsiteX17" fmla="*/ 125916 w 141655"/>
                <a:gd name="connsiteY17" fmla="*/ 10136 h 156688"/>
                <a:gd name="connsiteX18" fmla="*/ 118073 w 141655"/>
                <a:gd name="connsiteY18" fmla="*/ 2481 h 156688"/>
                <a:gd name="connsiteX19" fmla="*/ 108328 w 141655"/>
                <a:gd name="connsiteY19" fmla="*/ 8222 h 156688"/>
                <a:gd name="connsiteX20" fmla="*/ 104526 w 141655"/>
                <a:gd name="connsiteY20" fmla="*/ 22097 h 156688"/>
                <a:gd name="connsiteX21" fmla="*/ 99534 w 141655"/>
                <a:gd name="connsiteY21" fmla="*/ 41952 h 156688"/>
                <a:gd name="connsiteX22" fmla="*/ 92166 w 141655"/>
                <a:gd name="connsiteY22" fmla="*/ 71855 h 156688"/>
                <a:gd name="connsiteX23" fmla="*/ 88364 w 141655"/>
                <a:gd name="connsiteY23" fmla="*/ 81424 h 156688"/>
                <a:gd name="connsiteX24" fmla="*/ 56990 w 141655"/>
                <a:gd name="connsiteY24" fmla="*/ 101279 h 156688"/>
                <a:gd name="connsiteX25" fmla="*/ 37501 w 141655"/>
                <a:gd name="connsiteY25" fmla="*/ 79988 h 156688"/>
                <a:gd name="connsiteX26" fmla="*/ 41541 w 141655"/>
                <a:gd name="connsiteY26" fmla="*/ 57741 h 156688"/>
                <a:gd name="connsiteX27" fmla="*/ 46770 w 141655"/>
                <a:gd name="connsiteY27" fmla="*/ 36211 h 156688"/>
                <a:gd name="connsiteX28" fmla="*/ 50098 w 141655"/>
                <a:gd name="connsiteY28" fmla="*/ 22815 h 156688"/>
                <a:gd name="connsiteX29" fmla="*/ 53663 w 141655"/>
                <a:gd name="connsiteY29" fmla="*/ 7744 h 156688"/>
                <a:gd name="connsiteX30" fmla="*/ 45582 w 141655"/>
                <a:gd name="connsiteY30" fmla="*/ 89 h 156688"/>
                <a:gd name="connsiteX31" fmla="*/ 34173 w 141655"/>
                <a:gd name="connsiteY31" fmla="*/ 11332 h 156688"/>
                <a:gd name="connsiteX32" fmla="*/ 1136 w 141655"/>
                <a:gd name="connsiteY32" fmla="*/ 144099 h 15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1655" h="156688">
                  <a:moveTo>
                    <a:pt x="1136" y="144099"/>
                  </a:moveTo>
                  <a:cubicBezTo>
                    <a:pt x="186" y="147687"/>
                    <a:pt x="186" y="148884"/>
                    <a:pt x="186" y="149123"/>
                  </a:cubicBezTo>
                  <a:cubicBezTo>
                    <a:pt x="186" y="154386"/>
                    <a:pt x="4464" y="156778"/>
                    <a:pt x="8267" y="156778"/>
                  </a:cubicBezTo>
                  <a:cubicBezTo>
                    <a:pt x="16823" y="156778"/>
                    <a:pt x="18724" y="148884"/>
                    <a:pt x="19675" y="144817"/>
                  </a:cubicBezTo>
                  <a:cubicBezTo>
                    <a:pt x="20150" y="143621"/>
                    <a:pt x="24904" y="124483"/>
                    <a:pt x="30608" y="101040"/>
                  </a:cubicBezTo>
                  <a:cubicBezTo>
                    <a:pt x="37976" y="106063"/>
                    <a:pt x="47483" y="107977"/>
                    <a:pt x="56040" y="107977"/>
                  </a:cubicBezTo>
                  <a:cubicBezTo>
                    <a:pt x="76480" y="107977"/>
                    <a:pt x="89790" y="91232"/>
                    <a:pt x="90265" y="90753"/>
                  </a:cubicBezTo>
                  <a:cubicBezTo>
                    <a:pt x="94781" y="107259"/>
                    <a:pt x="111180" y="107977"/>
                    <a:pt x="114746" y="107977"/>
                  </a:cubicBezTo>
                  <a:cubicBezTo>
                    <a:pt x="123302" y="107977"/>
                    <a:pt x="129244" y="102714"/>
                    <a:pt x="133522" y="95298"/>
                  </a:cubicBezTo>
                  <a:cubicBezTo>
                    <a:pt x="138751" y="85969"/>
                    <a:pt x="141841" y="72333"/>
                    <a:pt x="141841" y="71376"/>
                  </a:cubicBezTo>
                  <a:cubicBezTo>
                    <a:pt x="141841" y="68267"/>
                    <a:pt x="138751" y="68267"/>
                    <a:pt x="138038" y="68267"/>
                  </a:cubicBezTo>
                  <a:cubicBezTo>
                    <a:pt x="134710" y="68267"/>
                    <a:pt x="134473" y="69223"/>
                    <a:pt x="132809" y="75682"/>
                  </a:cubicBezTo>
                  <a:cubicBezTo>
                    <a:pt x="129957" y="87165"/>
                    <a:pt x="125441" y="101279"/>
                    <a:pt x="115459" y="101279"/>
                  </a:cubicBezTo>
                  <a:cubicBezTo>
                    <a:pt x="109279" y="101279"/>
                    <a:pt x="107615" y="96016"/>
                    <a:pt x="107615" y="89557"/>
                  </a:cubicBezTo>
                  <a:cubicBezTo>
                    <a:pt x="107615" y="85490"/>
                    <a:pt x="109517" y="76878"/>
                    <a:pt x="111180" y="70659"/>
                  </a:cubicBezTo>
                  <a:cubicBezTo>
                    <a:pt x="112844" y="64200"/>
                    <a:pt x="115221" y="54392"/>
                    <a:pt x="116409" y="49129"/>
                  </a:cubicBezTo>
                  <a:lnTo>
                    <a:pt x="121876" y="27838"/>
                  </a:lnTo>
                  <a:cubicBezTo>
                    <a:pt x="123302" y="21858"/>
                    <a:pt x="125916" y="11332"/>
                    <a:pt x="125916" y="10136"/>
                  </a:cubicBezTo>
                  <a:cubicBezTo>
                    <a:pt x="125916" y="5352"/>
                    <a:pt x="122114" y="2481"/>
                    <a:pt x="118073" y="2481"/>
                  </a:cubicBezTo>
                  <a:cubicBezTo>
                    <a:pt x="115459" y="2481"/>
                    <a:pt x="110943" y="3677"/>
                    <a:pt x="108328" y="8222"/>
                  </a:cubicBezTo>
                  <a:cubicBezTo>
                    <a:pt x="107615" y="9658"/>
                    <a:pt x="105714" y="17313"/>
                    <a:pt x="104526" y="22097"/>
                  </a:cubicBezTo>
                  <a:lnTo>
                    <a:pt x="99534" y="41952"/>
                  </a:lnTo>
                  <a:lnTo>
                    <a:pt x="92166" y="71855"/>
                  </a:lnTo>
                  <a:cubicBezTo>
                    <a:pt x="90503" y="77835"/>
                    <a:pt x="90503" y="78314"/>
                    <a:pt x="88364" y="81424"/>
                  </a:cubicBezTo>
                  <a:cubicBezTo>
                    <a:pt x="80996" y="91949"/>
                    <a:pt x="70538" y="101279"/>
                    <a:pt x="56990" y="101279"/>
                  </a:cubicBezTo>
                  <a:cubicBezTo>
                    <a:pt x="37501" y="101279"/>
                    <a:pt x="37501" y="84294"/>
                    <a:pt x="37501" y="79988"/>
                  </a:cubicBezTo>
                  <a:cubicBezTo>
                    <a:pt x="37501" y="73769"/>
                    <a:pt x="38214" y="70659"/>
                    <a:pt x="41541" y="57741"/>
                  </a:cubicBezTo>
                  <a:cubicBezTo>
                    <a:pt x="43918" y="47215"/>
                    <a:pt x="44393" y="45541"/>
                    <a:pt x="46770" y="36211"/>
                  </a:cubicBezTo>
                  <a:lnTo>
                    <a:pt x="50098" y="22815"/>
                  </a:lnTo>
                  <a:cubicBezTo>
                    <a:pt x="51286" y="17791"/>
                    <a:pt x="53663" y="8701"/>
                    <a:pt x="53663" y="7744"/>
                  </a:cubicBezTo>
                  <a:cubicBezTo>
                    <a:pt x="53663" y="3438"/>
                    <a:pt x="50335" y="89"/>
                    <a:pt x="45582" y="89"/>
                  </a:cubicBezTo>
                  <a:cubicBezTo>
                    <a:pt x="37025" y="89"/>
                    <a:pt x="34886" y="8462"/>
                    <a:pt x="34173" y="11332"/>
                  </a:cubicBezTo>
                  <a:lnTo>
                    <a:pt x="1136" y="144099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9" name="フリーフォーム 18">
              <a:extLst>
                <a:ext uri="{FF2B5EF4-FFF2-40B4-BE49-F238E27FC236}">
                  <a16:creationId xmlns:a16="http://schemas.microsoft.com/office/drawing/2014/main" id="{F075F59D-028B-71B0-F76E-5374BFD5697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932157" y="5116577"/>
              <a:ext cx="225792" cy="79967"/>
            </a:xfrm>
            <a:custGeom>
              <a:avLst/>
              <a:gdLst>
                <a:gd name="connsiteX0" fmla="*/ 214442 w 225792"/>
                <a:gd name="connsiteY0" fmla="*/ 13757 h 79967"/>
                <a:gd name="connsiteX1" fmla="*/ 225986 w 225792"/>
                <a:gd name="connsiteY1" fmla="*/ 6922 h 79967"/>
                <a:gd name="connsiteX2" fmla="*/ 214782 w 225792"/>
                <a:gd name="connsiteY2" fmla="*/ 87 h 79967"/>
                <a:gd name="connsiteX3" fmla="*/ 11398 w 225792"/>
                <a:gd name="connsiteY3" fmla="*/ 87 h 79967"/>
                <a:gd name="connsiteX4" fmla="*/ 194 w 225792"/>
                <a:gd name="connsiteY4" fmla="*/ 6922 h 79967"/>
                <a:gd name="connsiteX5" fmla="*/ 11738 w 225792"/>
                <a:gd name="connsiteY5" fmla="*/ 13757 h 79967"/>
                <a:gd name="connsiteX6" fmla="*/ 214442 w 225792"/>
                <a:gd name="connsiteY6" fmla="*/ 13757 h 79967"/>
                <a:gd name="connsiteX7" fmla="*/ 214782 w 225792"/>
                <a:gd name="connsiteY7" fmla="*/ 80055 h 79967"/>
                <a:gd name="connsiteX8" fmla="*/ 225986 w 225792"/>
                <a:gd name="connsiteY8" fmla="*/ 73220 h 79967"/>
                <a:gd name="connsiteX9" fmla="*/ 214442 w 225792"/>
                <a:gd name="connsiteY9" fmla="*/ 66385 h 79967"/>
                <a:gd name="connsiteX10" fmla="*/ 11738 w 225792"/>
                <a:gd name="connsiteY10" fmla="*/ 66385 h 79967"/>
                <a:gd name="connsiteX11" fmla="*/ 194 w 225792"/>
                <a:gd name="connsiteY11" fmla="*/ 73220 h 79967"/>
                <a:gd name="connsiteX12" fmla="*/ 11398 w 225792"/>
                <a:gd name="connsiteY12" fmla="*/ 80055 h 79967"/>
                <a:gd name="connsiteX13" fmla="*/ 214782 w 225792"/>
                <a:gd name="connsiteY13" fmla="*/ 80055 h 7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792" h="79967">
                  <a:moveTo>
                    <a:pt x="214442" y="13757"/>
                  </a:moveTo>
                  <a:cubicBezTo>
                    <a:pt x="219535" y="13757"/>
                    <a:pt x="225986" y="13757"/>
                    <a:pt x="225986" y="6922"/>
                  </a:cubicBezTo>
                  <a:cubicBezTo>
                    <a:pt x="225986" y="87"/>
                    <a:pt x="219535" y="87"/>
                    <a:pt x="214782" y="87"/>
                  </a:cubicBezTo>
                  <a:lnTo>
                    <a:pt x="11398" y="87"/>
                  </a:lnTo>
                  <a:cubicBezTo>
                    <a:pt x="6645" y="87"/>
                    <a:pt x="194" y="87"/>
                    <a:pt x="194" y="6922"/>
                  </a:cubicBezTo>
                  <a:cubicBezTo>
                    <a:pt x="194" y="13757"/>
                    <a:pt x="6645" y="13757"/>
                    <a:pt x="11738" y="13757"/>
                  </a:cubicBezTo>
                  <a:lnTo>
                    <a:pt x="214442" y="13757"/>
                  </a:lnTo>
                  <a:close/>
                  <a:moveTo>
                    <a:pt x="214782" y="80055"/>
                  </a:moveTo>
                  <a:cubicBezTo>
                    <a:pt x="219535" y="80055"/>
                    <a:pt x="225986" y="80055"/>
                    <a:pt x="225986" y="73220"/>
                  </a:cubicBezTo>
                  <a:cubicBezTo>
                    <a:pt x="225986" y="66385"/>
                    <a:pt x="219535" y="66385"/>
                    <a:pt x="214442" y="66385"/>
                  </a:cubicBezTo>
                  <a:lnTo>
                    <a:pt x="11738" y="66385"/>
                  </a:lnTo>
                  <a:cubicBezTo>
                    <a:pt x="6645" y="66385"/>
                    <a:pt x="194" y="66385"/>
                    <a:pt x="194" y="73220"/>
                  </a:cubicBezTo>
                  <a:cubicBezTo>
                    <a:pt x="194" y="80055"/>
                    <a:pt x="6645" y="80055"/>
                    <a:pt x="11398" y="80055"/>
                  </a:cubicBezTo>
                  <a:lnTo>
                    <a:pt x="214782" y="80055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" name="フリーフォーム 20">
              <a:extLst>
                <a:ext uri="{FF2B5EF4-FFF2-40B4-BE49-F238E27FC236}">
                  <a16:creationId xmlns:a16="http://schemas.microsoft.com/office/drawing/2014/main" id="{80C0616A-8FDB-61D5-34FD-4C09C321F86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376604" y="4769535"/>
              <a:ext cx="185091" cy="307568"/>
            </a:xfrm>
            <a:custGeom>
              <a:avLst/>
              <a:gdLst>
                <a:gd name="connsiteX0" fmla="*/ 185298 w 185091"/>
                <a:gd name="connsiteY0" fmla="*/ 46899 h 307568"/>
                <a:gd name="connsiteX1" fmla="*/ 139121 w 185091"/>
                <a:gd name="connsiteY1" fmla="*/ 81 h 307568"/>
                <a:gd name="connsiteX2" fmla="*/ 98037 w 185091"/>
                <a:gd name="connsiteY2" fmla="*/ 14434 h 307568"/>
                <a:gd name="connsiteX3" fmla="*/ 54237 w 185091"/>
                <a:gd name="connsiteY3" fmla="*/ 87225 h 307568"/>
                <a:gd name="connsiteX4" fmla="*/ 250 w 185091"/>
                <a:gd name="connsiteY4" fmla="*/ 304231 h 307568"/>
                <a:gd name="connsiteX5" fmla="*/ 4325 w 185091"/>
                <a:gd name="connsiteY5" fmla="*/ 307649 h 307568"/>
                <a:gd name="connsiteX6" fmla="*/ 8399 w 185091"/>
                <a:gd name="connsiteY6" fmla="*/ 305940 h 307568"/>
                <a:gd name="connsiteX7" fmla="*/ 32167 w 185091"/>
                <a:gd name="connsiteY7" fmla="*/ 211619 h 307568"/>
                <a:gd name="connsiteX8" fmla="*/ 78344 w 185091"/>
                <a:gd name="connsiteY8" fmla="*/ 244768 h 307568"/>
                <a:gd name="connsiteX9" fmla="*/ 143874 w 185091"/>
                <a:gd name="connsiteY9" fmla="*/ 217771 h 307568"/>
                <a:gd name="connsiteX10" fmla="*/ 171038 w 185091"/>
                <a:gd name="connsiteY10" fmla="*/ 154890 h 307568"/>
                <a:gd name="connsiteX11" fmla="*/ 146251 w 185091"/>
                <a:gd name="connsiteY11" fmla="*/ 103970 h 307568"/>
                <a:gd name="connsiteX12" fmla="*/ 185298 w 185091"/>
                <a:gd name="connsiteY12" fmla="*/ 46899 h 307568"/>
                <a:gd name="connsiteX13" fmla="*/ 124181 w 185091"/>
                <a:gd name="connsiteY13" fmla="*/ 103629 h 307568"/>
                <a:gd name="connsiteX14" fmla="*/ 107883 w 185091"/>
                <a:gd name="connsiteY14" fmla="*/ 106021 h 307568"/>
                <a:gd name="connsiteX15" fmla="*/ 92944 w 185091"/>
                <a:gd name="connsiteY15" fmla="*/ 104654 h 307568"/>
                <a:gd name="connsiteX16" fmla="*/ 109581 w 185091"/>
                <a:gd name="connsiteY16" fmla="*/ 101920 h 307568"/>
                <a:gd name="connsiteX17" fmla="*/ 124181 w 185091"/>
                <a:gd name="connsiteY17" fmla="*/ 103629 h 307568"/>
                <a:gd name="connsiteX18" fmla="*/ 166284 w 185091"/>
                <a:gd name="connsiteY18" fmla="*/ 39039 h 307568"/>
                <a:gd name="connsiteX19" fmla="*/ 135726 w 185091"/>
                <a:gd name="connsiteY19" fmla="*/ 98161 h 307568"/>
                <a:gd name="connsiteX20" fmla="*/ 109581 w 185091"/>
                <a:gd name="connsiteY20" fmla="*/ 94060 h 307568"/>
                <a:gd name="connsiteX21" fmla="*/ 83437 w 185091"/>
                <a:gd name="connsiteY21" fmla="*/ 104996 h 307568"/>
                <a:gd name="connsiteX22" fmla="*/ 106865 w 185091"/>
                <a:gd name="connsiteY22" fmla="*/ 113539 h 307568"/>
                <a:gd name="connsiteX23" fmla="*/ 134707 w 185091"/>
                <a:gd name="connsiteY23" fmla="*/ 109096 h 307568"/>
                <a:gd name="connsiteX24" fmla="*/ 149647 w 185091"/>
                <a:gd name="connsiteY24" fmla="*/ 147713 h 307568"/>
                <a:gd name="connsiteX25" fmla="*/ 132670 w 185091"/>
                <a:gd name="connsiteY25" fmla="*/ 206493 h 307568"/>
                <a:gd name="connsiteX26" fmla="*/ 77325 w 185091"/>
                <a:gd name="connsiteY26" fmla="*/ 237250 h 307568"/>
                <a:gd name="connsiteX27" fmla="*/ 38618 w 185091"/>
                <a:gd name="connsiteY27" fmla="*/ 193165 h 307568"/>
                <a:gd name="connsiteX28" fmla="*/ 40316 w 185091"/>
                <a:gd name="connsiteY28" fmla="*/ 178128 h 307568"/>
                <a:gd name="connsiteX29" fmla="*/ 62046 w 185091"/>
                <a:gd name="connsiteY29" fmla="*/ 91668 h 307568"/>
                <a:gd name="connsiteX30" fmla="*/ 134707 w 185091"/>
                <a:gd name="connsiteY30" fmla="*/ 7941 h 307568"/>
                <a:gd name="connsiteX31" fmla="*/ 166284 w 185091"/>
                <a:gd name="connsiteY31" fmla="*/ 39039 h 3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091" h="307568">
                  <a:moveTo>
                    <a:pt x="185298" y="46899"/>
                  </a:moveTo>
                  <a:cubicBezTo>
                    <a:pt x="185298" y="21269"/>
                    <a:pt x="166624" y="81"/>
                    <a:pt x="139121" y="81"/>
                  </a:cubicBezTo>
                  <a:cubicBezTo>
                    <a:pt x="119428" y="81"/>
                    <a:pt x="109921" y="5549"/>
                    <a:pt x="98037" y="14434"/>
                  </a:cubicBezTo>
                  <a:cubicBezTo>
                    <a:pt x="79362" y="28104"/>
                    <a:pt x="60688" y="61253"/>
                    <a:pt x="54237" y="87225"/>
                  </a:cubicBezTo>
                  <a:lnTo>
                    <a:pt x="250" y="304231"/>
                  </a:lnTo>
                  <a:cubicBezTo>
                    <a:pt x="-89" y="305598"/>
                    <a:pt x="1608" y="307649"/>
                    <a:pt x="4325" y="307649"/>
                  </a:cubicBezTo>
                  <a:cubicBezTo>
                    <a:pt x="7041" y="307649"/>
                    <a:pt x="8059" y="306965"/>
                    <a:pt x="8399" y="305940"/>
                  </a:cubicBezTo>
                  <a:lnTo>
                    <a:pt x="32167" y="211619"/>
                  </a:lnTo>
                  <a:cubicBezTo>
                    <a:pt x="38618" y="232124"/>
                    <a:pt x="53557" y="244768"/>
                    <a:pt x="78344" y="244768"/>
                  </a:cubicBezTo>
                  <a:cubicBezTo>
                    <a:pt x="103130" y="244768"/>
                    <a:pt x="128595" y="232807"/>
                    <a:pt x="143874" y="217771"/>
                  </a:cubicBezTo>
                  <a:cubicBezTo>
                    <a:pt x="160172" y="202050"/>
                    <a:pt x="171038" y="180179"/>
                    <a:pt x="171038" y="154890"/>
                  </a:cubicBezTo>
                  <a:cubicBezTo>
                    <a:pt x="171038" y="130285"/>
                    <a:pt x="158475" y="112514"/>
                    <a:pt x="146251" y="103970"/>
                  </a:cubicBezTo>
                  <a:cubicBezTo>
                    <a:pt x="165944" y="92693"/>
                    <a:pt x="185298" y="71505"/>
                    <a:pt x="185298" y="46899"/>
                  </a:cubicBezTo>
                  <a:close/>
                  <a:moveTo>
                    <a:pt x="124181" y="103629"/>
                  </a:moveTo>
                  <a:cubicBezTo>
                    <a:pt x="119767" y="105337"/>
                    <a:pt x="116032" y="106021"/>
                    <a:pt x="107883" y="106021"/>
                  </a:cubicBezTo>
                  <a:cubicBezTo>
                    <a:pt x="103130" y="106021"/>
                    <a:pt x="96339" y="106363"/>
                    <a:pt x="92944" y="104654"/>
                  </a:cubicBezTo>
                  <a:cubicBezTo>
                    <a:pt x="93623" y="101236"/>
                    <a:pt x="105846" y="101920"/>
                    <a:pt x="109581" y="101920"/>
                  </a:cubicBezTo>
                  <a:cubicBezTo>
                    <a:pt x="116711" y="101920"/>
                    <a:pt x="119767" y="101920"/>
                    <a:pt x="124181" y="103629"/>
                  </a:cubicBezTo>
                  <a:close/>
                  <a:moveTo>
                    <a:pt x="166284" y="39039"/>
                  </a:moveTo>
                  <a:cubicBezTo>
                    <a:pt x="166284" y="62961"/>
                    <a:pt x="153382" y="87567"/>
                    <a:pt x="135726" y="98161"/>
                  </a:cubicBezTo>
                  <a:cubicBezTo>
                    <a:pt x="126558" y="94743"/>
                    <a:pt x="119767" y="94060"/>
                    <a:pt x="109581" y="94060"/>
                  </a:cubicBezTo>
                  <a:cubicBezTo>
                    <a:pt x="102451" y="94060"/>
                    <a:pt x="83437" y="93718"/>
                    <a:pt x="83437" y="104996"/>
                  </a:cubicBezTo>
                  <a:cubicBezTo>
                    <a:pt x="83097" y="114564"/>
                    <a:pt x="100753" y="113539"/>
                    <a:pt x="106865" y="113539"/>
                  </a:cubicBezTo>
                  <a:cubicBezTo>
                    <a:pt x="119428" y="113539"/>
                    <a:pt x="124521" y="113197"/>
                    <a:pt x="134707" y="109096"/>
                  </a:cubicBezTo>
                  <a:cubicBezTo>
                    <a:pt x="147609" y="121399"/>
                    <a:pt x="149307" y="131993"/>
                    <a:pt x="149647" y="147713"/>
                  </a:cubicBezTo>
                  <a:cubicBezTo>
                    <a:pt x="150326" y="167534"/>
                    <a:pt x="142177" y="193165"/>
                    <a:pt x="132670" y="206493"/>
                  </a:cubicBezTo>
                  <a:cubicBezTo>
                    <a:pt x="119428" y="224947"/>
                    <a:pt x="96679" y="237250"/>
                    <a:pt x="77325" y="237250"/>
                  </a:cubicBezTo>
                  <a:cubicBezTo>
                    <a:pt x="51520" y="237250"/>
                    <a:pt x="38618" y="217429"/>
                    <a:pt x="38618" y="193165"/>
                  </a:cubicBezTo>
                  <a:cubicBezTo>
                    <a:pt x="38618" y="189748"/>
                    <a:pt x="38618" y="184622"/>
                    <a:pt x="40316" y="178128"/>
                  </a:cubicBezTo>
                  <a:lnTo>
                    <a:pt x="62046" y="91668"/>
                  </a:lnTo>
                  <a:cubicBezTo>
                    <a:pt x="69516" y="62278"/>
                    <a:pt x="93962" y="7941"/>
                    <a:pt x="134707" y="7941"/>
                  </a:cubicBezTo>
                  <a:cubicBezTo>
                    <a:pt x="154400" y="7941"/>
                    <a:pt x="166284" y="18535"/>
                    <a:pt x="166284" y="39039"/>
                  </a:cubicBez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" name="フリーフォーム 21">
              <a:extLst>
                <a:ext uri="{FF2B5EF4-FFF2-40B4-BE49-F238E27FC236}">
                  <a16:creationId xmlns:a16="http://schemas.microsoft.com/office/drawing/2014/main" id="{8CF94C25-7167-20D0-0169-DCEB67B7CBA0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571346" y="4903224"/>
              <a:ext cx="109331" cy="163626"/>
            </a:xfrm>
            <a:custGeom>
              <a:avLst/>
              <a:gdLst>
                <a:gd name="connsiteX0" fmla="*/ 52264 w 109331"/>
                <a:gd name="connsiteY0" fmla="*/ 79025 h 163626"/>
                <a:gd name="connsiteX1" fmla="*/ 84112 w 109331"/>
                <a:gd name="connsiteY1" fmla="*/ 117539 h 163626"/>
                <a:gd name="connsiteX2" fmla="*/ 53214 w 109331"/>
                <a:gd name="connsiteY2" fmla="*/ 156053 h 163626"/>
                <a:gd name="connsiteX3" fmla="*/ 12809 w 109331"/>
                <a:gd name="connsiteY3" fmla="*/ 139308 h 163626"/>
                <a:gd name="connsiteX4" fmla="*/ 26595 w 109331"/>
                <a:gd name="connsiteY4" fmla="*/ 125912 h 163626"/>
                <a:gd name="connsiteX5" fmla="*/ 13522 w 109331"/>
                <a:gd name="connsiteY5" fmla="*/ 112755 h 163626"/>
                <a:gd name="connsiteX6" fmla="*/ 213 w 109331"/>
                <a:gd name="connsiteY6" fmla="*/ 126629 h 163626"/>
                <a:gd name="connsiteX7" fmla="*/ 53690 w 109331"/>
                <a:gd name="connsiteY7" fmla="*/ 163708 h 163626"/>
                <a:gd name="connsiteX8" fmla="*/ 109544 w 109331"/>
                <a:gd name="connsiteY8" fmla="*/ 117539 h 163626"/>
                <a:gd name="connsiteX9" fmla="*/ 68188 w 109331"/>
                <a:gd name="connsiteY9" fmla="*/ 74719 h 163626"/>
                <a:gd name="connsiteX10" fmla="*/ 102176 w 109331"/>
                <a:gd name="connsiteY10" fmla="*/ 33094 h 163626"/>
                <a:gd name="connsiteX11" fmla="*/ 54165 w 109331"/>
                <a:gd name="connsiteY11" fmla="*/ 82 h 163626"/>
                <a:gd name="connsiteX12" fmla="*/ 7581 w 109331"/>
                <a:gd name="connsiteY12" fmla="*/ 32138 h 163626"/>
                <a:gd name="connsiteX13" fmla="*/ 19940 w 109331"/>
                <a:gd name="connsiteY13" fmla="*/ 44816 h 163626"/>
                <a:gd name="connsiteX14" fmla="*/ 32061 w 109331"/>
                <a:gd name="connsiteY14" fmla="*/ 32616 h 163626"/>
                <a:gd name="connsiteX15" fmla="*/ 19940 w 109331"/>
                <a:gd name="connsiteY15" fmla="*/ 20177 h 163626"/>
                <a:gd name="connsiteX16" fmla="*/ 53452 w 109331"/>
                <a:gd name="connsiteY16" fmla="*/ 7019 h 163626"/>
                <a:gd name="connsiteX17" fmla="*/ 79121 w 109331"/>
                <a:gd name="connsiteY17" fmla="*/ 33094 h 163626"/>
                <a:gd name="connsiteX18" fmla="*/ 69614 w 109331"/>
                <a:gd name="connsiteY18" fmla="*/ 61562 h 163626"/>
                <a:gd name="connsiteX19" fmla="*/ 43232 w 109331"/>
                <a:gd name="connsiteY19" fmla="*/ 71848 h 163626"/>
                <a:gd name="connsiteX20" fmla="*/ 35626 w 109331"/>
                <a:gd name="connsiteY20" fmla="*/ 72566 h 163626"/>
                <a:gd name="connsiteX21" fmla="*/ 33250 w 109331"/>
                <a:gd name="connsiteY21" fmla="*/ 75676 h 163626"/>
                <a:gd name="connsiteX22" fmla="*/ 39429 w 109331"/>
                <a:gd name="connsiteY22" fmla="*/ 79025 h 163626"/>
                <a:gd name="connsiteX23" fmla="*/ 52264 w 109331"/>
                <a:gd name="connsiteY23" fmla="*/ 79025 h 16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331" h="163626">
                  <a:moveTo>
                    <a:pt x="52264" y="79025"/>
                  </a:moveTo>
                  <a:cubicBezTo>
                    <a:pt x="70803" y="79025"/>
                    <a:pt x="84112" y="91942"/>
                    <a:pt x="84112" y="117539"/>
                  </a:cubicBezTo>
                  <a:cubicBezTo>
                    <a:pt x="84112" y="147202"/>
                    <a:pt x="67000" y="156053"/>
                    <a:pt x="53214" y="156053"/>
                  </a:cubicBezTo>
                  <a:cubicBezTo>
                    <a:pt x="43707" y="156053"/>
                    <a:pt x="22792" y="153422"/>
                    <a:pt x="12809" y="139308"/>
                  </a:cubicBezTo>
                  <a:cubicBezTo>
                    <a:pt x="23980" y="138830"/>
                    <a:pt x="26595" y="130935"/>
                    <a:pt x="26595" y="125912"/>
                  </a:cubicBezTo>
                  <a:cubicBezTo>
                    <a:pt x="26595" y="118257"/>
                    <a:pt x="20890" y="112755"/>
                    <a:pt x="13522" y="112755"/>
                  </a:cubicBezTo>
                  <a:cubicBezTo>
                    <a:pt x="6868" y="112755"/>
                    <a:pt x="213" y="116821"/>
                    <a:pt x="213" y="126629"/>
                  </a:cubicBezTo>
                  <a:cubicBezTo>
                    <a:pt x="213" y="149116"/>
                    <a:pt x="24931" y="163708"/>
                    <a:pt x="53690" y="163708"/>
                  </a:cubicBezTo>
                  <a:cubicBezTo>
                    <a:pt x="86727" y="163708"/>
                    <a:pt x="109544" y="141461"/>
                    <a:pt x="109544" y="117539"/>
                  </a:cubicBezTo>
                  <a:cubicBezTo>
                    <a:pt x="109544" y="98880"/>
                    <a:pt x="94332" y="80221"/>
                    <a:pt x="68188" y="74719"/>
                  </a:cubicBezTo>
                  <a:cubicBezTo>
                    <a:pt x="93144" y="65628"/>
                    <a:pt x="102176" y="47687"/>
                    <a:pt x="102176" y="33094"/>
                  </a:cubicBezTo>
                  <a:cubicBezTo>
                    <a:pt x="102176" y="14196"/>
                    <a:pt x="80547" y="82"/>
                    <a:pt x="54165" y="82"/>
                  </a:cubicBezTo>
                  <a:cubicBezTo>
                    <a:pt x="27783" y="82"/>
                    <a:pt x="7581" y="13000"/>
                    <a:pt x="7581" y="32138"/>
                  </a:cubicBezTo>
                  <a:cubicBezTo>
                    <a:pt x="7581" y="40271"/>
                    <a:pt x="12809" y="44816"/>
                    <a:pt x="19940" y="44816"/>
                  </a:cubicBezTo>
                  <a:cubicBezTo>
                    <a:pt x="27308" y="44816"/>
                    <a:pt x="32061" y="39314"/>
                    <a:pt x="32061" y="32616"/>
                  </a:cubicBezTo>
                  <a:cubicBezTo>
                    <a:pt x="32061" y="25679"/>
                    <a:pt x="27308" y="20655"/>
                    <a:pt x="19940" y="20177"/>
                  </a:cubicBezTo>
                  <a:cubicBezTo>
                    <a:pt x="28258" y="9651"/>
                    <a:pt x="44658" y="7019"/>
                    <a:pt x="53452" y="7019"/>
                  </a:cubicBezTo>
                  <a:cubicBezTo>
                    <a:pt x="64148" y="7019"/>
                    <a:pt x="79121" y="12282"/>
                    <a:pt x="79121" y="33094"/>
                  </a:cubicBezTo>
                  <a:cubicBezTo>
                    <a:pt x="79121" y="43142"/>
                    <a:pt x="75794" y="54146"/>
                    <a:pt x="69614" y="61562"/>
                  </a:cubicBezTo>
                  <a:cubicBezTo>
                    <a:pt x="61771" y="70652"/>
                    <a:pt x="55116" y="71130"/>
                    <a:pt x="43232" y="71848"/>
                  </a:cubicBezTo>
                  <a:cubicBezTo>
                    <a:pt x="37290" y="72326"/>
                    <a:pt x="36815" y="72326"/>
                    <a:pt x="35626" y="72566"/>
                  </a:cubicBezTo>
                  <a:cubicBezTo>
                    <a:pt x="35151" y="72566"/>
                    <a:pt x="33250" y="73044"/>
                    <a:pt x="33250" y="75676"/>
                  </a:cubicBezTo>
                  <a:cubicBezTo>
                    <a:pt x="33250" y="79025"/>
                    <a:pt x="35389" y="79025"/>
                    <a:pt x="39429" y="79025"/>
                  </a:cubicBezTo>
                  <a:lnTo>
                    <a:pt x="52264" y="79025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3" name="フリーフォーム 22">
              <a:extLst>
                <a:ext uri="{FF2B5EF4-FFF2-40B4-BE49-F238E27FC236}">
                  <a16:creationId xmlns:a16="http://schemas.microsoft.com/office/drawing/2014/main" id="{DDA95D3F-A21C-8E25-E8AA-A08D9FFD177E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312287" y="5149726"/>
              <a:ext cx="452718" cy="13668"/>
            </a:xfrm>
            <a:custGeom>
              <a:avLst/>
              <a:gdLst>
                <a:gd name="connsiteX0" fmla="*/ 0 w 452718"/>
                <a:gd name="connsiteY0" fmla="*/ 0 h 13668"/>
                <a:gd name="connsiteX1" fmla="*/ 452718 w 452718"/>
                <a:gd name="connsiteY1" fmla="*/ 0 h 13668"/>
                <a:gd name="connsiteX2" fmla="*/ 452718 w 452718"/>
                <a:gd name="connsiteY2" fmla="*/ 13669 h 13668"/>
                <a:gd name="connsiteX3" fmla="*/ 0 w 452718"/>
                <a:gd name="connsiteY3" fmla="*/ 13669 h 1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718" h="13668">
                  <a:moveTo>
                    <a:pt x="0" y="0"/>
                  </a:moveTo>
                  <a:lnTo>
                    <a:pt x="452718" y="0"/>
                  </a:lnTo>
                  <a:lnTo>
                    <a:pt x="452718" y="13669"/>
                  </a:lnTo>
                  <a:lnTo>
                    <a:pt x="0" y="13669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" name="フリーフォーム 23">
              <a:extLst>
                <a:ext uri="{FF2B5EF4-FFF2-40B4-BE49-F238E27FC236}">
                  <a16:creationId xmlns:a16="http://schemas.microsoft.com/office/drawing/2014/main" id="{1A717230-5A52-84CA-860E-0F6D095AB8CF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9337073" y="5218070"/>
              <a:ext cx="264839" cy="341742"/>
            </a:xfrm>
            <a:custGeom>
              <a:avLst/>
              <a:gdLst>
                <a:gd name="connsiteX0" fmla="*/ 107499 w 264839"/>
                <a:gd name="connsiteY0" fmla="*/ 305947 h 341742"/>
                <a:gd name="connsiteX1" fmla="*/ 47741 w 264839"/>
                <a:gd name="connsiteY1" fmla="*/ 173009 h 341742"/>
                <a:gd name="connsiteX2" fmla="*/ 42648 w 264839"/>
                <a:gd name="connsiteY2" fmla="*/ 167541 h 341742"/>
                <a:gd name="connsiteX3" fmla="*/ 36875 w 264839"/>
                <a:gd name="connsiteY3" fmla="*/ 170275 h 341742"/>
                <a:gd name="connsiteX4" fmla="*/ 4619 w 264839"/>
                <a:gd name="connsiteY4" fmla="*/ 194880 h 341742"/>
                <a:gd name="connsiteX5" fmla="*/ 205 w 264839"/>
                <a:gd name="connsiteY5" fmla="*/ 200348 h 341742"/>
                <a:gd name="connsiteX6" fmla="*/ 3601 w 264839"/>
                <a:gd name="connsiteY6" fmla="*/ 204107 h 341742"/>
                <a:gd name="connsiteX7" fmla="*/ 15145 w 264839"/>
                <a:gd name="connsiteY7" fmla="*/ 196589 h 341742"/>
                <a:gd name="connsiteX8" fmla="*/ 26010 w 264839"/>
                <a:gd name="connsiteY8" fmla="*/ 188387 h 341742"/>
                <a:gd name="connsiteX9" fmla="*/ 92899 w 264839"/>
                <a:gd name="connsiteY9" fmla="*/ 336362 h 341742"/>
                <a:gd name="connsiteX10" fmla="*/ 100029 w 264839"/>
                <a:gd name="connsiteY10" fmla="*/ 341829 h 341742"/>
                <a:gd name="connsiteX11" fmla="*/ 108518 w 264839"/>
                <a:gd name="connsiteY11" fmla="*/ 334995 h 341742"/>
                <a:gd name="connsiteX12" fmla="*/ 262668 w 264839"/>
                <a:gd name="connsiteY12" fmla="*/ 13757 h 341742"/>
                <a:gd name="connsiteX13" fmla="*/ 265045 w 264839"/>
                <a:gd name="connsiteY13" fmla="*/ 6922 h 341742"/>
                <a:gd name="connsiteX14" fmla="*/ 258254 w 264839"/>
                <a:gd name="connsiteY14" fmla="*/ 87 h 341742"/>
                <a:gd name="connsiteX15" fmla="*/ 250445 w 264839"/>
                <a:gd name="connsiteY15" fmla="*/ 7264 h 341742"/>
                <a:gd name="connsiteX16" fmla="*/ 107499 w 264839"/>
                <a:gd name="connsiteY16" fmla="*/ 305947 h 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4839" h="341742">
                  <a:moveTo>
                    <a:pt x="107499" y="305947"/>
                  </a:moveTo>
                  <a:lnTo>
                    <a:pt x="47741" y="173009"/>
                  </a:lnTo>
                  <a:cubicBezTo>
                    <a:pt x="45364" y="167541"/>
                    <a:pt x="43666" y="167541"/>
                    <a:pt x="42648" y="167541"/>
                  </a:cubicBezTo>
                  <a:cubicBezTo>
                    <a:pt x="42308" y="167541"/>
                    <a:pt x="40610" y="167541"/>
                    <a:pt x="36875" y="170275"/>
                  </a:cubicBezTo>
                  <a:lnTo>
                    <a:pt x="4619" y="194880"/>
                  </a:lnTo>
                  <a:cubicBezTo>
                    <a:pt x="205" y="198298"/>
                    <a:pt x="205" y="199323"/>
                    <a:pt x="205" y="200348"/>
                  </a:cubicBezTo>
                  <a:cubicBezTo>
                    <a:pt x="205" y="202057"/>
                    <a:pt x="1224" y="204107"/>
                    <a:pt x="3601" y="204107"/>
                  </a:cubicBezTo>
                  <a:cubicBezTo>
                    <a:pt x="5638" y="204107"/>
                    <a:pt x="11410" y="199323"/>
                    <a:pt x="15145" y="196589"/>
                  </a:cubicBezTo>
                  <a:cubicBezTo>
                    <a:pt x="17182" y="194880"/>
                    <a:pt x="22275" y="191121"/>
                    <a:pt x="26010" y="188387"/>
                  </a:cubicBezTo>
                  <a:lnTo>
                    <a:pt x="92899" y="336362"/>
                  </a:lnTo>
                  <a:cubicBezTo>
                    <a:pt x="95276" y="341829"/>
                    <a:pt x="96974" y="341829"/>
                    <a:pt x="100029" y="341829"/>
                  </a:cubicBezTo>
                  <a:cubicBezTo>
                    <a:pt x="105123" y="341829"/>
                    <a:pt x="106141" y="339779"/>
                    <a:pt x="108518" y="334995"/>
                  </a:cubicBezTo>
                  <a:lnTo>
                    <a:pt x="262668" y="13757"/>
                  </a:lnTo>
                  <a:cubicBezTo>
                    <a:pt x="265045" y="8972"/>
                    <a:pt x="265045" y="7605"/>
                    <a:pt x="265045" y="6922"/>
                  </a:cubicBezTo>
                  <a:cubicBezTo>
                    <a:pt x="265045" y="3505"/>
                    <a:pt x="262329" y="87"/>
                    <a:pt x="258254" y="87"/>
                  </a:cubicBezTo>
                  <a:cubicBezTo>
                    <a:pt x="255538" y="87"/>
                    <a:pt x="253161" y="1796"/>
                    <a:pt x="250445" y="7264"/>
                  </a:cubicBezTo>
                  <a:lnTo>
                    <a:pt x="107499" y="305947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5" name="フリーフォーム 24">
              <a:extLst>
                <a:ext uri="{FF2B5EF4-FFF2-40B4-BE49-F238E27FC236}">
                  <a16:creationId xmlns:a16="http://schemas.microsoft.com/office/drawing/2014/main" id="{BBD42C75-4C43-C3FC-3367-67CCC66C124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9595236" y="5218071"/>
              <a:ext cx="169769" cy="13668"/>
            </a:xfrm>
            <a:custGeom>
              <a:avLst/>
              <a:gdLst>
                <a:gd name="connsiteX0" fmla="*/ 0 w 169769"/>
                <a:gd name="connsiteY0" fmla="*/ 0 h 13668"/>
                <a:gd name="connsiteX1" fmla="*/ 169769 w 169769"/>
                <a:gd name="connsiteY1" fmla="*/ 0 h 13668"/>
                <a:gd name="connsiteX2" fmla="*/ 169769 w 169769"/>
                <a:gd name="connsiteY2" fmla="*/ 13669 h 13668"/>
                <a:gd name="connsiteX3" fmla="*/ 0 w 169769"/>
                <a:gd name="connsiteY3" fmla="*/ 13669 h 1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69" h="13668">
                  <a:moveTo>
                    <a:pt x="0" y="0"/>
                  </a:moveTo>
                  <a:lnTo>
                    <a:pt x="169769" y="0"/>
                  </a:lnTo>
                  <a:lnTo>
                    <a:pt x="169769" y="13669"/>
                  </a:lnTo>
                  <a:lnTo>
                    <a:pt x="0" y="13669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6" name="フリーフォーム 25">
              <a:extLst>
                <a:ext uri="{FF2B5EF4-FFF2-40B4-BE49-F238E27FC236}">
                  <a16:creationId xmlns:a16="http://schemas.microsoft.com/office/drawing/2014/main" id="{71B3DCE8-1896-1584-B9E6-44661592505C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9614250" y="5283419"/>
              <a:ext cx="145661" cy="238536"/>
            </a:xfrm>
            <a:custGeom>
              <a:avLst/>
              <a:gdLst>
                <a:gd name="connsiteX0" fmla="*/ 142820 w 145661"/>
                <a:gd name="connsiteY0" fmla="*/ 22992 h 238536"/>
                <a:gd name="connsiteX1" fmla="*/ 145875 w 145661"/>
                <a:gd name="connsiteY1" fmla="*/ 11031 h 238536"/>
                <a:gd name="connsiteX2" fmla="*/ 63368 w 145661"/>
                <a:gd name="connsiteY2" fmla="*/ 11031 h 238536"/>
                <a:gd name="connsiteX3" fmla="*/ 19907 w 145661"/>
                <a:gd name="connsiteY3" fmla="*/ 95 h 238536"/>
                <a:gd name="connsiteX4" fmla="*/ 11418 w 145661"/>
                <a:gd name="connsiteY4" fmla="*/ 95 h 238536"/>
                <a:gd name="connsiteX5" fmla="*/ 214 w 145661"/>
                <a:gd name="connsiteY5" fmla="*/ 70494 h 238536"/>
                <a:gd name="connsiteX6" fmla="*/ 8702 w 145661"/>
                <a:gd name="connsiteY6" fmla="*/ 70494 h 238536"/>
                <a:gd name="connsiteX7" fmla="*/ 17191 w 145661"/>
                <a:gd name="connsiteY7" fmla="*/ 39396 h 238536"/>
                <a:gd name="connsiteX8" fmla="*/ 50465 w 145661"/>
                <a:gd name="connsiteY8" fmla="*/ 37345 h 238536"/>
                <a:gd name="connsiteX9" fmla="*/ 120750 w 145661"/>
                <a:gd name="connsiteY9" fmla="*/ 37345 h 238536"/>
                <a:gd name="connsiteX10" fmla="*/ 82721 w 145661"/>
                <a:gd name="connsiteY10" fmla="*/ 91341 h 238536"/>
                <a:gd name="connsiteX11" fmla="*/ 40958 w 145661"/>
                <a:gd name="connsiteY11" fmla="*/ 219836 h 238536"/>
                <a:gd name="connsiteX12" fmla="*/ 56577 w 145661"/>
                <a:gd name="connsiteY12" fmla="*/ 238632 h 238536"/>
                <a:gd name="connsiteX13" fmla="*/ 72196 w 145661"/>
                <a:gd name="connsiteY13" fmla="*/ 219836 h 238536"/>
                <a:gd name="connsiteX14" fmla="*/ 72196 w 145661"/>
                <a:gd name="connsiteY14" fmla="*/ 202407 h 238536"/>
                <a:gd name="connsiteX15" fmla="*/ 75931 w 145661"/>
                <a:gd name="connsiteY15" fmla="*/ 146361 h 238536"/>
                <a:gd name="connsiteX16" fmla="*/ 96982 w 145661"/>
                <a:gd name="connsiteY16" fmla="*/ 87923 h 238536"/>
                <a:gd name="connsiteX17" fmla="*/ 142820 w 145661"/>
                <a:gd name="connsiteY17" fmla="*/ 22992 h 23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5661" h="238536">
                  <a:moveTo>
                    <a:pt x="142820" y="22992"/>
                  </a:moveTo>
                  <a:cubicBezTo>
                    <a:pt x="145875" y="18891"/>
                    <a:pt x="145875" y="18208"/>
                    <a:pt x="145875" y="11031"/>
                  </a:cubicBezTo>
                  <a:lnTo>
                    <a:pt x="63368" y="11031"/>
                  </a:lnTo>
                  <a:cubicBezTo>
                    <a:pt x="21944" y="11031"/>
                    <a:pt x="21265" y="6588"/>
                    <a:pt x="19907" y="95"/>
                  </a:cubicBezTo>
                  <a:lnTo>
                    <a:pt x="11418" y="95"/>
                  </a:lnTo>
                  <a:lnTo>
                    <a:pt x="214" y="70494"/>
                  </a:lnTo>
                  <a:lnTo>
                    <a:pt x="8702" y="70494"/>
                  </a:lnTo>
                  <a:cubicBezTo>
                    <a:pt x="9721" y="65026"/>
                    <a:pt x="12777" y="43497"/>
                    <a:pt x="17191" y="39396"/>
                  </a:cubicBezTo>
                  <a:cubicBezTo>
                    <a:pt x="19567" y="37345"/>
                    <a:pt x="46051" y="37345"/>
                    <a:pt x="50465" y="37345"/>
                  </a:cubicBezTo>
                  <a:lnTo>
                    <a:pt x="120750" y="37345"/>
                  </a:lnTo>
                  <a:cubicBezTo>
                    <a:pt x="117015" y="42813"/>
                    <a:pt x="90191" y="80063"/>
                    <a:pt x="82721" y="91341"/>
                  </a:cubicBezTo>
                  <a:cubicBezTo>
                    <a:pt x="52163" y="137476"/>
                    <a:pt x="40958" y="184978"/>
                    <a:pt x="40958" y="219836"/>
                  </a:cubicBezTo>
                  <a:cubicBezTo>
                    <a:pt x="40958" y="223253"/>
                    <a:pt x="40958" y="238632"/>
                    <a:pt x="56577" y="238632"/>
                  </a:cubicBezTo>
                  <a:cubicBezTo>
                    <a:pt x="72196" y="238632"/>
                    <a:pt x="72196" y="223253"/>
                    <a:pt x="72196" y="219836"/>
                  </a:cubicBezTo>
                  <a:lnTo>
                    <a:pt x="72196" y="202407"/>
                  </a:lnTo>
                  <a:cubicBezTo>
                    <a:pt x="72196" y="183611"/>
                    <a:pt x="73214" y="164815"/>
                    <a:pt x="75931" y="146361"/>
                  </a:cubicBezTo>
                  <a:cubicBezTo>
                    <a:pt x="77289" y="138501"/>
                    <a:pt x="82042" y="109111"/>
                    <a:pt x="96982" y="87923"/>
                  </a:cubicBezTo>
                  <a:lnTo>
                    <a:pt x="142820" y="22992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7" name="フリーフォーム 26">
              <a:extLst>
                <a:ext uri="{FF2B5EF4-FFF2-40B4-BE49-F238E27FC236}">
                  <a16:creationId xmlns:a16="http://schemas.microsoft.com/office/drawing/2014/main" id="{0713B8C9-D169-757A-0784-E4AD1431E40E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839364" y="4985690"/>
              <a:ext cx="78772" cy="341742"/>
            </a:xfrm>
            <a:custGeom>
              <a:avLst/>
              <a:gdLst>
                <a:gd name="connsiteX0" fmla="*/ 78993 w 78772"/>
                <a:gd name="connsiteY0" fmla="*/ 338412 h 341742"/>
                <a:gd name="connsiteX1" fmla="*/ 73221 w 78772"/>
                <a:gd name="connsiteY1" fmla="*/ 330894 h 341742"/>
                <a:gd name="connsiteX2" fmla="*/ 19913 w 78772"/>
                <a:gd name="connsiteY2" fmla="*/ 170959 h 341742"/>
                <a:gd name="connsiteX3" fmla="*/ 74579 w 78772"/>
                <a:gd name="connsiteY3" fmla="*/ 9314 h 341742"/>
                <a:gd name="connsiteX4" fmla="*/ 78993 w 78772"/>
                <a:gd name="connsiteY4" fmla="*/ 3505 h 341742"/>
                <a:gd name="connsiteX5" fmla="*/ 75597 w 78772"/>
                <a:gd name="connsiteY5" fmla="*/ 87 h 341742"/>
                <a:gd name="connsiteX6" fmla="*/ 21611 w 78772"/>
                <a:gd name="connsiteY6" fmla="*/ 66727 h 341742"/>
                <a:gd name="connsiteX7" fmla="*/ 220 w 78772"/>
                <a:gd name="connsiteY7" fmla="*/ 170959 h 341742"/>
                <a:gd name="connsiteX8" fmla="*/ 22629 w 78772"/>
                <a:gd name="connsiteY8" fmla="*/ 277582 h 341742"/>
                <a:gd name="connsiteX9" fmla="*/ 75597 w 78772"/>
                <a:gd name="connsiteY9" fmla="*/ 341830 h 341742"/>
                <a:gd name="connsiteX10" fmla="*/ 78993 w 78772"/>
                <a:gd name="connsiteY10" fmla="*/ 338412 h 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72" h="341742">
                  <a:moveTo>
                    <a:pt x="78993" y="338412"/>
                  </a:moveTo>
                  <a:cubicBezTo>
                    <a:pt x="78993" y="337387"/>
                    <a:pt x="78993" y="336704"/>
                    <a:pt x="73221" y="330894"/>
                  </a:cubicBezTo>
                  <a:cubicBezTo>
                    <a:pt x="30778" y="287834"/>
                    <a:pt x="19913" y="223245"/>
                    <a:pt x="19913" y="170959"/>
                  </a:cubicBezTo>
                  <a:cubicBezTo>
                    <a:pt x="19913" y="111495"/>
                    <a:pt x="32816" y="52032"/>
                    <a:pt x="74579" y="9314"/>
                  </a:cubicBezTo>
                  <a:cubicBezTo>
                    <a:pt x="78993" y="5214"/>
                    <a:pt x="78993" y="4530"/>
                    <a:pt x="78993" y="3505"/>
                  </a:cubicBezTo>
                  <a:cubicBezTo>
                    <a:pt x="78993" y="1113"/>
                    <a:pt x="77634" y="87"/>
                    <a:pt x="75597" y="87"/>
                  </a:cubicBezTo>
                  <a:cubicBezTo>
                    <a:pt x="72202" y="87"/>
                    <a:pt x="41643" y="23326"/>
                    <a:pt x="21611" y="66727"/>
                  </a:cubicBezTo>
                  <a:cubicBezTo>
                    <a:pt x="4294" y="104319"/>
                    <a:pt x="220" y="142252"/>
                    <a:pt x="220" y="170959"/>
                  </a:cubicBezTo>
                  <a:cubicBezTo>
                    <a:pt x="220" y="197614"/>
                    <a:pt x="3955" y="238965"/>
                    <a:pt x="22629" y="277582"/>
                  </a:cubicBezTo>
                  <a:cubicBezTo>
                    <a:pt x="43002" y="319617"/>
                    <a:pt x="72202" y="341830"/>
                    <a:pt x="75597" y="341830"/>
                  </a:cubicBezTo>
                  <a:cubicBezTo>
                    <a:pt x="77634" y="341830"/>
                    <a:pt x="78993" y="340805"/>
                    <a:pt x="78993" y="338412"/>
                  </a:cubicBez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8" name="フリーフォーム 27">
              <a:extLst>
                <a:ext uri="{FF2B5EF4-FFF2-40B4-BE49-F238E27FC236}">
                  <a16:creationId xmlns:a16="http://schemas.microsoft.com/office/drawing/2014/main" id="{AA6FA22B-FEF9-BE0B-D9EC-C8C58BAF3EB9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951374" y="5090946"/>
              <a:ext cx="155508" cy="154809"/>
            </a:xfrm>
            <a:custGeom>
              <a:avLst/>
              <a:gdLst>
                <a:gd name="connsiteX0" fmla="*/ 113290 w 155508"/>
                <a:gd name="connsiteY0" fmla="*/ 21959 h 154809"/>
                <a:gd name="connsiteX1" fmla="*/ 82052 w 155508"/>
                <a:gd name="connsiteY1" fmla="*/ 87 h 154809"/>
                <a:gd name="connsiteX2" fmla="*/ 224 w 155508"/>
                <a:gd name="connsiteY2" fmla="*/ 100218 h 154809"/>
                <a:gd name="connsiteX3" fmla="*/ 45382 w 155508"/>
                <a:gd name="connsiteY3" fmla="*/ 154897 h 154809"/>
                <a:gd name="connsiteX4" fmla="*/ 89522 w 155508"/>
                <a:gd name="connsiteY4" fmla="*/ 129266 h 154809"/>
                <a:gd name="connsiteX5" fmla="*/ 120420 w 155508"/>
                <a:gd name="connsiteY5" fmla="*/ 154897 h 154809"/>
                <a:gd name="connsiteX6" fmla="*/ 145546 w 155508"/>
                <a:gd name="connsiteY6" fmla="*/ 136101 h 154809"/>
                <a:gd name="connsiteX7" fmla="*/ 155732 w 155508"/>
                <a:gd name="connsiteY7" fmla="*/ 102268 h 154809"/>
                <a:gd name="connsiteX8" fmla="*/ 151658 w 155508"/>
                <a:gd name="connsiteY8" fmla="*/ 98851 h 154809"/>
                <a:gd name="connsiteX9" fmla="*/ 146904 w 155508"/>
                <a:gd name="connsiteY9" fmla="*/ 105002 h 154809"/>
                <a:gd name="connsiteX10" fmla="*/ 121099 w 155508"/>
                <a:gd name="connsiteY10" fmla="*/ 147378 h 154809"/>
                <a:gd name="connsiteX11" fmla="*/ 110913 w 155508"/>
                <a:gd name="connsiteY11" fmla="*/ 131658 h 154809"/>
                <a:gd name="connsiteX12" fmla="*/ 115327 w 155508"/>
                <a:gd name="connsiteY12" fmla="*/ 106369 h 154809"/>
                <a:gd name="connsiteX13" fmla="*/ 122797 w 155508"/>
                <a:gd name="connsiteY13" fmla="*/ 75612 h 154809"/>
                <a:gd name="connsiteX14" fmla="*/ 135020 w 155508"/>
                <a:gd name="connsiteY14" fmla="*/ 27769 h 154809"/>
                <a:gd name="connsiteX15" fmla="*/ 137397 w 155508"/>
                <a:gd name="connsiteY15" fmla="*/ 16149 h 154809"/>
                <a:gd name="connsiteX16" fmla="*/ 127550 w 155508"/>
                <a:gd name="connsiteY16" fmla="*/ 6922 h 154809"/>
                <a:gd name="connsiteX17" fmla="*/ 113290 w 155508"/>
                <a:gd name="connsiteY17" fmla="*/ 21959 h 154809"/>
                <a:gd name="connsiteX18" fmla="*/ 91220 w 155508"/>
                <a:gd name="connsiteY18" fmla="*/ 110470 h 154809"/>
                <a:gd name="connsiteX19" fmla="*/ 84429 w 155508"/>
                <a:gd name="connsiteY19" fmla="*/ 123115 h 154809"/>
                <a:gd name="connsiteX20" fmla="*/ 46061 w 155508"/>
                <a:gd name="connsiteY20" fmla="*/ 147378 h 154809"/>
                <a:gd name="connsiteX21" fmla="*/ 24331 w 155508"/>
                <a:gd name="connsiteY21" fmla="*/ 115255 h 154809"/>
                <a:gd name="connsiteX22" fmla="*/ 43005 w 155508"/>
                <a:gd name="connsiteY22" fmla="*/ 40413 h 154809"/>
                <a:gd name="connsiteX23" fmla="*/ 82392 w 155508"/>
                <a:gd name="connsiteY23" fmla="*/ 7606 h 154809"/>
                <a:gd name="connsiteX24" fmla="*/ 109215 w 155508"/>
                <a:gd name="connsiteY24" fmla="*/ 37679 h 154809"/>
                <a:gd name="connsiteX25" fmla="*/ 108197 w 155508"/>
                <a:gd name="connsiteY25" fmla="*/ 43489 h 154809"/>
                <a:gd name="connsiteX26" fmla="*/ 91220 w 155508"/>
                <a:gd name="connsiteY26" fmla="*/ 110470 h 15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5508" h="154809">
                  <a:moveTo>
                    <a:pt x="113290" y="21959"/>
                  </a:moveTo>
                  <a:cubicBezTo>
                    <a:pt x="107178" y="9314"/>
                    <a:pt x="97332" y="87"/>
                    <a:pt x="82052" y="87"/>
                  </a:cubicBezTo>
                  <a:cubicBezTo>
                    <a:pt x="42326" y="87"/>
                    <a:pt x="224" y="50324"/>
                    <a:pt x="224" y="100218"/>
                  </a:cubicBezTo>
                  <a:cubicBezTo>
                    <a:pt x="224" y="132342"/>
                    <a:pt x="18898" y="154897"/>
                    <a:pt x="45382" y="154897"/>
                  </a:cubicBezTo>
                  <a:cubicBezTo>
                    <a:pt x="52173" y="154897"/>
                    <a:pt x="69150" y="153530"/>
                    <a:pt x="89522" y="129266"/>
                  </a:cubicBezTo>
                  <a:cubicBezTo>
                    <a:pt x="92238" y="143619"/>
                    <a:pt x="104122" y="154897"/>
                    <a:pt x="120420" y="154897"/>
                  </a:cubicBezTo>
                  <a:cubicBezTo>
                    <a:pt x="132304" y="154897"/>
                    <a:pt x="140113" y="147037"/>
                    <a:pt x="145546" y="136101"/>
                  </a:cubicBezTo>
                  <a:cubicBezTo>
                    <a:pt x="151318" y="123798"/>
                    <a:pt x="155732" y="102952"/>
                    <a:pt x="155732" y="102268"/>
                  </a:cubicBezTo>
                  <a:cubicBezTo>
                    <a:pt x="155732" y="98851"/>
                    <a:pt x="152676" y="98851"/>
                    <a:pt x="151658" y="98851"/>
                  </a:cubicBezTo>
                  <a:cubicBezTo>
                    <a:pt x="148262" y="98851"/>
                    <a:pt x="147923" y="100218"/>
                    <a:pt x="146904" y="105002"/>
                  </a:cubicBezTo>
                  <a:cubicBezTo>
                    <a:pt x="141132" y="127216"/>
                    <a:pt x="135020" y="147378"/>
                    <a:pt x="121099" y="147378"/>
                  </a:cubicBezTo>
                  <a:cubicBezTo>
                    <a:pt x="111932" y="147378"/>
                    <a:pt x="110913" y="138493"/>
                    <a:pt x="110913" y="131658"/>
                  </a:cubicBezTo>
                  <a:cubicBezTo>
                    <a:pt x="110913" y="124140"/>
                    <a:pt x="111592" y="121406"/>
                    <a:pt x="115327" y="106369"/>
                  </a:cubicBezTo>
                  <a:cubicBezTo>
                    <a:pt x="119062" y="92016"/>
                    <a:pt x="119741" y="88599"/>
                    <a:pt x="122797" y="75612"/>
                  </a:cubicBezTo>
                  <a:lnTo>
                    <a:pt x="135020" y="27769"/>
                  </a:lnTo>
                  <a:cubicBezTo>
                    <a:pt x="137397" y="18200"/>
                    <a:pt x="137397" y="17516"/>
                    <a:pt x="137397" y="16149"/>
                  </a:cubicBezTo>
                  <a:cubicBezTo>
                    <a:pt x="137397" y="10340"/>
                    <a:pt x="133323" y="6922"/>
                    <a:pt x="127550" y="6922"/>
                  </a:cubicBezTo>
                  <a:cubicBezTo>
                    <a:pt x="119401" y="6922"/>
                    <a:pt x="114308" y="14441"/>
                    <a:pt x="113290" y="21959"/>
                  </a:cubicBezTo>
                  <a:close/>
                  <a:moveTo>
                    <a:pt x="91220" y="110470"/>
                  </a:moveTo>
                  <a:cubicBezTo>
                    <a:pt x="89522" y="116622"/>
                    <a:pt x="89522" y="117305"/>
                    <a:pt x="84429" y="123115"/>
                  </a:cubicBezTo>
                  <a:cubicBezTo>
                    <a:pt x="69489" y="141910"/>
                    <a:pt x="55568" y="147378"/>
                    <a:pt x="46061" y="147378"/>
                  </a:cubicBezTo>
                  <a:cubicBezTo>
                    <a:pt x="29084" y="147378"/>
                    <a:pt x="24331" y="128583"/>
                    <a:pt x="24331" y="115255"/>
                  </a:cubicBezTo>
                  <a:cubicBezTo>
                    <a:pt x="24331" y="98167"/>
                    <a:pt x="35196" y="56133"/>
                    <a:pt x="43005" y="40413"/>
                  </a:cubicBezTo>
                  <a:cubicBezTo>
                    <a:pt x="53531" y="20250"/>
                    <a:pt x="68810" y="7606"/>
                    <a:pt x="82392" y="7606"/>
                  </a:cubicBezTo>
                  <a:cubicBezTo>
                    <a:pt x="104462" y="7606"/>
                    <a:pt x="109215" y="35629"/>
                    <a:pt x="109215" y="37679"/>
                  </a:cubicBezTo>
                  <a:cubicBezTo>
                    <a:pt x="109215" y="39729"/>
                    <a:pt x="108536" y="41780"/>
                    <a:pt x="108197" y="43489"/>
                  </a:cubicBezTo>
                  <a:lnTo>
                    <a:pt x="91220" y="110470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4E4E8D37-11E7-3189-F1FB-D29C0DF4EBD4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0135570" y="4909361"/>
              <a:ext cx="87940" cy="219603"/>
            </a:xfrm>
            <a:custGeom>
              <a:avLst/>
              <a:gdLst>
                <a:gd name="connsiteX0" fmla="*/ 47051 w 87940"/>
                <a:gd name="connsiteY0" fmla="*/ 68499 h 219603"/>
                <a:gd name="connsiteX1" fmla="*/ 60123 w 87940"/>
                <a:gd name="connsiteY1" fmla="*/ 71131 h 219603"/>
                <a:gd name="connsiteX2" fmla="*/ 77949 w 87940"/>
                <a:gd name="connsiteY2" fmla="*/ 74719 h 219603"/>
                <a:gd name="connsiteX3" fmla="*/ 88169 w 87940"/>
                <a:gd name="connsiteY3" fmla="*/ 65390 h 219603"/>
                <a:gd name="connsiteX4" fmla="*/ 77949 w 87940"/>
                <a:gd name="connsiteY4" fmla="*/ 56060 h 219603"/>
                <a:gd name="connsiteX5" fmla="*/ 60123 w 87940"/>
                <a:gd name="connsiteY5" fmla="*/ 59648 h 219603"/>
                <a:gd name="connsiteX6" fmla="*/ 47051 w 87940"/>
                <a:gd name="connsiteY6" fmla="*/ 62280 h 219603"/>
                <a:gd name="connsiteX7" fmla="*/ 50379 w 87940"/>
                <a:gd name="connsiteY7" fmla="*/ 36444 h 219603"/>
                <a:gd name="connsiteX8" fmla="*/ 53469 w 87940"/>
                <a:gd name="connsiteY8" fmla="*/ 11087 h 219603"/>
                <a:gd name="connsiteX9" fmla="*/ 44199 w 87940"/>
                <a:gd name="connsiteY9" fmla="*/ 83 h 219603"/>
                <a:gd name="connsiteX10" fmla="*/ 34930 w 87940"/>
                <a:gd name="connsiteY10" fmla="*/ 11087 h 219603"/>
                <a:gd name="connsiteX11" fmla="*/ 38257 w 87940"/>
                <a:gd name="connsiteY11" fmla="*/ 39075 h 219603"/>
                <a:gd name="connsiteX12" fmla="*/ 41347 w 87940"/>
                <a:gd name="connsiteY12" fmla="*/ 62280 h 219603"/>
                <a:gd name="connsiteX13" fmla="*/ 28275 w 87940"/>
                <a:gd name="connsiteY13" fmla="*/ 59648 h 219603"/>
                <a:gd name="connsiteX14" fmla="*/ 10449 w 87940"/>
                <a:gd name="connsiteY14" fmla="*/ 56060 h 219603"/>
                <a:gd name="connsiteX15" fmla="*/ 229 w 87940"/>
                <a:gd name="connsiteY15" fmla="*/ 65390 h 219603"/>
                <a:gd name="connsiteX16" fmla="*/ 10449 w 87940"/>
                <a:gd name="connsiteY16" fmla="*/ 74719 h 219603"/>
                <a:gd name="connsiteX17" fmla="*/ 28275 w 87940"/>
                <a:gd name="connsiteY17" fmla="*/ 71131 h 219603"/>
                <a:gd name="connsiteX18" fmla="*/ 41347 w 87940"/>
                <a:gd name="connsiteY18" fmla="*/ 68499 h 219603"/>
                <a:gd name="connsiteX19" fmla="*/ 38020 w 87940"/>
                <a:gd name="connsiteY19" fmla="*/ 87159 h 219603"/>
                <a:gd name="connsiteX20" fmla="*/ 34930 w 87940"/>
                <a:gd name="connsiteY20" fmla="*/ 116104 h 219603"/>
                <a:gd name="connsiteX21" fmla="*/ 40159 w 87940"/>
                <a:gd name="connsiteY21" fmla="*/ 216098 h 219603"/>
                <a:gd name="connsiteX22" fmla="*/ 44199 w 87940"/>
                <a:gd name="connsiteY22" fmla="*/ 219686 h 219603"/>
                <a:gd name="connsiteX23" fmla="*/ 48477 w 87940"/>
                <a:gd name="connsiteY23" fmla="*/ 214902 h 219603"/>
                <a:gd name="connsiteX24" fmla="*/ 51329 w 87940"/>
                <a:gd name="connsiteY24" fmla="*/ 179258 h 219603"/>
                <a:gd name="connsiteX25" fmla="*/ 53469 w 87940"/>
                <a:gd name="connsiteY25" fmla="*/ 116104 h 219603"/>
                <a:gd name="connsiteX26" fmla="*/ 50141 w 87940"/>
                <a:gd name="connsiteY26" fmla="*/ 86680 h 219603"/>
                <a:gd name="connsiteX27" fmla="*/ 47051 w 87940"/>
                <a:gd name="connsiteY27" fmla="*/ 68499 h 21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940" h="219603">
                  <a:moveTo>
                    <a:pt x="47051" y="68499"/>
                  </a:moveTo>
                  <a:cubicBezTo>
                    <a:pt x="50616" y="68978"/>
                    <a:pt x="52993" y="69217"/>
                    <a:pt x="60123" y="71131"/>
                  </a:cubicBezTo>
                  <a:cubicBezTo>
                    <a:pt x="67729" y="73284"/>
                    <a:pt x="73433" y="74719"/>
                    <a:pt x="77949" y="74719"/>
                  </a:cubicBezTo>
                  <a:cubicBezTo>
                    <a:pt x="87219" y="74719"/>
                    <a:pt x="88169" y="67543"/>
                    <a:pt x="88169" y="65390"/>
                  </a:cubicBezTo>
                  <a:cubicBezTo>
                    <a:pt x="88169" y="63476"/>
                    <a:pt x="87219" y="56060"/>
                    <a:pt x="77949" y="56060"/>
                  </a:cubicBezTo>
                  <a:cubicBezTo>
                    <a:pt x="73433" y="56060"/>
                    <a:pt x="67729" y="57495"/>
                    <a:pt x="60123" y="59648"/>
                  </a:cubicBezTo>
                  <a:cubicBezTo>
                    <a:pt x="52993" y="61562"/>
                    <a:pt x="50616" y="61801"/>
                    <a:pt x="47051" y="62280"/>
                  </a:cubicBezTo>
                  <a:cubicBezTo>
                    <a:pt x="47527" y="53907"/>
                    <a:pt x="49190" y="43860"/>
                    <a:pt x="50379" y="36444"/>
                  </a:cubicBezTo>
                  <a:cubicBezTo>
                    <a:pt x="51329" y="31660"/>
                    <a:pt x="53469" y="19459"/>
                    <a:pt x="53469" y="11087"/>
                  </a:cubicBezTo>
                  <a:cubicBezTo>
                    <a:pt x="53469" y="3910"/>
                    <a:pt x="50141" y="83"/>
                    <a:pt x="44199" y="83"/>
                  </a:cubicBezTo>
                  <a:cubicBezTo>
                    <a:pt x="39208" y="83"/>
                    <a:pt x="34930" y="2714"/>
                    <a:pt x="34930" y="11087"/>
                  </a:cubicBezTo>
                  <a:cubicBezTo>
                    <a:pt x="34930" y="18981"/>
                    <a:pt x="36831" y="30942"/>
                    <a:pt x="38257" y="39075"/>
                  </a:cubicBezTo>
                  <a:cubicBezTo>
                    <a:pt x="38733" y="41707"/>
                    <a:pt x="40872" y="53429"/>
                    <a:pt x="41347" y="62280"/>
                  </a:cubicBezTo>
                  <a:cubicBezTo>
                    <a:pt x="37782" y="61801"/>
                    <a:pt x="35405" y="61562"/>
                    <a:pt x="28275" y="59648"/>
                  </a:cubicBezTo>
                  <a:cubicBezTo>
                    <a:pt x="20669" y="57495"/>
                    <a:pt x="14965" y="56060"/>
                    <a:pt x="10449" y="56060"/>
                  </a:cubicBezTo>
                  <a:cubicBezTo>
                    <a:pt x="1180" y="56060"/>
                    <a:pt x="229" y="63237"/>
                    <a:pt x="229" y="65390"/>
                  </a:cubicBezTo>
                  <a:cubicBezTo>
                    <a:pt x="229" y="67303"/>
                    <a:pt x="1180" y="74719"/>
                    <a:pt x="10449" y="74719"/>
                  </a:cubicBezTo>
                  <a:cubicBezTo>
                    <a:pt x="14965" y="74719"/>
                    <a:pt x="20669" y="73284"/>
                    <a:pt x="28275" y="71131"/>
                  </a:cubicBezTo>
                  <a:cubicBezTo>
                    <a:pt x="35405" y="69217"/>
                    <a:pt x="37782" y="68978"/>
                    <a:pt x="41347" y="68499"/>
                  </a:cubicBezTo>
                  <a:cubicBezTo>
                    <a:pt x="40872" y="74480"/>
                    <a:pt x="39208" y="82135"/>
                    <a:pt x="38020" y="87159"/>
                  </a:cubicBezTo>
                  <a:cubicBezTo>
                    <a:pt x="34930" y="101990"/>
                    <a:pt x="34930" y="103665"/>
                    <a:pt x="34930" y="116104"/>
                  </a:cubicBezTo>
                  <a:cubicBezTo>
                    <a:pt x="34930" y="162274"/>
                    <a:pt x="39446" y="211314"/>
                    <a:pt x="40159" y="216098"/>
                  </a:cubicBezTo>
                  <a:cubicBezTo>
                    <a:pt x="40396" y="218251"/>
                    <a:pt x="40872" y="219686"/>
                    <a:pt x="44199" y="219686"/>
                  </a:cubicBezTo>
                  <a:cubicBezTo>
                    <a:pt x="47764" y="219686"/>
                    <a:pt x="48002" y="218251"/>
                    <a:pt x="48477" y="214902"/>
                  </a:cubicBezTo>
                  <a:cubicBezTo>
                    <a:pt x="48477" y="214663"/>
                    <a:pt x="50379" y="193851"/>
                    <a:pt x="51329" y="179258"/>
                  </a:cubicBezTo>
                  <a:cubicBezTo>
                    <a:pt x="52518" y="158207"/>
                    <a:pt x="53469" y="137155"/>
                    <a:pt x="53469" y="116104"/>
                  </a:cubicBezTo>
                  <a:cubicBezTo>
                    <a:pt x="53469" y="103665"/>
                    <a:pt x="53469" y="101990"/>
                    <a:pt x="50141" y="86680"/>
                  </a:cubicBezTo>
                  <a:cubicBezTo>
                    <a:pt x="49666" y="84049"/>
                    <a:pt x="47527" y="74480"/>
                    <a:pt x="47051" y="68499"/>
                  </a:cubicBez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9" name="フリーフォーム 38">
              <a:extLst>
                <a:ext uri="{FF2B5EF4-FFF2-40B4-BE49-F238E27FC236}">
                  <a16:creationId xmlns:a16="http://schemas.microsoft.com/office/drawing/2014/main" id="{298BF357-6750-D92E-F784-FE96AC4D85DA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0130104" y="5174283"/>
              <a:ext cx="109331" cy="163626"/>
            </a:xfrm>
            <a:custGeom>
              <a:avLst/>
              <a:gdLst>
                <a:gd name="connsiteX0" fmla="*/ 52280 w 109331"/>
                <a:gd name="connsiteY0" fmla="*/ 79033 h 163626"/>
                <a:gd name="connsiteX1" fmla="*/ 84129 w 109331"/>
                <a:gd name="connsiteY1" fmla="*/ 117547 h 163626"/>
                <a:gd name="connsiteX2" fmla="*/ 53231 w 109331"/>
                <a:gd name="connsiteY2" fmla="*/ 156061 h 163626"/>
                <a:gd name="connsiteX3" fmla="*/ 12826 w 109331"/>
                <a:gd name="connsiteY3" fmla="*/ 139316 h 163626"/>
                <a:gd name="connsiteX4" fmla="*/ 26611 w 109331"/>
                <a:gd name="connsiteY4" fmla="*/ 125920 h 163626"/>
                <a:gd name="connsiteX5" fmla="*/ 13539 w 109331"/>
                <a:gd name="connsiteY5" fmla="*/ 112762 h 163626"/>
                <a:gd name="connsiteX6" fmla="*/ 229 w 109331"/>
                <a:gd name="connsiteY6" fmla="*/ 126637 h 163626"/>
                <a:gd name="connsiteX7" fmla="*/ 53706 w 109331"/>
                <a:gd name="connsiteY7" fmla="*/ 163716 h 163626"/>
                <a:gd name="connsiteX8" fmla="*/ 109560 w 109331"/>
                <a:gd name="connsiteY8" fmla="*/ 117547 h 163626"/>
                <a:gd name="connsiteX9" fmla="*/ 68204 w 109331"/>
                <a:gd name="connsiteY9" fmla="*/ 74727 h 163626"/>
                <a:gd name="connsiteX10" fmla="*/ 102192 w 109331"/>
                <a:gd name="connsiteY10" fmla="*/ 33102 h 163626"/>
                <a:gd name="connsiteX11" fmla="*/ 54182 w 109331"/>
                <a:gd name="connsiteY11" fmla="*/ 90 h 163626"/>
                <a:gd name="connsiteX12" fmla="*/ 7597 w 109331"/>
                <a:gd name="connsiteY12" fmla="*/ 32145 h 163626"/>
                <a:gd name="connsiteX13" fmla="*/ 19956 w 109331"/>
                <a:gd name="connsiteY13" fmla="*/ 44824 h 163626"/>
                <a:gd name="connsiteX14" fmla="*/ 32078 w 109331"/>
                <a:gd name="connsiteY14" fmla="*/ 32624 h 163626"/>
                <a:gd name="connsiteX15" fmla="*/ 19956 w 109331"/>
                <a:gd name="connsiteY15" fmla="*/ 20184 h 163626"/>
                <a:gd name="connsiteX16" fmla="*/ 53469 w 109331"/>
                <a:gd name="connsiteY16" fmla="*/ 7027 h 163626"/>
                <a:gd name="connsiteX17" fmla="*/ 79138 w 109331"/>
                <a:gd name="connsiteY17" fmla="*/ 33102 h 163626"/>
                <a:gd name="connsiteX18" fmla="*/ 69631 w 109331"/>
                <a:gd name="connsiteY18" fmla="*/ 61569 h 163626"/>
                <a:gd name="connsiteX19" fmla="*/ 43248 w 109331"/>
                <a:gd name="connsiteY19" fmla="*/ 71856 h 163626"/>
                <a:gd name="connsiteX20" fmla="*/ 35643 w 109331"/>
                <a:gd name="connsiteY20" fmla="*/ 72574 h 163626"/>
                <a:gd name="connsiteX21" fmla="*/ 33266 w 109331"/>
                <a:gd name="connsiteY21" fmla="*/ 75683 h 163626"/>
                <a:gd name="connsiteX22" fmla="*/ 39446 w 109331"/>
                <a:gd name="connsiteY22" fmla="*/ 79033 h 163626"/>
                <a:gd name="connsiteX23" fmla="*/ 52280 w 109331"/>
                <a:gd name="connsiteY23" fmla="*/ 79033 h 16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331" h="163626">
                  <a:moveTo>
                    <a:pt x="52280" y="79033"/>
                  </a:moveTo>
                  <a:cubicBezTo>
                    <a:pt x="70819" y="79033"/>
                    <a:pt x="84129" y="91950"/>
                    <a:pt x="84129" y="117547"/>
                  </a:cubicBezTo>
                  <a:cubicBezTo>
                    <a:pt x="84129" y="147210"/>
                    <a:pt x="67016" y="156061"/>
                    <a:pt x="53231" y="156061"/>
                  </a:cubicBezTo>
                  <a:cubicBezTo>
                    <a:pt x="43724" y="156061"/>
                    <a:pt x="22808" y="153430"/>
                    <a:pt x="12826" y="139316"/>
                  </a:cubicBezTo>
                  <a:cubicBezTo>
                    <a:pt x="23997" y="138837"/>
                    <a:pt x="26611" y="130943"/>
                    <a:pt x="26611" y="125920"/>
                  </a:cubicBezTo>
                  <a:cubicBezTo>
                    <a:pt x="26611" y="118265"/>
                    <a:pt x="20907" y="112762"/>
                    <a:pt x="13539" y="112762"/>
                  </a:cubicBezTo>
                  <a:cubicBezTo>
                    <a:pt x="6884" y="112762"/>
                    <a:pt x="229" y="116829"/>
                    <a:pt x="229" y="126637"/>
                  </a:cubicBezTo>
                  <a:cubicBezTo>
                    <a:pt x="229" y="149124"/>
                    <a:pt x="24947" y="163716"/>
                    <a:pt x="53706" y="163716"/>
                  </a:cubicBezTo>
                  <a:cubicBezTo>
                    <a:pt x="86743" y="163716"/>
                    <a:pt x="109560" y="141469"/>
                    <a:pt x="109560" y="117547"/>
                  </a:cubicBezTo>
                  <a:cubicBezTo>
                    <a:pt x="109560" y="98888"/>
                    <a:pt x="94349" y="80229"/>
                    <a:pt x="68204" y="74727"/>
                  </a:cubicBezTo>
                  <a:cubicBezTo>
                    <a:pt x="93160" y="65636"/>
                    <a:pt x="102192" y="47695"/>
                    <a:pt x="102192" y="33102"/>
                  </a:cubicBezTo>
                  <a:cubicBezTo>
                    <a:pt x="102192" y="14204"/>
                    <a:pt x="80564" y="90"/>
                    <a:pt x="54182" y="90"/>
                  </a:cubicBezTo>
                  <a:cubicBezTo>
                    <a:pt x="27799" y="90"/>
                    <a:pt x="7597" y="13008"/>
                    <a:pt x="7597" y="32145"/>
                  </a:cubicBezTo>
                  <a:cubicBezTo>
                    <a:pt x="7597" y="40279"/>
                    <a:pt x="12826" y="44824"/>
                    <a:pt x="19956" y="44824"/>
                  </a:cubicBezTo>
                  <a:cubicBezTo>
                    <a:pt x="27324" y="44824"/>
                    <a:pt x="32078" y="39322"/>
                    <a:pt x="32078" y="32624"/>
                  </a:cubicBezTo>
                  <a:cubicBezTo>
                    <a:pt x="32078" y="25687"/>
                    <a:pt x="27324" y="20663"/>
                    <a:pt x="19956" y="20184"/>
                  </a:cubicBezTo>
                  <a:cubicBezTo>
                    <a:pt x="28275" y="9659"/>
                    <a:pt x="44674" y="7027"/>
                    <a:pt x="53469" y="7027"/>
                  </a:cubicBezTo>
                  <a:cubicBezTo>
                    <a:pt x="64164" y="7027"/>
                    <a:pt x="79138" y="12290"/>
                    <a:pt x="79138" y="33102"/>
                  </a:cubicBezTo>
                  <a:cubicBezTo>
                    <a:pt x="79138" y="43150"/>
                    <a:pt x="75810" y="54154"/>
                    <a:pt x="69631" y="61569"/>
                  </a:cubicBezTo>
                  <a:cubicBezTo>
                    <a:pt x="61787" y="70660"/>
                    <a:pt x="55132" y="71138"/>
                    <a:pt x="43248" y="71856"/>
                  </a:cubicBezTo>
                  <a:cubicBezTo>
                    <a:pt x="37307" y="72334"/>
                    <a:pt x="36831" y="72334"/>
                    <a:pt x="35643" y="72574"/>
                  </a:cubicBezTo>
                  <a:cubicBezTo>
                    <a:pt x="35167" y="72574"/>
                    <a:pt x="33266" y="73052"/>
                    <a:pt x="33266" y="75683"/>
                  </a:cubicBezTo>
                  <a:cubicBezTo>
                    <a:pt x="33266" y="79033"/>
                    <a:pt x="35405" y="79033"/>
                    <a:pt x="39446" y="79033"/>
                  </a:cubicBezTo>
                  <a:lnTo>
                    <a:pt x="52280" y="79033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0" name="フリーフォーム 39">
              <a:extLst>
                <a:ext uri="{FF2B5EF4-FFF2-40B4-BE49-F238E27FC236}">
                  <a16:creationId xmlns:a16="http://schemas.microsoft.com/office/drawing/2014/main" id="{6B089CF2-F9A8-533D-5387-DD6DFA11CC69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264497" y="5227629"/>
              <a:ext cx="141655" cy="156688"/>
            </a:xfrm>
            <a:custGeom>
              <a:avLst/>
              <a:gdLst>
                <a:gd name="connsiteX0" fmla="*/ 1184 w 141655"/>
                <a:gd name="connsiteY0" fmla="*/ 144100 h 156688"/>
                <a:gd name="connsiteX1" fmla="*/ 233 w 141655"/>
                <a:gd name="connsiteY1" fmla="*/ 149124 h 156688"/>
                <a:gd name="connsiteX2" fmla="*/ 8314 w 141655"/>
                <a:gd name="connsiteY2" fmla="*/ 156779 h 156688"/>
                <a:gd name="connsiteX3" fmla="*/ 19722 w 141655"/>
                <a:gd name="connsiteY3" fmla="*/ 144818 h 156688"/>
                <a:gd name="connsiteX4" fmla="*/ 30656 w 141655"/>
                <a:gd name="connsiteY4" fmla="*/ 101041 h 156688"/>
                <a:gd name="connsiteX5" fmla="*/ 56087 w 141655"/>
                <a:gd name="connsiteY5" fmla="*/ 107978 h 156688"/>
                <a:gd name="connsiteX6" fmla="*/ 90312 w 141655"/>
                <a:gd name="connsiteY6" fmla="*/ 90754 h 156688"/>
                <a:gd name="connsiteX7" fmla="*/ 114793 w 141655"/>
                <a:gd name="connsiteY7" fmla="*/ 107978 h 156688"/>
                <a:gd name="connsiteX8" fmla="*/ 133569 w 141655"/>
                <a:gd name="connsiteY8" fmla="*/ 95299 h 156688"/>
                <a:gd name="connsiteX9" fmla="*/ 141888 w 141655"/>
                <a:gd name="connsiteY9" fmla="*/ 71378 h 156688"/>
                <a:gd name="connsiteX10" fmla="*/ 138085 w 141655"/>
                <a:gd name="connsiteY10" fmla="*/ 68268 h 156688"/>
                <a:gd name="connsiteX11" fmla="*/ 132856 w 141655"/>
                <a:gd name="connsiteY11" fmla="*/ 75683 h 156688"/>
                <a:gd name="connsiteX12" fmla="*/ 115506 w 141655"/>
                <a:gd name="connsiteY12" fmla="*/ 101280 h 156688"/>
                <a:gd name="connsiteX13" fmla="*/ 107663 w 141655"/>
                <a:gd name="connsiteY13" fmla="*/ 89558 h 156688"/>
                <a:gd name="connsiteX14" fmla="*/ 111228 w 141655"/>
                <a:gd name="connsiteY14" fmla="*/ 70660 h 156688"/>
                <a:gd name="connsiteX15" fmla="*/ 116457 w 141655"/>
                <a:gd name="connsiteY15" fmla="*/ 49130 h 156688"/>
                <a:gd name="connsiteX16" fmla="*/ 121923 w 141655"/>
                <a:gd name="connsiteY16" fmla="*/ 27840 h 156688"/>
                <a:gd name="connsiteX17" fmla="*/ 125964 w 141655"/>
                <a:gd name="connsiteY17" fmla="*/ 10137 h 156688"/>
                <a:gd name="connsiteX18" fmla="*/ 118120 w 141655"/>
                <a:gd name="connsiteY18" fmla="*/ 2482 h 156688"/>
                <a:gd name="connsiteX19" fmla="*/ 108376 w 141655"/>
                <a:gd name="connsiteY19" fmla="*/ 8224 h 156688"/>
                <a:gd name="connsiteX20" fmla="*/ 104573 w 141655"/>
                <a:gd name="connsiteY20" fmla="*/ 22098 h 156688"/>
                <a:gd name="connsiteX21" fmla="*/ 99582 w 141655"/>
                <a:gd name="connsiteY21" fmla="*/ 41953 h 156688"/>
                <a:gd name="connsiteX22" fmla="*/ 92214 w 141655"/>
                <a:gd name="connsiteY22" fmla="*/ 71856 h 156688"/>
                <a:gd name="connsiteX23" fmla="*/ 88411 w 141655"/>
                <a:gd name="connsiteY23" fmla="*/ 81425 h 156688"/>
                <a:gd name="connsiteX24" fmla="*/ 57038 w 141655"/>
                <a:gd name="connsiteY24" fmla="*/ 101280 h 156688"/>
                <a:gd name="connsiteX25" fmla="*/ 37548 w 141655"/>
                <a:gd name="connsiteY25" fmla="*/ 79989 h 156688"/>
                <a:gd name="connsiteX26" fmla="*/ 41589 w 141655"/>
                <a:gd name="connsiteY26" fmla="*/ 57742 h 156688"/>
                <a:gd name="connsiteX27" fmla="*/ 46818 w 141655"/>
                <a:gd name="connsiteY27" fmla="*/ 36212 h 156688"/>
                <a:gd name="connsiteX28" fmla="*/ 50145 w 141655"/>
                <a:gd name="connsiteY28" fmla="*/ 22816 h 156688"/>
                <a:gd name="connsiteX29" fmla="*/ 53710 w 141655"/>
                <a:gd name="connsiteY29" fmla="*/ 7745 h 156688"/>
                <a:gd name="connsiteX30" fmla="*/ 45629 w 141655"/>
                <a:gd name="connsiteY30" fmla="*/ 90 h 156688"/>
                <a:gd name="connsiteX31" fmla="*/ 34221 w 141655"/>
                <a:gd name="connsiteY31" fmla="*/ 11333 h 156688"/>
                <a:gd name="connsiteX32" fmla="*/ 1184 w 141655"/>
                <a:gd name="connsiteY32" fmla="*/ 144100 h 15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1655" h="156688">
                  <a:moveTo>
                    <a:pt x="1184" y="144100"/>
                  </a:moveTo>
                  <a:cubicBezTo>
                    <a:pt x="233" y="147689"/>
                    <a:pt x="233" y="148885"/>
                    <a:pt x="233" y="149124"/>
                  </a:cubicBezTo>
                  <a:cubicBezTo>
                    <a:pt x="233" y="154387"/>
                    <a:pt x="4511" y="156779"/>
                    <a:pt x="8314" y="156779"/>
                  </a:cubicBezTo>
                  <a:cubicBezTo>
                    <a:pt x="16870" y="156779"/>
                    <a:pt x="18772" y="148885"/>
                    <a:pt x="19722" y="144818"/>
                  </a:cubicBezTo>
                  <a:cubicBezTo>
                    <a:pt x="20198" y="143622"/>
                    <a:pt x="24951" y="124484"/>
                    <a:pt x="30656" y="101041"/>
                  </a:cubicBezTo>
                  <a:cubicBezTo>
                    <a:pt x="38024" y="106064"/>
                    <a:pt x="47531" y="107978"/>
                    <a:pt x="56087" y="107978"/>
                  </a:cubicBezTo>
                  <a:cubicBezTo>
                    <a:pt x="76527" y="107978"/>
                    <a:pt x="89837" y="91233"/>
                    <a:pt x="90312" y="90754"/>
                  </a:cubicBezTo>
                  <a:cubicBezTo>
                    <a:pt x="94828" y="107260"/>
                    <a:pt x="111228" y="107978"/>
                    <a:pt x="114793" y="107978"/>
                  </a:cubicBezTo>
                  <a:cubicBezTo>
                    <a:pt x="123349" y="107978"/>
                    <a:pt x="129291" y="102715"/>
                    <a:pt x="133569" y="95299"/>
                  </a:cubicBezTo>
                  <a:cubicBezTo>
                    <a:pt x="138798" y="85970"/>
                    <a:pt x="141888" y="72334"/>
                    <a:pt x="141888" y="71378"/>
                  </a:cubicBezTo>
                  <a:cubicBezTo>
                    <a:pt x="141888" y="68268"/>
                    <a:pt x="138798" y="68268"/>
                    <a:pt x="138085" y="68268"/>
                  </a:cubicBezTo>
                  <a:cubicBezTo>
                    <a:pt x="134758" y="68268"/>
                    <a:pt x="134520" y="69225"/>
                    <a:pt x="132856" y="75683"/>
                  </a:cubicBezTo>
                  <a:cubicBezTo>
                    <a:pt x="130004" y="87166"/>
                    <a:pt x="125488" y="101280"/>
                    <a:pt x="115506" y="101280"/>
                  </a:cubicBezTo>
                  <a:cubicBezTo>
                    <a:pt x="109326" y="101280"/>
                    <a:pt x="107663" y="96017"/>
                    <a:pt x="107663" y="89558"/>
                  </a:cubicBezTo>
                  <a:cubicBezTo>
                    <a:pt x="107663" y="85491"/>
                    <a:pt x="109564" y="76880"/>
                    <a:pt x="111228" y="70660"/>
                  </a:cubicBezTo>
                  <a:cubicBezTo>
                    <a:pt x="112892" y="64201"/>
                    <a:pt x="115268" y="54393"/>
                    <a:pt x="116457" y="49130"/>
                  </a:cubicBezTo>
                  <a:lnTo>
                    <a:pt x="121923" y="27840"/>
                  </a:lnTo>
                  <a:cubicBezTo>
                    <a:pt x="123349" y="21859"/>
                    <a:pt x="125964" y="11333"/>
                    <a:pt x="125964" y="10137"/>
                  </a:cubicBezTo>
                  <a:cubicBezTo>
                    <a:pt x="125964" y="5353"/>
                    <a:pt x="122161" y="2482"/>
                    <a:pt x="118120" y="2482"/>
                  </a:cubicBezTo>
                  <a:cubicBezTo>
                    <a:pt x="115506" y="2482"/>
                    <a:pt x="110990" y="3678"/>
                    <a:pt x="108376" y="8224"/>
                  </a:cubicBezTo>
                  <a:cubicBezTo>
                    <a:pt x="107663" y="9659"/>
                    <a:pt x="105761" y="17314"/>
                    <a:pt x="104573" y="22098"/>
                  </a:cubicBezTo>
                  <a:lnTo>
                    <a:pt x="99582" y="41953"/>
                  </a:lnTo>
                  <a:lnTo>
                    <a:pt x="92214" y="71856"/>
                  </a:lnTo>
                  <a:cubicBezTo>
                    <a:pt x="90550" y="77836"/>
                    <a:pt x="90550" y="78315"/>
                    <a:pt x="88411" y="81425"/>
                  </a:cubicBezTo>
                  <a:cubicBezTo>
                    <a:pt x="81043" y="91950"/>
                    <a:pt x="70585" y="101280"/>
                    <a:pt x="57038" y="101280"/>
                  </a:cubicBezTo>
                  <a:cubicBezTo>
                    <a:pt x="37548" y="101280"/>
                    <a:pt x="37548" y="84295"/>
                    <a:pt x="37548" y="79989"/>
                  </a:cubicBezTo>
                  <a:cubicBezTo>
                    <a:pt x="37548" y="73770"/>
                    <a:pt x="38261" y="70660"/>
                    <a:pt x="41589" y="57742"/>
                  </a:cubicBezTo>
                  <a:cubicBezTo>
                    <a:pt x="43965" y="47216"/>
                    <a:pt x="44441" y="45542"/>
                    <a:pt x="46818" y="36212"/>
                  </a:cubicBezTo>
                  <a:lnTo>
                    <a:pt x="50145" y="22816"/>
                  </a:lnTo>
                  <a:cubicBezTo>
                    <a:pt x="51333" y="17792"/>
                    <a:pt x="53710" y="8702"/>
                    <a:pt x="53710" y="7745"/>
                  </a:cubicBezTo>
                  <a:cubicBezTo>
                    <a:pt x="53710" y="3439"/>
                    <a:pt x="50383" y="90"/>
                    <a:pt x="45629" y="90"/>
                  </a:cubicBezTo>
                  <a:cubicBezTo>
                    <a:pt x="37073" y="90"/>
                    <a:pt x="34934" y="8463"/>
                    <a:pt x="34221" y="11333"/>
                  </a:cubicBezTo>
                  <a:lnTo>
                    <a:pt x="1184" y="144100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6" name="フリーフォーム 75">
              <a:extLst>
                <a:ext uri="{FF2B5EF4-FFF2-40B4-BE49-F238E27FC236}">
                  <a16:creationId xmlns:a16="http://schemas.microsoft.com/office/drawing/2014/main" id="{FBA70E1D-40A2-E81B-416D-0F0FF4F14E88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529149" y="5042761"/>
              <a:ext cx="225792" cy="227600"/>
            </a:xfrm>
            <a:custGeom>
              <a:avLst/>
              <a:gdLst>
                <a:gd name="connsiteX0" fmla="*/ 120097 w 225792"/>
                <a:gd name="connsiteY0" fmla="*/ 120722 h 227600"/>
                <a:gd name="connsiteX1" fmla="*/ 214828 w 225792"/>
                <a:gd name="connsiteY1" fmla="*/ 120722 h 227600"/>
                <a:gd name="connsiteX2" fmla="*/ 226033 w 225792"/>
                <a:gd name="connsiteY2" fmla="*/ 113888 h 227600"/>
                <a:gd name="connsiteX3" fmla="*/ 214828 w 225792"/>
                <a:gd name="connsiteY3" fmla="*/ 107053 h 227600"/>
                <a:gd name="connsiteX4" fmla="*/ 120097 w 225792"/>
                <a:gd name="connsiteY4" fmla="*/ 107053 h 227600"/>
                <a:gd name="connsiteX5" fmla="*/ 120097 w 225792"/>
                <a:gd name="connsiteY5" fmla="*/ 11365 h 227600"/>
                <a:gd name="connsiteX6" fmla="*/ 113307 w 225792"/>
                <a:gd name="connsiteY6" fmla="*/ 87 h 227600"/>
                <a:gd name="connsiteX7" fmla="*/ 106516 w 225792"/>
                <a:gd name="connsiteY7" fmla="*/ 11365 h 227600"/>
                <a:gd name="connsiteX8" fmla="*/ 106516 w 225792"/>
                <a:gd name="connsiteY8" fmla="*/ 107053 h 227600"/>
                <a:gd name="connsiteX9" fmla="*/ 11445 w 225792"/>
                <a:gd name="connsiteY9" fmla="*/ 107053 h 227600"/>
                <a:gd name="connsiteX10" fmla="*/ 241 w 225792"/>
                <a:gd name="connsiteY10" fmla="*/ 113888 h 227600"/>
                <a:gd name="connsiteX11" fmla="*/ 11445 w 225792"/>
                <a:gd name="connsiteY11" fmla="*/ 120722 h 227600"/>
                <a:gd name="connsiteX12" fmla="*/ 106516 w 225792"/>
                <a:gd name="connsiteY12" fmla="*/ 120722 h 227600"/>
                <a:gd name="connsiteX13" fmla="*/ 106516 w 225792"/>
                <a:gd name="connsiteY13" fmla="*/ 216410 h 227600"/>
                <a:gd name="connsiteX14" fmla="*/ 113307 w 225792"/>
                <a:gd name="connsiteY14" fmla="*/ 227688 h 227600"/>
                <a:gd name="connsiteX15" fmla="*/ 120097 w 225792"/>
                <a:gd name="connsiteY15" fmla="*/ 216410 h 227600"/>
                <a:gd name="connsiteX16" fmla="*/ 120097 w 225792"/>
                <a:gd name="connsiteY16" fmla="*/ 120722 h 22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5792" h="227600">
                  <a:moveTo>
                    <a:pt x="120097" y="120722"/>
                  </a:moveTo>
                  <a:lnTo>
                    <a:pt x="214828" y="120722"/>
                  </a:lnTo>
                  <a:cubicBezTo>
                    <a:pt x="219582" y="120722"/>
                    <a:pt x="226033" y="120722"/>
                    <a:pt x="226033" y="113888"/>
                  </a:cubicBezTo>
                  <a:cubicBezTo>
                    <a:pt x="226033" y="107053"/>
                    <a:pt x="219582" y="107053"/>
                    <a:pt x="214828" y="107053"/>
                  </a:cubicBezTo>
                  <a:lnTo>
                    <a:pt x="120097" y="107053"/>
                  </a:lnTo>
                  <a:lnTo>
                    <a:pt x="120097" y="11365"/>
                  </a:lnTo>
                  <a:cubicBezTo>
                    <a:pt x="120097" y="6580"/>
                    <a:pt x="120097" y="87"/>
                    <a:pt x="113307" y="87"/>
                  </a:cubicBezTo>
                  <a:cubicBezTo>
                    <a:pt x="106516" y="87"/>
                    <a:pt x="106516" y="6580"/>
                    <a:pt x="106516" y="11365"/>
                  </a:cubicBezTo>
                  <a:lnTo>
                    <a:pt x="106516" y="107053"/>
                  </a:lnTo>
                  <a:lnTo>
                    <a:pt x="11445" y="107053"/>
                  </a:lnTo>
                  <a:cubicBezTo>
                    <a:pt x="6692" y="107053"/>
                    <a:pt x="241" y="107053"/>
                    <a:pt x="241" y="113888"/>
                  </a:cubicBezTo>
                  <a:cubicBezTo>
                    <a:pt x="241" y="120722"/>
                    <a:pt x="6692" y="120722"/>
                    <a:pt x="11445" y="120722"/>
                  </a:cubicBezTo>
                  <a:lnTo>
                    <a:pt x="106516" y="120722"/>
                  </a:lnTo>
                  <a:lnTo>
                    <a:pt x="106516" y="216410"/>
                  </a:lnTo>
                  <a:cubicBezTo>
                    <a:pt x="106516" y="221195"/>
                    <a:pt x="106516" y="227688"/>
                    <a:pt x="113307" y="227688"/>
                  </a:cubicBezTo>
                  <a:cubicBezTo>
                    <a:pt x="120097" y="227688"/>
                    <a:pt x="120097" y="221195"/>
                    <a:pt x="120097" y="216410"/>
                  </a:cubicBezTo>
                  <a:lnTo>
                    <a:pt x="120097" y="120722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7" name="フリーフォーム 76">
              <a:extLst>
                <a:ext uri="{FF2B5EF4-FFF2-40B4-BE49-F238E27FC236}">
                  <a16:creationId xmlns:a16="http://schemas.microsoft.com/office/drawing/2014/main" id="{3D787A34-1BE3-5CB3-F104-618662247278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0883286" y="4985690"/>
              <a:ext cx="78772" cy="341742"/>
            </a:xfrm>
            <a:custGeom>
              <a:avLst/>
              <a:gdLst>
                <a:gd name="connsiteX0" fmla="*/ 79023 w 78772"/>
                <a:gd name="connsiteY0" fmla="*/ 338412 h 341742"/>
                <a:gd name="connsiteX1" fmla="*/ 73251 w 78772"/>
                <a:gd name="connsiteY1" fmla="*/ 330894 h 341742"/>
                <a:gd name="connsiteX2" fmla="*/ 19944 w 78772"/>
                <a:gd name="connsiteY2" fmla="*/ 170959 h 341742"/>
                <a:gd name="connsiteX3" fmla="*/ 74609 w 78772"/>
                <a:gd name="connsiteY3" fmla="*/ 9314 h 341742"/>
                <a:gd name="connsiteX4" fmla="*/ 79023 w 78772"/>
                <a:gd name="connsiteY4" fmla="*/ 3505 h 341742"/>
                <a:gd name="connsiteX5" fmla="*/ 75628 w 78772"/>
                <a:gd name="connsiteY5" fmla="*/ 87 h 341742"/>
                <a:gd name="connsiteX6" fmla="*/ 21641 w 78772"/>
                <a:gd name="connsiteY6" fmla="*/ 66727 h 341742"/>
                <a:gd name="connsiteX7" fmla="*/ 251 w 78772"/>
                <a:gd name="connsiteY7" fmla="*/ 170959 h 341742"/>
                <a:gd name="connsiteX8" fmla="*/ 22660 w 78772"/>
                <a:gd name="connsiteY8" fmla="*/ 277582 h 341742"/>
                <a:gd name="connsiteX9" fmla="*/ 75628 w 78772"/>
                <a:gd name="connsiteY9" fmla="*/ 341830 h 341742"/>
                <a:gd name="connsiteX10" fmla="*/ 79023 w 78772"/>
                <a:gd name="connsiteY10" fmla="*/ 338412 h 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72" h="341742">
                  <a:moveTo>
                    <a:pt x="79023" y="338412"/>
                  </a:moveTo>
                  <a:cubicBezTo>
                    <a:pt x="79023" y="337387"/>
                    <a:pt x="79023" y="336704"/>
                    <a:pt x="73251" y="330894"/>
                  </a:cubicBezTo>
                  <a:cubicBezTo>
                    <a:pt x="30809" y="287834"/>
                    <a:pt x="19944" y="223245"/>
                    <a:pt x="19944" y="170959"/>
                  </a:cubicBezTo>
                  <a:cubicBezTo>
                    <a:pt x="19944" y="111495"/>
                    <a:pt x="32846" y="52032"/>
                    <a:pt x="74609" y="9314"/>
                  </a:cubicBezTo>
                  <a:cubicBezTo>
                    <a:pt x="79023" y="5214"/>
                    <a:pt x="79023" y="4530"/>
                    <a:pt x="79023" y="3505"/>
                  </a:cubicBezTo>
                  <a:cubicBezTo>
                    <a:pt x="79023" y="1113"/>
                    <a:pt x="77665" y="87"/>
                    <a:pt x="75628" y="87"/>
                  </a:cubicBezTo>
                  <a:cubicBezTo>
                    <a:pt x="72233" y="87"/>
                    <a:pt x="41674" y="23326"/>
                    <a:pt x="21641" y="66727"/>
                  </a:cubicBezTo>
                  <a:cubicBezTo>
                    <a:pt x="4325" y="104319"/>
                    <a:pt x="251" y="142252"/>
                    <a:pt x="251" y="170959"/>
                  </a:cubicBezTo>
                  <a:cubicBezTo>
                    <a:pt x="251" y="197614"/>
                    <a:pt x="3985" y="238965"/>
                    <a:pt x="22660" y="277582"/>
                  </a:cubicBezTo>
                  <a:cubicBezTo>
                    <a:pt x="43032" y="319617"/>
                    <a:pt x="72233" y="341830"/>
                    <a:pt x="75628" y="341830"/>
                  </a:cubicBezTo>
                  <a:cubicBezTo>
                    <a:pt x="77665" y="341830"/>
                    <a:pt x="79023" y="340805"/>
                    <a:pt x="79023" y="338412"/>
                  </a:cubicBez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8" name="フリーフォーム 77">
              <a:extLst>
                <a:ext uri="{FF2B5EF4-FFF2-40B4-BE49-F238E27FC236}">
                  <a16:creationId xmlns:a16="http://schemas.microsoft.com/office/drawing/2014/main" id="{3BFA8620-B0E0-70B8-8A85-EB9A8DD5193C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1009896" y="5149726"/>
              <a:ext cx="207457" cy="13669"/>
            </a:xfrm>
            <a:custGeom>
              <a:avLst/>
              <a:gdLst>
                <a:gd name="connsiteX0" fmla="*/ 195828 w 207457"/>
                <a:gd name="connsiteY0" fmla="*/ 13757 h 13669"/>
                <a:gd name="connsiteX1" fmla="*/ 207712 w 207457"/>
                <a:gd name="connsiteY1" fmla="*/ 6922 h 13669"/>
                <a:gd name="connsiteX2" fmla="*/ 195828 w 207457"/>
                <a:gd name="connsiteY2" fmla="*/ 87 h 13669"/>
                <a:gd name="connsiteX3" fmla="*/ 12138 w 207457"/>
                <a:gd name="connsiteY3" fmla="*/ 87 h 13669"/>
                <a:gd name="connsiteX4" fmla="*/ 254 w 207457"/>
                <a:gd name="connsiteY4" fmla="*/ 6922 h 13669"/>
                <a:gd name="connsiteX5" fmla="*/ 12138 w 207457"/>
                <a:gd name="connsiteY5" fmla="*/ 13757 h 13669"/>
                <a:gd name="connsiteX6" fmla="*/ 195828 w 207457"/>
                <a:gd name="connsiteY6" fmla="*/ 13757 h 1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57" h="13669">
                  <a:moveTo>
                    <a:pt x="195828" y="13757"/>
                  </a:moveTo>
                  <a:cubicBezTo>
                    <a:pt x="201600" y="13757"/>
                    <a:pt x="207712" y="13757"/>
                    <a:pt x="207712" y="6922"/>
                  </a:cubicBezTo>
                  <a:cubicBezTo>
                    <a:pt x="207712" y="87"/>
                    <a:pt x="201600" y="87"/>
                    <a:pt x="195828" y="87"/>
                  </a:cubicBezTo>
                  <a:lnTo>
                    <a:pt x="12138" y="87"/>
                  </a:lnTo>
                  <a:cubicBezTo>
                    <a:pt x="6366" y="87"/>
                    <a:pt x="254" y="87"/>
                    <a:pt x="254" y="6922"/>
                  </a:cubicBezTo>
                  <a:cubicBezTo>
                    <a:pt x="254" y="13757"/>
                    <a:pt x="6366" y="13757"/>
                    <a:pt x="12138" y="13757"/>
                  </a:cubicBezTo>
                  <a:lnTo>
                    <a:pt x="195828" y="13757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9" name="フリーフォーム 78">
              <a:extLst>
                <a:ext uri="{FF2B5EF4-FFF2-40B4-BE49-F238E27FC236}">
                  <a16:creationId xmlns:a16="http://schemas.microsoft.com/office/drawing/2014/main" id="{6B4FAA2C-066B-0D47-B01C-6429D9F4766D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1276019" y="5014396"/>
              <a:ext cx="112047" cy="227600"/>
            </a:xfrm>
            <a:custGeom>
              <a:avLst/>
              <a:gdLst>
                <a:gd name="connsiteX0" fmla="*/ 69867 w 112047"/>
                <a:gd name="connsiteY0" fmla="*/ 8973 h 227600"/>
                <a:gd name="connsiteX1" fmla="*/ 62058 w 112047"/>
                <a:gd name="connsiteY1" fmla="*/ 87 h 227600"/>
                <a:gd name="connsiteX2" fmla="*/ 262 w 112047"/>
                <a:gd name="connsiteY2" fmla="*/ 21959 h 227600"/>
                <a:gd name="connsiteX3" fmla="*/ 262 w 112047"/>
                <a:gd name="connsiteY3" fmla="*/ 32553 h 227600"/>
                <a:gd name="connsiteX4" fmla="*/ 44742 w 112047"/>
                <a:gd name="connsiteY4" fmla="*/ 23668 h 227600"/>
                <a:gd name="connsiteX5" fmla="*/ 44742 w 112047"/>
                <a:gd name="connsiteY5" fmla="*/ 200690 h 227600"/>
                <a:gd name="connsiteX6" fmla="*/ 13165 w 112047"/>
                <a:gd name="connsiteY6" fmla="*/ 217094 h 227600"/>
                <a:gd name="connsiteX7" fmla="*/ 2299 w 112047"/>
                <a:gd name="connsiteY7" fmla="*/ 217094 h 227600"/>
                <a:gd name="connsiteX8" fmla="*/ 2299 w 112047"/>
                <a:gd name="connsiteY8" fmla="*/ 227688 h 227600"/>
                <a:gd name="connsiteX9" fmla="*/ 57304 w 112047"/>
                <a:gd name="connsiteY9" fmla="*/ 226663 h 227600"/>
                <a:gd name="connsiteX10" fmla="*/ 112310 w 112047"/>
                <a:gd name="connsiteY10" fmla="*/ 227688 h 227600"/>
                <a:gd name="connsiteX11" fmla="*/ 112310 w 112047"/>
                <a:gd name="connsiteY11" fmla="*/ 217094 h 227600"/>
                <a:gd name="connsiteX12" fmla="*/ 101444 w 112047"/>
                <a:gd name="connsiteY12" fmla="*/ 217094 h 227600"/>
                <a:gd name="connsiteX13" fmla="*/ 69867 w 112047"/>
                <a:gd name="connsiteY13" fmla="*/ 200690 h 227600"/>
                <a:gd name="connsiteX14" fmla="*/ 69867 w 112047"/>
                <a:gd name="connsiteY14" fmla="*/ 8973 h 22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047" h="227600">
                  <a:moveTo>
                    <a:pt x="69867" y="8973"/>
                  </a:moveTo>
                  <a:cubicBezTo>
                    <a:pt x="69867" y="771"/>
                    <a:pt x="69867" y="87"/>
                    <a:pt x="62058" y="87"/>
                  </a:cubicBezTo>
                  <a:cubicBezTo>
                    <a:pt x="41007" y="21959"/>
                    <a:pt x="11127" y="21959"/>
                    <a:pt x="262" y="21959"/>
                  </a:cubicBezTo>
                  <a:lnTo>
                    <a:pt x="262" y="32553"/>
                  </a:lnTo>
                  <a:cubicBezTo>
                    <a:pt x="7053" y="32553"/>
                    <a:pt x="27086" y="32553"/>
                    <a:pt x="44742" y="23668"/>
                  </a:cubicBezTo>
                  <a:lnTo>
                    <a:pt x="44742" y="200690"/>
                  </a:lnTo>
                  <a:cubicBezTo>
                    <a:pt x="44742" y="212993"/>
                    <a:pt x="43723" y="217094"/>
                    <a:pt x="13165" y="217094"/>
                  </a:cubicBezTo>
                  <a:lnTo>
                    <a:pt x="2299" y="217094"/>
                  </a:lnTo>
                  <a:lnTo>
                    <a:pt x="2299" y="227688"/>
                  </a:lnTo>
                  <a:cubicBezTo>
                    <a:pt x="14183" y="226663"/>
                    <a:pt x="43723" y="226663"/>
                    <a:pt x="57304" y="226663"/>
                  </a:cubicBezTo>
                  <a:cubicBezTo>
                    <a:pt x="70886" y="226663"/>
                    <a:pt x="100426" y="226663"/>
                    <a:pt x="112310" y="227688"/>
                  </a:cubicBezTo>
                  <a:lnTo>
                    <a:pt x="112310" y="217094"/>
                  </a:lnTo>
                  <a:lnTo>
                    <a:pt x="101444" y="217094"/>
                  </a:lnTo>
                  <a:cubicBezTo>
                    <a:pt x="70886" y="217094"/>
                    <a:pt x="69867" y="213335"/>
                    <a:pt x="69867" y="200690"/>
                  </a:cubicBezTo>
                  <a:lnTo>
                    <a:pt x="69867" y="8973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0" name="フリーフォーム 79">
              <a:extLst>
                <a:ext uri="{FF2B5EF4-FFF2-40B4-BE49-F238E27FC236}">
                  <a16:creationId xmlns:a16="http://schemas.microsoft.com/office/drawing/2014/main" id="{ECB22A7C-14D2-3634-DD4A-1D573F14035F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1434924" y="4985690"/>
              <a:ext cx="78772" cy="341742"/>
            </a:xfrm>
            <a:custGeom>
              <a:avLst/>
              <a:gdLst>
                <a:gd name="connsiteX0" fmla="*/ 79040 w 78772"/>
                <a:gd name="connsiteY0" fmla="*/ 170959 h 341742"/>
                <a:gd name="connsiteX1" fmla="*/ 56630 w 78772"/>
                <a:gd name="connsiteY1" fmla="*/ 64335 h 341742"/>
                <a:gd name="connsiteX2" fmla="*/ 3663 w 78772"/>
                <a:gd name="connsiteY2" fmla="*/ 87 h 341742"/>
                <a:gd name="connsiteX3" fmla="*/ 267 w 78772"/>
                <a:gd name="connsiteY3" fmla="*/ 3505 h 341742"/>
                <a:gd name="connsiteX4" fmla="*/ 6718 w 78772"/>
                <a:gd name="connsiteY4" fmla="*/ 11365 h 341742"/>
                <a:gd name="connsiteX5" fmla="*/ 59347 w 78772"/>
                <a:gd name="connsiteY5" fmla="*/ 170959 h 341742"/>
                <a:gd name="connsiteX6" fmla="*/ 4681 w 78772"/>
                <a:gd name="connsiteY6" fmla="*/ 332603 h 341742"/>
                <a:gd name="connsiteX7" fmla="*/ 267 w 78772"/>
                <a:gd name="connsiteY7" fmla="*/ 338412 h 341742"/>
                <a:gd name="connsiteX8" fmla="*/ 3663 w 78772"/>
                <a:gd name="connsiteY8" fmla="*/ 341830 h 341742"/>
                <a:gd name="connsiteX9" fmla="*/ 57649 w 78772"/>
                <a:gd name="connsiteY9" fmla="*/ 275190 h 341742"/>
                <a:gd name="connsiteX10" fmla="*/ 79040 w 78772"/>
                <a:gd name="connsiteY10" fmla="*/ 170959 h 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72" h="341742">
                  <a:moveTo>
                    <a:pt x="79040" y="170959"/>
                  </a:moveTo>
                  <a:cubicBezTo>
                    <a:pt x="79040" y="144303"/>
                    <a:pt x="75305" y="102952"/>
                    <a:pt x="56630" y="64335"/>
                  </a:cubicBezTo>
                  <a:cubicBezTo>
                    <a:pt x="36258" y="22301"/>
                    <a:pt x="7058" y="87"/>
                    <a:pt x="3663" y="87"/>
                  </a:cubicBezTo>
                  <a:cubicBezTo>
                    <a:pt x="1625" y="87"/>
                    <a:pt x="267" y="1454"/>
                    <a:pt x="267" y="3505"/>
                  </a:cubicBezTo>
                  <a:cubicBezTo>
                    <a:pt x="267" y="4530"/>
                    <a:pt x="267" y="5214"/>
                    <a:pt x="6718" y="11365"/>
                  </a:cubicBezTo>
                  <a:cubicBezTo>
                    <a:pt x="39993" y="45197"/>
                    <a:pt x="59347" y="99534"/>
                    <a:pt x="59347" y="170959"/>
                  </a:cubicBezTo>
                  <a:cubicBezTo>
                    <a:pt x="59347" y="229397"/>
                    <a:pt x="46784" y="289543"/>
                    <a:pt x="4681" y="332603"/>
                  </a:cubicBezTo>
                  <a:cubicBezTo>
                    <a:pt x="267" y="336704"/>
                    <a:pt x="267" y="337387"/>
                    <a:pt x="267" y="338412"/>
                  </a:cubicBezTo>
                  <a:cubicBezTo>
                    <a:pt x="267" y="340463"/>
                    <a:pt x="1625" y="341830"/>
                    <a:pt x="3663" y="341830"/>
                  </a:cubicBezTo>
                  <a:cubicBezTo>
                    <a:pt x="7058" y="341830"/>
                    <a:pt x="37616" y="318591"/>
                    <a:pt x="57649" y="275190"/>
                  </a:cubicBezTo>
                  <a:cubicBezTo>
                    <a:pt x="74965" y="237598"/>
                    <a:pt x="79040" y="199665"/>
                    <a:pt x="79040" y="170959"/>
                  </a:cubicBez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1" name="フリーフォーム 100">
              <a:extLst>
                <a:ext uri="{FF2B5EF4-FFF2-40B4-BE49-F238E27FC236}">
                  <a16:creationId xmlns:a16="http://schemas.microsoft.com/office/drawing/2014/main" id="{A7DEFE6E-6163-39D4-6CA8-4700F2BB6EB2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1559497" y="4995398"/>
              <a:ext cx="141655" cy="156688"/>
            </a:xfrm>
            <a:custGeom>
              <a:avLst/>
              <a:gdLst>
                <a:gd name="connsiteX0" fmla="*/ 1222 w 141655"/>
                <a:gd name="connsiteY0" fmla="*/ 144094 h 156688"/>
                <a:gd name="connsiteX1" fmla="*/ 271 w 141655"/>
                <a:gd name="connsiteY1" fmla="*/ 149117 h 156688"/>
                <a:gd name="connsiteX2" fmla="*/ 8352 w 141655"/>
                <a:gd name="connsiteY2" fmla="*/ 156772 h 156688"/>
                <a:gd name="connsiteX3" fmla="*/ 19760 w 141655"/>
                <a:gd name="connsiteY3" fmla="*/ 144811 h 156688"/>
                <a:gd name="connsiteX4" fmla="*/ 30694 w 141655"/>
                <a:gd name="connsiteY4" fmla="*/ 101034 h 156688"/>
                <a:gd name="connsiteX5" fmla="*/ 56125 w 141655"/>
                <a:gd name="connsiteY5" fmla="*/ 107971 h 156688"/>
                <a:gd name="connsiteX6" fmla="*/ 90350 w 141655"/>
                <a:gd name="connsiteY6" fmla="*/ 90748 h 156688"/>
                <a:gd name="connsiteX7" fmla="*/ 114831 w 141655"/>
                <a:gd name="connsiteY7" fmla="*/ 107971 h 156688"/>
                <a:gd name="connsiteX8" fmla="*/ 133607 w 141655"/>
                <a:gd name="connsiteY8" fmla="*/ 95293 h 156688"/>
                <a:gd name="connsiteX9" fmla="*/ 141926 w 141655"/>
                <a:gd name="connsiteY9" fmla="*/ 71371 h 156688"/>
                <a:gd name="connsiteX10" fmla="*/ 138123 w 141655"/>
                <a:gd name="connsiteY10" fmla="*/ 68261 h 156688"/>
                <a:gd name="connsiteX11" fmla="*/ 132894 w 141655"/>
                <a:gd name="connsiteY11" fmla="*/ 75677 h 156688"/>
                <a:gd name="connsiteX12" fmla="*/ 115544 w 141655"/>
                <a:gd name="connsiteY12" fmla="*/ 101273 h 156688"/>
                <a:gd name="connsiteX13" fmla="*/ 107701 w 141655"/>
                <a:gd name="connsiteY13" fmla="*/ 89551 h 156688"/>
                <a:gd name="connsiteX14" fmla="*/ 111266 w 141655"/>
                <a:gd name="connsiteY14" fmla="*/ 70653 h 156688"/>
                <a:gd name="connsiteX15" fmla="*/ 116495 w 141655"/>
                <a:gd name="connsiteY15" fmla="*/ 49123 h 156688"/>
                <a:gd name="connsiteX16" fmla="*/ 121961 w 141655"/>
                <a:gd name="connsiteY16" fmla="*/ 27833 h 156688"/>
                <a:gd name="connsiteX17" fmla="*/ 126002 w 141655"/>
                <a:gd name="connsiteY17" fmla="*/ 10131 h 156688"/>
                <a:gd name="connsiteX18" fmla="*/ 118158 w 141655"/>
                <a:gd name="connsiteY18" fmla="*/ 2475 h 156688"/>
                <a:gd name="connsiteX19" fmla="*/ 108414 w 141655"/>
                <a:gd name="connsiteY19" fmla="*/ 8217 h 156688"/>
                <a:gd name="connsiteX20" fmla="*/ 104611 w 141655"/>
                <a:gd name="connsiteY20" fmla="*/ 22091 h 156688"/>
                <a:gd name="connsiteX21" fmla="*/ 99620 w 141655"/>
                <a:gd name="connsiteY21" fmla="*/ 41947 h 156688"/>
                <a:gd name="connsiteX22" fmla="*/ 92252 w 141655"/>
                <a:gd name="connsiteY22" fmla="*/ 71849 h 156688"/>
                <a:gd name="connsiteX23" fmla="*/ 88449 w 141655"/>
                <a:gd name="connsiteY23" fmla="*/ 81418 h 156688"/>
                <a:gd name="connsiteX24" fmla="*/ 57076 w 141655"/>
                <a:gd name="connsiteY24" fmla="*/ 101273 h 156688"/>
                <a:gd name="connsiteX25" fmla="*/ 37586 w 141655"/>
                <a:gd name="connsiteY25" fmla="*/ 79983 h 156688"/>
                <a:gd name="connsiteX26" fmla="*/ 41627 w 141655"/>
                <a:gd name="connsiteY26" fmla="*/ 57735 h 156688"/>
                <a:gd name="connsiteX27" fmla="*/ 46856 w 141655"/>
                <a:gd name="connsiteY27" fmla="*/ 36205 h 156688"/>
                <a:gd name="connsiteX28" fmla="*/ 50183 w 141655"/>
                <a:gd name="connsiteY28" fmla="*/ 22809 h 156688"/>
                <a:gd name="connsiteX29" fmla="*/ 53748 w 141655"/>
                <a:gd name="connsiteY29" fmla="*/ 7738 h 156688"/>
                <a:gd name="connsiteX30" fmla="*/ 45667 w 141655"/>
                <a:gd name="connsiteY30" fmla="*/ 83 h 156688"/>
                <a:gd name="connsiteX31" fmla="*/ 34259 w 141655"/>
                <a:gd name="connsiteY31" fmla="*/ 11327 h 156688"/>
                <a:gd name="connsiteX32" fmla="*/ 1222 w 141655"/>
                <a:gd name="connsiteY32" fmla="*/ 144094 h 15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1655" h="156688">
                  <a:moveTo>
                    <a:pt x="1222" y="144094"/>
                  </a:moveTo>
                  <a:cubicBezTo>
                    <a:pt x="271" y="147682"/>
                    <a:pt x="271" y="148878"/>
                    <a:pt x="271" y="149117"/>
                  </a:cubicBezTo>
                  <a:cubicBezTo>
                    <a:pt x="271" y="154380"/>
                    <a:pt x="4549" y="156772"/>
                    <a:pt x="8352" y="156772"/>
                  </a:cubicBezTo>
                  <a:cubicBezTo>
                    <a:pt x="16908" y="156772"/>
                    <a:pt x="18810" y="148878"/>
                    <a:pt x="19760" y="144811"/>
                  </a:cubicBezTo>
                  <a:cubicBezTo>
                    <a:pt x="20236" y="143615"/>
                    <a:pt x="24989" y="124478"/>
                    <a:pt x="30694" y="101034"/>
                  </a:cubicBezTo>
                  <a:cubicBezTo>
                    <a:pt x="38062" y="106058"/>
                    <a:pt x="47569" y="107971"/>
                    <a:pt x="56125" y="107971"/>
                  </a:cubicBezTo>
                  <a:cubicBezTo>
                    <a:pt x="76565" y="107971"/>
                    <a:pt x="89875" y="91226"/>
                    <a:pt x="90350" y="90748"/>
                  </a:cubicBezTo>
                  <a:cubicBezTo>
                    <a:pt x="94866" y="107254"/>
                    <a:pt x="111266" y="107971"/>
                    <a:pt x="114831" y="107971"/>
                  </a:cubicBezTo>
                  <a:cubicBezTo>
                    <a:pt x="123387" y="107971"/>
                    <a:pt x="129329" y="102709"/>
                    <a:pt x="133607" y="95293"/>
                  </a:cubicBezTo>
                  <a:cubicBezTo>
                    <a:pt x="138836" y="85963"/>
                    <a:pt x="141926" y="72328"/>
                    <a:pt x="141926" y="71371"/>
                  </a:cubicBezTo>
                  <a:cubicBezTo>
                    <a:pt x="141926" y="68261"/>
                    <a:pt x="138836" y="68261"/>
                    <a:pt x="138123" y="68261"/>
                  </a:cubicBezTo>
                  <a:cubicBezTo>
                    <a:pt x="134796" y="68261"/>
                    <a:pt x="134558" y="69218"/>
                    <a:pt x="132894" y="75677"/>
                  </a:cubicBezTo>
                  <a:cubicBezTo>
                    <a:pt x="130042" y="87159"/>
                    <a:pt x="125526" y="101273"/>
                    <a:pt x="115544" y="101273"/>
                  </a:cubicBezTo>
                  <a:cubicBezTo>
                    <a:pt x="109364" y="101273"/>
                    <a:pt x="107701" y="96010"/>
                    <a:pt x="107701" y="89551"/>
                  </a:cubicBezTo>
                  <a:cubicBezTo>
                    <a:pt x="107701" y="85485"/>
                    <a:pt x="109602" y="76873"/>
                    <a:pt x="111266" y="70653"/>
                  </a:cubicBezTo>
                  <a:cubicBezTo>
                    <a:pt x="112930" y="64194"/>
                    <a:pt x="115306" y="54386"/>
                    <a:pt x="116495" y="49123"/>
                  </a:cubicBezTo>
                  <a:lnTo>
                    <a:pt x="121961" y="27833"/>
                  </a:lnTo>
                  <a:cubicBezTo>
                    <a:pt x="123387" y="21852"/>
                    <a:pt x="126002" y="11327"/>
                    <a:pt x="126002" y="10131"/>
                  </a:cubicBezTo>
                  <a:cubicBezTo>
                    <a:pt x="126002" y="5346"/>
                    <a:pt x="122199" y="2475"/>
                    <a:pt x="118158" y="2475"/>
                  </a:cubicBezTo>
                  <a:cubicBezTo>
                    <a:pt x="115544" y="2475"/>
                    <a:pt x="111028" y="3672"/>
                    <a:pt x="108414" y="8217"/>
                  </a:cubicBezTo>
                  <a:cubicBezTo>
                    <a:pt x="107701" y="9652"/>
                    <a:pt x="105799" y="17307"/>
                    <a:pt x="104611" y="22091"/>
                  </a:cubicBezTo>
                  <a:lnTo>
                    <a:pt x="99620" y="41947"/>
                  </a:lnTo>
                  <a:lnTo>
                    <a:pt x="92252" y="71849"/>
                  </a:lnTo>
                  <a:cubicBezTo>
                    <a:pt x="90588" y="77830"/>
                    <a:pt x="90588" y="78308"/>
                    <a:pt x="88449" y="81418"/>
                  </a:cubicBezTo>
                  <a:cubicBezTo>
                    <a:pt x="81081" y="91944"/>
                    <a:pt x="70623" y="101273"/>
                    <a:pt x="57076" y="101273"/>
                  </a:cubicBezTo>
                  <a:cubicBezTo>
                    <a:pt x="37586" y="101273"/>
                    <a:pt x="37586" y="84289"/>
                    <a:pt x="37586" y="79983"/>
                  </a:cubicBezTo>
                  <a:cubicBezTo>
                    <a:pt x="37586" y="73763"/>
                    <a:pt x="38299" y="70653"/>
                    <a:pt x="41627" y="57735"/>
                  </a:cubicBezTo>
                  <a:cubicBezTo>
                    <a:pt x="44003" y="47210"/>
                    <a:pt x="44479" y="45535"/>
                    <a:pt x="46856" y="36205"/>
                  </a:cubicBezTo>
                  <a:lnTo>
                    <a:pt x="50183" y="22809"/>
                  </a:lnTo>
                  <a:cubicBezTo>
                    <a:pt x="51371" y="17786"/>
                    <a:pt x="53748" y="8695"/>
                    <a:pt x="53748" y="7738"/>
                  </a:cubicBezTo>
                  <a:cubicBezTo>
                    <a:pt x="53748" y="3432"/>
                    <a:pt x="50421" y="83"/>
                    <a:pt x="45667" y="83"/>
                  </a:cubicBezTo>
                  <a:cubicBezTo>
                    <a:pt x="37111" y="83"/>
                    <a:pt x="34972" y="8456"/>
                    <a:pt x="34259" y="11327"/>
                  </a:cubicBezTo>
                  <a:lnTo>
                    <a:pt x="1222" y="144094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2" name="フリーフォーム 101">
              <a:extLst>
                <a:ext uri="{FF2B5EF4-FFF2-40B4-BE49-F238E27FC236}">
                  <a16:creationId xmlns:a16="http://schemas.microsoft.com/office/drawing/2014/main" id="{808A1590-E372-0657-F7DB-0700E6CB7B7A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1743266" y="5090946"/>
              <a:ext cx="155508" cy="154809"/>
            </a:xfrm>
            <a:custGeom>
              <a:avLst/>
              <a:gdLst>
                <a:gd name="connsiteX0" fmla="*/ 113342 w 155508"/>
                <a:gd name="connsiteY0" fmla="*/ 21959 h 154809"/>
                <a:gd name="connsiteX1" fmla="*/ 82105 w 155508"/>
                <a:gd name="connsiteY1" fmla="*/ 87 h 154809"/>
                <a:gd name="connsiteX2" fmla="*/ 276 w 155508"/>
                <a:gd name="connsiteY2" fmla="*/ 100218 h 154809"/>
                <a:gd name="connsiteX3" fmla="*/ 45435 w 155508"/>
                <a:gd name="connsiteY3" fmla="*/ 154897 h 154809"/>
                <a:gd name="connsiteX4" fmla="*/ 89575 w 155508"/>
                <a:gd name="connsiteY4" fmla="*/ 129266 h 154809"/>
                <a:gd name="connsiteX5" fmla="*/ 120473 w 155508"/>
                <a:gd name="connsiteY5" fmla="*/ 154897 h 154809"/>
                <a:gd name="connsiteX6" fmla="*/ 145598 w 155508"/>
                <a:gd name="connsiteY6" fmla="*/ 136101 h 154809"/>
                <a:gd name="connsiteX7" fmla="*/ 155785 w 155508"/>
                <a:gd name="connsiteY7" fmla="*/ 102268 h 154809"/>
                <a:gd name="connsiteX8" fmla="*/ 151710 w 155508"/>
                <a:gd name="connsiteY8" fmla="*/ 98851 h 154809"/>
                <a:gd name="connsiteX9" fmla="*/ 146957 w 155508"/>
                <a:gd name="connsiteY9" fmla="*/ 105002 h 154809"/>
                <a:gd name="connsiteX10" fmla="*/ 121152 w 155508"/>
                <a:gd name="connsiteY10" fmla="*/ 147378 h 154809"/>
                <a:gd name="connsiteX11" fmla="*/ 110966 w 155508"/>
                <a:gd name="connsiteY11" fmla="*/ 131658 h 154809"/>
                <a:gd name="connsiteX12" fmla="*/ 115380 w 155508"/>
                <a:gd name="connsiteY12" fmla="*/ 106369 h 154809"/>
                <a:gd name="connsiteX13" fmla="*/ 122849 w 155508"/>
                <a:gd name="connsiteY13" fmla="*/ 75612 h 154809"/>
                <a:gd name="connsiteX14" fmla="*/ 135073 w 155508"/>
                <a:gd name="connsiteY14" fmla="*/ 27769 h 154809"/>
                <a:gd name="connsiteX15" fmla="*/ 137450 w 155508"/>
                <a:gd name="connsiteY15" fmla="*/ 16149 h 154809"/>
                <a:gd name="connsiteX16" fmla="*/ 127603 w 155508"/>
                <a:gd name="connsiteY16" fmla="*/ 6922 h 154809"/>
                <a:gd name="connsiteX17" fmla="*/ 113342 w 155508"/>
                <a:gd name="connsiteY17" fmla="*/ 21959 h 154809"/>
                <a:gd name="connsiteX18" fmla="*/ 91272 w 155508"/>
                <a:gd name="connsiteY18" fmla="*/ 110470 h 154809"/>
                <a:gd name="connsiteX19" fmla="*/ 84482 w 155508"/>
                <a:gd name="connsiteY19" fmla="*/ 123115 h 154809"/>
                <a:gd name="connsiteX20" fmla="*/ 46114 w 155508"/>
                <a:gd name="connsiteY20" fmla="*/ 147378 h 154809"/>
                <a:gd name="connsiteX21" fmla="*/ 24383 w 155508"/>
                <a:gd name="connsiteY21" fmla="*/ 115255 h 154809"/>
                <a:gd name="connsiteX22" fmla="*/ 43058 w 155508"/>
                <a:gd name="connsiteY22" fmla="*/ 40413 h 154809"/>
                <a:gd name="connsiteX23" fmla="*/ 82444 w 155508"/>
                <a:gd name="connsiteY23" fmla="*/ 7606 h 154809"/>
                <a:gd name="connsiteX24" fmla="*/ 109268 w 155508"/>
                <a:gd name="connsiteY24" fmla="*/ 37679 h 154809"/>
                <a:gd name="connsiteX25" fmla="*/ 108249 w 155508"/>
                <a:gd name="connsiteY25" fmla="*/ 43489 h 154809"/>
                <a:gd name="connsiteX26" fmla="*/ 91272 w 155508"/>
                <a:gd name="connsiteY26" fmla="*/ 110470 h 15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5508" h="154809">
                  <a:moveTo>
                    <a:pt x="113342" y="21959"/>
                  </a:moveTo>
                  <a:cubicBezTo>
                    <a:pt x="107231" y="9314"/>
                    <a:pt x="97384" y="87"/>
                    <a:pt x="82105" y="87"/>
                  </a:cubicBezTo>
                  <a:cubicBezTo>
                    <a:pt x="42379" y="87"/>
                    <a:pt x="276" y="50324"/>
                    <a:pt x="276" y="100218"/>
                  </a:cubicBezTo>
                  <a:cubicBezTo>
                    <a:pt x="276" y="132342"/>
                    <a:pt x="18951" y="154897"/>
                    <a:pt x="45435" y="154897"/>
                  </a:cubicBezTo>
                  <a:cubicBezTo>
                    <a:pt x="52226" y="154897"/>
                    <a:pt x="69202" y="153530"/>
                    <a:pt x="89575" y="129266"/>
                  </a:cubicBezTo>
                  <a:cubicBezTo>
                    <a:pt x="92291" y="143619"/>
                    <a:pt x="104175" y="154897"/>
                    <a:pt x="120473" y="154897"/>
                  </a:cubicBezTo>
                  <a:cubicBezTo>
                    <a:pt x="132357" y="154897"/>
                    <a:pt x="140166" y="147037"/>
                    <a:pt x="145598" y="136101"/>
                  </a:cubicBezTo>
                  <a:cubicBezTo>
                    <a:pt x="151371" y="123798"/>
                    <a:pt x="155785" y="102952"/>
                    <a:pt x="155785" y="102268"/>
                  </a:cubicBezTo>
                  <a:cubicBezTo>
                    <a:pt x="155785" y="98851"/>
                    <a:pt x="152729" y="98851"/>
                    <a:pt x="151710" y="98851"/>
                  </a:cubicBezTo>
                  <a:cubicBezTo>
                    <a:pt x="148315" y="98851"/>
                    <a:pt x="147975" y="100218"/>
                    <a:pt x="146957" y="105002"/>
                  </a:cubicBezTo>
                  <a:cubicBezTo>
                    <a:pt x="141184" y="127216"/>
                    <a:pt x="135073" y="147378"/>
                    <a:pt x="121152" y="147378"/>
                  </a:cubicBezTo>
                  <a:cubicBezTo>
                    <a:pt x="111984" y="147378"/>
                    <a:pt x="110966" y="138493"/>
                    <a:pt x="110966" y="131658"/>
                  </a:cubicBezTo>
                  <a:cubicBezTo>
                    <a:pt x="110966" y="124140"/>
                    <a:pt x="111645" y="121406"/>
                    <a:pt x="115380" y="106369"/>
                  </a:cubicBezTo>
                  <a:cubicBezTo>
                    <a:pt x="119115" y="92016"/>
                    <a:pt x="119794" y="88599"/>
                    <a:pt x="122849" y="75612"/>
                  </a:cubicBezTo>
                  <a:lnTo>
                    <a:pt x="135073" y="27769"/>
                  </a:lnTo>
                  <a:cubicBezTo>
                    <a:pt x="137450" y="18200"/>
                    <a:pt x="137450" y="17516"/>
                    <a:pt x="137450" y="16149"/>
                  </a:cubicBezTo>
                  <a:cubicBezTo>
                    <a:pt x="137450" y="10340"/>
                    <a:pt x="133375" y="6922"/>
                    <a:pt x="127603" y="6922"/>
                  </a:cubicBezTo>
                  <a:cubicBezTo>
                    <a:pt x="119454" y="6922"/>
                    <a:pt x="114361" y="14441"/>
                    <a:pt x="113342" y="21959"/>
                  </a:cubicBezTo>
                  <a:close/>
                  <a:moveTo>
                    <a:pt x="91272" y="110470"/>
                  </a:moveTo>
                  <a:cubicBezTo>
                    <a:pt x="89575" y="116622"/>
                    <a:pt x="89575" y="117305"/>
                    <a:pt x="84482" y="123115"/>
                  </a:cubicBezTo>
                  <a:cubicBezTo>
                    <a:pt x="69542" y="141910"/>
                    <a:pt x="55621" y="147378"/>
                    <a:pt x="46114" y="147378"/>
                  </a:cubicBezTo>
                  <a:cubicBezTo>
                    <a:pt x="29137" y="147378"/>
                    <a:pt x="24383" y="128583"/>
                    <a:pt x="24383" y="115255"/>
                  </a:cubicBezTo>
                  <a:cubicBezTo>
                    <a:pt x="24383" y="98167"/>
                    <a:pt x="35249" y="56133"/>
                    <a:pt x="43058" y="40413"/>
                  </a:cubicBezTo>
                  <a:cubicBezTo>
                    <a:pt x="53584" y="20250"/>
                    <a:pt x="68863" y="7606"/>
                    <a:pt x="82444" y="7606"/>
                  </a:cubicBezTo>
                  <a:cubicBezTo>
                    <a:pt x="104514" y="7606"/>
                    <a:pt x="109268" y="35629"/>
                    <a:pt x="109268" y="37679"/>
                  </a:cubicBezTo>
                  <a:cubicBezTo>
                    <a:pt x="109268" y="39729"/>
                    <a:pt x="108589" y="41780"/>
                    <a:pt x="108249" y="43489"/>
                  </a:cubicBezTo>
                  <a:lnTo>
                    <a:pt x="91272" y="110470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3" name="フリーフォーム 102">
              <a:extLst>
                <a:ext uri="{FF2B5EF4-FFF2-40B4-BE49-F238E27FC236}">
                  <a16:creationId xmlns:a16="http://schemas.microsoft.com/office/drawing/2014/main" id="{23F623AC-EDD6-89AC-F50E-C7F4271AD755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1921995" y="5134415"/>
              <a:ext cx="109331" cy="163626"/>
            </a:xfrm>
            <a:custGeom>
              <a:avLst/>
              <a:gdLst>
                <a:gd name="connsiteX0" fmla="*/ 52333 w 109331"/>
                <a:gd name="connsiteY0" fmla="*/ 79031 h 163626"/>
                <a:gd name="connsiteX1" fmla="*/ 84181 w 109331"/>
                <a:gd name="connsiteY1" fmla="*/ 117546 h 163626"/>
                <a:gd name="connsiteX2" fmla="*/ 53283 w 109331"/>
                <a:gd name="connsiteY2" fmla="*/ 156060 h 163626"/>
                <a:gd name="connsiteX3" fmla="*/ 12878 w 109331"/>
                <a:gd name="connsiteY3" fmla="*/ 139315 h 163626"/>
                <a:gd name="connsiteX4" fmla="*/ 26664 w 109331"/>
                <a:gd name="connsiteY4" fmla="*/ 125918 h 163626"/>
                <a:gd name="connsiteX5" fmla="*/ 13591 w 109331"/>
                <a:gd name="connsiteY5" fmla="*/ 112761 h 163626"/>
                <a:gd name="connsiteX6" fmla="*/ 282 w 109331"/>
                <a:gd name="connsiteY6" fmla="*/ 126636 h 163626"/>
                <a:gd name="connsiteX7" fmla="*/ 53759 w 109331"/>
                <a:gd name="connsiteY7" fmla="*/ 163715 h 163626"/>
                <a:gd name="connsiteX8" fmla="*/ 109613 w 109331"/>
                <a:gd name="connsiteY8" fmla="*/ 117546 h 163626"/>
                <a:gd name="connsiteX9" fmla="*/ 68257 w 109331"/>
                <a:gd name="connsiteY9" fmla="*/ 74725 h 163626"/>
                <a:gd name="connsiteX10" fmla="*/ 102245 w 109331"/>
                <a:gd name="connsiteY10" fmla="*/ 33101 h 163626"/>
                <a:gd name="connsiteX11" fmla="*/ 54234 w 109331"/>
                <a:gd name="connsiteY11" fmla="*/ 89 h 163626"/>
                <a:gd name="connsiteX12" fmla="*/ 7650 w 109331"/>
                <a:gd name="connsiteY12" fmla="*/ 32144 h 163626"/>
                <a:gd name="connsiteX13" fmla="*/ 20009 w 109331"/>
                <a:gd name="connsiteY13" fmla="*/ 44823 h 163626"/>
                <a:gd name="connsiteX14" fmla="*/ 32130 w 109331"/>
                <a:gd name="connsiteY14" fmla="*/ 32623 h 163626"/>
                <a:gd name="connsiteX15" fmla="*/ 20009 w 109331"/>
                <a:gd name="connsiteY15" fmla="*/ 20183 h 163626"/>
                <a:gd name="connsiteX16" fmla="*/ 53521 w 109331"/>
                <a:gd name="connsiteY16" fmla="*/ 7026 h 163626"/>
                <a:gd name="connsiteX17" fmla="*/ 79190 w 109331"/>
                <a:gd name="connsiteY17" fmla="*/ 33101 h 163626"/>
                <a:gd name="connsiteX18" fmla="*/ 69683 w 109331"/>
                <a:gd name="connsiteY18" fmla="*/ 61568 h 163626"/>
                <a:gd name="connsiteX19" fmla="*/ 43301 w 109331"/>
                <a:gd name="connsiteY19" fmla="*/ 71855 h 163626"/>
                <a:gd name="connsiteX20" fmla="*/ 35695 w 109331"/>
                <a:gd name="connsiteY20" fmla="*/ 72572 h 163626"/>
                <a:gd name="connsiteX21" fmla="*/ 33319 w 109331"/>
                <a:gd name="connsiteY21" fmla="*/ 75682 h 163626"/>
                <a:gd name="connsiteX22" fmla="*/ 39498 w 109331"/>
                <a:gd name="connsiteY22" fmla="*/ 79031 h 163626"/>
                <a:gd name="connsiteX23" fmla="*/ 52333 w 109331"/>
                <a:gd name="connsiteY23" fmla="*/ 79031 h 16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331" h="163626">
                  <a:moveTo>
                    <a:pt x="52333" y="79031"/>
                  </a:moveTo>
                  <a:cubicBezTo>
                    <a:pt x="70871" y="79031"/>
                    <a:pt x="84181" y="91949"/>
                    <a:pt x="84181" y="117546"/>
                  </a:cubicBezTo>
                  <a:cubicBezTo>
                    <a:pt x="84181" y="147209"/>
                    <a:pt x="67069" y="156060"/>
                    <a:pt x="53283" y="156060"/>
                  </a:cubicBezTo>
                  <a:cubicBezTo>
                    <a:pt x="43776" y="156060"/>
                    <a:pt x="22861" y="153429"/>
                    <a:pt x="12878" y="139315"/>
                  </a:cubicBezTo>
                  <a:cubicBezTo>
                    <a:pt x="24049" y="138836"/>
                    <a:pt x="26664" y="130942"/>
                    <a:pt x="26664" y="125918"/>
                  </a:cubicBezTo>
                  <a:cubicBezTo>
                    <a:pt x="26664" y="118263"/>
                    <a:pt x="20959" y="112761"/>
                    <a:pt x="13591" y="112761"/>
                  </a:cubicBezTo>
                  <a:cubicBezTo>
                    <a:pt x="6937" y="112761"/>
                    <a:pt x="282" y="116828"/>
                    <a:pt x="282" y="126636"/>
                  </a:cubicBezTo>
                  <a:cubicBezTo>
                    <a:pt x="282" y="149123"/>
                    <a:pt x="25000" y="163715"/>
                    <a:pt x="53759" y="163715"/>
                  </a:cubicBezTo>
                  <a:cubicBezTo>
                    <a:pt x="86796" y="163715"/>
                    <a:pt x="109613" y="141468"/>
                    <a:pt x="109613" y="117546"/>
                  </a:cubicBezTo>
                  <a:cubicBezTo>
                    <a:pt x="109613" y="98887"/>
                    <a:pt x="94401" y="80227"/>
                    <a:pt x="68257" y="74725"/>
                  </a:cubicBezTo>
                  <a:cubicBezTo>
                    <a:pt x="93213" y="65635"/>
                    <a:pt x="102245" y="47694"/>
                    <a:pt x="102245" y="33101"/>
                  </a:cubicBezTo>
                  <a:cubicBezTo>
                    <a:pt x="102245" y="14203"/>
                    <a:pt x="80616" y="89"/>
                    <a:pt x="54234" y="89"/>
                  </a:cubicBezTo>
                  <a:cubicBezTo>
                    <a:pt x="27852" y="89"/>
                    <a:pt x="7650" y="13007"/>
                    <a:pt x="7650" y="32144"/>
                  </a:cubicBezTo>
                  <a:cubicBezTo>
                    <a:pt x="7650" y="40278"/>
                    <a:pt x="12878" y="44823"/>
                    <a:pt x="20009" y="44823"/>
                  </a:cubicBezTo>
                  <a:cubicBezTo>
                    <a:pt x="27377" y="44823"/>
                    <a:pt x="32130" y="39321"/>
                    <a:pt x="32130" y="32623"/>
                  </a:cubicBezTo>
                  <a:cubicBezTo>
                    <a:pt x="32130" y="25685"/>
                    <a:pt x="27377" y="20662"/>
                    <a:pt x="20009" y="20183"/>
                  </a:cubicBezTo>
                  <a:cubicBezTo>
                    <a:pt x="28327" y="9658"/>
                    <a:pt x="44727" y="7026"/>
                    <a:pt x="53521" y="7026"/>
                  </a:cubicBezTo>
                  <a:cubicBezTo>
                    <a:pt x="64217" y="7026"/>
                    <a:pt x="79190" y="12289"/>
                    <a:pt x="79190" y="33101"/>
                  </a:cubicBezTo>
                  <a:cubicBezTo>
                    <a:pt x="79190" y="43148"/>
                    <a:pt x="75863" y="54153"/>
                    <a:pt x="69683" y="61568"/>
                  </a:cubicBezTo>
                  <a:cubicBezTo>
                    <a:pt x="61840" y="70659"/>
                    <a:pt x="55185" y="71137"/>
                    <a:pt x="43301" y="71855"/>
                  </a:cubicBezTo>
                  <a:cubicBezTo>
                    <a:pt x="37359" y="72333"/>
                    <a:pt x="36884" y="72333"/>
                    <a:pt x="35695" y="72572"/>
                  </a:cubicBezTo>
                  <a:cubicBezTo>
                    <a:pt x="35220" y="72572"/>
                    <a:pt x="33319" y="73051"/>
                    <a:pt x="33319" y="75682"/>
                  </a:cubicBezTo>
                  <a:cubicBezTo>
                    <a:pt x="33319" y="79031"/>
                    <a:pt x="35458" y="79031"/>
                    <a:pt x="39498" y="79031"/>
                  </a:cubicBezTo>
                  <a:lnTo>
                    <a:pt x="52333" y="79031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4" name="フリーフォーム 103">
              <a:extLst>
                <a:ext uri="{FF2B5EF4-FFF2-40B4-BE49-F238E27FC236}">
                  <a16:creationId xmlns:a16="http://schemas.microsoft.com/office/drawing/2014/main" id="{D6AFA849-F021-8D6E-9908-F127A1CF017E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2070174" y="5227472"/>
              <a:ext cx="160669" cy="11721"/>
            </a:xfrm>
            <a:custGeom>
              <a:avLst/>
              <a:gdLst>
                <a:gd name="connsiteX0" fmla="*/ 151448 w 160669"/>
                <a:gd name="connsiteY0" fmla="*/ 11811 h 11721"/>
                <a:gd name="connsiteX1" fmla="*/ 160955 w 160669"/>
                <a:gd name="connsiteY1" fmla="*/ 6069 h 11721"/>
                <a:gd name="connsiteX2" fmla="*/ 151448 w 160669"/>
                <a:gd name="connsiteY2" fmla="*/ 89 h 11721"/>
                <a:gd name="connsiteX3" fmla="*/ 9793 w 160669"/>
                <a:gd name="connsiteY3" fmla="*/ 89 h 11721"/>
                <a:gd name="connsiteX4" fmla="*/ 286 w 160669"/>
                <a:gd name="connsiteY4" fmla="*/ 5830 h 11721"/>
                <a:gd name="connsiteX5" fmla="*/ 9793 w 160669"/>
                <a:gd name="connsiteY5" fmla="*/ 11811 h 11721"/>
                <a:gd name="connsiteX6" fmla="*/ 151448 w 160669"/>
                <a:gd name="connsiteY6" fmla="*/ 11811 h 1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669" h="11721">
                  <a:moveTo>
                    <a:pt x="151448" y="11811"/>
                  </a:moveTo>
                  <a:cubicBezTo>
                    <a:pt x="155251" y="11811"/>
                    <a:pt x="160955" y="11811"/>
                    <a:pt x="160955" y="6069"/>
                  </a:cubicBezTo>
                  <a:cubicBezTo>
                    <a:pt x="160955" y="89"/>
                    <a:pt x="155488" y="89"/>
                    <a:pt x="151448" y="89"/>
                  </a:cubicBezTo>
                  <a:lnTo>
                    <a:pt x="9793" y="89"/>
                  </a:lnTo>
                  <a:cubicBezTo>
                    <a:pt x="5990" y="89"/>
                    <a:pt x="286" y="89"/>
                    <a:pt x="286" y="5830"/>
                  </a:cubicBezTo>
                  <a:cubicBezTo>
                    <a:pt x="286" y="11811"/>
                    <a:pt x="5752" y="11811"/>
                    <a:pt x="9793" y="11811"/>
                  </a:cubicBezTo>
                  <a:lnTo>
                    <a:pt x="151448" y="11811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5" name="フリーフォーム 104">
              <a:extLst>
                <a:ext uri="{FF2B5EF4-FFF2-40B4-BE49-F238E27FC236}">
                  <a16:creationId xmlns:a16="http://schemas.microsoft.com/office/drawing/2014/main" id="{0B53E118-7B03-B7C8-947F-A3ABB1540CA0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2268600" y="5187761"/>
              <a:ext cx="141655" cy="156688"/>
            </a:xfrm>
            <a:custGeom>
              <a:avLst/>
              <a:gdLst>
                <a:gd name="connsiteX0" fmla="*/ 1243 w 141655"/>
                <a:gd name="connsiteY0" fmla="*/ 144099 h 156688"/>
                <a:gd name="connsiteX1" fmla="*/ 292 w 141655"/>
                <a:gd name="connsiteY1" fmla="*/ 149123 h 156688"/>
                <a:gd name="connsiteX2" fmla="*/ 8373 w 141655"/>
                <a:gd name="connsiteY2" fmla="*/ 156778 h 156688"/>
                <a:gd name="connsiteX3" fmla="*/ 19781 w 141655"/>
                <a:gd name="connsiteY3" fmla="*/ 144817 h 156688"/>
                <a:gd name="connsiteX4" fmla="*/ 30714 w 141655"/>
                <a:gd name="connsiteY4" fmla="*/ 101040 h 156688"/>
                <a:gd name="connsiteX5" fmla="*/ 56146 w 141655"/>
                <a:gd name="connsiteY5" fmla="*/ 107977 h 156688"/>
                <a:gd name="connsiteX6" fmla="*/ 90371 w 141655"/>
                <a:gd name="connsiteY6" fmla="*/ 90753 h 156688"/>
                <a:gd name="connsiteX7" fmla="*/ 114852 w 141655"/>
                <a:gd name="connsiteY7" fmla="*/ 107977 h 156688"/>
                <a:gd name="connsiteX8" fmla="*/ 133628 w 141655"/>
                <a:gd name="connsiteY8" fmla="*/ 95298 h 156688"/>
                <a:gd name="connsiteX9" fmla="*/ 141947 w 141655"/>
                <a:gd name="connsiteY9" fmla="*/ 71376 h 156688"/>
                <a:gd name="connsiteX10" fmla="*/ 138144 w 141655"/>
                <a:gd name="connsiteY10" fmla="*/ 68267 h 156688"/>
                <a:gd name="connsiteX11" fmla="*/ 132915 w 141655"/>
                <a:gd name="connsiteY11" fmla="*/ 75682 h 156688"/>
                <a:gd name="connsiteX12" fmla="*/ 115565 w 141655"/>
                <a:gd name="connsiteY12" fmla="*/ 101279 h 156688"/>
                <a:gd name="connsiteX13" fmla="*/ 107722 w 141655"/>
                <a:gd name="connsiteY13" fmla="*/ 89557 h 156688"/>
                <a:gd name="connsiteX14" fmla="*/ 111287 w 141655"/>
                <a:gd name="connsiteY14" fmla="*/ 70659 h 156688"/>
                <a:gd name="connsiteX15" fmla="*/ 116516 w 141655"/>
                <a:gd name="connsiteY15" fmla="*/ 49129 h 156688"/>
                <a:gd name="connsiteX16" fmla="*/ 121982 w 141655"/>
                <a:gd name="connsiteY16" fmla="*/ 27838 h 156688"/>
                <a:gd name="connsiteX17" fmla="*/ 126023 w 141655"/>
                <a:gd name="connsiteY17" fmla="*/ 10136 h 156688"/>
                <a:gd name="connsiteX18" fmla="*/ 118179 w 141655"/>
                <a:gd name="connsiteY18" fmla="*/ 2481 h 156688"/>
                <a:gd name="connsiteX19" fmla="*/ 108435 w 141655"/>
                <a:gd name="connsiteY19" fmla="*/ 8222 h 156688"/>
                <a:gd name="connsiteX20" fmla="*/ 104632 w 141655"/>
                <a:gd name="connsiteY20" fmla="*/ 22097 h 156688"/>
                <a:gd name="connsiteX21" fmla="*/ 99641 w 141655"/>
                <a:gd name="connsiteY21" fmla="*/ 41952 h 156688"/>
                <a:gd name="connsiteX22" fmla="*/ 92273 w 141655"/>
                <a:gd name="connsiteY22" fmla="*/ 71855 h 156688"/>
                <a:gd name="connsiteX23" fmla="*/ 88470 w 141655"/>
                <a:gd name="connsiteY23" fmla="*/ 81424 h 156688"/>
                <a:gd name="connsiteX24" fmla="*/ 57096 w 141655"/>
                <a:gd name="connsiteY24" fmla="*/ 101279 h 156688"/>
                <a:gd name="connsiteX25" fmla="*/ 37607 w 141655"/>
                <a:gd name="connsiteY25" fmla="*/ 79988 h 156688"/>
                <a:gd name="connsiteX26" fmla="*/ 41648 w 141655"/>
                <a:gd name="connsiteY26" fmla="*/ 57741 h 156688"/>
                <a:gd name="connsiteX27" fmla="*/ 46876 w 141655"/>
                <a:gd name="connsiteY27" fmla="*/ 36211 h 156688"/>
                <a:gd name="connsiteX28" fmla="*/ 50204 w 141655"/>
                <a:gd name="connsiteY28" fmla="*/ 22815 h 156688"/>
                <a:gd name="connsiteX29" fmla="*/ 53769 w 141655"/>
                <a:gd name="connsiteY29" fmla="*/ 7744 h 156688"/>
                <a:gd name="connsiteX30" fmla="*/ 45688 w 141655"/>
                <a:gd name="connsiteY30" fmla="*/ 89 h 156688"/>
                <a:gd name="connsiteX31" fmla="*/ 34280 w 141655"/>
                <a:gd name="connsiteY31" fmla="*/ 11332 h 156688"/>
                <a:gd name="connsiteX32" fmla="*/ 1243 w 141655"/>
                <a:gd name="connsiteY32" fmla="*/ 144099 h 15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1655" h="156688">
                  <a:moveTo>
                    <a:pt x="1243" y="144099"/>
                  </a:moveTo>
                  <a:cubicBezTo>
                    <a:pt x="292" y="147687"/>
                    <a:pt x="292" y="148884"/>
                    <a:pt x="292" y="149123"/>
                  </a:cubicBezTo>
                  <a:cubicBezTo>
                    <a:pt x="292" y="154386"/>
                    <a:pt x="4570" y="156778"/>
                    <a:pt x="8373" y="156778"/>
                  </a:cubicBezTo>
                  <a:cubicBezTo>
                    <a:pt x="16929" y="156778"/>
                    <a:pt x="18831" y="148884"/>
                    <a:pt x="19781" y="144817"/>
                  </a:cubicBezTo>
                  <a:cubicBezTo>
                    <a:pt x="20257" y="143621"/>
                    <a:pt x="25010" y="124483"/>
                    <a:pt x="30714" y="101040"/>
                  </a:cubicBezTo>
                  <a:cubicBezTo>
                    <a:pt x="38082" y="106063"/>
                    <a:pt x="47589" y="107977"/>
                    <a:pt x="56146" y="107977"/>
                  </a:cubicBezTo>
                  <a:cubicBezTo>
                    <a:pt x="76586" y="107977"/>
                    <a:pt x="89896" y="91232"/>
                    <a:pt x="90371" y="90753"/>
                  </a:cubicBezTo>
                  <a:cubicBezTo>
                    <a:pt x="94887" y="107259"/>
                    <a:pt x="111287" y="107977"/>
                    <a:pt x="114852" y="107977"/>
                  </a:cubicBezTo>
                  <a:cubicBezTo>
                    <a:pt x="123408" y="107977"/>
                    <a:pt x="129350" y="102714"/>
                    <a:pt x="133628" y="95298"/>
                  </a:cubicBezTo>
                  <a:cubicBezTo>
                    <a:pt x="138857" y="85969"/>
                    <a:pt x="141947" y="72333"/>
                    <a:pt x="141947" y="71376"/>
                  </a:cubicBezTo>
                  <a:cubicBezTo>
                    <a:pt x="141947" y="68267"/>
                    <a:pt x="138857" y="68267"/>
                    <a:pt x="138144" y="68267"/>
                  </a:cubicBezTo>
                  <a:cubicBezTo>
                    <a:pt x="134817" y="68267"/>
                    <a:pt x="134579" y="69223"/>
                    <a:pt x="132915" y="75682"/>
                  </a:cubicBezTo>
                  <a:cubicBezTo>
                    <a:pt x="130063" y="87165"/>
                    <a:pt x="125547" y="101279"/>
                    <a:pt x="115565" y="101279"/>
                  </a:cubicBezTo>
                  <a:cubicBezTo>
                    <a:pt x="109385" y="101279"/>
                    <a:pt x="107722" y="96016"/>
                    <a:pt x="107722" y="89557"/>
                  </a:cubicBezTo>
                  <a:cubicBezTo>
                    <a:pt x="107722" y="85490"/>
                    <a:pt x="109623" y="76878"/>
                    <a:pt x="111287" y="70659"/>
                  </a:cubicBezTo>
                  <a:cubicBezTo>
                    <a:pt x="112950" y="64200"/>
                    <a:pt x="115327" y="54392"/>
                    <a:pt x="116516" y="49129"/>
                  </a:cubicBezTo>
                  <a:lnTo>
                    <a:pt x="121982" y="27838"/>
                  </a:lnTo>
                  <a:cubicBezTo>
                    <a:pt x="123408" y="21858"/>
                    <a:pt x="126023" y="11332"/>
                    <a:pt x="126023" y="10136"/>
                  </a:cubicBezTo>
                  <a:cubicBezTo>
                    <a:pt x="126023" y="5352"/>
                    <a:pt x="122220" y="2481"/>
                    <a:pt x="118179" y="2481"/>
                  </a:cubicBezTo>
                  <a:cubicBezTo>
                    <a:pt x="115565" y="2481"/>
                    <a:pt x="111049" y="3677"/>
                    <a:pt x="108435" y="8222"/>
                  </a:cubicBezTo>
                  <a:cubicBezTo>
                    <a:pt x="107722" y="9658"/>
                    <a:pt x="105820" y="17313"/>
                    <a:pt x="104632" y="22097"/>
                  </a:cubicBezTo>
                  <a:lnTo>
                    <a:pt x="99641" y="41952"/>
                  </a:lnTo>
                  <a:lnTo>
                    <a:pt x="92273" y="71855"/>
                  </a:lnTo>
                  <a:cubicBezTo>
                    <a:pt x="90609" y="77835"/>
                    <a:pt x="90609" y="78314"/>
                    <a:pt x="88470" y="81424"/>
                  </a:cubicBezTo>
                  <a:cubicBezTo>
                    <a:pt x="81102" y="91949"/>
                    <a:pt x="70644" y="101279"/>
                    <a:pt x="57096" y="101279"/>
                  </a:cubicBezTo>
                  <a:cubicBezTo>
                    <a:pt x="37607" y="101279"/>
                    <a:pt x="37607" y="84294"/>
                    <a:pt x="37607" y="79988"/>
                  </a:cubicBezTo>
                  <a:cubicBezTo>
                    <a:pt x="37607" y="73769"/>
                    <a:pt x="38320" y="70659"/>
                    <a:pt x="41648" y="57741"/>
                  </a:cubicBezTo>
                  <a:cubicBezTo>
                    <a:pt x="44024" y="47215"/>
                    <a:pt x="44500" y="45541"/>
                    <a:pt x="46876" y="36211"/>
                  </a:cubicBezTo>
                  <a:lnTo>
                    <a:pt x="50204" y="22815"/>
                  </a:lnTo>
                  <a:cubicBezTo>
                    <a:pt x="51392" y="17791"/>
                    <a:pt x="53769" y="8701"/>
                    <a:pt x="53769" y="7744"/>
                  </a:cubicBezTo>
                  <a:cubicBezTo>
                    <a:pt x="53769" y="3438"/>
                    <a:pt x="50442" y="89"/>
                    <a:pt x="45688" y="89"/>
                  </a:cubicBezTo>
                  <a:cubicBezTo>
                    <a:pt x="37132" y="89"/>
                    <a:pt x="34993" y="8462"/>
                    <a:pt x="34280" y="11332"/>
                  </a:cubicBezTo>
                  <a:lnTo>
                    <a:pt x="1243" y="144099"/>
                  </a:ln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6" name="フリーフォーム 105">
              <a:extLst>
                <a:ext uri="{FF2B5EF4-FFF2-40B4-BE49-F238E27FC236}">
                  <a16:creationId xmlns:a16="http://schemas.microsoft.com/office/drawing/2014/main" id="{852F098B-5A02-5701-2FCE-397C802C5F05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2458141" y="4985690"/>
              <a:ext cx="78772" cy="341742"/>
            </a:xfrm>
            <a:custGeom>
              <a:avLst/>
              <a:gdLst>
                <a:gd name="connsiteX0" fmla="*/ 79070 w 78772"/>
                <a:gd name="connsiteY0" fmla="*/ 170959 h 341742"/>
                <a:gd name="connsiteX1" fmla="*/ 56660 w 78772"/>
                <a:gd name="connsiteY1" fmla="*/ 64335 h 341742"/>
                <a:gd name="connsiteX2" fmla="*/ 3693 w 78772"/>
                <a:gd name="connsiteY2" fmla="*/ 87 h 341742"/>
                <a:gd name="connsiteX3" fmla="*/ 297 w 78772"/>
                <a:gd name="connsiteY3" fmla="*/ 3505 h 341742"/>
                <a:gd name="connsiteX4" fmla="*/ 6748 w 78772"/>
                <a:gd name="connsiteY4" fmla="*/ 11365 h 341742"/>
                <a:gd name="connsiteX5" fmla="*/ 59377 w 78772"/>
                <a:gd name="connsiteY5" fmla="*/ 170959 h 341742"/>
                <a:gd name="connsiteX6" fmla="*/ 4711 w 78772"/>
                <a:gd name="connsiteY6" fmla="*/ 332603 h 341742"/>
                <a:gd name="connsiteX7" fmla="*/ 297 w 78772"/>
                <a:gd name="connsiteY7" fmla="*/ 338412 h 341742"/>
                <a:gd name="connsiteX8" fmla="*/ 3693 w 78772"/>
                <a:gd name="connsiteY8" fmla="*/ 341830 h 341742"/>
                <a:gd name="connsiteX9" fmla="*/ 57679 w 78772"/>
                <a:gd name="connsiteY9" fmla="*/ 275190 h 341742"/>
                <a:gd name="connsiteX10" fmla="*/ 79070 w 78772"/>
                <a:gd name="connsiteY10" fmla="*/ 170959 h 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72" h="341742">
                  <a:moveTo>
                    <a:pt x="79070" y="170959"/>
                  </a:moveTo>
                  <a:cubicBezTo>
                    <a:pt x="79070" y="144303"/>
                    <a:pt x="75335" y="102952"/>
                    <a:pt x="56660" y="64335"/>
                  </a:cubicBezTo>
                  <a:cubicBezTo>
                    <a:pt x="36288" y="22301"/>
                    <a:pt x="7088" y="87"/>
                    <a:pt x="3693" y="87"/>
                  </a:cubicBezTo>
                  <a:cubicBezTo>
                    <a:pt x="1655" y="87"/>
                    <a:pt x="297" y="1454"/>
                    <a:pt x="297" y="3505"/>
                  </a:cubicBezTo>
                  <a:cubicBezTo>
                    <a:pt x="297" y="4530"/>
                    <a:pt x="297" y="5214"/>
                    <a:pt x="6748" y="11365"/>
                  </a:cubicBezTo>
                  <a:cubicBezTo>
                    <a:pt x="40023" y="45197"/>
                    <a:pt x="59377" y="99534"/>
                    <a:pt x="59377" y="170959"/>
                  </a:cubicBezTo>
                  <a:cubicBezTo>
                    <a:pt x="59377" y="229397"/>
                    <a:pt x="46814" y="289543"/>
                    <a:pt x="4711" y="332603"/>
                  </a:cubicBezTo>
                  <a:cubicBezTo>
                    <a:pt x="297" y="336704"/>
                    <a:pt x="297" y="337387"/>
                    <a:pt x="297" y="338412"/>
                  </a:cubicBezTo>
                  <a:cubicBezTo>
                    <a:pt x="297" y="340463"/>
                    <a:pt x="1655" y="341830"/>
                    <a:pt x="3693" y="341830"/>
                  </a:cubicBezTo>
                  <a:cubicBezTo>
                    <a:pt x="7088" y="341830"/>
                    <a:pt x="37646" y="318591"/>
                    <a:pt x="57679" y="275190"/>
                  </a:cubicBezTo>
                  <a:cubicBezTo>
                    <a:pt x="74995" y="237598"/>
                    <a:pt x="79070" y="199665"/>
                    <a:pt x="79070" y="170959"/>
                  </a:cubicBezTo>
                  <a:close/>
                </a:path>
              </a:pathLst>
            </a:custGeom>
            <a:solidFill>
              <a:srgbClr val="000000"/>
            </a:solidFill>
            <a:ln w="34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EB6567E-F8C1-1FCF-8D6E-4981740E0F97}"/>
              </a:ext>
            </a:extLst>
          </p:cNvPr>
          <p:cNvSpPr txBox="1"/>
          <p:nvPr/>
        </p:nvSpPr>
        <p:spPr>
          <a:xfrm>
            <a:off x="416248" y="182895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e</a:t>
            </a:r>
            <a:r>
              <a:rPr kumimoji="1" lang="en-US" altLang="ja-JP" baseline="-25000" dirty="0"/>
              <a:t>3</a:t>
            </a:r>
            <a:endParaRPr kumimoji="1" lang="ja-JP" altLang="en-US" baseline="-25000"/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54372E2E-FE43-D7E9-8E78-8EC819BF61BE}"/>
              </a:ext>
            </a:extLst>
          </p:cNvPr>
          <p:cNvSpPr/>
          <p:nvPr/>
        </p:nvSpPr>
        <p:spPr>
          <a:xfrm>
            <a:off x="4236991" y="2139465"/>
            <a:ext cx="720080" cy="634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7766499-53E8-00EF-FCAC-7E868C21F018}"/>
              </a:ext>
            </a:extLst>
          </p:cNvPr>
          <p:cNvSpPr txBox="1"/>
          <p:nvPr/>
        </p:nvSpPr>
        <p:spPr>
          <a:xfrm>
            <a:off x="4834765" y="1659259"/>
            <a:ext cx="4347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dynamical deformation parameter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8F6EF4-3F4D-FBB2-80DA-5ECD59EE89F0}"/>
              </a:ext>
            </a:extLst>
          </p:cNvPr>
          <p:cNvSpPr txBox="1"/>
          <p:nvPr/>
        </p:nvSpPr>
        <p:spPr>
          <a:xfrm>
            <a:off x="191343" y="958470"/>
            <a:ext cx="7217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during a collision, a nucleus can be excited to the 3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 state</a:t>
            </a:r>
            <a:endParaRPr kumimoji="1" lang="ja-JP" altLang="en-US"/>
          </a:p>
        </p:txBody>
      </p:sp>
      <p:pic>
        <p:nvPicPr>
          <p:cNvPr id="33" name="図 32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    \rho(\vec{r},\{\alpha_{\lambda\mu}\})=\frac{\rho_0}{1+e^{(r-R(\theta,\phi))/a}};&#10;\end{eqnarray*}&#10;\end{document}" title="IguanaTex Picture Display">
            <a:extLst>
              <a:ext uri="{FF2B5EF4-FFF2-40B4-BE49-F238E27FC236}">
                <a16:creationId xmlns:a16="http://schemas.microsoft.com/office/drawing/2014/main" id="{55D859C9-AD1D-0252-5584-2F45943342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63" y="3429000"/>
            <a:ext cx="4365699" cy="603483"/>
          </a:xfrm>
          <a:prstGeom prst="rect">
            <a:avLst/>
          </a:prstGeom>
        </p:spPr>
      </p:pic>
      <p:pic>
        <p:nvPicPr>
          <p:cNvPr id="34" name="図 33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R(\theta,\phi)=R_0\left(1+\sum_{\lambda,\mu}\alpha_{\lambda\mu}Y^*_{\lambda\mu}(\hat{\vec{r}})\right)&#10;\end{eqnarray*}&#10;\end{document}" title="IguanaTex Picture Display">
            <a:extLst>
              <a:ext uri="{FF2B5EF4-FFF2-40B4-BE49-F238E27FC236}">
                <a16:creationId xmlns:a16="http://schemas.microsoft.com/office/drawing/2014/main" id="{127FF257-8335-304E-6826-6C47AF8C6CD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3274772"/>
            <a:ext cx="4233058" cy="1008112"/>
          </a:xfrm>
          <a:prstGeom prst="rect">
            <a:avLst/>
          </a:prstGeom>
        </p:spPr>
      </p:pic>
      <p:sp>
        <p:nvSpPr>
          <p:cNvPr id="35" name="円/楕円 34">
            <a:extLst>
              <a:ext uri="{FF2B5EF4-FFF2-40B4-BE49-F238E27FC236}">
                <a16:creationId xmlns:a16="http://schemas.microsoft.com/office/drawing/2014/main" id="{7A508AFF-B1B1-4FFD-F898-24BE9C67D012}"/>
              </a:ext>
            </a:extLst>
          </p:cNvPr>
          <p:cNvSpPr/>
          <p:nvPr/>
        </p:nvSpPr>
        <p:spPr>
          <a:xfrm>
            <a:off x="3256283" y="2377224"/>
            <a:ext cx="720080" cy="63405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>
            <a:extLst>
              <a:ext uri="{FF2B5EF4-FFF2-40B4-BE49-F238E27FC236}">
                <a16:creationId xmlns:a16="http://schemas.microsoft.com/office/drawing/2014/main" id="{9659CF10-F0B5-F8A4-A711-58138697D232}"/>
              </a:ext>
            </a:extLst>
          </p:cNvPr>
          <p:cNvSpPr/>
          <p:nvPr/>
        </p:nvSpPr>
        <p:spPr>
          <a:xfrm>
            <a:off x="10488488" y="3461802"/>
            <a:ext cx="720080" cy="63405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6E51065B-7EFB-4B05-113A-398E626BE72B}"/>
                  </a:ext>
                </a:extLst>
              </p:cNvPr>
              <p:cNvSpPr txBox="1"/>
              <p:nvPr/>
            </p:nvSpPr>
            <p:spPr>
              <a:xfrm>
                <a:off x="137310" y="4304361"/>
                <a:ext cx="54104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8000"/>
                    </a:solidFill>
                  </a:rPr>
                  <a:t>If </a:t>
                </a:r>
                <a:r>
                  <a:rPr kumimoji="1" lang="en-US" altLang="ja-JP" i="1" dirty="0" err="1">
                    <a:solidFill>
                      <a:srgbClr val="008000"/>
                    </a:solidFill>
                  </a:rPr>
                  <a:t>E</a:t>
                </a:r>
                <a:r>
                  <a:rPr kumimoji="1" lang="en-US" altLang="ja-JP" baseline="-25000" dirty="0" err="1">
                    <a:solidFill>
                      <a:srgbClr val="008000"/>
                    </a:solidFill>
                  </a:rPr>
                  <a:t>inc</a:t>
                </a:r>
                <a:r>
                  <a:rPr kumimoji="1" lang="en-US" altLang="ja-JP" baseline="-25000" dirty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kumimoji="1" lang="en-US" altLang="ja-JP" dirty="0">
                    <a:solidFill>
                      <a:srgbClr val="008000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rgbClr val="008000"/>
                    </a:solidFill>
                    <a:latin typeface="Symbol" pitchFamily="2" charset="2"/>
                  </a:rPr>
                  <a:t>e</a:t>
                </a:r>
                <a:r>
                  <a:rPr kumimoji="1" lang="en-US" altLang="ja-JP" baseline="-25000" dirty="0">
                    <a:solidFill>
                      <a:srgbClr val="008000"/>
                    </a:solidFill>
                  </a:rPr>
                  <a:t>3 </a:t>
                </a:r>
                <a:r>
                  <a:rPr kumimoji="1" lang="ja-JP" altLang="en-US">
                    <a:solidFill>
                      <a:srgbClr val="008000"/>
                    </a:solidFill>
                  </a:rPr>
                  <a:t>→</a:t>
                </a:r>
                <a:r>
                  <a:rPr kumimoji="1" lang="en-US" altLang="ja-JP" dirty="0">
                    <a:solidFill>
                      <a:srgbClr val="008000"/>
                    </a:solidFill>
                  </a:rPr>
                  <a:t> the adiabatic approximation</a:t>
                </a:r>
                <a:endParaRPr kumimoji="1" lang="ja-JP" altLang="en-US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6E51065B-7EFB-4B05-113A-398E626BE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10" y="4304361"/>
                <a:ext cx="5410455" cy="461665"/>
              </a:xfrm>
              <a:prstGeom prst="rect">
                <a:avLst/>
              </a:prstGeom>
              <a:blipFill>
                <a:blip r:embed="rId74"/>
                <a:stretch>
                  <a:fillRect l="-1878" t="-10526" r="-939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42C7E8CA-982D-773E-93C2-C36E04D3E72C}"/>
              </a:ext>
            </a:extLst>
          </p:cNvPr>
          <p:cNvCxnSpPr/>
          <p:nvPr/>
        </p:nvCxnSpPr>
        <p:spPr>
          <a:xfrm>
            <a:off x="260202" y="5830224"/>
            <a:ext cx="10801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BEEDE71C-6D96-9E8F-C441-DE4596185546}"/>
              </a:ext>
            </a:extLst>
          </p:cNvPr>
          <p:cNvCxnSpPr/>
          <p:nvPr/>
        </p:nvCxnSpPr>
        <p:spPr>
          <a:xfrm>
            <a:off x="260202" y="5788063"/>
            <a:ext cx="10801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9EE8131A-B7A3-6481-0402-F287527DA71D}"/>
              </a:ext>
            </a:extLst>
          </p:cNvPr>
          <p:cNvSpPr txBox="1"/>
          <p:nvPr/>
        </p:nvSpPr>
        <p:spPr>
          <a:xfrm>
            <a:off x="1504115" y="5568842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, 3</a:t>
            </a:r>
            <a:r>
              <a:rPr kumimoji="1" lang="en-US" altLang="ja-JP" baseline="30000" dirty="0"/>
              <a:t>-</a:t>
            </a:r>
            <a:endParaRPr kumimoji="1" lang="ja-JP" altLang="en-US" baseline="30000"/>
          </a:p>
        </p:txBody>
      </p:sp>
      <p:sp>
        <p:nvSpPr>
          <p:cNvPr id="75" name="右矢印 74">
            <a:extLst>
              <a:ext uri="{FF2B5EF4-FFF2-40B4-BE49-F238E27FC236}">
                <a16:creationId xmlns:a16="http://schemas.microsoft.com/office/drawing/2014/main" id="{F0E947DF-A2B5-6A08-F5DB-D2D083A10871}"/>
              </a:ext>
            </a:extLst>
          </p:cNvPr>
          <p:cNvSpPr/>
          <p:nvPr/>
        </p:nvSpPr>
        <p:spPr>
          <a:xfrm>
            <a:off x="2575307" y="5690420"/>
            <a:ext cx="619339" cy="2424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9" name="グループ化 98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|\nu_i\rangle=\alpha_i|0^+\rangle+\beta_i|3^-\rangle&#10;\end{eqnarray*}&#10;\end{document}" title="IguanaTex Vector Display">
            <a:extLst>
              <a:ext uri="{FF2B5EF4-FFF2-40B4-BE49-F238E27FC236}">
                <a16:creationId xmlns:a16="http://schemas.microsoft.com/office/drawing/2014/main" id="{AEA10CF5-CD58-66E1-6C87-3DC5A2F9B8E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457462" y="5531642"/>
            <a:ext cx="2791613" cy="330286"/>
            <a:chOff x="8478422" y="7538755"/>
            <a:chExt cx="2344547" cy="277392"/>
          </a:xfrm>
        </p:grpSpPr>
        <p:sp>
          <p:nvSpPr>
            <p:cNvPr id="81" name="フリーフォーム 80">
              <a:extLst>
                <a:ext uri="{FF2B5EF4-FFF2-40B4-BE49-F238E27FC236}">
                  <a16:creationId xmlns:a16="http://schemas.microsoft.com/office/drawing/2014/main" id="{7CAC8268-3F8A-B194-BFDF-9DBDF75A348E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478422" y="7563096"/>
              <a:ext cx="10016" cy="253051"/>
            </a:xfrm>
            <a:custGeom>
              <a:avLst/>
              <a:gdLst>
                <a:gd name="connsiteX0" fmla="*/ 10192 w 10016"/>
                <a:gd name="connsiteY0" fmla="*/ 9195 h 253051"/>
                <a:gd name="connsiteX1" fmla="*/ 5184 w 10016"/>
                <a:gd name="connsiteY1" fmla="*/ 85 h 253051"/>
                <a:gd name="connsiteX2" fmla="*/ 176 w 10016"/>
                <a:gd name="connsiteY2" fmla="*/ 9195 h 253051"/>
                <a:gd name="connsiteX3" fmla="*/ 176 w 10016"/>
                <a:gd name="connsiteY3" fmla="*/ 244026 h 253051"/>
                <a:gd name="connsiteX4" fmla="*/ 5184 w 10016"/>
                <a:gd name="connsiteY4" fmla="*/ 253136 h 253051"/>
                <a:gd name="connsiteX5" fmla="*/ 10192 w 10016"/>
                <a:gd name="connsiteY5" fmla="*/ 244026 h 253051"/>
                <a:gd name="connsiteX6" fmla="*/ 10192 w 10016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6" h="253051">
                  <a:moveTo>
                    <a:pt x="10192" y="9195"/>
                  </a:moveTo>
                  <a:cubicBezTo>
                    <a:pt x="10192" y="4640"/>
                    <a:pt x="10192" y="85"/>
                    <a:pt x="5184" y="85"/>
                  </a:cubicBezTo>
                  <a:cubicBezTo>
                    <a:pt x="176" y="85"/>
                    <a:pt x="176" y="4640"/>
                    <a:pt x="176" y="9195"/>
                  </a:cubicBezTo>
                  <a:lnTo>
                    <a:pt x="176" y="244026"/>
                  </a:lnTo>
                  <a:cubicBezTo>
                    <a:pt x="176" y="248581"/>
                    <a:pt x="176" y="253136"/>
                    <a:pt x="5184" y="253136"/>
                  </a:cubicBezTo>
                  <a:cubicBezTo>
                    <a:pt x="10192" y="253136"/>
                    <a:pt x="10192" y="248581"/>
                    <a:pt x="10192" y="244026"/>
                  </a:cubicBezTo>
                  <a:lnTo>
                    <a:pt x="10192" y="9195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2" name="フリーフォーム 81">
              <a:extLst>
                <a:ext uri="{FF2B5EF4-FFF2-40B4-BE49-F238E27FC236}">
                  <a16:creationId xmlns:a16="http://schemas.microsoft.com/office/drawing/2014/main" id="{760BAE59-DA06-8298-15E2-B96D2306F7C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531454" y="7641036"/>
              <a:ext cx="117945" cy="111848"/>
            </a:xfrm>
            <a:custGeom>
              <a:avLst/>
              <a:gdLst>
                <a:gd name="connsiteX0" fmla="*/ 43000 w 117945"/>
                <a:gd name="connsiteY0" fmla="*/ 2868 h 111848"/>
                <a:gd name="connsiteX1" fmla="*/ 39744 w 117945"/>
                <a:gd name="connsiteY1" fmla="*/ 85 h 111848"/>
                <a:gd name="connsiteX2" fmla="*/ 9194 w 117945"/>
                <a:gd name="connsiteY2" fmla="*/ 2615 h 111848"/>
                <a:gd name="connsiteX3" fmla="*/ 4436 w 117945"/>
                <a:gd name="connsiteY3" fmla="*/ 7676 h 111848"/>
                <a:gd name="connsiteX4" fmla="*/ 10446 w 117945"/>
                <a:gd name="connsiteY4" fmla="*/ 10713 h 111848"/>
                <a:gd name="connsiteX5" fmla="*/ 22966 w 117945"/>
                <a:gd name="connsiteY5" fmla="*/ 15015 h 111848"/>
                <a:gd name="connsiteX6" fmla="*/ 18209 w 117945"/>
                <a:gd name="connsiteY6" fmla="*/ 35512 h 111848"/>
                <a:gd name="connsiteX7" fmla="*/ 2933 w 117945"/>
                <a:gd name="connsiteY7" fmla="*/ 97509 h 111848"/>
                <a:gd name="connsiteX8" fmla="*/ 179 w 117945"/>
                <a:gd name="connsiteY8" fmla="*/ 108897 h 111848"/>
                <a:gd name="connsiteX9" fmla="*/ 4185 w 117945"/>
                <a:gd name="connsiteY9" fmla="*/ 111933 h 111848"/>
                <a:gd name="connsiteX10" fmla="*/ 7691 w 117945"/>
                <a:gd name="connsiteY10" fmla="*/ 111933 h 111848"/>
                <a:gd name="connsiteX11" fmla="*/ 78308 w 117945"/>
                <a:gd name="connsiteY11" fmla="*/ 74735 h 111848"/>
                <a:gd name="connsiteX12" fmla="*/ 118124 w 117945"/>
                <a:gd name="connsiteY12" fmla="*/ 6917 h 111848"/>
                <a:gd name="connsiteX13" fmla="*/ 110862 w 117945"/>
                <a:gd name="connsiteY13" fmla="*/ 85 h 111848"/>
                <a:gd name="connsiteX14" fmla="*/ 101096 w 117945"/>
                <a:gd name="connsiteY14" fmla="*/ 8435 h 111848"/>
                <a:gd name="connsiteX15" fmla="*/ 18459 w 117945"/>
                <a:gd name="connsiteY15" fmla="*/ 103583 h 111848"/>
                <a:gd name="connsiteX16" fmla="*/ 43000 w 117945"/>
                <a:gd name="connsiteY16" fmla="*/ 2868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945" h="111848">
                  <a:moveTo>
                    <a:pt x="43000" y="2868"/>
                  </a:moveTo>
                  <a:cubicBezTo>
                    <a:pt x="43000" y="2615"/>
                    <a:pt x="43000" y="85"/>
                    <a:pt x="39744" y="85"/>
                  </a:cubicBezTo>
                  <a:cubicBezTo>
                    <a:pt x="33985" y="85"/>
                    <a:pt x="15704" y="2109"/>
                    <a:pt x="9194" y="2615"/>
                  </a:cubicBezTo>
                  <a:cubicBezTo>
                    <a:pt x="7190" y="2868"/>
                    <a:pt x="4436" y="3121"/>
                    <a:pt x="4436" y="7676"/>
                  </a:cubicBezTo>
                  <a:cubicBezTo>
                    <a:pt x="4436" y="10713"/>
                    <a:pt x="6689" y="10713"/>
                    <a:pt x="10446" y="10713"/>
                  </a:cubicBezTo>
                  <a:cubicBezTo>
                    <a:pt x="22466" y="10713"/>
                    <a:pt x="22966" y="12484"/>
                    <a:pt x="22966" y="15015"/>
                  </a:cubicBezTo>
                  <a:cubicBezTo>
                    <a:pt x="22966" y="16786"/>
                    <a:pt x="19961" y="28679"/>
                    <a:pt x="18209" y="35512"/>
                  </a:cubicBezTo>
                  <a:lnTo>
                    <a:pt x="2933" y="97509"/>
                  </a:lnTo>
                  <a:cubicBezTo>
                    <a:pt x="1932" y="101305"/>
                    <a:pt x="179" y="108391"/>
                    <a:pt x="179" y="108897"/>
                  </a:cubicBezTo>
                  <a:cubicBezTo>
                    <a:pt x="179" y="111680"/>
                    <a:pt x="2683" y="111933"/>
                    <a:pt x="4185" y="111933"/>
                  </a:cubicBezTo>
                  <a:lnTo>
                    <a:pt x="7691" y="111933"/>
                  </a:lnTo>
                  <a:cubicBezTo>
                    <a:pt x="25220" y="108897"/>
                    <a:pt x="52515" y="99028"/>
                    <a:pt x="78308" y="74735"/>
                  </a:cubicBezTo>
                  <a:cubicBezTo>
                    <a:pt x="111363" y="43609"/>
                    <a:pt x="118124" y="9195"/>
                    <a:pt x="118124" y="6917"/>
                  </a:cubicBezTo>
                  <a:cubicBezTo>
                    <a:pt x="118124" y="2615"/>
                    <a:pt x="115119" y="85"/>
                    <a:pt x="110862" y="85"/>
                  </a:cubicBezTo>
                  <a:cubicBezTo>
                    <a:pt x="108859" y="85"/>
                    <a:pt x="103099" y="1097"/>
                    <a:pt x="101096" y="8435"/>
                  </a:cubicBezTo>
                  <a:cubicBezTo>
                    <a:pt x="85069" y="65878"/>
                    <a:pt x="47006" y="94220"/>
                    <a:pt x="18459" y="103583"/>
                  </a:cubicBezTo>
                  <a:lnTo>
                    <a:pt x="43000" y="2868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3" name="フリーフォーム 82">
              <a:extLst>
                <a:ext uri="{FF2B5EF4-FFF2-40B4-BE49-F238E27FC236}">
                  <a16:creationId xmlns:a16="http://schemas.microsoft.com/office/drawing/2014/main" id="{1D2AC3CF-C90A-235E-6DED-A2E0D8FDF9C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650122" y="7673401"/>
              <a:ext cx="53113" cy="119212"/>
            </a:xfrm>
            <a:custGeom>
              <a:avLst/>
              <a:gdLst>
                <a:gd name="connsiteX0" fmla="*/ 48739 w 53113"/>
                <a:gd name="connsiteY0" fmla="*/ 6817 h 119212"/>
                <a:gd name="connsiteX1" fmla="*/ 41727 w 53113"/>
                <a:gd name="connsiteY1" fmla="*/ 86 h 119212"/>
                <a:gd name="connsiteX2" fmla="*/ 31911 w 53113"/>
                <a:gd name="connsiteY2" fmla="*/ 9829 h 119212"/>
                <a:gd name="connsiteX3" fmla="*/ 38923 w 53113"/>
                <a:gd name="connsiteY3" fmla="*/ 16560 h 119212"/>
                <a:gd name="connsiteX4" fmla="*/ 48739 w 53113"/>
                <a:gd name="connsiteY4" fmla="*/ 6817 h 119212"/>
                <a:gd name="connsiteX5" fmla="*/ 12980 w 53113"/>
                <a:gd name="connsiteY5" fmla="*/ 96802 h 119212"/>
                <a:gd name="connsiteX6" fmla="*/ 11402 w 53113"/>
                <a:gd name="connsiteY6" fmla="*/ 104242 h 119212"/>
                <a:gd name="connsiteX7" fmla="*/ 28055 w 53113"/>
                <a:gd name="connsiteY7" fmla="*/ 119299 h 119212"/>
                <a:gd name="connsiteX8" fmla="*/ 53297 w 53113"/>
                <a:gd name="connsiteY8" fmla="*/ 92197 h 119212"/>
                <a:gd name="connsiteX9" fmla="*/ 50492 w 53113"/>
                <a:gd name="connsiteY9" fmla="*/ 89894 h 119212"/>
                <a:gd name="connsiteX10" fmla="*/ 47161 w 53113"/>
                <a:gd name="connsiteY10" fmla="*/ 92905 h 119212"/>
                <a:gd name="connsiteX11" fmla="*/ 28581 w 53113"/>
                <a:gd name="connsiteY11" fmla="*/ 114339 h 119212"/>
                <a:gd name="connsiteX12" fmla="*/ 24198 w 53113"/>
                <a:gd name="connsiteY12" fmla="*/ 108139 h 119212"/>
                <a:gd name="connsiteX13" fmla="*/ 27003 w 53113"/>
                <a:gd name="connsiteY13" fmla="*/ 96802 h 119212"/>
                <a:gd name="connsiteX14" fmla="*/ 32612 w 53113"/>
                <a:gd name="connsiteY14" fmla="*/ 82631 h 119212"/>
                <a:gd name="connsiteX15" fmla="*/ 41202 w 53113"/>
                <a:gd name="connsiteY15" fmla="*/ 60135 h 119212"/>
                <a:gd name="connsiteX16" fmla="*/ 42253 w 53113"/>
                <a:gd name="connsiteY16" fmla="*/ 54467 h 119212"/>
                <a:gd name="connsiteX17" fmla="*/ 25601 w 53113"/>
                <a:gd name="connsiteY17" fmla="*/ 39410 h 119212"/>
                <a:gd name="connsiteX18" fmla="*/ 184 w 53113"/>
                <a:gd name="connsiteY18" fmla="*/ 66512 h 119212"/>
                <a:gd name="connsiteX19" fmla="*/ 3163 w 53113"/>
                <a:gd name="connsiteY19" fmla="*/ 68815 h 119212"/>
                <a:gd name="connsiteX20" fmla="*/ 6319 w 53113"/>
                <a:gd name="connsiteY20" fmla="*/ 65981 h 119212"/>
                <a:gd name="connsiteX21" fmla="*/ 25075 w 53113"/>
                <a:gd name="connsiteY21" fmla="*/ 44370 h 119212"/>
                <a:gd name="connsiteX22" fmla="*/ 29457 w 53113"/>
                <a:gd name="connsiteY22" fmla="*/ 50570 h 119212"/>
                <a:gd name="connsiteX23" fmla="*/ 24023 w 53113"/>
                <a:gd name="connsiteY23" fmla="*/ 68283 h 119212"/>
                <a:gd name="connsiteX24" fmla="*/ 12980 w 53113"/>
                <a:gd name="connsiteY24" fmla="*/ 9680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113" h="119212">
                  <a:moveTo>
                    <a:pt x="48739" y="6817"/>
                  </a:moveTo>
                  <a:cubicBezTo>
                    <a:pt x="48739" y="3983"/>
                    <a:pt x="46636" y="86"/>
                    <a:pt x="41727" y="86"/>
                  </a:cubicBezTo>
                  <a:cubicBezTo>
                    <a:pt x="36995" y="86"/>
                    <a:pt x="31911" y="4692"/>
                    <a:pt x="31911" y="9829"/>
                  </a:cubicBezTo>
                  <a:cubicBezTo>
                    <a:pt x="31911" y="12840"/>
                    <a:pt x="34190" y="16560"/>
                    <a:pt x="38923" y="16560"/>
                  </a:cubicBezTo>
                  <a:cubicBezTo>
                    <a:pt x="44006" y="16560"/>
                    <a:pt x="48739" y="11600"/>
                    <a:pt x="48739" y="6817"/>
                  </a:cubicBezTo>
                  <a:close/>
                  <a:moveTo>
                    <a:pt x="12980" y="96802"/>
                  </a:moveTo>
                  <a:cubicBezTo>
                    <a:pt x="12279" y="99105"/>
                    <a:pt x="11402" y="101231"/>
                    <a:pt x="11402" y="104242"/>
                  </a:cubicBezTo>
                  <a:cubicBezTo>
                    <a:pt x="11402" y="112567"/>
                    <a:pt x="18414" y="119299"/>
                    <a:pt x="28055" y="119299"/>
                  </a:cubicBezTo>
                  <a:cubicBezTo>
                    <a:pt x="45584" y="119299"/>
                    <a:pt x="53297" y="94854"/>
                    <a:pt x="53297" y="92197"/>
                  </a:cubicBezTo>
                  <a:cubicBezTo>
                    <a:pt x="53297" y="89894"/>
                    <a:pt x="51018" y="89894"/>
                    <a:pt x="50492" y="89894"/>
                  </a:cubicBezTo>
                  <a:cubicBezTo>
                    <a:pt x="48038" y="89894"/>
                    <a:pt x="47863" y="90957"/>
                    <a:pt x="47161" y="92905"/>
                  </a:cubicBezTo>
                  <a:cubicBezTo>
                    <a:pt x="43130" y="107076"/>
                    <a:pt x="35417" y="114339"/>
                    <a:pt x="28581" y="114339"/>
                  </a:cubicBezTo>
                  <a:cubicBezTo>
                    <a:pt x="25075" y="114339"/>
                    <a:pt x="24198" y="112036"/>
                    <a:pt x="24198" y="108139"/>
                  </a:cubicBezTo>
                  <a:cubicBezTo>
                    <a:pt x="24198" y="104065"/>
                    <a:pt x="25425" y="100699"/>
                    <a:pt x="27003" y="96802"/>
                  </a:cubicBezTo>
                  <a:cubicBezTo>
                    <a:pt x="28756" y="92020"/>
                    <a:pt x="30684" y="87237"/>
                    <a:pt x="32612" y="82631"/>
                  </a:cubicBezTo>
                  <a:cubicBezTo>
                    <a:pt x="34190" y="78380"/>
                    <a:pt x="40500" y="62261"/>
                    <a:pt x="41202" y="60135"/>
                  </a:cubicBezTo>
                  <a:cubicBezTo>
                    <a:pt x="41727" y="58364"/>
                    <a:pt x="42253" y="56238"/>
                    <a:pt x="42253" y="54467"/>
                  </a:cubicBezTo>
                  <a:cubicBezTo>
                    <a:pt x="42253" y="46141"/>
                    <a:pt x="35242" y="39410"/>
                    <a:pt x="25601" y="39410"/>
                  </a:cubicBezTo>
                  <a:cubicBezTo>
                    <a:pt x="8247" y="39410"/>
                    <a:pt x="184" y="63501"/>
                    <a:pt x="184" y="66512"/>
                  </a:cubicBezTo>
                  <a:cubicBezTo>
                    <a:pt x="184" y="68815"/>
                    <a:pt x="2638" y="68815"/>
                    <a:pt x="3163" y="68815"/>
                  </a:cubicBezTo>
                  <a:cubicBezTo>
                    <a:pt x="5618" y="68815"/>
                    <a:pt x="5793" y="67929"/>
                    <a:pt x="6319" y="65981"/>
                  </a:cubicBezTo>
                  <a:cubicBezTo>
                    <a:pt x="10876" y="50747"/>
                    <a:pt x="18589" y="44370"/>
                    <a:pt x="25075" y="44370"/>
                  </a:cubicBezTo>
                  <a:cubicBezTo>
                    <a:pt x="27879" y="44370"/>
                    <a:pt x="29457" y="45787"/>
                    <a:pt x="29457" y="50570"/>
                  </a:cubicBezTo>
                  <a:cubicBezTo>
                    <a:pt x="29457" y="54644"/>
                    <a:pt x="28405" y="57301"/>
                    <a:pt x="24023" y="68283"/>
                  </a:cubicBezTo>
                  <a:lnTo>
                    <a:pt x="12980" y="96802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4" name="フリーフォーム 83">
              <a:extLst>
                <a:ext uri="{FF2B5EF4-FFF2-40B4-BE49-F238E27FC236}">
                  <a16:creationId xmlns:a16="http://schemas.microsoft.com/office/drawing/2014/main" id="{D842962A-CD26-887F-5A4F-2D24D6C836F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739026" y="7563096"/>
              <a:ext cx="55842" cy="253051"/>
            </a:xfrm>
            <a:custGeom>
              <a:avLst/>
              <a:gdLst>
                <a:gd name="connsiteX0" fmla="*/ 54777 w 55842"/>
                <a:gd name="connsiteY0" fmla="*/ 130912 h 253051"/>
                <a:gd name="connsiteX1" fmla="*/ 56029 w 55842"/>
                <a:gd name="connsiteY1" fmla="*/ 126610 h 253051"/>
                <a:gd name="connsiteX2" fmla="*/ 54777 w 55842"/>
                <a:gd name="connsiteY2" fmla="*/ 122308 h 253051"/>
                <a:gd name="connsiteX3" fmla="*/ 10955 w 55842"/>
                <a:gd name="connsiteY3" fmla="*/ 5905 h 253051"/>
                <a:gd name="connsiteX4" fmla="*/ 5195 w 55842"/>
                <a:gd name="connsiteY4" fmla="*/ 85 h 253051"/>
                <a:gd name="connsiteX5" fmla="*/ 187 w 55842"/>
                <a:gd name="connsiteY5" fmla="*/ 5146 h 253051"/>
                <a:gd name="connsiteX6" fmla="*/ 1439 w 55842"/>
                <a:gd name="connsiteY6" fmla="*/ 9195 h 253051"/>
                <a:gd name="connsiteX7" fmla="*/ 45762 w 55842"/>
                <a:gd name="connsiteY7" fmla="*/ 126610 h 253051"/>
                <a:gd name="connsiteX8" fmla="*/ 1439 w 55842"/>
                <a:gd name="connsiteY8" fmla="*/ 243520 h 253051"/>
                <a:gd name="connsiteX9" fmla="*/ 187 w 55842"/>
                <a:gd name="connsiteY9" fmla="*/ 248075 h 253051"/>
                <a:gd name="connsiteX10" fmla="*/ 5195 w 55842"/>
                <a:gd name="connsiteY10" fmla="*/ 253136 h 253051"/>
                <a:gd name="connsiteX11" fmla="*/ 10454 w 55842"/>
                <a:gd name="connsiteY11" fmla="*/ 248075 h 253051"/>
                <a:gd name="connsiteX12" fmla="*/ 54777 w 55842"/>
                <a:gd name="connsiteY12" fmla="*/ 13091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42" h="253051">
                  <a:moveTo>
                    <a:pt x="54777" y="130912"/>
                  </a:moveTo>
                  <a:cubicBezTo>
                    <a:pt x="56029" y="127875"/>
                    <a:pt x="56029" y="127369"/>
                    <a:pt x="56029" y="126610"/>
                  </a:cubicBezTo>
                  <a:cubicBezTo>
                    <a:pt x="56029" y="125851"/>
                    <a:pt x="56029" y="125345"/>
                    <a:pt x="54777" y="122308"/>
                  </a:cubicBezTo>
                  <a:lnTo>
                    <a:pt x="10955" y="5905"/>
                  </a:lnTo>
                  <a:cubicBezTo>
                    <a:pt x="9452" y="1603"/>
                    <a:pt x="7950" y="85"/>
                    <a:pt x="5195" y="85"/>
                  </a:cubicBezTo>
                  <a:cubicBezTo>
                    <a:pt x="2441" y="85"/>
                    <a:pt x="187" y="2362"/>
                    <a:pt x="187" y="5146"/>
                  </a:cubicBezTo>
                  <a:cubicBezTo>
                    <a:pt x="187" y="5905"/>
                    <a:pt x="187" y="6411"/>
                    <a:pt x="1439" y="9195"/>
                  </a:cubicBezTo>
                  <a:lnTo>
                    <a:pt x="45762" y="126610"/>
                  </a:lnTo>
                  <a:lnTo>
                    <a:pt x="1439" y="243520"/>
                  </a:lnTo>
                  <a:cubicBezTo>
                    <a:pt x="187" y="246303"/>
                    <a:pt x="187" y="246809"/>
                    <a:pt x="187" y="248075"/>
                  </a:cubicBezTo>
                  <a:cubicBezTo>
                    <a:pt x="187" y="250858"/>
                    <a:pt x="2441" y="253136"/>
                    <a:pt x="5195" y="253136"/>
                  </a:cubicBezTo>
                  <a:cubicBezTo>
                    <a:pt x="8451" y="253136"/>
                    <a:pt x="9452" y="250605"/>
                    <a:pt x="10454" y="248075"/>
                  </a:cubicBezTo>
                  <a:lnTo>
                    <a:pt x="54777" y="130912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5" name="フリーフォーム 84">
              <a:extLst>
                <a:ext uri="{FF2B5EF4-FFF2-40B4-BE49-F238E27FC236}">
                  <a16:creationId xmlns:a16="http://schemas.microsoft.com/office/drawing/2014/main" id="{5BB8FACA-4722-C242-7E4B-21A16C24150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906219" y="7660015"/>
              <a:ext cx="166526" cy="59213"/>
            </a:xfrm>
            <a:custGeom>
              <a:avLst/>
              <a:gdLst>
                <a:gd name="connsiteX0" fmla="*/ 158205 w 166526"/>
                <a:gd name="connsiteY0" fmla="*/ 10207 h 59213"/>
                <a:gd name="connsiteX1" fmla="*/ 166720 w 166526"/>
                <a:gd name="connsiteY1" fmla="*/ 5146 h 59213"/>
                <a:gd name="connsiteX2" fmla="*/ 158456 w 166526"/>
                <a:gd name="connsiteY2" fmla="*/ 85 h 59213"/>
                <a:gd name="connsiteX3" fmla="*/ 8457 w 166526"/>
                <a:gd name="connsiteY3" fmla="*/ 85 h 59213"/>
                <a:gd name="connsiteX4" fmla="*/ 194 w 166526"/>
                <a:gd name="connsiteY4" fmla="*/ 5146 h 59213"/>
                <a:gd name="connsiteX5" fmla="*/ 8708 w 166526"/>
                <a:gd name="connsiteY5" fmla="*/ 10207 h 59213"/>
                <a:gd name="connsiteX6" fmla="*/ 158205 w 166526"/>
                <a:gd name="connsiteY6" fmla="*/ 10207 h 59213"/>
                <a:gd name="connsiteX7" fmla="*/ 158456 w 166526"/>
                <a:gd name="connsiteY7" fmla="*/ 59299 h 59213"/>
                <a:gd name="connsiteX8" fmla="*/ 166720 w 166526"/>
                <a:gd name="connsiteY8" fmla="*/ 54238 h 59213"/>
                <a:gd name="connsiteX9" fmla="*/ 158205 w 166526"/>
                <a:gd name="connsiteY9" fmla="*/ 49177 h 59213"/>
                <a:gd name="connsiteX10" fmla="*/ 8708 w 166526"/>
                <a:gd name="connsiteY10" fmla="*/ 49177 h 59213"/>
                <a:gd name="connsiteX11" fmla="*/ 194 w 166526"/>
                <a:gd name="connsiteY11" fmla="*/ 54238 h 59213"/>
                <a:gd name="connsiteX12" fmla="*/ 8457 w 166526"/>
                <a:gd name="connsiteY12" fmla="*/ 59299 h 59213"/>
                <a:gd name="connsiteX13" fmla="*/ 158456 w 166526"/>
                <a:gd name="connsiteY13" fmla="*/ 5929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526" h="59213">
                  <a:moveTo>
                    <a:pt x="158205" y="10207"/>
                  </a:moveTo>
                  <a:cubicBezTo>
                    <a:pt x="161962" y="10207"/>
                    <a:pt x="166720" y="10207"/>
                    <a:pt x="166720" y="5146"/>
                  </a:cubicBezTo>
                  <a:cubicBezTo>
                    <a:pt x="166720" y="85"/>
                    <a:pt x="161962" y="85"/>
                    <a:pt x="158456" y="85"/>
                  </a:cubicBezTo>
                  <a:lnTo>
                    <a:pt x="8457" y="85"/>
                  </a:lnTo>
                  <a:cubicBezTo>
                    <a:pt x="4951" y="85"/>
                    <a:pt x="194" y="85"/>
                    <a:pt x="194" y="5146"/>
                  </a:cubicBezTo>
                  <a:cubicBezTo>
                    <a:pt x="194" y="10207"/>
                    <a:pt x="4951" y="10207"/>
                    <a:pt x="8708" y="10207"/>
                  </a:cubicBezTo>
                  <a:lnTo>
                    <a:pt x="158205" y="10207"/>
                  </a:lnTo>
                  <a:close/>
                  <a:moveTo>
                    <a:pt x="158456" y="59299"/>
                  </a:moveTo>
                  <a:cubicBezTo>
                    <a:pt x="161962" y="59299"/>
                    <a:pt x="166720" y="59299"/>
                    <a:pt x="166720" y="54238"/>
                  </a:cubicBezTo>
                  <a:cubicBezTo>
                    <a:pt x="166720" y="49177"/>
                    <a:pt x="161962" y="49177"/>
                    <a:pt x="158205" y="49177"/>
                  </a:cubicBezTo>
                  <a:lnTo>
                    <a:pt x="8708" y="49177"/>
                  </a:lnTo>
                  <a:cubicBezTo>
                    <a:pt x="4951" y="49177"/>
                    <a:pt x="194" y="49177"/>
                    <a:pt x="194" y="54238"/>
                  </a:cubicBezTo>
                  <a:cubicBezTo>
                    <a:pt x="194" y="59299"/>
                    <a:pt x="4951" y="59299"/>
                    <a:pt x="8457" y="59299"/>
                  </a:cubicBezTo>
                  <a:lnTo>
                    <a:pt x="158456" y="59299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6" name="フリーフォーム 85">
              <a:extLst>
                <a:ext uri="{FF2B5EF4-FFF2-40B4-BE49-F238E27FC236}">
                  <a16:creationId xmlns:a16="http://schemas.microsoft.com/office/drawing/2014/main" id="{F58F572F-23C6-6537-F44F-CD4EE706859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166788" y="7641036"/>
              <a:ext cx="140482" cy="114632"/>
            </a:xfrm>
            <a:custGeom>
              <a:avLst/>
              <a:gdLst>
                <a:gd name="connsiteX0" fmla="*/ 109385 w 140482"/>
                <a:gd name="connsiteY0" fmla="*/ 52213 h 114632"/>
                <a:gd name="connsiteX1" fmla="*/ 67566 w 140482"/>
                <a:gd name="connsiteY1" fmla="*/ 85 h 114632"/>
                <a:gd name="connsiteX2" fmla="*/ 204 w 140482"/>
                <a:gd name="connsiteY2" fmla="*/ 71951 h 114632"/>
                <a:gd name="connsiteX3" fmla="*/ 40771 w 140482"/>
                <a:gd name="connsiteY3" fmla="*/ 114717 h 114632"/>
                <a:gd name="connsiteX4" fmla="*/ 93609 w 140482"/>
                <a:gd name="connsiteY4" fmla="*/ 93461 h 114632"/>
                <a:gd name="connsiteX5" fmla="*/ 116397 w 140482"/>
                <a:gd name="connsiteY5" fmla="*/ 114717 h 114632"/>
                <a:gd name="connsiteX6" fmla="*/ 137432 w 140482"/>
                <a:gd name="connsiteY6" fmla="*/ 96750 h 114632"/>
                <a:gd name="connsiteX7" fmla="*/ 134427 w 140482"/>
                <a:gd name="connsiteY7" fmla="*/ 94220 h 114632"/>
                <a:gd name="connsiteX8" fmla="*/ 131171 w 140482"/>
                <a:gd name="connsiteY8" fmla="*/ 96750 h 114632"/>
                <a:gd name="connsiteX9" fmla="*/ 117148 w 140482"/>
                <a:gd name="connsiteY9" fmla="*/ 109150 h 114632"/>
                <a:gd name="connsiteX10" fmla="*/ 109385 w 140482"/>
                <a:gd name="connsiteY10" fmla="*/ 83339 h 114632"/>
                <a:gd name="connsiteX11" fmla="*/ 111889 w 140482"/>
                <a:gd name="connsiteY11" fmla="*/ 74482 h 114632"/>
                <a:gd name="connsiteX12" fmla="*/ 140687 w 140482"/>
                <a:gd name="connsiteY12" fmla="*/ 15015 h 114632"/>
                <a:gd name="connsiteX13" fmla="*/ 137682 w 140482"/>
                <a:gd name="connsiteY13" fmla="*/ 12484 h 114632"/>
                <a:gd name="connsiteX14" fmla="*/ 133926 w 140482"/>
                <a:gd name="connsiteY14" fmla="*/ 17798 h 114632"/>
                <a:gd name="connsiteX15" fmla="*/ 109385 w 140482"/>
                <a:gd name="connsiteY15" fmla="*/ 67902 h 114632"/>
                <a:gd name="connsiteX16" fmla="*/ 109385 w 140482"/>
                <a:gd name="connsiteY16" fmla="*/ 52213 h 114632"/>
                <a:gd name="connsiteX17" fmla="*/ 92607 w 140482"/>
                <a:gd name="connsiteY17" fmla="*/ 86881 h 114632"/>
                <a:gd name="connsiteX18" fmla="*/ 41272 w 140482"/>
                <a:gd name="connsiteY18" fmla="*/ 109150 h 114632"/>
                <a:gd name="connsiteX19" fmla="*/ 18735 w 140482"/>
                <a:gd name="connsiteY19" fmla="*/ 81567 h 114632"/>
                <a:gd name="connsiteX20" fmla="*/ 33259 w 140482"/>
                <a:gd name="connsiteY20" fmla="*/ 28933 h 114632"/>
                <a:gd name="connsiteX21" fmla="*/ 67315 w 140482"/>
                <a:gd name="connsiteY21" fmla="*/ 5652 h 114632"/>
                <a:gd name="connsiteX22" fmla="*/ 92106 w 140482"/>
                <a:gd name="connsiteY22" fmla="*/ 58539 h 114632"/>
                <a:gd name="connsiteX23" fmla="*/ 92607 w 140482"/>
                <a:gd name="connsiteY23" fmla="*/ 86881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0482" h="114632">
                  <a:moveTo>
                    <a:pt x="109385" y="52213"/>
                  </a:moveTo>
                  <a:cubicBezTo>
                    <a:pt x="109385" y="12484"/>
                    <a:pt x="86096" y="85"/>
                    <a:pt x="67566" y="85"/>
                  </a:cubicBezTo>
                  <a:cubicBezTo>
                    <a:pt x="33259" y="85"/>
                    <a:pt x="204" y="36271"/>
                    <a:pt x="204" y="71951"/>
                  </a:cubicBezTo>
                  <a:cubicBezTo>
                    <a:pt x="204" y="95485"/>
                    <a:pt x="15229" y="114717"/>
                    <a:pt x="40771" y="114717"/>
                  </a:cubicBezTo>
                  <a:cubicBezTo>
                    <a:pt x="56547" y="114717"/>
                    <a:pt x="74577" y="108897"/>
                    <a:pt x="93609" y="93461"/>
                  </a:cubicBezTo>
                  <a:cubicBezTo>
                    <a:pt x="96864" y="106872"/>
                    <a:pt x="105128" y="114717"/>
                    <a:pt x="116397" y="114717"/>
                  </a:cubicBezTo>
                  <a:cubicBezTo>
                    <a:pt x="129669" y="114717"/>
                    <a:pt x="137432" y="100799"/>
                    <a:pt x="137432" y="96750"/>
                  </a:cubicBezTo>
                  <a:cubicBezTo>
                    <a:pt x="137432" y="94979"/>
                    <a:pt x="135929" y="94220"/>
                    <a:pt x="134427" y="94220"/>
                  </a:cubicBezTo>
                  <a:cubicBezTo>
                    <a:pt x="132674" y="94220"/>
                    <a:pt x="131922" y="94979"/>
                    <a:pt x="131171" y="96750"/>
                  </a:cubicBezTo>
                  <a:cubicBezTo>
                    <a:pt x="126664" y="109150"/>
                    <a:pt x="117649" y="109150"/>
                    <a:pt x="117148" y="109150"/>
                  </a:cubicBezTo>
                  <a:cubicBezTo>
                    <a:pt x="109385" y="109150"/>
                    <a:pt x="109385" y="89412"/>
                    <a:pt x="109385" y="83339"/>
                  </a:cubicBezTo>
                  <a:cubicBezTo>
                    <a:pt x="109385" y="78024"/>
                    <a:pt x="109385" y="77518"/>
                    <a:pt x="111889" y="74482"/>
                  </a:cubicBezTo>
                  <a:cubicBezTo>
                    <a:pt x="135428" y="44622"/>
                    <a:pt x="140687" y="15268"/>
                    <a:pt x="140687" y="15015"/>
                  </a:cubicBezTo>
                  <a:cubicBezTo>
                    <a:pt x="140687" y="14509"/>
                    <a:pt x="140437" y="12484"/>
                    <a:pt x="137682" y="12484"/>
                  </a:cubicBezTo>
                  <a:cubicBezTo>
                    <a:pt x="135178" y="12484"/>
                    <a:pt x="135178" y="13243"/>
                    <a:pt x="133926" y="17798"/>
                  </a:cubicBezTo>
                  <a:cubicBezTo>
                    <a:pt x="129418" y="33740"/>
                    <a:pt x="121155" y="52972"/>
                    <a:pt x="109385" y="67902"/>
                  </a:cubicBezTo>
                  <a:lnTo>
                    <a:pt x="109385" y="52213"/>
                  </a:lnTo>
                  <a:close/>
                  <a:moveTo>
                    <a:pt x="92607" y="86881"/>
                  </a:moveTo>
                  <a:cubicBezTo>
                    <a:pt x="70571" y="106366"/>
                    <a:pt x="51289" y="109150"/>
                    <a:pt x="41272" y="109150"/>
                  </a:cubicBezTo>
                  <a:cubicBezTo>
                    <a:pt x="26247" y="109150"/>
                    <a:pt x="18735" y="97762"/>
                    <a:pt x="18735" y="81567"/>
                  </a:cubicBezTo>
                  <a:cubicBezTo>
                    <a:pt x="18735" y="69168"/>
                    <a:pt x="25246" y="41838"/>
                    <a:pt x="33259" y="28933"/>
                  </a:cubicBezTo>
                  <a:cubicBezTo>
                    <a:pt x="45028" y="10460"/>
                    <a:pt x="58551" y="5652"/>
                    <a:pt x="67315" y="5652"/>
                  </a:cubicBezTo>
                  <a:cubicBezTo>
                    <a:pt x="92106" y="5652"/>
                    <a:pt x="92106" y="38802"/>
                    <a:pt x="92106" y="58539"/>
                  </a:cubicBezTo>
                  <a:cubicBezTo>
                    <a:pt x="92106" y="67902"/>
                    <a:pt x="92106" y="82579"/>
                    <a:pt x="92607" y="86881"/>
                  </a:cubicBez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7" name="フリーフォーム 86">
              <a:extLst>
                <a:ext uri="{FF2B5EF4-FFF2-40B4-BE49-F238E27FC236}">
                  <a16:creationId xmlns:a16="http://schemas.microsoft.com/office/drawing/2014/main" id="{2C3B91D7-4962-6097-E61A-2A0BE8163DC9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324951" y="7673401"/>
              <a:ext cx="53113" cy="119212"/>
            </a:xfrm>
            <a:custGeom>
              <a:avLst/>
              <a:gdLst>
                <a:gd name="connsiteX0" fmla="*/ 48766 w 53113"/>
                <a:gd name="connsiteY0" fmla="*/ 6817 h 119212"/>
                <a:gd name="connsiteX1" fmla="*/ 41754 w 53113"/>
                <a:gd name="connsiteY1" fmla="*/ 86 h 119212"/>
                <a:gd name="connsiteX2" fmla="*/ 31938 w 53113"/>
                <a:gd name="connsiteY2" fmla="*/ 9829 h 119212"/>
                <a:gd name="connsiteX3" fmla="*/ 38950 w 53113"/>
                <a:gd name="connsiteY3" fmla="*/ 16560 h 119212"/>
                <a:gd name="connsiteX4" fmla="*/ 48766 w 53113"/>
                <a:gd name="connsiteY4" fmla="*/ 6817 h 119212"/>
                <a:gd name="connsiteX5" fmla="*/ 13007 w 53113"/>
                <a:gd name="connsiteY5" fmla="*/ 96802 h 119212"/>
                <a:gd name="connsiteX6" fmla="*/ 11429 w 53113"/>
                <a:gd name="connsiteY6" fmla="*/ 104242 h 119212"/>
                <a:gd name="connsiteX7" fmla="*/ 28082 w 53113"/>
                <a:gd name="connsiteY7" fmla="*/ 119299 h 119212"/>
                <a:gd name="connsiteX8" fmla="*/ 53323 w 53113"/>
                <a:gd name="connsiteY8" fmla="*/ 92197 h 119212"/>
                <a:gd name="connsiteX9" fmla="*/ 50519 w 53113"/>
                <a:gd name="connsiteY9" fmla="*/ 89894 h 119212"/>
                <a:gd name="connsiteX10" fmla="*/ 47188 w 53113"/>
                <a:gd name="connsiteY10" fmla="*/ 92905 h 119212"/>
                <a:gd name="connsiteX11" fmla="*/ 28607 w 53113"/>
                <a:gd name="connsiteY11" fmla="*/ 114339 h 119212"/>
                <a:gd name="connsiteX12" fmla="*/ 24225 w 53113"/>
                <a:gd name="connsiteY12" fmla="*/ 108139 h 119212"/>
                <a:gd name="connsiteX13" fmla="*/ 27030 w 53113"/>
                <a:gd name="connsiteY13" fmla="*/ 96802 h 119212"/>
                <a:gd name="connsiteX14" fmla="*/ 32639 w 53113"/>
                <a:gd name="connsiteY14" fmla="*/ 82631 h 119212"/>
                <a:gd name="connsiteX15" fmla="*/ 41228 w 53113"/>
                <a:gd name="connsiteY15" fmla="*/ 60135 h 119212"/>
                <a:gd name="connsiteX16" fmla="*/ 42280 w 53113"/>
                <a:gd name="connsiteY16" fmla="*/ 54467 h 119212"/>
                <a:gd name="connsiteX17" fmla="*/ 25628 w 53113"/>
                <a:gd name="connsiteY17" fmla="*/ 39410 h 119212"/>
                <a:gd name="connsiteX18" fmla="*/ 210 w 53113"/>
                <a:gd name="connsiteY18" fmla="*/ 66512 h 119212"/>
                <a:gd name="connsiteX19" fmla="*/ 3190 w 53113"/>
                <a:gd name="connsiteY19" fmla="*/ 68815 h 119212"/>
                <a:gd name="connsiteX20" fmla="*/ 6346 w 53113"/>
                <a:gd name="connsiteY20" fmla="*/ 65981 h 119212"/>
                <a:gd name="connsiteX21" fmla="*/ 25102 w 53113"/>
                <a:gd name="connsiteY21" fmla="*/ 44370 h 119212"/>
                <a:gd name="connsiteX22" fmla="*/ 29484 w 53113"/>
                <a:gd name="connsiteY22" fmla="*/ 50570 h 119212"/>
                <a:gd name="connsiteX23" fmla="*/ 24050 w 53113"/>
                <a:gd name="connsiteY23" fmla="*/ 68283 h 119212"/>
                <a:gd name="connsiteX24" fmla="*/ 13007 w 53113"/>
                <a:gd name="connsiteY24" fmla="*/ 9680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113" h="119212">
                  <a:moveTo>
                    <a:pt x="48766" y="6817"/>
                  </a:moveTo>
                  <a:cubicBezTo>
                    <a:pt x="48766" y="3983"/>
                    <a:pt x="46662" y="86"/>
                    <a:pt x="41754" y="86"/>
                  </a:cubicBezTo>
                  <a:cubicBezTo>
                    <a:pt x="37021" y="86"/>
                    <a:pt x="31938" y="4692"/>
                    <a:pt x="31938" y="9829"/>
                  </a:cubicBezTo>
                  <a:cubicBezTo>
                    <a:pt x="31938" y="12840"/>
                    <a:pt x="34217" y="16560"/>
                    <a:pt x="38950" y="16560"/>
                  </a:cubicBezTo>
                  <a:cubicBezTo>
                    <a:pt x="44033" y="16560"/>
                    <a:pt x="48766" y="11600"/>
                    <a:pt x="48766" y="6817"/>
                  </a:cubicBezTo>
                  <a:close/>
                  <a:moveTo>
                    <a:pt x="13007" y="96802"/>
                  </a:moveTo>
                  <a:cubicBezTo>
                    <a:pt x="12305" y="99105"/>
                    <a:pt x="11429" y="101231"/>
                    <a:pt x="11429" y="104242"/>
                  </a:cubicBezTo>
                  <a:cubicBezTo>
                    <a:pt x="11429" y="112567"/>
                    <a:pt x="18441" y="119299"/>
                    <a:pt x="28082" y="119299"/>
                  </a:cubicBezTo>
                  <a:cubicBezTo>
                    <a:pt x="45611" y="119299"/>
                    <a:pt x="53323" y="94854"/>
                    <a:pt x="53323" y="92197"/>
                  </a:cubicBezTo>
                  <a:cubicBezTo>
                    <a:pt x="53323" y="89894"/>
                    <a:pt x="51045" y="89894"/>
                    <a:pt x="50519" y="89894"/>
                  </a:cubicBezTo>
                  <a:cubicBezTo>
                    <a:pt x="48065" y="89894"/>
                    <a:pt x="47889" y="90957"/>
                    <a:pt x="47188" y="92905"/>
                  </a:cubicBezTo>
                  <a:cubicBezTo>
                    <a:pt x="43157" y="107076"/>
                    <a:pt x="35444" y="114339"/>
                    <a:pt x="28607" y="114339"/>
                  </a:cubicBezTo>
                  <a:cubicBezTo>
                    <a:pt x="25102" y="114339"/>
                    <a:pt x="24225" y="112036"/>
                    <a:pt x="24225" y="108139"/>
                  </a:cubicBezTo>
                  <a:cubicBezTo>
                    <a:pt x="24225" y="104065"/>
                    <a:pt x="25452" y="100699"/>
                    <a:pt x="27030" y="96802"/>
                  </a:cubicBezTo>
                  <a:cubicBezTo>
                    <a:pt x="28783" y="92020"/>
                    <a:pt x="30711" y="87237"/>
                    <a:pt x="32639" y="82631"/>
                  </a:cubicBezTo>
                  <a:cubicBezTo>
                    <a:pt x="34217" y="78380"/>
                    <a:pt x="40527" y="62261"/>
                    <a:pt x="41228" y="60135"/>
                  </a:cubicBezTo>
                  <a:cubicBezTo>
                    <a:pt x="41754" y="58364"/>
                    <a:pt x="42280" y="56238"/>
                    <a:pt x="42280" y="54467"/>
                  </a:cubicBezTo>
                  <a:cubicBezTo>
                    <a:pt x="42280" y="46141"/>
                    <a:pt x="35269" y="39410"/>
                    <a:pt x="25628" y="39410"/>
                  </a:cubicBezTo>
                  <a:cubicBezTo>
                    <a:pt x="8274" y="39410"/>
                    <a:pt x="210" y="63501"/>
                    <a:pt x="210" y="66512"/>
                  </a:cubicBezTo>
                  <a:cubicBezTo>
                    <a:pt x="210" y="68815"/>
                    <a:pt x="2664" y="68815"/>
                    <a:pt x="3190" y="68815"/>
                  </a:cubicBezTo>
                  <a:cubicBezTo>
                    <a:pt x="5644" y="68815"/>
                    <a:pt x="5820" y="67929"/>
                    <a:pt x="6346" y="65981"/>
                  </a:cubicBezTo>
                  <a:cubicBezTo>
                    <a:pt x="10903" y="50747"/>
                    <a:pt x="18616" y="44370"/>
                    <a:pt x="25102" y="44370"/>
                  </a:cubicBezTo>
                  <a:cubicBezTo>
                    <a:pt x="27906" y="44370"/>
                    <a:pt x="29484" y="45787"/>
                    <a:pt x="29484" y="50570"/>
                  </a:cubicBezTo>
                  <a:cubicBezTo>
                    <a:pt x="29484" y="54644"/>
                    <a:pt x="28432" y="57301"/>
                    <a:pt x="24050" y="68283"/>
                  </a:cubicBezTo>
                  <a:lnTo>
                    <a:pt x="13007" y="96802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8" name="フリーフォーム 87">
              <a:extLst>
                <a:ext uri="{FF2B5EF4-FFF2-40B4-BE49-F238E27FC236}">
                  <a16:creationId xmlns:a16="http://schemas.microsoft.com/office/drawing/2014/main" id="{968F0572-06DC-9EC9-A092-103128179868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429882" y="7563096"/>
              <a:ext cx="10016" cy="253051"/>
            </a:xfrm>
            <a:custGeom>
              <a:avLst/>
              <a:gdLst>
                <a:gd name="connsiteX0" fmla="*/ 10230 w 10016"/>
                <a:gd name="connsiteY0" fmla="*/ 9195 h 253051"/>
                <a:gd name="connsiteX1" fmla="*/ 5222 w 10016"/>
                <a:gd name="connsiteY1" fmla="*/ 85 h 253051"/>
                <a:gd name="connsiteX2" fmla="*/ 214 w 10016"/>
                <a:gd name="connsiteY2" fmla="*/ 9195 h 253051"/>
                <a:gd name="connsiteX3" fmla="*/ 214 w 10016"/>
                <a:gd name="connsiteY3" fmla="*/ 244026 h 253051"/>
                <a:gd name="connsiteX4" fmla="*/ 5222 w 10016"/>
                <a:gd name="connsiteY4" fmla="*/ 253136 h 253051"/>
                <a:gd name="connsiteX5" fmla="*/ 10230 w 10016"/>
                <a:gd name="connsiteY5" fmla="*/ 244026 h 253051"/>
                <a:gd name="connsiteX6" fmla="*/ 10230 w 10016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6" h="253051">
                  <a:moveTo>
                    <a:pt x="10230" y="9195"/>
                  </a:moveTo>
                  <a:cubicBezTo>
                    <a:pt x="10230" y="4640"/>
                    <a:pt x="10230" y="85"/>
                    <a:pt x="5222" y="85"/>
                  </a:cubicBezTo>
                  <a:cubicBezTo>
                    <a:pt x="214" y="85"/>
                    <a:pt x="214" y="4640"/>
                    <a:pt x="214" y="9195"/>
                  </a:cubicBezTo>
                  <a:lnTo>
                    <a:pt x="214" y="244026"/>
                  </a:lnTo>
                  <a:cubicBezTo>
                    <a:pt x="214" y="248581"/>
                    <a:pt x="214" y="253136"/>
                    <a:pt x="5222" y="253136"/>
                  </a:cubicBezTo>
                  <a:cubicBezTo>
                    <a:pt x="10230" y="253136"/>
                    <a:pt x="10230" y="248581"/>
                    <a:pt x="10230" y="244026"/>
                  </a:cubicBezTo>
                  <a:lnTo>
                    <a:pt x="10230" y="9195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9" name="フリーフォーム 88">
              <a:extLst>
                <a:ext uri="{FF2B5EF4-FFF2-40B4-BE49-F238E27FC236}">
                  <a16:creationId xmlns:a16="http://schemas.microsoft.com/office/drawing/2014/main" id="{13C8C521-7CB5-1913-0C0D-3A326C85344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479409" y="7584353"/>
              <a:ext cx="105424" cy="174099"/>
            </a:xfrm>
            <a:custGeom>
              <a:avLst/>
              <a:gdLst>
                <a:gd name="connsiteX0" fmla="*/ 105641 w 105424"/>
                <a:gd name="connsiteY0" fmla="*/ 87640 h 174099"/>
                <a:gd name="connsiteX1" fmla="*/ 95625 w 105424"/>
                <a:gd name="connsiteY1" fmla="*/ 28426 h 174099"/>
                <a:gd name="connsiteX2" fmla="*/ 53054 w 105424"/>
                <a:gd name="connsiteY2" fmla="*/ 85 h 174099"/>
                <a:gd name="connsiteX3" fmla="*/ 9482 w 105424"/>
                <a:gd name="connsiteY3" fmla="*/ 30198 h 174099"/>
                <a:gd name="connsiteX4" fmla="*/ 216 w 105424"/>
                <a:gd name="connsiteY4" fmla="*/ 87640 h 174099"/>
                <a:gd name="connsiteX5" fmla="*/ 11485 w 105424"/>
                <a:gd name="connsiteY5" fmla="*/ 148626 h 174099"/>
                <a:gd name="connsiteX6" fmla="*/ 52804 w 105424"/>
                <a:gd name="connsiteY6" fmla="*/ 174184 h 174099"/>
                <a:gd name="connsiteX7" fmla="*/ 96376 w 105424"/>
                <a:gd name="connsiteY7" fmla="*/ 144830 h 174099"/>
                <a:gd name="connsiteX8" fmla="*/ 105641 w 105424"/>
                <a:gd name="connsiteY8" fmla="*/ 87640 h 174099"/>
                <a:gd name="connsiteX9" fmla="*/ 52804 w 105424"/>
                <a:gd name="connsiteY9" fmla="*/ 168617 h 174099"/>
                <a:gd name="connsiteX10" fmla="*/ 23756 w 105424"/>
                <a:gd name="connsiteY10" fmla="*/ 137998 h 174099"/>
                <a:gd name="connsiteX11" fmla="*/ 21001 w 105424"/>
                <a:gd name="connsiteY11" fmla="*/ 84604 h 174099"/>
                <a:gd name="connsiteX12" fmla="*/ 23004 w 105424"/>
                <a:gd name="connsiteY12" fmla="*/ 38042 h 174099"/>
                <a:gd name="connsiteX13" fmla="*/ 52804 w 105424"/>
                <a:gd name="connsiteY13" fmla="*/ 5652 h 174099"/>
                <a:gd name="connsiteX14" fmla="*/ 82353 w 105424"/>
                <a:gd name="connsiteY14" fmla="*/ 35259 h 174099"/>
                <a:gd name="connsiteX15" fmla="*/ 84857 w 105424"/>
                <a:gd name="connsiteY15" fmla="*/ 84604 h 174099"/>
                <a:gd name="connsiteX16" fmla="*/ 82102 w 105424"/>
                <a:gd name="connsiteY16" fmla="*/ 136985 h 174099"/>
                <a:gd name="connsiteX17" fmla="*/ 52804 w 105424"/>
                <a:gd name="connsiteY17" fmla="*/ 16861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424" h="174099">
                  <a:moveTo>
                    <a:pt x="105641" y="87640"/>
                  </a:moveTo>
                  <a:cubicBezTo>
                    <a:pt x="105641" y="67396"/>
                    <a:pt x="104389" y="47152"/>
                    <a:pt x="95625" y="28426"/>
                  </a:cubicBezTo>
                  <a:cubicBezTo>
                    <a:pt x="84106" y="4133"/>
                    <a:pt x="63572" y="85"/>
                    <a:pt x="53054" y="85"/>
                  </a:cubicBezTo>
                  <a:cubicBezTo>
                    <a:pt x="38029" y="85"/>
                    <a:pt x="19749" y="6664"/>
                    <a:pt x="9482" y="30198"/>
                  </a:cubicBezTo>
                  <a:cubicBezTo>
                    <a:pt x="1469" y="47658"/>
                    <a:pt x="216" y="67396"/>
                    <a:pt x="216" y="87640"/>
                  </a:cubicBezTo>
                  <a:cubicBezTo>
                    <a:pt x="216" y="106619"/>
                    <a:pt x="1218" y="129394"/>
                    <a:pt x="11485" y="148626"/>
                  </a:cubicBezTo>
                  <a:cubicBezTo>
                    <a:pt x="22253" y="169123"/>
                    <a:pt x="40533" y="174184"/>
                    <a:pt x="52804" y="174184"/>
                  </a:cubicBezTo>
                  <a:cubicBezTo>
                    <a:pt x="66326" y="174184"/>
                    <a:pt x="85358" y="168870"/>
                    <a:pt x="96376" y="144830"/>
                  </a:cubicBezTo>
                  <a:cubicBezTo>
                    <a:pt x="104389" y="127369"/>
                    <a:pt x="105641" y="107631"/>
                    <a:pt x="105641" y="87640"/>
                  </a:cubicBezTo>
                  <a:close/>
                  <a:moveTo>
                    <a:pt x="52804" y="168617"/>
                  </a:moveTo>
                  <a:cubicBezTo>
                    <a:pt x="43037" y="168617"/>
                    <a:pt x="28263" y="162290"/>
                    <a:pt x="23756" y="137998"/>
                  </a:cubicBezTo>
                  <a:cubicBezTo>
                    <a:pt x="21001" y="122814"/>
                    <a:pt x="21001" y="99534"/>
                    <a:pt x="21001" y="84604"/>
                  </a:cubicBezTo>
                  <a:cubicBezTo>
                    <a:pt x="21001" y="68408"/>
                    <a:pt x="21001" y="51707"/>
                    <a:pt x="23004" y="38042"/>
                  </a:cubicBezTo>
                  <a:cubicBezTo>
                    <a:pt x="27762" y="7929"/>
                    <a:pt x="46543" y="5652"/>
                    <a:pt x="52804" y="5652"/>
                  </a:cubicBezTo>
                  <a:cubicBezTo>
                    <a:pt x="61067" y="5652"/>
                    <a:pt x="77595" y="10207"/>
                    <a:pt x="82353" y="35259"/>
                  </a:cubicBezTo>
                  <a:cubicBezTo>
                    <a:pt x="84857" y="49430"/>
                    <a:pt x="84857" y="68662"/>
                    <a:pt x="84857" y="84604"/>
                  </a:cubicBezTo>
                  <a:cubicBezTo>
                    <a:pt x="84857" y="103583"/>
                    <a:pt x="84857" y="120790"/>
                    <a:pt x="82102" y="136985"/>
                  </a:cubicBezTo>
                  <a:cubicBezTo>
                    <a:pt x="78346" y="161025"/>
                    <a:pt x="64072" y="168617"/>
                    <a:pt x="52804" y="168617"/>
                  </a:cubicBez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0" name="フリーフォーム 89">
              <a:extLst>
                <a:ext uri="{FF2B5EF4-FFF2-40B4-BE49-F238E27FC236}">
                  <a16:creationId xmlns:a16="http://schemas.microsoft.com/office/drawing/2014/main" id="{9AF2A082-0A89-B13F-FFF0-FAAA5B42B2E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607121" y="7538755"/>
              <a:ext cx="129013" cy="130549"/>
            </a:xfrm>
            <a:custGeom>
              <a:avLst/>
              <a:gdLst>
                <a:gd name="connsiteX0" fmla="*/ 69111 w 129013"/>
                <a:gd name="connsiteY0" fmla="*/ 69695 h 130549"/>
                <a:gd name="connsiteX1" fmla="*/ 122750 w 129013"/>
                <a:gd name="connsiteY1" fmla="*/ 69695 h 130549"/>
                <a:gd name="connsiteX2" fmla="*/ 129235 w 129013"/>
                <a:gd name="connsiteY2" fmla="*/ 65444 h 130549"/>
                <a:gd name="connsiteX3" fmla="*/ 122750 w 129013"/>
                <a:gd name="connsiteY3" fmla="*/ 61015 h 130549"/>
                <a:gd name="connsiteX4" fmla="*/ 69111 w 129013"/>
                <a:gd name="connsiteY4" fmla="*/ 61015 h 130549"/>
                <a:gd name="connsiteX5" fmla="*/ 69111 w 129013"/>
                <a:gd name="connsiteY5" fmla="*/ 6635 h 130549"/>
                <a:gd name="connsiteX6" fmla="*/ 64904 w 129013"/>
                <a:gd name="connsiteY6" fmla="*/ 81 h 130549"/>
                <a:gd name="connsiteX7" fmla="*/ 60521 w 129013"/>
                <a:gd name="connsiteY7" fmla="*/ 6635 h 130549"/>
                <a:gd name="connsiteX8" fmla="*/ 60521 w 129013"/>
                <a:gd name="connsiteY8" fmla="*/ 61015 h 130549"/>
                <a:gd name="connsiteX9" fmla="*/ 6707 w 129013"/>
                <a:gd name="connsiteY9" fmla="*/ 61015 h 130549"/>
                <a:gd name="connsiteX10" fmla="*/ 221 w 129013"/>
                <a:gd name="connsiteY10" fmla="*/ 65267 h 130549"/>
                <a:gd name="connsiteX11" fmla="*/ 6707 w 129013"/>
                <a:gd name="connsiteY11" fmla="*/ 69695 h 130549"/>
                <a:gd name="connsiteX12" fmla="*/ 60521 w 129013"/>
                <a:gd name="connsiteY12" fmla="*/ 69695 h 130549"/>
                <a:gd name="connsiteX13" fmla="*/ 60521 w 129013"/>
                <a:gd name="connsiteY13" fmla="*/ 124076 h 130549"/>
                <a:gd name="connsiteX14" fmla="*/ 64728 w 129013"/>
                <a:gd name="connsiteY14" fmla="*/ 130630 h 130549"/>
                <a:gd name="connsiteX15" fmla="*/ 69111 w 129013"/>
                <a:gd name="connsiteY15" fmla="*/ 124076 h 130549"/>
                <a:gd name="connsiteX16" fmla="*/ 69111 w 129013"/>
                <a:gd name="connsiteY16" fmla="*/ 69695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013" h="130549">
                  <a:moveTo>
                    <a:pt x="69111" y="69695"/>
                  </a:moveTo>
                  <a:lnTo>
                    <a:pt x="122750" y="69695"/>
                  </a:lnTo>
                  <a:cubicBezTo>
                    <a:pt x="125028" y="69695"/>
                    <a:pt x="129235" y="69695"/>
                    <a:pt x="129235" y="65444"/>
                  </a:cubicBezTo>
                  <a:cubicBezTo>
                    <a:pt x="129235" y="61015"/>
                    <a:pt x="125204" y="61015"/>
                    <a:pt x="122750" y="61015"/>
                  </a:cubicBezTo>
                  <a:lnTo>
                    <a:pt x="69111" y="61015"/>
                  </a:lnTo>
                  <a:lnTo>
                    <a:pt x="69111" y="6635"/>
                  </a:lnTo>
                  <a:cubicBezTo>
                    <a:pt x="69111" y="4332"/>
                    <a:pt x="69111" y="81"/>
                    <a:pt x="64904" y="81"/>
                  </a:cubicBezTo>
                  <a:cubicBezTo>
                    <a:pt x="60521" y="81"/>
                    <a:pt x="60521" y="4155"/>
                    <a:pt x="60521" y="6635"/>
                  </a:cubicBezTo>
                  <a:lnTo>
                    <a:pt x="60521" y="61015"/>
                  </a:lnTo>
                  <a:lnTo>
                    <a:pt x="6707" y="61015"/>
                  </a:lnTo>
                  <a:cubicBezTo>
                    <a:pt x="4428" y="61015"/>
                    <a:pt x="221" y="61015"/>
                    <a:pt x="221" y="65267"/>
                  </a:cubicBezTo>
                  <a:cubicBezTo>
                    <a:pt x="221" y="69695"/>
                    <a:pt x="4253" y="69695"/>
                    <a:pt x="6707" y="69695"/>
                  </a:cubicBezTo>
                  <a:lnTo>
                    <a:pt x="60521" y="69695"/>
                  </a:lnTo>
                  <a:lnTo>
                    <a:pt x="60521" y="124076"/>
                  </a:lnTo>
                  <a:cubicBezTo>
                    <a:pt x="60521" y="126378"/>
                    <a:pt x="60521" y="130630"/>
                    <a:pt x="64728" y="130630"/>
                  </a:cubicBezTo>
                  <a:cubicBezTo>
                    <a:pt x="69111" y="130630"/>
                    <a:pt x="69111" y="126556"/>
                    <a:pt x="69111" y="124076"/>
                  </a:cubicBezTo>
                  <a:lnTo>
                    <a:pt x="69111" y="69695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1" name="フリーフォーム 90">
              <a:extLst>
                <a:ext uri="{FF2B5EF4-FFF2-40B4-BE49-F238E27FC236}">
                  <a16:creationId xmlns:a16="http://schemas.microsoft.com/office/drawing/2014/main" id="{E6EE3FD7-3317-E8DF-C85E-488EEA5E3EA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774872" y="7563096"/>
              <a:ext cx="55842" cy="253051"/>
            </a:xfrm>
            <a:custGeom>
              <a:avLst/>
              <a:gdLst>
                <a:gd name="connsiteX0" fmla="*/ 54819 w 55842"/>
                <a:gd name="connsiteY0" fmla="*/ 130912 h 253051"/>
                <a:gd name="connsiteX1" fmla="*/ 56071 w 55842"/>
                <a:gd name="connsiteY1" fmla="*/ 126610 h 253051"/>
                <a:gd name="connsiteX2" fmla="*/ 54819 w 55842"/>
                <a:gd name="connsiteY2" fmla="*/ 122308 h 253051"/>
                <a:gd name="connsiteX3" fmla="*/ 10996 w 55842"/>
                <a:gd name="connsiteY3" fmla="*/ 5905 h 253051"/>
                <a:gd name="connsiteX4" fmla="*/ 5236 w 55842"/>
                <a:gd name="connsiteY4" fmla="*/ 85 h 253051"/>
                <a:gd name="connsiteX5" fmla="*/ 228 w 55842"/>
                <a:gd name="connsiteY5" fmla="*/ 5146 h 253051"/>
                <a:gd name="connsiteX6" fmla="*/ 1480 w 55842"/>
                <a:gd name="connsiteY6" fmla="*/ 9195 h 253051"/>
                <a:gd name="connsiteX7" fmla="*/ 45804 w 55842"/>
                <a:gd name="connsiteY7" fmla="*/ 126610 h 253051"/>
                <a:gd name="connsiteX8" fmla="*/ 1480 w 55842"/>
                <a:gd name="connsiteY8" fmla="*/ 243520 h 253051"/>
                <a:gd name="connsiteX9" fmla="*/ 228 w 55842"/>
                <a:gd name="connsiteY9" fmla="*/ 248075 h 253051"/>
                <a:gd name="connsiteX10" fmla="*/ 5236 w 55842"/>
                <a:gd name="connsiteY10" fmla="*/ 253136 h 253051"/>
                <a:gd name="connsiteX11" fmla="*/ 10495 w 55842"/>
                <a:gd name="connsiteY11" fmla="*/ 248075 h 253051"/>
                <a:gd name="connsiteX12" fmla="*/ 54819 w 55842"/>
                <a:gd name="connsiteY12" fmla="*/ 13091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42" h="253051">
                  <a:moveTo>
                    <a:pt x="54819" y="130912"/>
                  </a:moveTo>
                  <a:cubicBezTo>
                    <a:pt x="56071" y="127875"/>
                    <a:pt x="56071" y="127369"/>
                    <a:pt x="56071" y="126610"/>
                  </a:cubicBezTo>
                  <a:cubicBezTo>
                    <a:pt x="56071" y="125851"/>
                    <a:pt x="56071" y="125345"/>
                    <a:pt x="54819" y="122308"/>
                  </a:cubicBezTo>
                  <a:lnTo>
                    <a:pt x="10996" y="5905"/>
                  </a:lnTo>
                  <a:cubicBezTo>
                    <a:pt x="9493" y="1603"/>
                    <a:pt x="7991" y="85"/>
                    <a:pt x="5236" y="85"/>
                  </a:cubicBezTo>
                  <a:cubicBezTo>
                    <a:pt x="2482" y="85"/>
                    <a:pt x="228" y="2362"/>
                    <a:pt x="228" y="5146"/>
                  </a:cubicBezTo>
                  <a:cubicBezTo>
                    <a:pt x="228" y="5905"/>
                    <a:pt x="228" y="6411"/>
                    <a:pt x="1480" y="9195"/>
                  </a:cubicBezTo>
                  <a:lnTo>
                    <a:pt x="45804" y="126610"/>
                  </a:lnTo>
                  <a:lnTo>
                    <a:pt x="1480" y="243520"/>
                  </a:lnTo>
                  <a:cubicBezTo>
                    <a:pt x="228" y="246303"/>
                    <a:pt x="228" y="246809"/>
                    <a:pt x="228" y="248075"/>
                  </a:cubicBezTo>
                  <a:cubicBezTo>
                    <a:pt x="228" y="250858"/>
                    <a:pt x="2482" y="253136"/>
                    <a:pt x="5236" y="253136"/>
                  </a:cubicBezTo>
                  <a:cubicBezTo>
                    <a:pt x="8492" y="253136"/>
                    <a:pt x="9493" y="250605"/>
                    <a:pt x="10495" y="248075"/>
                  </a:cubicBezTo>
                  <a:lnTo>
                    <a:pt x="54819" y="130912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2" name="フリーフォーム 91">
              <a:extLst>
                <a:ext uri="{FF2B5EF4-FFF2-40B4-BE49-F238E27FC236}">
                  <a16:creationId xmlns:a16="http://schemas.microsoft.com/office/drawing/2014/main" id="{32C5C1F4-2E6D-B5CC-4B75-0FF1155C211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928153" y="7605356"/>
              <a:ext cx="166526" cy="168531"/>
            </a:xfrm>
            <a:custGeom>
              <a:avLst/>
              <a:gdLst>
                <a:gd name="connsiteX0" fmla="*/ 88631 w 166526"/>
                <a:gd name="connsiteY0" fmla="*/ 89412 h 168531"/>
                <a:gd name="connsiteX1" fmla="*/ 158497 w 166526"/>
                <a:gd name="connsiteY1" fmla="*/ 89412 h 168531"/>
                <a:gd name="connsiteX2" fmla="*/ 166760 w 166526"/>
                <a:gd name="connsiteY2" fmla="*/ 84351 h 168531"/>
                <a:gd name="connsiteX3" fmla="*/ 158497 w 166526"/>
                <a:gd name="connsiteY3" fmla="*/ 79290 h 168531"/>
                <a:gd name="connsiteX4" fmla="*/ 88631 w 166526"/>
                <a:gd name="connsiteY4" fmla="*/ 79290 h 168531"/>
                <a:gd name="connsiteX5" fmla="*/ 88631 w 166526"/>
                <a:gd name="connsiteY5" fmla="*/ 8435 h 168531"/>
                <a:gd name="connsiteX6" fmla="*/ 83622 w 166526"/>
                <a:gd name="connsiteY6" fmla="*/ 85 h 168531"/>
                <a:gd name="connsiteX7" fmla="*/ 78614 w 166526"/>
                <a:gd name="connsiteY7" fmla="*/ 8435 h 168531"/>
                <a:gd name="connsiteX8" fmla="*/ 78614 w 166526"/>
                <a:gd name="connsiteY8" fmla="*/ 79290 h 168531"/>
                <a:gd name="connsiteX9" fmla="*/ 8498 w 166526"/>
                <a:gd name="connsiteY9" fmla="*/ 79290 h 168531"/>
                <a:gd name="connsiteX10" fmla="*/ 234 w 166526"/>
                <a:gd name="connsiteY10" fmla="*/ 84351 h 168531"/>
                <a:gd name="connsiteX11" fmla="*/ 8498 w 166526"/>
                <a:gd name="connsiteY11" fmla="*/ 89412 h 168531"/>
                <a:gd name="connsiteX12" fmla="*/ 78614 w 166526"/>
                <a:gd name="connsiteY12" fmla="*/ 89412 h 168531"/>
                <a:gd name="connsiteX13" fmla="*/ 78614 w 166526"/>
                <a:gd name="connsiteY13" fmla="*/ 160266 h 168531"/>
                <a:gd name="connsiteX14" fmla="*/ 83622 w 166526"/>
                <a:gd name="connsiteY14" fmla="*/ 168617 h 168531"/>
                <a:gd name="connsiteX15" fmla="*/ 88631 w 166526"/>
                <a:gd name="connsiteY15" fmla="*/ 160266 h 168531"/>
                <a:gd name="connsiteX16" fmla="*/ 88631 w 166526"/>
                <a:gd name="connsiteY16" fmla="*/ 8941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526" h="168531">
                  <a:moveTo>
                    <a:pt x="88631" y="89412"/>
                  </a:moveTo>
                  <a:lnTo>
                    <a:pt x="158497" y="89412"/>
                  </a:lnTo>
                  <a:cubicBezTo>
                    <a:pt x="162002" y="89412"/>
                    <a:pt x="166760" y="89412"/>
                    <a:pt x="166760" y="84351"/>
                  </a:cubicBezTo>
                  <a:cubicBezTo>
                    <a:pt x="166760" y="79290"/>
                    <a:pt x="162002" y="79290"/>
                    <a:pt x="158497" y="79290"/>
                  </a:cubicBezTo>
                  <a:lnTo>
                    <a:pt x="88631" y="79290"/>
                  </a:lnTo>
                  <a:lnTo>
                    <a:pt x="88631" y="8435"/>
                  </a:lnTo>
                  <a:cubicBezTo>
                    <a:pt x="88631" y="4893"/>
                    <a:pt x="88631" y="85"/>
                    <a:pt x="83622" y="85"/>
                  </a:cubicBezTo>
                  <a:cubicBezTo>
                    <a:pt x="78614" y="85"/>
                    <a:pt x="78614" y="4893"/>
                    <a:pt x="78614" y="8435"/>
                  </a:cubicBezTo>
                  <a:lnTo>
                    <a:pt x="78614" y="79290"/>
                  </a:lnTo>
                  <a:lnTo>
                    <a:pt x="8498" y="79290"/>
                  </a:lnTo>
                  <a:cubicBezTo>
                    <a:pt x="4992" y="79290"/>
                    <a:pt x="234" y="79290"/>
                    <a:pt x="234" y="84351"/>
                  </a:cubicBezTo>
                  <a:cubicBezTo>
                    <a:pt x="234" y="89412"/>
                    <a:pt x="4992" y="89412"/>
                    <a:pt x="8498" y="89412"/>
                  </a:cubicBezTo>
                  <a:lnTo>
                    <a:pt x="78614" y="89412"/>
                  </a:lnTo>
                  <a:lnTo>
                    <a:pt x="78614" y="160266"/>
                  </a:lnTo>
                  <a:cubicBezTo>
                    <a:pt x="78614" y="163809"/>
                    <a:pt x="78614" y="168617"/>
                    <a:pt x="83622" y="168617"/>
                  </a:cubicBezTo>
                  <a:cubicBezTo>
                    <a:pt x="88631" y="168617"/>
                    <a:pt x="88631" y="163809"/>
                    <a:pt x="88631" y="160266"/>
                  </a:cubicBezTo>
                  <a:lnTo>
                    <a:pt x="88631" y="89412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3" name="フリーフォーム 92">
              <a:extLst>
                <a:ext uri="{FF2B5EF4-FFF2-40B4-BE49-F238E27FC236}">
                  <a16:creationId xmlns:a16="http://schemas.microsoft.com/office/drawing/2014/main" id="{5C57A1B5-8C9A-5957-D7C4-540C30C22FB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172025" y="7574230"/>
              <a:ext cx="136507" cy="227745"/>
            </a:xfrm>
            <a:custGeom>
              <a:avLst/>
              <a:gdLst>
                <a:gd name="connsiteX0" fmla="*/ 136752 w 136507"/>
                <a:gd name="connsiteY0" fmla="*/ 34753 h 227745"/>
                <a:gd name="connsiteX1" fmla="*/ 102696 w 136507"/>
                <a:gd name="connsiteY1" fmla="*/ 85 h 227745"/>
                <a:gd name="connsiteX2" fmla="*/ 72395 w 136507"/>
                <a:gd name="connsiteY2" fmla="*/ 10713 h 227745"/>
                <a:gd name="connsiteX3" fmla="*/ 40092 w 136507"/>
                <a:gd name="connsiteY3" fmla="*/ 64613 h 227745"/>
                <a:gd name="connsiteX4" fmla="*/ 276 w 136507"/>
                <a:gd name="connsiteY4" fmla="*/ 225300 h 227745"/>
                <a:gd name="connsiteX5" fmla="*/ 3281 w 136507"/>
                <a:gd name="connsiteY5" fmla="*/ 227831 h 227745"/>
                <a:gd name="connsiteX6" fmla="*/ 6286 w 136507"/>
                <a:gd name="connsiteY6" fmla="*/ 226565 h 227745"/>
                <a:gd name="connsiteX7" fmla="*/ 23815 w 136507"/>
                <a:gd name="connsiteY7" fmla="*/ 156723 h 227745"/>
                <a:gd name="connsiteX8" fmla="*/ 57871 w 136507"/>
                <a:gd name="connsiteY8" fmla="*/ 181269 h 227745"/>
                <a:gd name="connsiteX9" fmla="*/ 106201 w 136507"/>
                <a:gd name="connsiteY9" fmla="*/ 161278 h 227745"/>
                <a:gd name="connsiteX10" fmla="*/ 126235 w 136507"/>
                <a:gd name="connsiteY10" fmla="*/ 114717 h 227745"/>
                <a:gd name="connsiteX11" fmla="*/ 107954 w 136507"/>
                <a:gd name="connsiteY11" fmla="*/ 77012 h 227745"/>
                <a:gd name="connsiteX12" fmla="*/ 136752 w 136507"/>
                <a:gd name="connsiteY12" fmla="*/ 34753 h 227745"/>
                <a:gd name="connsiteX13" fmla="*/ 91677 w 136507"/>
                <a:gd name="connsiteY13" fmla="*/ 76759 h 227745"/>
                <a:gd name="connsiteX14" fmla="*/ 79657 w 136507"/>
                <a:gd name="connsiteY14" fmla="*/ 78531 h 227745"/>
                <a:gd name="connsiteX15" fmla="*/ 68639 w 136507"/>
                <a:gd name="connsiteY15" fmla="*/ 77518 h 227745"/>
                <a:gd name="connsiteX16" fmla="*/ 80910 w 136507"/>
                <a:gd name="connsiteY16" fmla="*/ 75494 h 227745"/>
                <a:gd name="connsiteX17" fmla="*/ 91677 w 136507"/>
                <a:gd name="connsiteY17" fmla="*/ 76759 h 227745"/>
                <a:gd name="connsiteX18" fmla="*/ 122729 w 136507"/>
                <a:gd name="connsiteY18" fmla="*/ 28933 h 227745"/>
                <a:gd name="connsiteX19" fmla="*/ 100192 w 136507"/>
                <a:gd name="connsiteY19" fmla="*/ 72710 h 227745"/>
                <a:gd name="connsiteX20" fmla="*/ 80910 w 136507"/>
                <a:gd name="connsiteY20" fmla="*/ 69674 h 227745"/>
                <a:gd name="connsiteX21" fmla="*/ 61628 w 136507"/>
                <a:gd name="connsiteY21" fmla="*/ 77771 h 227745"/>
                <a:gd name="connsiteX22" fmla="*/ 78906 w 136507"/>
                <a:gd name="connsiteY22" fmla="*/ 84098 h 227745"/>
                <a:gd name="connsiteX23" fmla="*/ 99440 w 136507"/>
                <a:gd name="connsiteY23" fmla="*/ 80808 h 227745"/>
                <a:gd name="connsiteX24" fmla="*/ 110459 w 136507"/>
                <a:gd name="connsiteY24" fmla="*/ 109403 h 227745"/>
                <a:gd name="connsiteX25" fmla="*/ 97938 w 136507"/>
                <a:gd name="connsiteY25" fmla="*/ 152928 h 227745"/>
                <a:gd name="connsiteX26" fmla="*/ 57120 w 136507"/>
                <a:gd name="connsiteY26" fmla="*/ 175702 h 227745"/>
                <a:gd name="connsiteX27" fmla="*/ 28573 w 136507"/>
                <a:gd name="connsiteY27" fmla="*/ 143059 h 227745"/>
                <a:gd name="connsiteX28" fmla="*/ 29825 w 136507"/>
                <a:gd name="connsiteY28" fmla="*/ 131924 h 227745"/>
                <a:gd name="connsiteX29" fmla="*/ 45851 w 136507"/>
                <a:gd name="connsiteY29" fmla="*/ 67902 h 227745"/>
                <a:gd name="connsiteX30" fmla="*/ 99440 w 136507"/>
                <a:gd name="connsiteY30" fmla="*/ 5905 h 227745"/>
                <a:gd name="connsiteX31" fmla="*/ 122729 w 136507"/>
                <a:gd name="connsiteY31" fmla="*/ 28933 h 22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6507" h="227745">
                  <a:moveTo>
                    <a:pt x="136752" y="34753"/>
                  </a:moveTo>
                  <a:cubicBezTo>
                    <a:pt x="136752" y="15774"/>
                    <a:pt x="122979" y="85"/>
                    <a:pt x="102696" y="85"/>
                  </a:cubicBezTo>
                  <a:cubicBezTo>
                    <a:pt x="88172" y="85"/>
                    <a:pt x="81160" y="4134"/>
                    <a:pt x="72395" y="10713"/>
                  </a:cubicBezTo>
                  <a:cubicBezTo>
                    <a:pt x="58623" y="20835"/>
                    <a:pt x="44850" y="45381"/>
                    <a:pt x="40092" y="64613"/>
                  </a:cubicBezTo>
                  <a:lnTo>
                    <a:pt x="276" y="225300"/>
                  </a:lnTo>
                  <a:cubicBezTo>
                    <a:pt x="25" y="226312"/>
                    <a:pt x="1278" y="227831"/>
                    <a:pt x="3281" y="227831"/>
                  </a:cubicBezTo>
                  <a:cubicBezTo>
                    <a:pt x="5284" y="227831"/>
                    <a:pt x="6035" y="227325"/>
                    <a:pt x="6286" y="226565"/>
                  </a:cubicBezTo>
                  <a:lnTo>
                    <a:pt x="23815" y="156723"/>
                  </a:lnTo>
                  <a:cubicBezTo>
                    <a:pt x="28573" y="171906"/>
                    <a:pt x="39591" y="181269"/>
                    <a:pt x="57871" y="181269"/>
                  </a:cubicBezTo>
                  <a:cubicBezTo>
                    <a:pt x="76152" y="181269"/>
                    <a:pt x="94933" y="172412"/>
                    <a:pt x="106201" y="161278"/>
                  </a:cubicBezTo>
                  <a:cubicBezTo>
                    <a:pt x="118221" y="149638"/>
                    <a:pt x="126235" y="133443"/>
                    <a:pt x="126235" y="114717"/>
                  </a:cubicBezTo>
                  <a:cubicBezTo>
                    <a:pt x="126235" y="96497"/>
                    <a:pt x="116969" y="83339"/>
                    <a:pt x="107954" y="77012"/>
                  </a:cubicBezTo>
                  <a:cubicBezTo>
                    <a:pt x="122478" y="68662"/>
                    <a:pt x="136752" y="52972"/>
                    <a:pt x="136752" y="34753"/>
                  </a:cubicBezTo>
                  <a:close/>
                  <a:moveTo>
                    <a:pt x="91677" y="76759"/>
                  </a:moveTo>
                  <a:cubicBezTo>
                    <a:pt x="88422" y="78024"/>
                    <a:pt x="85667" y="78531"/>
                    <a:pt x="79657" y="78531"/>
                  </a:cubicBezTo>
                  <a:cubicBezTo>
                    <a:pt x="76152" y="78531"/>
                    <a:pt x="71143" y="78784"/>
                    <a:pt x="68639" y="77518"/>
                  </a:cubicBezTo>
                  <a:cubicBezTo>
                    <a:pt x="69140" y="74988"/>
                    <a:pt x="78155" y="75494"/>
                    <a:pt x="80910" y="75494"/>
                  </a:cubicBezTo>
                  <a:cubicBezTo>
                    <a:pt x="86168" y="75494"/>
                    <a:pt x="88422" y="75494"/>
                    <a:pt x="91677" y="76759"/>
                  </a:cubicBezTo>
                  <a:close/>
                  <a:moveTo>
                    <a:pt x="122729" y="28933"/>
                  </a:moveTo>
                  <a:cubicBezTo>
                    <a:pt x="122729" y="46646"/>
                    <a:pt x="113213" y="64866"/>
                    <a:pt x="100192" y="72710"/>
                  </a:cubicBezTo>
                  <a:cubicBezTo>
                    <a:pt x="93430" y="70180"/>
                    <a:pt x="88422" y="69674"/>
                    <a:pt x="80910" y="69674"/>
                  </a:cubicBezTo>
                  <a:cubicBezTo>
                    <a:pt x="75651" y="69674"/>
                    <a:pt x="61628" y="69421"/>
                    <a:pt x="61628" y="77771"/>
                  </a:cubicBezTo>
                  <a:cubicBezTo>
                    <a:pt x="61377" y="84857"/>
                    <a:pt x="74399" y="84098"/>
                    <a:pt x="78906" y="84098"/>
                  </a:cubicBezTo>
                  <a:cubicBezTo>
                    <a:pt x="88172" y="84098"/>
                    <a:pt x="91928" y="83845"/>
                    <a:pt x="99440" y="80808"/>
                  </a:cubicBezTo>
                  <a:cubicBezTo>
                    <a:pt x="108956" y="89918"/>
                    <a:pt x="110208" y="97762"/>
                    <a:pt x="110459" y="109403"/>
                  </a:cubicBezTo>
                  <a:cubicBezTo>
                    <a:pt x="110959" y="124080"/>
                    <a:pt x="104949" y="143059"/>
                    <a:pt x="97938" y="152928"/>
                  </a:cubicBezTo>
                  <a:cubicBezTo>
                    <a:pt x="88172" y="166592"/>
                    <a:pt x="71394" y="175702"/>
                    <a:pt x="57120" y="175702"/>
                  </a:cubicBezTo>
                  <a:cubicBezTo>
                    <a:pt x="38089" y="175702"/>
                    <a:pt x="28573" y="161025"/>
                    <a:pt x="28573" y="143059"/>
                  </a:cubicBezTo>
                  <a:cubicBezTo>
                    <a:pt x="28573" y="140528"/>
                    <a:pt x="28573" y="136732"/>
                    <a:pt x="29825" y="131924"/>
                  </a:cubicBezTo>
                  <a:lnTo>
                    <a:pt x="45851" y="67902"/>
                  </a:lnTo>
                  <a:cubicBezTo>
                    <a:pt x="51361" y="46140"/>
                    <a:pt x="69390" y="5905"/>
                    <a:pt x="99440" y="5905"/>
                  </a:cubicBezTo>
                  <a:cubicBezTo>
                    <a:pt x="113964" y="5905"/>
                    <a:pt x="122729" y="13749"/>
                    <a:pt x="122729" y="28933"/>
                  </a:cubicBez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4" name="フリーフォーム 93">
              <a:extLst>
                <a:ext uri="{FF2B5EF4-FFF2-40B4-BE49-F238E27FC236}">
                  <a16:creationId xmlns:a16="http://schemas.microsoft.com/office/drawing/2014/main" id="{B36878F9-5550-8648-62A6-F1968DD65BE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314424" y="7673401"/>
              <a:ext cx="53113" cy="119212"/>
            </a:xfrm>
            <a:custGeom>
              <a:avLst/>
              <a:gdLst>
                <a:gd name="connsiteX0" fmla="*/ 48805 w 53113"/>
                <a:gd name="connsiteY0" fmla="*/ 6817 h 119212"/>
                <a:gd name="connsiteX1" fmla="*/ 41794 w 53113"/>
                <a:gd name="connsiteY1" fmla="*/ 86 h 119212"/>
                <a:gd name="connsiteX2" fmla="*/ 31977 w 53113"/>
                <a:gd name="connsiteY2" fmla="*/ 9829 h 119212"/>
                <a:gd name="connsiteX3" fmla="*/ 38989 w 53113"/>
                <a:gd name="connsiteY3" fmla="*/ 16560 h 119212"/>
                <a:gd name="connsiteX4" fmla="*/ 48805 w 53113"/>
                <a:gd name="connsiteY4" fmla="*/ 6817 h 119212"/>
                <a:gd name="connsiteX5" fmla="*/ 13046 w 53113"/>
                <a:gd name="connsiteY5" fmla="*/ 96802 h 119212"/>
                <a:gd name="connsiteX6" fmla="*/ 11468 w 53113"/>
                <a:gd name="connsiteY6" fmla="*/ 104242 h 119212"/>
                <a:gd name="connsiteX7" fmla="*/ 28121 w 53113"/>
                <a:gd name="connsiteY7" fmla="*/ 119299 h 119212"/>
                <a:gd name="connsiteX8" fmla="*/ 53363 w 53113"/>
                <a:gd name="connsiteY8" fmla="*/ 92197 h 119212"/>
                <a:gd name="connsiteX9" fmla="*/ 50558 w 53113"/>
                <a:gd name="connsiteY9" fmla="*/ 89894 h 119212"/>
                <a:gd name="connsiteX10" fmla="*/ 47228 w 53113"/>
                <a:gd name="connsiteY10" fmla="*/ 92905 h 119212"/>
                <a:gd name="connsiteX11" fmla="*/ 28647 w 53113"/>
                <a:gd name="connsiteY11" fmla="*/ 114339 h 119212"/>
                <a:gd name="connsiteX12" fmla="*/ 24265 w 53113"/>
                <a:gd name="connsiteY12" fmla="*/ 108139 h 119212"/>
                <a:gd name="connsiteX13" fmla="*/ 27069 w 53113"/>
                <a:gd name="connsiteY13" fmla="*/ 96802 h 119212"/>
                <a:gd name="connsiteX14" fmla="*/ 32679 w 53113"/>
                <a:gd name="connsiteY14" fmla="*/ 82631 h 119212"/>
                <a:gd name="connsiteX15" fmla="*/ 41268 w 53113"/>
                <a:gd name="connsiteY15" fmla="*/ 60135 h 119212"/>
                <a:gd name="connsiteX16" fmla="*/ 42320 w 53113"/>
                <a:gd name="connsiteY16" fmla="*/ 54467 h 119212"/>
                <a:gd name="connsiteX17" fmla="*/ 25667 w 53113"/>
                <a:gd name="connsiteY17" fmla="*/ 39410 h 119212"/>
                <a:gd name="connsiteX18" fmla="*/ 250 w 53113"/>
                <a:gd name="connsiteY18" fmla="*/ 66512 h 119212"/>
                <a:gd name="connsiteX19" fmla="*/ 3230 w 53113"/>
                <a:gd name="connsiteY19" fmla="*/ 68815 h 119212"/>
                <a:gd name="connsiteX20" fmla="*/ 6385 w 53113"/>
                <a:gd name="connsiteY20" fmla="*/ 65981 h 119212"/>
                <a:gd name="connsiteX21" fmla="*/ 25141 w 53113"/>
                <a:gd name="connsiteY21" fmla="*/ 44370 h 119212"/>
                <a:gd name="connsiteX22" fmla="*/ 29523 w 53113"/>
                <a:gd name="connsiteY22" fmla="*/ 50570 h 119212"/>
                <a:gd name="connsiteX23" fmla="*/ 24089 w 53113"/>
                <a:gd name="connsiteY23" fmla="*/ 68283 h 119212"/>
                <a:gd name="connsiteX24" fmla="*/ 13046 w 53113"/>
                <a:gd name="connsiteY24" fmla="*/ 9680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113" h="119212">
                  <a:moveTo>
                    <a:pt x="48805" y="6817"/>
                  </a:moveTo>
                  <a:cubicBezTo>
                    <a:pt x="48805" y="3983"/>
                    <a:pt x="46702" y="86"/>
                    <a:pt x="41794" y="86"/>
                  </a:cubicBezTo>
                  <a:cubicBezTo>
                    <a:pt x="37061" y="86"/>
                    <a:pt x="31977" y="4692"/>
                    <a:pt x="31977" y="9829"/>
                  </a:cubicBezTo>
                  <a:cubicBezTo>
                    <a:pt x="31977" y="12840"/>
                    <a:pt x="34256" y="16560"/>
                    <a:pt x="38989" y="16560"/>
                  </a:cubicBezTo>
                  <a:cubicBezTo>
                    <a:pt x="44072" y="16560"/>
                    <a:pt x="48805" y="11600"/>
                    <a:pt x="48805" y="6817"/>
                  </a:cubicBezTo>
                  <a:close/>
                  <a:moveTo>
                    <a:pt x="13046" y="96802"/>
                  </a:moveTo>
                  <a:cubicBezTo>
                    <a:pt x="12345" y="99105"/>
                    <a:pt x="11468" y="101231"/>
                    <a:pt x="11468" y="104242"/>
                  </a:cubicBezTo>
                  <a:cubicBezTo>
                    <a:pt x="11468" y="112567"/>
                    <a:pt x="18480" y="119299"/>
                    <a:pt x="28121" y="119299"/>
                  </a:cubicBezTo>
                  <a:cubicBezTo>
                    <a:pt x="45650" y="119299"/>
                    <a:pt x="53363" y="94854"/>
                    <a:pt x="53363" y="92197"/>
                  </a:cubicBezTo>
                  <a:cubicBezTo>
                    <a:pt x="53363" y="89894"/>
                    <a:pt x="51084" y="89894"/>
                    <a:pt x="50558" y="89894"/>
                  </a:cubicBezTo>
                  <a:cubicBezTo>
                    <a:pt x="48104" y="89894"/>
                    <a:pt x="47929" y="90957"/>
                    <a:pt x="47228" y="92905"/>
                  </a:cubicBezTo>
                  <a:cubicBezTo>
                    <a:pt x="43196" y="107076"/>
                    <a:pt x="35483" y="114339"/>
                    <a:pt x="28647" y="114339"/>
                  </a:cubicBezTo>
                  <a:cubicBezTo>
                    <a:pt x="25141" y="114339"/>
                    <a:pt x="24265" y="112036"/>
                    <a:pt x="24265" y="108139"/>
                  </a:cubicBezTo>
                  <a:cubicBezTo>
                    <a:pt x="24265" y="104065"/>
                    <a:pt x="25492" y="100699"/>
                    <a:pt x="27069" y="96802"/>
                  </a:cubicBezTo>
                  <a:cubicBezTo>
                    <a:pt x="28822" y="92020"/>
                    <a:pt x="30750" y="87237"/>
                    <a:pt x="32679" y="82631"/>
                  </a:cubicBezTo>
                  <a:cubicBezTo>
                    <a:pt x="34256" y="78380"/>
                    <a:pt x="40567" y="62261"/>
                    <a:pt x="41268" y="60135"/>
                  </a:cubicBezTo>
                  <a:cubicBezTo>
                    <a:pt x="41794" y="58364"/>
                    <a:pt x="42320" y="56238"/>
                    <a:pt x="42320" y="54467"/>
                  </a:cubicBezTo>
                  <a:cubicBezTo>
                    <a:pt x="42320" y="46141"/>
                    <a:pt x="35308" y="39410"/>
                    <a:pt x="25667" y="39410"/>
                  </a:cubicBezTo>
                  <a:cubicBezTo>
                    <a:pt x="8313" y="39410"/>
                    <a:pt x="250" y="63501"/>
                    <a:pt x="250" y="66512"/>
                  </a:cubicBezTo>
                  <a:cubicBezTo>
                    <a:pt x="250" y="68815"/>
                    <a:pt x="2704" y="68815"/>
                    <a:pt x="3230" y="68815"/>
                  </a:cubicBezTo>
                  <a:cubicBezTo>
                    <a:pt x="5684" y="68815"/>
                    <a:pt x="5859" y="67929"/>
                    <a:pt x="6385" y="65981"/>
                  </a:cubicBezTo>
                  <a:cubicBezTo>
                    <a:pt x="10943" y="50747"/>
                    <a:pt x="18655" y="44370"/>
                    <a:pt x="25141" y="44370"/>
                  </a:cubicBezTo>
                  <a:cubicBezTo>
                    <a:pt x="27946" y="44370"/>
                    <a:pt x="29523" y="45787"/>
                    <a:pt x="29523" y="50570"/>
                  </a:cubicBezTo>
                  <a:cubicBezTo>
                    <a:pt x="29523" y="54644"/>
                    <a:pt x="28472" y="57301"/>
                    <a:pt x="24089" y="68283"/>
                  </a:cubicBezTo>
                  <a:lnTo>
                    <a:pt x="13046" y="96802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5" name="フリーフォーム 94">
              <a:extLst>
                <a:ext uri="{FF2B5EF4-FFF2-40B4-BE49-F238E27FC236}">
                  <a16:creationId xmlns:a16="http://schemas.microsoft.com/office/drawing/2014/main" id="{9947B765-18B9-EA33-EB1D-227D3A22028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419355" y="7563096"/>
              <a:ext cx="10016" cy="253051"/>
            </a:xfrm>
            <a:custGeom>
              <a:avLst/>
              <a:gdLst>
                <a:gd name="connsiteX0" fmla="*/ 10270 w 10016"/>
                <a:gd name="connsiteY0" fmla="*/ 9195 h 253051"/>
                <a:gd name="connsiteX1" fmla="*/ 5261 w 10016"/>
                <a:gd name="connsiteY1" fmla="*/ 85 h 253051"/>
                <a:gd name="connsiteX2" fmla="*/ 253 w 10016"/>
                <a:gd name="connsiteY2" fmla="*/ 9195 h 253051"/>
                <a:gd name="connsiteX3" fmla="*/ 253 w 10016"/>
                <a:gd name="connsiteY3" fmla="*/ 244026 h 253051"/>
                <a:gd name="connsiteX4" fmla="*/ 5261 w 10016"/>
                <a:gd name="connsiteY4" fmla="*/ 253136 h 253051"/>
                <a:gd name="connsiteX5" fmla="*/ 10270 w 10016"/>
                <a:gd name="connsiteY5" fmla="*/ 244026 h 253051"/>
                <a:gd name="connsiteX6" fmla="*/ 10270 w 10016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6" h="253051">
                  <a:moveTo>
                    <a:pt x="10270" y="9195"/>
                  </a:moveTo>
                  <a:cubicBezTo>
                    <a:pt x="10270" y="4640"/>
                    <a:pt x="10270" y="85"/>
                    <a:pt x="5261" y="85"/>
                  </a:cubicBezTo>
                  <a:cubicBezTo>
                    <a:pt x="253" y="85"/>
                    <a:pt x="253" y="4640"/>
                    <a:pt x="253" y="9195"/>
                  </a:cubicBezTo>
                  <a:lnTo>
                    <a:pt x="253" y="244026"/>
                  </a:lnTo>
                  <a:cubicBezTo>
                    <a:pt x="253" y="248581"/>
                    <a:pt x="253" y="253136"/>
                    <a:pt x="5261" y="253136"/>
                  </a:cubicBezTo>
                  <a:cubicBezTo>
                    <a:pt x="10270" y="253136"/>
                    <a:pt x="10270" y="248581"/>
                    <a:pt x="10270" y="244026"/>
                  </a:cubicBezTo>
                  <a:lnTo>
                    <a:pt x="10270" y="9195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6" name="フリーフォーム 95">
              <a:extLst>
                <a:ext uri="{FF2B5EF4-FFF2-40B4-BE49-F238E27FC236}">
                  <a16:creationId xmlns:a16="http://schemas.microsoft.com/office/drawing/2014/main" id="{D440A0FE-9798-81EC-2763-A1ACE67EDA9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469633" y="7584353"/>
              <a:ext cx="103922" cy="174099"/>
            </a:xfrm>
            <a:custGeom>
              <a:avLst/>
              <a:gdLst>
                <a:gd name="connsiteX0" fmla="*/ 62359 w 103922"/>
                <a:gd name="connsiteY0" fmla="*/ 79543 h 174099"/>
                <a:gd name="connsiteX1" fmla="*/ 97417 w 103922"/>
                <a:gd name="connsiteY1" fmla="*/ 35006 h 174099"/>
                <a:gd name="connsiteX2" fmla="*/ 51341 w 103922"/>
                <a:gd name="connsiteY2" fmla="*/ 85 h 174099"/>
                <a:gd name="connsiteX3" fmla="*/ 7017 w 103922"/>
                <a:gd name="connsiteY3" fmla="*/ 34500 h 174099"/>
                <a:gd name="connsiteX4" fmla="*/ 19788 w 103922"/>
                <a:gd name="connsiteY4" fmla="*/ 47658 h 174099"/>
                <a:gd name="connsiteX5" fmla="*/ 32559 w 103922"/>
                <a:gd name="connsiteY5" fmla="*/ 34753 h 174099"/>
                <a:gd name="connsiteX6" fmla="*/ 17034 w 103922"/>
                <a:gd name="connsiteY6" fmla="*/ 22100 h 174099"/>
                <a:gd name="connsiteX7" fmla="*/ 50339 w 103922"/>
                <a:gd name="connsiteY7" fmla="*/ 6411 h 174099"/>
                <a:gd name="connsiteX8" fmla="*/ 74379 w 103922"/>
                <a:gd name="connsiteY8" fmla="*/ 34753 h 174099"/>
                <a:gd name="connsiteX9" fmla="*/ 67367 w 103922"/>
                <a:gd name="connsiteY9" fmla="*/ 63600 h 174099"/>
                <a:gd name="connsiteX10" fmla="*/ 45080 w 103922"/>
                <a:gd name="connsiteY10" fmla="*/ 76759 h 174099"/>
                <a:gd name="connsiteX11" fmla="*/ 35314 w 103922"/>
                <a:gd name="connsiteY11" fmla="*/ 77518 h 174099"/>
                <a:gd name="connsiteX12" fmla="*/ 31558 w 103922"/>
                <a:gd name="connsiteY12" fmla="*/ 80555 h 174099"/>
                <a:gd name="connsiteX13" fmla="*/ 37568 w 103922"/>
                <a:gd name="connsiteY13" fmla="*/ 83338 h 174099"/>
                <a:gd name="connsiteX14" fmla="*/ 48586 w 103922"/>
                <a:gd name="connsiteY14" fmla="*/ 83338 h 174099"/>
                <a:gd name="connsiteX15" fmla="*/ 78385 w 103922"/>
                <a:gd name="connsiteY15" fmla="*/ 125345 h 174099"/>
                <a:gd name="connsiteX16" fmla="*/ 50088 w 103922"/>
                <a:gd name="connsiteY16" fmla="*/ 167098 h 174099"/>
                <a:gd name="connsiteX17" fmla="*/ 11775 w 103922"/>
                <a:gd name="connsiteY17" fmla="*/ 147867 h 174099"/>
                <a:gd name="connsiteX18" fmla="*/ 28302 w 103922"/>
                <a:gd name="connsiteY18" fmla="*/ 133949 h 174099"/>
                <a:gd name="connsiteX19" fmla="*/ 14279 w 103922"/>
                <a:gd name="connsiteY19" fmla="*/ 119778 h 174099"/>
                <a:gd name="connsiteX20" fmla="*/ 256 w 103922"/>
                <a:gd name="connsiteY20" fmla="*/ 134455 h 174099"/>
                <a:gd name="connsiteX21" fmla="*/ 50840 w 103922"/>
                <a:gd name="connsiteY21" fmla="*/ 174184 h 174099"/>
                <a:gd name="connsiteX22" fmla="*/ 104178 w 103922"/>
                <a:gd name="connsiteY22" fmla="*/ 125345 h 174099"/>
                <a:gd name="connsiteX23" fmla="*/ 62359 w 103922"/>
                <a:gd name="connsiteY23" fmla="*/ 79543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922" h="174099">
                  <a:moveTo>
                    <a:pt x="62359" y="79543"/>
                  </a:moveTo>
                  <a:cubicBezTo>
                    <a:pt x="82893" y="72710"/>
                    <a:pt x="97417" y="54997"/>
                    <a:pt x="97417" y="35006"/>
                  </a:cubicBezTo>
                  <a:cubicBezTo>
                    <a:pt x="97417" y="14256"/>
                    <a:pt x="75380" y="85"/>
                    <a:pt x="51341" y="85"/>
                  </a:cubicBezTo>
                  <a:cubicBezTo>
                    <a:pt x="26049" y="85"/>
                    <a:pt x="7017" y="15268"/>
                    <a:pt x="7017" y="34500"/>
                  </a:cubicBezTo>
                  <a:cubicBezTo>
                    <a:pt x="7017" y="42850"/>
                    <a:pt x="12526" y="47658"/>
                    <a:pt x="19788" y="47658"/>
                  </a:cubicBezTo>
                  <a:cubicBezTo>
                    <a:pt x="27551" y="47658"/>
                    <a:pt x="32559" y="42091"/>
                    <a:pt x="32559" y="34753"/>
                  </a:cubicBezTo>
                  <a:cubicBezTo>
                    <a:pt x="32559" y="22100"/>
                    <a:pt x="20790" y="22100"/>
                    <a:pt x="17034" y="22100"/>
                  </a:cubicBezTo>
                  <a:cubicBezTo>
                    <a:pt x="24797" y="9701"/>
                    <a:pt x="41324" y="6411"/>
                    <a:pt x="50339" y="6411"/>
                  </a:cubicBezTo>
                  <a:cubicBezTo>
                    <a:pt x="60606" y="6411"/>
                    <a:pt x="74379" y="11978"/>
                    <a:pt x="74379" y="34753"/>
                  </a:cubicBezTo>
                  <a:cubicBezTo>
                    <a:pt x="74379" y="37789"/>
                    <a:pt x="73878" y="52466"/>
                    <a:pt x="67367" y="63600"/>
                  </a:cubicBezTo>
                  <a:cubicBezTo>
                    <a:pt x="59855" y="75747"/>
                    <a:pt x="51341" y="76506"/>
                    <a:pt x="45080" y="76759"/>
                  </a:cubicBezTo>
                  <a:cubicBezTo>
                    <a:pt x="43077" y="77012"/>
                    <a:pt x="37067" y="77518"/>
                    <a:pt x="35314" y="77518"/>
                  </a:cubicBezTo>
                  <a:cubicBezTo>
                    <a:pt x="33311" y="77771"/>
                    <a:pt x="31558" y="78024"/>
                    <a:pt x="31558" y="80555"/>
                  </a:cubicBezTo>
                  <a:cubicBezTo>
                    <a:pt x="31558" y="83338"/>
                    <a:pt x="33311" y="83338"/>
                    <a:pt x="37568" y="83338"/>
                  </a:cubicBezTo>
                  <a:lnTo>
                    <a:pt x="48586" y="83338"/>
                  </a:lnTo>
                  <a:cubicBezTo>
                    <a:pt x="69120" y="83338"/>
                    <a:pt x="78385" y="100546"/>
                    <a:pt x="78385" y="125345"/>
                  </a:cubicBezTo>
                  <a:cubicBezTo>
                    <a:pt x="78385" y="159760"/>
                    <a:pt x="61107" y="167098"/>
                    <a:pt x="50088" y="167098"/>
                  </a:cubicBezTo>
                  <a:cubicBezTo>
                    <a:pt x="39321" y="167098"/>
                    <a:pt x="20539" y="162797"/>
                    <a:pt x="11775" y="147867"/>
                  </a:cubicBezTo>
                  <a:cubicBezTo>
                    <a:pt x="20539" y="149132"/>
                    <a:pt x="28302" y="143565"/>
                    <a:pt x="28302" y="133949"/>
                  </a:cubicBezTo>
                  <a:cubicBezTo>
                    <a:pt x="28302" y="124839"/>
                    <a:pt x="21541" y="119778"/>
                    <a:pt x="14279" y="119778"/>
                  </a:cubicBezTo>
                  <a:cubicBezTo>
                    <a:pt x="8269" y="119778"/>
                    <a:pt x="256" y="123321"/>
                    <a:pt x="256" y="134455"/>
                  </a:cubicBezTo>
                  <a:cubicBezTo>
                    <a:pt x="256" y="157482"/>
                    <a:pt x="23544" y="174184"/>
                    <a:pt x="50840" y="174184"/>
                  </a:cubicBezTo>
                  <a:cubicBezTo>
                    <a:pt x="81390" y="174184"/>
                    <a:pt x="104178" y="151156"/>
                    <a:pt x="104178" y="125345"/>
                  </a:cubicBezTo>
                  <a:cubicBezTo>
                    <a:pt x="104178" y="104595"/>
                    <a:pt x="88402" y="84857"/>
                    <a:pt x="62359" y="79543"/>
                  </a:cubicBez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7" name="フリーフォーム 96">
              <a:extLst>
                <a:ext uri="{FF2B5EF4-FFF2-40B4-BE49-F238E27FC236}">
                  <a16:creationId xmlns:a16="http://schemas.microsoft.com/office/drawing/2014/main" id="{D001D555-4428-419B-BF05-4B3FEF0B5E95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0603255" y="7599689"/>
              <a:ext cx="118496" cy="8679"/>
            </a:xfrm>
            <a:custGeom>
              <a:avLst/>
              <a:gdLst>
                <a:gd name="connsiteX0" fmla="*/ 111746 w 118496"/>
                <a:gd name="connsiteY0" fmla="*/ 8760 h 8679"/>
                <a:gd name="connsiteX1" fmla="*/ 118757 w 118496"/>
                <a:gd name="connsiteY1" fmla="*/ 4509 h 8679"/>
                <a:gd name="connsiteX2" fmla="*/ 111746 w 118496"/>
                <a:gd name="connsiteY2" fmla="*/ 81 h 8679"/>
                <a:gd name="connsiteX3" fmla="*/ 7272 w 118496"/>
                <a:gd name="connsiteY3" fmla="*/ 81 h 8679"/>
                <a:gd name="connsiteX4" fmla="*/ 261 w 118496"/>
                <a:gd name="connsiteY4" fmla="*/ 4332 h 8679"/>
                <a:gd name="connsiteX5" fmla="*/ 7272 w 118496"/>
                <a:gd name="connsiteY5" fmla="*/ 8760 h 8679"/>
                <a:gd name="connsiteX6" fmla="*/ 111746 w 118496"/>
                <a:gd name="connsiteY6" fmla="*/ 8760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96" h="8679">
                  <a:moveTo>
                    <a:pt x="111746" y="8760"/>
                  </a:moveTo>
                  <a:cubicBezTo>
                    <a:pt x="114550" y="8760"/>
                    <a:pt x="118757" y="8760"/>
                    <a:pt x="118757" y="4509"/>
                  </a:cubicBezTo>
                  <a:cubicBezTo>
                    <a:pt x="118757" y="81"/>
                    <a:pt x="114726" y="81"/>
                    <a:pt x="111746" y="81"/>
                  </a:cubicBezTo>
                  <a:lnTo>
                    <a:pt x="7272" y="81"/>
                  </a:lnTo>
                  <a:cubicBezTo>
                    <a:pt x="4468" y="81"/>
                    <a:pt x="261" y="81"/>
                    <a:pt x="261" y="4332"/>
                  </a:cubicBezTo>
                  <a:cubicBezTo>
                    <a:pt x="261" y="8760"/>
                    <a:pt x="4293" y="8760"/>
                    <a:pt x="7272" y="8760"/>
                  </a:cubicBezTo>
                  <a:lnTo>
                    <a:pt x="111746" y="8760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8" name="フリーフォーム 97">
              <a:extLst>
                <a:ext uri="{FF2B5EF4-FFF2-40B4-BE49-F238E27FC236}">
                  <a16:creationId xmlns:a16="http://schemas.microsoft.com/office/drawing/2014/main" id="{B1169BA7-8645-4E4E-6DF3-12033EE3388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767127" y="7563096"/>
              <a:ext cx="55842" cy="253051"/>
            </a:xfrm>
            <a:custGeom>
              <a:avLst/>
              <a:gdLst>
                <a:gd name="connsiteX0" fmla="*/ 54858 w 55842"/>
                <a:gd name="connsiteY0" fmla="*/ 130912 h 253051"/>
                <a:gd name="connsiteX1" fmla="*/ 56110 w 55842"/>
                <a:gd name="connsiteY1" fmla="*/ 126610 h 253051"/>
                <a:gd name="connsiteX2" fmla="*/ 54858 w 55842"/>
                <a:gd name="connsiteY2" fmla="*/ 122308 h 253051"/>
                <a:gd name="connsiteX3" fmla="*/ 11035 w 55842"/>
                <a:gd name="connsiteY3" fmla="*/ 5905 h 253051"/>
                <a:gd name="connsiteX4" fmla="*/ 5276 w 55842"/>
                <a:gd name="connsiteY4" fmla="*/ 85 h 253051"/>
                <a:gd name="connsiteX5" fmla="*/ 268 w 55842"/>
                <a:gd name="connsiteY5" fmla="*/ 5146 h 253051"/>
                <a:gd name="connsiteX6" fmla="*/ 1520 w 55842"/>
                <a:gd name="connsiteY6" fmla="*/ 9195 h 253051"/>
                <a:gd name="connsiteX7" fmla="*/ 45843 w 55842"/>
                <a:gd name="connsiteY7" fmla="*/ 126610 h 253051"/>
                <a:gd name="connsiteX8" fmla="*/ 1520 w 55842"/>
                <a:gd name="connsiteY8" fmla="*/ 243520 h 253051"/>
                <a:gd name="connsiteX9" fmla="*/ 268 w 55842"/>
                <a:gd name="connsiteY9" fmla="*/ 248075 h 253051"/>
                <a:gd name="connsiteX10" fmla="*/ 5276 w 55842"/>
                <a:gd name="connsiteY10" fmla="*/ 253136 h 253051"/>
                <a:gd name="connsiteX11" fmla="*/ 10535 w 55842"/>
                <a:gd name="connsiteY11" fmla="*/ 248075 h 253051"/>
                <a:gd name="connsiteX12" fmla="*/ 54858 w 55842"/>
                <a:gd name="connsiteY12" fmla="*/ 13091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42" h="253051">
                  <a:moveTo>
                    <a:pt x="54858" y="130912"/>
                  </a:moveTo>
                  <a:cubicBezTo>
                    <a:pt x="56110" y="127875"/>
                    <a:pt x="56110" y="127369"/>
                    <a:pt x="56110" y="126610"/>
                  </a:cubicBezTo>
                  <a:cubicBezTo>
                    <a:pt x="56110" y="125851"/>
                    <a:pt x="56110" y="125345"/>
                    <a:pt x="54858" y="122308"/>
                  </a:cubicBezTo>
                  <a:lnTo>
                    <a:pt x="11035" y="5905"/>
                  </a:lnTo>
                  <a:cubicBezTo>
                    <a:pt x="9533" y="1603"/>
                    <a:pt x="8030" y="85"/>
                    <a:pt x="5276" y="85"/>
                  </a:cubicBezTo>
                  <a:cubicBezTo>
                    <a:pt x="2521" y="85"/>
                    <a:pt x="268" y="2362"/>
                    <a:pt x="268" y="5146"/>
                  </a:cubicBezTo>
                  <a:cubicBezTo>
                    <a:pt x="268" y="5905"/>
                    <a:pt x="268" y="6411"/>
                    <a:pt x="1520" y="9195"/>
                  </a:cubicBezTo>
                  <a:lnTo>
                    <a:pt x="45843" y="126610"/>
                  </a:lnTo>
                  <a:lnTo>
                    <a:pt x="1520" y="243520"/>
                  </a:lnTo>
                  <a:cubicBezTo>
                    <a:pt x="268" y="246303"/>
                    <a:pt x="268" y="246809"/>
                    <a:pt x="268" y="248075"/>
                  </a:cubicBezTo>
                  <a:cubicBezTo>
                    <a:pt x="268" y="250858"/>
                    <a:pt x="2521" y="253136"/>
                    <a:pt x="5276" y="253136"/>
                  </a:cubicBezTo>
                  <a:cubicBezTo>
                    <a:pt x="8531" y="253136"/>
                    <a:pt x="9533" y="250605"/>
                    <a:pt x="10535" y="248075"/>
                  </a:cubicBezTo>
                  <a:lnTo>
                    <a:pt x="54858" y="130912"/>
                  </a:lnTo>
                  <a:close/>
                </a:path>
              </a:pathLst>
            </a:custGeom>
            <a:solidFill>
              <a:srgbClr val="000000"/>
            </a:solidFill>
            <a:ln w="25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C1B2D97F-DA8A-7B0E-998B-A2BA8411ED89}"/>
              </a:ext>
            </a:extLst>
          </p:cNvPr>
          <p:cNvSpPr txBox="1"/>
          <p:nvPr/>
        </p:nvSpPr>
        <p:spPr>
          <a:xfrm>
            <a:off x="3228569" y="4863362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eigen-channels</a:t>
            </a:r>
            <a:endParaRPr kumimoji="1" lang="ja-JP" altLang="en-US"/>
          </a:p>
        </p:txBody>
      </p:sp>
      <p:grpSp>
        <p:nvGrpSpPr>
          <p:cNvPr id="136" name="グループ化 135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to |0^+\rangle=\sum_i\gamma_i\,|\nu_i\rangle&#10;\end{eqnarray*}&#10;\end{document}" title="IguanaTex Vector Display">
            <a:extLst>
              <a:ext uri="{FF2B5EF4-FFF2-40B4-BE49-F238E27FC236}">
                <a16:creationId xmlns:a16="http://schemas.microsoft.com/office/drawing/2014/main" id="{B9463904-684B-1EED-4E88-9A0FFEA5292D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638767" y="6186778"/>
            <a:ext cx="2380962" cy="605851"/>
            <a:chOff x="9325094" y="8329043"/>
            <a:chExt cx="2380962" cy="605851"/>
          </a:xfrm>
        </p:grpSpPr>
        <p:sp>
          <p:nvSpPr>
            <p:cNvPr id="122" name="フリーフォーム 121">
              <a:extLst>
                <a:ext uri="{FF2B5EF4-FFF2-40B4-BE49-F238E27FC236}">
                  <a16:creationId xmlns:a16="http://schemas.microsoft.com/office/drawing/2014/main" id="{360542A8-F8BF-312E-5756-7C7E7308275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9325094" y="8453511"/>
              <a:ext cx="251768" cy="147998"/>
            </a:xfrm>
            <a:custGeom>
              <a:avLst/>
              <a:gdLst>
                <a:gd name="connsiteX0" fmla="*/ 221045 w 251768"/>
                <a:gd name="connsiteY0" fmla="*/ 79755 h 147998"/>
                <a:gd name="connsiteX1" fmla="*/ 195528 w 251768"/>
                <a:gd name="connsiteY1" fmla="*/ 106973 h 147998"/>
                <a:gd name="connsiteX2" fmla="*/ 180502 w 251768"/>
                <a:gd name="connsiteY2" fmla="*/ 144681 h 147998"/>
                <a:gd name="connsiteX3" fmla="*/ 186172 w 251768"/>
                <a:gd name="connsiteY3" fmla="*/ 148084 h 147998"/>
                <a:gd name="connsiteX4" fmla="*/ 192410 w 251768"/>
                <a:gd name="connsiteY4" fmla="*/ 142413 h 147998"/>
                <a:gd name="connsiteX5" fmla="*/ 247697 w 251768"/>
                <a:gd name="connsiteY5" fmla="*/ 77770 h 147998"/>
                <a:gd name="connsiteX6" fmla="*/ 251949 w 251768"/>
                <a:gd name="connsiteY6" fmla="*/ 74084 h 147998"/>
                <a:gd name="connsiteX7" fmla="*/ 249681 w 251768"/>
                <a:gd name="connsiteY7" fmla="*/ 70965 h 147998"/>
                <a:gd name="connsiteX8" fmla="*/ 192126 w 251768"/>
                <a:gd name="connsiteY8" fmla="*/ 4338 h 147998"/>
                <a:gd name="connsiteX9" fmla="*/ 186172 w 251768"/>
                <a:gd name="connsiteY9" fmla="*/ 85 h 147998"/>
                <a:gd name="connsiteX10" fmla="*/ 180502 w 251768"/>
                <a:gd name="connsiteY10" fmla="*/ 3487 h 147998"/>
                <a:gd name="connsiteX11" fmla="*/ 194961 w 251768"/>
                <a:gd name="connsiteY11" fmla="*/ 40912 h 147998"/>
                <a:gd name="connsiteX12" fmla="*/ 221045 w 251768"/>
                <a:gd name="connsiteY12" fmla="*/ 68414 h 147998"/>
                <a:gd name="connsiteX13" fmla="*/ 10388 w 251768"/>
                <a:gd name="connsiteY13" fmla="*/ 68414 h 147998"/>
                <a:gd name="connsiteX14" fmla="*/ 181 w 251768"/>
                <a:gd name="connsiteY14" fmla="*/ 74084 h 147998"/>
                <a:gd name="connsiteX15" fmla="*/ 10388 w 251768"/>
                <a:gd name="connsiteY15" fmla="*/ 79755 h 147998"/>
                <a:gd name="connsiteX16" fmla="*/ 221045 w 251768"/>
                <a:gd name="connsiteY16" fmla="*/ 79755 h 14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768" h="147998">
                  <a:moveTo>
                    <a:pt x="221045" y="79755"/>
                  </a:moveTo>
                  <a:cubicBezTo>
                    <a:pt x="205452" y="91663"/>
                    <a:pt x="197796" y="103287"/>
                    <a:pt x="195528" y="106973"/>
                  </a:cubicBezTo>
                  <a:cubicBezTo>
                    <a:pt x="182770" y="126536"/>
                    <a:pt x="180502" y="144398"/>
                    <a:pt x="180502" y="144681"/>
                  </a:cubicBezTo>
                  <a:cubicBezTo>
                    <a:pt x="180502" y="148084"/>
                    <a:pt x="183904" y="148084"/>
                    <a:pt x="186172" y="148084"/>
                  </a:cubicBezTo>
                  <a:cubicBezTo>
                    <a:pt x="190992" y="148084"/>
                    <a:pt x="191275" y="147516"/>
                    <a:pt x="192410" y="142413"/>
                  </a:cubicBezTo>
                  <a:cubicBezTo>
                    <a:pt x="198931" y="114628"/>
                    <a:pt x="215658" y="90812"/>
                    <a:pt x="247697" y="77770"/>
                  </a:cubicBezTo>
                  <a:cubicBezTo>
                    <a:pt x="251099" y="76636"/>
                    <a:pt x="251949" y="76069"/>
                    <a:pt x="251949" y="74084"/>
                  </a:cubicBezTo>
                  <a:cubicBezTo>
                    <a:pt x="251949" y="72099"/>
                    <a:pt x="250248" y="71249"/>
                    <a:pt x="249681" y="70965"/>
                  </a:cubicBezTo>
                  <a:cubicBezTo>
                    <a:pt x="237206" y="66145"/>
                    <a:pt x="202900" y="51969"/>
                    <a:pt x="192126" y="4338"/>
                  </a:cubicBezTo>
                  <a:cubicBezTo>
                    <a:pt x="191275" y="935"/>
                    <a:pt x="190992" y="85"/>
                    <a:pt x="186172" y="85"/>
                  </a:cubicBezTo>
                  <a:cubicBezTo>
                    <a:pt x="183904" y="85"/>
                    <a:pt x="180502" y="85"/>
                    <a:pt x="180502" y="3487"/>
                  </a:cubicBezTo>
                  <a:cubicBezTo>
                    <a:pt x="180502" y="4054"/>
                    <a:pt x="183053" y="21916"/>
                    <a:pt x="194961" y="40912"/>
                  </a:cubicBezTo>
                  <a:cubicBezTo>
                    <a:pt x="200632" y="49418"/>
                    <a:pt x="208854" y="59341"/>
                    <a:pt x="221045" y="68414"/>
                  </a:cubicBezTo>
                  <a:lnTo>
                    <a:pt x="10388" y="68414"/>
                  </a:lnTo>
                  <a:cubicBezTo>
                    <a:pt x="5284" y="68414"/>
                    <a:pt x="181" y="68414"/>
                    <a:pt x="181" y="74084"/>
                  </a:cubicBezTo>
                  <a:cubicBezTo>
                    <a:pt x="181" y="79755"/>
                    <a:pt x="5284" y="79755"/>
                    <a:pt x="10388" y="79755"/>
                  </a:cubicBezTo>
                  <a:lnTo>
                    <a:pt x="221045" y="7975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23" name="フリーフォーム 122">
              <a:extLst>
                <a:ext uri="{FF2B5EF4-FFF2-40B4-BE49-F238E27FC236}">
                  <a16:creationId xmlns:a16="http://schemas.microsoft.com/office/drawing/2014/main" id="{6D7B7D30-EB79-2C83-ADF5-2ABC149C74C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705517" y="8385749"/>
              <a:ext cx="11340" cy="283522"/>
            </a:xfrm>
            <a:custGeom>
              <a:avLst/>
              <a:gdLst>
                <a:gd name="connsiteX0" fmla="*/ 11535 w 11340"/>
                <a:gd name="connsiteY0" fmla="*/ 10291 h 283522"/>
                <a:gd name="connsiteX1" fmla="*/ 5864 w 11340"/>
                <a:gd name="connsiteY1" fmla="*/ 85 h 283522"/>
                <a:gd name="connsiteX2" fmla="*/ 194 w 11340"/>
                <a:gd name="connsiteY2" fmla="*/ 10291 h 283522"/>
                <a:gd name="connsiteX3" fmla="*/ 194 w 11340"/>
                <a:gd name="connsiteY3" fmla="*/ 273401 h 283522"/>
                <a:gd name="connsiteX4" fmla="*/ 5864 w 11340"/>
                <a:gd name="connsiteY4" fmla="*/ 283607 h 283522"/>
                <a:gd name="connsiteX5" fmla="*/ 11535 w 11340"/>
                <a:gd name="connsiteY5" fmla="*/ 273401 h 283522"/>
                <a:gd name="connsiteX6" fmla="*/ 11535 w 11340"/>
                <a:gd name="connsiteY6" fmla="*/ 10291 h 2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40" h="283522">
                  <a:moveTo>
                    <a:pt x="11535" y="10291"/>
                  </a:moveTo>
                  <a:cubicBezTo>
                    <a:pt x="11535" y="5188"/>
                    <a:pt x="11535" y="85"/>
                    <a:pt x="5864" y="85"/>
                  </a:cubicBezTo>
                  <a:cubicBezTo>
                    <a:pt x="194" y="85"/>
                    <a:pt x="194" y="5188"/>
                    <a:pt x="194" y="10291"/>
                  </a:cubicBezTo>
                  <a:lnTo>
                    <a:pt x="194" y="273401"/>
                  </a:lnTo>
                  <a:cubicBezTo>
                    <a:pt x="194" y="278504"/>
                    <a:pt x="194" y="283607"/>
                    <a:pt x="5864" y="283607"/>
                  </a:cubicBezTo>
                  <a:cubicBezTo>
                    <a:pt x="11535" y="283607"/>
                    <a:pt x="11535" y="278504"/>
                    <a:pt x="11535" y="273401"/>
                  </a:cubicBezTo>
                  <a:lnTo>
                    <a:pt x="11535" y="1029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24" name="フリーフォーム 123">
              <a:extLst>
                <a:ext uri="{FF2B5EF4-FFF2-40B4-BE49-F238E27FC236}">
                  <a16:creationId xmlns:a16="http://schemas.microsoft.com/office/drawing/2014/main" id="{1FE7D512-9D65-4570-5855-C6D1FFD3B95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9761592" y="8409565"/>
              <a:ext cx="119363" cy="195063"/>
            </a:xfrm>
            <a:custGeom>
              <a:avLst/>
              <a:gdLst>
                <a:gd name="connsiteX0" fmla="*/ 119560 w 119363"/>
                <a:gd name="connsiteY0" fmla="*/ 98184 h 195063"/>
                <a:gd name="connsiteX1" fmla="*/ 108219 w 119363"/>
                <a:gd name="connsiteY1" fmla="*/ 31839 h 195063"/>
                <a:gd name="connsiteX2" fmla="*/ 60020 w 119363"/>
                <a:gd name="connsiteY2" fmla="*/ 85 h 195063"/>
                <a:gd name="connsiteX3" fmla="*/ 10687 w 119363"/>
                <a:gd name="connsiteY3" fmla="*/ 33824 h 195063"/>
                <a:gd name="connsiteX4" fmla="*/ 197 w 119363"/>
                <a:gd name="connsiteY4" fmla="*/ 98184 h 195063"/>
                <a:gd name="connsiteX5" fmla="*/ 12955 w 119363"/>
                <a:gd name="connsiteY5" fmla="*/ 166512 h 195063"/>
                <a:gd name="connsiteX6" fmla="*/ 59736 w 119363"/>
                <a:gd name="connsiteY6" fmla="*/ 195148 h 195063"/>
                <a:gd name="connsiteX7" fmla="*/ 109069 w 119363"/>
                <a:gd name="connsiteY7" fmla="*/ 162260 h 195063"/>
                <a:gd name="connsiteX8" fmla="*/ 119560 w 119363"/>
                <a:gd name="connsiteY8" fmla="*/ 98184 h 195063"/>
                <a:gd name="connsiteX9" fmla="*/ 59736 w 119363"/>
                <a:gd name="connsiteY9" fmla="*/ 188911 h 195063"/>
                <a:gd name="connsiteX10" fmla="*/ 26848 w 119363"/>
                <a:gd name="connsiteY10" fmla="*/ 154605 h 195063"/>
                <a:gd name="connsiteX11" fmla="*/ 23729 w 119363"/>
                <a:gd name="connsiteY11" fmla="*/ 94781 h 195063"/>
                <a:gd name="connsiteX12" fmla="*/ 25997 w 119363"/>
                <a:gd name="connsiteY12" fmla="*/ 42613 h 195063"/>
                <a:gd name="connsiteX13" fmla="*/ 59736 w 119363"/>
                <a:gd name="connsiteY13" fmla="*/ 6322 h 195063"/>
                <a:gd name="connsiteX14" fmla="*/ 93192 w 119363"/>
                <a:gd name="connsiteY14" fmla="*/ 39494 h 195063"/>
                <a:gd name="connsiteX15" fmla="*/ 96027 w 119363"/>
                <a:gd name="connsiteY15" fmla="*/ 94781 h 195063"/>
                <a:gd name="connsiteX16" fmla="*/ 92908 w 119363"/>
                <a:gd name="connsiteY16" fmla="*/ 153470 h 195063"/>
                <a:gd name="connsiteX17" fmla="*/ 59736 w 119363"/>
                <a:gd name="connsiteY17" fmla="*/ 188911 h 1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363" h="195063">
                  <a:moveTo>
                    <a:pt x="119560" y="98184"/>
                  </a:moveTo>
                  <a:cubicBezTo>
                    <a:pt x="119560" y="75502"/>
                    <a:pt x="118142" y="52820"/>
                    <a:pt x="108219" y="31839"/>
                  </a:cubicBezTo>
                  <a:cubicBezTo>
                    <a:pt x="95177" y="4621"/>
                    <a:pt x="71928" y="85"/>
                    <a:pt x="60020" y="85"/>
                  </a:cubicBezTo>
                  <a:cubicBezTo>
                    <a:pt x="43008" y="85"/>
                    <a:pt x="22311" y="7456"/>
                    <a:pt x="10687" y="33824"/>
                  </a:cubicBezTo>
                  <a:cubicBezTo>
                    <a:pt x="1614" y="53387"/>
                    <a:pt x="197" y="75502"/>
                    <a:pt x="197" y="98184"/>
                  </a:cubicBezTo>
                  <a:cubicBezTo>
                    <a:pt x="197" y="119448"/>
                    <a:pt x="1331" y="144965"/>
                    <a:pt x="12955" y="166512"/>
                  </a:cubicBezTo>
                  <a:cubicBezTo>
                    <a:pt x="25147" y="189478"/>
                    <a:pt x="45844" y="195148"/>
                    <a:pt x="59736" y="195148"/>
                  </a:cubicBezTo>
                  <a:cubicBezTo>
                    <a:pt x="75047" y="195148"/>
                    <a:pt x="96594" y="189194"/>
                    <a:pt x="109069" y="162260"/>
                  </a:cubicBezTo>
                  <a:cubicBezTo>
                    <a:pt x="118142" y="142697"/>
                    <a:pt x="119560" y="120582"/>
                    <a:pt x="119560" y="98184"/>
                  </a:cubicBezTo>
                  <a:close/>
                  <a:moveTo>
                    <a:pt x="59736" y="188911"/>
                  </a:moveTo>
                  <a:cubicBezTo>
                    <a:pt x="48679" y="188911"/>
                    <a:pt x="31951" y="181823"/>
                    <a:pt x="26848" y="154605"/>
                  </a:cubicBezTo>
                  <a:cubicBezTo>
                    <a:pt x="23729" y="137593"/>
                    <a:pt x="23729" y="111509"/>
                    <a:pt x="23729" y="94781"/>
                  </a:cubicBezTo>
                  <a:cubicBezTo>
                    <a:pt x="23729" y="76636"/>
                    <a:pt x="23729" y="57923"/>
                    <a:pt x="25997" y="42613"/>
                  </a:cubicBezTo>
                  <a:cubicBezTo>
                    <a:pt x="31384" y="8874"/>
                    <a:pt x="52648" y="6322"/>
                    <a:pt x="59736" y="6322"/>
                  </a:cubicBezTo>
                  <a:cubicBezTo>
                    <a:pt x="69093" y="6322"/>
                    <a:pt x="87805" y="11426"/>
                    <a:pt x="93192" y="39494"/>
                  </a:cubicBezTo>
                  <a:cubicBezTo>
                    <a:pt x="96027" y="55372"/>
                    <a:pt x="96027" y="76919"/>
                    <a:pt x="96027" y="94781"/>
                  </a:cubicBezTo>
                  <a:cubicBezTo>
                    <a:pt x="96027" y="116045"/>
                    <a:pt x="96027" y="135325"/>
                    <a:pt x="92908" y="153470"/>
                  </a:cubicBezTo>
                  <a:cubicBezTo>
                    <a:pt x="88656" y="180405"/>
                    <a:pt x="72495" y="188911"/>
                    <a:pt x="59736" y="18891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25" name="フリーフォーム 124">
              <a:extLst>
                <a:ext uri="{FF2B5EF4-FFF2-40B4-BE49-F238E27FC236}">
                  <a16:creationId xmlns:a16="http://schemas.microsoft.com/office/drawing/2014/main" id="{C3D7032C-4A6D-1F34-0007-0726CBF384E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906189" y="8358477"/>
              <a:ext cx="146071" cy="146269"/>
            </a:xfrm>
            <a:custGeom>
              <a:avLst/>
              <a:gdLst>
                <a:gd name="connsiteX0" fmla="*/ 78199 w 146071"/>
                <a:gd name="connsiteY0" fmla="*/ 78078 h 146269"/>
                <a:gd name="connsiteX1" fmla="*/ 138929 w 146071"/>
                <a:gd name="connsiteY1" fmla="*/ 78078 h 146269"/>
                <a:gd name="connsiteX2" fmla="*/ 146273 w 146071"/>
                <a:gd name="connsiteY2" fmla="*/ 73314 h 146269"/>
                <a:gd name="connsiteX3" fmla="*/ 138929 w 146071"/>
                <a:gd name="connsiteY3" fmla="*/ 68353 h 146269"/>
                <a:gd name="connsiteX4" fmla="*/ 78199 w 146071"/>
                <a:gd name="connsiteY4" fmla="*/ 68353 h 146269"/>
                <a:gd name="connsiteX5" fmla="*/ 78199 w 146071"/>
                <a:gd name="connsiteY5" fmla="*/ 7424 h 146269"/>
                <a:gd name="connsiteX6" fmla="*/ 73435 w 146071"/>
                <a:gd name="connsiteY6" fmla="*/ 81 h 146269"/>
                <a:gd name="connsiteX7" fmla="*/ 68474 w 146071"/>
                <a:gd name="connsiteY7" fmla="*/ 7424 h 146269"/>
                <a:gd name="connsiteX8" fmla="*/ 68474 w 146071"/>
                <a:gd name="connsiteY8" fmla="*/ 68353 h 146269"/>
                <a:gd name="connsiteX9" fmla="*/ 7545 w 146071"/>
                <a:gd name="connsiteY9" fmla="*/ 68353 h 146269"/>
                <a:gd name="connsiteX10" fmla="*/ 201 w 146071"/>
                <a:gd name="connsiteY10" fmla="*/ 73116 h 146269"/>
                <a:gd name="connsiteX11" fmla="*/ 7545 w 146071"/>
                <a:gd name="connsiteY11" fmla="*/ 78078 h 146269"/>
                <a:gd name="connsiteX12" fmla="*/ 68474 w 146071"/>
                <a:gd name="connsiteY12" fmla="*/ 78078 h 146269"/>
                <a:gd name="connsiteX13" fmla="*/ 68474 w 146071"/>
                <a:gd name="connsiteY13" fmla="*/ 139007 h 146269"/>
                <a:gd name="connsiteX14" fmla="*/ 73237 w 146071"/>
                <a:gd name="connsiteY14" fmla="*/ 146350 h 146269"/>
                <a:gd name="connsiteX15" fmla="*/ 78199 w 146071"/>
                <a:gd name="connsiteY15" fmla="*/ 139007 h 146269"/>
                <a:gd name="connsiteX16" fmla="*/ 78199 w 146071"/>
                <a:gd name="connsiteY16" fmla="*/ 78078 h 14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071" h="146269">
                  <a:moveTo>
                    <a:pt x="78199" y="78078"/>
                  </a:moveTo>
                  <a:lnTo>
                    <a:pt x="138929" y="78078"/>
                  </a:lnTo>
                  <a:cubicBezTo>
                    <a:pt x="141509" y="78078"/>
                    <a:pt x="146273" y="78078"/>
                    <a:pt x="146273" y="73314"/>
                  </a:cubicBezTo>
                  <a:cubicBezTo>
                    <a:pt x="146273" y="68353"/>
                    <a:pt x="141708" y="68353"/>
                    <a:pt x="138929" y="68353"/>
                  </a:cubicBezTo>
                  <a:lnTo>
                    <a:pt x="78199" y="68353"/>
                  </a:lnTo>
                  <a:lnTo>
                    <a:pt x="78199" y="7424"/>
                  </a:lnTo>
                  <a:cubicBezTo>
                    <a:pt x="78199" y="4844"/>
                    <a:pt x="78199" y="81"/>
                    <a:pt x="73435" y="81"/>
                  </a:cubicBezTo>
                  <a:cubicBezTo>
                    <a:pt x="68474" y="81"/>
                    <a:pt x="68474" y="4645"/>
                    <a:pt x="68474" y="7424"/>
                  </a:cubicBezTo>
                  <a:lnTo>
                    <a:pt x="68474" y="68353"/>
                  </a:lnTo>
                  <a:lnTo>
                    <a:pt x="7545" y="68353"/>
                  </a:lnTo>
                  <a:cubicBezTo>
                    <a:pt x="4965" y="68353"/>
                    <a:pt x="201" y="68353"/>
                    <a:pt x="201" y="73116"/>
                  </a:cubicBezTo>
                  <a:cubicBezTo>
                    <a:pt x="201" y="78078"/>
                    <a:pt x="4766" y="78078"/>
                    <a:pt x="7545" y="78078"/>
                  </a:cubicBezTo>
                  <a:lnTo>
                    <a:pt x="68474" y="78078"/>
                  </a:lnTo>
                  <a:lnTo>
                    <a:pt x="68474" y="139007"/>
                  </a:lnTo>
                  <a:cubicBezTo>
                    <a:pt x="68474" y="141587"/>
                    <a:pt x="68474" y="146350"/>
                    <a:pt x="73237" y="146350"/>
                  </a:cubicBezTo>
                  <a:cubicBezTo>
                    <a:pt x="78199" y="146350"/>
                    <a:pt x="78199" y="141785"/>
                    <a:pt x="78199" y="139007"/>
                  </a:cubicBezTo>
                  <a:lnTo>
                    <a:pt x="78199" y="7807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26" name="フリーフォーム 125">
              <a:extLst>
                <a:ext uri="{FF2B5EF4-FFF2-40B4-BE49-F238E27FC236}">
                  <a16:creationId xmlns:a16="http://schemas.microsoft.com/office/drawing/2014/main" id="{902F5DB9-757A-933E-4EF2-58BE44435DB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0096119" y="8385749"/>
              <a:ext cx="63225" cy="283522"/>
            </a:xfrm>
            <a:custGeom>
              <a:avLst/>
              <a:gdLst>
                <a:gd name="connsiteX0" fmla="*/ 62016 w 63225"/>
                <a:gd name="connsiteY0" fmla="*/ 146666 h 283522"/>
                <a:gd name="connsiteX1" fmla="*/ 63434 w 63225"/>
                <a:gd name="connsiteY1" fmla="*/ 141846 h 283522"/>
                <a:gd name="connsiteX2" fmla="*/ 62016 w 63225"/>
                <a:gd name="connsiteY2" fmla="*/ 137026 h 283522"/>
                <a:gd name="connsiteX3" fmla="*/ 12400 w 63225"/>
                <a:gd name="connsiteY3" fmla="*/ 6606 h 283522"/>
                <a:gd name="connsiteX4" fmla="*/ 5879 w 63225"/>
                <a:gd name="connsiteY4" fmla="*/ 85 h 283522"/>
                <a:gd name="connsiteX5" fmla="*/ 208 w 63225"/>
                <a:gd name="connsiteY5" fmla="*/ 5755 h 283522"/>
                <a:gd name="connsiteX6" fmla="*/ 1626 w 63225"/>
                <a:gd name="connsiteY6" fmla="*/ 10291 h 283522"/>
                <a:gd name="connsiteX7" fmla="*/ 51809 w 63225"/>
                <a:gd name="connsiteY7" fmla="*/ 141846 h 283522"/>
                <a:gd name="connsiteX8" fmla="*/ 1626 w 63225"/>
                <a:gd name="connsiteY8" fmla="*/ 272834 h 283522"/>
                <a:gd name="connsiteX9" fmla="*/ 208 w 63225"/>
                <a:gd name="connsiteY9" fmla="*/ 277937 h 283522"/>
                <a:gd name="connsiteX10" fmla="*/ 5879 w 63225"/>
                <a:gd name="connsiteY10" fmla="*/ 283607 h 283522"/>
                <a:gd name="connsiteX11" fmla="*/ 11833 w 63225"/>
                <a:gd name="connsiteY11" fmla="*/ 277937 h 283522"/>
                <a:gd name="connsiteX12" fmla="*/ 62016 w 63225"/>
                <a:gd name="connsiteY12" fmla="*/ 146666 h 2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25" h="283522">
                  <a:moveTo>
                    <a:pt x="62016" y="146666"/>
                  </a:moveTo>
                  <a:cubicBezTo>
                    <a:pt x="63434" y="143264"/>
                    <a:pt x="63434" y="142697"/>
                    <a:pt x="63434" y="141846"/>
                  </a:cubicBezTo>
                  <a:cubicBezTo>
                    <a:pt x="63434" y="140995"/>
                    <a:pt x="63434" y="140428"/>
                    <a:pt x="62016" y="137026"/>
                  </a:cubicBezTo>
                  <a:lnTo>
                    <a:pt x="12400" y="6606"/>
                  </a:lnTo>
                  <a:cubicBezTo>
                    <a:pt x="10698" y="1786"/>
                    <a:pt x="8997" y="85"/>
                    <a:pt x="5879" y="85"/>
                  </a:cubicBezTo>
                  <a:cubicBezTo>
                    <a:pt x="2760" y="85"/>
                    <a:pt x="208" y="2636"/>
                    <a:pt x="208" y="5755"/>
                  </a:cubicBezTo>
                  <a:cubicBezTo>
                    <a:pt x="208" y="6606"/>
                    <a:pt x="208" y="7173"/>
                    <a:pt x="1626" y="10291"/>
                  </a:cubicBezTo>
                  <a:lnTo>
                    <a:pt x="51809" y="141846"/>
                  </a:lnTo>
                  <a:lnTo>
                    <a:pt x="1626" y="272834"/>
                  </a:lnTo>
                  <a:cubicBezTo>
                    <a:pt x="208" y="275952"/>
                    <a:pt x="208" y="276519"/>
                    <a:pt x="208" y="277937"/>
                  </a:cubicBezTo>
                  <a:cubicBezTo>
                    <a:pt x="208" y="281056"/>
                    <a:pt x="2760" y="283607"/>
                    <a:pt x="5879" y="283607"/>
                  </a:cubicBezTo>
                  <a:cubicBezTo>
                    <a:pt x="9564" y="283607"/>
                    <a:pt x="10698" y="280772"/>
                    <a:pt x="11833" y="277937"/>
                  </a:cubicBezTo>
                  <a:lnTo>
                    <a:pt x="62016" y="14666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27" name="フリーフォーム 126">
              <a:extLst>
                <a:ext uri="{FF2B5EF4-FFF2-40B4-BE49-F238E27FC236}">
                  <a16:creationId xmlns:a16="http://schemas.microsoft.com/office/drawing/2014/main" id="{E1CBD8AE-A676-1C71-4F43-388E8177EEC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285416" y="8494339"/>
              <a:ext cx="188542" cy="66344"/>
            </a:xfrm>
            <a:custGeom>
              <a:avLst/>
              <a:gdLst>
                <a:gd name="connsiteX0" fmla="*/ 179118 w 188542"/>
                <a:gd name="connsiteY0" fmla="*/ 11426 h 66344"/>
                <a:gd name="connsiteX1" fmla="*/ 188757 w 188542"/>
                <a:gd name="connsiteY1" fmla="*/ 5755 h 66344"/>
                <a:gd name="connsiteX2" fmla="*/ 179401 w 188542"/>
                <a:gd name="connsiteY2" fmla="*/ 85 h 66344"/>
                <a:gd name="connsiteX3" fmla="*/ 9571 w 188542"/>
                <a:gd name="connsiteY3" fmla="*/ 85 h 66344"/>
                <a:gd name="connsiteX4" fmla="*/ 215 w 188542"/>
                <a:gd name="connsiteY4" fmla="*/ 5755 h 66344"/>
                <a:gd name="connsiteX5" fmla="*/ 9855 w 188542"/>
                <a:gd name="connsiteY5" fmla="*/ 11426 h 66344"/>
                <a:gd name="connsiteX6" fmla="*/ 179118 w 188542"/>
                <a:gd name="connsiteY6" fmla="*/ 11426 h 66344"/>
                <a:gd name="connsiteX7" fmla="*/ 179401 w 188542"/>
                <a:gd name="connsiteY7" fmla="*/ 66429 h 66344"/>
                <a:gd name="connsiteX8" fmla="*/ 188757 w 188542"/>
                <a:gd name="connsiteY8" fmla="*/ 60759 h 66344"/>
                <a:gd name="connsiteX9" fmla="*/ 179118 w 188542"/>
                <a:gd name="connsiteY9" fmla="*/ 55088 h 66344"/>
                <a:gd name="connsiteX10" fmla="*/ 9855 w 188542"/>
                <a:gd name="connsiteY10" fmla="*/ 55088 h 66344"/>
                <a:gd name="connsiteX11" fmla="*/ 215 w 188542"/>
                <a:gd name="connsiteY11" fmla="*/ 60759 h 66344"/>
                <a:gd name="connsiteX12" fmla="*/ 9571 w 188542"/>
                <a:gd name="connsiteY12" fmla="*/ 66429 h 66344"/>
                <a:gd name="connsiteX13" fmla="*/ 179401 w 188542"/>
                <a:gd name="connsiteY13" fmla="*/ 66429 h 6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542" h="66344">
                  <a:moveTo>
                    <a:pt x="179118" y="11426"/>
                  </a:moveTo>
                  <a:cubicBezTo>
                    <a:pt x="183371" y="11426"/>
                    <a:pt x="188757" y="11426"/>
                    <a:pt x="188757" y="5755"/>
                  </a:cubicBezTo>
                  <a:cubicBezTo>
                    <a:pt x="188757" y="85"/>
                    <a:pt x="183371" y="85"/>
                    <a:pt x="179401" y="85"/>
                  </a:cubicBezTo>
                  <a:lnTo>
                    <a:pt x="9571" y="85"/>
                  </a:lnTo>
                  <a:cubicBezTo>
                    <a:pt x="5602" y="85"/>
                    <a:pt x="215" y="85"/>
                    <a:pt x="215" y="5755"/>
                  </a:cubicBezTo>
                  <a:cubicBezTo>
                    <a:pt x="215" y="11426"/>
                    <a:pt x="5602" y="11426"/>
                    <a:pt x="9855" y="11426"/>
                  </a:cubicBezTo>
                  <a:lnTo>
                    <a:pt x="179118" y="11426"/>
                  </a:lnTo>
                  <a:close/>
                  <a:moveTo>
                    <a:pt x="179401" y="66429"/>
                  </a:moveTo>
                  <a:cubicBezTo>
                    <a:pt x="183371" y="66429"/>
                    <a:pt x="188757" y="66429"/>
                    <a:pt x="188757" y="60759"/>
                  </a:cubicBezTo>
                  <a:cubicBezTo>
                    <a:pt x="188757" y="55088"/>
                    <a:pt x="183371" y="55088"/>
                    <a:pt x="179118" y="55088"/>
                  </a:cubicBezTo>
                  <a:lnTo>
                    <a:pt x="9855" y="55088"/>
                  </a:lnTo>
                  <a:cubicBezTo>
                    <a:pt x="5602" y="55088"/>
                    <a:pt x="215" y="55088"/>
                    <a:pt x="215" y="60759"/>
                  </a:cubicBezTo>
                  <a:cubicBezTo>
                    <a:pt x="215" y="66429"/>
                    <a:pt x="5602" y="66429"/>
                    <a:pt x="9571" y="66429"/>
                  </a:cubicBezTo>
                  <a:lnTo>
                    <a:pt x="179401" y="6642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28" name="フリーフォーム 127">
              <a:extLst>
                <a:ext uri="{FF2B5EF4-FFF2-40B4-BE49-F238E27FC236}">
                  <a16:creationId xmlns:a16="http://schemas.microsoft.com/office/drawing/2014/main" id="{D3A2B2C6-B16B-76F2-274B-F96705B1B5D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584689" y="8329043"/>
              <a:ext cx="377368" cy="396931"/>
            </a:xfrm>
            <a:custGeom>
              <a:avLst/>
              <a:gdLst>
                <a:gd name="connsiteX0" fmla="*/ 343288 w 377368"/>
                <a:gd name="connsiteY0" fmla="*/ 397007 h 396931"/>
                <a:gd name="connsiteX1" fmla="*/ 377594 w 377368"/>
                <a:gd name="connsiteY1" fmla="*/ 306280 h 396931"/>
                <a:gd name="connsiteX2" fmla="*/ 370506 w 377368"/>
                <a:gd name="connsiteY2" fmla="*/ 306280 h 396931"/>
                <a:gd name="connsiteX3" fmla="*/ 296790 w 377368"/>
                <a:gd name="connsiteY3" fmla="*/ 363551 h 396931"/>
                <a:gd name="connsiteX4" fmla="*/ 208615 w 377368"/>
                <a:gd name="connsiteY4" fmla="*/ 372341 h 396931"/>
                <a:gd name="connsiteX5" fmla="*/ 37650 w 377368"/>
                <a:gd name="connsiteY5" fmla="*/ 372341 h 396931"/>
                <a:gd name="connsiteX6" fmla="*/ 181963 w 377368"/>
                <a:gd name="connsiteY6" fmla="*/ 203077 h 396931"/>
                <a:gd name="connsiteX7" fmla="*/ 184515 w 377368"/>
                <a:gd name="connsiteY7" fmla="*/ 198541 h 396931"/>
                <a:gd name="connsiteX8" fmla="*/ 182530 w 377368"/>
                <a:gd name="connsiteY8" fmla="*/ 194288 h 396931"/>
                <a:gd name="connsiteX9" fmla="*/ 50409 w 377368"/>
                <a:gd name="connsiteY9" fmla="*/ 13684 h 396931"/>
                <a:gd name="connsiteX10" fmla="*/ 205779 w 377368"/>
                <a:gd name="connsiteY10" fmla="*/ 13684 h 396931"/>
                <a:gd name="connsiteX11" fmla="*/ 272124 w 377368"/>
                <a:gd name="connsiteY11" fmla="*/ 18221 h 396931"/>
                <a:gd name="connsiteX12" fmla="*/ 334499 w 377368"/>
                <a:gd name="connsiteY12" fmla="*/ 39485 h 396931"/>
                <a:gd name="connsiteX13" fmla="*/ 370506 w 377368"/>
                <a:gd name="connsiteY13" fmla="*/ 79745 h 396931"/>
                <a:gd name="connsiteX14" fmla="*/ 377594 w 377368"/>
                <a:gd name="connsiteY14" fmla="*/ 79745 h 396931"/>
                <a:gd name="connsiteX15" fmla="*/ 343288 w 377368"/>
                <a:gd name="connsiteY15" fmla="*/ 75 h 396931"/>
                <a:gd name="connsiteX16" fmla="*/ 8164 w 377368"/>
                <a:gd name="connsiteY16" fmla="*/ 75 h 396931"/>
                <a:gd name="connsiteX17" fmla="*/ 509 w 377368"/>
                <a:gd name="connsiteY17" fmla="*/ 2060 h 396931"/>
                <a:gd name="connsiteX18" fmla="*/ 225 w 377368"/>
                <a:gd name="connsiteY18" fmla="*/ 11416 h 396931"/>
                <a:gd name="connsiteX19" fmla="*/ 150209 w 377368"/>
                <a:gd name="connsiteY19" fmla="*/ 216687 h 396931"/>
                <a:gd name="connsiteX20" fmla="*/ 3344 w 377368"/>
                <a:gd name="connsiteY20" fmla="*/ 388785 h 396931"/>
                <a:gd name="connsiteX21" fmla="*/ 509 w 377368"/>
                <a:gd name="connsiteY21" fmla="*/ 393888 h 396931"/>
                <a:gd name="connsiteX22" fmla="*/ 8164 w 377368"/>
                <a:gd name="connsiteY22" fmla="*/ 397007 h 396931"/>
                <a:gd name="connsiteX23" fmla="*/ 343288 w 377368"/>
                <a:gd name="connsiteY23" fmla="*/ 397007 h 396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7368" h="396931">
                  <a:moveTo>
                    <a:pt x="343288" y="397007"/>
                  </a:moveTo>
                  <a:lnTo>
                    <a:pt x="377594" y="306280"/>
                  </a:lnTo>
                  <a:lnTo>
                    <a:pt x="370506" y="306280"/>
                  </a:lnTo>
                  <a:cubicBezTo>
                    <a:pt x="359449" y="335766"/>
                    <a:pt x="329395" y="355046"/>
                    <a:pt x="296790" y="363551"/>
                  </a:cubicBezTo>
                  <a:cubicBezTo>
                    <a:pt x="290836" y="364969"/>
                    <a:pt x="263051" y="372341"/>
                    <a:pt x="208615" y="372341"/>
                  </a:cubicBezTo>
                  <a:lnTo>
                    <a:pt x="37650" y="372341"/>
                  </a:lnTo>
                  <a:lnTo>
                    <a:pt x="181963" y="203077"/>
                  </a:lnTo>
                  <a:cubicBezTo>
                    <a:pt x="183948" y="200809"/>
                    <a:pt x="184515" y="199959"/>
                    <a:pt x="184515" y="198541"/>
                  </a:cubicBezTo>
                  <a:cubicBezTo>
                    <a:pt x="184515" y="197974"/>
                    <a:pt x="184515" y="197124"/>
                    <a:pt x="182530" y="194288"/>
                  </a:cubicBezTo>
                  <a:lnTo>
                    <a:pt x="50409" y="13684"/>
                  </a:lnTo>
                  <a:lnTo>
                    <a:pt x="205779" y="13684"/>
                  </a:lnTo>
                  <a:cubicBezTo>
                    <a:pt x="243771" y="13684"/>
                    <a:pt x="269572" y="17654"/>
                    <a:pt x="272124" y="18221"/>
                  </a:cubicBezTo>
                  <a:cubicBezTo>
                    <a:pt x="287434" y="20489"/>
                    <a:pt x="312100" y="25309"/>
                    <a:pt x="334499" y="39485"/>
                  </a:cubicBezTo>
                  <a:cubicBezTo>
                    <a:pt x="341587" y="44021"/>
                    <a:pt x="360866" y="56780"/>
                    <a:pt x="370506" y="79745"/>
                  </a:cubicBezTo>
                  <a:lnTo>
                    <a:pt x="377594" y="79745"/>
                  </a:lnTo>
                  <a:lnTo>
                    <a:pt x="343288" y="75"/>
                  </a:lnTo>
                  <a:lnTo>
                    <a:pt x="8164" y="75"/>
                  </a:lnTo>
                  <a:cubicBezTo>
                    <a:pt x="1643" y="75"/>
                    <a:pt x="1359" y="359"/>
                    <a:pt x="509" y="2060"/>
                  </a:cubicBezTo>
                  <a:cubicBezTo>
                    <a:pt x="225" y="2910"/>
                    <a:pt x="225" y="8297"/>
                    <a:pt x="225" y="11416"/>
                  </a:cubicBezTo>
                  <a:lnTo>
                    <a:pt x="150209" y="216687"/>
                  </a:lnTo>
                  <a:lnTo>
                    <a:pt x="3344" y="388785"/>
                  </a:lnTo>
                  <a:cubicBezTo>
                    <a:pt x="509" y="392187"/>
                    <a:pt x="509" y="393605"/>
                    <a:pt x="509" y="393888"/>
                  </a:cubicBezTo>
                  <a:cubicBezTo>
                    <a:pt x="509" y="397007"/>
                    <a:pt x="3060" y="397007"/>
                    <a:pt x="8164" y="397007"/>
                  </a:cubicBezTo>
                  <a:lnTo>
                    <a:pt x="343288" y="3970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29" name="フリーフォーム 128">
              <a:extLst>
                <a:ext uri="{FF2B5EF4-FFF2-40B4-BE49-F238E27FC236}">
                  <a16:creationId xmlns:a16="http://schemas.microsoft.com/office/drawing/2014/main" id="{6EEE6540-B781-985B-BB4E-F794BFAA69E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742799" y="8801327"/>
              <a:ext cx="60135" cy="133567"/>
            </a:xfrm>
            <a:custGeom>
              <a:avLst/>
              <a:gdLst>
                <a:gd name="connsiteX0" fmla="*/ 55206 w 60135"/>
                <a:gd name="connsiteY0" fmla="*/ 7638 h 133567"/>
                <a:gd name="connsiteX1" fmla="*/ 47267 w 60135"/>
                <a:gd name="connsiteY1" fmla="*/ 96 h 133567"/>
                <a:gd name="connsiteX2" fmla="*/ 36153 w 60135"/>
                <a:gd name="connsiteY2" fmla="*/ 11012 h 133567"/>
                <a:gd name="connsiteX3" fmla="*/ 44092 w 60135"/>
                <a:gd name="connsiteY3" fmla="*/ 18554 h 133567"/>
                <a:gd name="connsiteX4" fmla="*/ 55206 w 60135"/>
                <a:gd name="connsiteY4" fmla="*/ 7638 h 133567"/>
                <a:gd name="connsiteX5" fmla="*/ 14719 w 60135"/>
                <a:gd name="connsiteY5" fmla="*/ 108459 h 133567"/>
                <a:gd name="connsiteX6" fmla="*/ 12933 w 60135"/>
                <a:gd name="connsiteY6" fmla="*/ 116794 h 133567"/>
                <a:gd name="connsiteX7" fmla="*/ 31787 w 60135"/>
                <a:gd name="connsiteY7" fmla="*/ 133664 h 133567"/>
                <a:gd name="connsiteX8" fmla="*/ 60366 w 60135"/>
                <a:gd name="connsiteY8" fmla="*/ 103299 h 133567"/>
                <a:gd name="connsiteX9" fmla="*/ 57191 w 60135"/>
                <a:gd name="connsiteY9" fmla="*/ 100719 h 133567"/>
                <a:gd name="connsiteX10" fmla="*/ 53420 w 60135"/>
                <a:gd name="connsiteY10" fmla="*/ 104093 h 133567"/>
                <a:gd name="connsiteX11" fmla="*/ 32383 w 60135"/>
                <a:gd name="connsiteY11" fmla="*/ 128107 h 133567"/>
                <a:gd name="connsiteX12" fmla="*/ 27421 w 60135"/>
                <a:gd name="connsiteY12" fmla="*/ 121161 h 133567"/>
                <a:gd name="connsiteX13" fmla="*/ 30596 w 60135"/>
                <a:gd name="connsiteY13" fmla="*/ 108459 h 133567"/>
                <a:gd name="connsiteX14" fmla="*/ 36947 w 60135"/>
                <a:gd name="connsiteY14" fmla="*/ 92582 h 133567"/>
                <a:gd name="connsiteX15" fmla="*/ 46672 w 60135"/>
                <a:gd name="connsiteY15" fmla="*/ 67376 h 133567"/>
                <a:gd name="connsiteX16" fmla="*/ 47863 w 60135"/>
                <a:gd name="connsiteY16" fmla="*/ 61025 h 133567"/>
                <a:gd name="connsiteX17" fmla="*/ 29009 w 60135"/>
                <a:gd name="connsiteY17" fmla="*/ 44156 h 133567"/>
                <a:gd name="connsiteX18" fmla="*/ 231 w 60135"/>
                <a:gd name="connsiteY18" fmla="*/ 74521 h 133567"/>
                <a:gd name="connsiteX19" fmla="*/ 3605 w 60135"/>
                <a:gd name="connsiteY19" fmla="*/ 77101 h 133567"/>
                <a:gd name="connsiteX20" fmla="*/ 7177 w 60135"/>
                <a:gd name="connsiteY20" fmla="*/ 73926 h 133567"/>
                <a:gd name="connsiteX21" fmla="*/ 28413 w 60135"/>
                <a:gd name="connsiteY21" fmla="*/ 49713 h 133567"/>
                <a:gd name="connsiteX22" fmla="*/ 33375 w 60135"/>
                <a:gd name="connsiteY22" fmla="*/ 56659 h 133567"/>
                <a:gd name="connsiteX23" fmla="*/ 27222 w 60135"/>
                <a:gd name="connsiteY23" fmla="*/ 76506 h 133567"/>
                <a:gd name="connsiteX24" fmla="*/ 14719 w 60135"/>
                <a:gd name="connsiteY24" fmla="*/ 108459 h 13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35" h="133567">
                  <a:moveTo>
                    <a:pt x="55206" y="7638"/>
                  </a:moveTo>
                  <a:cubicBezTo>
                    <a:pt x="55206" y="4463"/>
                    <a:pt x="52825" y="96"/>
                    <a:pt x="47267" y="96"/>
                  </a:cubicBezTo>
                  <a:cubicBezTo>
                    <a:pt x="41909" y="96"/>
                    <a:pt x="36153" y="5257"/>
                    <a:pt x="36153" y="11012"/>
                  </a:cubicBezTo>
                  <a:cubicBezTo>
                    <a:pt x="36153" y="14386"/>
                    <a:pt x="38733" y="18554"/>
                    <a:pt x="44092" y="18554"/>
                  </a:cubicBezTo>
                  <a:cubicBezTo>
                    <a:pt x="49848" y="18554"/>
                    <a:pt x="55206" y="12997"/>
                    <a:pt x="55206" y="7638"/>
                  </a:cubicBezTo>
                  <a:close/>
                  <a:moveTo>
                    <a:pt x="14719" y="108459"/>
                  </a:moveTo>
                  <a:cubicBezTo>
                    <a:pt x="13925" y="111039"/>
                    <a:pt x="12933" y="113420"/>
                    <a:pt x="12933" y="116794"/>
                  </a:cubicBezTo>
                  <a:cubicBezTo>
                    <a:pt x="12933" y="126122"/>
                    <a:pt x="20872" y="133664"/>
                    <a:pt x="31787" y="133664"/>
                  </a:cubicBezTo>
                  <a:cubicBezTo>
                    <a:pt x="51634" y="133664"/>
                    <a:pt x="60366" y="106276"/>
                    <a:pt x="60366" y="103299"/>
                  </a:cubicBezTo>
                  <a:cubicBezTo>
                    <a:pt x="60366" y="100719"/>
                    <a:pt x="57786" y="100719"/>
                    <a:pt x="57191" y="100719"/>
                  </a:cubicBezTo>
                  <a:cubicBezTo>
                    <a:pt x="54412" y="100719"/>
                    <a:pt x="54214" y="101909"/>
                    <a:pt x="53420" y="104093"/>
                  </a:cubicBezTo>
                  <a:cubicBezTo>
                    <a:pt x="48855" y="119970"/>
                    <a:pt x="40123" y="128107"/>
                    <a:pt x="32383" y="128107"/>
                  </a:cubicBezTo>
                  <a:cubicBezTo>
                    <a:pt x="28413" y="128107"/>
                    <a:pt x="27421" y="125527"/>
                    <a:pt x="27421" y="121161"/>
                  </a:cubicBezTo>
                  <a:cubicBezTo>
                    <a:pt x="27421" y="116596"/>
                    <a:pt x="28810" y="112825"/>
                    <a:pt x="30596" y="108459"/>
                  </a:cubicBezTo>
                  <a:cubicBezTo>
                    <a:pt x="32581" y="103100"/>
                    <a:pt x="34764" y="97742"/>
                    <a:pt x="36947" y="92582"/>
                  </a:cubicBezTo>
                  <a:cubicBezTo>
                    <a:pt x="38733" y="87818"/>
                    <a:pt x="45878" y="69758"/>
                    <a:pt x="46672" y="67376"/>
                  </a:cubicBezTo>
                  <a:cubicBezTo>
                    <a:pt x="47267" y="65392"/>
                    <a:pt x="47863" y="63010"/>
                    <a:pt x="47863" y="61025"/>
                  </a:cubicBezTo>
                  <a:cubicBezTo>
                    <a:pt x="47863" y="51698"/>
                    <a:pt x="39924" y="44156"/>
                    <a:pt x="29009" y="44156"/>
                  </a:cubicBezTo>
                  <a:cubicBezTo>
                    <a:pt x="9360" y="44156"/>
                    <a:pt x="231" y="71147"/>
                    <a:pt x="231" y="74521"/>
                  </a:cubicBezTo>
                  <a:cubicBezTo>
                    <a:pt x="231" y="77101"/>
                    <a:pt x="3010" y="77101"/>
                    <a:pt x="3605" y="77101"/>
                  </a:cubicBezTo>
                  <a:cubicBezTo>
                    <a:pt x="6383" y="77101"/>
                    <a:pt x="6582" y="76109"/>
                    <a:pt x="7177" y="73926"/>
                  </a:cubicBezTo>
                  <a:cubicBezTo>
                    <a:pt x="12337" y="56858"/>
                    <a:pt x="21070" y="49713"/>
                    <a:pt x="28413" y="49713"/>
                  </a:cubicBezTo>
                  <a:cubicBezTo>
                    <a:pt x="31589" y="49713"/>
                    <a:pt x="33375" y="51301"/>
                    <a:pt x="33375" y="56659"/>
                  </a:cubicBezTo>
                  <a:cubicBezTo>
                    <a:pt x="33375" y="61224"/>
                    <a:pt x="32184" y="64201"/>
                    <a:pt x="27222" y="76506"/>
                  </a:cubicBezTo>
                  <a:lnTo>
                    <a:pt x="14719" y="10845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30" name="フリーフォーム 129">
              <a:extLst>
                <a:ext uri="{FF2B5EF4-FFF2-40B4-BE49-F238E27FC236}">
                  <a16:creationId xmlns:a16="http://schemas.microsoft.com/office/drawing/2014/main" id="{03183DA7-FB62-E668-E3CE-003082929B8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030702" y="8473074"/>
              <a:ext cx="148849" cy="186274"/>
            </a:xfrm>
            <a:custGeom>
              <a:avLst/>
              <a:gdLst>
                <a:gd name="connsiteX0" fmla="*/ 6762 w 148849"/>
                <a:gd name="connsiteY0" fmla="*/ 53387 h 186274"/>
                <a:gd name="connsiteX1" fmla="*/ 51842 w 148849"/>
                <a:gd name="connsiteY1" fmla="*/ 20498 h 186274"/>
                <a:gd name="connsiteX2" fmla="*/ 97773 w 148849"/>
                <a:gd name="connsiteY2" fmla="*/ 92513 h 186274"/>
                <a:gd name="connsiteX3" fmla="*/ 94371 w 148849"/>
                <a:gd name="connsiteY3" fmla="*/ 120298 h 186274"/>
                <a:gd name="connsiteX4" fmla="*/ 79628 w 148849"/>
                <a:gd name="connsiteY4" fmla="*/ 181256 h 186274"/>
                <a:gd name="connsiteX5" fmla="*/ 83314 w 148849"/>
                <a:gd name="connsiteY5" fmla="*/ 186359 h 186274"/>
                <a:gd name="connsiteX6" fmla="*/ 92386 w 148849"/>
                <a:gd name="connsiteY6" fmla="*/ 169348 h 186274"/>
                <a:gd name="connsiteX7" fmla="*/ 102877 w 148849"/>
                <a:gd name="connsiteY7" fmla="*/ 120582 h 186274"/>
                <a:gd name="connsiteX8" fmla="*/ 105145 w 148849"/>
                <a:gd name="connsiteY8" fmla="*/ 109524 h 186274"/>
                <a:gd name="connsiteX9" fmla="*/ 143704 w 148849"/>
                <a:gd name="connsiteY9" fmla="*/ 16813 h 186274"/>
                <a:gd name="connsiteX10" fmla="*/ 149091 w 148849"/>
                <a:gd name="connsiteY10" fmla="*/ 6039 h 186274"/>
                <a:gd name="connsiteX11" fmla="*/ 145689 w 148849"/>
                <a:gd name="connsiteY11" fmla="*/ 3203 h 186274"/>
                <a:gd name="connsiteX12" fmla="*/ 142286 w 148849"/>
                <a:gd name="connsiteY12" fmla="*/ 5188 h 186274"/>
                <a:gd name="connsiteX13" fmla="*/ 104861 w 148849"/>
                <a:gd name="connsiteY13" fmla="*/ 89111 h 186274"/>
                <a:gd name="connsiteX14" fmla="*/ 93237 w 148849"/>
                <a:gd name="connsiteY14" fmla="*/ 31272 h 186274"/>
                <a:gd name="connsiteX15" fmla="*/ 55528 w 148849"/>
                <a:gd name="connsiteY15" fmla="*/ 85 h 186274"/>
                <a:gd name="connsiteX16" fmla="*/ 241 w 148849"/>
                <a:gd name="connsiteY16" fmla="*/ 51969 h 186274"/>
                <a:gd name="connsiteX17" fmla="*/ 5628 w 148849"/>
                <a:gd name="connsiteY17" fmla="*/ 54805 h 186274"/>
                <a:gd name="connsiteX18" fmla="*/ 6762 w 148849"/>
                <a:gd name="connsiteY18" fmla="*/ 53387 h 18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849" h="186274">
                  <a:moveTo>
                    <a:pt x="6762" y="53387"/>
                  </a:moveTo>
                  <a:cubicBezTo>
                    <a:pt x="17820" y="20782"/>
                    <a:pt x="48724" y="20498"/>
                    <a:pt x="51842" y="20498"/>
                  </a:cubicBezTo>
                  <a:cubicBezTo>
                    <a:pt x="94654" y="20498"/>
                    <a:pt x="97773" y="70115"/>
                    <a:pt x="97773" y="92513"/>
                  </a:cubicBezTo>
                  <a:cubicBezTo>
                    <a:pt x="97773" y="109808"/>
                    <a:pt x="96356" y="114628"/>
                    <a:pt x="94371" y="120298"/>
                  </a:cubicBezTo>
                  <a:cubicBezTo>
                    <a:pt x="88133" y="140995"/>
                    <a:pt x="79628" y="173884"/>
                    <a:pt x="79628" y="181256"/>
                  </a:cubicBezTo>
                  <a:cubicBezTo>
                    <a:pt x="79628" y="184374"/>
                    <a:pt x="81045" y="186359"/>
                    <a:pt x="83314" y="186359"/>
                  </a:cubicBezTo>
                  <a:cubicBezTo>
                    <a:pt x="86999" y="186359"/>
                    <a:pt x="89267" y="180122"/>
                    <a:pt x="92386" y="169348"/>
                  </a:cubicBezTo>
                  <a:cubicBezTo>
                    <a:pt x="98907" y="145532"/>
                    <a:pt x="101743" y="129371"/>
                    <a:pt x="102877" y="120582"/>
                  </a:cubicBezTo>
                  <a:cubicBezTo>
                    <a:pt x="103444" y="116896"/>
                    <a:pt x="104011" y="113210"/>
                    <a:pt x="105145" y="109524"/>
                  </a:cubicBezTo>
                  <a:cubicBezTo>
                    <a:pt x="114218" y="81456"/>
                    <a:pt x="132363" y="39211"/>
                    <a:pt x="143704" y="16813"/>
                  </a:cubicBezTo>
                  <a:cubicBezTo>
                    <a:pt x="145689" y="13410"/>
                    <a:pt x="149091" y="7173"/>
                    <a:pt x="149091" y="6039"/>
                  </a:cubicBezTo>
                  <a:cubicBezTo>
                    <a:pt x="149091" y="3203"/>
                    <a:pt x="146256" y="3203"/>
                    <a:pt x="145689" y="3203"/>
                  </a:cubicBezTo>
                  <a:cubicBezTo>
                    <a:pt x="144838" y="3203"/>
                    <a:pt x="143137" y="3203"/>
                    <a:pt x="142286" y="5188"/>
                  </a:cubicBezTo>
                  <a:cubicBezTo>
                    <a:pt x="127543" y="32123"/>
                    <a:pt x="116202" y="60475"/>
                    <a:pt x="104861" y="89111"/>
                  </a:cubicBezTo>
                  <a:cubicBezTo>
                    <a:pt x="104578" y="80322"/>
                    <a:pt x="104294" y="58774"/>
                    <a:pt x="93237" y="31272"/>
                  </a:cubicBezTo>
                  <a:cubicBezTo>
                    <a:pt x="86432" y="13977"/>
                    <a:pt x="75091" y="85"/>
                    <a:pt x="55528" y="85"/>
                  </a:cubicBezTo>
                  <a:cubicBezTo>
                    <a:pt x="20088" y="85"/>
                    <a:pt x="241" y="43180"/>
                    <a:pt x="241" y="51969"/>
                  </a:cubicBezTo>
                  <a:cubicBezTo>
                    <a:pt x="241" y="54805"/>
                    <a:pt x="2793" y="54805"/>
                    <a:pt x="5628" y="54805"/>
                  </a:cubicBezTo>
                  <a:lnTo>
                    <a:pt x="6762" y="5338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31" name="フリーフォーム 130">
              <a:extLst>
                <a:ext uri="{FF2B5EF4-FFF2-40B4-BE49-F238E27FC236}">
                  <a16:creationId xmlns:a16="http://schemas.microsoft.com/office/drawing/2014/main" id="{AA8E32BA-2467-4FF4-EA51-3446F9BFC9B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181715" y="8509337"/>
              <a:ext cx="60135" cy="133567"/>
            </a:xfrm>
            <a:custGeom>
              <a:avLst/>
              <a:gdLst>
                <a:gd name="connsiteX0" fmla="*/ 55222 w 60135"/>
                <a:gd name="connsiteY0" fmla="*/ 7628 h 133567"/>
                <a:gd name="connsiteX1" fmla="*/ 47283 w 60135"/>
                <a:gd name="connsiteY1" fmla="*/ 86 h 133567"/>
                <a:gd name="connsiteX2" fmla="*/ 36169 w 60135"/>
                <a:gd name="connsiteY2" fmla="*/ 11002 h 133567"/>
                <a:gd name="connsiteX3" fmla="*/ 44107 w 60135"/>
                <a:gd name="connsiteY3" fmla="*/ 18544 h 133567"/>
                <a:gd name="connsiteX4" fmla="*/ 55222 w 60135"/>
                <a:gd name="connsiteY4" fmla="*/ 7628 h 133567"/>
                <a:gd name="connsiteX5" fmla="*/ 14734 w 60135"/>
                <a:gd name="connsiteY5" fmla="*/ 108449 h 133567"/>
                <a:gd name="connsiteX6" fmla="*/ 12948 w 60135"/>
                <a:gd name="connsiteY6" fmla="*/ 116784 h 133567"/>
                <a:gd name="connsiteX7" fmla="*/ 31803 w 60135"/>
                <a:gd name="connsiteY7" fmla="*/ 133654 h 133567"/>
                <a:gd name="connsiteX8" fmla="*/ 60382 w 60135"/>
                <a:gd name="connsiteY8" fmla="*/ 103288 h 133567"/>
                <a:gd name="connsiteX9" fmla="*/ 57206 w 60135"/>
                <a:gd name="connsiteY9" fmla="*/ 100708 h 133567"/>
                <a:gd name="connsiteX10" fmla="*/ 53435 w 60135"/>
                <a:gd name="connsiteY10" fmla="*/ 104082 h 133567"/>
                <a:gd name="connsiteX11" fmla="*/ 32398 w 60135"/>
                <a:gd name="connsiteY11" fmla="*/ 128097 h 133567"/>
                <a:gd name="connsiteX12" fmla="*/ 27436 w 60135"/>
                <a:gd name="connsiteY12" fmla="*/ 121150 h 133567"/>
                <a:gd name="connsiteX13" fmla="*/ 30612 w 60135"/>
                <a:gd name="connsiteY13" fmla="*/ 108449 h 133567"/>
                <a:gd name="connsiteX14" fmla="*/ 36963 w 60135"/>
                <a:gd name="connsiteY14" fmla="*/ 92571 h 133567"/>
                <a:gd name="connsiteX15" fmla="*/ 46688 w 60135"/>
                <a:gd name="connsiteY15" fmla="*/ 67366 h 133567"/>
                <a:gd name="connsiteX16" fmla="*/ 47878 w 60135"/>
                <a:gd name="connsiteY16" fmla="*/ 61015 h 133567"/>
                <a:gd name="connsiteX17" fmla="*/ 29024 w 60135"/>
                <a:gd name="connsiteY17" fmla="*/ 44146 h 133567"/>
                <a:gd name="connsiteX18" fmla="*/ 246 w 60135"/>
                <a:gd name="connsiteY18" fmla="*/ 74511 h 133567"/>
                <a:gd name="connsiteX19" fmla="*/ 3620 w 60135"/>
                <a:gd name="connsiteY19" fmla="*/ 77091 h 133567"/>
                <a:gd name="connsiteX20" fmla="*/ 7193 w 60135"/>
                <a:gd name="connsiteY20" fmla="*/ 73915 h 133567"/>
                <a:gd name="connsiteX21" fmla="*/ 28429 w 60135"/>
                <a:gd name="connsiteY21" fmla="*/ 49703 h 133567"/>
                <a:gd name="connsiteX22" fmla="*/ 33390 w 60135"/>
                <a:gd name="connsiteY22" fmla="*/ 56649 h 133567"/>
                <a:gd name="connsiteX23" fmla="*/ 27238 w 60135"/>
                <a:gd name="connsiteY23" fmla="*/ 76496 h 133567"/>
                <a:gd name="connsiteX24" fmla="*/ 14734 w 60135"/>
                <a:gd name="connsiteY24" fmla="*/ 108449 h 13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35" h="133567">
                  <a:moveTo>
                    <a:pt x="55222" y="7628"/>
                  </a:moveTo>
                  <a:cubicBezTo>
                    <a:pt x="55222" y="4452"/>
                    <a:pt x="52840" y="86"/>
                    <a:pt x="47283" y="86"/>
                  </a:cubicBezTo>
                  <a:cubicBezTo>
                    <a:pt x="41924" y="86"/>
                    <a:pt x="36169" y="5246"/>
                    <a:pt x="36169" y="11002"/>
                  </a:cubicBezTo>
                  <a:cubicBezTo>
                    <a:pt x="36169" y="14376"/>
                    <a:pt x="38749" y="18544"/>
                    <a:pt x="44107" y="18544"/>
                  </a:cubicBezTo>
                  <a:cubicBezTo>
                    <a:pt x="49863" y="18544"/>
                    <a:pt x="55222" y="12986"/>
                    <a:pt x="55222" y="7628"/>
                  </a:cubicBezTo>
                  <a:close/>
                  <a:moveTo>
                    <a:pt x="14734" y="108449"/>
                  </a:moveTo>
                  <a:cubicBezTo>
                    <a:pt x="13941" y="111029"/>
                    <a:pt x="12948" y="113410"/>
                    <a:pt x="12948" y="116784"/>
                  </a:cubicBezTo>
                  <a:cubicBezTo>
                    <a:pt x="12948" y="126112"/>
                    <a:pt x="20887" y="133654"/>
                    <a:pt x="31803" y="133654"/>
                  </a:cubicBezTo>
                  <a:cubicBezTo>
                    <a:pt x="51649" y="133654"/>
                    <a:pt x="60382" y="106265"/>
                    <a:pt x="60382" y="103288"/>
                  </a:cubicBezTo>
                  <a:cubicBezTo>
                    <a:pt x="60382" y="100708"/>
                    <a:pt x="57802" y="100708"/>
                    <a:pt x="57206" y="100708"/>
                  </a:cubicBezTo>
                  <a:cubicBezTo>
                    <a:pt x="54428" y="100708"/>
                    <a:pt x="54229" y="101899"/>
                    <a:pt x="53435" y="104082"/>
                  </a:cubicBezTo>
                  <a:cubicBezTo>
                    <a:pt x="48871" y="119960"/>
                    <a:pt x="40138" y="128097"/>
                    <a:pt x="32398" y="128097"/>
                  </a:cubicBezTo>
                  <a:cubicBezTo>
                    <a:pt x="28429" y="128097"/>
                    <a:pt x="27436" y="125517"/>
                    <a:pt x="27436" y="121150"/>
                  </a:cubicBezTo>
                  <a:cubicBezTo>
                    <a:pt x="27436" y="116586"/>
                    <a:pt x="28826" y="112815"/>
                    <a:pt x="30612" y="108449"/>
                  </a:cubicBezTo>
                  <a:cubicBezTo>
                    <a:pt x="32596" y="103090"/>
                    <a:pt x="34780" y="97731"/>
                    <a:pt x="36963" y="92571"/>
                  </a:cubicBezTo>
                  <a:cubicBezTo>
                    <a:pt x="38749" y="87808"/>
                    <a:pt x="45894" y="69748"/>
                    <a:pt x="46688" y="67366"/>
                  </a:cubicBezTo>
                  <a:cubicBezTo>
                    <a:pt x="47283" y="65381"/>
                    <a:pt x="47878" y="63000"/>
                    <a:pt x="47878" y="61015"/>
                  </a:cubicBezTo>
                  <a:cubicBezTo>
                    <a:pt x="47878" y="51687"/>
                    <a:pt x="39940" y="44146"/>
                    <a:pt x="29024" y="44146"/>
                  </a:cubicBezTo>
                  <a:cubicBezTo>
                    <a:pt x="9376" y="44146"/>
                    <a:pt x="246" y="71137"/>
                    <a:pt x="246" y="74511"/>
                  </a:cubicBezTo>
                  <a:cubicBezTo>
                    <a:pt x="246" y="77091"/>
                    <a:pt x="3025" y="77091"/>
                    <a:pt x="3620" y="77091"/>
                  </a:cubicBezTo>
                  <a:cubicBezTo>
                    <a:pt x="6399" y="77091"/>
                    <a:pt x="6597" y="76099"/>
                    <a:pt x="7193" y="73915"/>
                  </a:cubicBezTo>
                  <a:cubicBezTo>
                    <a:pt x="12353" y="56847"/>
                    <a:pt x="21085" y="49703"/>
                    <a:pt x="28429" y="49703"/>
                  </a:cubicBezTo>
                  <a:cubicBezTo>
                    <a:pt x="31604" y="49703"/>
                    <a:pt x="33390" y="51290"/>
                    <a:pt x="33390" y="56649"/>
                  </a:cubicBezTo>
                  <a:cubicBezTo>
                    <a:pt x="33390" y="61214"/>
                    <a:pt x="32199" y="64191"/>
                    <a:pt x="27238" y="76496"/>
                  </a:cubicBezTo>
                  <a:lnTo>
                    <a:pt x="14734" y="10844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32" name="フリーフォーム 131">
              <a:extLst>
                <a:ext uri="{FF2B5EF4-FFF2-40B4-BE49-F238E27FC236}">
                  <a16:creationId xmlns:a16="http://schemas.microsoft.com/office/drawing/2014/main" id="{D292D841-2254-918C-1734-A3B41100B38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347772" y="8385749"/>
              <a:ext cx="11340" cy="283522"/>
            </a:xfrm>
            <a:custGeom>
              <a:avLst/>
              <a:gdLst>
                <a:gd name="connsiteX0" fmla="*/ 11592 w 11340"/>
                <a:gd name="connsiteY0" fmla="*/ 10291 h 283522"/>
                <a:gd name="connsiteX1" fmla="*/ 5922 w 11340"/>
                <a:gd name="connsiteY1" fmla="*/ 85 h 283522"/>
                <a:gd name="connsiteX2" fmla="*/ 251 w 11340"/>
                <a:gd name="connsiteY2" fmla="*/ 10291 h 283522"/>
                <a:gd name="connsiteX3" fmla="*/ 251 w 11340"/>
                <a:gd name="connsiteY3" fmla="*/ 273401 h 283522"/>
                <a:gd name="connsiteX4" fmla="*/ 5922 w 11340"/>
                <a:gd name="connsiteY4" fmla="*/ 283607 h 283522"/>
                <a:gd name="connsiteX5" fmla="*/ 11592 w 11340"/>
                <a:gd name="connsiteY5" fmla="*/ 273401 h 283522"/>
                <a:gd name="connsiteX6" fmla="*/ 11592 w 11340"/>
                <a:gd name="connsiteY6" fmla="*/ 10291 h 2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40" h="283522">
                  <a:moveTo>
                    <a:pt x="11592" y="10291"/>
                  </a:moveTo>
                  <a:cubicBezTo>
                    <a:pt x="11592" y="5188"/>
                    <a:pt x="11592" y="85"/>
                    <a:pt x="5922" y="85"/>
                  </a:cubicBezTo>
                  <a:cubicBezTo>
                    <a:pt x="251" y="85"/>
                    <a:pt x="251" y="5188"/>
                    <a:pt x="251" y="10291"/>
                  </a:cubicBezTo>
                  <a:lnTo>
                    <a:pt x="251" y="273401"/>
                  </a:lnTo>
                  <a:cubicBezTo>
                    <a:pt x="251" y="278504"/>
                    <a:pt x="251" y="283607"/>
                    <a:pt x="5922" y="283607"/>
                  </a:cubicBezTo>
                  <a:cubicBezTo>
                    <a:pt x="11592" y="283607"/>
                    <a:pt x="11592" y="278504"/>
                    <a:pt x="11592" y="273401"/>
                  </a:cubicBezTo>
                  <a:lnTo>
                    <a:pt x="11592" y="1029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33" name="フリーフォーム 132">
              <a:extLst>
                <a:ext uri="{FF2B5EF4-FFF2-40B4-BE49-F238E27FC236}">
                  <a16:creationId xmlns:a16="http://schemas.microsoft.com/office/drawing/2014/main" id="{C87C3341-1DD1-5E1D-9DA5-461F01A5538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407816" y="8473074"/>
              <a:ext cx="133539" cy="125317"/>
            </a:xfrm>
            <a:custGeom>
              <a:avLst/>
              <a:gdLst>
                <a:gd name="connsiteX0" fmla="*/ 48737 w 133539"/>
                <a:gd name="connsiteY0" fmla="*/ 3203 h 125317"/>
                <a:gd name="connsiteX1" fmla="*/ 45051 w 133539"/>
                <a:gd name="connsiteY1" fmla="*/ 85 h 125317"/>
                <a:gd name="connsiteX2" fmla="*/ 10461 w 133539"/>
                <a:gd name="connsiteY2" fmla="*/ 2920 h 125317"/>
                <a:gd name="connsiteX3" fmla="*/ 5074 w 133539"/>
                <a:gd name="connsiteY3" fmla="*/ 8590 h 125317"/>
                <a:gd name="connsiteX4" fmla="*/ 11879 w 133539"/>
                <a:gd name="connsiteY4" fmla="*/ 11993 h 125317"/>
                <a:gd name="connsiteX5" fmla="*/ 26055 w 133539"/>
                <a:gd name="connsiteY5" fmla="*/ 16813 h 125317"/>
                <a:gd name="connsiteX6" fmla="*/ 20668 w 133539"/>
                <a:gd name="connsiteY6" fmla="*/ 39778 h 125317"/>
                <a:gd name="connsiteX7" fmla="*/ 3373 w 133539"/>
                <a:gd name="connsiteY7" fmla="*/ 109241 h 125317"/>
                <a:gd name="connsiteX8" fmla="*/ 254 w 133539"/>
                <a:gd name="connsiteY8" fmla="*/ 121999 h 125317"/>
                <a:gd name="connsiteX9" fmla="*/ 4791 w 133539"/>
                <a:gd name="connsiteY9" fmla="*/ 125402 h 125317"/>
                <a:gd name="connsiteX10" fmla="*/ 8760 w 133539"/>
                <a:gd name="connsiteY10" fmla="*/ 125402 h 125317"/>
                <a:gd name="connsiteX11" fmla="*/ 88713 w 133539"/>
                <a:gd name="connsiteY11" fmla="*/ 83724 h 125317"/>
                <a:gd name="connsiteX12" fmla="*/ 133793 w 133539"/>
                <a:gd name="connsiteY12" fmla="*/ 7740 h 125317"/>
                <a:gd name="connsiteX13" fmla="*/ 125571 w 133539"/>
                <a:gd name="connsiteY13" fmla="*/ 85 h 125317"/>
                <a:gd name="connsiteX14" fmla="*/ 114514 w 133539"/>
                <a:gd name="connsiteY14" fmla="*/ 9441 h 125317"/>
                <a:gd name="connsiteX15" fmla="*/ 20951 w 133539"/>
                <a:gd name="connsiteY15" fmla="*/ 116045 h 125317"/>
                <a:gd name="connsiteX16" fmla="*/ 48737 w 133539"/>
                <a:gd name="connsiteY16" fmla="*/ 3203 h 12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539" h="125317">
                  <a:moveTo>
                    <a:pt x="48737" y="3203"/>
                  </a:moveTo>
                  <a:cubicBezTo>
                    <a:pt x="48737" y="2920"/>
                    <a:pt x="48737" y="85"/>
                    <a:pt x="45051" y="85"/>
                  </a:cubicBezTo>
                  <a:cubicBezTo>
                    <a:pt x="38530" y="85"/>
                    <a:pt x="17833" y="2353"/>
                    <a:pt x="10461" y="2920"/>
                  </a:cubicBezTo>
                  <a:cubicBezTo>
                    <a:pt x="8193" y="3203"/>
                    <a:pt x="5074" y="3487"/>
                    <a:pt x="5074" y="8590"/>
                  </a:cubicBezTo>
                  <a:cubicBezTo>
                    <a:pt x="5074" y="11993"/>
                    <a:pt x="7626" y="11993"/>
                    <a:pt x="11879" y="11993"/>
                  </a:cubicBezTo>
                  <a:cubicBezTo>
                    <a:pt x="25488" y="11993"/>
                    <a:pt x="26055" y="13977"/>
                    <a:pt x="26055" y="16813"/>
                  </a:cubicBezTo>
                  <a:cubicBezTo>
                    <a:pt x="26055" y="18797"/>
                    <a:pt x="22653" y="32123"/>
                    <a:pt x="20668" y="39778"/>
                  </a:cubicBezTo>
                  <a:lnTo>
                    <a:pt x="3373" y="109241"/>
                  </a:lnTo>
                  <a:cubicBezTo>
                    <a:pt x="2239" y="113494"/>
                    <a:pt x="254" y="121432"/>
                    <a:pt x="254" y="121999"/>
                  </a:cubicBezTo>
                  <a:cubicBezTo>
                    <a:pt x="254" y="125118"/>
                    <a:pt x="3089" y="125402"/>
                    <a:pt x="4791" y="125402"/>
                  </a:cubicBezTo>
                  <a:lnTo>
                    <a:pt x="8760" y="125402"/>
                  </a:lnTo>
                  <a:cubicBezTo>
                    <a:pt x="28606" y="121999"/>
                    <a:pt x="59511" y="110942"/>
                    <a:pt x="88713" y="83724"/>
                  </a:cubicBezTo>
                  <a:cubicBezTo>
                    <a:pt x="126138" y="48851"/>
                    <a:pt x="133793" y="10291"/>
                    <a:pt x="133793" y="7740"/>
                  </a:cubicBezTo>
                  <a:cubicBezTo>
                    <a:pt x="133793" y="2920"/>
                    <a:pt x="130391" y="85"/>
                    <a:pt x="125571" y="85"/>
                  </a:cubicBezTo>
                  <a:cubicBezTo>
                    <a:pt x="123303" y="85"/>
                    <a:pt x="116782" y="1219"/>
                    <a:pt x="114514" y="9441"/>
                  </a:cubicBezTo>
                  <a:cubicBezTo>
                    <a:pt x="96368" y="73801"/>
                    <a:pt x="53273" y="105555"/>
                    <a:pt x="20951" y="116045"/>
                  </a:cubicBezTo>
                  <a:lnTo>
                    <a:pt x="48737" y="320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34" name="フリーフォーム 133">
              <a:extLst>
                <a:ext uri="{FF2B5EF4-FFF2-40B4-BE49-F238E27FC236}">
                  <a16:creationId xmlns:a16="http://schemas.microsoft.com/office/drawing/2014/main" id="{EBC1B2DB-FE77-A65D-547E-00A9BEE067E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542173" y="8509337"/>
              <a:ext cx="60135" cy="133567"/>
            </a:xfrm>
            <a:custGeom>
              <a:avLst/>
              <a:gdLst>
                <a:gd name="connsiteX0" fmla="*/ 55234 w 60135"/>
                <a:gd name="connsiteY0" fmla="*/ 7628 h 133567"/>
                <a:gd name="connsiteX1" fmla="*/ 47296 w 60135"/>
                <a:gd name="connsiteY1" fmla="*/ 86 h 133567"/>
                <a:gd name="connsiteX2" fmla="*/ 36181 w 60135"/>
                <a:gd name="connsiteY2" fmla="*/ 11002 h 133567"/>
                <a:gd name="connsiteX3" fmla="*/ 44120 w 60135"/>
                <a:gd name="connsiteY3" fmla="*/ 18544 h 133567"/>
                <a:gd name="connsiteX4" fmla="*/ 55234 w 60135"/>
                <a:gd name="connsiteY4" fmla="*/ 7628 h 133567"/>
                <a:gd name="connsiteX5" fmla="*/ 14747 w 60135"/>
                <a:gd name="connsiteY5" fmla="*/ 108449 h 133567"/>
                <a:gd name="connsiteX6" fmla="*/ 12961 w 60135"/>
                <a:gd name="connsiteY6" fmla="*/ 116784 h 133567"/>
                <a:gd name="connsiteX7" fmla="*/ 31815 w 60135"/>
                <a:gd name="connsiteY7" fmla="*/ 133654 h 133567"/>
                <a:gd name="connsiteX8" fmla="*/ 60394 w 60135"/>
                <a:gd name="connsiteY8" fmla="*/ 103288 h 133567"/>
                <a:gd name="connsiteX9" fmla="*/ 57219 w 60135"/>
                <a:gd name="connsiteY9" fmla="*/ 100708 h 133567"/>
                <a:gd name="connsiteX10" fmla="*/ 53448 w 60135"/>
                <a:gd name="connsiteY10" fmla="*/ 104082 h 133567"/>
                <a:gd name="connsiteX11" fmla="*/ 32411 w 60135"/>
                <a:gd name="connsiteY11" fmla="*/ 128097 h 133567"/>
                <a:gd name="connsiteX12" fmla="*/ 27449 w 60135"/>
                <a:gd name="connsiteY12" fmla="*/ 121150 h 133567"/>
                <a:gd name="connsiteX13" fmla="*/ 30624 w 60135"/>
                <a:gd name="connsiteY13" fmla="*/ 108449 h 133567"/>
                <a:gd name="connsiteX14" fmla="*/ 36975 w 60135"/>
                <a:gd name="connsiteY14" fmla="*/ 92571 h 133567"/>
                <a:gd name="connsiteX15" fmla="*/ 46700 w 60135"/>
                <a:gd name="connsiteY15" fmla="*/ 67366 h 133567"/>
                <a:gd name="connsiteX16" fmla="*/ 47891 w 60135"/>
                <a:gd name="connsiteY16" fmla="*/ 61015 h 133567"/>
                <a:gd name="connsiteX17" fmla="*/ 29037 w 60135"/>
                <a:gd name="connsiteY17" fmla="*/ 44146 h 133567"/>
                <a:gd name="connsiteX18" fmla="*/ 259 w 60135"/>
                <a:gd name="connsiteY18" fmla="*/ 74511 h 133567"/>
                <a:gd name="connsiteX19" fmla="*/ 3633 w 60135"/>
                <a:gd name="connsiteY19" fmla="*/ 77091 h 133567"/>
                <a:gd name="connsiteX20" fmla="*/ 7205 w 60135"/>
                <a:gd name="connsiteY20" fmla="*/ 73915 h 133567"/>
                <a:gd name="connsiteX21" fmla="*/ 28441 w 60135"/>
                <a:gd name="connsiteY21" fmla="*/ 49703 h 133567"/>
                <a:gd name="connsiteX22" fmla="*/ 33403 w 60135"/>
                <a:gd name="connsiteY22" fmla="*/ 56649 h 133567"/>
                <a:gd name="connsiteX23" fmla="*/ 27251 w 60135"/>
                <a:gd name="connsiteY23" fmla="*/ 76496 h 133567"/>
                <a:gd name="connsiteX24" fmla="*/ 14747 w 60135"/>
                <a:gd name="connsiteY24" fmla="*/ 108449 h 13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35" h="133567">
                  <a:moveTo>
                    <a:pt x="55234" y="7628"/>
                  </a:moveTo>
                  <a:cubicBezTo>
                    <a:pt x="55234" y="4452"/>
                    <a:pt x="52853" y="86"/>
                    <a:pt x="47296" y="86"/>
                  </a:cubicBezTo>
                  <a:cubicBezTo>
                    <a:pt x="41937" y="86"/>
                    <a:pt x="36181" y="5246"/>
                    <a:pt x="36181" y="11002"/>
                  </a:cubicBezTo>
                  <a:cubicBezTo>
                    <a:pt x="36181" y="14376"/>
                    <a:pt x="38762" y="18544"/>
                    <a:pt x="44120" y="18544"/>
                  </a:cubicBezTo>
                  <a:cubicBezTo>
                    <a:pt x="49876" y="18544"/>
                    <a:pt x="55234" y="12986"/>
                    <a:pt x="55234" y="7628"/>
                  </a:cubicBezTo>
                  <a:close/>
                  <a:moveTo>
                    <a:pt x="14747" y="108449"/>
                  </a:moveTo>
                  <a:cubicBezTo>
                    <a:pt x="13953" y="111029"/>
                    <a:pt x="12961" y="113410"/>
                    <a:pt x="12961" y="116784"/>
                  </a:cubicBezTo>
                  <a:cubicBezTo>
                    <a:pt x="12961" y="126112"/>
                    <a:pt x="20900" y="133654"/>
                    <a:pt x="31815" y="133654"/>
                  </a:cubicBezTo>
                  <a:cubicBezTo>
                    <a:pt x="51662" y="133654"/>
                    <a:pt x="60394" y="106265"/>
                    <a:pt x="60394" y="103288"/>
                  </a:cubicBezTo>
                  <a:cubicBezTo>
                    <a:pt x="60394" y="100708"/>
                    <a:pt x="57814" y="100708"/>
                    <a:pt x="57219" y="100708"/>
                  </a:cubicBezTo>
                  <a:cubicBezTo>
                    <a:pt x="54440" y="100708"/>
                    <a:pt x="54242" y="101899"/>
                    <a:pt x="53448" y="104082"/>
                  </a:cubicBezTo>
                  <a:cubicBezTo>
                    <a:pt x="48883" y="119960"/>
                    <a:pt x="40151" y="128097"/>
                    <a:pt x="32411" y="128097"/>
                  </a:cubicBezTo>
                  <a:cubicBezTo>
                    <a:pt x="28441" y="128097"/>
                    <a:pt x="27449" y="125517"/>
                    <a:pt x="27449" y="121150"/>
                  </a:cubicBezTo>
                  <a:cubicBezTo>
                    <a:pt x="27449" y="116586"/>
                    <a:pt x="28838" y="112815"/>
                    <a:pt x="30624" y="108449"/>
                  </a:cubicBezTo>
                  <a:cubicBezTo>
                    <a:pt x="32609" y="103090"/>
                    <a:pt x="34792" y="97731"/>
                    <a:pt x="36975" y="92571"/>
                  </a:cubicBezTo>
                  <a:cubicBezTo>
                    <a:pt x="38762" y="87808"/>
                    <a:pt x="45906" y="69748"/>
                    <a:pt x="46700" y="67366"/>
                  </a:cubicBezTo>
                  <a:cubicBezTo>
                    <a:pt x="47296" y="65381"/>
                    <a:pt x="47891" y="63000"/>
                    <a:pt x="47891" y="61015"/>
                  </a:cubicBezTo>
                  <a:cubicBezTo>
                    <a:pt x="47891" y="51687"/>
                    <a:pt x="39952" y="44146"/>
                    <a:pt x="29037" y="44146"/>
                  </a:cubicBezTo>
                  <a:cubicBezTo>
                    <a:pt x="9389" y="44146"/>
                    <a:pt x="259" y="71137"/>
                    <a:pt x="259" y="74511"/>
                  </a:cubicBezTo>
                  <a:cubicBezTo>
                    <a:pt x="259" y="77091"/>
                    <a:pt x="3038" y="77091"/>
                    <a:pt x="3633" y="77091"/>
                  </a:cubicBezTo>
                  <a:cubicBezTo>
                    <a:pt x="6412" y="77091"/>
                    <a:pt x="6610" y="76099"/>
                    <a:pt x="7205" y="73915"/>
                  </a:cubicBezTo>
                  <a:cubicBezTo>
                    <a:pt x="12366" y="56847"/>
                    <a:pt x="21098" y="49703"/>
                    <a:pt x="28441" y="49703"/>
                  </a:cubicBezTo>
                  <a:cubicBezTo>
                    <a:pt x="31617" y="49703"/>
                    <a:pt x="33403" y="51290"/>
                    <a:pt x="33403" y="56649"/>
                  </a:cubicBezTo>
                  <a:cubicBezTo>
                    <a:pt x="33403" y="61214"/>
                    <a:pt x="32212" y="64191"/>
                    <a:pt x="27251" y="76496"/>
                  </a:cubicBezTo>
                  <a:lnTo>
                    <a:pt x="14747" y="10844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35" name="フリーフォーム 134">
              <a:extLst>
                <a:ext uri="{FF2B5EF4-FFF2-40B4-BE49-F238E27FC236}">
                  <a16:creationId xmlns:a16="http://schemas.microsoft.com/office/drawing/2014/main" id="{2F3F1361-5080-56D8-B5F7-92C913661C3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642831" y="8385749"/>
              <a:ext cx="63225" cy="283522"/>
            </a:xfrm>
            <a:custGeom>
              <a:avLst/>
              <a:gdLst>
                <a:gd name="connsiteX0" fmla="*/ 62070 w 63225"/>
                <a:gd name="connsiteY0" fmla="*/ 146666 h 283522"/>
                <a:gd name="connsiteX1" fmla="*/ 63488 w 63225"/>
                <a:gd name="connsiteY1" fmla="*/ 141846 h 283522"/>
                <a:gd name="connsiteX2" fmla="*/ 62070 w 63225"/>
                <a:gd name="connsiteY2" fmla="*/ 137026 h 283522"/>
                <a:gd name="connsiteX3" fmla="*/ 12454 w 63225"/>
                <a:gd name="connsiteY3" fmla="*/ 6606 h 283522"/>
                <a:gd name="connsiteX4" fmla="*/ 5933 w 63225"/>
                <a:gd name="connsiteY4" fmla="*/ 85 h 283522"/>
                <a:gd name="connsiteX5" fmla="*/ 262 w 63225"/>
                <a:gd name="connsiteY5" fmla="*/ 5755 h 283522"/>
                <a:gd name="connsiteX6" fmla="*/ 1680 w 63225"/>
                <a:gd name="connsiteY6" fmla="*/ 10291 h 283522"/>
                <a:gd name="connsiteX7" fmla="*/ 51864 w 63225"/>
                <a:gd name="connsiteY7" fmla="*/ 141846 h 283522"/>
                <a:gd name="connsiteX8" fmla="*/ 1680 w 63225"/>
                <a:gd name="connsiteY8" fmla="*/ 272834 h 283522"/>
                <a:gd name="connsiteX9" fmla="*/ 262 w 63225"/>
                <a:gd name="connsiteY9" fmla="*/ 277937 h 283522"/>
                <a:gd name="connsiteX10" fmla="*/ 5933 w 63225"/>
                <a:gd name="connsiteY10" fmla="*/ 283607 h 283522"/>
                <a:gd name="connsiteX11" fmla="*/ 11887 w 63225"/>
                <a:gd name="connsiteY11" fmla="*/ 277937 h 283522"/>
                <a:gd name="connsiteX12" fmla="*/ 62070 w 63225"/>
                <a:gd name="connsiteY12" fmla="*/ 146666 h 2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25" h="283522">
                  <a:moveTo>
                    <a:pt x="62070" y="146666"/>
                  </a:moveTo>
                  <a:cubicBezTo>
                    <a:pt x="63488" y="143264"/>
                    <a:pt x="63488" y="142697"/>
                    <a:pt x="63488" y="141846"/>
                  </a:cubicBezTo>
                  <a:cubicBezTo>
                    <a:pt x="63488" y="140995"/>
                    <a:pt x="63488" y="140428"/>
                    <a:pt x="62070" y="137026"/>
                  </a:cubicBezTo>
                  <a:lnTo>
                    <a:pt x="12454" y="6606"/>
                  </a:lnTo>
                  <a:cubicBezTo>
                    <a:pt x="10753" y="1786"/>
                    <a:pt x="9052" y="85"/>
                    <a:pt x="5933" y="85"/>
                  </a:cubicBezTo>
                  <a:cubicBezTo>
                    <a:pt x="2814" y="85"/>
                    <a:pt x="262" y="2636"/>
                    <a:pt x="262" y="5755"/>
                  </a:cubicBezTo>
                  <a:cubicBezTo>
                    <a:pt x="262" y="6606"/>
                    <a:pt x="262" y="7173"/>
                    <a:pt x="1680" y="10291"/>
                  </a:cubicBezTo>
                  <a:lnTo>
                    <a:pt x="51864" y="141846"/>
                  </a:lnTo>
                  <a:lnTo>
                    <a:pt x="1680" y="272834"/>
                  </a:lnTo>
                  <a:cubicBezTo>
                    <a:pt x="262" y="275952"/>
                    <a:pt x="262" y="276519"/>
                    <a:pt x="262" y="277937"/>
                  </a:cubicBezTo>
                  <a:cubicBezTo>
                    <a:pt x="262" y="281056"/>
                    <a:pt x="2814" y="283607"/>
                    <a:pt x="5933" y="283607"/>
                  </a:cubicBezTo>
                  <a:cubicBezTo>
                    <a:pt x="9619" y="283607"/>
                    <a:pt x="10753" y="280772"/>
                    <a:pt x="11887" y="277937"/>
                  </a:cubicBezTo>
                  <a:lnTo>
                    <a:pt x="62070" y="14666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152" name="右矢印 151">
            <a:extLst>
              <a:ext uri="{FF2B5EF4-FFF2-40B4-BE49-F238E27FC236}">
                <a16:creationId xmlns:a16="http://schemas.microsoft.com/office/drawing/2014/main" id="{D293DE2E-0168-F544-F1E5-38EC307E8D72}"/>
              </a:ext>
            </a:extLst>
          </p:cNvPr>
          <p:cNvSpPr/>
          <p:nvPr/>
        </p:nvSpPr>
        <p:spPr>
          <a:xfrm>
            <a:off x="6690720" y="5666841"/>
            <a:ext cx="619339" cy="2424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4" name="図 153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sigma=\sum_i|\gamma_i|^2\sigma_i&#10;\end{eqnarray*}&#10;\end{document}" title="IguanaTex Bitmap Display">
            <a:extLst>
              <a:ext uri="{FF2B5EF4-FFF2-40B4-BE49-F238E27FC236}">
                <a16:creationId xmlns:a16="http://schemas.microsoft.com/office/drawing/2014/main" id="{DF70DF99-118A-D26F-B4EF-1B6CC432D3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5"/>
          <a:stretch>
            <a:fillRect/>
          </a:stretch>
        </p:blipFill>
        <p:spPr>
          <a:xfrm>
            <a:off x="7579237" y="5556228"/>
            <a:ext cx="1865316" cy="670348"/>
          </a:xfrm>
          <a:prstGeom prst="rect">
            <a:avLst/>
          </a:prstGeom>
        </p:spPr>
      </p:pic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077893CF-24EC-6536-9BB3-7CA939A5BC1D}"/>
              </a:ext>
            </a:extLst>
          </p:cNvPr>
          <p:cNvSpPr txBox="1"/>
          <p:nvPr/>
        </p:nvSpPr>
        <p:spPr>
          <a:xfrm>
            <a:off x="10199953" y="5429737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H.O. </a:t>
            </a:r>
            <a:endParaRPr kumimoji="1" lang="ja-JP" altLang="en-US"/>
          </a:p>
        </p:txBody>
      </p:sp>
      <p:pic>
        <p:nvPicPr>
          <p:cNvPr id="158" name="図 157" descr="\documentclass{article}&#10;\usepackage{amsmath}&#10;\renewcommand{\vec}[1]{\mbox{\boldmath $#1$}}&#10;\pagestyle{empty}&#10;\begin{document}&#10;\begin{eqnarray*}&#10;w(\beta)\propto e^{-\beta^2/2\sigma^2}&#10;\end{eqnarray*}&#10;\end{document}" title="IguanaTex Bitmap Display">
            <a:extLst>
              <a:ext uri="{FF2B5EF4-FFF2-40B4-BE49-F238E27FC236}">
                <a16:creationId xmlns:a16="http://schemas.microsoft.com/office/drawing/2014/main" id="{FE9039C4-1777-E59F-A1AC-67E54F7D722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76"/>
          <a:stretch>
            <a:fillRect/>
          </a:stretch>
        </p:blipFill>
        <p:spPr>
          <a:xfrm>
            <a:off x="9852876" y="5951600"/>
            <a:ext cx="2204374" cy="459245"/>
          </a:xfrm>
          <a:prstGeom prst="rect">
            <a:avLst/>
          </a:prstGeom>
        </p:spPr>
      </p:pic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B144F05A-5EF4-C283-04B6-B2507DDB9542}"/>
              </a:ext>
            </a:extLst>
          </p:cNvPr>
          <p:cNvCxnSpPr/>
          <p:nvPr/>
        </p:nvCxnSpPr>
        <p:spPr>
          <a:xfrm>
            <a:off x="8544272" y="6093296"/>
            <a:ext cx="4941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90B3566C-4323-954C-8B78-AF66A05DACA1}"/>
              </a:ext>
            </a:extLst>
          </p:cNvPr>
          <p:cNvSpPr txBox="1"/>
          <p:nvPr/>
        </p:nvSpPr>
        <p:spPr>
          <a:xfrm>
            <a:off x="8680062" y="609588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= </a:t>
            </a:r>
            <a:r>
              <a:rPr kumimoji="1" lang="en-US" altLang="ja-JP" i="1" dirty="0" err="1"/>
              <a:t>w</a:t>
            </a:r>
            <a:r>
              <a:rPr kumimoji="1" lang="en-US" altLang="ja-JP" i="1" baseline="-25000" dirty="0" err="1"/>
              <a:t>i</a:t>
            </a:r>
            <a:endParaRPr kumimoji="1" lang="ja-JP" altLang="en-US" i="1" baseline="-25000"/>
          </a:p>
        </p:txBody>
      </p:sp>
    </p:spTree>
    <p:extLst>
      <p:ext uri="{BB962C8B-B14F-4D97-AF65-F5344CB8AC3E}">
        <p14:creationId xmlns:p14="http://schemas.microsoft.com/office/powerpoint/2010/main" val="1304937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D6020-1F53-8EDD-2461-83B371E11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860B2D-7EF5-7EDE-69E3-A2974ABF12FC}"/>
              </a:ext>
            </a:extLst>
          </p:cNvPr>
          <p:cNvSpPr txBox="1"/>
          <p:nvPr/>
        </p:nvSpPr>
        <p:spPr>
          <a:xfrm>
            <a:off x="221626" y="869179"/>
            <a:ext cx="671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Very recent preprint: D. Xu et al., </a:t>
            </a:r>
            <a:r>
              <a:rPr lang="en-US" altLang="ja-JP" dirty="0" err="1"/>
              <a:t>arXiv</a:t>
            </a:r>
            <a:r>
              <a:rPr lang="en-US" altLang="ja-JP" dirty="0"/>
              <a:t>: 2504.19644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E79A31-E91E-A3B6-82F0-B93FEEB87AD8}"/>
              </a:ext>
            </a:extLst>
          </p:cNvPr>
          <p:cNvSpPr txBox="1"/>
          <p:nvPr/>
        </p:nvSpPr>
        <p:spPr>
          <a:xfrm>
            <a:off x="801895" y="3154937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octupole vibration of </a:t>
            </a:r>
            <a:r>
              <a:rPr lang="en-US" altLang="ja-JP" baseline="30000" dirty="0"/>
              <a:t>208</a:t>
            </a:r>
            <a:r>
              <a:rPr lang="en-US" altLang="ja-JP" dirty="0"/>
              <a:t>Pb</a:t>
            </a:r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4657015-B882-6B3E-7FF5-9A601BABB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78350" y="2133879"/>
            <a:ext cx="3794918" cy="5260926"/>
          </a:xfrm>
          <a:prstGeom prst="rect">
            <a:avLst/>
          </a:prstGeom>
        </p:spPr>
      </p:pic>
      <p:sp>
        <p:nvSpPr>
          <p:cNvPr id="23" name="Line 6">
            <a:extLst>
              <a:ext uri="{FF2B5EF4-FFF2-40B4-BE49-F238E27FC236}">
                <a16:creationId xmlns:a16="http://schemas.microsoft.com/office/drawing/2014/main" id="{69C0FC60-A318-45E1-FBAB-C3DE25BC4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9451" y="4875327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E9C7BC97-9F56-97FB-6837-37F17A32B2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9451" y="4113327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3E5981C-B7FA-E1ED-B9DA-5394A3726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851" y="4646727"/>
            <a:ext cx="450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0</a:t>
            </a:r>
            <a:r>
              <a:rPr lang="en-US" altLang="ja-JP" sz="2400" baseline="30000" dirty="0"/>
              <a:t>+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11D3A37C-9B36-42A8-FBF0-A0DD5C4D5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201" y="3884728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3</a:t>
            </a:r>
            <a:r>
              <a:rPr lang="en-US" altLang="ja-JP" sz="2400" baseline="30000" dirty="0"/>
              <a:t>-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9AADA12-1390-5DA0-E10E-9B2437EB5434}"/>
              </a:ext>
            </a:extLst>
          </p:cNvPr>
          <p:cNvSpPr txBox="1"/>
          <p:nvPr/>
        </p:nvSpPr>
        <p:spPr>
          <a:xfrm>
            <a:off x="721599" y="3797299"/>
            <a:ext cx="817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2.6 </a:t>
            </a:r>
          </a:p>
          <a:p>
            <a:r>
              <a:rPr lang="en-US" altLang="ja-JP" dirty="0"/>
              <a:t>MeV</a:t>
            </a:r>
            <a:endParaRPr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CE85EC6B-BA3E-1A36-DA44-18DDA4F48EBF}"/>
              </a:ext>
            </a:extLst>
          </p:cNvPr>
          <p:cNvCxnSpPr/>
          <p:nvPr/>
        </p:nvCxnSpPr>
        <p:spPr>
          <a:xfrm flipV="1">
            <a:off x="2098162" y="4113327"/>
            <a:ext cx="0" cy="762000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0C4D18-0ECB-05B0-8805-D86D220EDDE4}"/>
              </a:ext>
            </a:extLst>
          </p:cNvPr>
          <p:cNvSpPr txBox="1"/>
          <p:nvPr/>
        </p:nvSpPr>
        <p:spPr>
          <a:xfrm>
            <a:off x="2180713" y="4263495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E3</a:t>
            </a:r>
            <a:endParaRPr lang="ja-JP" altLang="en-US"/>
          </a:p>
        </p:txBody>
      </p:sp>
      <p:pic>
        <p:nvPicPr>
          <p:cNvPr id="32" name="図 31" descr="光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7A0BCD6-02B7-8BCD-EEBD-C3B52AFF7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46" y="4050493"/>
            <a:ext cx="1016418" cy="1016418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7909A74-7E75-DAAE-EEA0-30FC82D09F25}"/>
              </a:ext>
            </a:extLst>
          </p:cNvPr>
          <p:cNvSpPr txBox="1"/>
          <p:nvPr/>
        </p:nvSpPr>
        <p:spPr>
          <a:xfrm>
            <a:off x="2754265" y="5180753"/>
            <a:ext cx="29153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/>
              <a:t>https://web-docs.gsi.de/~wolle</a:t>
            </a:r>
            <a:endParaRPr lang="en-US" altLang="ja-JP" sz="1100" dirty="0"/>
          </a:p>
          <a:p>
            <a:r>
              <a:rPr lang="ja-JP" altLang="en-US" sz="1100"/>
              <a:t>/TELEKOLLEG /KERN/index-s.html</a:t>
            </a:r>
          </a:p>
        </p:txBody>
      </p:sp>
      <p:pic>
        <p:nvPicPr>
          <p:cNvPr id="11" name="図 10" descr="テキスト, 手紙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8352CBE-BEF9-62EF-E312-3411EF11CD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5002" r="7826" b="86749"/>
          <a:stretch/>
        </p:blipFill>
        <p:spPr>
          <a:xfrm>
            <a:off x="1340454" y="1387696"/>
            <a:ext cx="9511091" cy="1224175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4B2EC00-DB48-0795-C56B-DB1801A2F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3" y="116632"/>
            <a:ext cx="8788659" cy="6492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3" name="テキスト ボックス 1">
            <a:extLst>
              <a:ext uri="{FF2B5EF4-FFF2-40B4-BE49-F238E27FC236}">
                <a16:creationId xmlns:a16="http://schemas.microsoft.com/office/drawing/2014/main" id="{3ED7ADC8-58B4-E4E7-F4C1-8A9EE80E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04" y="170606"/>
            <a:ext cx="8690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Heavy-Ion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8FBDD2-55C9-1460-FCA8-1200497266BF}"/>
              </a:ext>
            </a:extLst>
          </p:cNvPr>
          <p:cNvSpPr txBox="1"/>
          <p:nvPr/>
        </p:nvSpPr>
        <p:spPr>
          <a:xfrm>
            <a:off x="1783489" y="5066911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/>
              <a:t>208</a:t>
            </a:r>
            <a:r>
              <a:rPr lang="en-US" altLang="ja-JP" dirty="0"/>
              <a:t>Pb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515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F6C2BC90-28F0-1087-456F-276892A640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791" t="5901" r="14159" b="51050"/>
          <a:stretch>
            <a:fillRect/>
          </a:stretch>
        </p:blipFill>
        <p:spPr>
          <a:xfrm>
            <a:off x="6308015" y="1981989"/>
            <a:ext cx="5127867" cy="370772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39FBB8-64F8-6061-8304-AD9144DD2544}"/>
              </a:ext>
            </a:extLst>
          </p:cNvPr>
          <p:cNvSpPr txBox="1"/>
          <p:nvPr/>
        </p:nvSpPr>
        <p:spPr>
          <a:xfrm>
            <a:off x="144285" y="175977"/>
            <a:ext cx="5495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solidFill>
                  <a:srgbClr val="0000FF"/>
                </a:solidFill>
              </a:rPr>
              <a:t>What is the nature of the 3</a:t>
            </a:r>
            <a:r>
              <a:rPr lang="en-US" altLang="ja-JP" u="sng" baseline="-25000" dirty="0">
                <a:solidFill>
                  <a:srgbClr val="0000FF"/>
                </a:solidFill>
              </a:rPr>
              <a:t>1</a:t>
            </a:r>
            <a:r>
              <a:rPr lang="en-US" altLang="ja-JP" u="sng" baseline="30000" dirty="0">
                <a:solidFill>
                  <a:srgbClr val="0000FF"/>
                </a:solidFill>
              </a:rPr>
              <a:t>-</a:t>
            </a:r>
            <a:r>
              <a:rPr lang="en-US" altLang="ja-JP" u="sng" dirty="0">
                <a:solidFill>
                  <a:srgbClr val="0000FF"/>
                </a:solidFill>
              </a:rPr>
              <a:t> state in </a:t>
            </a:r>
            <a:r>
              <a:rPr lang="en-US" altLang="ja-JP" u="sng" baseline="30000" dirty="0">
                <a:solidFill>
                  <a:srgbClr val="0000FF"/>
                </a:solidFill>
              </a:rPr>
              <a:t>208</a:t>
            </a:r>
            <a:r>
              <a:rPr lang="en-US" altLang="ja-JP" u="sng" dirty="0">
                <a:solidFill>
                  <a:srgbClr val="0000FF"/>
                </a:solidFill>
              </a:rPr>
              <a:t>Pb? </a:t>
            </a:r>
            <a:endParaRPr lang="ja-JP" altLang="en-US" u="sng" dirty="0">
              <a:solidFill>
                <a:srgbClr val="0000FF"/>
              </a:solidFill>
            </a:endParaRPr>
          </a:p>
        </p:txBody>
      </p:sp>
      <p:sp>
        <p:nvSpPr>
          <p:cNvPr id="3" name="Line 6">
            <a:extLst>
              <a:ext uri="{FF2B5EF4-FFF2-40B4-BE49-F238E27FC236}">
                <a16:creationId xmlns:a16="http://schemas.microsoft.com/office/drawing/2014/main" id="{787F1DAA-D8AA-2C4A-80CE-7A695CA357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5044" y="1893686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" name="Line 8">
            <a:extLst>
              <a:ext uri="{FF2B5EF4-FFF2-40B4-BE49-F238E27FC236}">
                <a16:creationId xmlns:a16="http://schemas.microsoft.com/office/drawing/2014/main" id="{D097A637-ED20-CFBD-9432-68CF9BD7BE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5044" y="1131686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72EC4922-15E2-BD15-05D1-D7F69E950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444" y="1665086"/>
            <a:ext cx="450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0</a:t>
            </a:r>
            <a:r>
              <a:rPr lang="en-US" altLang="ja-JP" sz="2400" baseline="30000" dirty="0"/>
              <a:t>+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D139F9F-52B0-FEE1-DAE5-4B7E0A6AA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794" y="90308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3</a:t>
            </a:r>
            <a:r>
              <a:rPr lang="en-US" altLang="ja-JP" sz="2400" baseline="30000" dirty="0"/>
              <a:t>-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E479659-D846-735B-A44E-82CBC149D5A4}"/>
              </a:ext>
            </a:extLst>
          </p:cNvPr>
          <p:cNvSpPr txBox="1"/>
          <p:nvPr/>
        </p:nvSpPr>
        <p:spPr>
          <a:xfrm>
            <a:off x="347192" y="815658"/>
            <a:ext cx="817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2.6 </a:t>
            </a:r>
          </a:p>
          <a:p>
            <a:r>
              <a:rPr lang="en-US" altLang="ja-JP" dirty="0"/>
              <a:t>MeV</a:t>
            </a:r>
            <a:endParaRPr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7852CEA-2871-505E-29D3-A20807485027}"/>
              </a:ext>
            </a:extLst>
          </p:cNvPr>
          <p:cNvCxnSpPr/>
          <p:nvPr/>
        </p:nvCxnSpPr>
        <p:spPr>
          <a:xfrm flipV="1">
            <a:off x="1723755" y="1131686"/>
            <a:ext cx="0" cy="762000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1F3B00C-0ECA-5852-CDA9-FA8A01B13EDA}"/>
              </a:ext>
            </a:extLst>
          </p:cNvPr>
          <p:cNvSpPr txBox="1"/>
          <p:nvPr/>
        </p:nvSpPr>
        <p:spPr>
          <a:xfrm>
            <a:off x="1806306" y="1281854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E3</a:t>
            </a:r>
            <a:endParaRPr lang="ja-JP" altLang="en-US"/>
          </a:p>
        </p:txBody>
      </p:sp>
      <p:pic>
        <p:nvPicPr>
          <p:cNvPr id="10" name="図 9" descr="光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2FCC3EF-990D-0206-1A99-504418065D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39" y="1068852"/>
            <a:ext cx="1016418" cy="101641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963EDB5-5466-70BE-ECD7-27ABF96A7441}"/>
              </a:ext>
            </a:extLst>
          </p:cNvPr>
          <p:cNvSpPr txBox="1"/>
          <p:nvPr/>
        </p:nvSpPr>
        <p:spPr>
          <a:xfrm>
            <a:off x="2775888" y="2186223"/>
            <a:ext cx="29153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dirty="0"/>
              <a:t>https://web-docs.gsi.de/~wolle</a:t>
            </a:r>
            <a:endParaRPr lang="en-US" altLang="ja-JP" sz="1100" dirty="0"/>
          </a:p>
          <a:p>
            <a:r>
              <a:rPr lang="ja-JP" altLang="en-US" sz="1100" dirty="0"/>
              <a:t>/TELEKOLLEG /KERN/index-s.html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7BFF773-16A0-C85F-9BF4-958B6B98C349}"/>
              </a:ext>
            </a:extLst>
          </p:cNvPr>
          <p:cNvSpPr txBox="1"/>
          <p:nvPr/>
        </p:nvSpPr>
        <p:spPr>
          <a:xfrm>
            <a:off x="196781" y="2699177"/>
            <a:ext cx="4540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/>
              <a:t>208</a:t>
            </a:r>
            <a:r>
              <a:rPr lang="en-US" altLang="ja-JP" baseline="-25000" dirty="0">
                <a:solidFill>
                  <a:srgbClr val="FF0000"/>
                </a:solidFill>
              </a:rPr>
              <a:t>82</a:t>
            </a:r>
            <a:r>
              <a:rPr lang="en-US" altLang="ja-JP" dirty="0"/>
              <a:t>Pb</a:t>
            </a:r>
            <a:r>
              <a:rPr lang="en-US" altLang="ja-JP" baseline="-25000" dirty="0">
                <a:solidFill>
                  <a:srgbClr val="FF0000"/>
                </a:solidFill>
              </a:rPr>
              <a:t>126</a:t>
            </a:r>
            <a:r>
              <a:rPr lang="en-US" altLang="ja-JP" dirty="0"/>
              <a:t>: a double magic nucleus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3356BB-2872-B11A-465D-660741D79941}"/>
              </a:ext>
            </a:extLst>
          </p:cNvPr>
          <p:cNvSpPr txBox="1"/>
          <p:nvPr/>
        </p:nvSpPr>
        <p:spPr>
          <a:xfrm>
            <a:off x="756118" y="3242909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→</a:t>
            </a:r>
            <a:r>
              <a:rPr lang="en-US" altLang="ja-JP" dirty="0"/>
              <a:t> spherical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3BA8B32-6632-1CE3-D982-50B8AD1DCC22}"/>
              </a:ext>
            </a:extLst>
          </p:cNvPr>
          <p:cNvSpPr txBox="1"/>
          <p:nvPr/>
        </p:nvSpPr>
        <p:spPr>
          <a:xfrm>
            <a:off x="196781" y="4771473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from the measured B(E3)</a:t>
            </a:r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FA21D1-8CF8-985D-C082-604807D6DE92}"/>
              </a:ext>
            </a:extLst>
          </p:cNvPr>
          <p:cNvSpPr txBox="1"/>
          <p:nvPr/>
        </p:nvSpPr>
        <p:spPr>
          <a:xfrm>
            <a:off x="6704557" y="584825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Linear response theory:</a:t>
            </a:r>
            <a:endParaRPr lang="ja-JP" altLang="en-US">
              <a:solidFill>
                <a:srgbClr val="008000"/>
              </a:solidFill>
            </a:endParaRPr>
          </a:p>
        </p:txBody>
      </p:sp>
      <p:pic>
        <p:nvPicPr>
          <p:cNvPr id="21" name="図 20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sqrt{\langle \beta_3^2\rangle}=\frac{4\pi}{3ZR^3}&#10;\sqrt{\frac{B(E3:0^+\to 3^-)}{e^2}}\sim 0.144&#10;\end{eqnarray*}&#10;\end{document}" title="IguanaTex Bitmap Display">
            <a:extLst>
              <a:ext uri="{FF2B5EF4-FFF2-40B4-BE49-F238E27FC236}">
                <a16:creationId xmlns:a16="http://schemas.microsoft.com/office/drawing/2014/main" id="{14894C47-7FA1-79E0-A55F-74FD2606D3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9939" y="5379474"/>
            <a:ext cx="5260389" cy="70865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B95F831-C246-A36F-BD85-2E359EDBF0A8}"/>
              </a:ext>
            </a:extLst>
          </p:cNvPr>
          <p:cNvSpPr txBox="1"/>
          <p:nvPr/>
        </p:nvSpPr>
        <p:spPr>
          <a:xfrm>
            <a:off x="6980728" y="1168282"/>
            <a:ext cx="388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/>
              <a:t>V</a:t>
            </a:r>
            <a:r>
              <a:rPr lang="en-US" altLang="ja-JP" baseline="-25000" dirty="0" err="1"/>
              <a:t>ext</a:t>
            </a:r>
            <a:r>
              <a:rPr lang="en-US" altLang="ja-JP" dirty="0"/>
              <a:t>(</a:t>
            </a:r>
            <a:r>
              <a:rPr lang="en-US" altLang="ja-JP" i="1" dirty="0"/>
              <a:t>t</a:t>
            </a:r>
            <a:r>
              <a:rPr lang="en-US" altLang="ja-JP" dirty="0"/>
              <a:t>) on to the spherical </a:t>
            </a:r>
            <a:r>
              <a:rPr lang="en-US" altLang="ja-JP" dirty="0" err="1"/>
              <a:t>g.s.</a:t>
            </a:r>
            <a:endParaRPr lang="ja-JP" altLang="en-US" dirty="0"/>
          </a:p>
        </p:txBody>
      </p:sp>
      <p:pic>
        <p:nvPicPr>
          <p:cNvPr id="25" name="図 24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rho_0(r)\to \rho_0(r)+c(t)\delta\rho(r)Y_{30}(\theta)&#10;\end{eqnarray*}&#10;\end{document}" title="IguanaTex Picture Display">
            <a:extLst>
              <a:ext uri="{FF2B5EF4-FFF2-40B4-BE49-F238E27FC236}">
                <a16:creationId xmlns:a16="http://schemas.microsoft.com/office/drawing/2014/main" id="{9CDF8E05-2954-729D-4C74-4741EF0B6A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15" y="1871778"/>
            <a:ext cx="3964141" cy="292537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0BB7FE2-50C2-3AF7-CD7C-942BFBC7FF58}"/>
              </a:ext>
            </a:extLst>
          </p:cNvPr>
          <p:cNvSpPr txBox="1"/>
          <p:nvPr/>
        </p:nvSpPr>
        <p:spPr>
          <a:xfrm>
            <a:off x="665709" y="3805054"/>
            <a:ext cx="3538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but, the shape can fluctuate</a:t>
            </a:r>
          </a:p>
          <a:p>
            <a:r>
              <a:rPr lang="en-US" altLang="ja-JP" dirty="0"/>
              <a:t>  </a:t>
            </a:r>
            <a:r>
              <a:rPr lang="ja-JP" altLang="en-US" dirty="0"/>
              <a:t>→</a:t>
            </a:r>
            <a:r>
              <a:rPr lang="en-US" altLang="ja-JP" dirty="0"/>
              <a:t> octupole vibration</a:t>
            </a:r>
            <a:endParaRPr lang="ja-JP" altLang="en-US" dirty="0"/>
          </a:p>
        </p:txBody>
      </p:sp>
      <p:pic>
        <p:nvPicPr>
          <p:cNvPr id="17" name="図 16" descr="\documentclass{article}&#10;\usepackage{amsmath}&#10;\renewcommand{\vec}[1]{\mbox{\boldmath $#1$}}&#10;\pagestyle{empty}&#10;\begin{document}&#10;\begin{eqnarray*}&#10;\langle \beta_3\rangle=0&#10;\end{eqnarray*}&#10;\end{document}" title="IguanaTex Picture Display">
            <a:extLst>
              <a:ext uri="{FF2B5EF4-FFF2-40B4-BE49-F238E27FC236}">
                <a16:creationId xmlns:a16="http://schemas.microsoft.com/office/drawing/2014/main" id="{2D70CA45-A5EB-E3BE-3141-A19913CF90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47" y="3342891"/>
            <a:ext cx="1130877" cy="326741"/>
          </a:xfrm>
          <a:prstGeom prst="rect">
            <a:avLst/>
          </a:prstGeom>
        </p:spPr>
      </p:pic>
      <p:pic>
        <p:nvPicPr>
          <p:cNvPr id="19" name="図 18" descr="\documentclass{article}&#10;\usepackage{amsmath}&#10;\renewcommand{\vec}[1]{\mbox{\boldmath $#1$}}&#10;\pagestyle{empty}&#10;\begin{document}&#10;\begin{eqnarray*}&#10;\langle (\beta_3)^2\rangle\neq0&#10;\end{eqnarray*}&#10;\end{document}" title="IguanaTex Picture Display">
            <a:extLst>
              <a:ext uri="{FF2B5EF4-FFF2-40B4-BE49-F238E27FC236}">
                <a16:creationId xmlns:a16="http://schemas.microsoft.com/office/drawing/2014/main" id="{16D5E7FB-4678-A0AD-9D0A-E057244AB1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8" y="4292010"/>
            <a:ext cx="1528053" cy="367829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C760E0E-925A-55FD-BAD6-3FE31D6690E7}"/>
              </a:ext>
            </a:extLst>
          </p:cNvPr>
          <p:cNvSpPr txBox="1"/>
          <p:nvPr/>
        </p:nvSpPr>
        <p:spPr>
          <a:xfrm>
            <a:off x="6928146" y="5789527"/>
            <a:ext cx="5107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dirty="0"/>
              <a:t>surface peaked (</a:t>
            </a:r>
            <a:r>
              <a:rPr lang="ja-JP" altLang="en-US" dirty="0"/>
              <a:t>→ </a:t>
            </a:r>
            <a:r>
              <a:rPr lang="en-US" altLang="ja-JP" dirty="0"/>
              <a:t>surface vibration)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dirty="0"/>
              <a:t>n and p in phase (</a:t>
            </a:r>
            <a:r>
              <a:rPr lang="en-US" altLang="ja-JP" dirty="0" err="1"/>
              <a:t>isoscalar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C4E5B7-C843-7EC4-345B-8EF0B801EB35}"/>
              </a:ext>
            </a:extLst>
          </p:cNvPr>
          <p:cNvSpPr txBox="1"/>
          <p:nvPr/>
        </p:nvSpPr>
        <p:spPr>
          <a:xfrm>
            <a:off x="1380992" y="204635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/>
              <a:t>208</a:t>
            </a:r>
            <a:r>
              <a:rPr lang="en-US" altLang="ja-JP" dirty="0"/>
              <a:t>Pb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03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30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海の上を飛ぶ飛行機の加工写真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0BDCDC9-86CA-7385-35CB-8E02621B0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60848"/>
            <a:ext cx="9144000" cy="2430780"/>
          </a:xfrm>
          <a:prstGeom prst="rect">
            <a:avLst/>
          </a:prstGeom>
        </p:spPr>
      </p:pic>
      <p:pic>
        <p:nvPicPr>
          <p:cNvPr id="5" name="図 4" descr="電子機器, カメラ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2CCAC31-93AF-0097-C0A9-633B1B4C0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803118"/>
            <a:ext cx="1444285" cy="108321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138374-0FDF-008C-38CD-CAA70C1D1954}"/>
              </a:ext>
            </a:extLst>
          </p:cNvPr>
          <p:cNvSpPr txBox="1"/>
          <p:nvPr/>
        </p:nvSpPr>
        <p:spPr>
          <a:xfrm>
            <a:off x="4541619" y="4499877"/>
            <a:ext cx="613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https://www.sony.jp/ichigan/products/ILCE-7M3/feature_3.html</a:t>
            </a:r>
            <a:endParaRPr lang="ja-JP" altLang="en-US" sz="1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D72FD48-C3CB-992D-1811-38F91082E7A2}"/>
              </a:ext>
            </a:extLst>
          </p:cNvPr>
          <p:cNvSpPr txBox="1"/>
          <p:nvPr/>
        </p:nvSpPr>
        <p:spPr>
          <a:xfrm>
            <a:off x="6214538" y="4877459"/>
            <a:ext cx="4453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(photos with a Sony camera </a:t>
            </a:r>
            <a:r>
              <a:rPr lang="en-US" altLang="ja-JP" dirty="0">
                <a:latin typeface="Symbol" panose="05050102010706020507" pitchFamily="18" charset="2"/>
              </a:rPr>
              <a:t>a</a:t>
            </a:r>
            <a:r>
              <a:rPr lang="en-US" altLang="ja-JP" dirty="0"/>
              <a:t>7III)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43D27A-70AC-163C-EBCD-D22682828995}"/>
              </a:ext>
            </a:extLst>
          </p:cNvPr>
          <p:cNvSpPr txBox="1"/>
          <p:nvPr/>
        </p:nvSpPr>
        <p:spPr>
          <a:xfrm>
            <a:off x="1609123" y="980900"/>
            <a:ext cx="787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taking snapshots of a “slow” motion with a </a:t>
            </a:r>
            <a:r>
              <a:rPr lang="en-US" altLang="ja-JP" dirty="0">
                <a:solidFill>
                  <a:srgbClr val="FF0000"/>
                </a:solidFill>
              </a:rPr>
              <a:t>high-speed</a:t>
            </a:r>
            <a:r>
              <a:rPr lang="en-US" altLang="ja-JP" dirty="0"/>
              <a:t> camera </a:t>
            </a:r>
            <a:endParaRPr lang="ja-JP" altLang="en-US" dirty="0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1530FB14-4C78-67BD-D97A-5065035A82A0}"/>
              </a:ext>
            </a:extLst>
          </p:cNvPr>
          <p:cNvSpPr/>
          <p:nvPr/>
        </p:nvSpPr>
        <p:spPr>
          <a:xfrm>
            <a:off x="2670737" y="5546302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29CB2E-0CAB-F54F-8304-F4492A4E0F22}"/>
              </a:ext>
            </a:extLst>
          </p:cNvPr>
          <p:cNvSpPr txBox="1"/>
          <p:nvPr/>
        </p:nvSpPr>
        <p:spPr>
          <a:xfrm>
            <a:off x="3490834" y="5459486"/>
            <a:ext cx="7560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taking snapshots of a nucleus with a “fast” nuclear reaction</a:t>
            </a:r>
            <a:endParaRPr lang="ja-JP" altLang="en-US" dirty="0"/>
          </a:p>
        </p:txBody>
      </p:sp>
      <p:pic>
        <p:nvPicPr>
          <p:cNvPr id="15" name="図 14" descr="\documentclass{article}&#10;\usepackage{amsmath}&#10;\renewcommand{\vec}[1]{\mbox{\boldmath $#1$}}&#10;\pagestyle{empty}&#10;\begin{document}&#10;\begin{eqnarray*}&#10;\tau_{\rm reaction} \ll \tau_{\rm nucleus}&#10;\end{eqnarray*}&#10;\end{document}" title="IguanaTex Picture Display">
            <a:extLst>
              <a:ext uri="{FF2B5EF4-FFF2-40B4-BE49-F238E27FC236}">
                <a16:creationId xmlns:a16="http://schemas.microsoft.com/office/drawing/2014/main" id="{18C6B10B-8D80-B217-D37C-9A8772EEF1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6195474"/>
            <a:ext cx="2880320" cy="267522"/>
          </a:xfrm>
          <a:prstGeom prst="rect">
            <a:avLst/>
          </a:prstGeom>
        </p:spPr>
      </p:pic>
      <p:pic>
        <p:nvPicPr>
          <p:cNvPr id="18" name="図 17" descr="\documentclass{article}&#10;\usepackage{amsmath}&#10;\renewcommand{\vec}[1]{\mbox{\boldmath $#1$}}&#10;\pagestyle{empty}&#10;\begin{document}&#10;\begin{eqnarray*}&#10;\tau_{\rm camera} \ll \tau_{\rm motion}&#10;\end{eqnarray*}&#10;\end{document}" title="IguanaTex Picture Display">
            <a:extLst>
              <a:ext uri="{FF2B5EF4-FFF2-40B4-BE49-F238E27FC236}">
                <a16:creationId xmlns:a16="http://schemas.microsoft.com/office/drawing/2014/main" id="{401F41E4-0EB7-AD4E-ED9B-D53D27A1C2A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2" y="1547763"/>
            <a:ext cx="2717577" cy="267522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68B96DAC-0752-37CD-4367-E0FF6D9D5C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09298" y="6044247"/>
            <a:ext cx="677853" cy="679366"/>
            <a:chOff x="1682" y="887"/>
            <a:chExt cx="2685" cy="2691"/>
          </a:xfrm>
        </p:grpSpPr>
        <p:pic>
          <p:nvPicPr>
            <p:cNvPr id="4" name="Picture 13" descr="sfera04">
              <a:extLst>
                <a:ext uri="{FF2B5EF4-FFF2-40B4-BE49-F238E27FC236}">
                  <a16:creationId xmlns:a16="http://schemas.microsoft.com/office/drawing/2014/main" id="{5C2992E3-E985-7843-303F-0020F8B4D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" y="1672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 descr="sfera04">
              <a:extLst>
                <a:ext uri="{FF2B5EF4-FFF2-40B4-BE49-F238E27FC236}">
                  <a16:creationId xmlns:a16="http://schemas.microsoft.com/office/drawing/2014/main" id="{A8A33CBB-D2C7-4556-0BED-1747691EE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" y="1323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sfera04">
              <a:extLst>
                <a:ext uri="{FF2B5EF4-FFF2-40B4-BE49-F238E27FC236}">
                  <a16:creationId xmlns:a16="http://schemas.microsoft.com/office/drawing/2014/main" id="{0E8E5E1D-20C2-241F-936E-946DA7321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5" y="1069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sfera04">
              <a:extLst>
                <a:ext uri="{FF2B5EF4-FFF2-40B4-BE49-F238E27FC236}">
                  <a16:creationId xmlns:a16="http://schemas.microsoft.com/office/drawing/2014/main" id="{96FB9099-EE8A-F29A-AEAD-12DAE3A44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" y="887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 descr="sfera04">
              <a:extLst>
                <a:ext uri="{FF2B5EF4-FFF2-40B4-BE49-F238E27FC236}">
                  <a16:creationId xmlns:a16="http://schemas.microsoft.com/office/drawing/2014/main" id="{830B1D01-E9CB-139C-299D-A9EA2B879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" y="895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sfera04">
              <a:extLst>
                <a:ext uri="{FF2B5EF4-FFF2-40B4-BE49-F238E27FC236}">
                  <a16:creationId xmlns:a16="http://schemas.microsoft.com/office/drawing/2014/main" id="{76174409-6867-178F-8D36-722F87C09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" y="1158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sfera04">
              <a:extLst>
                <a:ext uri="{FF2B5EF4-FFF2-40B4-BE49-F238E27FC236}">
                  <a16:creationId xmlns:a16="http://schemas.microsoft.com/office/drawing/2014/main" id="{5E04D160-CCD6-7A1E-46CC-68D8020E4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" y="1584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sfera04">
              <a:extLst>
                <a:ext uri="{FF2B5EF4-FFF2-40B4-BE49-F238E27FC236}">
                  <a16:creationId xmlns:a16="http://schemas.microsoft.com/office/drawing/2014/main" id="{EDE12A4A-300E-ED4B-ABDF-92FF1214E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" y="2063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sfera04">
              <a:extLst>
                <a:ext uri="{FF2B5EF4-FFF2-40B4-BE49-F238E27FC236}">
                  <a16:creationId xmlns:a16="http://schemas.microsoft.com/office/drawing/2014/main" id="{776A6F11-4326-A4C9-5A19-7C3F63FCE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" y="2414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sfera04">
              <a:extLst>
                <a:ext uri="{FF2B5EF4-FFF2-40B4-BE49-F238E27FC236}">
                  <a16:creationId xmlns:a16="http://schemas.microsoft.com/office/drawing/2014/main" id="{7EBCF206-0DC5-963E-D8E9-7AEADE314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" y="267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sfera04">
              <a:extLst>
                <a:ext uri="{FF2B5EF4-FFF2-40B4-BE49-F238E27FC236}">
                  <a16:creationId xmlns:a16="http://schemas.microsoft.com/office/drawing/2014/main" id="{626F7190-C7FE-77FD-E247-8B38798B9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" y="280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sfera04">
              <a:extLst>
                <a:ext uri="{FF2B5EF4-FFF2-40B4-BE49-F238E27FC236}">
                  <a16:creationId xmlns:a16="http://schemas.microsoft.com/office/drawing/2014/main" id="{E6967D5D-4A5E-364D-DE67-ACD58EE0E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" y="2747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sfera04">
              <a:extLst>
                <a:ext uri="{FF2B5EF4-FFF2-40B4-BE49-F238E27FC236}">
                  <a16:creationId xmlns:a16="http://schemas.microsoft.com/office/drawing/2014/main" id="{1831BB07-908B-3522-DD8F-87D2EEE27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8" y="2449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sfera04">
              <a:extLst>
                <a:ext uri="{FF2B5EF4-FFF2-40B4-BE49-F238E27FC236}">
                  <a16:creationId xmlns:a16="http://schemas.microsoft.com/office/drawing/2014/main" id="{01A8B959-DCFC-4C42-916D-D451869D1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" y="2029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sfera04">
              <a:extLst>
                <a:ext uri="{FF2B5EF4-FFF2-40B4-BE49-F238E27FC236}">
                  <a16:creationId xmlns:a16="http://schemas.microsoft.com/office/drawing/2014/main" id="{53B99DEC-9586-691B-895C-C236AF8C9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" y="1243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sfera04">
              <a:extLst>
                <a:ext uri="{FF2B5EF4-FFF2-40B4-BE49-F238E27FC236}">
                  <a16:creationId xmlns:a16="http://schemas.microsoft.com/office/drawing/2014/main" id="{10EC5675-C0EB-00F9-9A3F-8315D168E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" y="1620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sfera04">
              <a:extLst>
                <a:ext uri="{FF2B5EF4-FFF2-40B4-BE49-F238E27FC236}">
                  <a16:creationId xmlns:a16="http://schemas.microsoft.com/office/drawing/2014/main" id="{4691D40B-B304-8496-CFE0-04BD6D7C5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" y="211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sfera04">
              <a:extLst>
                <a:ext uri="{FF2B5EF4-FFF2-40B4-BE49-F238E27FC236}">
                  <a16:creationId xmlns:a16="http://schemas.microsoft.com/office/drawing/2014/main" id="{B1B025E1-518D-C355-1CAB-282956304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2292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 descr="sfera04">
              <a:extLst>
                <a:ext uri="{FF2B5EF4-FFF2-40B4-BE49-F238E27FC236}">
                  <a16:creationId xmlns:a16="http://schemas.microsoft.com/office/drawing/2014/main" id="{A5A704F1-4212-C028-E953-3BFF80C13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" y="149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 descr="sfera04">
              <a:extLst>
                <a:ext uri="{FF2B5EF4-FFF2-40B4-BE49-F238E27FC236}">
                  <a16:creationId xmlns:a16="http://schemas.microsoft.com/office/drawing/2014/main" id="{99E5DFD5-A2EA-F65D-0AA2-8B41849A2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" y="1794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sfera04">
              <a:extLst>
                <a:ext uri="{FF2B5EF4-FFF2-40B4-BE49-F238E27FC236}">
                  <a16:creationId xmlns:a16="http://schemas.microsoft.com/office/drawing/2014/main" id="{B1F676EF-BDF2-89D6-7CBD-EFD6E66F8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" y="2248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 descr="sfera04">
              <a:extLst>
                <a:ext uri="{FF2B5EF4-FFF2-40B4-BE49-F238E27FC236}">
                  <a16:creationId xmlns:a16="http://schemas.microsoft.com/office/drawing/2014/main" id="{F6E96C27-87E8-9446-9CAA-587888E66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" y="1917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12">
            <a:extLst>
              <a:ext uri="{FF2B5EF4-FFF2-40B4-BE49-F238E27FC236}">
                <a16:creationId xmlns:a16="http://schemas.microsoft.com/office/drawing/2014/main" id="{C5BA714A-C7DF-7161-1961-FD069B2A38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16097" y="6059268"/>
            <a:ext cx="677853" cy="679366"/>
            <a:chOff x="1682" y="887"/>
            <a:chExt cx="2685" cy="2691"/>
          </a:xfrm>
        </p:grpSpPr>
        <p:pic>
          <p:nvPicPr>
            <p:cNvPr id="37" name="Picture 13" descr="sfera04">
              <a:extLst>
                <a:ext uri="{FF2B5EF4-FFF2-40B4-BE49-F238E27FC236}">
                  <a16:creationId xmlns:a16="http://schemas.microsoft.com/office/drawing/2014/main" id="{A1FE9143-550E-C789-F470-DA389FC15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" y="1672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sfera04">
              <a:extLst>
                <a:ext uri="{FF2B5EF4-FFF2-40B4-BE49-F238E27FC236}">
                  <a16:creationId xmlns:a16="http://schemas.microsoft.com/office/drawing/2014/main" id="{DB079258-9283-F548-77F9-E27592C6A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" y="1323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5" descr="sfera04">
              <a:extLst>
                <a:ext uri="{FF2B5EF4-FFF2-40B4-BE49-F238E27FC236}">
                  <a16:creationId xmlns:a16="http://schemas.microsoft.com/office/drawing/2014/main" id="{C671D92A-55C0-17AE-884E-3A4BD3405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5" y="1069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6" descr="sfera04">
              <a:extLst>
                <a:ext uri="{FF2B5EF4-FFF2-40B4-BE49-F238E27FC236}">
                  <a16:creationId xmlns:a16="http://schemas.microsoft.com/office/drawing/2014/main" id="{D0EE884E-CD79-284F-7107-063130DF8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" y="887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7" descr="sfera04">
              <a:extLst>
                <a:ext uri="{FF2B5EF4-FFF2-40B4-BE49-F238E27FC236}">
                  <a16:creationId xmlns:a16="http://schemas.microsoft.com/office/drawing/2014/main" id="{EED34486-7739-C9EE-C5D3-7D8B51A23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" y="895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8" descr="sfera04">
              <a:extLst>
                <a:ext uri="{FF2B5EF4-FFF2-40B4-BE49-F238E27FC236}">
                  <a16:creationId xmlns:a16="http://schemas.microsoft.com/office/drawing/2014/main" id="{4E1D38BA-2BDA-C6DC-B8EA-CB1C18FD0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" y="1158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9" descr="sfera04">
              <a:extLst>
                <a:ext uri="{FF2B5EF4-FFF2-40B4-BE49-F238E27FC236}">
                  <a16:creationId xmlns:a16="http://schemas.microsoft.com/office/drawing/2014/main" id="{1EB08CF1-AA52-07E4-DFB4-9FC989650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" y="1584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0" descr="sfera04">
              <a:extLst>
                <a:ext uri="{FF2B5EF4-FFF2-40B4-BE49-F238E27FC236}">
                  <a16:creationId xmlns:a16="http://schemas.microsoft.com/office/drawing/2014/main" id="{DE0E3FB6-74DB-9B4E-ECA8-F193605F5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" y="2063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1" descr="sfera04">
              <a:extLst>
                <a:ext uri="{FF2B5EF4-FFF2-40B4-BE49-F238E27FC236}">
                  <a16:creationId xmlns:a16="http://schemas.microsoft.com/office/drawing/2014/main" id="{E28FD66C-AEA7-0DB6-AE59-196B199BE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" y="2414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2" descr="sfera04">
              <a:extLst>
                <a:ext uri="{FF2B5EF4-FFF2-40B4-BE49-F238E27FC236}">
                  <a16:creationId xmlns:a16="http://schemas.microsoft.com/office/drawing/2014/main" id="{60D3574F-BB01-1CFC-E150-528FCD6A1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" y="267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3" descr="sfera04">
              <a:extLst>
                <a:ext uri="{FF2B5EF4-FFF2-40B4-BE49-F238E27FC236}">
                  <a16:creationId xmlns:a16="http://schemas.microsoft.com/office/drawing/2014/main" id="{4971B597-0801-66D2-BC22-5D64CC443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" y="280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4" descr="sfera04">
              <a:extLst>
                <a:ext uri="{FF2B5EF4-FFF2-40B4-BE49-F238E27FC236}">
                  <a16:creationId xmlns:a16="http://schemas.microsoft.com/office/drawing/2014/main" id="{1ADE6887-EAE8-2E99-BA47-6E3F561BA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" y="2747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5" descr="sfera04">
              <a:extLst>
                <a:ext uri="{FF2B5EF4-FFF2-40B4-BE49-F238E27FC236}">
                  <a16:creationId xmlns:a16="http://schemas.microsoft.com/office/drawing/2014/main" id="{74CE53FD-D894-AD04-EE8A-E9BEFA855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8" y="2449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6" descr="sfera04">
              <a:extLst>
                <a:ext uri="{FF2B5EF4-FFF2-40B4-BE49-F238E27FC236}">
                  <a16:creationId xmlns:a16="http://schemas.microsoft.com/office/drawing/2014/main" id="{E94BAEEC-E661-78DE-AE63-8D6ED3B85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" y="2029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7" descr="sfera04">
              <a:extLst>
                <a:ext uri="{FF2B5EF4-FFF2-40B4-BE49-F238E27FC236}">
                  <a16:creationId xmlns:a16="http://schemas.microsoft.com/office/drawing/2014/main" id="{98A4A856-10D0-CBF8-8ADA-6EE92C9B8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" y="1243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8" descr="sfera04">
              <a:extLst>
                <a:ext uri="{FF2B5EF4-FFF2-40B4-BE49-F238E27FC236}">
                  <a16:creationId xmlns:a16="http://schemas.microsoft.com/office/drawing/2014/main" id="{00B6F398-150C-A86B-269B-074201FE4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" y="1620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9" descr="sfera04">
              <a:extLst>
                <a:ext uri="{FF2B5EF4-FFF2-40B4-BE49-F238E27FC236}">
                  <a16:creationId xmlns:a16="http://schemas.microsoft.com/office/drawing/2014/main" id="{1BFFD9A6-9632-30D4-DAE7-ABEB4BCB6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" y="211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0" descr="sfera04">
              <a:extLst>
                <a:ext uri="{FF2B5EF4-FFF2-40B4-BE49-F238E27FC236}">
                  <a16:creationId xmlns:a16="http://schemas.microsoft.com/office/drawing/2014/main" id="{027FAE47-2268-9CF3-893E-C40274CC9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2292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1" descr="sfera04">
              <a:extLst>
                <a:ext uri="{FF2B5EF4-FFF2-40B4-BE49-F238E27FC236}">
                  <a16:creationId xmlns:a16="http://schemas.microsoft.com/office/drawing/2014/main" id="{4FBFCB5A-19F9-B566-7B1B-BDDAC1B75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" y="149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2" descr="sfera04">
              <a:extLst>
                <a:ext uri="{FF2B5EF4-FFF2-40B4-BE49-F238E27FC236}">
                  <a16:creationId xmlns:a16="http://schemas.microsoft.com/office/drawing/2014/main" id="{9136EAA6-1891-B05F-431E-96415F3AC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" y="1794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3" descr="sfera04">
              <a:extLst>
                <a:ext uri="{FF2B5EF4-FFF2-40B4-BE49-F238E27FC236}">
                  <a16:creationId xmlns:a16="http://schemas.microsoft.com/office/drawing/2014/main" id="{E8020E9A-0797-AC91-59F1-9608F341D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" y="2248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4" descr="sfera04">
              <a:extLst>
                <a:ext uri="{FF2B5EF4-FFF2-40B4-BE49-F238E27FC236}">
                  <a16:creationId xmlns:a16="http://schemas.microsoft.com/office/drawing/2014/main" id="{991795A6-BBE5-6275-1242-C8BBF9774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" y="1917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F3C74887-6728-90B9-BAD6-832D4F752835}"/>
              </a:ext>
            </a:extLst>
          </p:cNvPr>
          <p:cNvCxnSpPr/>
          <p:nvPr/>
        </p:nvCxnSpPr>
        <p:spPr>
          <a:xfrm>
            <a:off x="4981597" y="6370677"/>
            <a:ext cx="446571" cy="6837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角丸四角形 52">
            <a:extLst>
              <a:ext uri="{FF2B5EF4-FFF2-40B4-BE49-F238E27FC236}">
                <a16:creationId xmlns:a16="http://schemas.microsoft.com/office/drawing/2014/main" id="{3F8DB523-8DC6-780C-AF05-48F7F084990A}"/>
              </a:ext>
            </a:extLst>
          </p:cNvPr>
          <p:cNvSpPr/>
          <p:nvPr/>
        </p:nvSpPr>
        <p:spPr>
          <a:xfrm>
            <a:off x="291360" y="260648"/>
            <a:ext cx="1872208" cy="57606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1" name="テキスト ボックス 1">
            <a:extLst>
              <a:ext uri="{FF2B5EF4-FFF2-40B4-BE49-F238E27FC236}">
                <a16:creationId xmlns:a16="http://schemas.microsoft.com/office/drawing/2014/main" id="{1BD9786D-20D5-7E41-5726-3EDF16F2C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260648"/>
            <a:ext cx="1640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Snapshots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6D8FA5-05EA-5FA8-5C3E-DF10FC6C389D}"/>
              </a:ext>
            </a:extLst>
          </p:cNvPr>
          <p:cNvSpPr txBox="1"/>
          <p:nvPr/>
        </p:nvSpPr>
        <p:spPr>
          <a:xfrm>
            <a:off x="484869" y="5289745"/>
            <a:ext cx="1739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 </a:t>
            </a:r>
            <a:r>
              <a:rPr kumimoji="1" lang="en-US" altLang="ja-JP" i="1" dirty="0"/>
              <a:t>slow</a:t>
            </a:r>
            <a:r>
              <a:rPr kumimoji="1" lang="en-US" altLang="ja-JP" dirty="0"/>
              <a:t> mode</a:t>
            </a:r>
          </a:p>
          <a:p>
            <a:r>
              <a:rPr lang="en-US" altLang="ja-JP" dirty="0"/>
              <a:t>a </a:t>
            </a:r>
            <a:r>
              <a:rPr lang="en-US" altLang="ja-JP" i="1" dirty="0"/>
              <a:t>fast</a:t>
            </a:r>
            <a:r>
              <a:rPr lang="en-US" altLang="ja-JP" dirty="0"/>
              <a:t> mode</a:t>
            </a:r>
            <a:endParaRPr kumimoji="1" lang="ja-JP" altLang="en-US" dirty="0"/>
          </a:p>
        </p:txBody>
      </p:sp>
      <p:sp>
        <p:nvSpPr>
          <p:cNvPr id="9" name="左中かっこ 8">
            <a:extLst>
              <a:ext uri="{FF2B5EF4-FFF2-40B4-BE49-F238E27FC236}">
                <a16:creationId xmlns:a16="http://schemas.microsoft.com/office/drawing/2014/main" id="{480B9134-B06C-66D9-5513-650DFD002FFE}"/>
              </a:ext>
            </a:extLst>
          </p:cNvPr>
          <p:cNvSpPr/>
          <p:nvPr/>
        </p:nvSpPr>
        <p:spPr>
          <a:xfrm>
            <a:off x="259638" y="5339124"/>
            <a:ext cx="225231" cy="85635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2" name="図 61" descr="時計, メーター, 挿絵, 記号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809E563-0FFD-61D2-3CA2-80CB0F39D7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9" y="6158068"/>
            <a:ext cx="1444614" cy="583624"/>
          </a:xfrm>
          <a:prstGeom prst="rect">
            <a:avLst/>
          </a:prstGeom>
        </p:spPr>
      </p:pic>
      <p:pic>
        <p:nvPicPr>
          <p:cNvPr id="63" name="図 62" descr="シャツ, 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AB7D102-8644-5D8B-0E94-50565AA27D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3" y="4780642"/>
            <a:ext cx="1128246" cy="55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BAEE9-4233-2B88-5414-044E20E7D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5238F5-05D0-DEAB-31A3-1D7A75FBDF70}"/>
              </a:ext>
            </a:extLst>
          </p:cNvPr>
          <p:cNvSpPr txBox="1"/>
          <p:nvPr/>
        </p:nvSpPr>
        <p:spPr>
          <a:xfrm>
            <a:off x="144285" y="175977"/>
            <a:ext cx="5495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solidFill>
                  <a:srgbClr val="0000FF"/>
                </a:solidFill>
              </a:rPr>
              <a:t>What is the nature of the 3</a:t>
            </a:r>
            <a:r>
              <a:rPr lang="en-US" altLang="ja-JP" u="sng" baseline="-25000" dirty="0">
                <a:solidFill>
                  <a:srgbClr val="0000FF"/>
                </a:solidFill>
              </a:rPr>
              <a:t>1</a:t>
            </a:r>
            <a:r>
              <a:rPr lang="en-US" altLang="ja-JP" u="sng" baseline="30000" dirty="0">
                <a:solidFill>
                  <a:srgbClr val="0000FF"/>
                </a:solidFill>
              </a:rPr>
              <a:t>-</a:t>
            </a:r>
            <a:r>
              <a:rPr lang="en-US" altLang="ja-JP" u="sng" dirty="0">
                <a:solidFill>
                  <a:srgbClr val="0000FF"/>
                </a:solidFill>
              </a:rPr>
              <a:t> state in </a:t>
            </a:r>
            <a:r>
              <a:rPr lang="en-US" altLang="ja-JP" u="sng" baseline="30000" dirty="0">
                <a:solidFill>
                  <a:srgbClr val="0000FF"/>
                </a:solidFill>
              </a:rPr>
              <a:t>208</a:t>
            </a:r>
            <a:r>
              <a:rPr lang="en-US" altLang="ja-JP" u="sng" dirty="0">
                <a:solidFill>
                  <a:srgbClr val="0000FF"/>
                </a:solidFill>
              </a:rPr>
              <a:t>Pb? </a:t>
            </a:r>
            <a:endParaRPr lang="ja-JP" altLang="en-US" u="sng" dirty="0">
              <a:solidFill>
                <a:srgbClr val="0000FF"/>
              </a:solidFill>
            </a:endParaRPr>
          </a:p>
        </p:txBody>
      </p:sp>
      <p:sp>
        <p:nvSpPr>
          <p:cNvPr id="3" name="Line 6">
            <a:extLst>
              <a:ext uri="{FF2B5EF4-FFF2-40B4-BE49-F238E27FC236}">
                <a16:creationId xmlns:a16="http://schemas.microsoft.com/office/drawing/2014/main" id="{C8902383-0694-A772-E103-B3C0C44BF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5044" y="1893686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" name="Line 8">
            <a:extLst>
              <a:ext uri="{FF2B5EF4-FFF2-40B4-BE49-F238E27FC236}">
                <a16:creationId xmlns:a16="http://schemas.microsoft.com/office/drawing/2014/main" id="{46698287-DBA1-4CD4-A8F1-58025D807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5044" y="1131686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C2E71CFA-F0D2-BC0D-FB91-CFF212DE2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444" y="1665086"/>
            <a:ext cx="450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0</a:t>
            </a:r>
            <a:r>
              <a:rPr lang="en-US" altLang="ja-JP" sz="2400" baseline="30000" dirty="0"/>
              <a:t>+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3ED9EA5-14F3-C754-B6B4-26C0416AF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794" y="90308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3</a:t>
            </a:r>
            <a:r>
              <a:rPr lang="en-US" altLang="ja-JP" sz="2400" baseline="30000" dirty="0"/>
              <a:t>-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AEC6A8-3831-847D-87E8-3132A12367D9}"/>
              </a:ext>
            </a:extLst>
          </p:cNvPr>
          <p:cNvSpPr txBox="1"/>
          <p:nvPr/>
        </p:nvSpPr>
        <p:spPr>
          <a:xfrm>
            <a:off x="347192" y="815658"/>
            <a:ext cx="817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2.6 </a:t>
            </a:r>
          </a:p>
          <a:p>
            <a:r>
              <a:rPr lang="en-US" altLang="ja-JP" dirty="0"/>
              <a:t>MeV</a:t>
            </a:r>
            <a:endParaRPr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A86C932-55B5-7ADB-9CB7-7AD57F675409}"/>
              </a:ext>
            </a:extLst>
          </p:cNvPr>
          <p:cNvCxnSpPr/>
          <p:nvPr/>
        </p:nvCxnSpPr>
        <p:spPr>
          <a:xfrm flipV="1">
            <a:off x="1723755" y="1131686"/>
            <a:ext cx="0" cy="762000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85AE0BF-89A6-3929-1C69-E7A303520296}"/>
              </a:ext>
            </a:extLst>
          </p:cNvPr>
          <p:cNvSpPr txBox="1"/>
          <p:nvPr/>
        </p:nvSpPr>
        <p:spPr>
          <a:xfrm>
            <a:off x="1806306" y="1281854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E3</a:t>
            </a:r>
            <a:endParaRPr lang="ja-JP" altLang="en-US"/>
          </a:p>
        </p:txBody>
      </p:sp>
      <p:pic>
        <p:nvPicPr>
          <p:cNvPr id="10" name="図 9" descr="光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CD9892F-7ABB-75E0-4F72-CA771E0246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39" y="1068852"/>
            <a:ext cx="1016418" cy="101641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59D74B-8EBB-2CBF-1DF0-1832CAD06187}"/>
              </a:ext>
            </a:extLst>
          </p:cNvPr>
          <p:cNvSpPr txBox="1"/>
          <p:nvPr/>
        </p:nvSpPr>
        <p:spPr>
          <a:xfrm>
            <a:off x="2775888" y="2186223"/>
            <a:ext cx="29153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dirty="0"/>
              <a:t>https://web-docs.gsi.de/~wolle</a:t>
            </a:r>
            <a:endParaRPr lang="en-US" altLang="ja-JP" sz="1100" dirty="0"/>
          </a:p>
          <a:p>
            <a:r>
              <a:rPr lang="ja-JP" altLang="en-US" sz="1100" dirty="0"/>
              <a:t>/TELEKOLLEG /KERN/index-s.html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519F19-9956-6C01-A741-192491128FDB}"/>
              </a:ext>
            </a:extLst>
          </p:cNvPr>
          <p:cNvSpPr txBox="1"/>
          <p:nvPr/>
        </p:nvSpPr>
        <p:spPr>
          <a:xfrm>
            <a:off x="196781" y="2699177"/>
            <a:ext cx="4540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/>
              <a:t>208</a:t>
            </a:r>
            <a:r>
              <a:rPr lang="en-US" altLang="ja-JP" baseline="-25000" dirty="0">
                <a:solidFill>
                  <a:srgbClr val="FF0000"/>
                </a:solidFill>
              </a:rPr>
              <a:t>82</a:t>
            </a:r>
            <a:r>
              <a:rPr lang="en-US" altLang="ja-JP" dirty="0"/>
              <a:t>Pb</a:t>
            </a:r>
            <a:r>
              <a:rPr lang="en-US" altLang="ja-JP" baseline="-25000" dirty="0">
                <a:solidFill>
                  <a:srgbClr val="FF0000"/>
                </a:solidFill>
              </a:rPr>
              <a:t>126</a:t>
            </a:r>
            <a:r>
              <a:rPr lang="en-US" altLang="ja-JP" dirty="0"/>
              <a:t>: a double magic nucleus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37138F9-E27B-68DA-D579-8024443D6249}"/>
              </a:ext>
            </a:extLst>
          </p:cNvPr>
          <p:cNvSpPr txBox="1"/>
          <p:nvPr/>
        </p:nvSpPr>
        <p:spPr>
          <a:xfrm>
            <a:off x="756118" y="3242909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→</a:t>
            </a:r>
            <a:r>
              <a:rPr lang="en-US" altLang="ja-JP" dirty="0"/>
              <a:t> spherical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F8A2F6C-0DB5-E0A7-F326-FAAC9D4B3E15}"/>
              </a:ext>
            </a:extLst>
          </p:cNvPr>
          <p:cNvSpPr txBox="1"/>
          <p:nvPr/>
        </p:nvSpPr>
        <p:spPr>
          <a:xfrm>
            <a:off x="196781" y="4771473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from the measured B(E3)</a:t>
            </a:r>
            <a:endParaRPr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C9A8723-1038-6B33-238E-EB7D33186938}"/>
              </a:ext>
            </a:extLst>
          </p:cNvPr>
          <p:cNvSpPr txBox="1"/>
          <p:nvPr/>
        </p:nvSpPr>
        <p:spPr>
          <a:xfrm>
            <a:off x="665709" y="3805054"/>
            <a:ext cx="3538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but, the shape can fluctuate</a:t>
            </a:r>
          </a:p>
          <a:p>
            <a:r>
              <a:rPr lang="en-US" altLang="ja-JP" dirty="0"/>
              <a:t>  </a:t>
            </a:r>
            <a:r>
              <a:rPr lang="ja-JP" altLang="en-US" dirty="0"/>
              <a:t>→</a:t>
            </a:r>
            <a:r>
              <a:rPr lang="en-US" altLang="ja-JP" dirty="0"/>
              <a:t> octupole vibration</a:t>
            </a:r>
            <a:endParaRPr lang="ja-JP" altLang="en-US" dirty="0"/>
          </a:p>
        </p:txBody>
      </p:sp>
      <p:pic>
        <p:nvPicPr>
          <p:cNvPr id="17" name="図 16" descr="\documentclass{article}&#10;\usepackage{amsmath}&#10;\renewcommand{\vec}[1]{\mbox{\boldmath $#1$}}&#10;\pagestyle{empty}&#10;\begin{document}&#10;\begin{eqnarray*}&#10;\langle \beta_3\rangle=0&#10;\end{eqnarray*}&#10;\end{document}" title="IguanaTex Picture Display">
            <a:extLst>
              <a:ext uri="{FF2B5EF4-FFF2-40B4-BE49-F238E27FC236}">
                <a16:creationId xmlns:a16="http://schemas.microsoft.com/office/drawing/2014/main" id="{F42AA59E-0758-563A-E5F6-54E96AE7D4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47" y="3342891"/>
            <a:ext cx="1130877" cy="326741"/>
          </a:xfrm>
          <a:prstGeom prst="rect">
            <a:avLst/>
          </a:prstGeom>
        </p:spPr>
      </p:pic>
      <p:pic>
        <p:nvPicPr>
          <p:cNvPr id="19" name="図 18" descr="\documentclass{article}&#10;\usepackage{amsmath}&#10;\renewcommand{\vec}[1]{\mbox{\boldmath $#1$}}&#10;\pagestyle{empty}&#10;\begin{document}&#10;\begin{eqnarray*}&#10;\langle (\beta_3)^2\rangle\neq0&#10;\end{eqnarray*}&#10;\end{document}" title="IguanaTex Picture Display">
            <a:extLst>
              <a:ext uri="{FF2B5EF4-FFF2-40B4-BE49-F238E27FC236}">
                <a16:creationId xmlns:a16="http://schemas.microsoft.com/office/drawing/2014/main" id="{AA91686C-9D7F-43E7-EFFB-19AD15FE3D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8" y="4292010"/>
            <a:ext cx="1528053" cy="367829"/>
          </a:xfrm>
          <a:prstGeom prst="rect">
            <a:avLst/>
          </a:prstGeom>
        </p:spPr>
      </p:pic>
      <p:pic>
        <p:nvPicPr>
          <p:cNvPr id="18" name="Picture 31 2">
            <a:extLst>
              <a:ext uri="{FF2B5EF4-FFF2-40B4-BE49-F238E27FC236}">
                <a16:creationId xmlns:a16="http://schemas.microsoft.com/office/drawing/2014/main" id="{ECEBAF59-B3E0-40B3-445D-24918E3C1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8955" t="90909"/>
          <a:stretch/>
        </p:blipFill>
        <p:spPr bwMode="auto">
          <a:xfrm>
            <a:off x="7109216" y="3503971"/>
            <a:ext cx="3289602" cy="46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876337B-44D7-933F-40ED-AC96CAB0162E}"/>
              </a:ext>
            </a:extLst>
          </p:cNvPr>
          <p:cNvSpPr txBox="1"/>
          <p:nvPr/>
        </p:nvSpPr>
        <p:spPr>
          <a:xfrm>
            <a:off x="6510744" y="426295"/>
            <a:ext cx="5429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effect of oct. </a:t>
            </a:r>
            <a:r>
              <a:rPr lang="en-US" altLang="ja-JP" dirty="0" err="1"/>
              <a:t>vib</a:t>
            </a:r>
            <a:r>
              <a:rPr lang="en-US" altLang="ja-JP" dirty="0"/>
              <a:t>. of </a:t>
            </a:r>
            <a:r>
              <a:rPr lang="en-US" altLang="ja-JP" baseline="30000" dirty="0"/>
              <a:t>208</a:t>
            </a:r>
            <a:r>
              <a:rPr lang="en-US" altLang="ja-JP" dirty="0"/>
              <a:t>Pb has been </a:t>
            </a:r>
          </a:p>
          <a:p>
            <a:r>
              <a:rPr lang="en-US" altLang="ja-JP" dirty="0"/>
              <a:t>well-known in sub-barrier fusion reactions</a:t>
            </a:r>
            <a:endParaRPr lang="ja-JP" altLang="en-US" dirty="0"/>
          </a:p>
        </p:txBody>
      </p:sp>
      <p:sp>
        <p:nvSpPr>
          <p:cNvPr id="22" name="テキスト ボックス 15">
            <a:extLst>
              <a:ext uri="{FF2B5EF4-FFF2-40B4-BE49-F238E27FC236}">
                <a16:creationId xmlns:a16="http://schemas.microsoft.com/office/drawing/2014/main" id="{6AC4855D-388E-7C78-EFBF-ADBE6EA79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779" y="5176036"/>
            <a:ext cx="5176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ja-JP" sz="2000" dirty="0"/>
              <a:t>J.M. Yao and K. Hagino,</a:t>
            </a:r>
            <a:r>
              <a:rPr lang="ja-JP" altLang="en-US" sz="2000" dirty="0"/>
              <a:t> </a:t>
            </a:r>
            <a:r>
              <a:rPr lang="en-US" altLang="ja-JP" sz="2000" dirty="0"/>
              <a:t>PRC94 (‘16) 11303(R)</a:t>
            </a:r>
            <a:endParaRPr lang="ja-JP" altLang="en-US" sz="2000" dirty="0"/>
          </a:p>
        </p:txBody>
      </p:sp>
      <p:pic>
        <p:nvPicPr>
          <p:cNvPr id="26" name="図 25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23A98CC-6BCD-6461-AF16-B51F381AEA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24279" r="17597" b="39803"/>
          <a:stretch>
            <a:fillRect/>
          </a:stretch>
        </p:blipFill>
        <p:spPr>
          <a:xfrm>
            <a:off x="6457271" y="1281854"/>
            <a:ext cx="5088585" cy="3848342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1E9BEC-92FF-E559-0691-027BA6F3EF52}"/>
              </a:ext>
            </a:extLst>
          </p:cNvPr>
          <p:cNvSpPr txBox="1"/>
          <p:nvPr/>
        </p:nvSpPr>
        <p:spPr>
          <a:xfrm>
            <a:off x="6806584" y="5772255"/>
            <a:ext cx="5117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→ </a:t>
            </a:r>
            <a:r>
              <a:rPr kumimoji="1" lang="en-US" altLang="ja-JP" dirty="0">
                <a:solidFill>
                  <a:srgbClr val="FF0000"/>
                </a:solidFill>
              </a:rPr>
              <a:t>an application of a similar formalism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 to relativistic heavy-ion collisions!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490D0D3-405B-3AC0-29F8-8FAAE392FF34}"/>
              </a:ext>
            </a:extLst>
          </p:cNvPr>
          <p:cNvSpPr txBox="1"/>
          <p:nvPr/>
        </p:nvSpPr>
        <p:spPr>
          <a:xfrm>
            <a:off x="1380992" y="204635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/>
              <a:t>208</a:t>
            </a:r>
            <a:r>
              <a:rPr lang="en-US" altLang="ja-JP" dirty="0"/>
              <a:t>Pb</a:t>
            </a:r>
            <a:endParaRPr kumimoji="1" lang="ja-JP" altLang="en-US"/>
          </a:p>
        </p:txBody>
      </p:sp>
      <p:pic>
        <p:nvPicPr>
          <p:cNvPr id="21" name="図 20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sqrt{\langle \beta_3^2\rangle}=\frac{4\pi}{3ZR^3}&#10;\sqrt{\frac{B(E3:0^+\to 3^-)}{e^2}}\sim 0.144&#10;\end{eqnarray*}&#10;\end{document}" title="IguanaTex Bitmap Display">
            <a:extLst>
              <a:ext uri="{FF2B5EF4-FFF2-40B4-BE49-F238E27FC236}">
                <a16:creationId xmlns:a16="http://schemas.microsoft.com/office/drawing/2014/main" id="{CFDAE394-1C2E-E5A4-3555-3B77FEDAE8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9939" y="5379474"/>
            <a:ext cx="5260389" cy="70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EB357-83F9-6E5C-C61A-9992E5133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epsilon_2(\{\alpha_{2\mu}\})&#10;=-\frac{\int d\vec{r}\,r_\perp^2\,e^{2i\phi}&#10;\rho(\vec{r},\{\alpha_{2\mu}\})}&#10;{\int d\vec{r}\,r_\perp^2\,&#10;\rho(\vec{r},\{\alpha_{2\mu}\})}&#10;=-\frac{\langle(x-iy)^2\rangle}{\langle x^2+y^2\rangle}&#10;\end{eqnarray*}&#10;\end{document}" title="IguanaTex Picture Display">
            <a:extLst>
              <a:ext uri="{FF2B5EF4-FFF2-40B4-BE49-F238E27FC236}">
                <a16:creationId xmlns:a16="http://schemas.microsoft.com/office/drawing/2014/main" id="{CF3848F7-AD34-5019-895B-BDEA84F2867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7" y="1672328"/>
            <a:ext cx="6754615" cy="737341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3EEEB07-5961-F021-647E-11609121570F}"/>
              </a:ext>
            </a:extLst>
          </p:cNvPr>
          <p:cNvSpPr txBox="1"/>
          <p:nvPr/>
        </p:nvSpPr>
        <p:spPr>
          <a:xfrm>
            <a:off x="141623" y="894278"/>
            <a:ext cx="6300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eccentricity parameter: </a:t>
            </a:r>
            <a:r>
              <a:rPr lang="en-US" altLang="ja-JP" dirty="0"/>
              <a:t>deformation parameter of </a:t>
            </a:r>
            <a:endParaRPr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774DD4C-9B6C-B654-F70D-41BE93C7EA11}"/>
              </a:ext>
            </a:extLst>
          </p:cNvPr>
          <p:cNvSpPr/>
          <p:nvPr/>
        </p:nvSpPr>
        <p:spPr>
          <a:xfrm>
            <a:off x="235105" y="161298"/>
            <a:ext cx="7877119" cy="62421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FC6640C1-4FC4-40B3-7EF5-7C331980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3" y="208797"/>
            <a:ext cx="7713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H.I.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5E90DE8-AD31-E74B-A5AB-AE30A00299F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1247" t="30470" r="44258" b="39341"/>
          <a:stretch>
            <a:fillRect/>
          </a:stretch>
        </p:blipFill>
        <p:spPr>
          <a:xfrm>
            <a:off x="9610859" y="208797"/>
            <a:ext cx="2344265" cy="2775978"/>
          </a:xfrm>
          <a:prstGeom prst="rect">
            <a:avLst/>
          </a:prstGeom>
        </p:spPr>
      </p:pic>
      <p:pic>
        <p:nvPicPr>
          <p:cNvPr id="4" name="図 3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rho_z(x,y)\equiv\int_{-\infty}^\infty dz\,\rho(\vec{r})&#10;\end{eqnarray*}&#10;\end{document}" title="IguanaTex Picture Display">
            <a:extLst>
              <a:ext uri="{FF2B5EF4-FFF2-40B4-BE49-F238E27FC236}">
                <a16:creationId xmlns:a16="http://schemas.microsoft.com/office/drawing/2014/main" id="{C5CD37BC-4A80-C65B-69C6-E99CC4F308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22" y="779516"/>
            <a:ext cx="2725738" cy="65660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4BA4B5-AA48-0D0C-EE50-792B1F496C37}"/>
              </a:ext>
            </a:extLst>
          </p:cNvPr>
          <p:cNvSpPr/>
          <p:nvPr/>
        </p:nvSpPr>
        <p:spPr>
          <a:xfrm>
            <a:off x="1002421" y="1556792"/>
            <a:ext cx="7128792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6FF4E62-0E98-1E4C-2851-FE7B3611CF92}"/>
              </a:ext>
            </a:extLst>
          </p:cNvPr>
          <p:cNvSpPr txBox="1"/>
          <p:nvPr/>
        </p:nvSpPr>
        <p:spPr>
          <a:xfrm>
            <a:off x="235105" y="2730509"/>
            <a:ext cx="4118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deformed Woods-Saxon density</a:t>
            </a:r>
            <a:endParaRPr kumimoji="1" lang="ja-JP" altLang="en-US"/>
          </a:p>
        </p:txBody>
      </p:sp>
      <p:pic>
        <p:nvPicPr>
          <p:cNvPr id="11" name="図 10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    \rho(\vec{r},\{\alpha_{\lambda\mu}\})=\frac{\rho_0}{1+e^{(r-R(\theta,\phi))/a}};&#10;\end{eqnarray*}&#10;\end{document}" title="IguanaTex Picture Display">
            <a:extLst>
              <a:ext uri="{FF2B5EF4-FFF2-40B4-BE49-F238E27FC236}">
                <a16:creationId xmlns:a16="http://schemas.microsoft.com/office/drawing/2014/main" id="{1B140D1B-EEEC-555E-C837-61029E4826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5" y="3310281"/>
            <a:ext cx="5275013" cy="729180"/>
          </a:xfrm>
          <a:prstGeom prst="rect">
            <a:avLst/>
          </a:prstGeom>
        </p:spPr>
      </p:pic>
      <p:pic>
        <p:nvPicPr>
          <p:cNvPr id="16" name="図 15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R(\theta,\phi)=R_0\left(1+\sum_{\lambda,\mu}\alpha_{\lambda\mu}Y^*_{\lambda\mu}(\hat{\vec{r}})\right)&#10;\end{eqnarray*}&#10;\end{document}" title="IguanaTex Picture Display">
            <a:extLst>
              <a:ext uri="{FF2B5EF4-FFF2-40B4-BE49-F238E27FC236}">
                <a16:creationId xmlns:a16="http://schemas.microsoft.com/office/drawing/2014/main" id="{3D1B921D-67E2-484C-DA01-AEAF7919A4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3168002"/>
            <a:ext cx="4233058" cy="1008112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176178A-F0BA-6B75-BFC2-839C004F4118}"/>
              </a:ext>
            </a:extLst>
          </p:cNvPr>
          <p:cNvSpPr txBox="1"/>
          <p:nvPr/>
        </p:nvSpPr>
        <p:spPr>
          <a:xfrm>
            <a:off x="223868" y="4406258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surface vibration</a:t>
            </a:r>
            <a:endParaRPr kumimoji="1" lang="ja-JP" altLang="en-US">
              <a:solidFill>
                <a:srgbClr val="0000FF"/>
              </a:solidFill>
            </a:endParaRPr>
          </a:p>
        </p:txBody>
      </p:sp>
      <p:pic>
        <p:nvPicPr>
          <p:cNvPr id="18" name="図 17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H &amp;=\frac{1}{2}\sum_{\lambda,\mu}\left(B_\lambda|\dot{\alpha}_{\lambda\mu}|^2+C_\lambda|\alpha_{\lambda\mu}|^2\right)&#10;\end{eqnarray*}&#10;\end{document}" title="IguanaTex Picture Display">
            <a:extLst>
              <a:ext uri="{FF2B5EF4-FFF2-40B4-BE49-F238E27FC236}">
                <a16:creationId xmlns:a16="http://schemas.microsoft.com/office/drawing/2014/main" id="{3CAFA2A3-2007-E4D3-0C8B-C836C3C779B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8" y="5064214"/>
            <a:ext cx="5042590" cy="411369"/>
          </a:xfrm>
          <a:prstGeom prst="rect">
            <a:avLst/>
          </a:prstGeom>
        </p:spPr>
      </p:pic>
      <p:pic>
        <p:nvPicPr>
          <p:cNvPr id="20" name="図 19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   \langle |\epsilon_n|^2\rangle &#10;    \propto\int \left(\prod_{\lambda,\mu} d{\alpha}_{\lambda\mu}\,&#10;e^{-\alpha_{\lambda\mu}^2/2\sigma_\lambda^2}\right)|\epsilon_n(\{{\alpha}_{\lambda\mu}\})|^2&#10;\end{eqnarray*}&#10;\end{document}" title="IguanaTex Picture Display">
            <a:extLst>
              <a:ext uri="{FF2B5EF4-FFF2-40B4-BE49-F238E27FC236}">
                <a16:creationId xmlns:a16="http://schemas.microsoft.com/office/drawing/2014/main" id="{ECE4FEEB-E716-19F5-6C74-2F53CC5A376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" y="5650073"/>
            <a:ext cx="5660623" cy="999130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49BDECF-88D4-C1A5-781D-EA0CEF35EC0B}"/>
              </a:ext>
            </a:extLst>
          </p:cNvPr>
          <p:cNvSpPr txBox="1"/>
          <p:nvPr/>
        </p:nvSpPr>
        <p:spPr>
          <a:xfrm>
            <a:off x="6695356" y="4406258"/>
            <a:ext cx="4596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static deformation (axial symmetry)</a:t>
            </a:r>
            <a:endParaRPr kumimoji="1" lang="ja-JP" altLang="en-US">
              <a:solidFill>
                <a:srgbClr val="0000FF"/>
              </a:solidFill>
            </a:endParaRPr>
          </a:p>
        </p:txBody>
      </p:sp>
      <p:pic>
        <p:nvPicPr>
          <p:cNvPr id="25" name="図 24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alpha_{\lambda\mu}=\beta_\lambda D^\lambda_{0\mu}(\Omega)&#10;\end{eqnarray*}&#10;\end{document}" title="IguanaTex Picture Display">
            <a:extLst>
              <a:ext uri="{FF2B5EF4-FFF2-40B4-BE49-F238E27FC236}">
                <a16:creationId xmlns:a16="http://schemas.microsoft.com/office/drawing/2014/main" id="{05191EB5-07E0-AF7A-C339-92DAC38B2C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1" y="4954941"/>
            <a:ext cx="2367253" cy="427531"/>
          </a:xfrm>
          <a:prstGeom prst="rect">
            <a:avLst/>
          </a:prstGeom>
        </p:spPr>
      </p:pic>
      <p:pic>
        <p:nvPicPr>
          <p:cNvPr id="27" name="図 26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langle |\epsilon_n|^2\rangle &#10;    =\int \frac{d\Omega}{8\pi^2}\, |\epsilon_n(\Omega)|^2 &#10;\end{eqnarray*}&#10;\end{document}" title="IguanaTex Picture Display">
            <a:extLst>
              <a:ext uri="{FF2B5EF4-FFF2-40B4-BE49-F238E27FC236}">
                <a16:creationId xmlns:a16="http://schemas.microsoft.com/office/drawing/2014/main" id="{BD6807D0-DE4C-01DB-FA54-2746893EBD7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53" y="5672762"/>
            <a:ext cx="3042471" cy="652334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68F3421D-7D38-97E5-875E-4C966B97E86F}"/>
              </a:ext>
            </a:extLst>
          </p:cNvPr>
          <p:cNvSpPr/>
          <p:nvPr/>
        </p:nvSpPr>
        <p:spPr>
          <a:xfrm>
            <a:off x="8818771" y="3279192"/>
            <a:ext cx="792088" cy="847287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6EF97DD-95BA-255A-07F2-944CD9F0CC44}"/>
              </a:ext>
            </a:extLst>
          </p:cNvPr>
          <p:cNvSpPr/>
          <p:nvPr/>
        </p:nvSpPr>
        <p:spPr>
          <a:xfrm>
            <a:off x="3355776" y="5735851"/>
            <a:ext cx="1436164" cy="827574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015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45" grpId="0"/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62810-07AF-70D4-ED6A-8041750B7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21FE587-DCFD-485E-BC9B-B628103FFB8D}"/>
              </a:ext>
            </a:extLst>
          </p:cNvPr>
          <p:cNvSpPr/>
          <p:nvPr/>
        </p:nvSpPr>
        <p:spPr>
          <a:xfrm>
            <a:off x="235105" y="161298"/>
            <a:ext cx="7877119" cy="62421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E01EE3D7-D267-23A8-037B-C025F1BEE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3" y="208797"/>
            <a:ext cx="7713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H.I.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22EBA5C-27EF-CF9C-8D27-D4DE3A653D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1247" t="30470" r="44258" b="39341"/>
          <a:stretch>
            <a:fillRect/>
          </a:stretch>
        </p:blipFill>
        <p:spPr>
          <a:xfrm>
            <a:off x="10056440" y="1308163"/>
            <a:ext cx="1617067" cy="1914861"/>
          </a:xfrm>
          <a:prstGeom prst="rect">
            <a:avLst/>
          </a:prstGeom>
        </p:spPr>
      </p:pic>
      <p:pic>
        <p:nvPicPr>
          <p:cNvPr id="7" name="図 6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epsilon_2(\{\alpha_{2\mu}\})&#10;=-\frac{\langle(x-iy)^2\rangle}{\langle x^2+y^2\rangle}&#10;\end{eqnarray*}&#10;\end{document}" title="IguanaTex Picture Display">
            <a:extLst>
              <a:ext uri="{FF2B5EF4-FFF2-40B4-BE49-F238E27FC236}">
                <a16:creationId xmlns:a16="http://schemas.microsoft.com/office/drawing/2014/main" id="{40268A55-480F-1345-7BBD-D3B7B507FC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42" y="368603"/>
            <a:ext cx="3080809" cy="68089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B73EBB-687C-7782-DEA2-F4F638349450}"/>
              </a:ext>
            </a:extLst>
          </p:cNvPr>
          <p:cNvSpPr txBox="1"/>
          <p:nvPr/>
        </p:nvSpPr>
        <p:spPr>
          <a:xfrm>
            <a:off x="175981" y="821215"/>
            <a:ext cx="4257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58</a:t>
            </a:r>
            <a:r>
              <a:rPr kumimoji="1" lang="en-US" altLang="ja-JP" dirty="0"/>
              <a:t>Ni+</a:t>
            </a:r>
            <a:r>
              <a:rPr kumimoji="1" lang="en-US" altLang="ja-JP" baseline="30000" dirty="0"/>
              <a:t>58</a:t>
            </a:r>
            <a:r>
              <a:rPr kumimoji="1" lang="en-US" altLang="ja-JP" dirty="0"/>
              <a:t>Ni scattering (</a:t>
            </a:r>
            <a:r>
              <a:rPr kumimoji="1" lang="en-US" altLang="ja-JP" dirty="0">
                <a:latin typeface="Symbol" pitchFamily="2" charset="2"/>
              </a:rPr>
              <a:t>b</a:t>
            </a:r>
            <a:r>
              <a:rPr kumimoji="1" lang="en-US" altLang="ja-JP" baseline="-25000" dirty="0"/>
              <a:t>2</a:t>
            </a:r>
            <a:r>
              <a:rPr kumimoji="1" lang="en-US" altLang="ja-JP" dirty="0"/>
              <a:t> ~ 0.218)</a:t>
            </a:r>
            <a:endParaRPr kumimoji="1" lang="ja-JP" altLang="en-US"/>
          </a:p>
        </p:txBody>
      </p:sp>
      <p:pic>
        <p:nvPicPr>
          <p:cNvPr id="19" name="図 18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C131EFD-3D86-A229-4636-19E5C6FCA7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4" y="3573016"/>
            <a:ext cx="4215906" cy="3180533"/>
          </a:xfrm>
          <a:prstGeom prst="rect">
            <a:avLst/>
          </a:prstGeom>
        </p:spPr>
      </p:pic>
      <p:pic>
        <p:nvPicPr>
          <p:cNvPr id="10" name="図 9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   \langle |\epsilon_n|^2\rangle &#10;    \propto\int \left(\prod_{\lambda,\mu} d{\alpha}_{\lambda\mu}\,&#10;e^{-\alpha_{\lambda\mu}^2/2\sigma_\lambda^2}\right)|\epsilon_n(\{{\alpha}_{\lambda\mu}\})|^2&#10;\end{eqnarray*}&#10;\end{document}" title="IguanaTex Picture Display">
            <a:extLst>
              <a:ext uri="{FF2B5EF4-FFF2-40B4-BE49-F238E27FC236}">
                <a16:creationId xmlns:a16="http://schemas.microsoft.com/office/drawing/2014/main" id="{64C23EBB-5FD6-FA4C-C045-5CA934B8C1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1" y="1451284"/>
            <a:ext cx="4028595" cy="711069"/>
          </a:xfrm>
          <a:prstGeom prst="rect">
            <a:avLst/>
          </a:prstGeom>
        </p:spPr>
      </p:pic>
      <p:pic>
        <p:nvPicPr>
          <p:cNvPr id="12" name="図 11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langle |\epsilon_n|^2\rangle &#10;    =\int \frac{d\Omega}{8\pi^2}\, |\epsilon_n(\Omega)|^2 &#10;\end{eqnarray*}&#10;\end{document}" title="IguanaTex Picture Display">
            <a:extLst>
              <a:ext uri="{FF2B5EF4-FFF2-40B4-BE49-F238E27FC236}">
                <a16:creationId xmlns:a16="http://schemas.microsoft.com/office/drawing/2014/main" id="{8AED6B21-B758-E3DE-3A9F-9A13585AFE4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0" y="2376419"/>
            <a:ext cx="2392425" cy="512958"/>
          </a:xfrm>
          <a:prstGeom prst="rect">
            <a:avLst/>
          </a:prstGeom>
        </p:spPr>
      </p:pic>
      <p:sp>
        <p:nvSpPr>
          <p:cNvPr id="25" name="左中かっこ 24">
            <a:extLst>
              <a:ext uri="{FF2B5EF4-FFF2-40B4-BE49-F238E27FC236}">
                <a16:creationId xmlns:a16="http://schemas.microsoft.com/office/drawing/2014/main" id="{3096C44A-6965-354C-9D73-049C4F810730}"/>
              </a:ext>
            </a:extLst>
          </p:cNvPr>
          <p:cNvSpPr/>
          <p:nvPr/>
        </p:nvSpPr>
        <p:spPr>
          <a:xfrm>
            <a:off x="175981" y="1497245"/>
            <a:ext cx="218499" cy="147677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919C08A-0E51-47F1-7A69-BC94A6D8B7A1}"/>
              </a:ext>
            </a:extLst>
          </p:cNvPr>
          <p:cNvSpPr txBox="1"/>
          <p:nvPr/>
        </p:nvSpPr>
        <p:spPr>
          <a:xfrm>
            <a:off x="4622695" y="1561854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 err="1"/>
              <a:t>vib</a:t>
            </a:r>
            <a:r>
              <a:rPr kumimoji="1" lang="en-US" altLang="ja-JP" dirty="0"/>
              <a:t>.)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DB364B1-1E46-8848-1607-469BD9DCDB66}"/>
              </a:ext>
            </a:extLst>
          </p:cNvPr>
          <p:cNvSpPr txBox="1"/>
          <p:nvPr/>
        </p:nvSpPr>
        <p:spPr>
          <a:xfrm>
            <a:off x="3146022" y="2381843"/>
            <a:ext cx="158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(static def.)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5276E56-CED4-A5B3-4A52-FC54F8B3894B}"/>
              </a:ext>
            </a:extLst>
          </p:cNvPr>
          <p:cNvSpPr txBox="1"/>
          <p:nvPr/>
        </p:nvSpPr>
        <p:spPr>
          <a:xfrm>
            <a:off x="486141" y="3143043"/>
            <a:ext cx="491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Monte Carlo sampling (3000 samples)</a:t>
            </a:r>
            <a:endParaRPr kumimoji="1" lang="ja-JP" altLang="en-US">
              <a:solidFill>
                <a:srgbClr val="008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6E39CD-765F-59CD-E297-2D2BE4EB8AA2}"/>
              </a:ext>
            </a:extLst>
          </p:cNvPr>
          <p:cNvSpPr txBox="1"/>
          <p:nvPr/>
        </p:nvSpPr>
        <p:spPr>
          <a:xfrm>
            <a:off x="6096000" y="6360446"/>
            <a:ext cx="5141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K. Hagino and M. Kitazawa, </a:t>
            </a:r>
            <a:r>
              <a:rPr kumimoji="1" lang="en-US" altLang="ja-JP" sz="2000" dirty="0" err="1"/>
              <a:t>arXiv</a:t>
            </a:r>
            <a:r>
              <a:rPr kumimoji="1" lang="en-US" altLang="ja-JP" sz="2000" dirty="0"/>
              <a:t>: 2508.05125</a:t>
            </a:r>
            <a:endParaRPr kumimoji="1" lang="ja-JP" altLang="en-US" sz="2000"/>
          </a:p>
        </p:txBody>
      </p:sp>
      <p:pic>
        <p:nvPicPr>
          <p:cNvPr id="3" name="図 2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3889D002-6525-37F0-BB4A-C4365B2B5C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21162" r="20886" b="13251"/>
          <a:stretch>
            <a:fillRect/>
          </a:stretch>
        </p:blipFill>
        <p:spPr>
          <a:xfrm>
            <a:off x="5528226" y="896466"/>
            <a:ext cx="3981511" cy="5517471"/>
          </a:xfrm>
          <a:prstGeom prst="rect">
            <a:avLst/>
          </a:prstGeom>
        </p:spPr>
      </p:pic>
      <p:pic>
        <p:nvPicPr>
          <p:cNvPr id="14" name="図 13" descr="\documentclass{article}&#10;\usepackage{amsmath}&#10;\renewcommand{\vec}[1]{\mbox{\boldmath $#1$}}&#10;\pagestyle{empty}&#10;\begin{document}&#10;\begin{eqnarray*}&#10;d&amp;\equiv&amp;\frac{1}{\sqrt{\langle x^2\rangle\langle &#10;y^2\rangle}} \\&#10;&amp;\leftrightarrow&amp; \bar{p}_T&#10;\end{eqnarray*}&#10;\end{document}" title="IguanaTex Picture Display">
            <a:extLst>
              <a:ext uri="{FF2B5EF4-FFF2-40B4-BE49-F238E27FC236}">
                <a16:creationId xmlns:a16="http://schemas.microsoft.com/office/drawing/2014/main" id="{5B3881F9-F3FE-DE6D-263F-756E1D8C8A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96" y="5176707"/>
            <a:ext cx="2063238" cy="91885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AB4E4FC-F08A-C51E-F433-C61E5D5A03AB}"/>
              </a:ext>
            </a:extLst>
          </p:cNvPr>
          <p:cNvSpPr txBox="1"/>
          <p:nvPr/>
        </p:nvSpPr>
        <p:spPr>
          <a:xfrm>
            <a:off x="9877729" y="4582601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inverse area</a:t>
            </a:r>
            <a:endParaRPr kumimoji="1" lang="ja-JP" altLang="en-US" dirty="0"/>
          </a:p>
        </p:txBody>
      </p:sp>
      <p:pic>
        <p:nvPicPr>
          <p:cNvPr id="22" name="図 21" descr="\documentclass{article}&#10;\usepackage{amsmath}&#10;\renewcommand{\vec}[1]{\mbox{\boldmath $#1$}}&#10;\pagestyle{empty}&#10;\begin{document}&#10;\begin{eqnarray*}&#10;\langle|\epsilon_2|\rangle=0.119&#10;\end{eqnarray*}&#10;\end{document}" title="IguanaTex Picture Display">
            <a:extLst>
              <a:ext uri="{FF2B5EF4-FFF2-40B4-BE49-F238E27FC236}">
                <a16:creationId xmlns:a16="http://schemas.microsoft.com/office/drawing/2014/main" id="{79C78800-ABDB-2BA8-140F-C3D1ADE44FC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31" y="4835424"/>
            <a:ext cx="1429333" cy="254476"/>
          </a:xfrm>
          <a:prstGeom prst="rect">
            <a:avLst/>
          </a:prstGeom>
        </p:spPr>
      </p:pic>
      <p:pic>
        <p:nvPicPr>
          <p:cNvPr id="20" name="図 19" descr="\documentclass{article}&#10;\usepackage{amsmath}&#10;\renewcommand{\vec}[1]{\mbox{\boldmath $#1$}}&#10;\pagestyle{empty}&#10;\begin{document}&#10;\begin{eqnarray*}&#10;\langle|\epsilon_2|\rangle=0.112&#10;\end{eqnarray*}&#10;\end{document}" title="IguanaTex Picture Display">
            <a:extLst>
              <a:ext uri="{FF2B5EF4-FFF2-40B4-BE49-F238E27FC236}">
                <a16:creationId xmlns:a16="http://schemas.microsoft.com/office/drawing/2014/main" id="{DEC9ABCB-24AD-C7AB-1642-C43C0B1C8AA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30" y="5381659"/>
            <a:ext cx="1427809" cy="254476"/>
          </a:xfrm>
          <a:prstGeom prst="rect">
            <a:avLst/>
          </a:prstGeom>
        </p:spPr>
      </p:pic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B63BB1F-F3EE-DC73-0A94-FC276AEE79A3}"/>
              </a:ext>
            </a:extLst>
          </p:cNvPr>
          <p:cNvCxnSpPr/>
          <p:nvPr/>
        </p:nvCxnSpPr>
        <p:spPr>
          <a:xfrm flipH="1" flipV="1">
            <a:off x="2874288" y="4649274"/>
            <a:ext cx="416524" cy="309526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0DD84E3-B2CE-102B-29B3-96EF457AE733}"/>
              </a:ext>
            </a:extLst>
          </p:cNvPr>
          <p:cNvCxnSpPr>
            <a:cxnSpLocks/>
          </p:cNvCxnSpPr>
          <p:nvPr/>
        </p:nvCxnSpPr>
        <p:spPr>
          <a:xfrm flipH="1">
            <a:off x="3361030" y="5664164"/>
            <a:ext cx="214690" cy="313145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38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8926-95A6-F68B-5E2D-3B789E119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F2340D7-26B6-5328-AD61-592306523860}"/>
              </a:ext>
            </a:extLst>
          </p:cNvPr>
          <p:cNvSpPr/>
          <p:nvPr/>
        </p:nvSpPr>
        <p:spPr>
          <a:xfrm>
            <a:off x="235105" y="161298"/>
            <a:ext cx="7877119" cy="62421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4FABB080-63B9-5703-D995-2710F5BD6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3" y="208797"/>
            <a:ext cx="7713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H.I.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988BD73-2FB3-2C04-F99E-0BECE13BDA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247" t="30470" r="44258" b="39341"/>
          <a:stretch>
            <a:fillRect/>
          </a:stretch>
        </p:blipFill>
        <p:spPr>
          <a:xfrm>
            <a:off x="4635853" y="3578088"/>
            <a:ext cx="1617067" cy="1914861"/>
          </a:xfrm>
          <a:prstGeom prst="rect">
            <a:avLst/>
          </a:prstGeom>
        </p:spPr>
      </p:pic>
      <p:pic>
        <p:nvPicPr>
          <p:cNvPr id="17" name="図 16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epsilon_2(\{\alpha_{2\mu}\})&#10;=-\frac{\langle(x-iy)^2\rangle}{\langle x^2+y^2\rangle}&#10;\end{eqnarray*}&#10;\end{document}" title="IguanaTex Picture Display">
            <a:extLst>
              <a:ext uri="{FF2B5EF4-FFF2-40B4-BE49-F238E27FC236}">
                <a16:creationId xmlns:a16="http://schemas.microsoft.com/office/drawing/2014/main" id="{6FEAF4B1-CAA4-1EDF-421D-3C203CD6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40" y="4195070"/>
            <a:ext cx="3080809" cy="68089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921C14-C1A2-E218-D467-738BD0EF83C4}"/>
              </a:ext>
            </a:extLst>
          </p:cNvPr>
          <p:cNvSpPr txBox="1"/>
          <p:nvPr/>
        </p:nvSpPr>
        <p:spPr>
          <a:xfrm>
            <a:off x="175981" y="821215"/>
            <a:ext cx="4257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58</a:t>
            </a:r>
            <a:r>
              <a:rPr kumimoji="1" lang="en-US" altLang="ja-JP" dirty="0"/>
              <a:t>Ni+</a:t>
            </a:r>
            <a:r>
              <a:rPr kumimoji="1" lang="en-US" altLang="ja-JP" baseline="30000" dirty="0"/>
              <a:t>58</a:t>
            </a:r>
            <a:r>
              <a:rPr kumimoji="1" lang="en-US" altLang="ja-JP" dirty="0"/>
              <a:t>Ni scattering (</a:t>
            </a:r>
            <a:r>
              <a:rPr kumimoji="1" lang="en-US" altLang="ja-JP" dirty="0">
                <a:latin typeface="Symbol" pitchFamily="2" charset="2"/>
              </a:rPr>
              <a:t>b</a:t>
            </a:r>
            <a:r>
              <a:rPr kumimoji="1" lang="en-US" altLang="ja-JP" baseline="-25000" dirty="0"/>
              <a:t>2</a:t>
            </a:r>
            <a:r>
              <a:rPr kumimoji="1" lang="en-US" altLang="ja-JP" dirty="0"/>
              <a:t> ~ 0.218)</a:t>
            </a:r>
            <a:endParaRPr kumimoji="1" lang="ja-JP" altLang="en-US"/>
          </a:p>
        </p:txBody>
      </p:sp>
      <p:pic>
        <p:nvPicPr>
          <p:cNvPr id="10" name="図 9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alpha_{2\mu}=D^2_{0\mu}(\Omega)\beta_2\cos\gamma +\frac{1}{\sqrt{2}}\left(D^2_{2\mu}(\Omega)+D^2_{-2\mu}(\Omega)\right)&#10;    \beta_2\sin\gamma&#10;\end{eqnarray*}&#10;\end{document}" title="IguanaTex Picture Display">
            <a:extLst>
              <a:ext uri="{FF2B5EF4-FFF2-40B4-BE49-F238E27FC236}">
                <a16:creationId xmlns:a16="http://schemas.microsoft.com/office/drawing/2014/main" id="{EA3F945A-3FBD-7883-C15D-52513CCA57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4" y="1963563"/>
            <a:ext cx="6307047" cy="576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2EFEA71-1A3F-A68A-02B7-96B9021CC8C4}"/>
              </a:ext>
            </a:extLst>
          </p:cNvPr>
          <p:cNvSpPr txBox="1"/>
          <p:nvPr/>
        </p:nvSpPr>
        <p:spPr>
          <a:xfrm>
            <a:off x="175981" y="1501898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triaxiality</a:t>
            </a:r>
            <a:endParaRPr kumimoji="1" lang="ja-JP" altLang="en-US">
              <a:solidFill>
                <a:srgbClr val="0000FF"/>
              </a:solidFill>
            </a:endParaRPr>
          </a:p>
        </p:txBody>
      </p:sp>
      <p:pic>
        <p:nvPicPr>
          <p:cNvPr id="15" name="図 14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langle |\epsilon_n|^2\rangle &#10;    =\int \frac{d\Omega}{8\pi^2}\, |\epsilon_n(\Omega)|^2 &#10;\end{eqnarray*}&#10;\end{document}" title="IguanaTex Picture Display">
            <a:extLst>
              <a:ext uri="{FF2B5EF4-FFF2-40B4-BE49-F238E27FC236}">
                <a16:creationId xmlns:a16="http://schemas.microsoft.com/office/drawing/2014/main" id="{F5755465-1B3E-5681-CAFB-10B07AC379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89" y="2872263"/>
            <a:ext cx="3042471" cy="65233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1FDDF40-7E75-BD67-B64A-55B9B0E64579}"/>
              </a:ext>
            </a:extLst>
          </p:cNvPr>
          <p:cNvSpPr txBox="1"/>
          <p:nvPr/>
        </p:nvSpPr>
        <p:spPr>
          <a:xfrm>
            <a:off x="6096000" y="6360446"/>
            <a:ext cx="5141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K. Hagino and M. Kitazawa, </a:t>
            </a:r>
            <a:r>
              <a:rPr kumimoji="1" lang="en-US" altLang="ja-JP" sz="2000" dirty="0" err="1"/>
              <a:t>arXiv</a:t>
            </a:r>
            <a:r>
              <a:rPr kumimoji="1" lang="en-US" altLang="ja-JP" sz="2000" dirty="0"/>
              <a:t>: 2508.05125</a:t>
            </a:r>
            <a:endParaRPr kumimoji="1" lang="ja-JP" altLang="en-US" sz="2000"/>
          </a:p>
        </p:txBody>
      </p:sp>
      <p:pic>
        <p:nvPicPr>
          <p:cNvPr id="3" name="図 2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B5C4963F-CE6B-3E4F-A7C0-95790D7938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t="21900" r="17307" b="14301"/>
          <a:stretch>
            <a:fillRect/>
          </a:stretch>
        </p:blipFill>
        <p:spPr>
          <a:xfrm>
            <a:off x="7141732" y="833007"/>
            <a:ext cx="4277754" cy="547394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619804-630D-56AB-0C51-A0E44D9823E0}"/>
              </a:ext>
            </a:extLst>
          </p:cNvPr>
          <p:cNvSpPr txBox="1"/>
          <p:nvPr/>
        </p:nvSpPr>
        <p:spPr>
          <a:xfrm>
            <a:off x="602679" y="5608406"/>
            <a:ext cx="3470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cf. L. Liu, C. Zhang et al., </a:t>
            </a:r>
          </a:p>
          <a:p>
            <a:r>
              <a:rPr lang="en-US" altLang="ja-JP" dirty="0"/>
              <a:t>     </a:t>
            </a:r>
            <a:r>
              <a:rPr lang="en-US" altLang="ja-JP" dirty="0" err="1"/>
              <a:t>arxiV</a:t>
            </a:r>
            <a:r>
              <a:rPr lang="en-US" altLang="ja-JP" dirty="0"/>
              <a:t>: 2509.09376.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356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52">
            <a:extLst>
              <a:ext uri="{FF2B5EF4-FFF2-40B4-BE49-F238E27FC236}">
                <a16:creationId xmlns:a16="http://schemas.microsoft.com/office/drawing/2014/main" id="{A8F48F0B-1EA8-E57A-84A3-89A53DCEB69F}"/>
              </a:ext>
            </a:extLst>
          </p:cNvPr>
          <p:cNvSpPr/>
          <p:nvPr/>
        </p:nvSpPr>
        <p:spPr>
          <a:xfrm>
            <a:off x="290064" y="108465"/>
            <a:ext cx="1926058" cy="731329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">
            <a:extLst>
              <a:ext uri="{FF2B5EF4-FFF2-40B4-BE49-F238E27FC236}">
                <a16:creationId xmlns:a16="http://schemas.microsoft.com/office/drawing/2014/main" id="{227F7E40-3FBD-3F73-169A-0248FFA88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45" y="150147"/>
            <a:ext cx="17796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rgbClr val="0000FF"/>
                </a:solidFill>
              </a:rPr>
              <a:t>Summary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22" name="テキスト ボックス 8">
            <a:extLst>
              <a:ext uri="{FF2B5EF4-FFF2-40B4-BE49-F238E27FC236}">
                <a16:creationId xmlns:a16="http://schemas.microsoft.com/office/drawing/2014/main" id="{C620D578-3286-DE9F-1E00-6A22BC364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3349833"/>
            <a:ext cx="91550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ja-JP" sz="2400" u="sng" dirty="0">
                <a:solidFill>
                  <a:srgbClr val="FF0000"/>
                </a:solidFill>
              </a:rPr>
              <a:t>Similarities between low-</a:t>
            </a:r>
            <a:r>
              <a:rPr lang="en-US" altLang="ja-JP" sz="2400" i="1" u="sng" dirty="0">
                <a:solidFill>
                  <a:srgbClr val="FF0000"/>
                </a:solidFill>
              </a:rPr>
              <a:t>E</a:t>
            </a:r>
            <a:r>
              <a:rPr lang="en-US" altLang="ja-JP" sz="2400" u="sng" dirty="0">
                <a:solidFill>
                  <a:srgbClr val="FF0000"/>
                </a:solidFill>
              </a:rPr>
              <a:t> H.I. fusion and Relativistic H.I. Collisions</a:t>
            </a:r>
            <a:endParaRPr lang="ja-JP" altLang="en-US" sz="2400" u="sng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0070DFA-E680-BDF6-B9AA-915FDD0035CE}"/>
              </a:ext>
            </a:extLst>
          </p:cNvPr>
          <p:cNvSpPr txBox="1"/>
          <p:nvPr/>
        </p:nvSpPr>
        <p:spPr>
          <a:xfrm>
            <a:off x="5816280" y="3732703"/>
            <a:ext cx="3422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→</a:t>
            </a:r>
            <a:r>
              <a:rPr lang="en-US" altLang="ja-JP" dirty="0"/>
              <a:t> a snapshot of a nucleus</a:t>
            </a:r>
            <a:endParaRPr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0094E0-41B4-B608-1BE5-C25DE8482FE0}"/>
              </a:ext>
            </a:extLst>
          </p:cNvPr>
          <p:cNvSpPr txBox="1"/>
          <p:nvPr/>
        </p:nvSpPr>
        <p:spPr>
          <a:xfrm>
            <a:off x="660742" y="4299515"/>
            <a:ext cx="471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 tool to probe nuclear deformations</a:t>
            </a:r>
            <a:endParaRPr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0EC4C91-0E54-CAE1-8682-0D82DD4EF834}"/>
              </a:ext>
            </a:extLst>
          </p:cNvPr>
          <p:cNvSpPr txBox="1"/>
          <p:nvPr/>
        </p:nvSpPr>
        <p:spPr>
          <a:xfrm>
            <a:off x="1082072" y="4737084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→</a:t>
            </a:r>
            <a:r>
              <a:rPr lang="en-US" altLang="ja-JP" dirty="0"/>
              <a:t> surface vibrations of a spherical nucleus </a:t>
            </a:r>
            <a:endParaRPr lang="ja-JP" altLang="en-US" dirty="0"/>
          </a:p>
        </p:txBody>
      </p:sp>
      <p:pic>
        <p:nvPicPr>
          <p:cNvPr id="26" name="図 2">
            <a:extLst>
              <a:ext uri="{FF2B5EF4-FFF2-40B4-BE49-F238E27FC236}">
                <a16:creationId xmlns:a16="http://schemas.microsoft.com/office/drawing/2014/main" id="{34CB4085-9405-C0E8-0032-7FC80F212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68" y="5534729"/>
            <a:ext cx="1711884" cy="11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図 26" descr="光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90F4432-569A-C36B-D975-4D93839C9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5427123"/>
            <a:ext cx="1282828" cy="1282828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BCD0CC77-77F7-9C7D-AA8C-3B1E78FAEE90}"/>
              </a:ext>
            </a:extLst>
          </p:cNvPr>
          <p:cNvGrpSpPr>
            <a:grpSpLocks noChangeAspect="1"/>
          </p:cNvGrpSpPr>
          <p:nvPr/>
        </p:nvGrpSpPr>
        <p:grpSpPr>
          <a:xfrm>
            <a:off x="7780694" y="214631"/>
            <a:ext cx="3655278" cy="1040581"/>
            <a:chOff x="2555776" y="4999005"/>
            <a:chExt cx="4442772" cy="1264764"/>
          </a:xfrm>
        </p:grpSpPr>
        <p:grpSp>
          <p:nvGrpSpPr>
            <p:cNvPr id="30" name="Group 11">
              <a:extLst>
                <a:ext uri="{FF2B5EF4-FFF2-40B4-BE49-F238E27FC236}">
                  <a16:creationId xmlns:a16="http://schemas.microsoft.com/office/drawing/2014/main" id="{C054D58A-F06F-65D7-E1CC-11EC180E36E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55776" y="4999005"/>
              <a:ext cx="1234648" cy="1237404"/>
              <a:chOff x="1682" y="887"/>
              <a:chExt cx="2685" cy="2691"/>
            </a:xfrm>
          </p:grpSpPr>
          <p:pic>
            <p:nvPicPr>
              <p:cNvPr id="56" name="Picture 12" descr="sfera04">
                <a:extLst>
                  <a:ext uri="{FF2B5EF4-FFF2-40B4-BE49-F238E27FC236}">
                    <a16:creationId xmlns:a16="http://schemas.microsoft.com/office/drawing/2014/main" id="{63F7633E-974B-4783-83F8-705CDD8A3F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167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13" descr="sfera04">
                <a:extLst>
                  <a:ext uri="{FF2B5EF4-FFF2-40B4-BE49-F238E27FC236}">
                    <a16:creationId xmlns:a16="http://schemas.microsoft.com/office/drawing/2014/main" id="{B4A87268-DE78-938A-55F9-26193C21EC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3" y="132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14" descr="sfera04">
                <a:extLst>
                  <a:ext uri="{FF2B5EF4-FFF2-40B4-BE49-F238E27FC236}">
                    <a16:creationId xmlns:a16="http://schemas.microsoft.com/office/drawing/2014/main" id="{469EF023-2EFC-85CC-E0B4-CE975040A1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5" y="106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15" descr="sfera04">
                <a:extLst>
                  <a:ext uri="{FF2B5EF4-FFF2-40B4-BE49-F238E27FC236}">
                    <a16:creationId xmlns:a16="http://schemas.microsoft.com/office/drawing/2014/main" id="{64C3E74B-6DD9-53A4-38CB-1F7DEB0C62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7" y="88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16" descr="sfera04">
                <a:extLst>
                  <a:ext uri="{FF2B5EF4-FFF2-40B4-BE49-F238E27FC236}">
                    <a16:creationId xmlns:a16="http://schemas.microsoft.com/office/drawing/2014/main" id="{9DDF4927-8B47-E00B-D3E8-5C60776D92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8" y="895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17" descr="sfera04">
                <a:extLst>
                  <a:ext uri="{FF2B5EF4-FFF2-40B4-BE49-F238E27FC236}">
                    <a16:creationId xmlns:a16="http://schemas.microsoft.com/office/drawing/2014/main" id="{4E963379-8782-AE23-8611-39163A8846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4" y="115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18" descr="sfera04">
                <a:extLst>
                  <a:ext uri="{FF2B5EF4-FFF2-40B4-BE49-F238E27FC236}">
                    <a16:creationId xmlns:a16="http://schemas.microsoft.com/office/drawing/2014/main" id="{E542989E-6A93-964C-A6F4-7547A3EC3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" y="158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19" descr="sfera04">
                <a:extLst>
                  <a:ext uri="{FF2B5EF4-FFF2-40B4-BE49-F238E27FC236}">
                    <a16:creationId xmlns:a16="http://schemas.microsoft.com/office/drawing/2014/main" id="{60F9A3C0-E61C-DA20-6686-DBD94F4796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7" y="206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64" name="Picture 20" descr="sfera04">
                <a:extLst>
                  <a:ext uri="{FF2B5EF4-FFF2-40B4-BE49-F238E27FC236}">
                    <a16:creationId xmlns:a16="http://schemas.microsoft.com/office/drawing/2014/main" id="{FBF6ED82-D531-1B1F-AB93-41596F7B6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0" y="241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65" name="Picture 21" descr="sfera04">
                <a:extLst>
                  <a:ext uri="{FF2B5EF4-FFF2-40B4-BE49-F238E27FC236}">
                    <a16:creationId xmlns:a16="http://schemas.microsoft.com/office/drawing/2014/main" id="{3F912DC3-D838-0C71-6858-3CB9D88EFA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4" y="267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69" name="Picture 22" descr="sfera04">
                <a:extLst>
                  <a:ext uri="{FF2B5EF4-FFF2-40B4-BE49-F238E27FC236}">
                    <a16:creationId xmlns:a16="http://schemas.microsoft.com/office/drawing/2014/main" id="{EB4EA194-99C1-5C98-8BF5-75D54CB7B2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" y="280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0" name="Picture 23" descr="sfera04">
                <a:extLst>
                  <a:ext uri="{FF2B5EF4-FFF2-40B4-BE49-F238E27FC236}">
                    <a16:creationId xmlns:a16="http://schemas.microsoft.com/office/drawing/2014/main" id="{D5687B7C-2761-77AA-EC18-405835FE99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274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1" name="Picture 24" descr="sfera04">
                <a:extLst>
                  <a:ext uri="{FF2B5EF4-FFF2-40B4-BE49-F238E27FC236}">
                    <a16:creationId xmlns:a16="http://schemas.microsoft.com/office/drawing/2014/main" id="{F9AB43EF-A8A1-1EFB-5402-31E7ED9DDF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" y="244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2" name="Picture 25" descr="sfera04">
                <a:extLst>
                  <a:ext uri="{FF2B5EF4-FFF2-40B4-BE49-F238E27FC236}">
                    <a16:creationId xmlns:a16="http://schemas.microsoft.com/office/drawing/2014/main" id="{0EC61E46-D879-2F5F-35CF-807A771BDB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4" y="202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3" name="Picture 26" descr="sfera04">
                <a:extLst>
                  <a:ext uri="{FF2B5EF4-FFF2-40B4-BE49-F238E27FC236}">
                    <a16:creationId xmlns:a16="http://schemas.microsoft.com/office/drawing/2014/main" id="{0D4CCDE0-2F22-FF74-6B7E-3EE7ECDA61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0" y="124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4" name="Picture 27" descr="sfera04">
                <a:extLst>
                  <a:ext uri="{FF2B5EF4-FFF2-40B4-BE49-F238E27FC236}">
                    <a16:creationId xmlns:a16="http://schemas.microsoft.com/office/drawing/2014/main" id="{E16935FB-6586-9962-A62C-4E4010B68D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5" y="1620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5" name="Picture 28" descr="sfera04">
                <a:extLst>
                  <a:ext uri="{FF2B5EF4-FFF2-40B4-BE49-F238E27FC236}">
                    <a16:creationId xmlns:a16="http://schemas.microsoft.com/office/drawing/2014/main" id="{D3A7DBF2-133C-E6FD-E0E2-91CC132C3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8" y="211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6" name="Picture 29" descr="sfera04">
                <a:extLst>
                  <a:ext uri="{FF2B5EF4-FFF2-40B4-BE49-F238E27FC236}">
                    <a16:creationId xmlns:a16="http://schemas.microsoft.com/office/drawing/2014/main" id="{40E1EB73-91DE-0A42-8686-165C72C0BF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" y="229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7" name="Picture 30" descr="sfera04">
                <a:extLst>
                  <a:ext uri="{FF2B5EF4-FFF2-40B4-BE49-F238E27FC236}">
                    <a16:creationId xmlns:a16="http://schemas.microsoft.com/office/drawing/2014/main" id="{79468988-528C-8497-924D-E4BB9FA3F9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5" y="149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8" name="Picture 31" descr="sfera04">
                <a:extLst>
                  <a:ext uri="{FF2B5EF4-FFF2-40B4-BE49-F238E27FC236}">
                    <a16:creationId xmlns:a16="http://schemas.microsoft.com/office/drawing/2014/main" id="{B7A71CCE-0841-E7C3-A21B-8499D9161C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5" y="179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9" name="Picture 32" descr="sfera04">
                <a:extLst>
                  <a:ext uri="{FF2B5EF4-FFF2-40B4-BE49-F238E27FC236}">
                    <a16:creationId xmlns:a16="http://schemas.microsoft.com/office/drawing/2014/main" id="{5D0AEE3A-E70C-BD9E-11D0-E1DB926D7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" y="224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80" name="Picture 33" descr="sfera04">
                <a:extLst>
                  <a:ext uri="{FF2B5EF4-FFF2-40B4-BE49-F238E27FC236}">
                    <a16:creationId xmlns:a16="http://schemas.microsoft.com/office/drawing/2014/main" id="{435BFC71-1964-4EB5-8D74-6BF67ADEAD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6" y="191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" name="Group 11">
              <a:extLst>
                <a:ext uri="{FF2B5EF4-FFF2-40B4-BE49-F238E27FC236}">
                  <a16:creationId xmlns:a16="http://schemas.microsoft.com/office/drawing/2014/main" id="{D2E2DDC6-DDB8-414F-2276-8E4D258A64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63900" y="5026365"/>
              <a:ext cx="1234648" cy="1237404"/>
              <a:chOff x="1682" y="887"/>
              <a:chExt cx="2685" cy="2691"/>
            </a:xfrm>
          </p:grpSpPr>
          <p:pic>
            <p:nvPicPr>
              <p:cNvPr id="34" name="Picture 12" descr="sfera04">
                <a:extLst>
                  <a:ext uri="{FF2B5EF4-FFF2-40B4-BE49-F238E27FC236}">
                    <a16:creationId xmlns:a16="http://schemas.microsoft.com/office/drawing/2014/main" id="{7F4D066B-CD15-C30D-B43F-B1EE105BA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167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3" descr="sfera04">
                <a:extLst>
                  <a:ext uri="{FF2B5EF4-FFF2-40B4-BE49-F238E27FC236}">
                    <a16:creationId xmlns:a16="http://schemas.microsoft.com/office/drawing/2014/main" id="{D9BF3CBF-399E-AAE1-2C71-ED21C8A464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3" y="132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4" descr="sfera04">
                <a:extLst>
                  <a:ext uri="{FF2B5EF4-FFF2-40B4-BE49-F238E27FC236}">
                    <a16:creationId xmlns:a16="http://schemas.microsoft.com/office/drawing/2014/main" id="{59F9D168-4118-8B6A-F026-DAE7230D15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5" y="106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5" descr="sfera04">
                <a:extLst>
                  <a:ext uri="{FF2B5EF4-FFF2-40B4-BE49-F238E27FC236}">
                    <a16:creationId xmlns:a16="http://schemas.microsoft.com/office/drawing/2014/main" id="{607D6B48-151C-5A4C-CE4D-3E8CF86AF7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7" y="88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6" descr="sfera04">
                <a:extLst>
                  <a:ext uri="{FF2B5EF4-FFF2-40B4-BE49-F238E27FC236}">
                    <a16:creationId xmlns:a16="http://schemas.microsoft.com/office/drawing/2014/main" id="{42354D6E-FA1A-C6B4-339A-0EA3E1EBE6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8" y="895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7" descr="sfera04">
                <a:extLst>
                  <a:ext uri="{FF2B5EF4-FFF2-40B4-BE49-F238E27FC236}">
                    <a16:creationId xmlns:a16="http://schemas.microsoft.com/office/drawing/2014/main" id="{03739889-FAC8-7A4A-B434-7FF6E6D364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4" y="115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8" descr="sfera04">
                <a:extLst>
                  <a:ext uri="{FF2B5EF4-FFF2-40B4-BE49-F238E27FC236}">
                    <a16:creationId xmlns:a16="http://schemas.microsoft.com/office/drawing/2014/main" id="{967D0A39-8550-3723-3338-545C0A0A7C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" y="158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9" descr="sfera04">
                <a:extLst>
                  <a:ext uri="{FF2B5EF4-FFF2-40B4-BE49-F238E27FC236}">
                    <a16:creationId xmlns:a16="http://schemas.microsoft.com/office/drawing/2014/main" id="{3E1CFFB2-90BF-04B4-A94D-9E8E05CBBB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7" y="206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0" descr="sfera04">
                <a:extLst>
                  <a:ext uri="{FF2B5EF4-FFF2-40B4-BE49-F238E27FC236}">
                    <a16:creationId xmlns:a16="http://schemas.microsoft.com/office/drawing/2014/main" id="{B37A9918-54B5-A4F5-EF6A-989AFCA1CD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0" y="241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21" descr="sfera04">
                <a:extLst>
                  <a:ext uri="{FF2B5EF4-FFF2-40B4-BE49-F238E27FC236}">
                    <a16:creationId xmlns:a16="http://schemas.microsoft.com/office/drawing/2014/main" id="{ED5B6C7F-C942-2285-A2CF-3132F08698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4" y="267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2" descr="sfera04">
                <a:extLst>
                  <a:ext uri="{FF2B5EF4-FFF2-40B4-BE49-F238E27FC236}">
                    <a16:creationId xmlns:a16="http://schemas.microsoft.com/office/drawing/2014/main" id="{A6E73BA9-3B02-1984-156E-532F029450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" y="280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3" descr="sfera04">
                <a:extLst>
                  <a:ext uri="{FF2B5EF4-FFF2-40B4-BE49-F238E27FC236}">
                    <a16:creationId xmlns:a16="http://schemas.microsoft.com/office/drawing/2014/main" id="{1374D042-8039-36D3-0F90-608EA93391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274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4" descr="sfera04">
                <a:extLst>
                  <a:ext uri="{FF2B5EF4-FFF2-40B4-BE49-F238E27FC236}">
                    <a16:creationId xmlns:a16="http://schemas.microsoft.com/office/drawing/2014/main" id="{6C85136B-7375-B8A6-FAA7-FBE1B31D26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" y="244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5" descr="sfera04">
                <a:extLst>
                  <a:ext uri="{FF2B5EF4-FFF2-40B4-BE49-F238E27FC236}">
                    <a16:creationId xmlns:a16="http://schemas.microsoft.com/office/drawing/2014/main" id="{394D3B70-4886-ED61-0A94-B14ADE87D0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4" y="202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26" descr="sfera04">
                <a:extLst>
                  <a:ext uri="{FF2B5EF4-FFF2-40B4-BE49-F238E27FC236}">
                    <a16:creationId xmlns:a16="http://schemas.microsoft.com/office/drawing/2014/main" id="{39E5B10F-E1DF-727A-216A-BAA0EE7BAE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0" y="124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7" descr="sfera04">
                <a:extLst>
                  <a:ext uri="{FF2B5EF4-FFF2-40B4-BE49-F238E27FC236}">
                    <a16:creationId xmlns:a16="http://schemas.microsoft.com/office/drawing/2014/main" id="{1441D556-2961-A7E4-90B7-7533C57E26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5" y="1620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28" descr="sfera04">
                <a:extLst>
                  <a:ext uri="{FF2B5EF4-FFF2-40B4-BE49-F238E27FC236}">
                    <a16:creationId xmlns:a16="http://schemas.microsoft.com/office/drawing/2014/main" id="{6992BCB1-59DC-7962-3E76-11BF128C7A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8" y="211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29" descr="sfera04">
                <a:extLst>
                  <a:ext uri="{FF2B5EF4-FFF2-40B4-BE49-F238E27FC236}">
                    <a16:creationId xmlns:a16="http://schemas.microsoft.com/office/drawing/2014/main" id="{D02B34FB-723E-F362-5CB4-458335F24E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" y="229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30" descr="sfera04">
                <a:extLst>
                  <a:ext uri="{FF2B5EF4-FFF2-40B4-BE49-F238E27FC236}">
                    <a16:creationId xmlns:a16="http://schemas.microsoft.com/office/drawing/2014/main" id="{AB049CA1-A418-86F8-9075-EDA25E25CE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5" y="149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31" descr="sfera04">
                <a:extLst>
                  <a:ext uri="{FF2B5EF4-FFF2-40B4-BE49-F238E27FC236}">
                    <a16:creationId xmlns:a16="http://schemas.microsoft.com/office/drawing/2014/main" id="{1298F430-B552-4F10-C0AC-2ECD48E41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5" y="179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2" descr="sfera04">
                <a:extLst>
                  <a:ext uri="{FF2B5EF4-FFF2-40B4-BE49-F238E27FC236}">
                    <a16:creationId xmlns:a16="http://schemas.microsoft.com/office/drawing/2014/main" id="{3FF27629-6593-7484-5BF0-E1D49E5082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" y="224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33" descr="sfera04">
                <a:extLst>
                  <a:ext uri="{FF2B5EF4-FFF2-40B4-BE49-F238E27FC236}">
                    <a16:creationId xmlns:a16="http://schemas.microsoft.com/office/drawing/2014/main" id="{2A361F0F-8A36-3401-68DF-53D1AE673D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6" y="191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CE3E5B09-E103-466B-21D5-4A8500FCFAA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946339" y="5626864"/>
              <a:ext cx="38100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31">
              <a:extLst>
                <a:ext uri="{FF2B5EF4-FFF2-40B4-BE49-F238E27FC236}">
                  <a16:creationId xmlns:a16="http://schemas.microsoft.com/office/drawing/2014/main" id="{08C9076F-EED7-8FC7-7AE9-C6BBB2F60D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87643" y="5626864"/>
              <a:ext cx="38100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テキスト ボックス 9">
            <a:extLst>
              <a:ext uri="{FF2B5EF4-FFF2-40B4-BE49-F238E27FC236}">
                <a16:creationId xmlns:a16="http://schemas.microsoft.com/office/drawing/2014/main" id="{89DC3EC5-B8AA-AA57-2B15-D05A14562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64" y="1340768"/>
            <a:ext cx="80778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ja-JP" sz="2400" dirty="0"/>
              <a:t>Strong interplay between nuclear structure and reaction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ja-JP" sz="2400" dirty="0"/>
              <a:t>Quantum tunneling with various intrinsic degrees of freedom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ja-JP" sz="2400" dirty="0"/>
              <a:t>Role of deformation in sub-barrier enhancement</a:t>
            </a: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A896AB79-5F7D-7FF1-FF69-409B2309A7E2}"/>
              </a:ext>
            </a:extLst>
          </p:cNvPr>
          <p:cNvCxnSpPr/>
          <p:nvPr/>
        </p:nvCxnSpPr>
        <p:spPr>
          <a:xfrm>
            <a:off x="7712206" y="2190347"/>
            <a:ext cx="0" cy="576064"/>
          </a:xfrm>
          <a:prstGeom prst="straightConnector1">
            <a:avLst/>
          </a:prstGeom>
          <a:ln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4D711D-2D70-8862-3D53-CC0433A81D24}"/>
              </a:ext>
            </a:extLst>
          </p:cNvPr>
          <p:cNvSpPr txBox="1"/>
          <p:nvPr/>
        </p:nvSpPr>
        <p:spPr>
          <a:xfrm>
            <a:off x="7090171" y="2793708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amplified</a:t>
            </a: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5D267B-96C2-6EA1-0FFC-EC60F90511FC}"/>
              </a:ext>
            </a:extLst>
          </p:cNvPr>
          <p:cNvSpPr txBox="1"/>
          <p:nvPr/>
        </p:nvSpPr>
        <p:spPr>
          <a:xfrm>
            <a:off x="1245628" y="2487120"/>
            <a:ext cx="484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8000"/>
                </a:solidFill>
              </a:rPr>
              <a:t>→</a:t>
            </a:r>
            <a:r>
              <a:rPr lang="en-US" altLang="ja-JP" dirty="0">
                <a:solidFill>
                  <a:srgbClr val="008000"/>
                </a:solidFill>
              </a:rPr>
              <a:t> a snapshot of the rotational motion</a:t>
            </a:r>
            <a:endParaRPr lang="ja-JP" altLang="en-US">
              <a:solidFill>
                <a:srgbClr val="008000"/>
              </a:solidFill>
            </a:endParaRPr>
          </a:p>
        </p:txBody>
      </p:sp>
      <p:sp>
        <p:nvSpPr>
          <p:cNvPr id="6" name="テキスト ボックス 8">
            <a:extLst>
              <a:ext uri="{FF2B5EF4-FFF2-40B4-BE49-F238E27FC236}">
                <a16:creationId xmlns:a16="http://schemas.microsoft.com/office/drawing/2014/main" id="{473CA5C4-24D2-450C-E6CA-72B8C055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4" y="900236"/>
            <a:ext cx="7016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u="sng" dirty="0">
                <a:solidFill>
                  <a:srgbClr val="FF0000"/>
                </a:solidFill>
              </a:rPr>
              <a:t>Heavy-ion fusion reactions around the Coulomb barrier</a:t>
            </a:r>
            <a:endParaRPr lang="ja-JP" altLang="en-US" sz="2400" u="sng" dirty="0">
              <a:solidFill>
                <a:srgbClr val="FF0000"/>
              </a:solidFill>
            </a:endParaRPr>
          </a:p>
        </p:txBody>
      </p:sp>
      <p:pic>
        <p:nvPicPr>
          <p:cNvPr id="7" name="Picture 12" descr="C:\Documents and Settings\Owner\My Documents\夏の学校０５\154sm2.jpg">
            <a:extLst>
              <a:ext uri="{FF2B5EF4-FFF2-40B4-BE49-F238E27FC236}">
                <a16:creationId xmlns:a16="http://schemas.microsoft.com/office/drawing/2014/main" id="{282A3BC3-8D3A-DD2B-15D1-2F9B2ABE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22392" r="25925" b="13341"/>
          <a:stretch>
            <a:fillRect/>
          </a:stretch>
        </p:blipFill>
        <p:spPr bwMode="auto">
          <a:xfrm>
            <a:off x="9232935" y="1356987"/>
            <a:ext cx="2952328" cy="221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上矢印 11">
            <a:extLst>
              <a:ext uri="{FF2B5EF4-FFF2-40B4-BE49-F238E27FC236}">
                <a16:creationId xmlns:a16="http://schemas.microsoft.com/office/drawing/2014/main" id="{9063CE80-A1A8-82C8-C1CF-7CC5B6AD5DA9}"/>
              </a:ext>
            </a:extLst>
          </p:cNvPr>
          <p:cNvSpPr/>
          <p:nvPr/>
        </p:nvSpPr>
        <p:spPr>
          <a:xfrm>
            <a:off x="10347483" y="2392517"/>
            <a:ext cx="145795" cy="3189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44C31F3-F880-6331-AB4D-7FEC1CD3D1C7}"/>
              </a:ext>
            </a:extLst>
          </p:cNvPr>
          <p:cNvSpPr/>
          <p:nvPr/>
        </p:nvSpPr>
        <p:spPr>
          <a:xfrm>
            <a:off x="10584886" y="2344113"/>
            <a:ext cx="1607114" cy="196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7ED694-5480-F44C-B5CD-BEB4710338D7}"/>
              </a:ext>
            </a:extLst>
          </p:cNvPr>
          <p:cNvSpPr txBox="1"/>
          <p:nvPr/>
        </p:nvSpPr>
        <p:spPr>
          <a:xfrm>
            <a:off x="10435874" y="2268420"/>
            <a:ext cx="190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deformation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2" name="Picture 6" descr="C:\Annette\Uni\INPC2001\fusion3.jpg">
            <a:extLst>
              <a:ext uri="{FF2B5EF4-FFF2-40B4-BE49-F238E27FC236}">
                <a16:creationId xmlns:a16="http://schemas.microsoft.com/office/drawing/2014/main" id="{66BD1B9D-C714-B914-4680-C5A72BDA5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03715" y="1820399"/>
            <a:ext cx="1208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00DBA8B-5A19-130D-D8E4-37C86C6D76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24" y="4394215"/>
            <a:ext cx="3187299" cy="24045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08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BAEA8-3723-CCCD-36CF-99F941B2B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EC3647C-1B67-8133-F35A-D0B08A6E7F40}"/>
              </a:ext>
            </a:extLst>
          </p:cNvPr>
          <p:cNvSpPr/>
          <p:nvPr/>
        </p:nvSpPr>
        <p:spPr>
          <a:xfrm>
            <a:off x="235105" y="161298"/>
            <a:ext cx="7877119" cy="62421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89171C19-5870-E0E0-55E3-3DA4939A9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3" y="208797"/>
            <a:ext cx="7713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H.I.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C4DA7A7-BE80-7869-9878-5DA80D20D4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247" t="30470" r="44258" b="39341"/>
          <a:stretch>
            <a:fillRect/>
          </a:stretch>
        </p:blipFill>
        <p:spPr>
          <a:xfrm>
            <a:off x="2062400" y="3614558"/>
            <a:ext cx="1617067" cy="1914861"/>
          </a:xfrm>
          <a:prstGeom prst="rect">
            <a:avLst/>
          </a:prstGeom>
        </p:spPr>
      </p:pic>
      <p:pic>
        <p:nvPicPr>
          <p:cNvPr id="17" name="図 16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epsilon_3(\{\alpha_{3\mu}\})&#10;=-\frac{\langle(x-iy)^3\rangle}{\langle (x^2+y^2)^{3/2}\rangle}&#10;\end{eqnarray*}&#10;\end{document}" title="IguanaTex Picture Display">
            <a:extLst>
              <a:ext uri="{FF2B5EF4-FFF2-40B4-BE49-F238E27FC236}">
                <a16:creationId xmlns:a16="http://schemas.microsoft.com/office/drawing/2014/main" id="{C8B8C9B2-14BD-70FE-CF64-E0C6B3670C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18" y="5806274"/>
            <a:ext cx="3459830" cy="68592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66B6C9-75F0-C160-12AB-0F36C06188CB}"/>
              </a:ext>
            </a:extLst>
          </p:cNvPr>
          <p:cNvSpPr txBox="1"/>
          <p:nvPr/>
        </p:nvSpPr>
        <p:spPr>
          <a:xfrm>
            <a:off x="260010" y="1065450"/>
            <a:ext cx="4461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208</a:t>
            </a:r>
            <a:r>
              <a:rPr lang="en-US" altLang="ja-JP" dirty="0"/>
              <a:t>Pb</a:t>
            </a:r>
            <a:r>
              <a:rPr kumimoji="1" lang="en-US" altLang="ja-JP" dirty="0"/>
              <a:t>+</a:t>
            </a:r>
            <a:r>
              <a:rPr lang="en-US" altLang="ja-JP" baseline="30000" dirty="0"/>
              <a:t>208</a:t>
            </a:r>
            <a:r>
              <a:rPr lang="en-US" altLang="ja-JP" dirty="0"/>
              <a:t>Pb</a:t>
            </a:r>
            <a:r>
              <a:rPr kumimoji="1" lang="en-US" altLang="ja-JP" dirty="0"/>
              <a:t> scattering (</a:t>
            </a:r>
            <a:r>
              <a:rPr kumimoji="1" lang="en-US" altLang="ja-JP" dirty="0">
                <a:latin typeface="Symbol" pitchFamily="2" charset="2"/>
              </a:rPr>
              <a:t>b</a:t>
            </a:r>
            <a:r>
              <a:rPr lang="en-US" altLang="ja-JP" baseline="-25000" dirty="0">
                <a:latin typeface="Symbol" pitchFamily="2" charset="2"/>
              </a:rPr>
              <a:t>3</a:t>
            </a:r>
            <a:r>
              <a:rPr kumimoji="1" lang="en-US" altLang="ja-JP" dirty="0"/>
              <a:t> ~ 0.144)</a:t>
            </a:r>
            <a:endParaRPr kumimoji="1" lang="ja-JP" altLang="en-US" dirty="0"/>
          </a:p>
        </p:txBody>
      </p:sp>
      <p:pic>
        <p:nvPicPr>
          <p:cNvPr id="10" name="図 9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   \langle |\epsilon_n|^2\rangle &#10;    \propto\int \left(\prod_{\lambda,\mu} d{\alpha}_{\lambda\mu}\,&#10;e^{-\alpha_{\lambda\mu}^2/2\sigma_\lambda^2}\right)|\epsilon_n(\{{\alpha}_{\lambda\mu}\})|^2&#10;\end{eqnarray*}&#10;\end{document}" title="IguanaTex Picture Display">
            <a:extLst>
              <a:ext uri="{FF2B5EF4-FFF2-40B4-BE49-F238E27FC236}">
                <a16:creationId xmlns:a16="http://schemas.microsoft.com/office/drawing/2014/main" id="{32FD03B9-1B4F-1E42-C8F5-4466A1F1EB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0" y="1695519"/>
            <a:ext cx="4028595" cy="711069"/>
          </a:xfrm>
          <a:prstGeom prst="rect">
            <a:avLst/>
          </a:prstGeom>
        </p:spPr>
      </p:pic>
      <p:pic>
        <p:nvPicPr>
          <p:cNvPr id="12" name="図 11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langle |\epsilon_n|^2\rangle &#10;    =\int \frac{d\Omega}{8\pi^2}\, |\epsilon_n(\Omega)|^2 &#10;\end{eqnarray*}&#10;\end{document}" title="IguanaTex Picture Display">
            <a:extLst>
              <a:ext uri="{FF2B5EF4-FFF2-40B4-BE49-F238E27FC236}">
                <a16:creationId xmlns:a16="http://schemas.microsoft.com/office/drawing/2014/main" id="{C6920977-EC69-BECD-D80F-35E9F452B1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9" y="2620654"/>
            <a:ext cx="2392425" cy="512958"/>
          </a:xfrm>
          <a:prstGeom prst="rect">
            <a:avLst/>
          </a:prstGeom>
        </p:spPr>
      </p:pic>
      <p:sp>
        <p:nvSpPr>
          <p:cNvPr id="25" name="左中かっこ 24">
            <a:extLst>
              <a:ext uri="{FF2B5EF4-FFF2-40B4-BE49-F238E27FC236}">
                <a16:creationId xmlns:a16="http://schemas.microsoft.com/office/drawing/2014/main" id="{2D2EE244-4EA7-6291-FB65-37D4C3904894}"/>
              </a:ext>
            </a:extLst>
          </p:cNvPr>
          <p:cNvSpPr/>
          <p:nvPr/>
        </p:nvSpPr>
        <p:spPr>
          <a:xfrm>
            <a:off x="260010" y="1741480"/>
            <a:ext cx="218499" cy="147677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3D4DA9D-6C8E-9AF2-9C71-7F85E2F96E14}"/>
              </a:ext>
            </a:extLst>
          </p:cNvPr>
          <p:cNvSpPr txBox="1"/>
          <p:nvPr/>
        </p:nvSpPr>
        <p:spPr>
          <a:xfrm>
            <a:off x="4706724" y="1806089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 err="1"/>
              <a:t>vib</a:t>
            </a:r>
            <a:r>
              <a:rPr kumimoji="1" lang="en-US" altLang="ja-JP" dirty="0"/>
              <a:t>.)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CDF6F7B-EB6B-3F79-50AD-EF6BC6407F00}"/>
              </a:ext>
            </a:extLst>
          </p:cNvPr>
          <p:cNvSpPr txBox="1"/>
          <p:nvPr/>
        </p:nvSpPr>
        <p:spPr>
          <a:xfrm>
            <a:off x="3230051" y="2626078"/>
            <a:ext cx="158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(static def.)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8A90FB0-A09C-DC3B-CC04-A6C0F56204E4}"/>
              </a:ext>
            </a:extLst>
          </p:cNvPr>
          <p:cNvSpPr txBox="1"/>
          <p:nvPr/>
        </p:nvSpPr>
        <p:spPr>
          <a:xfrm>
            <a:off x="6441015" y="1358835"/>
            <a:ext cx="491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Monte Carlo sampling (3000 samples)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C9CE7F0-B112-1DB4-DCDA-AD7C7E0ECAB0}"/>
              </a:ext>
            </a:extLst>
          </p:cNvPr>
          <p:cNvSpPr txBox="1"/>
          <p:nvPr/>
        </p:nvSpPr>
        <p:spPr>
          <a:xfrm>
            <a:off x="6096000" y="6360446"/>
            <a:ext cx="5141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K. Hagino and M. Kitazawa, </a:t>
            </a:r>
            <a:r>
              <a:rPr kumimoji="1" lang="en-US" altLang="ja-JP" sz="2000" dirty="0" err="1"/>
              <a:t>arXiv</a:t>
            </a:r>
            <a:r>
              <a:rPr kumimoji="1" lang="en-US" altLang="ja-JP" sz="2000" dirty="0"/>
              <a:t>: 2508.05125</a:t>
            </a:r>
            <a:endParaRPr kumimoji="1" lang="ja-JP" altLang="en-US" sz="2000"/>
          </a:p>
        </p:txBody>
      </p:sp>
      <p:pic>
        <p:nvPicPr>
          <p:cNvPr id="9" name="図 8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586924D-4696-1765-731D-03D9B3E84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09" y="1839563"/>
            <a:ext cx="5482929" cy="4135814"/>
          </a:xfrm>
          <a:prstGeom prst="rect">
            <a:avLst/>
          </a:prstGeom>
        </p:spPr>
      </p:pic>
      <p:pic>
        <p:nvPicPr>
          <p:cNvPr id="21" name="図 20" descr="\documentclass{article}&#10;\usepackage{amsmath}&#10;\renewcommand{\vec}[1]{\mbox{\boldmath $#1$}}&#10;\pagestyle{empty}&#10;\begin{document}&#10;\begin{eqnarray*}&#10;\langle|\epsilon_3|\rangle=0.0822&#10;\end{eqnarray*}&#10;\end{document}" title="IguanaTex Picture Display">
            <a:extLst>
              <a:ext uri="{FF2B5EF4-FFF2-40B4-BE49-F238E27FC236}">
                <a16:creationId xmlns:a16="http://schemas.microsoft.com/office/drawing/2014/main" id="{EBE0667E-67FE-47E2-777E-D729BDDC4E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3573016"/>
            <a:ext cx="1552762" cy="254476"/>
          </a:xfrm>
          <a:prstGeom prst="rect">
            <a:avLst/>
          </a:prstGeom>
        </p:spPr>
      </p:pic>
      <p:pic>
        <p:nvPicPr>
          <p:cNvPr id="31" name="図 30" descr="\documentclass{article}&#10;\usepackage{amsmath}&#10;\renewcommand{\vec}[1]{\mbox{\boldmath $#1$}}&#10;\pagestyle{empty}&#10;\begin{document}&#10;\begin{eqnarray*}&#10;\langle|\epsilon_3|\rangle=0.0821&#10;\end{eqnarray*}&#10;\end{document}" title="IguanaTex Picture Display">
            <a:extLst>
              <a:ext uri="{FF2B5EF4-FFF2-40B4-BE49-F238E27FC236}">
                <a16:creationId xmlns:a16="http://schemas.microsoft.com/office/drawing/2014/main" id="{B05B4C54-EF66-C96A-EC56-8C247E8714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838" y="4212561"/>
            <a:ext cx="1545142" cy="254476"/>
          </a:xfrm>
          <a:prstGeom prst="rect">
            <a:avLst/>
          </a:prstGeom>
        </p:spPr>
      </p:pic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CF00970-954E-2289-263E-4286B69323CF}"/>
              </a:ext>
            </a:extLst>
          </p:cNvPr>
          <p:cNvCxnSpPr>
            <a:cxnSpLocks/>
          </p:cNvCxnSpPr>
          <p:nvPr/>
        </p:nvCxnSpPr>
        <p:spPr>
          <a:xfrm flipH="1">
            <a:off x="8616280" y="4492701"/>
            <a:ext cx="723390" cy="520475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8791489-BB4D-DF54-03D7-F6346BB7CA7A}"/>
              </a:ext>
            </a:extLst>
          </p:cNvPr>
          <p:cNvCxnSpPr>
            <a:cxnSpLocks/>
          </p:cNvCxnSpPr>
          <p:nvPr/>
        </p:nvCxnSpPr>
        <p:spPr>
          <a:xfrm flipH="1" flipV="1">
            <a:off x="8328248" y="3370323"/>
            <a:ext cx="902231" cy="26468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309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66415-D47A-4DEA-E582-A133270D9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FBE49393-6EE4-60EB-700F-9F0DD783D568}"/>
              </a:ext>
            </a:extLst>
          </p:cNvPr>
          <p:cNvSpPr/>
          <p:nvPr/>
        </p:nvSpPr>
        <p:spPr>
          <a:xfrm>
            <a:off x="235105" y="161298"/>
            <a:ext cx="7877119" cy="62421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C0F0ED35-C18F-DB02-53C6-9344549D3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3" y="208797"/>
            <a:ext cx="7713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Probing nuclear shapes in Relativistic H.I. collisions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AE59BE8-D2F0-78F7-942C-BA7557B6D1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247" t="30470" r="44258" b="39341"/>
          <a:stretch>
            <a:fillRect/>
          </a:stretch>
        </p:blipFill>
        <p:spPr>
          <a:xfrm>
            <a:off x="4562892" y="1828898"/>
            <a:ext cx="1617067" cy="1914861"/>
          </a:xfrm>
          <a:prstGeom prst="rect">
            <a:avLst/>
          </a:prstGeom>
        </p:spPr>
      </p:pic>
      <p:pic>
        <p:nvPicPr>
          <p:cNvPr id="7" name="図 6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epsilon_2(\{\alpha_{2\mu}\})&#10;=-\frac{\langle(x-iy)^2\rangle}{\langle x^2+y^2\rangle}&#10;\end{eqnarray*}&#10;\end{document}" title="IguanaTex Picture Display">
            <a:extLst>
              <a:ext uri="{FF2B5EF4-FFF2-40B4-BE49-F238E27FC236}">
                <a16:creationId xmlns:a16="http://schemas.microsoft.com/office/drawing/2014/main" id="{2BDFD7FC-B7E9-1961-D032-66A333499D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64" y="966755"/>
            <a:ext cx="3080809" cy="68089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7697DEF-C7BD-9ABB-D709-BE324621D29C}"/>
              </a:ext>
            </a:extLst>
          </p:cNvPr>
          <p:cNvSpPr txBox="1"/>
          <p:nvPr/>
        </p:nvSpPr>
        <p:spPr>
          <a:xfrm>
            <a:off x="407733" y="6399824"/>
            <a:ext cx="5141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K. Hagino and M. Kitazawa, </a:t>
            </a:r>
            <a:r>
              <a:rPr kumimoji="1" lang="en-US" altLang="ja-JP" sz="2000" dirty="0" err="1"/>
              <a:t>arXiv</a:t>
            </a:r>
            <a:r>
              <a:rPr kumimoji="1" lang="en-US" altLang="ja-JP" sz="2000" dirty="0"/>
              <a:t>: 2508.05125</a:t>
            </a:r>
            <a:endParaRPr kumimoji="1" lang="ja-JP" altLang="en-US" sz="2000" dirty="0"/>
          </a:p>
        </p:txBody>
      </p:sp>
      <p:pic>
        <p:nvPicPr>
          <p:cNvPr id="3" name="図 2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B1511415-B705-EF97-92DC-6E86F52D8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21162" r="20886" b="13251"/>
          <a:stretch>
            <a:fillRect/>
          </a:stretch>
        </p:blipFill>
        <p:spPr>
          <a:xfrm>
            <a:off x="192153" y="842975"/>
            <a:ext cx="3981511" cy="5517471"/>
          </a:xfrm>
          <a:prstGeom prst="rect">
            <a:avLst/>
          </a:prstGeom>
        </p:spPr>
      </p:pic>
      <p:pic>
        <p:nvPicPr>
          <p:cNvPr id="14" name="図 13" descr="\documentclass{article}&#10;\usepackage{amsmath}&#10;\renewcommand{\vec}[1]{\mbox{\boldmath $#1$}}&#10;\pagestyle{empty}&#10;\begin{document}&#10;\begin{eqnarray*}&#10;d&amp;\equiv&amp;\frac{1}{\sqrt{\langle x^2\rangle\langle &#10;y^2\rangle}} \\&#10;&amp;\leftrightarrow&amp; \bar{p}_T&#10;\end{eqnarray*}&#10;\end{document}" title="IguanaTex Picture Display">
            <a:extLst>
              <a:ext uri="{FF2B5EF4-FFF2-40B4-BE49-F238E27FC236}">
                <a16:creationId xmlns:a16="http://schemas.microsoft.com/office/drawing/2014/main" id="{098796B0-FAF3-4678-1790-B5F6D12BC4F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78" y="5177598"/>
            <a:ext cx="2063238" cy="91885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FA3C70A-EBDB-E7D9-5357-91F57BC3241B}"/>
              </a:ext>
            </a:extLst>
          </p:cNvPr>
          <p:cNvSpPr txBox="1"/>
          <p:nvPr/>
        </p:nvSpPr>
        <p:spPr>
          <a:xfrm>
            <a:off x="4417211" y="4583492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inverse area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07246D-5187-0F70-B5A2-A072151D2DD2}"/>
              </a:ext>
            </a:extLst>
          </p:cNvPr>
          <p:cNvSpPr txBox="1"/>
          <p:nvPr/>
        </p:nvSpPr>
        <p:spPr>
          <a:xfrm>
            <a:off x="7134681" y="1898001"/>
            <a:ext cx="316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to the first order of </a:t>
            </a:r>
            <a:r>
              <a:rPr kumimoji="1" lang="en-US" altLang="ja-JP" dirty="0">
                <a:solidFill>
                  <a:srgbClr val="0000FF"/>
                </a:solidFill>
                <a:latin typeface="Symbol" panose="05050102010706020507" pitchFamily="18" charset="2"/>
              </a:rPr>
              <a:t>a</a:t>
            </a:r>
            <a:r>
              <a:rPr kumimoji="1" lang="en-US" altLang="ja-JP" baseline="-25000" dirty="0">
                <a:solidFill>
                  <a:srgbClr val="0000FF"/>
                </a:solidFill>
              </a:rPr>
              <a:t>2</a:t>
            </a:r>
            <a:r>
              <a:rPr kumimoji="1" lang="en-US" altLang="ja-JP" baseline="-25000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dirty="0">
                <a:solidFill>
                  <a:srgbClr val="0000FF"/>
                </a:solidFill>
                <a:latin typeface="Symbol" panose="05050102010706020507" pitchFamily="18" charset="2"/>
              </a:rPr>
              <a:t> :</a:t>
            </a:r>
            <a:endParaRPr kumimoji="1" lang="ja-JP" altLang="en-US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pic>
        <p:nvPicPr>
          <p:cNvPr id="16" name="図 15" descr="\documentclass{article}&#10;\usepackage{amsmath}&#10;\renewcommand{\vec}[1]{\mbox{\boldmath $#1$}}&#10;\pagestyle{empty}&#10;\begin{document}&#10;\begin{eqnarray*}&#10;    |\epsilon_2|&amp;=&amp;\sqrt{\frac{15}{2\pi}}\,|\alpha_{22}| \\&#10;    d&amp;=&amp;&#10;    \frac{5}{R_0^2}\left(1+\sqrt{\frac{5}{4\pi}}\alpha_{20}\right)&#10;\end{eqnarray*}&#10;\end{document}" title="IguanaTex Picture Display">
            <a:extLst>
              <a:ext uri="{FF2B5EF4-FFF2-40B4-BE49-F238E27FC236}">
                <a16:creationId xmlns:a16="http://schemas.microsoft.com/office/drawing/2014/main" id="{6E608C55-4D6E-42BE-54A3-4D0CD5D88F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97" y="2507232"/>
            <a:ext cx="3395991" cy="156163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27F2B5D-62D3-7D02-B872-5024864D166B}"/>
              </a:ext>
            </a:extLst>
          </p:cNvPr>
          <p:cNvSpPr txBox="1"/>
          <p:nvPr/>
        </p:nvSpPr>
        <p:spPr>
          <a:xfrm>
            <a:off x="7122951" y="4352659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err="1">
                <a:solidFill>
                  <a:srgbClr val="FF0000"/>
                </a:solidFill>
              </a:rPr>
              <a:t>vib</a:t>
            </a:r>
            <a:r>
              <a:rPr kumimoji="1" lang="en-US" altLang="ja-JP" u="sng" dirty="0">
                <a:solidFill>
                  <a:srgbClr val="FF0000"/>
                </a:solidFill>
              </a:rPr>
              <a:t>.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60CADB8-A480-B3D9-2C7B-7F5F92E73D71}"/>
              </a:ext>
            </a:extLst>
          </p:cNvPr>
          <p:cNvSpPr txBox="1"/>
          <p:nvPr/>
        </p:nvSpPr>
        <p:spPr>
          <a:xfrm>
            <a:off x="7506381" y="4756790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a</a:t>
            </a:r>
            <a:r>
              <a:rPr lang="en-US" altLang="ja-JP" baseline="-25000" dirty="0"/>
              <a:t>2</a:t>
            </a:r>
            <a:r>
              <a:rPr lang="en-US" altLang="ja-JP" baseline="-25000" dirty="0">
                <a:latin typeface="Symbol" panose="05050102010706020507" pitchFamily="18" charset="2"/>
              </a:rPr>
              <a:t>2 </a:t>
            </a:r>
            <a:r>
              <a:rPr lang="en-US" altLang="ja-JP" dirty="0">
                <a:latin typeface="+mj-lt"/>
              </a:rPr>
              <a:t>and </a:t>
            </a:r>
            <a:r>
              <a:rPr lang="en-US" altLang="ja-JP" dirty="0">
                <a:latin typeface="Symbol" panose="05050102010706020507" pitchFamily="18" charset="2"/>
              </a:rPr>
              <a:t>a</a:t>
            </a:r>
            <a:r>
              <a:rPr lang="en-US" altLang="ja-JP" baseline="-25000" dirty="0"/>
              <a:t>2</a:t>
            </a:r>
            <a:r>
              <a:rPr lang="en-US" altLang="ja-JP" baseline="-25000" dirty="0">
                <a:latin typeface="Symbol" panose="05050102010706020507" pitchFamily="18" charset="2"/>
              </a:rPr>
              <a:t>0 </a:t>
            </a:r>
            <a:r>
              <a:rPr lang="en-US" altLang="ja-JP" dirty="0">
                <a:latin typeface="+mn-lt"/>
              </a:rPr>
              <a:t>: independent 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3C9A06F-BEC7-7C27-CBC4-2DCD078329A3}"/>
              </a:ext>
            </a:extLst>
          </p:cNvPr>
          <p:cNvSpPr txBox="1"/>
          <p:nvPr/>
        </p:nvSpPr>
        <p:spPr>
          <a:xfrm>
            <a:off x="7122951" y="5280522"/>
            <a:ext cx="248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solidFill>
                  <a:srgbClr val="FF0000"/>
                </a:solidFill>
              </a:rPr>
              <a:t>static deformation.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  <p:pic>
        <p:nvPicPr>
          <p:cNvPr id="23" name="図 22" descr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alpha_{2\mu}=\beta_\lambda D^2_{0\mu}(\Omega)&#10;\end{eqnarray*}&#10;\end{document}" title="IguanaTex Picture Display">
            <a:extLst>
              <a:ext uri="{FF2B5EF4-FFF2-40B4-BE49-F238E27FC236}">
                <a16:creationId xmlns:a16="http://schemas.microsoft.com/office/drawing/2014/main" id="{5F1180B7-2157-1C59-5D8E-4A01DF38D3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67" y="5826370"/>
            <a:ext cx="2341522" cy="41961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0485E0F-646D-1A3A-6DA0-6C549ECD1282}"/>
              </a:ext>
            </a:extLst>
          </p:cNvPr>
          <p:cNvSpPr txBox="1"/>
          <p:nvPr/>
        </p:nvSpPr>
        <p:spPr>
          <a:xfrm>
            <a:off x="7881769" y="6291488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→ </a:t>
            </a:r>
            <a:r>
              <a:rPr lang="en-US" altLang="ja-JP" dirty="0"/>
              <a:t>correlation between </a:t>
            </a:r>
            <a:r>
              <a:rPr lang="en-US" altLang="ja-JP" dirty="0">
                <a:latin typeface="Symbol" panose="05050102010706020507" pitchFamily="18" charset="2"/>
              </a:rPr>
              <a:t>e</a:t>
            </a:r>
            <a:r>
              <a:rPr lang="en-US" altLang="ja-JP" baseline="-25000" dirty="0"/>
              <a:t>2</a:t>
            </a:r>
            <a:r>
              <a:rPr lang="en-US" altLang="ja-JP" dirty="0"/>
              <a:t> and </a:t>
            </a:r>
            <a:r>
              <a:rPr lang="en-US" altLang="ja-JP" i="1" dirty="0"/>
              <a:t>d</a:t>
            </a:r>
            <a:endParaRPr kumimoji="1"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1766881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テキスト ボックス 2">
            <a:extLst>
              <a:ext uri="{FF2B5EF4-FFF2-40B4-BE49-F238E27FC236}">
                <a16:creationId xmlns:a16="http://schemas.microsoft.com/office/drawing/2014/main" id="{18571F0D-B066-3067-6844-B606E53AB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15" y="144464"/>
            <a:ext cx="3413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u="sng">
                <a:solidFill>
                  <a:srgbClr val="FF0000"/>
                </a:solidFill>
              </a:rPr>
              <a:t>Fusion barrier distribution</a:t>
            </a:r>
            <a:endParaRPr lang="ja-JP" altLang="en-US" u="sng">
              <a:solidFill>
                <a:srgbClr val="FF0000"/>
              </a:solidFill>
            </a:endParaRPr>
          </a:p>
        </p:txBody>
      </p:sp>
      <p:sp>
        <p:nvSpPr>
          <p:cNvPr id="4099" name="テキスト ボックス 4">
            <a:extLst>
              <a:ext uri="{FF2B5EF4-FFF2-40B4-BE49-F238E27FC236}">
                <a16:creationId xmlns:a16="http://schemas.microsoft.com/office/drawing/2014/main" id="{29084711-CC64-74DE-5883-185CAB9C2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1230314"/>
            <a:ext cx="77341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N. Rowley, G.R. </a:t>
            </a:r>
            <a:r>
              <a:rPr lang="en-US" altLang="ja-JP" dirty="0" err="1"/>
              <a:t>Satchler</a:t>
            </a:r>
            <a:r>
              <a:rPr lang="en-US" altLang="ja-JP" dirty="0"/>
              <a:t>, and P.H. </a:t>
            </a:r>
            <a:r>
              <a:rPr lang="en-US" altLang="ja-JP" dirty="0" err="1"/>
              <a:t>Stelson</a:t>
            </a:r>
            <a:r>
              <a:rPr lang="en-US" altLang="ja-JP" dirty="0"/>
              <a:t>, PLB254 (‘91) 25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3A2168A-AE70-2138-D56F-01D4266867FD}"/>
              </a:ext>
            </a:extLst>
          </p:cNvPr>
          <p:cNvSpPr/>
          <p:nvPr/>
        </p:nvSpPr>
        <p:spPr>
          <a:xfrm>
            <a:off x="4080197" y="187444"/>
            <a:ext cx="3311525" cy="98107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4103" name="図 1 1">
            <a:extLst>
              <a:ext uri="{FF2B5EF4-FFF2-40B4-BE49-F238E27FC236}">
                <a16:creationId xmlns:a16="http://schemas.microsoft.com/office/drawing/2014/main" id="{8D21E34A-0550-16DA-A91B-A87C7CAE61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96" y="250944"/>
            <a:ext cx="30797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AD78E1E-5AB9-ED7A-26BC-86949704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07" y="3148283"/>
            <a:ext cx="871378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 descr="\documentclass{slides}\pagestyle{empty}&#10;\renewcommand{\vec}[1]{\mbox{\boldmath $#1$}}&#10;\begin{document}&#10;\begin{eqnarray*}&#10;&amp;&amp;\frac{d(E\sigma_{\rm fus})}{dE} \\&#10;&amp;&amp;\sim\pi R_b^2\, P_{l=0}(E)&#10;\end{eqnarray*}&#10;\end{document}&#10;" title="IguanaTex Picture Display">
            <a:extLst>
              <a:ext uri="{FF2B5EF4-FFF2-40B4-BE49-F238E27FC236}">
                <a16:creationId xmlns:a16="http://schemas.microsoft.com/office/drawing/2014/main" id="{EE19F0F8-A295-1630-5A3D-81C63E8C566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044435"/>
            <a:ext cx="1925928" cy="9939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3" name="図 12" descr="\documentclass{slides}\pagestyle{empty}&#10;\renewcommand{\vec}[1]{\mbox{\boldmath $#1$}}&#10;\begin{document}&#10;\begin{eqnarray*}&#10;&amp;&amp;\frac{d^2(E\sigma_{\rm fus})}{dE^2} \\&#10;&amp;&amp;\sim\pi R_b^2\cdot dP_{l=0}/dE&#10;\end{eqnarray*}&#10;\end{document}&#10;" title="IguanaTex Picture Display">
            <a:extLst>
              <a:ext uri="{FF2B5EF4-FFF2-40B4-BE49-F238E27FC236}">
                <a16:creationId xmlns:a16="http://schemas.microsoft.com/office/drawing/2014/main" id="{022055BC-95E9-2AA9-CA21-82F5EC3DAB7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814" y="1988840"/>
            <a:ext cx="2277752" cy="103585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" name="図 8" descr="\documentclass{slides}\pagestyle{empty}&#10;\renewcommand{\vec}[1]{\mbox{\boldmath $#1$}}&#10;\begin{document}&#10;\begin{eqnarray*}&#10;E\sigma_{\rm fus}&#10;\end{eqnarray*}&#10;\end{document}&#10;" title="IguanaTex Picture Display">
            <a:extLst>
              <a:ext uri="{FF2B5EF4-FFF2-40B4-BE49-F238E27FC236}">
                <a16:creationId xmlns:a16="http://schemas.microsoft.com/office/drawing/2014/main" id="{7C368635-C243-EA15-5A72-9697B33B60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30" y="2901106"/>
            <a:ext cx="773428" cy="27455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4" name="テキスト ボックス 6">
            <a:extLst>
              <a:ext uri="{FF2B5EF4-FFF2-40B4-BE49-F238E27FC236}">
                <a16:creationId xmlns:a16="http://schemas.microsoft.com/office/drawing/2014/main" id="{C1F928A8-414F-93F8-3BF5-9BFE844A8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247" y="6283268"/>
            <a:ext cx="4594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000" dirty="0"/>
              <a:t>K.H. and N. </a:t>
            </a:r>
            <a:r>
              <a:rPr lang="en-US" altLang="ja-JP" sz="2000" dirty="0" err="1"/>
              <a:t>Takigawa</a:t>
            </a:r>
            <a:r>
              <a:rPr lang="en-US" altLang="ja-JP" sz="2000" dirty="0"/>
              <a:t>, PTP128 (‘12) 1061</a:t>
            </a:r>
            <a:endParaRPr lang="ja-JP" altLang="en-US" sz="2000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660FC3A-5B4D-0BEB-A09F-D5CFDD39E08F}"/>
              </a:ext>
            </a:extLst>
          </p:cNvPr>
          <p:cNvCxnSpPr>
            <a:cxnSpLocks/>
          </p:cNvCxnSpPr>
          <p:nvPr/>
        </p:nvCxnSpPr>
        <p:spPr>
          <a:xfrm flipV="1">
            <a:off x="9336360" y="5078098"/>
            <a:ext cx="0" cy="750081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7818892-51DD-9A79-20D2-30136A8D3CEE}"/>
              </a:ext>
            </a:extLst>
          </p:cNvPr>
          <p:cNvSpPr txBox="1"/>
          <p:nvPr/>
        </p:nvSpPr>
        <p:spPr>
          <a:xfrm>
            <a:off x="9081322" y="4604043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FF0000"/>
                </a:solidFill>
              </a:rPr>
              <a:t>V</a:t>
            </a:r>
            <a:r>
              <a:rPr lang="en-US" altLang="ja-JP" baseline="-25000" dirty="0" err="1">
                <a:solidFill>
                  <a:srgbClr val="FF0000"/>
                </a:solidFill>
              </a:rPr>
              <a:t>b</a:t>
            </a:r>
            <a:endParaRPr lang="ja-JP" alt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\documentclass{slides}\pagestyle{empty}&#10;\renewcommand{\vec}[1]{\mbox{\boldmath $#1$}}&#10;\begin{document}&#10;\begin{eqnarray*}&#10;D_{\rm fus}(E)=\frac{d^2(E\sigma_{\rm fus})}{dE^2}&#10;\sim\pi R_b^2\,\frac{dP_{l=0}}{dE}&#10;\end{eqnarray*}&#10;\end{document}&#10;" title="IguanaTex Picture Display">
            <a:extLst>
              <a:ext uri="{FF2B5EF4-FFF2-40B4-BE49-F238E27FC236}">
                <a16:creationId xmlns:a16="http://schemas.microsoft.com/office/drawing/2014/main" id="{FC9B73DB-9E73-AA65-287D-EA00B4450A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85" y="741425"/>
            <a:ext cx="4525435" cy="637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244" name="テキスト ボックス 4"/>
          <p:cNvSpPr txBox="1">
            <a:spLocks noChangeArrowheads="1"/>
          </p:cNvSpPr>
          <p:nvPr/>
        </p:nvSpPr>
        <p:spPr bwMode="auto">
          <a:xfrm>
            <a:off x="134068" y="106006"/>
            <a:ext cx="95202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dirty="0">
                <a:solidFill>
                  <a:srgbClr val="0000FF"/>
                </a:solidFill>
              </a:rPr>
              <a:t>Fusion barrier distribution (Rowley, </a:t>
            </a:r>
            <a:r>
              <a:rPr lang="en-US" altLang="ja-JP" dirty="0" err="1">
                <a:solidFill>
                  <a:srgbClr val="0000FF"/>
                </a:solidFill>
              </a:rPr>
              <a:t>Satchler</a:t>
            </a:r>
            <a:r>
              <a:rPr lang="en-US" altLang="ja-JP" dirty="0">
                <a:solidFill>
                  <a:srgbClr val="0000FF"/>
                </a:solidFill>
              </a:rPr>
              <a:t>, </a:t>
            </a:r>
            <a:r>
              <a:rPr lang="en-US" altLang="ja-JP" dirty="0" err="1">
                <a:solidFill>
                  <a:srgbClr val="0000FF"/>
                </a:solidFill>
              </a:rPr>
              <a:t>Stelson</a:t>
            </a:r>
            <a:r>
              <a:rPr lang="en-US" altLang="ja-JP" dirty="0">
                <a:solidFill>
                  <a:srgbClr val="0000FF"/>
                </a:solidFill>
              </a:rPr>
              <a:t>, PLB254(‘91) 25)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1513350" y="2522644"/>
            <a:ext cx="4857265" cy="4248869"/>
            <a:chOff x="323528" y="2549211"/>
            <a:chExt cx="4857265" cy="4248869"/>
          </a:xfrm>
        </p:grpSpPr>
        <p:pic>
          <p:nvPicPr>
            <p:cNvPr id="10242" name="Picture 10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r="44915" b="-11612"/>
            <a:stretch/>
          </p:blipFill>
          <p:spPr bwMode="auto">
            <a:xfrm>
              <a:off x="323528" y="2549211"/>
              <a:ext cx="4680198" cy="4248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正方形/長方形 1"/>
            <p:cNvSpPr/>
            <p:nvPr/>
          </p:nvSpPr>
          <p:spPr>
            <a:xfrm>
              <a:off x="4892761" y="5805264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6399" y="2014861"/>
            <a:ext cx="4680198" cy="328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グループ化 5"/>
          <p:cNvGrpSpPr/>
          <p:nvPr/>
        </p:nvGrpSpPr>
        <p:grpSpPr>
          <a:xfrm>
            <a:off x="4054216" y="1782044"/>
            <a:ext cx="696325" cy="533400"/>
            <a:chOff x="2726029" y="1343026"/>
            <a:chExt cx="696325" cy="533400"/>
          </a:xfrm>
        </p:grpSpPr>
        <p:sp>
          <p:nvSpPr>
            <p:cNvPr id="19" name="Oval 18 1"/>
            <p:cNvSpPr>
              <a:spLocks noChangeAspect="1" noChangeArrowheads="1"/>
            </p:cNvSpPr>
            <p:nvPr/>
          </p:nvSpPr>
          <p:spPr bwMode="auto">
            <a:xfrm rot="21579066">
              <a:off x="2726029" y="1343026"/>
              <a:ext cx="343674" cy="533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  <p:sp>
          <p:nvSpPr>
            <p:cNvPr id="20" name="Oval 19 1"/>
            <p:cNvSpPr>
              <a:spLocks noChangeAspect="1" noChangeArrowheads="1"/>
            </p:cNvSpPr>
            <p:nvPr/>
          </p:nvSpPr>
          <p:spPr bwMode="auto">
            <a:xfrm>
              <a:off x="3078680" y="1440586"/>
              <a:ext cx="343674" cy="31901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</p:grpSp>
      <p:sp>
        <p:nvSpPr>
          <p:cNvPr id="4" name="下矢印 3"/>
          <p:cNvSpPr/>
          <p:nvPr/>
        </p:nvSpPr>
        <p:spPr>
          <a:xfrm>
            <a:off x="4290671" y="2443268"/>
            <a:ext cx="288032" cy="398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下矢印 21"/>
          <p:cNvSpPr/>
          <p:nvPr/>
        </p:nvSpPr>
        <p:spPr>
          <a:xfrm>
            <a:off x="2995502" y="2487118"/>
            <a:ext cx="288032" cy="398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8097479" y="4234626"/>
            <a:ext cx="942690" cy="366019"/>
            <a:chOff x="7889574" y="3737772"/>
            <a:chExt cx="942690" cy="366019"/>
          </a:xfrm>
        </p:grpSpPr>
        <p:sp>
          <p:nvSpPr>
            <p:cNvPr id="27" name="Oval 15 1"/>
            <p:cNvSpPr>
              <a:spLocks noChangeAspect="1" noChangeArrowheads="1"/>
            </p:cNvSpPr>
            <p:nvPr/>
          </p:nvSpPr>
          <p:spPr bwMode="auto">
            <a:xfrm rot="5285121">
              <a:off x="8001416" y="3635522"/>
              <a:ext cx="356427" cy="58011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  <p:sp>
          <p:nvSpPr>
            <p:cNvPr id="28" name="Oval 16 1"/>
            <p:cNvSpPr>
              <a:spLocks noChangeAspect="1" noChangeArrowheads="1"/>
            </p:cNvSpPr>
            <p:nvPr/>
          </p:nvSpPr>
          <p:spPr bwMode="auto">
            <a:xfrm>
              <a:off x="8475478" y="3737772"/>
              <a:ext cx="356786" cy="34753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</p:grpSp>
      <p:grpSp>
        <p:nvGrpSpPr>
          <p:cNvPr id="8" name="グループ化 30"/>
          <p:cNvGrpSpPr/>
          <p:nvPr/>
        </p:nvGrpSpPr>
        <p:grpSpPr>
          <a:xfrm>
            <a:off x="7752185" y="2133409"/>
            <a:ext cx="696325" cy="533400"/>
            <a:chOff x="2726029" y="1343026"/>
            <a:chExt cx="696325" cy="533400"/>
          </a:xfrm>
        </p:grpSpPr>
        <p:sp>
          <p:nvSpPr>
            <p:cNvPr id="32" name="Oval 18 2"/>
            <p:cNvSpPr>
              <a:spLocks noChangeAspect="1" noChangeArrowheads="1"/>
            </p:cNvSpPr>
            <p:nvPr/>
          </p:nvSpPr>
          <p:spPr bwMode="auto">
            <a:xfrm rot="21579066">
              <a:off x="2726029" y="1343026"/>
              <a:ext cx="343674" cy="533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  <p:sp>
          <p:nvSpPr>
            <p:cNvPr id="33" name="Oval 19 2"/>
            <p:cNvSpPr>
              <a:spLocks noChangeAspect="1" noChangeArrowheads="1"/>
            </p:cNvSpPr>
            <p:nvPr/>
          </p:nvSpPr>
          <p:spPr bwMode="auto">
            <a:xfrm>
              <a:off x="3078680" y="1440586"/>
              <a:ext cx="343674" cy="31901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</p:grpSp>
      <p:grpSp>
        <p:nvGrpSpPr>
          <p:cNvPr id="16" name="グループ化 34"/>
          <p:cNvGrpSpPr/>
          <p:nvPr/>
        </p:nvGrpSpPr>
        <p:grpSpPr>
          <a:xfrm>
            <a:off x="2653851" y="1879605"/>
            <a:ext cx="942690" cy="366019"/>
            <a:chOff x="7889574" y="3737772"/>
            <a:chExt cx="942690" cy="366019"/>
          </a:xfrm>
        </p:grpSpPr>
        <p:sp>
          <p:nvSpPr>
            <p:cNvPr id="36" name="Oval 15 2"/>
            <p:cNvSpPr>
              <a:spLocks noChangeAspect="1" noChangeArrowheads="1"/>
            </p:cNvSpPr>
            <p:nvPr/>
          </p:nvSpPr>
          <p:spPr bwMode="auto">
            <a:xfrm rot="5285121">
              <a:off x="8001416" y="3635522"/>
              <a:ext cx="356427" cy="58011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  <p:sp>
          <p:nvSpPr>
            <p:cNvPr id="37" name="Oval 16 2"/>
            <p:cNvSpPr>
              <a:spLocks noChangeAspect="1" noChangeArrowheads="1"/>
            </p:cNvSpPr>
            <p:nvPr/>
          </p:nvSpPr>
          <p:spPr bwMode="auto">
            <a:xfrm>
              <a:off x="8475478" y="3737772"/>
              <a:ext cx="356786" cy="34753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</p:grpSp>
      <p:cxnSp>
        <p:nvCxnSpPr>
          <p:cNvPr id="9" name="直線コネクタ 8"/>
          <p:cNvCxnSpPr/>
          <p:nvPr/>
        </p:nvCxnSpPr>
        <p:spPr>
          <a:xfrm>
            <a:off x="8342223" y="2642360"/>
            <a:ext cx="697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8854438" y="3667326"/>
            <a:ext cx="697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cxnSpLocks/>
          </p:cNvCxnSpPr>
          <p:nvPr/>
        </p:nvCxnSpPr>
        <p:spPr>
          <a:xfrm>
            <a:off x="8976320" y="2686210"/>
            <a:ext cx="0" cy="981117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526237" y="6330685"/>
            <a:ext cx="4620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Data: J.R. Leigh et al., PRC52 (1995) 3151</a:t>
            </a:r>
            <a:endParaRPr lang="ja-JP" altLang="en-US" sz="2000" dirty="0"/>
          </a:p>
        </p:txBody>
      </p:sp>
      <p:cxnSp>
        <p:nvCxnSpPr>
          <p:cNvPr id="15" name="直線矢印コネクタ 14"/>
          <p:cNvCxnSpPr>
            <a:cxnSpLocks/>
          </p:cNvCxnSpPr>
          <p:nvPr/>
        </p:nvCxnSpPr>
        <p:spPr>
          <a:xfrm flipH="1">
            <a:off x="4532034" y="2655884"/>
            <a:ext cx="3801866" cy="3016918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cxnSpLocks/>
          </p:cNvCxnSpPr>
          <p:nvPr/>
        </p:nvCxnSpPr>
        <p:spPr>
          <a:xfrm flipH="1">
            <a:off x="3239756" y="3674334"/>
            <a:ext cx="5614682" cy="1998467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27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AFD12-4ED4-92EC-A7A7-D4768FE74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139C55-CD3D-7208-F11D-473A2D5B13F4}"/>
              </a:ext>
            </a:extLst>
          </p:cNvPr>
          <p:cNvSpPr txBox="1"/>
          <p:nvPr/>
        </p:nvSpPr>
        <p:spPr>
          <a:xfrm>
            <a:off x="347389" y="928543"/>
            <a:ext cx="7560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taking a snapshot of a nucleus with a “fast” nuclear reaction</a:t>
            </a:r>
            <a:endParaRPr lang="ja-JP" altLang="en-US" dirty="0"/>
          </a:p>
        </p:txBody>
      </p:sp>
      <p:pic>
        <p:nvPicPr>
          <p:cNvPr id="5" name="Picture 45">
            <a:extLst>
              <a:ext uri="{FF2B5EF4-FFF2-40B4-BE49-F238E27FC236}">
                <a16:creationId xmlns:a16="http://schemas.microsoft.com/office/drawing/2014/main" id="{A5621371-4BA4-38D8-E8C4-84C3EACC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456" y="2420888"/>
            <a:ext cx="4208109" cy="313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2">
            <a:extLst>
              <a:ext uri="{FF2B5EF4-FFF2-40B4-BE49-F238E27FC236}">
                <a16:creationId xmlns:a16="http://schemas.microsoft.com/office/drawing/2014/main" id="{0EB9F2FB-0811-6C10-031E-089E04C28BA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164221">
            <a:off x="2153528" y="5648091"/>
            <a:ext cx="636588" cy="103505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BEC6F99D-87D4-D1A1-CE87-7E8DA9A2B8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04578" y="5924316"/>
            <a:ext cx="636588" cy="62071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F288E671-DFDA-5E94-1112-9167BCFA973C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507541" y="6200541"/>
            <a:ext cx="1979612" cy="68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6B4950F5-8E28-13C3-F9D5-497919FF5966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507541" y="5579829"/>
            <a:ext cx="423862" cy="620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665FDCE-0AEF-C8CC-0B1A-3D5C801686C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48829" y="6413266"/>
            <a:ext cx="780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000" baseline="30000" dirty="0"/>
              <a:t>154</a:t>
            </a:r>
            <a:r>
              <a:rPr lang="en-US" altLang="ja-JP" sz="2000" dirty="0"/>
              <a:t>Sm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8D4E7CD-AC61-4326-3527-FCC6192218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763379" y="6408503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000" baseline="30000" dirty="0"/>
              <a:t>16</a:t>
            </a:r>
            <a:r>
              <a:rPr lang="en-US" altLang="ja-JP" sz="2000" dirty="0"/>
              <a:t>O</a:t>
            </a:r>
          </a:p>
        </p:txBody>
      </p:sp>
      <p:graphicFrame>
        <p:nvGraphicFramePr>
          <p:cNvPr id="12" name="Object 8">
            <a:extLst>
              <a:ext uri="{FF2B5EF4-FFF2-40B4-BE49-F238E27FC236}">
                <a16:creationId xmlns:a16="http://schemas.microsoft.com/office/drawing/2014/main" id="{51793BF3-44EC-DCFF-B290-422D53A074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893455"/>
              </p:ext>
            </p:extLst>
          </p:nvPr>
        </p:nvGraphicFramePr>
        <p:xfrm>
          <a:off x="2944804" y="5786203"/>
          <a:ext cx="303212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126725" imgH="177415" progId="">
                  <p:embed/>
                </p:oleObj>
              </mc:Choice>
              <mc:Fallback>
                <p:oleObj name="数式" r:id="rId3" imgW="126725" imgH="177415" progId="">
                  <p:embed/>
                  <p:pic>
                    <p:nvPicPr>
                      <p:cNvPr id="12" name="Object 8">
                        <a:extLst>
                          <a:ext uri="{FF2B5EF4-FFF2-40B4-BE49-F238E27FC236}">
                            <a16:creationId xmlns:a16="http://schemas.microsoft.com/office/drawing/2014/main" id="{863EDEB5-9967-665D-5799-9CACF1985F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4804" y="5786203"/>
                        <a:ext cx="303212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rc 9">
            <a:extLst>
              <a:ext uri="{FF2B5EF4-FFF2-40B4-BE49-F238E27FC236}">
                <a16:creationId xmlns:a16="http://schemas.microsoft.com/office/drawing/2014/main" id="{1FA1E449-B807-6C54-D052-23E212597ED7}"/>
              </a:ext>
            </a:extLst>
          </p:cNvPr>
          <p:cNvSpPr>
            <a:spLocks noChangeAspect="1"/>
          </p:cNvSpPr>
          <p:nvPr/>
        </p:nvSpPr>
        <p:spPr bwMode="auto">
          <a:xfrm>
            <a:off x="2648828" y="5992579"/>
            <a:ext cx="69850" cy="20796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4" name="Group 17">
            <a:extLst>
              <a:ext uri="{FF2B5EF4-FFF2-40B4-BE49-F238E27FC236}">
                <a16:creationId xmlns:a16="http://schemas.microsoft.com/office/drawing/2014/main" id="{BBE9D5AA-260B-5747-1162-A7D98F7B8D59}"/>
              </a:ext>
            </a:extLst>
          </p:cNvPr>
          <p:cNvGrpSpPr>
            <a:grpSpLocks/>
          </p:cNvGrpSpPr>
          <p:nvPr/>
        </p:nvGrpSpPr>
        <p:grpSpPr bwMode="auto">
          <a:xfrm>
            <a:off x="3791744" y="3212976"/>
            <a:ext cx="794329" cy="533400"/>
            <a:chOff x="512" y="3071"/>
            <a:chExt cx="594" cy="418"/>
          </a:xfrm>
        </p:grpSpPr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E9B14819-D20C-F2FC-6EC3-32F88F9E02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20934">
              <a:off x="512" y="3071"/>
              <a:ext cx="257" cy="41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6" name="Oval 19">
              <a:extLst>
                <a:ext uri="{FF2B5EF4-FFF2-40B4-BE49-F238E27FC236}">
                  <a16:creationId xmlns:a16="http://schemas.microsoft.com/office/drawing/2014/main" id="{C016557F-1CDB-8ED7-7E97-7DC7745E8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146"/>
              <a:ext cx="242" cy="254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17" name="Group 14">
            <a:extLst>
              <a:ext uri="{FF2B5EF4-FFF2-40B4-BE49-F238E27FC236}">
                <a16:creationId xmlns:a16="http://schemas.microsoft.com/office/drawing/2014/main" id="{79C37A87-963E-8638-82F1-177EA144CD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43471" y="3154551"/>
            <a:ext cx="1066800" cy="363538"/>
            <a:chOff x="402" y="3353"/>
            <a:chExt cx="1199" cy="409"/>
          </a:xfrm>
        </p:grpSpPr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153004AB-C2AC-87C6-6392-792572604BA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285121">
              <a:off x="527" y="3236"/>
              <a:ext cx="401" cy="6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5D544EF5-66DF-29E5-FDA1-09E8ABB4CA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00" y="3353"/>
              <a:ext cx="401" cy="3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DF8FBE0-BE0E-4B23-D170-BDFE03BE0BD4}"/>
              </a:ext>
            </a:extLst>
          </p:cNvPr>
          <p:cNvSpPr txBox="1"/>
          <p:nvPr/>
        </p:nvSpPr>
        <p:spPr>
          <a:xfrm>
            <a:off x="1337233" y="1458896"/>
            <a:ext cx="4375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low-energy H.I. fusion reactions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of a deformed nucleus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A548CB5-ABF3-CA01-42D5-3EF1ACDFF2ED}"/>
              </a:ext>
            </a:extLst>
          </p:cNvPr>
          <p:cNvSpPr txBox="1"/>
          <p:nvPr/>
        </p:nvSpPr>
        <p:spPr>
          <a:xfrm>
            <a:off x="7752184" y="1470675"/>
            <a:ext cx="336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relativistic H.I. collisions 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with a deformed nucleus</a:t>
            </a:r>
            <a:endParaRPr lang="ja-JP" altLang="en-US" dirty="0">
              <a:solidFill>
                <a:srgbClr val="008000"/>
              </a:solidFill>
            </a:endParaRPr>
          </a:p>
        </p:txBody>
      </p:sp>
      <p:pic>
        <p:nvPicPr>
          <p:cNvPr id="23" name="図 22" descr="グラフ, バブル チャー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872D9FA-D156-2420-02A0-B46042A5E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580300"/>
            <a:ext cx="5094671" cy="281413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EE93237-FFC8-C22A-8A31-E522C09126D6}"/>
              </a:ext>
            </a:extLst>
          </p:cNvPr>
          <p:cNvSpPr txBox="1"/>
          <p:nvPr/>
        </p:nvSpPr>
        <p:spPr>
          <a:xfrm>
            <a:off x="6799080" y="5614643"/>
            <a:ext cx="4602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J. Jia et al., </a:t>
            </a:r>
            <a:r>
              <a:rPr lang="en-US" altLang="ja-JP" sz="2000" dirty="0" err="1"/>
              <a:t>Nucl</a:t>
            </a:r>
            <a:r>
              <a:rPr lang="en-US" altLang="ja-JP" sz="2000" dirty="0"/>
              <a:t>. Sci. Tech. 35, 220 (2024)</a:t>
            </a:r>
            <a:endParaRPr lang="ja-JP" altLang="en-US" sz="20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9A1BDC3-A782-31EF-B2CE-CF4FB4252D06}"/>
              </a:ext>
            </a:extLst>
          </p:cNvPr>
          <p:cNvSpPr txBox="1"/>
          <p:nvPr/>
        </p:nvSpPr>
        <p:spPr>
          <a:xfrm>
            <a:off x="7276194" y="6106822"/>
            <a:ext cx="4418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increasing interests in recent years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22" name="角丸四角形 52">
            <a:extLst>
              <a:ext uri="{FF2B5EF4-FFF2-40B4-BE49-F238E27FC236}">
                <a16:creationId xmlns:a16="http://schemas.microsoft.com/office/drawing/2014/main" id="{58CD5448-B302-D3FD-9F70-FDE98E3CAFDD}"/>
              </a:ext>
            </a:extLst>
          </p:cNvPr>
          <p:cNvSpPr/>
          <p:nvPr/>
        </p:nvSpPr>
        <p:spPr>
          <a:xfrm>
            <a:off x="291360" y="260648"/>
            <a:ext cx="1872208" cy="57606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テキスト ボックス 1">
            <a:extLst>
              <a:ext uri="{FF2B5EF4-FFF2-40B4-BE49-F238E27FC236}">
                <a16:creationId xmlns:a16="http://schemas.microsoft.com/office/drawing/2014/main" id="{7F1652B4-6D3E-9F02-515D-05F1EE35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260648"/>
            <a:ext cx="1640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Snapshots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38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337BD-911E-6AD4-4F33-0048C30D3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角丸四角形 52">
            <a:extLst>
              <a:ext uri="{FF2B5EF4-FFF2-40B4-BE49-F238E27FC236}">
                <a16:creationId xmlns:a16="http://schemas.microsoft.com/office/drawing/2014/main" id="{BB855C50-8332-49FF-ED34-2D7CD75ECE9A}"/>
              </a:ext>
            </a:extLst>
          </p:cNvPr>
          <p:cNvSpPr/>
          <p:nvPr/>
        </p:nvSpPr>
        <p:spPr>
          <a:xfrm>
            <a:off x="191344" y="199791"/>
            <a:ext cx="6304868" cy="57606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テキスト ボックス 1">
            <a:extLst>
              <a:ext uri="{FF2B5EF4-FFF2-40B4-BE49-F238E27FC236}">
                <a16:creationId xmlns:a16="http://schemas.microsoft.com/office/drawing/2014/main" id="{67059A76-510B-77FE-3803-BA7311EEC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230841"/>
            <a:ext cx="63048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0000FF"/>
                </a:solidFill>
              </a:rPr>
              <a:t>Introduction: low-energy nuclear reactions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333540A-AE3D-567A-C034-721A79111B92}"/>
              </a:ext>
            </a:extLst>
          </p:cNvPr>
          <p:cNvSpPr txBox="1"/>
          <p:nvPr/>
        </p:nvSpPr>
        <p:spPr>
          <a:xfrm>
            <a:off x="5478117" y="985751"/>
            <a:ext cx="28248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elastic scattering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inelastic scattering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transfer reactions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breakup reactions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fusion reactions</a:t>
            </a:r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8F8D28-18C9-08B8-6A00-38C7DDCE0BA3}"/>
              </a:ext>
            </a:extLst>
          </p:cNvPr>
          <p:cNvSpPr txBox="1"/>
          <p:nvPr/>
        </p:nvSpPr>
        <p:spPr>
          <a:xfrm>
            <a:off x="403176" y="1049254"/>
            <a:ext cx="41488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nucleus: a composite system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/>
              <a:t>various sort of reactions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FF0000"/>
                </a:solidFill>
              </a:rPr>
              <a:t>an interplay between nuclear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structure and reaction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38" name="角丸四角形 55">
            <a:extLst>
              <a:ext uri="{FF2B5EF4-FFF2-40B4-BE49-F238E27FC236}">
                <a16:creationId xmlns:a16="http://schemas.microsoft.com/office/drawing/2014/main" id="{AB2F5B01-2CE9-8D0F-C5CE-6560509BF0D2}"/>
              </a:ext>
            </a:extLst>
          </p:cNvPr>
          <p:cNvSpPr/>
          <p:nvPr/>
        </p:nvSpPr>
        <p:spPr>
          <a:xfrm>
            <a:off x="263352" y="1049253"/>
            <a:ext cx="4288717" cy="1569660"/>
          </a:xfrm>
          <a:prstGeom prst="roundRect">
            <a:avLst/>
          </a:prstGeom>
          <a:noFill/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BE267179-6E2C-31B1-7EC5-4BA00893533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43890" y="908720"/>
            <a:ext cx="677853" cy="679366"/>
            <a:chOff x="1682" y="887"/>
            <a:chExt cx="2685" cy="2691"/>
          </a:xfrm>
        </p:grpSpPr>
        <p:pic>
          <p:nvPicPr>
            <p:cNvPr id="6" name="Picture 13" descr="sfera04">
              <a:extLst>
                <a:ext uri="{FF2B5EF4-FFF2-40B4-BE49-F238E27FC236}">
                  <a16:creationId xmlns:a16="http://schemas.microsoft.com/office/drawing/2014/main" id="{4D91D03F-90E7-5721-9325-CCDFE9972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" y="1672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sfera04">
              <a:extLst>
                <a:ext uri="{FF2B5EF4-FFF2-40B4-BE49-F238E27FC236}">
                  <a16:creationId xmlns:a16="http://schemas.microsoft.com/office/drawing/2014/main" id="{517DE2CA-B846-4B58-B5C7-08A432C7BF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" y="1323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sfera04">
              <a:extLst>
                <a:ext uri="{FF2B5EF4-FFF2-40B4-BE49-F238E27FC236}">
                  <a16:creationId xmlns:a16="http://schemas.microsoft.com/office/drawing/2014/main" id="{E419CBC8-9374-4667-10DA-7167DB6A3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5" y="1069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 descr="sfera04">
              <a:extLst>
                <a:ext uri="{FF2B5EF4-FFF2-40B4-BE49-F238E27FC236}">
                  <a16:creationId xmlns:a16="http://schemas.microsoft.com/office/drawing/2014/main" id="{E52697F9-0AF8-F10F-2C91-F7785FE3C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" y="887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 descr="sfera04">
              <a:extLst>
                <a:ext uri="{FF2B5EF4-FFF2-40B4-BE49-F238E27FC236}">
                  <a16:creationId xmlns:a16="http://schemas.microsoft.com/office/drawing/2014/main" id="{F640038C-766A-75DC-85E8-69311D410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" y="895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8" descr="sfera04">
              <a:extLst>
                <a:ext uri="{FF2B5EF4-FFF2-40B4-BE49-F238E27FC236}">
                  <a16:creationId xmlns:a16="http://schemas.microsoft.com/office/drawing/2014/main" id="{42B85835-DE7F-C159-E356-6C282B332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" y="1158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9" descr="sfera04">
              <a:extLst>
                <a:ext uri="{FF2B5EF4-FFF2-40B4-BE49-F238E27FC236}">
                  <a16:creationId xmlns:a16="http://schemas.microsoft.com/office/drawing/2014/main" id="{6FD52918-E06A-EF3C-F85B-332614BBD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" y="1584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0" descr="sfera04">
              <a:extLst>
                <a:ext uri="{FF2B5EF4-FFF2-40B4-BE49-F238E27FC236}">
                  <a16:creationId xmlns:a16="http://schemas.microsoft.com/office/drawing/2014/main" id="{7D563E7B-8436-D904-F2E8-4ED95BC64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" y="2063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1" descr="sfera04">
              <a:extLst>
                <a:ext uri="{FF2B5EF4-FFF2-40B4-BE49-F238E27FC236}">
                  <a16:creationId xmlns:a16="http://schemas.microsoft.com/office/drawing/2014/main" id="{9B14F1B1-A96A-7F1E-41D2-3F033892C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" y="2414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sfera04">
              <a:extLst>
                <a:ext uri="{FF2B5EF4-FFF2-40B4-BE49-F238E27FC236}">
                  <a16:creationId xmlns:a16="http://schemas.microsoft.com/office/drawing/2014/main" id="{6AA0FD2A-C286-0F90-B571-DB81EC8A1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" y="267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3" descr="sfera04">
              <a:extLst>
                <a:ext uri="{FF2B5EF4-FFF2-40B4-BE49-F238E27FC236}">
                  <a16:creationId xmlns:a16="http://schemas.microsoft.com/office/drawing/2014/main" id="{5F0A15B1-5EE3-5434-2A9B-683916713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" y="280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4" descr="sfera04">
              <a:extLst>
                <a:ext uri="{FF2B5EF4-FFF2-40B4-BE49-F238E27FC236}">
                  <a16:creationId xmlns:a16="http://schemas.microsoft.com/office/drawing/2014/main" id="{0C6C3461-31E1-C937-0545-440270612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" y="2747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5" descr="sfera04">
              <a:extLst>
                <a:ext uri="{FF2B5EF4-FFF2-40B4-BE49-F238E27FC236}">
                  <a16:creationId xmlns:a16="http://schemas.microsoft.com/office/drawing/2014/main" id="{A29EF64D-2967-60D0-6702-39BE431D9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8" y="2449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6" descr="sfera04">
              <a:extLst>
                <a:ext uri="{FF2B5EF4-FFF2-40B4-BE49-F238E27FC236}">
                  <a16:creationId xmlns:a16="http://schemas.microsoft.com/office/drawing/2014/main" id="{A25E17B9-C6C3-0670-4575-5AE36775F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" y="2029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7" descr="sfera04">
              <a:extLst>
                <a:ext uri="{FF2B5EF4-FFF2-40B4-BE49-F238E27FC236}">
                  <a16:creationId xmlns:a16="http://schemas.microsoft.com/office/drawing/2014/main" id="{CB6580EF-B269-88ED-4E64-7F5424C4BC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" y="1243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8" descr="sfera04">
              <a:extLst>
                <a:ext uri="{FF2B5EF4-FFF2-40B4-BE49-F238E27FC236}">
                  <a16:creationId xmlns:a16="http://schemas.microsoft.com/office/drawing/2014/main" id="{6D858E5C-BF99-8D8C-AE58-845CB6ACB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" y="1620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9" descr="sfera04">
              <a:extLst>
                <a:ext uri="{FF2B5EF4-FFF2-40B4-BE49-F238E27FC236}">
                  <a16:creationId xmlns:a16="http://schemas.microsoft.com/office/drawing/2014/main" id="{EF352721-7070-83B5-01D2-AC2A24C38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" y="211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0" descr="sfera04">
              <a:extLst>
                <a:ext uri="{FF2B5EF4-FFF2-40B4-BE49-F238E27FC236}">
                  <a16:creationId xmlns:a16="http://schemas.microsoft.com/office/drawing/2014/main" id="{D221C386-E7FC-C962-97EA-EF2B20EC6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2292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1" descr="sfera04">
              <a:extLst>
                <a:ext uri="{FF2B5EF4-FFF2-40B4-BE49-F238E27FC236}">
                  <a16:creationId xmlns:a16="http://schemas.microsoft.com/office/drawing/2014/main" id="{EDB8E183-E37B-A2F1-A1F6-EE45870D5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" y="1496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2" descr="sfera04">
              <a:extLst>
                <a:ext uri="{FF2B5EF4-FFF2-40B4-BE49-F238E27FC236}">
                  <a16:creationId xmlns:a16="http://schemas.microsoft.com/office/drawing/2014/main" id="{DC6F6FBD-D977-8BFA-BF1D-5844ED1F3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" y="1794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3" descr="sfera04">
              <a:extLst>
                <a:ext uri="{FF2B5EF4-FFF2-40B4-BE49-F238E27FC236}">
                  <a16:creationId xmlns:a16="http://schemas.microsoft.com/office/drawing/2014/main" id="{D7932EB7-DAD6-C6AE-E916-8DBD64A72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" y="2248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4" descr="sfera04">
              <a:extLst>
                <a:ext uri="{FF2B5EF4-FFF2-40B4-BE49-F238E27FC236}">
                  <a16:creationId xmlns:a16="http://schemas.microsoft.com/office/drawing/2014/main" id="{488F3684-03AC-B21F-20E6-AB13AFA80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" y="1917"/>
              <a:ext cx="803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714F0A1F-FBD5-3ABC-AD68-65B6470B6EE8}"/>
              </a:ext>
            </a:extLst>
          </p:cNvPr>
          <p:cNvGrpSpPr>
            <a:grpSpLocks noChangeAspect="1"/>
          </p:cNvGrpSpPr>
          <p:nvPr/>
        </p:nvGrpSpPr>
        <p:grpSpPr>
          <a:xfrm>
            <a:off x="535062" y="3889637"/>
            <a:ext cx="7001098" cy="2325694"/>
            <a:chOff x="243313" y="2224176"/>
            <a:chExt cx="8788621" cy="2919491"/>
          </a:xfrm>
        </p:grpSpPr>
        <p:grpSp>
          <p:nvGrpSpPr>
            <p:cNvPr id="30" name="Group 12">
              <a:extLst>
                <a:ext uri="{FF2B5EF4-FFF2-40B4-BE49-F238E27FC236}">
                  <a16:creationId xmlns:a16="http://schemas.microsoft.com/office/drawing/2014/main" id="{E53D936C-B8F3-30A8-B3A4-1FF982D9613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63688" y="3978535"/>
              <a:ext cx="1152128" cy="1154700"/>
              <a:chOff x="1682" y="887"/>
              <a:chExt cx="2685" cy="2691"/>
            </a:xfrm>
          </p:grpSpPr>
          <p:pic>
            <p:nvPicPr>
              <p:cNvPr id="181" name="Picture 13" descr="sfera04">
                <a:extLst>
                  <a:ext uri="{FF2B5EF4-FFF2-40B4-BE49-F238E27FC236}">
                    <a16:creationId xmlns:a16="http://schemas.microsoft.com/office/drawing/2014/main" id="{F5756AEE-1B4A-F431-6160-E1642FFE5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167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2" name="Picture 14" descr="sfera04">
                <a:extLst>
                  <a:ext uri="{FF2B5EF4-FFF2-40B4-BE49-F238E27FC236}">
                    <a16:creationId xmlns:a16="http://schemas.microsoft.com/office/drawing/2014/main" id="{A83BA60E-6C1E-9DF5-F43C-5210209779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3" y="132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3" name="Picture 15" descr="sfera04">
                <a:extLst>
                  <a:ext uri="{FF2B5EF4-FFF2-40B4-BE49-F238E27FC236}">
                    <a16:creationId xmlns:a16="http://schemas.microsoft.com/office/drawing/2014/main" id="{7F809F76-2EC8-4535-ED64-67A911958E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5" y="106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Picture 16" descr="sfera04">
                <a:extLst>
                  <a:ext uri="{FF2B5EF4-FFF2-40B4-BE49-F238E27FC236}">
                    <a16:creationId xmlns:a16="http://schemas.microsoft.com/office/drawing/2014/main" id="{9F26E824-2FC6-6078-429F-9BAEE0B42F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7" y="88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17" descr="sfera04">
                <a:extLst>
                  <a:ext uri="{FF2B5EF4-FFF2-40B4-BE49-F238E27FC236}">
                    <a16:creationId xmlns:a16="http://schemas.microsoft.com/office/drawing/2014/main" id="{848A6D7F-B816-7EC3-9239-0F1030EBB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8" y="895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18" descr="sfera04">
                <a:extLst>
                  <a:ext uri="{FF2B5EF4-FFF2-40B4-BE49-F238E27FC236}">
                    <a16:creationId xmlns:a16="http://schemas.microsoft.com/office/drawing/2014/main" id="{3376455D-C07F-5616-FE43-E2ED6F4FA1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4" y="115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19" descr="sfera04">
                <a:extLst>
                  <a:ext uri="{FF2B5EF4-FFF2-40B4-BE49-F238E27FC236}">
                    <a16:creationId xmlns:a16="http://schemas.microsoft.com/office/drawing/2014/main" id="{5935A946-F95A-9C1B-1C99-8DA73E4733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" y="158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" name="Picture 20" descr="sfera04">
                <a:extLst>
                  <a:ext uri="{FF2B5EF4-FFF2-40B4-BE49-F238E27FC236}">
                    <a16:creationId xmlns:a16="http://schemas.microsoft.com/office/drawing/2014/main" id="{6A393902-CF6D-D14D-FE81-7FD219E1CD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7" y="206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9" name="Picture 21" descr="sfera04">
                <a:extLst>
                  <a:ext uri="{FF2B5EF4-FFF2-40B4-BE49-F238E27FC236}">
                    <a16:creationId xmlns:a16="http://schemas.microsoft.com/office/drawing/2014/main" id="{A426E425-B59E-2985-577D-4B3A6DC748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0" y="241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0" name="Picture 22" descr="sfera04">
                <a:extLst>
                  <a:ext uri="{FF2B5EF4-FFF2-40B4-BE49-F238E27FC236}">
                    <a16:creationId xmlns:a16="http://schemas.microsoft.com/office/drawing/2014/main" id="{457BD6D1-99CF-7607-AFAE-3989BA91F6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4" y="267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1" name="Picture 23" descr="sfera04">
                <a:extLst>
                  <a:ext uri="{FF2B5EF4-FFF2-40B4-BE49-F238E27FC236}">
                    <a16:creationId xmlns:a16="http://schemas.microsoft.com/office/drawing/2014/main" id="{8F183ED3-648A-8BA0-767E-EE70A9AABE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" y="280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" name="Picture 24" descr="sfera04">
                <a:extLst>
                  <a:ext uri="{FF2B5EF4-FFF2-40B4-BE49-F238E27FC236}">
                    <a16:creationId xmlns:a16="http://schemas.microsoft.com/office/drawing/2014/main" id="{E1BA8D15-70AF-1D46-8D15-9CA4234536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274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" name="Picture 25" descr="sfera04">
                <a:extLst>
                  <a:ext uri="{FF2B5EF4-FFF2-40B4-BE49-F238E27FC236}">
                    <a16:creationId xmlns:a16="http://schemas.microsoft.com/office/drawing/2014/main" id="{2CDB23DE-F730-2FF1-4DFA-594CE96704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" y="244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" name="Picture 26" descr="sfera04">
                <a:extLst>
                  <a:ext uri="{FF2B5EF4-FFF2-40B4-BE49-F238E27FC236}">
                    <a16:creationId xmlns:a16="http://schemas.microsoft.com/office/drawing/2014/main" id="{45CB68AC-8EE7-F6B7-6424-C5D52C3B55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4" y="202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" name="Picture 27" descr="sfera04">
                <a:extLst>
                  <a:ext uri="{FF2B5EF4-FFF2-40B4-BE49-F238E27FC236}">
                    <a16:creationId xmlns:a16="http://schemas.microsoft.com/office/drawing/2014/main" id="{28ACEFB4-6987-249D-EEB3-46D9F90DB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0" y="124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6" name="Picture 28" descr="sfera04">
                <a:extLst>
                  <a:ext uri="{FF2B5EF4-FFF2-40B4-BE49-F238E27FC236}">
                    <a16:creationId xmlns:a16="http://schemas.microsoft.com/office/drawing/2014/main" id="{6C4A4064-88F5-4234-CE23-DB57E93070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5" y="1620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" name="Picture 29" descr="sfera04">
                <a:extLst>
                  <a:ext uri="{FF2B5EF4-FFF2-40B4-BE49-F238E27FC236}">
                    <a16:creationId xmlns:a16="http://schemas.microsoft.com/office/drawing/2014/main" id="{66DBCAC0-C0E1-3713-9D35-AA9375104C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8" y="211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8" name="Picture 30" descr="sfera04">
                <a:extLst>
                  <a:ext uri="{FF2B5EF4-FFF2-40B4-BE49-F238E27FC236}">
                    <a16:creationId xmlns:a16="http://schemas.microsoft.com/office/drawing/2014/main" id="{E55BD48F-5C29-4271-239D-4D5D4741F7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" y="229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" name="Picture 31" descr="sfera04">
                <a:extLst>
                  <a:ext uri="{FF2B5EF4-FFF2-40B4-BE49-F238E27FC236}">
                    <a16:creationId xmlns:a16="http://schemas.microsoft.com/office/drawing/2014/main" id="{96F35F5B-02BA-5864-52F1-14417FD7FC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5" y="149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0" name="Picture 32" descr="sfera04">
                <a:extLst>
                  <a:ext uri="{FF2B5EF4-FFF2-40B4-BE49-F238E27FC236}">
                    <a16:creationId xmlns:a16="http://schemas.microsoft.com/office/drawing/2014/main" id="{97FE814E-6B01-B8EE-CFDE-9E49DDC359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5" y="179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1" name="Picture 33" descr="sfera04">
                <a:extLst>
                  <a:ext uri="{FF2B5EF4-FFF2-40B4-BE49-F238E27FC236}">
                    <a16:creationId xmlns:a16="http://schemas.microsoft.com/office/drawing/2014/main" id="{37FB2100-EC20-942E-45E7-E7041A97C7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" y="224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2" name="Picture 34" descr="sfera04">
                <a:extLst>
                  <a:ext uri="{FF2B5EF4-FFF2-40B4-BE49-F238E27FC236}">
                    <a16:creationId xmlns:a16="http://schemas.microsoft.com/office/drawing/2014/main" id="{29FC1EB1-2EB3-8DD7-266F-E4A763BC2E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6" y="191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D866E67A-DD76-EA62-61F4-274D7E2E1BD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3313" y="2693115"/>
              <a:ext cx="1152128" cy="1154700"/>
              <a:chOff x="1682" y="887"/>
              <a:chExt cx="2685" cy="2691"/>
            </a:xfrm>
          </p:grpSpPr>
          <p:pic>
            <p:nvPicPr>
              <p:cNvPr id="159" name="Picture 13" descr="sfera04">
                <a:extLst>
                  <a:ext uri="{FF2B5EF4-FFF2-40B4-BE49-F238E27FC236}">
                    <a16:creationId xmlns:a16="http://schemas.microsoft.com/office/drawing/2014/main" id="{560D4FE7-3D33-DB33-F06F-E0FA17A046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167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0" name="Picture 14" descr="sfera04">
                <a:extLst>
                  <a:ext uri="{FF2B5EF4-FFF2-40B4-BE49-F238E27FC236}">
                    <a16:creationId xmlns:a16="http://schemas.microsoft.com/office/drawing/2014/main" id="{542DDC2E-B753-45F5-F900-8A7305AB5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3" y="132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1" name="Picture 15" descr="sfera04">
                <a:extLst>
                  <a:ext uri="{FF2B5EF4-FFF2-40B4-BE49-F238E27FC236}">
                    <a16:creationId xmlns:a16="http://schemas.microsoft.com/office/drawing/2014/main" id="{604FEC17-6652-3B60-C1A1-5F583E57E9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5" y="106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" name="Picture 16" descr="sfera04">
                <a:extLst>
                  <a:ext uri="{FF2B5EF4-FFF2-40B4-BE49-F238E27FC236}">
                    <a16:creationId xmlns:a16="http://schemas.microsoft.com/office/drawing/2014/main" id="{91CB711F-5218-00FB-8B92-F9E2A59CAB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7" y="88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" name="Picture 17" descr="sfera04">
                <a:extLst>
                  <a:ext uri="{FF2B5EF4-FFF2-40B4-BE49-F238E27FC236}">
                    <a16:creationId xmlns:a16="http://schemas.microsoft.com/office/drawing/2014/main" id="{48A2994F-149A-AB19-2DDF-FADDA83C75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8" y="895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" name="Picture 18" descr="sfera04">
                <a:extLst>
                  <a:ext uri="{FF2B5EF4-FFF2-40B4-BE49-F238E27FC236}">
                    <a16:creationId xmlns:a16="http://schemas.microsoft.com/office/drawing/2014/main" id="{C16D8B63-25D0-5709-3910-C9596360B3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4" y="115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5" name="Picture 19" descr="sfera04">
                <a:extLst>
                  <a:ext uri="{FF2B5EF4-FFF2-40B4-BE49-F238E27FC236}">
                    <a16:creationId xmlns:a16="http://schemas.microsoft.com/office/drawing/2014/main" id="{D0457034-0549-235D-D1A9-AA331C4A95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" y="158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6" name="Picture 20" descr="sfera04">
                <a:extLst>
                  <a:ext uri="{FF2B5EF4-FFF2-40B4-BE49-F238E27FC236}">
                    <a16:creationId xmlns:a16="http://schemas.microsoft.com/office/drawing/2014/main" id="{3C4BEA84-186F-D060-1FB3-231DAE0C57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7" y="206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7" name="Picture 21" descr="sfera04">
                <a:extLst>
                  <a:ext uri="{FF2B5EF4-FFF2-40B4-BE49-F238E27FC236}">
                    <a16:creationId xmlns:a16="http://schemas.microsoft.com/office/drawing/2014/main" id="{3C00C3E4-B3F0-6FAE-21C9-219071EC67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0" y="241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8" name="Picture 22" descr="sfera04">
                <a:extLst>
                  <a:ext uri="{FF2B5EF4-FFF2-40B4-BE49-F238E27FC236}">
                    <a16:creationId xmlns:a16="http://schemas.microsoft.com/office/drawing/2014/main" id="{8D461FAA-4661-3941-022B-6961E2CF50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4" y="267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" name="Picture 23" descr="sfera04">
                <a:extLst>
                  <a:ext uri="{FF2B5EF4-FFF2-40B4-BE49-F238E27FC236}">
                    <a16:creationId xmlns:a16="http://schemas.microsoft.com/office/drawing/2014/main" id="{9384800C-C9F5-CF04-842C-4066B4C085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" y="280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" name="Picture 24" descr="sfera04">
                <a:extLst>
                  <a:ext uri="{FF2B5EF4-FFF2-40B4-BE49-F238E27FC236}">
                    <a16:creationId xmlns:a16="http://schemas.microsoft.com/office/drawing/2014/main" id="{CA9428DF-CB25-770D-C36B-9F29FB0B0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274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1" name="Picture 25" descr="sfera04">
                <a:extLst>
                  <a:ext uri="{FF2B5EF4-FFF2-40B4-BE49-F238E27FC236}">
                    <a16:creationId xmlns:a16="http://schemas.microsoft.com/office/drawing/2014/main" id="{DCC5A956-4882-54C1-02C4-93DE685D1B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" y="244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2" name="Picture 26" descr="sfera04">
                <a:extLst>
                  <a:ext uri="{FF2B5EF4-FFF2-40B4-BE49-F238E27FC236}">
                    <a16:creationId xmlns:a16="http://schemas.microsoft.com/office/drawing/2014/main" id="{42BEC3D3-C192-75B1-983F-3EFADB25E4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4" y="202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3" name="Picture 27" descr="sfera04">
                <a:extLst>
                  <a:ext uri="{FF2B5EF4-FFF2-40B4-BE49-F238E27FC236}">
                    <a16:creationId xmlns:a16="http://schemas.microsoft.com/office/drawing/2014/main" id="{F7D1FFAD-0AF5-DC0A-EA67-DB9AEF3F23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0" y="124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" name="Picture 28" descr="sfera04">
                <a:extLst>
                  <a:ext uri="{FF2B5EF4-FFF2-40B4-BE49-F238E27FC236}">
                    <a16:creationId xmlns:a16="http://schemas.microsoft.com/office/drawing/2014/main" id="{C919F130-667D-0C59-5E06-F5CDE584C4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5" y="1620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5" name="Picture 29" descr="sfera04">
                <a:extLst>
                  <a:ext uri="{FF2B5EF4-FFF2-40B4-BE49-F238E27FC236}">
                    <a16:creationId xmlns:a16="http://schemas.microsoft.com/office/drawing/2014/main" id="{C98EC588-DC97-45E9-43AC-C6680E6BD5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8" y="211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6" name="Picture 30" descr="sfera04">
                <a:extLst>
                  <a:ext uri="{FF2B5EF4-FFF2-40B4-BE49-F238E27FC236}">
                    <a16:creationId xmlns:a16="http://schemas.microsoft.com/office/drawing/2014/main" id="{CB8B0D00-5C0B-6247-3B18-69B5C90E90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" y="229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7" name="Picture 31" descr="sfera04">
                <a:extLst>
                  <a:ext uri="{FF2B5EF4-FFF2-40B4-BE49-F238E27FC236}">
                    <a16:creationId xmlns:a16="http://schemas.microsoft.com/office/drawing/2014/main" id="{004E3E7C-7B69-0F92-52D6-5088C74A08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5" y="149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8" name="Picture 32" descr="sfera04">
                <a:extLst>
                  <a:ext uri="{FF2B5EF4-FFF2-40B4-BE49-F238E27FC236}">
                    <a16:creationId xmlns:a16="http://schemas.microsoft.com/office/drawing/2014/main" id="{0A22D476-B39A-AE9E-3D05-398900D2F1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5" y="179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" name="Picture 33" descr="sfera04">
                <a:extLst>
                  <a:ext uri="{FF2B5EF4-FFF2-40B4-BE49-F238E27FC236}">
                    <a16:creationId xmlns:a16="http://schemas.microsoft.com/office/drawing/2014/main" id="{4BB33748-4E39-BBE1-22A2-60D60D1871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" y="224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0" name="Picture 34" descr="sfera04">
                <a:extLst>
                  <a:ext uri="{FF2B5EF4-FFF2-40B4-BE49-F238E27FC236}">
                    <a16:creationId xmlns:a16="http://schemas.microsoft.com/office/drawing/2014/main" id="{C7EC91FB-CEA7-CECA-E289-95FC123E0D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6" y="191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6451FF87-D036-4BE4-7D82-AFD53E925D1B}"/>
                </a:ext>
              </a:extLst>
            </p:cNvPr>
            <p:cNvCxnSpPr/>
            <p:nvPr/>
          </p:nvCxnSpPr>
          <p:spPr>
            <a:xfrm>
              <a:off x="1547664" y="3277116"/>
              <a:ext cx="560590" cy="858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13" descr="sfera04">
              <a:extLst>
                <a:ext uri="{FF2B5EF4-FFF2-40B4-BE49-F238E27FC236}">
                  <a16:creationId xmlns:a16="http://schemas.microsoft.com/office/drawing/2014/main" id="{737809F8-4AFD-EEA9-3DC4-7A76C0CF30A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782" y="4359064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4" descr="sfera04">
              <a:extLst>
                <a:ext uri="{FF2B5EF4-FFF2-40B4-BE49-F238E27FC236}">
                  <a16:creationId xmlns:a16="http://schemas.microsoft.com/office/drawing/2014/main" id="{B1B6BA72-213D-5BD6-9390-9BBC6C2440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310" y="4217309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 descr="sfera04">
              <a:extLst>
                <a:ext uri="{FF2B5EF4-FFF2-40B4-BE49-F238E27FC236}">
                  <a16:creationId xmlns:a16="http://schemas.microsoft.com/office/drawing/2014/main" id="{7942BF56-CF62-250F-8419-10A4F40464A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307" y="4114141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6" descr="sfera04">
              <a:extLst>
                <a:ext uri="{FF2B5EF4-FFF2-40B4-BE49-F238E27FC236}">
                  <a16:creationId xmlns:a16="http://schemas.microsoft.com/office/drawing/2014/main" id="{F74B8D35-08B7-F44C-1E65-5841FAD5AE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0494" y="4040217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7" descr="sfera04">
              <a:extLst>
                <a:ext uri="{FF2B5EF4-FFF2-40B4-BE49-F238E27FC236}">
                  <a16:creationId xmlns:a16="http://schemas.microsoft.com/office/drawing/2014/main" id="{A8009F7D-C016-4287-BEF8-8F3BB9F7A70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886" y="4043466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8" descr="sfera04">
              <a:extLst>
                <a:ext uri="{FF2B5EF4-FFF2-40B4-BE49-F238E27FC236}">
                  <a16:creationId xmlns:a16="http://schemas.microsoft.com/office/drawing/2014/main" id="{04FB623F-C2A3-389A-2E20-71D4720F21D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035" y="4150290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9" descr="sfera04">
              <a:extLst>
                <a:ext uri="{FF2B5EF4-FFF2-40B4-BE49-F238E27FC236}">
                  <a16:creationId xmlns:a16="http://schemas.microsoft.com/office/drawing/2014/main" id="{FA15CF0B-C86B-209D-0AF8-66501ED7AF0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316" y="4323321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0" descr="sfera04">
              <a:extLst>
                <a:ext uri="{FF2B5EF4-FFF2-40B4-BE49-F238E27FC236}">
                  <a16:creationId xmlns:a16="http://schemas.microsoft.com/office/drawing/2014/main" id="{46CDEB0D-CFE7-DE57-361E-82D1E01E0A1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977" y="4506728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1" descr="sfera04">
              <a:extLst>
                <a:ext uri="{FF2B5EF4-FFF2-40B4-BE49-F238E27FC236}">
                  <a16:creationId xmlns:a16="http://schemas.microsoft.com/office/drawing/2014/main" id="{09EF0711-44DA-CFD5-7E44-81F44DF3E50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827" y="4660446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2" descr="sfera04">
              <a:extLst>
                <a:ext uri="{FF2B5EF4-FFF2-40B4-BE49-F238E27FC236}">
                  <a16:creationId xmlns:a16="http://schemas.microsoft.com/office/drawing/2014/main" id="{49E67D90-0C70-A1ED-0AD6-045044E94FE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149" y="4766864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3" descr="sfera04">
              <a:extLst>
                <a:ext uri="{FF2B5EF4-FFF2-40B4-BE49-F238E27FC236}">
                  <a16:creationId xmlns:a16="http://schemas.microsoft.com/office/drawing/2014/main" id="{3920D005-A00D-50CA-C410-AD7061EDF79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907" y="4819667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4" descr="sfera04">
              <a:extLst>
                <a:ext uri="{FF2B5EF4-FFF2-40B4-BE49-F238E27FC236}">
                  <a16:creationId xmlns:a16="http://schemas.microsoft.com/office/drawing/2014/main" id="{95A614B5-E211-FEE0-9FBF-A03CD10ECBC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835" y="4795703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5" descr="sfera04">
              <a:extLst>
                <a:ext uri="{FF2B5EF4-FFF2-40B4-BE49-F238E27FC236}">
                  <a16:creationId xmlns:a16="http://schemas.microsoft.com/office/drawing/2014/main" id="{C0ED3110-489A-DD99-BFF5-AE90E860099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422" y="4674662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6" descr="sfera04">
              <a:extLst>
                <a:ext uri="{FF2B5EF4-FFF2-40B4-BE49-F238E27FC236}">
                  <a16:creationId xmlns:a16="http://schemas.microsoft.com/office/drawing/2014/main" id="{0BB304C8-3AAB-4F66-F7A4-D2D9C3D883E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575" y="4504069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7" descr="sfera04">
              <a:extLst>
                <a:ext uri="{FF2B5EF4-FFF2-40B4-BE49-F238E27FC236}">
                  <a16:creationId xmlns:a16="http://schemas.microsoft.com/office/drawing/2014/main" id="{33BED922-0033-D7CA-5D0C-7762C49DE8A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699" y="4184815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8" descr="sfera04">
              <a:extLst>
                <a:ext uri="{FF2B5EF4-FFF2-40B4-BE49-F238E27FC236}">
                  <a16:creationId xmlns:a16="http://schemas.microsoft.com/office/drawing/2014/main" id="{8161FDFA-8AC6-DACE-450F-F5E65945DF9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51" y="4337943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29" descr="sfera04">
              <a:extLst>
                <a:ext uri="{FF2B5EF4-FFF2-40B4-BE49-F238E27FC236}">
                  <a16:creationId xmlns:a16="http://schemas.microsoft.com/office/drawing/2014/main" id="{8841A3E6-2205-403F-FC5C-5EEFFB994E1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509120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30" descr="sfera04">
              <a:extLst>
                <a:ext uri="{FF2B5EF4-FFF2-40B4-BE49-F238E27FC236}">
                  <a16:creationId xmlns:a16="http://schemas.microsoft.com/office/drawing/2014/main" id="{E7EBCDFE-5D9D-509B-AE54-18B085D4D57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128" y="4633421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31" descr="sfera04">
              <a:extLst>
                <a:ext uri="{FF2B5EF4-FFF2-40B4-BE49-F238E27FC236}">
                  <a16:creationId xmlns:a16="http://schemas.microsoft.com/office/drawing/2014/main" id="{57C80221-0749-C118-FC76-8509FA2B82D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414" y="4270794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32" descr="sfera04">
              <a:extLst>
                <a:ext uri="{FF2B5EF4-FFF2-40B4-BE49-F238E27FC236}">
                  <a16:creationId xmlns:a16="http://schemas.microsoft.com/office/drawing/2014/main" id="{8A499E2C-A57B-51D0-A1FC-90D8A7B336E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832" y="4408618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33" descr="sfera04">
              <a:extLst>
                <a:ext uri="{FF2B5EF4-FFF2-40B4-BE49-F238E27FC236}">
                  <a16:creationId xmlns:a16="http://schemas.microsoft.com/office/drawing/2014/main" id="{57A110FD-A16E-9C9F-0462-003D56F6B2C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4593021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34" descr="sfera04">
              <a:extLst>
                <a:ext uri="{FF2B5EF4-FFF2-40B4-BE49-F238E27FC236}">
                  <a16:creationId xmlns:a16="http://schemas.microsoft.com/office/drawing/2014/main" id="{011F2E8B-DD02-6C9D-F0FD-A7AF0B0596D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232" y="4425124"/>
              <a:ext cx="324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6" name="Group 12">
              <a:extLst>
                <a:ext uri="{FF2B5EF4-FFF2-40B4-BE49-F238E27FC236}">
                  <a16:creationId xmlns:a16="http://schemas.microsoft.com/office/drawing/2014/main" id="{B992D8A9-DB62-2391-C157-4D5653BC391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770571" y="2896140"/>
              <a:ext cx="1161139" cy="1154700"/>
              <a:chOff x="1682" y="887"/>
              <a:chExt cx="2706" cy="2691"/>
            </a:xfrm>
          </p:grpSpPr>
          <p:pic>
            <p:nvPicPr>
              <p:cNvPr id="137" name="Picture 13" descr="sfera04">
                <a:extLst>
                  <a:ext uri="{FF2B5EF4-FFF2-40B4-BE49-F238E27FC236}">
                    <a16:creationId xmlns:a16="http://schemas.microsoft.com/office/drawing/2014/main" id="{694C848C-4817-1815-EC71-9E42E6C2F8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167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8" name="Picture 14" descr="sfera04">
                <a:extLst>
                  <a:ext uri="{FF2B5EF4-FFF2-40B4-BE49-F238E27FC236}">
                    <a16:creationId xmlns:a16="http://schemas.microsoft.com/office/drawing/2014/main" id="{B0A3533E-FFC0-6951-D3BB-ED6A14C342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3" y="132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9" name="Picture 15" descr="sfera04">
                <a:extLst>
                  <a:ext uri="{FF2B5EF4-FFF2-40B4-BE49-F238E27FC236}">
                    <a16:creationId xmlns:a16="http://schemas.microsoft.com/office/drawing/2014/main" id="{E6012457-40F3-F79F-ADAE-927ABA8A5B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5" y="106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" name="Picture 16" descr="sfera04">
                <a:extLst>
                  <a:ext uri="{FF2B5EF4-FFF2-40B4-BE49-F238E27FC236}">
                    <a16:creationId xmlns:a16="http://schemas.microsoft.com/office/drawing/2014/main" id="{BD4D0F47-F272-440A-20C3-DE0F216D25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7" y="88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" name="Picture 17" descr="sfera04">
                <a:extLst>
                  <a:ext uri="{FF2B5EF4-FFF2-40B4-BE49-F238E27FC236}">
                    <a16:creationId xmlns:a16="http://schemas.microsoft.com/office/drawing/2014/main" id="{6146328F-31B8-4D07-5330-6F6E39E14B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8" y="895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2" name="Picture 18" descr="sfera04">
                <a:extLst>
                  <a:ext uri="{FF2B5EF4-FFF2-40B4-BE49-F238E27FC236}">
                    <a16:creationId xmlns:a16="http://schemas.microsoft.com/office/drawing/2014/main" id="{8EA92A41-A185-FC3A-145E-46E1635B66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4" y="115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" name="Picture 19" descr="sfera04">
                <a:extLst>
                  <a:ext uri="{FF2B5EF4-FFF2-40B4-BE49-F238E27FC236}">
                    <a16:creationId xmlns:a16="http://schemas.microsoft.com/office/drawing/2014/main" id="{3DD91D47-F91D-832A-CD5E-2DB9A49E9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" y="158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" name="Picture 20" descr="sfera04">
                <a:extLst>
                  <a:ext uri="{FF2B5EF4-FFF2-40B4-BE49-F238E27FC236}">
                    <a16:creationId xmlns:a16="http://schemas.microsoft.com/office/drawing/2014/main" id="{42EC46E3-69E8-1A56-F24E-EF945FF338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7" y="206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" name="Picture 21" descr="sfera04">
                <a:extLst>
                  <a:ext uri="{FF2B5EF4-FFF2-40B4-BE49-F238E27FC236}">
                    <a16:creationId xmlns:a16="http://schemas.microsoft.com/office/drawing/2014/main" id="{A98A41D6-F3FC-73C1-CFB6-1498F82EFF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0" y="241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6" name="Picture 22" descr="sfera04">
                <a:extLst>
                  <a:ext uri="{FF2B5EF4-FFF2-40B4-BE49-F238E27FC236}">
                    <a16:creationId xmlns:a16="http://schemas.microsoft.com/office/drawing/2014/main" id="{E73A6127-A161-E827-95C0-F0A381F07E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4" y="267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" name="Picture 23" descr="sfera04">
                <a:extLst>
                  <a:ext uri="{FF2B5EF4-FFF2-40B4-BE49-F238E27FC236}">
                    <a16:creationId xmlns:a16="http://schemas.microsoft.com/office/drawing/2014/main" id="{068D85BE-F58A-D4C7-6CAC-C6BDE3CB78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" y="280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8" name="Picture 24" descr="sfera04">
                <a:extLst>
                  <a:ext uri="{FF2B5EF4-FFF2-40B4-BE49-F238E27FC236}">
                    <a16:creationId xmlns:a16="http://schemas.microsoft.com/office/drawing/2014/main" id="{A7632A16-6EF2-6553-2196-4CECA1C4F6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274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9" name="Picture 25" descr="sfera04">
                <a:extLst>
                  <a:ext uri="{FF2B5EF4-FFF2-40B4-BE49-F238E27FC236}">
                    <a16:creationId xmlns:a16="http://schemas.microsoft.com/office/drawing/2014/main" id="{047F38B9-986B-CA4E-96D0-2BD525F151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" y="244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0" name="Picture 26" descr="sfera04">
                <a:extLst>
                  <a:ext uri="{FF2B5EF4-FFF2-40B4-BE49-F238E27FC236}">
                    <a16:creationId xmlns:a16="http://schemas.microsoft.com/office/drawing/2014/main" id="{CAA686FA-0905-E4C0-7CC4-05CCC762AA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5" y="202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" name="Picture 27" descr="sfera04">
                <a:extLst>
                  <a:ext uri="{FF2B5EF4-FFF2-40B4-BE49-F238E27FC236}">
                    <a16:creationId xmlns:a16="http://schemas.microsoft.com/office/drawing/2014/main" id="{DA1E1E0B-1B2E-B224-4D4F-6BCE9BF26F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0" y="124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2" name="Picture 28" descr="sfera04">
                <a:extLst>
                  <a:ext uri="{FF2B5EF4-FFF2-40B4-BE49-F238E27FC236}">
                    <a16:creationId xmlns:a16="http://schemas.microsoft.com/office/drawing/2014/main" id="{FAD0CF48-F292-2136-E538-E0DC984EA4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5" y="1620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" name="Picture 29" descr="sfera04">
                <a:extLst>
                  <a:ext uri="{FF2B5EF4-FFF2-40B4-BE49-F238E27FC236}">
                    <a16:creationId xmlns:a16="http://schemas.microsoft.com/office/drawing/2014/main" id="{47DFD90E-C3DC-E9A2-B0AF-A50F5BEEED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8" y="211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" name="Picture 30" descr="sfera04">
                <a:extLst>
                  <a:ext uri="{FF2B5EF4-FFF2-40B4-BE49-F238E27FC236}">
                    <a16:creationId xmlns:a16="http://schemas.microsoft.com/office/drawing/2014/main" id="{FBA44021-B06E-E90C-9D9D-3257F198E1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" y="229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" name="Picture 31" descr="sfera04">
                <a:extLst>
                  <a:ext uri="{FF2B5EF4-FFF2-40B4-BE49-F238E27FC236}">
                    <a16:creationId xmlns:a16="http://schemas.microsoft.com/office/drawing/2014/main" id="{E9EC9BC0-BEF0-BBB3-6E02-3D014E8BA7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5" y="149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" name="Picture 32" descr="sfera04">
                <a:extLst>
                  <a:ext uri="{FF2B5EF4-FFF2-40B4-BE49-F238E27FC236}">
                    <a16:creationId xmlns:a16="http://schemas.microsoft.com/office/drawing/2014/main" id="{73B5D574-92F2-C162-E74F-31BA793E59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5" y="179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7" name="Picture 33" descr="sfera04">
                <a:extLst>
                  <a:ext uri="{FF2B5EF4-FFF2-40B4-BE49-F238E27FC236}">
                    <a16:creationId xmlns:a16="http://schemas.microsoft.com/office/drawing/2014/main" id="{D4D3518E-350A-C038-E9F6-1B56CA948C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" y="224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8" name="Picture 34" descr="sfera04">
                <a:extLst>
                  <a:ext uri="{FF2B5EF4-FFF2-40B4-BE49-F238E27FC236}">
                    <a16:creationId xmlns:a16="http://schemas.microsoft.com/office/drawing/2014/main" id="{81DA0D58-184C-96FC-43E4-39B81C4703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6" y="191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87" name="直線矢印コネクタ 86">
              <a:extLst>
                <a:ext uri="{FF2B5EF4-FFF2-40B4-BE49-F238E27FC236}">
                  <a16:creationId xmlns:a16="http://schemas.microsoft.com/office/drawing/2014/main" id="{D17DE762-F97D-2E57-D5A5-C0D1780ECA74}"/>
                </a:ext>
              </a:extLst>
            </p:cNvPr>
            <p:cNvCxnSpPr/>
            <p:nvPr/>
          </p:nvCxnSpPr>
          <p:spPr>
            <a:xfrm>
              <a:off x="5074922" y="3480141"/>
              <a:ext cx="560590" cy="858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12">
              <a:extLst>
                <a:ext uri="{FF2B5EF4-FFF2-40B4-BE49-F238E27FC236}">
                  <a16:creationId xmlns:a16="http://schemas.microsoft.com/office/drawing/2014/main" id="{D1BBC15B-70C1-9AC3-D9D2-07B5713830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65173" y="3810329"/>
              <a:ext cx="1152128" cy="1154700"/>
              <a:chOff x="1682" y="887"/>
              <a:chExt cx="2685" cy="2691"/>
            </a:xfrm>
          </p:grpSpPr>
          <p:pic>
            <p:nvPicPr>
              <p:cNvPr id="115" name="Picture 13" descr="sfera04">
                <a:extLst>
                  <a:ext uri="{FF2B5EF4-FFF2-40B4-BE49-F238E27FC236}">
                    <a16:creationId xmlns:a16="http://schemas.microsoft.com/office/drawing/2014/main" id="{04E23C5D-4426-4D91-7F56-827C63FF38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167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6" name="Picture 14" descr="sfera04">
                <a:extLst>
                  <a:ext uri="{FF2B5EF4-FFF2-40B4-BE49-F238E27FC236}">
                    <a16:creationId xmlns:a16="http://schemas.microsoft.com/office/drawing/2014/main" id="{989CF3BF-9091-5D17-FF28-B2C81888E6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3" y="132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7" name="Picture 15" descr="sfera04">
                <a:extLst>
                  <a:ext uri="{FF2B5EF4-FFF2-40B4-BE49-F238E27FC236}">
                    <a16:creationId xmlns:a16="http://schemas.microsoft.com/office/drawing/2014/main" id="{35439D87-C7F8-D475-6372-572F9BE690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5" y="106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Picture 16" descr="sfera04">
                <a:extLst>
                  <a:ext uri="{FF2B5EF4-FFF2-40B4-BE49-F238E27FC236}">
                    <a16:creationId xmlns:a16="http://schemas.microsoft.com/office/drawing/2014/main" id="{BAC8A3DF-BB1D-105C-F9F7-3155334F92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7" y="88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" name="Picture 17" descr="sfera04">
                <a:extLst>
                  <a:ext uri="{FF2B5EF4-FFF2-40B4-BE49-F238E27FC236}">
                    <a16:creationId xmlns:a16="http://schemas.microsoft.com/office/drawing/2014/main" id="{5D017144-83E1-8E66-DD04-F94EF821A4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8" y="895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" name="Picture 18" descr="sfera04">
                <a:extLst>
                  <a:ext uri="{FF2B5EF4-FFF2-40B4-BE49-F238E27FC236}">
                    <a16:creationId xmlns:a16="http://schemas.microsoft.com/office/drawing/2014/main" id="{5E2107BA-CE13-A8AC-EFA1-336BE2CA6C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4" y="115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" name="Picture 19" descr="sfera04">
                <a:extLst>
                  <a:ext uri="{FF2B5EF4-FFF2-40B4-BE49-F238E27FC236}">
                    <a16:creationId xmlns:a16="http://schemas.microsoft.com/office/drawing/2014/main" id="{99F0BF6E-1F63-3EAB-DD49-E0BCA5F179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" y="158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" name="Picture 20" descr="sfera04">
                <a:extLst>
                  <a:ext uri="{FF2B5EF4-FFF2-40B4-BE49-F238E27FC236}">
                    <a16:creationId xmlns:a16="http://schemas.microsoft.com/office/drawing/2014/main" id="{4522E3E1-5CB7-3113-0261-409E220F8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7" y="206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" name="Picture 21" descr="sfera04">
                <a:extLst>
                  <a:ext uri="{FF2B5EF4-FFF2-40B4-BE49-F238E27FC236}">
                    <a16:creationId xmlns:a16="http://schemas.microsoft.com/office/drawing/2014/main" id="{87AF55DC-BAB6-67C7-89C9-7BDF53134F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0" y="241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" name="Picture 22" descr="sfera04">
                <a:extLst>
                  <a:ext uri="{FF2B5EF4-FFF2-40B4-BE49-F238E27FC236}">
                    <a16:creationId xmlns:a16="http://schemas.microsoft.com/office/drawing/2014/main" id="{7C08BB95-45E5-0BF6-A886-D2A75CD08B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4" y="267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5" name="Picture 23" descr="sfera04">
                <a:extLst>
                  <a:ext uri="{FF2B5EF4-FFF2-40B4-BE49-F238E27FC236}">
                    <a16:creationId xmlns:a16="http://schemas.microsoft.com/office/drawing/2014/main" id="{73B4724D-3398-4395-4266-FDFEDED5D8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" y="280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6" name="Picture 24" descr="sfera04">
                <a:extLst>
                  <a:ext uri="{FF2B5EF4-FFF2-40B4-BE49-F238E27FC236}">
                    <a16:creationId xmlns:a16="http://schemas.microsoft.com/office/drawing/2014/main" id="{EED68A1A-E5FF-FC2C-97CB-24FAE910D9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274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7" name="Picture 25" descr="sfera04">
                <a:extLst>
                  <a:ext uri="{FF2B5EF4-FFF2-40B4-BE49-F238E27FC236}">
                    <a16:creationId xmlns:a16="http://schemas.microsoft.com/office/drawing/2014/main" id="{A22D030F-0425-012E-EA6B-05F47A657F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" y="244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8" name="Picture 26" descr="sfera04">
                <a:extLst>
                  <a:ext uri="{FF2B5EF4-FFF2-40B4-BE49-F238E27FC236}">
                    <a16:creationId xmlns:a16="http://schemas.microsoft.com/office/drawing/2014/main" id="{3B5F286F-298D-9F18-6CB6-EE8DED8984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4" y="202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9" name="Picture 27" descr="sfera04">
                <a:extLst>
                  <a:ext uri="{FF2B5EF4-FFF2-40B4-BE49-F238E27FC236}">
                    <a16:creationId xmlns:a16="http://schemas.microsoft.com/office/drawing/2014/main" id="{DF73D9B0-2821-4894-04F6-61E029EFF2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0" y="124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0" name="Picture 28" descr="sfera04">
                <a:extLst>
                  <a:ext uri="{FF2B5EF4-FFF2-40B4-BE49-F238E27FC236}">
                    <a16:creationId xmlns:a16="http://schemas.microsoft.com/office/drawing/2014/main" id="{B41C8EED-917C-3A24-EC99-3E41ECD892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5" y="1620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1" name="Picture 29" descr="sfera04">
                <a:extLst>
                  <a:ext uri="{FF2B5EF4-FFF2-40B4-BE49-F238E27FC236}">
                    <a16:creationId xmlns:a16="http://schemas.microsoft.com/office/drawing/2014/main" id="{593B6A46-A9BF-BCEE-66F4-DC956F4491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8" y="211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2" name="Picture 30" descr="sfera04">
                <a:extLst>
                  <a:ext uri="{FF2B5EF4-FFF2-40B4-BE49-F238E27FC236}">
                    <a16:creationId xmlns:a16="http://schemas.microsoft.com/office/drawing/2014/main" id="{62863963-91C1-7671-0A47-70E5761661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" y="229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" name="Picture 31" descr="sfera04">
                <a:extLst>
                  <a:ext uri="{FF2B5EF4-FFF2-40B4-BE49-F238E27FC236}">
                    <a16:creationId xmlns:a16="http://schemas.microsoft.com/office/drawing/2014/main" id="{B5EC2F93-04D4-7A18-178D-093F47C8C0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5" y="149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4" name="Picture 32" descr="sfera04">
                <a:extLst>
                  <a:ext uri="{FF2B5EF4-FFF2-40B4-BE49-F238E27FC236}">
                    <a16:creationId xmlns:a16="http://schemas.microsoft.com/office/drawing/2014/main" id="{70985AE7-B9A6-9166-6DAB-2078CF4667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5" y="179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5" name="Picture 33" descr="sfera04">
                <a:extLst>
                  <a:ext uri="{FF2B5EF4-FFF2-40B4-BE49-F238E27FC236}">
                    <a16:creationId xmlns:a16="http://schemas.microsoft.com/office/drawing/2014/main" id="{2B42DDA8-226F-DE8C-0E60-79C522F5C9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" y="224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6" name="Picture 34" descr="sfera04">
                <a:extLst>
                  <a:ext uri="{FF2B5EF4-FFF2-40B4-BE49-F238E27FC236}">
                    <a16:creationId xmlns:a16="http://schemas.microsoft.com/office/drawing/2014/main" id="{6487B1AE-3F95-FA8D-39F2-934ABE3408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6" y="191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9" name="Group 12">
              <a:extLst>
                <a:ext uri="{FF2B5EF4-FFF2-40B4-BE49-F238E27FC236}">
                  <a16:creationId xmlns:a16="http://schemas.microsoft.com/office/drawing/2014/main" id="{26AEA266-0128-D649-A0B7-F8FDE24880B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59150" y="3210864"/>
              <a:ext cx="1152128" cy="1154700"/>
              <a:chOff x="1682" y="887"/>
              <a:chExt cx="2685" cy="2691"/>
            </a:xfrm>
          </p:grpSpPr>
          <p:pic>
            <p:nvPicPr>
              <p:cNvPr id="93" name="Picture 13" descr="sfera04">
                <a:extLst>
                  <a:ext uri="{FF2B5EF4-FFF2-40B4-BE49-F238E27FC236}">
                    <a16:creationId xmlns:a16="http://schemas.microsoft.com/office/drawing/2014/main" id="{CB0AF81A-0CA6-451A-F88E-CC36B7EF57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167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" name="Picture 14" descr="sfera04">
                <a:extLst>
                  <a:ext uri="{FF2B5EF4-FFF2-40B4-BE49-F238E27FC236}">
                    <a16:creationId xmlns:a16="http://schemas.microsoft.com/office/drawing/2014/main" id="{01F0508F-2D87-7B77-548E-B7837CDD9B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3" y="132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" name="Picture 15" descr="sfera04">
                <a:extLst>
                  <a:ext uri="{FF2B5EF4-FFF2-40B4-BE49-F238E27FC236}">
                    <a16:creationId xmlns:a16="http://schemas.microsoft.com/office/drawing/2014/main" id="{AF4BA18B-DB7E-14B9-2EC8-A546BB3CC2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5" y="106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6" name="Picture 16" descr="sfera04">
                <a:extLst>
                  <a:ext uri="{FF2B5EF4-FFF2-40B4-BE49-F238E27FC236}">
                    <a16:creationId xmlns:a16="http://schemas.microsoft.com/office/drawing/2014/main" id="{01DBE12D-C2B1-4CD5-0515-489F93D869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7" y="88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17" descr="sfera04">
                <a:extLst>
                  <a:ext uri="{FF2B5EF4-FFF2-40B4-BE49-F238E27FC236}">
                    <a16:creationId xmlns:a16="http://schemas.microsoft.com/office/drawing/2014/main" id="{C3F713AF-BF59-D441-EA3C-AF66DFC897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8" y="895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18" descr="sfera04">
                <a:extLst>
                  <a:ext uri="{FF2B5EF4-FFF2-40B4-BE49-F238E27FC236}">
                    <a16:creationId xmlns:a16="http://schemas.microsoft.com/office/drawing/2014/main" id="{15FA67F9-9F29-F49B-3657-AC939DB1CF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4" y="115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19" descr="sfera04">
                <a:extLst>
                  <a:ext uri="{FF2B5EF4-FFF2-40B4-BE49-F238E27FC236}">
                    <a16:creationId xmlns:a16="http://schemas.microsoft.com/office/drawing/2014/main" id="{C5FAF01F-077B-283D-AF09-0814CAEE0D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" y="158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20" descr="sfera04">
                <a:extLst>
                  <a:ext uri="{FF2B5EF4-FFF2-40B4-BE49-F238E27FC236}">
                    <a16:creationId xmlns:a16="http://schemas.microsoft.com/office/drawing/2014/main" id="{D0462BD0-0A02-5355-AF14-72E4ACD94E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7" y="206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" name="Picture 21" descr="sfera04">
                <a:extLst>
                  <a:ext uri="{FF2B5EF4-FFF2-40B4-BE49-F238E27FC236}">
                    <a16:creationId xmlns:a16="http://schemas.microsoft.com/office/drawing/2014/main" id="{E013833F-A54C-838A-5CCB-2D20A186B7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0" y="241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22" descr="sfera04">
                <a:extLst>
                  <a:ext uri="{FF2B5EF4-FFF2-40B4-BE49-F238E27FC236}">
                    <a16:creationId xmlns:a16="http://schemas.microsoft.com/office/drawing/2014/main" id="{DA4AFFA1-4668-506B-0A1A-55964FD7D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4" y="267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23" descr="sfera04">
                <a:extLst>
                  <a:ext uri="{FF2B5EF4-FFF2-40B4-BE49-F238E27FC236}">
                    <a16:creationId xmlns:a16="http://schemas.microsoft.com/office/drawing/2014/main" id="{DB7CBFDD-70EB-F50B-A5AC-DB7FD41567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" y="280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24" descr="sfera04">
                <a:extLst>
                  <a:ext uri="{FF2B5EF4-FFF2-40B4-BE49-F238E27FC236}">
                    <a16:creationId xmlns:a16="http://schemas.microsoft.com/office/drawing/2014/main" id="{2513F708-70EF-2044-44A1-6AAAEA933A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274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25" descr="sfera04">
                <a:extLst>
                  <a:ext uri="{FF2B5EF4-FFF2-40B4-BE49-F238E27FC236}">
                    <a16:creationId xmlns:a16="http://schemas.microsoft.com/office/drawing/2014/main" id="{F333F33E-7054-E4CA-4F1E-2EE531DDDF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" y="244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26" descr="sfera04">
                <a:extLst>
                  <a:ext uri="{FF2B5EF4-FFF2-40B4-BE49-F238E27FC236}">
                    <a16:creationId xmlns:a16="http://schemas.microsoft.com/office/drawing/2014/main" id="{21C49E00-D07A-41C4-FF52-0BA2D1191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4" y="2029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27" descr="sfera04">
                <a:extLst>
                  <a:ext uri="{FF2B5EF4-FFF2-40B4-BE49-F238E27FC236}">
                    <a16:creationId xmlns:a16="http://schemas.microsoft.com/office/drawing/2014/main" id="{B4BDBA61-8C2E-94A6-AB00-D1F4CB3DE7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0" y="1243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28" descr="sfera04">
                <a:extLst>
                  <a:ext uri="{FF2B5EF4-FFF2-40B4-BE49-F238E27FC236}">
                    <a16:creationId xmlns:a16="http://schemas.microsoft.com/office/drawing/2014/main" id="{5A856626-2B2D-46C9-8BFF-758D4A0816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5" y="1620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" name="Picture 29" descr="sfera04">
                <a:extLst>
                  <a:ext uri="{FF2B5EF4-FFF2-40B4-BE49-F238E27FC236}">
                    <a16:creationId xmlns:a16="http://schemas.microsoft.com/office/drawing/2014/main" id="{31795845-EBA8-EECC-0511-221512101B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8" y="211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30" descr="sfera04">
                <a:extLst>
                  <a:ext uri="{FF2B5EF4-FFF2-40B4-BE49-F238E27FC236}">
                    <a16:creationId xmlns:a16="http://schemas.microsoft.com/office/drawing/2014/main" id="{29438BC9-1731-FC60-7A05-4D49792F03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" y="2292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31" descr="sfera04">
                <a:extLst>
                  <a:ext uri="{FF2B5EF4-FFF2-40B4-BE49-F238E27FC236}">
                    <a16:creationId xmlns:a16="http://schemas.microsoft.com/office/drawing/2014/main" id="{0A52A98A-FBFC-F5C6-556B-9D4F8C949A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5" y="1496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32" descr="sfera04">
                <a:extLst>
                  <a:ext uri="{FF2B5EF4-FFF2-40B4-BE49-F238E27FC236}">
                    <a16:creationId xmlns:a16="http://schemas.microsoft.com/office/drawing/2014/main" id="{BC846842-6583-8298-6521-63A118F978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5" y="1794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33" descr="sfera04">
                <a:extLst>
                  <a:ext uri="{FF2B5EF4-FFF2-40B4-BE49-F238E27FC236}">
                    <a16:creationId xmlns:a16="http://schemas.microsoft.com/office/drawing/2014/main" id="{84DC1CD7-B528-5D18-4C1B-61F7D0895A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" y="2248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34" descr="sfera04">
                <a:extLst>
                  <a:ext uri="{FF2B5EF4-FFF2-40B4-BE49-F238E27FC236}">
                    <a16:creationId xmlns:a16="http://schemas.microsoft.com/office/drawing/2014/main" id="{E61FE0DD-FAA7-33D9-E1AC-D62760A8EB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6" y="1917"/>
                <a:ext cx="803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4EB34A9A-8BC8-C2BE-54E7-546088ABB8C5}"/>
                </a:ext>
              </a:extLst>
            </p:cNvPr>
            <p:cNvSpPr txBox="1"/>
            <p:nvPr/>
          </p:nvSpPr>
          <p:spPr>
            <a:xfrm>
              <a:off x="1092236" y="2224176"/>
              <a:ext cx="2811561" cy="579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elastic scattering</a:t>
              </a:r>
              <a:endParaRPr lang="ja-JP" altLang="en-US" dirty="0"/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26448DF5-4DC9-6F31-0CAD-0C1555BA08C2}"/>
                </a:ext>
              </a:extLst>
            </p:cNvPr>
            <p:cNvSpPr txBox="1"/>
            <p:nvPr/>
          </p:nvSpPr>
          <p:spPr>
            <a:xfrm>
              <a:off x="4557751" y="2263544"/>
              <a:ext cx="2501669" cy="579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/>
                <a:t>inel</a:t>
              </a:r>
              <a:r>
                <a:rPr lang="en-US" altLang="ja-JP" dirty="0"/>
                <a:t>. scattering</a:t>
              </a:r>
              <a:endParaRPr lang="ja-JP" altLang="en-US" dirty="0"/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279EDEDB-4C08-4AEE-F256-7D366F1DBC55}"/>
                </a:ext>
              </a:extLst>
            </p:cNvPr>
            <p:cNvSpPr txBox="1"/>
            <p:nvPr/>
          </p:nvSpPr>
          <p:spPr>
            <a:xfrm>
              <a:off x="7834224" y="2341769"/>
              <a:ext cx="1197710" cy="579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fusion</a:t>
              </a:r>
              <a:endParaRPr lang="ja-JP" altLang="en-US" dirty="0"/>
            </a:p>
          </p:txBody>
        </p:sp>
      </p:grpSp>
      <p:sp>
        <p:nvSpPr>
          <p:cNvPr id="203" name="上カーブ矢印 151">
            <a:extLst>
              <a:ext uri="{FF2B5EF4-FFF2-40B4-BE49-F238E27FC236}">
                <a16:creationId xmlns:a16="http://schemas.microsoft.com/office/drawing/2014/main" id="{C063C3DD-C921-6F12-23CC-12C856E89A03}"/>
              </a:ext>
            </a:extLst>
          </p:cNvPr>
          <p:cNvSpPr/>
          <p:nvPr/>
        </p:nvSpPr>
        <p:spPr>
          <a:xfrm>
            <a:off x="4841853" y="6396482"/>
            <a:ext cx="2326128" cy="378519"/>
          </a:xfrm>
          <a:prstGeom prst="curved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04" name="上カーブ矢印 157">
            <a:extLst>
              <a:ext uri="{FF2B5EF4-FFF2-40B4-BE49-F238E27FC236}">
                <a16:creationId xmlns:a16="http://schemas.microsoft.com/office/drawing/2014/main" id="{6EC4DDA6-1F2C-31C3-06A8-FB92EF6B207E}"/>
              </a:ext>
            </a:extLst>
          </p:cNvPr>
          <p:cNvSpPr/>
          <p:nvPr/>
        </p:nvSpPr>
        <p:spPr>
          <a:xfrm rot="10800000">
            <a:off x="4738914" y="3492507"/>
            <a:ext cx="2325274" cy="460726"/>
          </a:xfrm>
          <a:prstGeom prst="curved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05" name="上カーブ矢印 157">
            <a:extLst>
              <a:ext uri="{FF2B5EF4-FFF2-40B4-BE49-F238E27FC236}">
                <a16:creationId xmlns:a16="http://schemas.microsoft.com/office/drawing/2014/main" id="{F2138821-5669-4808-AC00-E8B693CE05A5}"/>
              </a:ext>
            </a:extLst>
          </p:cNvPr>
          <p:cNvSpPr/>
          <p:nvPr/>
        </p:nvSpPr>
        <p:spPr>
          <a:xfrm rot="10800000">
            <a:off x="2138397" y="3476704"/>
            <a:ext cx="2325274" cy="460726"/>
          </a:xfrm>
          <a:prstGeom prst="curved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06" name="上カーブ矢印 157">
            <a:extLst>
              <a:ext uri="{FF2B5EF4-FFF2-40B4-BE49-F238E27FC236}">
                <a16:creationId xmlns:a16="http://schemas.microsoft.com/office/drawing/2014/main" id="{C3826416-A94C-94ED-704B-FA67D9D0ECAB}"/>
              </a:ext>
            </a:extLst>
          </p:cNvPr>
          <p:cNvSpPr/>
          <p:nvPr/>
        </p:nvSpPr>
        <p:spPr>
          <a:xfrm rot="10800000">
            <a:off x="1832863" y="3221416"/>
            <a:ext cx="5482785" cy="707798"/>
          </a:xfrm>
          <a:prstGeom prst="curved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1856B3-DDF9-4602-42E1-7DFA07C77B00}"/>
              </a:ext>
            </a:extLst>
          </p:cNvPr>
          <p:cNvSpPr txBox="1"/>
          <p:nvPr/>
        </p:nvSpPr>
        <p:spPr>
          <a:xfrm>
            <a:off x="1673850" y="2629641"/>
            <a:ext cx="3105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shapes, excitations, …..</a:t>
            </a:r>
            <a:endParaRPr lang="ja-JP" altLang="en-US" dirty="0">
              <a:solidFill>
                <a:srgbClr val="0000FF"/>
              </a:solidFill>
            </a:endParaRPr>
          </a:p>
        </p:txBody>
      </p:sp>
      <p:pic>
        <p:nvPicPr>
          <p:cNvPr id="17" name="Picture 2 1">
            <a:extLst>
              <a:ext uri="{FF2B5EF4-FFF2-40B4-BE49-F238E27FC236}">
                <a16:creationId xmlns:a16="http://schemas.microsoft.com/office/drawing/2014/main" id="{061363CF-19CC-241A-F31B-2BBCE5D10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864" y="3429000"/>
            <a:ext cx="4206900" cy="312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692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, 折れ線グラフ&#10;&#10;自動的に生成された説明">
            <a:extLst>
              <a:ext uri="{FF2B5EF4-FFF2-40B4-BE49-F238E27FC236}">
                <a16:creationId xmlns:a16="http://schemas.microsoft.com/office/drawing/2014/main" id="{F1AA262E-575F-C614-9D83-231B27722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600023"/>
            <a:ext cx="5755327" cy="4555689"/>
          </a:xfrm>
          <a:prstGeom prst="rect">
            <a:avLst/>
          </a:prstGeom>
        </p:spPr>
      </p:pic>
      <p:sp>
        <p:nvSpPr>
          <p:cNvPr id="6148" name="Text Box 1032"/>
          <p:cNvSpPr txBox="1">
            <a:spLocks noChangeArrowheads="1"/>
          </p:cNvSpPr>
          <p:nvPr/>
        </p:nvSpPr>
        <p:spPr bwMode="auto">
          <a:xfrm>
            <a:off x="6888088" y="911921"/>
            <a:ext cx="33345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8000"/>
                </a:solidFill>
              </a:rPr>
              <a:t>1. Coulomb interaction </a:t>
            </a:r>
            <a:endParaRPr lang="ja-JP" altLang="en-US" sz="2400" dirty="0">
              <a:solidFill>
                <a:srgbClr val="008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</a:t>
            </a:r>
            <a:r>
              <a:rPr lang="en-US" altLang="ja-JP" sz="2400" dirty="0"/>
              <a:t>long range, repulsion</a:t>
            </a: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0000"/>
                </a:solidFill>
              </a:rPr>
              <a:t>2. Nuclear interaction</a:t>
            </a:r>
            <a:endParaRPr lang="ja-JP" altLang="en-US" sz="2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      short range, attraction</a:t>
            </a:r>
          </a:p>
        </p:txBody>
      </p:sp>
      <p:sp>
        <p:nvSpPr>
          <p:cNvPr id="6149" name="AutoShape 1033"/>
          <p:cNvSpPr>
            <a:spLocks noChangeArrowheads="1"/>
          </p:cNvSpPr>
          <p:nvPr/>
        </p:nvSpPr>
        <p:spPr bwMode="auto">
          <a:xfrm>
            <a:off x="8413529" y="2534725"/>
            <a:ext cx="457200" cy="533400"/>
          </a:xfrm>
          <a:prstGeom prst="down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6150" name="Text Box 1034"/>
          <p:cNvSpPr txBox="1">
            <a:spLocks noChangeArrowheads="1"/>
          </p:cNvSpPr>
          <p:nvPr/>
        </p:nvSpPr>
        <p:spPr bwMode="auto">
          <a:xfrm>
            <a:off x="7393833" y="3129782"/>
            <a:ext cx="4495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Potential barrier </a:t>
            </a:r>
            <a:r>
              <a:rPr lang="en-US" altLang="ja-JP" sz="2400" dirty="0">
                <a:solidFill>
                  <a:srgbClr val="0000FF"/>
                </a:solidFill>
              </a:rPr>
              <a:t>(Coulomb barrier)</a:t>
            </a:r>
            <a:endParaRPr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3352" y="186230"/>
            <a:ext cx="2225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solidFill>
                  <a:srgbClr val="0000FF"/>
                </a:solidFill>
              </a:rPr>
              <a:t>Coulomb barrier</a:t>
            </a:r>
            <a:endParaRPr lang="ja-JP" altLang="en-US" u="sng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15481" y="5373216"/>
            <a:ext cx="717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barrier height </a:t>
            </a:r>
            <a:r>
              <a:rPr lang="ja-JP" altLang="en-US" dirty="0"/>
              <a:t>→ </a:t>
            </a:r>
            <a:r>
              <a:rPr lang="en-US" altLang="ja-JP" dirty="0"/>
              <a:t>defines the energy scale of a system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85488" y="6031408"/>
            <a:ext cx="7104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Fusion reactions at energies around the Coulomb barrier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689835" y="5951558"/>
            <a:ext cx="7230690" cy="6213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2D1D90D7-C351-D74F-5A2E-DC8CE062384F}"/>
              </a:ext>
            </a:extLst>
          </p:cNvPr>
          <p:cNvGrpSpPr/>
          <p:nvPr/>
        </p:nvGrpSpPr>
        <p:grpSpPr>
          <a:xfrm>
            <a:off x="2598911" y="1672097"/>
            <a:ext cx="3550536" cy="809484"/>
            <a:chOff x="2123728" y="1413174"/>
            <a:chExt cx="3550536" cy="809484"/>
          </a:xfrm>
        </p:grpSpPr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238A0A0C-6AA7-473F-828B-D9F77D21607E}"/>
                </a:ext>
              </a:extLst>
            </p:cNvPr>
            <p:cNvCxnSpPr/>
            <p:nvPr/>
          </p:nvCxnSpPr>
          <p:spPr>
            <a:xfrm flipH="1">
              <a:off x="2123728" y="1644007"/>
              <a:ext cx="309634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755D95E-2FA3-9513-A74E-4580686DD51D}"/>
                </a:ext>
              </a:extLst>
            </p:cNvPr>
            <p:cNvSpPr txBox="1"/>
            <p:nvPr/>
          </p:nvSpPr>
          <p:spPr>
            <a:xfrm>
              <a:off x="5302046" y="1413174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rgbClr val="FF0000"/>
                  </a:solidFill>
                </a:rPr>
                <a:t>E</a:t>
              </a:r>
              <a:endParaRPr lang="ja-JP" altLang="en-US" i="1" dirty="0">
                <a:solidFill>
                  <a:srgbClr val="FF0000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73E984C-4DA1-5542-1B78-BEBDCB7E27DA}"/>
                </a:ext>
              </a:extLst>
            </p:cNvPr>
            <p:cNvSpPr txBox="1"/>
            <p:nvPr/>
          </p:nvSpPr>
          <p:spPr>
            <a:xfrm>
              <a:off x="2671478" y="1760993"/>
              <a:ext cx="2566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Quantum tunneling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502BC35-F1C0-C2C8-0991-99075775A0C3}"/>
              </a:ext>
            </a:extLst>
          </p:cNvPr>
          <p:cNvSpPr txBox="1"/>
          <p:nvPr/>
        </p:nvSpPr>
        <p:spPr>
          <a:xfrm>
            <a:off x="7410810" y="3696643"/>
            <a:ext cx="4730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Fusion: takes place by overcoming 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             the barrier</a:t>
            </a:r>
            <a:endParaRPr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1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C57FD9F5-EB20-B19F-EBBF-81B1FECF3C4A}"/>
              </a:ext>
            </a:extLst>
          </p:cNvPr>
          <p:cNvSpPr/>
          <p:nvPr/>
        </p:nvSpPr>
        <p:spPr>
          <a:xfrm>
            <a:off x="119336" y="188640"/>
            <a:ext cx="6529352" cy="57814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1" name="Picture 5" descr="C:\Documents and Settings\Owner\デスクトップ\120px-ProlateSphero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2226" y="2007454"/>
            <a:ext cx="807107" cy="119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C:\Documents and Settings\Owner\デスクトップ\OblateSphero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107" y="2146163"/>
            <a:ext cx="1230242" cy="94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:\Documents and Settings\Owner\デスクトップ\240px-Sphere-wirefram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41" y="2059488"/>
            <a:ext cx="1043186" cy="104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33244" y="766784"/>
            <a:ext cx="403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Fusion with quantum tunneling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2050" y="3158998"/>
            <a:ext cx="358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ja-JP" dirty="0"/>
              <a:t>- several surface vibrations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7268" y="1642604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 several nuclear shapes</a:t>
            </a:r>
            <a:endParaRPr lang="ja-JP" altLang="en-US" dirty="0"/>
          </a:p>
        </p:txBody>
      </p:sp>
      <p:pic>
        <p:nvPicPr>
          <p:cNvPr id="2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72" y="3803835"/>
            <a:ext cx="1480525" cy="98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03" y="3803835"/>
            <a:ext cx="1482148" cy="98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 descr="C:\Documents and Settings\Owner\My Documents\原子核理論特論\viby3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158" y="3796350"/>
            <a:ext cx="1000802" cy="100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713552" y="5271592"/>
            <a:ext cx="4788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- several types of nucleon transfers </a:t>
            </a:r>
            <a:endParaRPr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9336" y="215262"/>
            <a:ext cx="652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Sub-barrier fusion reactions and quantum tunneling</a:t>
            </a:r>
            <a:endParaRPr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A399ECC8-94E6-EC78-05B3-126601CAAA89}"/>
              </a:ext>
            </a:extLst>
          </p:cNvPr>
          <p:cNvCxnSpPr/>
          <p:nvPr/>
        </p:nvCxnSpPr>
        <p:spPr>
          <a:xfrm>
            <a:off x="1957345" y="1228448"/>
            <a:ext cx="2304256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792C9D-9259-BF3C-923D-91365D88C2DA}"/>
              </a:ext>
            </a:extLst>
          </p:cNvPr>
          <p:cNvSpPr txBox="1"/>
          <p:nvPr/>
        </p:nvSpPr>
        <p:spPr>
          <a:xfrm>
            <a:off x="3406923" y="1239134"/>
            <a:ext cx="3942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with many degrees of freedom</a:t>
            </a:r>
            <a:endParaRPr lang="ja-JP" altLang="en-US">
              <a:solidFill>
                <a:srgbClr val="008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60250A-FDFE-7FE9-4480-B0584B70AB5C}"/>
              </a:ext>
            </a:extLst>
          </p:cNvPr>
          <p:cNvSpPr txBox="1"/>
          <p:nvPr/>
        </p:nvSpPr>
        <p:spPr>
          <a:xfrm>
            <a:off x="2656939" y="4839544"/>
            <a:ext cx="4368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several modes and adiabaticities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BCAEEAB-7DD9-EAAC-CF99-039A1D8241FD}"/>
              </a:ext>
            </a:extLst>
          </p:cNvPr>
          <p:cNvSpPr txBox="1"/>
          <p:nvPr/>
        </p:nvSpPr>
        <p:spPr>
          <a:xfrm>
            <a:off x="479377" y="5838364"/>
            <a:ext cx="6888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Tunneling probabilities: the exponential </a:t>
            </a:r>
            <a:r>
              <a:rPr lang="en-US" altLang="ja-JP" i="1" dirty="0"/>
              <a:t>E</a:t>
            </a:r>
            <a:r>
              <a:rPr lang="en-US" altLang="ja-JP" dirty="0"/>
              <a:t> dependence</a:t>
            </a:r>
          </a:p>
          <a:p>
            <a:r>
              <a:rPr lang="en-US" altLang="ja-JP" dirty="0"/>
              <a:t>         </a:t>
            </a:r>
            <a:r>
              <a:rPr lang="ja-JP" altLang="en-US">
                <a:solidFill>
                  <a:srgbClr val="FF0000"/>
                </a:solidFill>
              </a:rPr>
              <a:t>→</a:t>
            </a:r>
            <a:r>
              <a:rPr lang="en-US" altLang="ja-JP" dirty="0">
                <a:solidFill>
                  <a:srgbClr val="FF0000"/>
                </a:solidFill>
              </a:rPr>
              <a:t> nuclear structure effects are amplified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656FB0DB-7B8C-0B79-2073-9F7FD811BB9A}"/>
              </a:ext>
            </a:extLst>
          </p:cNvPr>
          <p:cNvSpPr/>
          <p:nvPr/>
        </p:nvSpPr>
        <p:spPr>
          <a:xfrm>
            <a:off x="335360" y="5824842"/>
            <a:ext cx="7200800" cy="9165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D483AB7B-5D6E-52C0-C437-EA3A588CC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17" y="2143440"/>
            <a:ext cx="1230242" cy="91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図 10" descr="グラフ, 折れ線グラフ&#10;&#10;自動的に生成された説明">
            <a:extLst>
              <a:ext uri="{FF2B5EF4-FFF2-40B4-BE49-F238E27FC236}">
                <a16:creationId xmlns:a16="http://schemas.microsoft.com/office/drawing/2014/main" id="{76975A1A-2A76-D8EE-D988-4C39996132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73" y="1595453"/>
            <a:ext cx="5053025" cy="3999774"/>
          </a:xfrm>
          <a:prstGeom prst="rect">
            <a:avLst/>
          </a:prstGeom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6F645BB-270F-C73E-E868-FF306D04CB80}"/>
              </a:ext>
            </a:extLst>
          </p:cNvPr>
          <p:cNvCxnSpPr>
            <a:cxnSpLocks/>
          </p:cNvCxnSpPr>
          <p:nvPr/>
        </p:nvCxnSpPr>
        <p:spPr>
          <a:xfrm flipH="1">
            <a:off x="8760296" y="2780928"/>
            <a:ext cx="2304256" cy="0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385422-D728-C3BE-D3FC-0BA4ADE13793}"/>
              </a:ext>
            </a:extLst>
          </p:cNvPr>
          <p:cNvSpPr txBox="1"/>
          <p:nvPr/>
        </p:nvSpPr>
        <p:spPr>
          <a:xfrm>
            <a:off x="8017463" y="1411771"/>
            <a:ext cx="3618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Sub-barrier fusion reactions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80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0DC48-FB24-D51B-9908-367D3AC25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:\Documents and Settings\Owner\My Documents\夏の学校０５\154sm2.jpg">
            <a:extLst>
              <a:ext uri="{FF2B5EF4-FFF2-40B4-BE49-F238E27FC236}">
                <a16:creationId xmlns:a16="http://schemas.microsoft.com/office/drawing/2014/main" id="{28A6A551-ABC3-CFF7-33AD-F4775BF3C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22392" r="25925" b="13341"/>
          <a:stretch>
            <a:fillRect/>
          </a:stretch>
        </p:blipFill>
        <p:spPr bwMode="auto">
          <a:xfrm>
            <a:off x="368460" y="1013096"/>
            <a:ext cx="682399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テキスト ボックス 6">
            <a:extLst>
              <a:ext uri="{FF2B5EF4-FFF2-40B4-BE49-F238E27FC236}">
                <a16:creationId xmlns:a16="http://schemas.microsoft.com/office/drawing/2014/main" id="{4E902E0A-ECA6-858B-E39D-BE4640D11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445" y="2901276"/>
            <a:ext cx="2103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</a:rPr>
              <a:t>potential model</a:t>
            </a: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1A3C62BF-B667-C5B4-C2F3-D27285CB83C6}"/>
              </a:ext>
            </a:extLst>
          </p:cNvPr>
          <p:cNvCxnSpPr>
            <a:cxnSpLocks/>
          </p:cNvCxnSpPr>
          <p:nvPr/>
        </p:nvCxnSpPr>
        <p:spPr>
          <a:xfrm flipH="1" flipV="1">
            <a:off x="4147248" y="2664391"/>
            <a:ext cx="651335" cy="396081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上矢印 11">
            <a:extLst>
              <a:ext uri="{FF2B5EF4-FFF2-40B4-BE49-F238E27FC236}">
                <a16:creationId xmlns:a16="http://schemas.microsoft.com/office/drawing/2014/main" id="{A487F191-FCB3-946E-D3A1-687BF66C8EEF}"/>
              </a:ext>
            </a:extLst>
          </p:cNvPr>
          <p:cNvSpPr/>
          <p:nvPr/>
        </p:nvSpPr>
        <p:spPr>
          <a:xfrm>
            <a:off x="2960748" y="3304618"/>
            <a:ext cx="193308" cy="105960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ED39518-062A-A822-4363-F83B4ED05DBB}"/>
              </a:ext>
            </a:extLst>
          </p:cNvPr>
          <p:cNvSpPr/>
          <p:nvPr/>
        </p:nvSpPr>
        <p:spPr>
          <a:xfrm>
            <a:off x="3208154" y="3441848"/>
            <a:ext cx="2761096" cy="537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ABD3D4D-E94A-F905-E755-E681415E4402}"/>
              </a:ext>
            </a:extLst>
          </p:cNvPr>
          <p:cNvSpPr txBox="1"/>
          <p:nvPr/>
        </p:nvSpPr>
        <p:spPr>
          <a:xfrm>
            <a:off x="3154056" y="3479528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deformation of </a:t>
            </a:r>
            <a:r>
              <a:rPr lang="en-US" altLang="ja-JP" baseline="30000" dirty="0">
                <a:solidFill>
                  <a:srgbClr val="FF0000"/>
                </a:solidFill>
              </a:rPr>
              <a:t>154</a:t>
            </a:r>
            <a:r>
              <a:rPr lang="en-US" altLang="ja-JP" dirty="0">
                <a:solidFill>
                  <a:srgbClr val="FF0000"/>
                </a:solidFill>
              </a:rPr>
              <a:t>Sm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3ED03B4-6929-4FDE-1FED-811933515BAA}"/>
              </a:ext>
            </a:extLst>
          </p:cNvPr>
          <p:cNvSpPr txBox="1"/>
          <p:nvPr/>
        </p:nvSpPr>
        <p:spPr>
          <a:xfrm>
            <a:off x="695400" y="6309237"/>
            <a:ext cx="6718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K. Hagino and N. Takigawa, Prog. Theo. Phys.128 (2012)1061.</a:t>
            </a:r>
            <a:endParaRPr lang="ja-JP" altLang="en-US" sz="2000" dirty="0"/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C6554AE9-01B2-C71B-479F-3BC913A57241}"/>
              </a:ext>
            </a:extLst>
          </p:cNvPr>
          <p:cNvSpPr/>
          <p:nvPr/>
        </p:nvSpPr>
        <p:spPr>
          <a:xfrm>
            <a:off x="119336" y="188640"/>
            <a:ext cx="6529352" cy="57814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3CB49AD-8134-3B85-BE0E-159ACB65EB9B}"/>
              </a:ext>
            </a:extLst>
          </p:cNvPr>
          <p:cNvSpPr txBox="1"/>
          <p:nvPr/>
        </p:nvSpPr>
        <p:spPr>
          <a:xfrm>
            <a:off x="119336" y="215262"/>
            <a:ext cx="652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Sub-barrier fusion reactions and quantum tunneling</a:t>
            </a:r>
            <a:endParaRPr lang="ja-JP" altLang="en-US" dirty="0">
              <a:solidFill>
                <a:srgbClr val="0000FF"/>
              </a:solidFill>
            </a:endParaRPr>
          </a:p>
        </p:txBody>
      </p:sp>
      <p:pic>
        <p:nvPicPr>
          <p:cNvPr id="2" name="Picture 6" descr="C:\Annette\Uni\INPC2001\fusion3.jpg">
            <a:extLst>
              <a:ext uri="{FF2B5EF4-FFF2-40B4-BE49-F238E27FC236}">
                <a16:creationId xmlns:a16="http://schemas.microsoft.com/office/drawing/2014/main" id="{9E5B653C-2BFA-76B5-DA0B-C6D1E8AA1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1549" y="486124"/>
            <a:ext cx="263995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1D90AD-8D58-5723-B121-0EEA080B81FD}"/>
              </a:ext>
            </a:extLst>
          </p:cNvPr>
          <p:cNvSpPr txBox="1"/>
          <p:nvPr/>
        </p:nvSpPr>
        <p:spPr>
          <a:xfrm>
            <a:off x="10659822" y="774157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>
                <a:solidFill>
                  <a:srgbClr val="0000FF"/>
                </a:solidFill>
              </a:rPr>
              <a:t>154</a:t>
            </a:r>
            <a:r>
              <a:rPr lang="en-US" altLang="ja-JP" dirty="0">
                <a:solidFill>
                  <a:srgbClr val="0000FF"/>
                </a:solidFill>
              </a:rPr>
              <a:t>Sm</a:t>
            </a:r>
            <a:endParaRPr lang="ja-JP" altLang="en-US" dirty="0">
              <a:solidFill>
                <a:srgbClr val="0000FF"/>
              </a:solidFill>
            </a:endParaRPr>
          </a:p>
        </p:txBody>
      </p:sp>
      <p:pic>
        <p:nvPicPr>
          <p:cNvPr id="42" name="図 41" descr="\documentclass{article}&#10;\usepackage{amsmath}&#10;\renewcommand{\vec}[1]{\mbox{\boldmath $#1$}}&#10;\pagestyle{empty}&#10;\begin{document}&#10;\begin{eqnarray*}&#10;\Psi_{0^+}=&#10;\end{eqnarray*}&#10;\end{document}" title="IguanaTex Picture Display">
            <a:extLst>
              <a:ext uri="{FF2B5EF4-FFF2-40B4-BE49-F238E27FC236}">
                <a16:creationId xmlns:a16="http://schemas.microsoft.com/office/drawing/2014/main" id="{9018C6ED-2C12-12D5-24D1-BF652EBEB5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206" y="3390878"/>
            <a:ext cx="924339" cy="296601"/>
          </a:xfrm>
          <a:prstGeom prst="rect">
            <a:avLst/>
          </a:prstGeom>
        </p:spPr>
      </p:pic>
      <p:pic>
        <p:nvPicPr>
          <p:cNvPr id="43" name="Picture 31">
            <a:extLst>
              <a:ext uri="{FF2B5EF4-FFF2-40B4-BE49-F238E27FC236}">
                <a16:creationId xmlns:a16="http://schemas.microsoft.com/office/drawing/2014/main" id="{CE5CBA3F-0C48-EE55-4E4B-1893C72DC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56" y="1677809"/>
            <a:ext cx="4922183" cy="375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3" descr="C:\Documents and Settings\Owner\My Documents\夏の学校０５\txp_fig.png">
            <a:extLst>
              <a:ext uri="{FF2B5EF4-FFF2-40B4-BE49-F238E27FC236}">
                <a16:creationId xmlns:a16="http://schemas.microsoft.com/office/drawing/2014/main" id="{F36E8E87-E5C7-4D2A-B8F2-C23DF05531C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62" y="2589467"/>
            <a:ext cx="1740924" cy="54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8CC7D0E-F9E5-ADCF-720B-E14F81611A1A}"/>
              </a:ext>
            </a:extLst>
          </p:cNvPr>
          <p:cNvSpPr txBox="1"/>
          <p:nvPr/>
        </p:nvSpPr>
        <p:spPr>
          <a:xfrm>
            <a:off x="9166414" y="4221088"/>
            <a:ext cx="2638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rotational</a:t>
            </a:r>
            <a:r>
              <a:rPr lang="ja-JP" altLang="en-US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</a:rPr>
              <a:t>spectrum</a:t>
            </a:r>
            <a:endParaRPr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6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AC916-2839-074B-831E-286C7CECA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 1" descr="C:\Annette\Uni\INPC2001\fusion3.jpg">
            <a:extLst>
              <a:ext uri="{FF2B5EF4-FFF2-40B4-BE49-F238E27FC236}">
                <a16:creationId xmlns:a16="http://schemas.microsoft.com/office/drawing/2014/main" id="{0ECD1579-335D-3D51-EBAD-CDD0C1286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17648">
            <a:off x="8682423" y="4079259"/>
            <a:ext cx="1277412" cy="48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 2" descr="C:\Annette\Uni\INPC2001\fusion3.jpg">
            <a:extLst>
              <a:ext uri="{FF2B5EF4-FFF2-40B4-BE49-F238E27FC236}">
                <a16:creationId xmlns:a16="http://schemas.microsoft.com/office/drawing/2014/main" id="{3095614F-469B-A64E-0DDA-0A0905577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1801" y="1023120"/>
            <a:ext cx="263995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11BB97-8893-EAA8-291E-F068D7DCC7F7}"/>
              </a:ext>
            </a:extLst>
          </p:cNvPr>
          <p:cNvSpPr txBox="1"/>
          <p:nvPr/>
        </p:nvSpPr>
        <p:spPr>
          <a:xfrm>
            <a:off x="4180074" y="1311153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>
                <a:solidFill>
                  <a:srgbClr val="0000FF"/>
                </a:solidFill>
              </a:rPr>
              <a:t>154</a:t>
            </a:r>
            <a:r>
              <a:rPr lang="en-US" altLang="ja-JP" dirty="0">
                <a:solidFill>
                  <a:srgbClr val="0000FF"/>
                </a:solidFill>
              </a:rPr>
              <a:t>Sm</a:t>
            </a:r>
            <a:endParaRPr lang="ja-JP" altLang="en-US" dirty="0">
              <a:solidFill>
                <a:srgbClr val="0000FF"/>
              </a:solidFill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3CBF384B-5D7D-1C6F-CC44-EF494FEDBA2C}"/>
              </a:ext>
            </a:extLst>
          </p:cNvPr>
          <p:cNvGrpSpPr>
            <a:grpSpLocks/>
          </p:cNvGrpSpPr>
          <p:nvPr/>
        </p:nvGrpSpPr>
        <p:grpSpPr bwMode="auto">
          <a:xfrm>
            <a:off x="1792746" y="2661427"/>
            <a:ext cx="2698750" cy="3581400"/>
            <a:chOff x="396" y="1008"/>
            <a:chExt cx="1700" cy="2256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4E7014EF-C45C-7E8B-6922-C934CBE539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4" y="1152"/>
              <a:ext cx="768" cy="1776"/>
              <a:chOff x="4272" y="144"/>
              <a:chExt cx="768" cy="1776"/>
            </a:xfrm>
          </p:grpSpPr>
          <p:grpSp>
            <p:nvGrpSpPr>
              <p:cNvPr id="24" name="Group 5">
                <a:extLst>
                  <a:ext uri="{FF2B5EF4-FFF2-40B4-BE49-F238E27FC236}">
                    <a16:creationId xmlns:a16="http://schemas.microsoft.com/office/drawing/2014/main" id="{2857169C-3984-414E-5DDD-4EB47275FD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864"/>
                <a:ext cx="768" cy="1056"/>
                <a:chOff x="4272" y="480"/>
                <a:chExt cx="768" cy="1056"/>
              </a:xfrm>
            </p:grpSpPr>
            <p:sp>
              <p:nvSpPr>
                <p:cNvPr id="26" name="Line 6">
                  <a:extLst>
                    <a:ext uri="{FF2B5EF4-FFF2-40B4-BE49-F238E27FC236}">
                      <a16:creationId xmlns:a16="http://schemas.microsoft.com/office/drawing/2014/main" id="{3A5CB708-23D5-B664-82AA-7C46D4C14F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1536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" name="Line 7">
                  <a:extLst>
                    <a:ext uri="{FF2B5EF4-FFF2-40B4-BE49-F238E27FC236}">
                      <a16:creationId xmlns:a16="http://schemas.microsoft.com/office/drawing/2014/main" id="{9984583E-12B2-618B-C1BB-5750AD9966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1392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" name="Line 8">
                  <a:extLst>
                    <a:ext uri="{FF2B5EF4-FFF2-40B4-BE49-F238E27FC236}">
                      <a16:creationId xmlns:a16="http://schemas.microsoft.com/office/drawing/2014/main" id="{E53F8A0F-2701-4E3F-23BA-883DE8FC1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1056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" name="Line 9">
                  <a:extLst>
                    <a:ext uri="{FF2B5EF4-FFF2-40B4-BE49-F238E27FC236}">
                      <a16:creationId xmlns:a16="http://schemas.microsoft.com/office/drawing/2014/main" id="{F8EAAFB9-BB91-ED96-EC7F-7FABEB2E7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480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25" name="Line 10">
                <a:extLst>
                  <a:ext uri="{FF2B5EF4-FFF2-40B4-BE49-F238E27FC236}">
                    <a16:creationId xmlns:a16="http://schemas.microsoft.com/office/drawing/2014/main" id="{E7D42BC4-67BA-87CD-E86D-2C992F645B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144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4AB2615C-0868-F02A-A8D5-2ED16C0A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" y="2784"/>
              <a:ext cx="2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0</a:t>
              </a:r>
              <a:r>
                <a:rPr lang="en-US" altLang="ja-JP" sz="2400" baseline="30000"/>
                <a:t>+</a:t>
              </a: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69C606A7-212B-A8E1-8E31-EF8038C9E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" y="2640"/>
              <a:ext cx="2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2</a:t>
              </a:r>
              <a:r>
                <a:rPr lang="en-US" altLang="ja-JP" sz="2400" baseline="30000"/>
                <a:t>+</a:t>
              </a: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8D1A9C2E-515B-7F49-373C-73C9C7122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" y="2304"/>
              <a:ext cx="2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4</a:t>
              </a:r>
              <a:r>
                <a:rPr lang="en-US" altLang="ja-JP" sz="2400" baseline="30000"/>
                <a:t>+</a:t>
              </a: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01359DC5-3BD4-D7C7-AB60-0FB72DF08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1728"/>
              <a:ext cx="2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6</a:t>
              </a:r>
              <a:r>
                <a:rPr lang="en-US" altLang="ja-JP" sz="2400" baseline="30000"/>
                <a:t>+</a:t>
              </a: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C839F0D0-FA98-4C69-3537-DD166ED03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" y="1008"/>
              <a:ext cx="2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8</a:t>
              </a:r>
              <a:r>
                <a:rPr lang="en-US" altLang="ja-JP" sz="2400" baseline="30000"/>
                <a:t>+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EC4153F3-10F2-08C8-1A8D-DC3581E8F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" y="281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0</a:t>
              </a:r>
            </a:p>
          </p:txBody>
        </p:sp>
        <p:sp>
          <p:nvSpPr>
            <p:cNvPr id="19" name="Text Box 17">
              <a:extLst>
                <a:ext uri="{FF2B5EF4-FFF2-40B4-BE49-F238E27FC236}">
                  <a16:creationId xmlns:a16="http://schemas.microsoft.com/office/drawing/2014/main" id="{A47730F9-23AA-442C-64AB-197C6120C0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" y="2640"/>
              <a:ext cx="5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0.082</a:t>
              </a:r>
            </a:p>
          </p:txBody>
        </p:sp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08D6E8E9-0E5F-9D4B-B400-BAD5E34A4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" y="2304"/>
              <a:ext cx="5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0.267</a:t>
              </a:r>
            </a:p>
          </p:txBody>
        </p:sp>
        <p:sp>
          <p:nvSpPr>
            <p:cNvPr id="21" name="Text Box 19">
              <a:extLst>
                <a:ext uri="{FF2B5EF4-FFF2-40B4-BE49-F238E27FC236}">
                  <a16:creationId xmlns:a16="http://schemas.microsoft.com/office/drawing/2014/main" id="{DAA088CF-C83D-5D43-F73A-D02FA3FA4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" y="1728"/>
              <a:ext cx="5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0.544</a:t>
              </a:r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A54D0EBF-259C-0FFB-BF11-FC2288B81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" y="1008"/>
              <a:ext cx="55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dirty="0"/>
                <a:t>0.903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FCE2636A-E1AC-8E22-C88F-618BE32239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8" y="2976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aseline="30000"/>
                <a:t>154</a:t>
              </a:r>
              <a:r>
                <a:rPr lang="en-US" altLang="ja-JP" sz="2400"/>
                <a:t>Sm</a:t>
              </a: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DC4FC8-1955-29FB-616A-B511CA21F46A}"/>
              </a:ext>
            </a:extLst>
          </p:cNvPr>
          <p:cNvSpPr txBox="1"/>
          <p:nvPr/>
        </p:nvSpPr>
        <p:spPr>
          <a:xfrm>
            <a:off x="1415480" y="2284348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(MeV)</a:t>
            </a:r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D7A905-B1BD-D40F-A18A-F551CB7CDA8B}"/>
              </a:ext>
            </a:extLst>
          </p:cNvPr>
          <p:cNvSpPr txBox="1"/>
          <p:nvPr/>
        </p:nvSpPr>
        <p:spPr>
          <a:xfrm>
            <a:off x="2056408" y="6351711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rotational</a:t>
            </a:r>
            <a:r>
              <a:rPr lang="ja-JP" altLang="en-US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</a:rPr>
              <a:t>spectrum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40" name="テキスト ボックス 1">
            <a:extLst>
              <a:ext uri="{FF2B5EF4-FFF2-40B4-BE49-F238E27FC236}">
                <a16:creationId xmlns:a16="http://schemas.microsoft.com/office/drawing/2014/main" id="{2C70DF21-4A6D-2AFF-B36D-A8B966CB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39" y="235874"/>
            <a:ext cx="51740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u="sng" dirty="0">
                <a:solidFill>
                  <a:srgbClr val="0000FF"/>
                </a:solidFill>
              </a:rPr>
              <a:t>Effects of nuclear deformation on fusion</a:t>
            </a:r>
            <a:endParaRPr lang="ja-JP" altLang="en-US" u="sng" dirty="0">
              <a:solidFill>
                <a:srgbClr val="0000FF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BF9FCBC-7FBF-3256-4599-34A963A668BB}"/>
              </a:ext>
            </a:extLst>
          </p:cNvPr>
          <p:cNvSpPr txBox="1"/>
          <p:nvPr/>
        </p:nvSpPr>
        <p:spPr>
          <a:xfrm>
            <a:off x="6164754" y="94227"/>
            <a:ext cx="3224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 small rotational energy</a:t>
            </a:r>
            <a:endParaRPr lang="ja-JP" altLang="en-US" dirty="0"/>
          </a:p>
        </p:txBody>
      </p:sp>
      <p:pic>
        <p:nvPicPr>
          <p:cNvPr id="42" name="図 41" descr="\documentclass{article}&#10;\usepackage{amsmath}&#10;\renewcommand{\vec}[1]{\mbox{\boldmath $#1$}}&#10;\pagestyle{empty}&#10;\begin{document}&#10;\begin{eqnarray*}&#10;E_I=\frac{I(I+1)\hbar^2}{2{\cal J}}&#10;\end{eqnarray*}&#10;\end{document}" title="IguanaTex Picture Display">
            <a:extLst>
              <a:ext uri="{FF2B5EF4-FFF2-40B4-BE49-F238E27FC236}">
                <a16:creationId xmlns:a16="http://schemas.microsoft.com/office/drawing/2014/main" id="{2B61DD1B-24E9-4201-F62C-0C68779A65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383" y="845820"/>
            <a:ext cx="2254390" cy="752724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E4B14A0-E38A-FBB9-D6E4-2F4209645F36}"/>
              </a:ext>
            </a:extLst>
          </p:cNvPr>
          <p:cNvSpPr txBox="1"/>
          <p:nvPr/>
        </p:nvSpPr>
        <p:spPr>
          <a:xfrm>
            <a:off x="6122626" y="1756971"/>
            <a:ext cx="3958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→ </a:t>
            </a:r>
            <a:r>
              <a:rPr lang="en-US" altLang="ja-JP" dirty="0"/>
              <a:t>a large moment of inertia </a:t>
            </a:r>
            <a:r>
              <a:rPr lang="en-US" altLang="ja-JP" i="1" dirty="0"/>
              <a:t>J </a:t>
            </a:r>
            <a:endParaRPr lang="ja-JP" altLang="en-US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1B00C97-2AD5-33B7-7B6B-42A1877DDAC9}"/>
              </a:ext>
            </a:extLst>
          </p:cNvPr>
          <p:cNvSpPr txBox="1"/>
          <p:nvPr/>
        </p:nvSpPr>
        <p:spPr>
          <a:xfrm>
            <a:off x="6113643" y="2315089"/>
            <a:ext cx="451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→ </a:t>
            </a:r>
            <a:r>
              <a:rPr lang="en-US" altLang="ja-JP" dirty="0"/>
              <a:t>rotation:</a:t>
            </a:r>
            <a:r>
              <a:rPr lang="ja-JP" altLang="en-US" dirty="0"/>
              <a:t> </a:t>
            </a:r>
            <a:r>
              <a:rPr lang="en-US" altLang="ja-JP" dirty="0"/>
              <a:t>a</a:t>
            </a:r>
            <a:r>
              <a:rPr lang="ja-JP" altLang="en-US" dirty="0"/>
              <a:t> </a:t>
            </a:r>
            <a:r>
              <a:rPr lang="en-US" altLang="ja-JP" dirty="0"/>
              <a:t>slow</a:t>
            </a:r>
            <a:r>
              <a:rPr lang="ja-JP" altLang="en-US" dirty="0"/>
              <a:t> </a:t>
            </a:r>
            <a:r>
              <a:rPr lang="en-US" altLang="ja-JP" dirty="0"/>
              <a:t>deg. of freedom</a:t>
            </a:r>
            <a:endParaRPr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3B5FA61-9DFE-0912-B57F-44600551E753}"/>
              </a:ext>
            </a:extLst>
          </p:cNvPr>
          <p:cNvSpPr txBox="1"/>
          <p:nvPr/>
        </p:nvSpPr>
        <p:spPr>
          <a:xfrm>
            <a:off x="6223266" y="5419541"/>
            <a:ext cx="484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fix the orientation angle to calculate 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the fusion probability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0F52E4B-85DB-826E-C169-1F9567B66549}"/>
              </a:ext>
            </a:extLst>
          </p:cNvPr>
          <p:cNvSpPr txBox="1"/>
          <p:nvPr/>
        </p:nvSpPr>
        <p:spPr>
          <a:xfrm>
            <a:off x="6651977" y="6315024"/>
            <a:ext cx="441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“a </a:t>
            </a:r>
            <a:r>
              <a:rPr lang="en-US" altLang="ja-JP" u="sng" dirty="0">
                <a:solidFill>
                  <a:srgbClr val="008000"/>
                </a:solidFill>
              </a:rPr>
              <a:t>snapshot</a:t>
            </a:r>
            <a:r>
              <a:rPr lang="en-US" altLang="ja-JP" dirty="0">
                <a:solidFill>
                  <a:srgbClr val="008000"/>
                </a:solidFill>
              </a:rPr>
              <a:t> of a rotating nucleus”</a:t>
            </a:r>
            <a:endParaRPr lang="ja-JP" altLang="en-US" dirty="0">
              <a:solidFill>
                <a:srgbClr val="008000"/>
              </a:solidFill>
            </a:endParaRPr>
          </a:p>
        </p:txBody>
      </p:sp>
      <p:pic>
        <p:nvPicPr>
          <p:cNvPr id="11" name="図 10" descr="\documentclass{article}&#10;\usepackage{amsmath}&#10;\renewcommand{\vec}[1]{\mbox{\boldmath $#1$}}&#10;\pagestyle{empty}&#10;\begin{document}&#10;\begin{eqnarray*}&#10;E_{\rm rot}&amp;\sim&amp;E_{2^+}=82~{\rm keV} \\&#10;E_{\rm tunnel}&amp;\sim&amp;\hbar\Omega_{\rm barrier}\sim 3.5~{\rm MeV}&#10;\end{eqnarray*}&#10;\end{document}" title="IguanaTex Picture Display">
            <a:extLst>
              <a:ext uri="{FF2B5EF4-FFF2-40B4-BE49-F238E27FC236}">
                <a16:creationId xmlns:a16="http://schemas.microsoft.com/office/drawing/2014/main" id="{BAA50609-5D0B-B10D-EDB9-4951D4D9ADE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946400"/>
            <a:ext cx="3922420" cy="635540"/>
          </a:xfrm>
          <a:prstGeom prst="rect">
            <a:avLst/>
          </a:prstGeom>
        </p:spPr>
      </p:pic>
      <p:pic>
        <p:nvPicPr>
          <p:cNvPr id="48" name="Picture 6 3" descr="C:\Annette\Uni\INPC2001\fusion3.jpg">
            <a:extLst>
              <a:ext uri="{FF2B5EF4-FFF2-40B4-BE49-F238E27FC236}">
                <a16:creationId xmlns:a16="http://schemas.microsoft.com/office/drawing/2014/main" id="{B55F836F-A1C8-9B58-0187-039809B4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7840" y="4089217"/>
            <a:ext cx="1277412" cy="48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図 51" descr="\documentclass{article}&#10;\usepackage{amsmath}&#10;\renewcommand{\vec}[1]{\mbox{\boldmath $#1$}}&#10;\pagestyle{empty}&#10;\begin{document}&#10;\begin{eqnarray*}&#10;\Psi_{0^+}=&#10;\end{eqnarray*}&#10;\end{document}" title="IguanaTex Picture Display">
            <a:extLst>
              <a:ext uri="{FF2B5EF4-FFF2-40B4-BE49-F238E27FC236}">
                <a16:creationId xmlns:a16="http://schemas.microsoft.com/office/drawing/2014/main" id="{B7E843CA-85CC-811F-68ED-F2F1906DBE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70" y="4192893"/>
            <a:ext cx="983227" cy="315497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376F5F6-0985-ADDE-3157-D0B1FA84B3EA}"/>
              </a:ext>
            </a:extLst>
          </p:cNvPr>
          <p:cNvSpPr txBox="1"/>
          <p:nvPr/>
        </p:nvSpPr>
        <p:spPr>
          <a:xfrm>
            <a:off x="8577200" y="407451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+</a:t>
            </a:r>
            <a:endParaRPr lang="ja-JP" altLang="en-US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128D92CB-4673-89AB-741E-B2A6270CA4A1}"/>
              </a:ext>
            </a:extLst>
          </p:cNvPr>
          <p:cNvSpPr txBox="1"/>
          <p:nvPr/>
        </p:nvSpPr>
        <p:spPr>
          <a:xfrm>
            <a:off x="9745262" y="406286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+</a:t>
            </a:r>
            <a:endParaRPr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18E32F5D-C4EE-F83B-F985-0516D480F5C5}"/>
              </a:ext>
            </a:extLst>
          </p:cNvPr>
          <p:cNvSpPr txBox="1"/>
          <p:nvPr/>
        </p:nvSpPr>
        <p:spPr>
          <a:xfrm>
            <a:off x="10708929" y="4062865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+</a:t>
            </a:r>
            <a:endParaRPr lang="ja-JP" altLang="en-US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C00CE53-D5CE-BA05-5DDA-36041324CC29}"/>
              </a:ext>
            </a:extLst>
          </p:cNvPr>
          <p:cNvSpPr txBox="1"/>
          <p:nvPr/>
        </p:nvSpPr>
        <p:spPr>
          <a:xfrm>
            <a:off x="7229897" y="4868684"/>
            <a:ext cx="4759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→ </a:t>
            </a:r>
            <a:r>
              <a:rPr lang="en-US" altLang="ja-JP" dirty="0"/>
              <a:t>a spherical state in the lab. system</a:t>
            </a:r>
          </a:p>
        </p:txBody>
      </p:sp>
      <p:pic>
        <p:nvPicPr>
          <p:cNvPr id="3" name="Picture 6 4" descr="C:\Annette\Uni\INPC2001\fusion3.jpg">
            <a:extLst>
              <a:ext uri="{FF2B5EF4-FFF2-40B4-BE49-F238E27FC236}">
                <a16:creationId xmlns:a16="http://schemas.microsoft.com/office/drawing/2014/main" id="{E74DC07C-148A-4415-29BB-C503262DA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921784">
            <a:off x="9730746" y="4079259"/>
            <a:ext cx="1277412" cy="48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 5" descr="C:\Annette\Uni\INPC2001\fusion3.jpg">
            <a:extLst>
              <a:ext uri="{FF2B5EF4-FFF2-40B4-BE49-F238E27FC236}">
                <a16:creationId xmlns:a16="http://schemas.microsoft.com/office/drawing/2014/main" id="{1D4A9518-0419-1381-BEC5-6EBD3686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0741756" y="4046671"/>
            <a:ext cx="1277412" cy="48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3730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7B8F7-AEF4-E718-4976-9DCF263FC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C:\Documents and Settings\Owner\My Documents\夏の学校０５\154sm2.jpg">
            <a:extLst>
              <a:ext uri="{FF2B5EF4-FFF2-40B4-BE49-F238E27FC236}">
                <a16:creationId xmlns:a16="http://schemas.microsoft.com/office/drawing/2014/main" id="{854E27C5-6C24-22BA-4800-9DD59CC65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22392" r="25925" b="13341"/>
          <a:stretch>
            <a:fillRect/>
          </a:stretch>
        </p:blipFill>
        <p:spPr bwMode="auto">
          <a:xfrm>
            <a:off x="8671238" y="1769589"/>
            <a:ext cx="3437470" cy="257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8" name="Picture 56">
            <a:extLst>
              <a:ext uri="{FF2B5EF4-FFF2-40B4-BE49-F238E27FC236}">
                <a16:creationId xmlns:a16="http://schemas.microsoft.com/office/drawing/2014/main" id="{172D4E2A-EDD2-FE74-906B-183E07BF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337" y="1591036"/>
            <a:ext cx="4241060" cy="307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Oval 2">
            <a:extLst>
              <a:ext uri="{FF2B5EF4-FFF2-40B4-BE49-F238E27FC236}">
                <a16:creationId xmlns:a16="http://schemas.microsoft.com/office/drawing/2014/main" id="{E40FF6EE-9EEE-7CC9-8CA8-75552D2571E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164221">
            <a:off x="825047" y="4639979"/>
            <a:ext cx="636588" cy="103505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029" name="Oval 3">
            <a:extLst>
              <a:ext uri="{FF2B5EF4-FFF2-40B4-BE49-F238E27FC236}">
                <a16:creationId xmlns:a16="http://schemas.microsoft.com/office/drawing/2014/main" id="{4376E7E2-706F-A5CA-9EFA-20295B9A48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76097" y="4916204"/>
            <a:ext cx="636588" cy="6207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030" name="Line 4">
            <a:extLst>
              <a:ext uri="{FF2B5EF4-FFF2-40B4-BE49-F238E27FC236}">
                <a16:creationId xmlns:a16="http://schemas.microsoft.com/office/drawing/2014/main" id="{222A70B8-F41F-0D7B-B33B-4F14DC86F100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179060" y="5192429"/>
            <a:ext cx="1979612" cy="68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31" name="Line 5">
            <a:extLst>
              <a:ext uri="{FF2B5EF4-FFF2-40B4-BE49-F238E27FC236}">
                <a16:creationId xmlns:a16="http://schemas.microsoft.com/office/drawing/2014/main" id="{4410ADC4-EEF6-2197-381A-462BF31E6FFE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1179060" y="4571717"/>
            <a:ext cx="423862" cy="620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32" name="Text Box 6">
            <a:extLst>
              <a:ext uri="{FF2B5EF4-FFF2-40B4-BE49-F238E27FC236}">
                <a16:creationId xmlns:a16="http://schemas.microsoft.com/office/drawing/2014/main" id="{A182DD11-DA3B-B9A4-EAC1-57DBDC71063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320348" y="5405154"/>
            <a:ext cx="780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000" baseline="30000" dirty="0"/>
              <a:t>154</a:t>
            </a:r>
            <a:r>
              <a:rPr lang="en-US" altLang="ja-JP" sz="2000" dirty="0"/>
              <a:t>Sm</a:t>
            </a:r>
          </a:p>
        </p:txBody>
      </p:sp>
      <p:sp>
        <p:nvSpPr>
          <p:cNvPr id="1033" name="Text Box 7">
            <a:extLst>
              <a:ext uri="{FF2B5EF4-FFF2-40B4-BE49-F238E27FC236}">
                <a16:creationId xmlns:a16="http://schemas.microsoft.com/office/drawing/2014/main" id="{DED99C63-846B-9875-8860-8B358B795CF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434898" y="5400391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000" baseline="30000" dirty="0"/>
              <a:t>16</a:t>
            </a:r>
            <a:r>
              <a:rPr lang="en-US" altLang="ja-JP" sz="2000" dirty="0"/>
              <a:t>O</a:t>
            </a:r>
          </a:p>
        </p:txBody>
      </p: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26E40BBA-20C9-538F-53B3-9B37CA009B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6323" y="4778091"/>
          <a:ext cx="303212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26725" imgH="177415" progId="">
                  <p:embed/>
                </p:oleObj>
              </mc:Choice>
              <mc:Fallback>
                <p:oleObj name="数式" r:id="rId5" imgW="126725" imgH="177415" progId="">
                  <p:embed/>
                  <p:pic>
                    <p:nvPicPr>
                      <p:cNvPr id="102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323" y="4778091"/>
                        <a:ext cx="303212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Arc 9">
            <a:extLst>
              <a:ext uri="{FF2B5EF4-FFF2-40B4-BE49-F238E27FC236}">
                <a16:creationId xmlns:a16="http://schemas.microsoft.com/office/drawing/2014/main" id="{06F1A0AF-703C-BB92-A889-7C2C36A4B96C}"/>
              </a:ext>
            </a:extLst>
          </p:cNvPr>
          <p:cNvSpPr>
            <a:spLocks noChangeAspect="1"/>
          </p:cNvSpPr>
          <p:nvPr/>
        </p:nvSpPr>
        <p:spPr bwMode="auto">
          <a:xfrm>
            <a:off x="1320347" y="4984467"/>
            <a:ext cx="69850" cy="20796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7250415E-194C-E45E-A63C-BCA33D9EAD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98464" y="3247231"/>
            <a:ext cx="1066800" cy="363538"/>
            <a:chOff x="402" y="3353"/>
            <a:chExt cx="1199" cy="409"/>
          </a:xfrm>
        </p:grpSpPr>
        <p:sp>
          <p:nvSpPr>
            <p:cNvPr id="1048" name="Oval 15">
              <a:extLst>
                <a:ext uri="{FF2B5EF4-FFF2-40B4-BE49-F238E27FC236}">
                  <a16:creationId xmlns:a16="http://schemas.microsoft.com/office/drawing/2014/main" id="{1B7D2ECF-3F61-3866-3929-044E8D8B24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285121">
              <a:off x="527" y="3236"/>
              <a:ext cx="401" cy="6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49" name="Oval 16">
              <a:extLst>
                <a:ext uri="{FF2B5EF4-FFF2-40B4-BE49-F238E27FC236}">
                  <a16:creationId xmlns:a16="http://schemas.microsoft.com/office/drawing/2014/main" id="{9C30BFB3-8565-AFB0-A736-61E48679E5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00" y="3353"/>
              <a:ext cx="401" cy="3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28E62DFC-1EAD-75E6-31A7-585214B774F0}"/>
              </a:ext>
            </a:extLst>
          </p:cNvPr>
          <p:cNvGrpSpPr>
            <a:grpSpLocks/>
          </p:cNvGrpSpPr>
          <p:nvPr/>
        </p:nvGrpSpPr>
        <p:grpSpPr bwMode="auto">
          <a:xfrm>
            <a:off x="911424" y="2311116"/>
            <a:ext cx="794329" cy="533400"/>
            <a:chOff x="512" y="3071"/>
            <a:chExt cx="594" cy="418"/>
          </a:xfrm>
        </p:grpSpPr>
        <p:sp>
          <p:nvSpPr>
            <p:cNvPr id="1046" name="Oval 18">
              <a:extLst>
                <a:ext uri="{FF2B5EF4-FFF2-40B4-BE49-F238E27FC236}">
                  <a16:creationId xmlns:a16="http://schemas.microsoft.com/office/drawing/2014/main" id="{6E4AE191-EEF4-175F-8F7C-EFDC996C4B5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20934">
              <a:off x="512" y="3071"/>
              <a:ext cx="257" cy="41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47" name="Oval 19">
              <a:extLst>
                <a:ext uri="{FF2B5EF4-FFF2-40B4-BE49-F238E27FC236}">
                  <a16:creationId xmlns:a16="http://schemas.microsoft.com/office/drawing/2014/main" id="{B9A8A1DA-342C-EE40-45A5-3EB63B52E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146"/>
              <a:ext cx="242" cy="254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pic>
        <p:nvPicPr>
          <p:cNvPr id="28" name="Picture 6" descr="C:\Annette\Uni\INPC2001\fusion3.jpg">
            <a:extLst>
              <a:ext uri="{FF2B5EF4-FFF2-40B4-BE49-F238E27FC236}">
                <a16:creationId xmlns:a16="http://schemas.microsoft.com/office/drawing/2014/main" id="{6EEC5121-8204-D4A1-8EB5-1F9FCE9B4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5417" y="181849"/>
            <a:ext cx="263995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75F2FEA-B975-52B2-06B9-9B180208AAFD}"/>
              </a:ext>
            </a:extLst>
          </p:cNvPr>
          <p:cNvSpPr txBox="1"/>
          <p:nvPr/>
        </p:nvSpPr>
        <p:spPr>
          <a:xfrm>
            <a:off x="8453690" y="46988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>
                <a:solidFill>
                  <a:srgbClr val="0000FF"/>
                </a:solidFill>
              </a:rPr>
              <a:t>154</a:t>
            </a:r>
            <a:r>
              <a:rPr lang="en-US" altLang="ja-JP" dirty="0">
                <a:solidFill>
                  <a:srgbClr val="0000FF"/>
                </a:solidFill>
              </a:rPr>
              <a:t>Sm</a:t>
            </a:r>
            <a:endParaRPr lang="ja-JP" altLang="en-US" dirty="0">
              <a:solidFill>
                <a:srgbClr val="0000FF"/>
              </a:solidFill>
            </a:endParaRPr>
          </a:p>
        </p:txBody>
      </p:sp>
      <p:pic>
        <p:nvPicPr>
          <p:cNvPr id="18489" name="Picture 57">
            <a:extLst>
              <a:ext uri="{FF2B5EF4-FFF2-40B4-BE49-F238E27FC236}">
                <a16:creationId xmlns:a16="http://schemas.microsoft.com/office/drawing/2014/main" id="{7596F7D4-F4D5-928D-E047-40CF06E6F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0397" y="1646043"/>
            <a:ext cx="4243988" cy="307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7">
            <a:extLst>
              <a:ext uri="{FF2B5EF4-FFF2-40B4-BE49-F238E27FC236}">
                <a16:creationId xmlns:a16="http://schemas.microsoft.com/office/drawing/2014/main" id="{E81C1BCE-F9B5-6EB4-8732-99646C5C9EBA}"/>
              </a:ext>
            </a:extLst>
          </p:cNvPr>
          <p:cNvGrpSpPr>
            <a:grpSpLocks/>
          </p:cNvGrpSpPr>
          <p:nvPr/>
        </p:nvGrpSpPr>
        <p:grpSpPr bwMode="auto">
          <a:xfrm>
            <a:off x="7094201" y="2388536"/>
            <a:ext cx="794329" cy="533400"/>
            <a:chOff x="512" y="3071"/>
            <a:chExt cx="594" cy="418"/>
          </a:xfrm>
        </p:grpSpPr>
        <p:sp>
          <p:nvSpPr>
            <p:cNvPr id="33" name="Oval 18">
              <a:extLst>
                <a:ext uri="{FF2B5EF4-FFF2-40B4-BE49-F238E27FC236}">
                  <a16:creationId xmlns:a16="http://schemas.microsoft.com/office/drawing/2014/main" id="{49A9B529-0695-BE8A-CA13-5767327C52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20934">
              <a:off x="512" y="3071"/>
              <a:ext cx="257" cy="41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4" name="Oval 19">
              <a:extLst>
                <a:ext uri="{FF2B5EF4-FFF2-40B4-BE49-F238E27FC236}">
                  <a16:creationId xmlns:a16="http://schemas.microsoft.com/office/drawing/2014/main" id="{FCDE4F6F-7BB7-8894-AE9A-76E2AE2B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146"/>
              <a:ext cx="242" cy="254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B198E65E-3452-948C-4ED3-27A0B1BD38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8427" y="2307697"/>
            <a:ext cx="1066800" cy="363538"/>
            <a:chOff x="402" y="3353"/>
            <a:chExt cx="1199" cy="409"/>
          </a:xfrm>
        </p:grpSpPr>
        <p:sp>
          <p:nvSpPr>
            <p:cNvPr id="36" name="Oval 15">
              <a:extLst>
                <a:ext uri="{FF2B5EF4-FFF2-40B4-BE49-F238E27FC236}">
                  <a16:creationId xmlns:a16="http://schemas.microsoft.com/office/drawing/2014/main" id="{4F88775E-6E9D-E0BE-5D0E-D60A45DD21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285121">
              <a:off x="527" y="3236"/>
              <a:ext cx="401" cy="6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7" name="Oval 16">
              <a:extLst>
                <a:ext uri="{FF2B5EF4-FFF2-40B4-BE49-F238E27FC236}">
                  <a16:creationId xmlns:a16="http://schemas.microsoft.com/office/drawing/2014/main" id="{32E60ADD-70E6-EFA2-0DA6-53FA85B6E25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00" y="3353"/>
              <a:ext cx="401" cy="3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31" name="テキスト ボックス 2">
            <a:extLst>
              <a:ext uri="{FF2B5EF4-FFF2-40B4-BE49-F238E27FC236}">
                <a16:creationId xmlns:a16="http://schemas.microsoft.com/office/drawing/2014/main" id="{DFE9E77E-D4C6-0C13-5D99-3D0C45084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7" y="769166"/>
            <a:ext cx="4538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baseline="30000" dirty="0"/>
              <a:t>154</a:t>
            </a:r>
            <a:r>
              <a:rPr lang="en-US" altLang="ja-JP" dirty="0"/>
              <a:t>Sm : a typical deformed nucleus </a:t>
            </a:r>
            <a:endParaRPr lang="ja-JP" altLang="en-US" dirty="0"/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2D90DFB7-629A-1F3B-00F9-CB9D30C51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39" y="235874"/>
            <a:ext cx="51740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u="sng" dirty="0">
                <a:solidFill>
                  <a:srgbClr val="0000FF"/>
                </a:solidFill>
              </a:rPr>
              <a:t>Effects of nuclear deformation on fusion</a:t>
            </a:r>
            <a:endParaRPr lang="ja-JP" altLang="en-US" u="sng" dirty="0">
              <a:solidFill>
                <a:srgbClr val="0000FF"/>
              </a:solidFill>
            </a:endParaRPr>
          </a:p>
        </p:txBody>
      </p:sp>
      <p:sp>
        <p:nvSpPr>
          <p:cNvPr id="7" name="矢印: 右 7">
            <a:extLst>
              <a:ext uri="{FF2B5EF4-FFF2-40B4-BE49-F238E27FC236}">
                <a16:creationId xmlns:a16="http://schemas.microsoft.com/office/drawing/2014/main" id="{DF3C3127-A13C-5C9B-8F48-FD0DFD2E7E75}"/>
              </a:ext>
            </a:extLst>
          </p:cNvPr>
          <p:cNvSpPr/>
          <p:nvPr/>
        </p:nvSpPr>
        <p:spPr>
          <a:xfrm rot="16200000">
            <a:off x="5242787" y="2865639"/>
            <a:ext cx="1714658" cy="3066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矢印: 右 8">
            <a:extLst>
              <a:ext uri="{FF2B5EF4-FFF2-40B4-BE49-F238E27FC236}">
                <a16:creationId xmlns:a16="http://schemas.microsoft.com/office/drawing/2014/main" id="{D909B7D5-8A47-A51F-72E8-588BF3D0524A}"/>
              </a:ext>
            </a:extLst>
          </p:cNvPr>
          <p:cNvSpPr/>
          <p:nvPr/>
        </p:nvSpPr>
        <p:spPr>
          <a:xfrm rot="5400000">
            <a:off x="6076261" y="2949621"/>
            <a:ext cx="1134996" cy="152297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楕円 9">
            <a:extLst>
              <a:ext uri="{FF2B5EF4-FFF2-40B4-BE49-F238E27FC236}">
                <a16:creationId xmlns:a16="http://schemas.microsoft.com/office/drawing/2014/main" id="{A29E474A-6A78-9BC6-BDE6-D62B32467A01}"/>
              </a:ext>
            </a:extLst>
          </p:cNvPr>
          <p:cNvSpPr/>
          <p:nvPr/>
        </p:nvSpPr>
        <p:spPr>
          <a:xfrm>
            <a:off x="7485161" y="1732321"/>
            <a:ext cx="1291976" cy="535484"/>
          </a:xfrm>
          <a:prstGeom prst="ellipse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noFill/>
            </a:endParaRPr>
          </a:p>
        </p:txBody>
      </p:sp>
      <p:pic>
        <p:nvPicPr>
          <p:cNvPr id="10" name="Picture 10" descr="C:\Documents and Settings\Owner\My Documents\CNS\txp_fig.png">
            <a:extLst>
              <a:ext uri="{FF2B5EF4-FFF2-40B4-BE49-F238E27FC236}">
                <a16:creationId xmlns:a16="http://schemas.microsoft.com/office/drawing/2014/main" id="{256BF4E0-CDDC-4E46-BB5E-F2DF51BB67C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52" y="5127444"/>
            <a:ext cx="4396860" cy="66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78EE5CD8-942C-2A1F-69B6-3B41BD5DEF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92032" y="5053182"/>
            <a:ext cx="5025314" cy="792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7" name="Text Box 28">
            <a:extLst>
              <a:ext uri="{FF2B5EF4-FFF2-40B4-BE49-F238E27FC236}">
                <a16:creationId xmlns:a16="http://schemas.microsoft.com/office/drawing/2014/main" id="{1D3C83E1-D9CE-2696-E976-F54BCA8F8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755" y="6185358"/>
            <a:ext cx="79496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</a:rPr>
              <a:t>Fusion: strong interplay between nuclear structure and reaction</a:t>
            </a:r>
          </a:p>
        </p:txBody>
      </p:sp>
      <p:sp>
        <p:nvSpPr>
          <p:cNvPr id="19" name="角丸四角形 2">
            <a:extLst>
              <a:ext uri="{FF2B5EF4-FFF2-40B4-BE49-F238E27FC236}">
                <a16:creationId xmlns:a16="http://schemas.microsoft.com/office/drawing/2014/main" id="{CC43FB37-D408-4C02-64C4-E4BFE86146A9}"/>
              </a:ext>
            </a:extLst>
          </p:cNvPr>
          <p:cNvSpPr/>
          <p:nvPr/>
        </p:nvSpPr>
        <p:spPr>
          <a:xfrm>
            <a:off x="2351584" y="6120655"/>
            <a:ext cx="7986816" cy="6207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5457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renewcommand{\vec}[1]{\mbox{\boldmath $#1$}}&#10;\begin{document}&#10;\begin{eqnarray*}&#10;&#10;\end{eqnarray*}&#10;\end{document}&#10;"/>
  <p:tag name="TEX2PS" val="p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600"/>
  <p:tag name="DEFAULTMAGNIFICATION" val="2"/>
  <p:tag name="DEFAULTFONTSIZE" val="10"/>
  <p:tag name="DEFAULTWIDTH" val="440"/>
  <p:tag name="DEFAULTHEIGHT" val="3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renewcommand{\vec}[1]{\mbox{\boldmath $#1$}}&#10;\begin{document}&#10;\begin{eqnarray*}&#10;\beta_2&amp;=&amp;0.33 \\&#10;\beta_4&amp;=&amp;+0.05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15"/>
  <p:tag name="BOXWIDTH" val="458"/>
  <p:tag name="BOXHEIGHT" val="296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403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1714.286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    \rho(\vec{r},\{\alpha_{\lambda\mu}\})=\frac{\rho_0}{1+e^{(r-R(\theta,\phi))/a}};&#10;\end{eqnarray*}&#10;\end{document}"/>
  <p:tag name="IGUANATEXSIZE" val="20"/>
  <p:tag name="IGUANATEXCURSOR" val="335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4439"/>
  <p:tag name="ORIGINALWIDTH" val="1883.015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R(\theta,\phi)=R_0\left(1+\sum_{\lambda,\mu}\alpha_{\lambda\mu}Y^*_{\lambda\mu}(\hat{\vec{r}})\right)&#10;\end{eqnarray*}&#10;\end{document}"/>
  <p:tag name="IGUANATEXSIZE" val="20"/>
  <p:tag name="IGUANATEXCURSOR" val="276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.7297"/>
  <p:tag name="ORIGINALWIDTH" val="1994.751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H &amp;=\frac{1}{2}\sum_{\lambda,\mu}\left(B_\lambda|\dot{\alpha}_{\lambda\mu}|^2+C_\lambda|\alpha_{\lambda\mu}|^2\right)&#10;\end{eqnarray*}&#10;\end{document}"/>
  <p:tag name="IGUANATEXSIZE" val="20"/>
  <p:tag name="IGUANATEXCURSOR" val="368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4439"/>
  <p:tag name="ORIGINALWIDTH" val="2540.682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   \langle |\epsilon_n|^2\rangle &#10;    \propto\int \left(\prod_{\lambda,\mu} d{\alpha}_{\lambda\mu}\,&#10;e^{-\alpha_{\lambda\mu}^2/2\sigma_\lambda^2}\right)|\epsilon_n(\{{\alpha}_{\lambda\mu}\})|^2&#10;\end{eqnarray*}&#10;\end{document}"/>
  <p:tag name="IGUANATEXSIZE" val="20"/>
  <p:tag name="IGUANATEXCURSOR" val="363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9798"/>
  <p:tag name="ORIGINALWIDTH" val="896.8879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alpha_{\lambda\mu}=\beta_\lambda D^\lambda_{0\mu}(\Omega)&#10;\end{eqnarray*}&#10;\end{document}"/>
  <p:tag name="IGUANATEXSIZE" val="20"/>
  <p:tag name="IGUANATEXCURSOR" val="309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301.087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langle |\epsilon_n|^2\rangle &#10;    =\int \frac{d\Omega}{8\pi^2}\, |\epsilon_n(\Omega)|^2 &#10;\end{eqnarray*}&#10;\end{document}"/>
  <p:tag name="IGUANATEXSIZE" val="20"/>
  <p:tag name="IGUANATEXCURSOR" val="340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1377.578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epsilon_2(\{\alpha_{2\mu}\})&#10;=-\frac{\langle(x-iy)^2\rangle}{\langle x^2+y^2\rangle}&#10;\end{eqnarray*}&#10;\end{document}"/>
  <p:tag name="IGUANATEXSIZE" val="20"/>
  <p:tag name="IGUANATEXCURSOR" val="283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4439"/>
  <p:tag name="ORIGINALWIDTH" val="2540.682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   \langle |\epsilon_n|^2\rangle &#10;    \propto\int \left(\prod_{\lambda,\mu} d{\alpha}_{\lambda\mu}\,&#10;e^{-\alpha_{\lambda\mu}^2/2\sigma_\lambda^2}\right)|\epsilon_n(\{{\alpha}_{\lambda\mu}\})|^2&#10;\end{eqnarray*}&#10;\end{document}"/>
  <p:tag name="IGUANATEXSIZE" val="20"/>
  <p:tag name="IGUANATEXCURSOR" val="363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301.087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langle |\epsilon_n|^2\rangle &#10;    =\int \frac{d\Omega}{8\pi^2}\, |\epsilon_n(\Omega)|^2 &#10;\end{eqnarray*}&#10;\end{document}"/>
  <p:tag name="IGUANATEXSIZE" val="20"/>
  <p:tag name="IGUANATEXCURSOR" val="340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.1935"/>
  <p:tag name="ORIGINALWIDTH" val="1015.373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d&amp;\equiv&amp;\frac{1}{\sqrt{\langle x^2\rangle\langle &#10;y^2\rangle}} \\&#10;&amp;\leftrightarrow&amp; \bar{p}_T&#10;\end{eqnarray*}&#10;\end{document}"/>
  <p:tag name="IGUANATEXSIZE" val="20"/>
  <p:tag name="IGUANATEXCURSOR" val="23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renewcommand{\vec}[1]{\mbox{\boldmath $#1$}}&#10;\begin{document}&#10;\begin{eqnarray*}&#10;\beta_2&amp;=&amp;0.29 \\&#10;\beta_4&amp;=&amp;-0.03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15"/>
  <p:tag name="BOXWIDTH" val="458"/>
  <p:tag name="BOXHEIGHT" val="296"/>
  <p:tag name="BOXFONT" val="10"/>
  <p:tag name="BOXWRAP" val="False"/>
  <p:tag name="WORKAROUNDTRANSPARENCYBUG" val="False"/>
  <p:tag name="ALLOWFONTSUBSTITUTION" val="False"/>
  <p:tag name="BITMAPFORMAT" val="pngmono"/>
  <p:tag name="ORIGWIDTH" val="133"/>
  <p:tag name="PICTUREFILESIZE" val="414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03.412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langle|\epsilon_2|\rangle=0.119&#10;\end{eqnarray*}&#10;\end{document}"/>
  <p:tag name="IGUANATEXSIZE" val="20"/>
  <p:tag name="IGUANATEXCURSOR" val="17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02.6621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langle|\epsilon_2|\rangle=0.112&#10;\end{eqnarray*}&#10;\end{document}"/>
  <p:tag name="IGUANATEXSIZE" val="20"/>
  <p:tag name="IGUANATEXCURSOR" val="17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1377.578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epsilon_2(\{\alpha_{2\mu}\})&#10;=-\frac{\langle(x-iy)^2\rangle}{\langle x^2+y^2\rangle}&#10;\end{eqnarray*}&#10;\end{document}"/>
  <p:tag name="IGUANATEXSIZE" val="20"/>
  <p:tag name="IGUANATEXCURSOR" val="283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3103.862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alpha_{2\mu}=D^2_{0\mu}(\Omega)\beta_2\cos\gamma +\frac{1}{\sqrt{2}}\left(D^2_{2\mu}(\Omega)+D^2_{-2\mu}(\Omega)\right)&#10;    \beta_2\sin\gamma&#10;\end{eqnarray*}&#10;\end{document}"/>
  <p:tag name="IGUANATEXSIZE" val="20"/>
  <p:tag name="IGUANATEXCURSOR" val="393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301.087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langle |\epsilon_n|^2\rangle &#10;    =\int \frac{d\Omega}{8\pi^2}\, |\epsilon_n(\Omega)|^2 &#10;\end{eqnarray*}&#10;\end{document}"/>
  <p:tag name="IGUANATEXSIZE" val="20"/>
  <p:tag name="IGUANATEXCURSOR" val="340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.7116"/>
  <p:tag name="ORIGINALWIDTH" val="1547.057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epsilon_3(\{\alpha_{3\mu}\})&#10;=-\frac{\langle(x-iy)^3\rangle}{\langle (x^2+y^2)^{3/2}\rangle}&#10;\end{eqnarray*}&#10;\end{document}"/>
  <p:tag name="IGUANATEXSIZE" val="20"/>
  <p:tag name="IGUANATEXCURSOR" val="336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4439"/>
  <p:tag name="ORIGINALWIDTH" val="2540.682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   \langle |\epsilon_n|^2\rangle &#10;    \propto\int \left(\prod_{\lambda,\mu} d{\alpha}_{\lambda\mu}\,&#10;e^{-\alpha_{\lambda\mu}^2/2\sigma_\lambda^2}\right)|\epsilon_n(\{{\alpha}_{\lambda\mu}\})|^2&#10;\end{eqnarray*}&#10;\end{document}"/>
  <p:tag name="IGUANATEXSIZE" val="20"/>
  <p:tag name="IGUANATEXCURSOR" val="363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301.087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langle |\epsilon_n|^2\rangle &#10;    =\int \frac{d\Omega}{8\pi^2}\, |\epsilon_n(\Omega)|^2 &#10;\end{eqnarray*}&#10;\end{document}"/>
  <p:tag name="IGUANATEXSIZE" val="20"/>
  <p:tag name="IGUANATEXCURSOR" val="340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64.1545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langle|\epsilon_3|\rangle=0.0822&#10;\end{eqnarray*}&#10;\end{document}"/>
  <p:tag name="IGUANATEXSIZE" val="20"/>
  <p:tag name="IGUANATEXCURSOR" val="17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60.405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langle|\epsilon_3|\rangle=0.0821&#10;\end{eqnarray*}&#10;\end{document}"/>
  <p:tag name="IGUANATEXSIZE" val="20"/>
  <p:tag name="IGUANATEXCURSOR" val="17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renewcommand{\vec}[1]{\mbox{\boldmath $#1$}}&#10;\begin{document}&#10;\begin{eqnarray*}&#10;R(\theta)=R_0(1+\beta_2Y_{20}(\theta)+\beta_4Y_{40}(\theta)+\cdots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458"/>
  <p:tag name="BOXHEIGHT" val="296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824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1377.578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epsilon_2(\{\alpha_{2\mu}\})&#10;=-\frac{\langle(x-iy)^2\rangle}{\langle x^2+y^2\rangle}&#10;\end{eqnarray*}&#10;\end{document}"/>
  <p:tag name="IGUANATEXSIZE" val="20"/>
  <p:tag name="IGUANATEXCURSOR" val="283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.1935"/>
  <p:tag name="ORIGINALWIDTH" val="1015.373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d&amp;\equiv&amp;\frac{1}{\sqrt{\langle x^2\rangle\langle &#10;y^2\rangle}} \\&#10;&amp;\leftrightarrow&amp; \bar{p}_T&#10;\end{eqnarray*}&#10;\end{document}"/>
  <p:tag name="IGUANATEXSIZE" val="20"/>
  <p:tag name="IGUANATEXCURSOR" val="23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1568.804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    |\epsilon_2|&amp;=&amp;\sqrt{\frac{15}{2\pi}}\,|\alpha_{22}| \\&#10;    d&amp;=&amp;&#10;    \frac{5}{R_0^2}\left(1+\sqrt{\frac{5}{4\pi}}\alpha_{20}\right)&#10;\end{eqnarray*}&#10;\end{document}"/>
  <p:tag name="IGUANATEXSIZE" val="20"/>
  <p:tag name="IGUANATEXCURSOR" val="21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9802"/>
  <p:tag name="ORIGINALWIDTH" val="887.1392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alpha_{2\mu}=\beta_\lambda D^2_{0\mu}(\Omega)&#10;\end{eqnarray*}&#10;\end{document}"/>
  <p:tag name="IGUANATEXSIZE" val="20"/>
  <p:tag name="IGUANATEXCURSOR" val="282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renewcommand{\vec}[1]{\mbox{\boldmath $#1$}}&#10;\begin{document}&#10;\begin{eqnarray*}&#10;D_{\rm fus}(E) = \frac{d^2(E\sigma_{\rm fus})}{dE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440"/>
  <p:tag name="BOXHEIGHT" val="326"/>
  <p:tag name="BOXFONT" val="10"/>
  <p:tag name="BOXWRAP" val="False"/>
  <p:tag name="WORKAROUNDTRANSPARENCYBUG" val="False"/>
  <p:tag name="ALLOWFONTSUBSTITUTION" val="False"/>
  <p:tag name="BITMAPFORMAT" val="pngmono"/>
  <p:tag name="ORIGWIDTH" val="205.9204"/>
  <p:tag name="PICTUREFILESIZE" val="6087"/>
  <p:tag name="TEXPOINTSCALING" val="1.17763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6.1343"/>
  <p:tag name="ORIGINALWIDTH" val="1794.526"/>
  <p:tag name="OUTPUTTYPE" val="PNG"/>
  <p:tag name="IGUANATEXVERSION" val="161"/>
  <p:tag name="LATEXADDIN" val="\documentclass{slides}\pagestyle{empty}&#10;\renewcommand{\vec}[1]{\mbox{\boldmath $#1$}}&#10;\begin{document}&#10;\begin{eqnarray*}&#10;&amp;&amp;\frac{d(E\sigma_{\rm fus})}{dE} \\&#10;&amp;&amp;\sim\pi R_b^2\, P_{l=0}(E)&#10;\end{eqnarray*}&#10;\end{document}&#10;"/>
  <p:tag name="IGUANATEXSIZE" val="20"/>
  <p:tag name="IGUANATEXCURSOR" val="160"/>
  <p:tag name="TRANSPARENCY" val="Fals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2122.235"/>
  <p:tag name="OUTPUTTYPE" val="PNG"/>
  <p:tag name="IGUANATEXVERSION" val="161"/>
  <p:tag name="LATEXADDIN" val="\documentclass{slides}\pagestyle{empty}&#10;\renewcommand{\vec}[1]{\mbox{\boldmath $#1$}}&#10;\begin{document}&#10;\begin{eqnarray*}&#10;&amp;&amp;\frac{d^2(E\sigma_{\rm fus})}{dE^2} \\&#10;&amp;&amp;\sim\pi R_b^2\cdot dP_{l=0}/dE&#10;\end{eqnarray*}&#10;\end{document}&#10;"/>
  <p:tag name="IGUANATEXSIZE" val="20"/>
  <p:tag name="IGUANATEXCURSOR" val="164"/>
  <p:tag name="TRANSPARENCY" val="Fals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9.4713"/>
  <p:tag name="ORIGINALWIDTH" val="646.4192"/>
  <p:tag name="OUTPUTTYPE" val="PNG"/>
  <p:tag name="IGUANATEXVERSION" val="161"/>
  <p:tag name="LATEXADDIN" val="\documentclass{slides}\pagestyle{empty}&#10;\renewcommand{\vec}[1]{\mbox{\boldmath $#1$}}&#10;\begin{document}&#10;\begin{eqnarray*}&#10;E\sigma_{\rm fus}&#10;\end{eqnarray*}&#10;\end{document}&#10;"/>
  <p:tag name="IGUANATEXSIZE" val="20"/>
  <p:tag name="IGUANATEXCURSOR" val="138"/>
  <p:tag name="TRANSPARENCY" val="Fals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8.6764"/>
  <p:tag name="ORIGINALWIDTH" val="4176.228"/>
  <p:tag name="OUTPUTTYPE" val="PNG"/>
  <p:tag name="IGUANATEXVERSION" val="161"/>
  <p:tag name="LATEXADDIN" val="\documentclass{slides}\pagestyle{empty}&#10;\renewcommand{\vec}[1]{\mbox{\boldmath $#1$}}&#10;\begin{document}&#10;\begin{eqnarray*}&#10;D_{\rm fus}(E)=\frac{d^2(E\sigma_{\rm fus})}{dE^2}&#10;\sim\pi R_b^2\,\frac{dP_{l=0}}{dE}&#10;\end{eqnarray*}&#10;\end{document}&#10;"/>
  <p:tag name="IGUANATEXSIZE" val="20"/>
  <p:tag name="IGUANATEXCURSOR" val="187"/>
  <p:tag name="TRANSPARENCY" val="Fals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renewcommand{\vec}[1]{\mbox{\boldmath $#1$}}&#10;\begin{document}&#10;\begin{eqnarray*}&#10;D_{\rm fus}(E) = \frac{d^2(E\sigma_{\rm fus})}{dE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440"/>
  <p:tag name="BOXHEIGHT" val="326"/>
  <p:tag name="BOXFONT" val="10"/>
  <p:tag name="BOXWRAP" val="False"/>
  <p:tag name="WORKAROUNDTRANSPARENCYBUG" val="False"/>
  <p:tag name="ALLOWFONTSUBSTITUTION" val="False"/>
  <p:tag name="BITMAPFORMAT" val="pngmono"/>
  <p:tag name="ORIGWIDTH" val="205.9204"/>
  <p:tag name="PICTUREFILESIZE" val="6087"/>
  <p:tag name="TEXPOINTSCALING" val="1.1776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83.952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langle \beta\rangle=0&#10;\end{eqnarray*}&#10;\end{document}"/>
  <p:tag name="IGUANATEXSIZE" val="20"/>
  <p:tag name="IGUANATEXCURSOR" val="16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1259.843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phi(x)=\left(\frac{\alpha}{\pi}\right)^{1/4}\,e^{-\alpha x^2/2}&#10;\end{eqnarray*}&#10;\end{document}"/>
  <p:tag name="IGUANATEXSIZE" val="20"/>
  <p:tag name="IGUANATEXCURSOR" val="20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338.583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to\langle x\rangle=0,~~\langle x^2\rangle=1/2\alpha&#10;\end{eqnarray*}&#10;\end{document}"/>
  <p:tag name="IGUANATEXSIZE" val="20"/>
  <p:tag name="IGUANATEXCURSOR" val="16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83.952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langle \beta\rangle=0&#10;\end{eqnarray*}&#10;\end{document}"/>
  <p:tag name="IGUANATEXSIZE" val="20"/>
  <p:tag name="IGUANATEXCURSOR" val="16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7.4241"/>
  <p:tag name="ORIGINALWIDTH" val="1578.553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&amp;&amp;\sigma_{\rm fus}(E)\sim\int d\beta\,w(\beta)\sigma_0(E;\beta) \\&#10;&amp;&amp;w(\beta)=\frac{1}{\sqrt{2\pi\sigma^2}}\,e^{-\beta^2/2\sigma^2}&#10;\end{eqnarray*}&#10;\end{document}"/>
  <p:tag name="IGUANATEXSIZE" val="20"/>
  <p:tag name="IGUANATEXCURSOR" val="253"/>
  <p:tag name="TRANSPARENCY" val="True"/>
  <p:tag name="LATEXENGINEID" val="0"/>
  <p:tag name="TEMPFOLDER" val="c:\temp\"/>
  <p:tag name="LATEXFORMHEIGHT" val="320"/>
  <p:tag name="LATEXFORMWIDTH" val="50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477.315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sqrt{\langle \beta_\lambda^2\rangle}=\frac{4\pi}{3ZR^\lambda}&#10;\sqrt{\frac{B(E\lambda)\uparrow}{e^2}}&#10;\end{eqnarray*}&#10;\end{document}"/>
  <p:tag name="IGUANATEXSIZE" val="20"/>
  <p:tag name="IGUANATEXCURSOR" val="345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98874"/>
  <p:tag name="ORIGINALWIDTH" val="968.8789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tau_{\rm reaction} \ll \tau_{\rm nucleus}&#10;\end{eqnarray*}&#10;\end{document}"/>
  <p:tag name="IGUANATEXSIZE" val="20"/>
  <p:tag name="IGUANATEXCURSOR" val="18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9636"/>
  <p:tag name="ORIGINALWIDTH" val="1805.024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E_{\rm vib}&amp;\sim&amp; 2~{\rm MeV} \\&#10;E_{\rm tunnel}&amp;\sim&amp;\hbar\Omega_{\rm barrier}\sim 3.5~{\rm MeV}&#10;\end{eqnarray*}&#10;\end{document}"/>
  <p:tag name="IGUANATEXSIZE" val="20"/>
  <p:tag name="IGUANATEXCURSOR" val="17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03853"/>
  <p:tag name="ORIGINALWIDTH" val="152.4822"/>
  <p:tag name="OUTPUTTYPE" val="SVG"/>
  <p:tag name="IGUANATEXVERSION" val="160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hat{T}_{\rm E3}\propto \alpha_{3\mu}=\frac{\beta_{3}}{\sqrt{7}}&#10;(a^\dagger_{3\mu}+(-1)^\mu a_{3-\mu})&#10;\end{eqnarray*}&#10;\end{document}"/>
  <p:tag name="IGUANATEXSIZE" val="20"/>
  <p:tag name="IGUANATEXCURSOR" val="326"/>
  <p:tag name="TRANSPARENCY" val="True"/>
  <p:tag name="LATEXENGINEID" val="0"/>
  <p:tag name="TEMPFOLDER" val="/Users/hagino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1714.286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    \rho(\vec{r},\{\alpha_{\lambda\mu}\})=\frac{\rho_0}{1+e^{(r-R(\theta,\phi))/a}};&#10;\end{eqnarray*}&#10;\end{document}"/>
  <p:tag name="IGUANATEXSIZE" val="20"/>
  <p:tag name="IGUANATEXCURSOR" val="335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4439"/>
  <p:tag name="ORIGINALWIDTH" val="1883.015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R(\theta,\phi)=R_0\left(1+\sum_{\lambda,\mu}\alpha_{\lambda\mu}Y^*_{\lambda\mu}(\hat{\vec{r}})\right)&#10;\end{eqnarray*}&#10;\end{document}"/>
  <p:tag name="IGUANATEXSIZE" val="20"/>
  <p:tag name="IGUANATEXCURSOR" val="276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92095"/>
  <p:tag name="ORIGINALWIDTH" val="92.305"/>
  <p:tag name="OUTPUTTYPE" val="SVG"/>
  <p:tag name="IGUANATEXVERSION" val="160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|\nu_i\rangle=\alpha_i|0^+\rangle+\beta_i|3^-\rangle&#10;\end{eqnarray*}&#10;\end{document}"/>
  <p:tag name="IGUANATEXSIZE" val="20"/>
  <p:tag name="IGUANATEXCURSOR" val="292"/>
  <p:tag name="TRANSPARENCY" val="True"/>
  <p:tag name="LATEXENGINEID" val="0"/>
  <p:tag name="TEMPFOLDER" val="/Users/hagino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28886"/>
  <p:tag name="ORIGINALWIDTH" val="83.66404"/>
  <p:tag name="OUTPUTTYPE" val="SVG"/>
  <p:tag name="IGUANATEXVERSION" val="160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to |0^+\rangle=\sum_i\gamma_i\,|\nu_i\rangle&#10;\end{eqnarray*}&#10;\end{document}"/>
  <p:tag name="IGUANATEXSIZE" val="20"/>
  <p:tag name="IGUANATEXCURSOR" val="283"/>
  <p:tag name="TRANSPARENCY" val="True"/>
  <p:tag name="LATEXENGINEID" val="0"/>
  <p:tag name="TEMPFOLDER" val="/Users/hagino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"/>
  <p:tag name="ORIGINALWIDTH" val="64"/>
  <p:tag name="OUTPUTTYPE" val="PDF"/>
  <p:tag name="IGUANATEXVERSION" val="160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sigma=\sum_i|\gamma_i|^2\sigma_i&#10;\end{eqnarray*}&#10;\end{document}"/>
  <p:tag name="IGUANATEXSIZE" val="20"/>
  <p:tag name="IGUANATEXCURSOR" val="284"/>
  <p:tag name="TRANSPARENCY" val="True"/>
  <p:tag name="LATEXENGINEID" val="0"/>
  <p:tag name="TEMPFOLDER" val="/Users/hagino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"/>
  <p:tag name="ORIGINALWIDTH" val="72"/>
  <p:tag name="OUTPUTTYPE" val="PDF"/>
  <p:tag name="IGUANATEXVERSION" val="160"/>
  <p:tag name="LATEXADDIN" val="\documentclass{article}&#10;\usepackage{amsmath}&#10;\renewcommand{\vec}[1]{\mbox{\boldmath $#1$}}&#10;\pagestyle{empty}&#10;\begin{document}&#10;\begin{eqnarray*}&#10;w(\beta)\propto e^{-\beta^2/2\sigma^2}&#10;\end{eqnarray*}&#10;\end{document}"/>
  <p:tag name="IGUANATEXSIZE" val="20"/>
  <p:tag name="IGUANATEXCURSOR" val="160"/>
  <p:tag name="TRANSPARENCY" val="True"/>
  <p:tag name="LATEXENGINEID" val="0"/>
  <p:tag name="TEMPFOLDER" val="/Users/hagino/Library/Containers/com.microsoft.Powerpoint/Data/tmp/TemporaryItems/"/>
  <p:tag name="LATEXFORMHEIGHT" val="320"/>
  <p:tag name="LATEXFORMWIDTH" val="50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00468"/>
  <p:tag name="ORIGINALWIDTH" val="8.846813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to |0^+\rangle=\sum_i\gamma_i\,|\nu_i\rangle&#10;\end{eqnarray*}&#10;\end{document}"/>
  <p:tag name="IGUANATEXSIZE" val="20"/>
  <p:tag name="IGUANATEXCURSOR" val="283"/>
  <p:tag name="TRANSPARENCY" val="True"/>
  <p:tag name="LATEXENGINEID" val="0"/>
  <p:tag name="TEMPFOLDER" val="/Users/hagino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6"/>
  <p:tag name="ORIGINALWIDTH" val="0.3984735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98874"/>
  <p:tag name="ORIGINALWIDTH" val="914.1357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tau_{\rm camera} \ll \tau_{\rm motion}&#10;\end{eqnarray*}&#10;\end{document}"/>
  <p:tag name="IGUANATEXSIZE" val="20"/>
  <p:tag name="IGUANATEXCURSOR" val="1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74"/>
  <p:tag name="ORIGINALWIDTH" val="4.194267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13"/>
  <p:tag name="ORIGINALWIDTH" val="5.132753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6"/>
  <p:tag name="ORIGINALWIDTH" val="2.221648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7"/>
  <p:tag name="ORIGINALWIDTH" val="6.625131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7"/>
  <p:tag name="ORIGINALWIDTH" val="13.26024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1"/>
  <p:tag name="ORIGINALWIDTH" val="2.113069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4544"/>
  <p:tag name="ORIGINALWIDTH" val="5.230369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1"/>
  <p:tag name="ORIGINALWIDTH" val="2.113069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6"/>
  <p:tag name="ORIGINALWIDTH" val="0.3984735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86"/>
  <p:tag name="ORIGINALWIDTH" val="4.692394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341.2073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Psi_{0^+}=&#10;\end{eqnarray*}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1"/>
  <p:tag name="ORIGINALWIDTH" val="2.113069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6"/>
  <p:tag name="ORIGINALWIDTH" val="2.221648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0.3943307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|\nu_i\rangle=\alpha_i|0^+\rangle+\beta_i|3^-\rangle&#10;\end{eqnarray*}&#10;\end{document}"/>
  <p:tag name="IGUANATEXSIZE" val="20"/>
  <p:tag name="IGUANATEXCURSOR" val="292"/>
  <p:tag name="TRANSPARENCY" val="True"/>
  <p:tag name="LATEXENGINEID" val="0"/>
  <p:tag name="TEMPFOLDER" val="/Users/hagino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5"/>
  <p:tag name="ORIGINALWIDTH" val="4.643504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6"/>
  <p:tag name="ORIGINALWIDTH" val="2.091063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198504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556142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5.530787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6"/>
  <p:tag name="ORIGINALWIDTH" val="2.091063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0.3943307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renewcommand{\vec}[1]{\mbox{\boldmath $#1$}}&#10;\begin{document}&#10;\begin{eqnarray*}&#10;E_I\sim\frac{I(I+1)\hbar^2}{2{\cal J}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440"/>
  <p:tag name="BOXHEIGHT" val="326"/>
  <p:tag name="BOXFONT" val="10"/>
  <p:tag name="BOXWRAP" val="False"/>
  <p:tag name="WORKAROUNDTRANSPARENCYBUG" val="False"/>
  <p:tag name="ALLOWFONTSUBSTITUTION" val="False"/>
  <p:tag name="BITMAPFORMAT" val="pngmono"/>
  <p:tag name="ORIGWIDTH" val="160"/>
  <p:tag name="PICTUREFILESIZE" val="432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1"/>
  <p:tag name="ORIGINALWIDTH" val="4.150551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4"/>
  <p:tag name="ORIGINALWIDTH" val="5.079252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198504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6.556142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8"/>
  <p:tag name="ORIGINALWIDTH" val="5.374291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6"/>
  <p:tag name="ORIGINALWIDTH" val="2.091063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0.3943307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1"/>
  <p:tag name="ORIGINALWIDTH" val="4.091417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29"/>
  <p:tag name="ORIGINALWIDTH" val="4.665197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198504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8.4627"/>
  <p:tag name="ORIGINALWIDTH" val="893.8882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E_I=\frac{I(I+1)\hbar^2}{2{\cal J}}&#10;\end{eqnarray*}&#10;\end{document}"/>
  <p:tag name="IGUANATEXSIZE" val="20"/>
  <p:tag name="IGUANATEXCURSOR" val="17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4236"/>
  <p:tag name="ORIGINALWIDTH" val="2.642847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hat{T}_{\rm E3}\propto \alpha_{3\mu}=\frac{\beta_{3}}{\sqrt{7}}&#10;(a^\dagger_{3\mu}+(-1)^\mu a_{3-\mu})&#10;\end{eqnarray*}&#10;\end{document}"/>
  <p:tag name="IGUANATEXSIZE" val="20"/>
  <p:tag name="IGUANATEXCURSOR" val="326"/>
  <p:tag name="TRANSPARENCY" val="True"/>
  <p:tag name="LATEXENGINEID" val="0"/>
  <p:tag name="TEMPFOLDER" val="/Users/hagino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687"/>
  <p:tag name="ORIGINALWIDTH" val="6.73087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236"/>
  <p:tag name="ORIGINALWIDTH" val="4.656176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103"/>
  <p:tag name="ORIGINALWIDTH" val="3.18727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5"/>
  <p:tag name="ORIGINALWIDTH" val="6.592309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5"/>
  <p:tag name="ORIGINALWIDTH" val="5.552964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103"/>
  <p:tag name="ORIGINALWIDTH" val="3.18727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43"/>
  <p:tag name="ORIGINALWIDTH" val="4.129594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36"/>
  <p:tag name="ORIGINALWIDTH" val="6.582397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8"/>
  <p:tag name="ORIGINALWIDTH" val="5.395862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2.4635"/>
  <p:tag name="ORIGINALWIDTH" val="1805.024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E_{\rm rot}&amp;\sim&amp;E_{2^+}=82~{\rm keV} \\&#10;E_{\rm tunnel}&amp;\sim&amp;\hbar\Omega_{\rm barrier}\sim 3.5~{\rm MeV}&#10;\end{eqnarray*}&#10;\end{document}"/>
  <p:tag name="IGUANATEXSIZE" val="20"/>
  <p:tag name="IGUANATEXCURSOR" val="248"/>
  <p:tag name="TRANSPARENCY" val="True"/>
  <p:tag name="LATEXENGINEID" val="0"/>
  <p:tag name="TEMPFOLDER" val="c:\temp\"/>
  <p:tag name="LATEXFORMHEIGHT" val="320"/>
  <p:tag name="LATEXFORMWIDTH" val="50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103"/>
  <p:tag name="ORIGINALWIDTH" val="3.18727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56"/>
  <p:tag name="ORIGINALWIDTH" val="13.19785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25"/>
  <p:tag name="ORIGINALWIDTH" val="7.720713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56"/>
  <p:tag name="ORIGINALWIDTH" val="4.949187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3915"/>
  <p:tag name="ORIGINALWIDTH" val="4.246379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25"/>
  <p:tag name="ORIGINALWIDTH" val="2.296399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5"/>
  <p:tag name="ORIGINALWIDTH" val="4.533443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01971"/>
  <p:tag name="ORIGINALWIDTH" val="2.563669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103"/>
  <p:tag name="ORIGINALWIDTH" val="3.18727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43"/>
  <p:tag name="ORIGINALWIDTH" val="4.129594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341.2073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Psi_{0^+}=&#10;\end{eqnarray*}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103"/>
  <p:tag name="ORIGINALWIDTH" val="6.582397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25"/>
  <p:tag name="ORIGINALWIDTH" val="2.296399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852"/>
  <p:tag name="ORIGINALWIDTH" val="6.047886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103"/>
  <p:tag name="ORIGINALWIDTH" val="3.266448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25"/>
  <p:tag name="ORIGINALWIDTH" val="2.296399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43"/>
  <p:tag name="ORIGINALWIDTH" val="4.129594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5"/>
  <p:tag name="ORIGINALWIDTH" val="4.533443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103"/>
  <p:tag name="ORIGINALWIDTH" val="3.18727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61"/>
  <p:tag name="ORIGINALWIDTH" val="4.683899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43"/>
  <p:tag name="ORIGINALWIDTH" val="4.129594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sigma_{\rm fus}(E)=\int^1_0d(\cos\theta)\sigma_{\rm fus}(E;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458"/>
  <p:tag name="BOXHEIGHT" val="296"/>
  <p:tag name="BOXFONT" val="10"/>
  <p:tag name="BOXWRAP" val="False"/>
  <p:tag name="WORKAROUNDTRANSPARENCYBUG" val="False"/>
  <p:tag name="ALLOWFONTSUBSTITUTION" val="False"/>
  <p:tag name="BITMAPFORMAT" val="pngmono"/>
  <p:tag name="ORIGWIDTH" val="304.875"/>
  <p:tag name="PICTUREFILESIZE" val="780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25"/>
  <p:tag name="ORIGINALWIDTH" val="2.296399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"/>
  <p:tag name="ORIGINALWIDTH" val="193"/>
  <p:tag name="OUTPUTTYPE" val="PDF"/>
  <p:tag name="IGUANATEXVERSION" val="160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sqrt{\langle \beta_3^2\rangle}=\frac{4\pi}{3ZR^3}&#10;\sqrt{\frac{B(E3:0^+\to 3^-)}{e^2}}\sim 0.144&#10;\end{eqnarray*}&#10;\end{document}"/>
  <p:tag name="IGUANATEXSIZE" val="20"/>
  <p:tag name="IGUANATEXCURSOR" val="347"/>
  <p:tag name="TRANSPARENCY" val="True"/>
  <p:tag name="LATEXENGINEID" val="0"/>
  <p:tag name="TEMPFOLDER" val="/Users/hagino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97.038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rho_0(r)\to \rho_0(r)+c(t)\delta\rho(r)Y_{30}(\theta)&#10;\end{eqnarray*}&#10;\end{document}"/>
  <p:tag name="IGUANATEXSIZE" val="20"/>
  <p:tag name="IGUANATEXCURSOR" val="305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33.4458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langle \beta_3\rangle=0&#10;\end{eqnarray*}&#10;\end{document}"/>
  <p:tag name="IGUANATEXSIZE" val="20"/>
  <p:tag name="IGUANATEXCURSOR" val="159"/>
  <p:tag name="TRANSPARENCY" val="True"/>
  <p:tag name="LATEXENGINEID" val="0"/>
  <p:tag name="TEMPFOLDER" val="c:\temp\"/>
  <p:tag name="LATEXFORMHEIGHT" val="320"/>
  <p:tag name="LATEXFORMWIDTH" val="50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585.6768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langle (\beta_3)^2\rangle\neq0&#10;\end{eqnarray*}&#10;\end{document}"/>
  <p:tag name="IGUANATEXSIZE" val="20"/>
  <p:tag name="IGUANATEXCURSOR" val="161"/>
  <p:tag name="TRANSPARENCY" val="True"/>
  <p:tag name="LATEXENGINEID" val="0"/>
  <p:tag name="TEMPFOLDER" val="c:\temp\"/>
  <p:tag name="LATEXFORMHEIGHT" val="320"/>
  <p:tag name="LATEXFORMWIDTH" val="50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33.4458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langle \beta_3\rangle=0&#10;\end{eqnarray*}&#10;\end{document}"/>
  <p:tag name="IGUANATEXSIZE" val="20"/>
  <p:tag name="IGUANATEXCURSOR" val="159"/>
  <p:tag name="TRANSPARENCY" val="True"/>
  <p:tag name="LATEXENGINEID" val="0"/>
  <p:tag name="TEMPFOLDER" val="c:\temp\"/>
  <p:tag name="LATEXFORMHEIGHT" val="320"/>
  <p:tag name="LATEXFORMWIDTH" val="50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585.6768"/>
  <p:tag name="OUTPUTTYPE" val="PNG"/>
  <p:tag name="IGUANATEXVERSION" val="161"/>
  <p:tag name="LATEXADDIN" val="\documentclass{article}&#10;\usepackage{amsmath}&#10;\renewcommand{\vec}[1]{\mbox{\boldmath $#1$}}&#10;\pagestyle{empty}&#10;\begin{document}&#10;\begin{eqnarray*}&#10;\langle (\beta_3)^2\rangle\neq0&#10;\end{eqnarray*}&#10;\end{document}"/>
  <p:tag name="IGUANATEXSIZE" val="20"/>
  <p:tag name="IGUANATEXCURSOR" val="161"/>
  <p:tag name="TRANSPARENCY" val="True"/>
  <p:tag name="LATEXENGINEID" val="0"/>
  <p:tag name="TEMPFOLDER" val="c:\temp\"/>
  <p:tag name="LATEXFORMHEIGHT" val="320"/>
  <p:tag name="LATEXFORMWIDTH" val="50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"/>
  <p:tag name="ORIGINALWIDTH" val="193"/>
  <p:tag name="OUTPUTTYPE" val="PDF"/>
  <p:tag name="IGUANATEXVERSION" val="160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sqrt{\langle \beta_3^2\rangle}=\frac{4\pi}{3ZR^3}&#10;\sqrt{\frac{B(E3:0^+\to 3^-)}{e^2}}\sim 0.144&#10;\end{eqnarray*}&#10;\end{document}"/>
  <p:tag name="IGUANATEXSIZE" val="20"/>
  <p:tag name="IGUANATEXCURSOR" val="347"/>
  <p:tag name="TRANSPARENCY" val="True"/>
  <p:tag name="LATEXENGINEID" val="0"/>
  <p:tag name="TEMPFOLDER" val="/Users/hagino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.2103"/>
  <p:tag name="ORIGINALWIDTH" val="2905.887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epsilon_2(\{\alpha_{2\mu}\})&#10;=-\frac{\int d\vec{r}\,r_\perp^2\,e^{2i\phi}&#10;\rho(\vec{r},\{\alpha_{2\mu}\})}&#10;{\int d\vec{r}\,r_\perp^2\,&#10;\rho(\vec{r},\{\alpha_{2\mu}\})}&#10;=-\frac{\langle(x-iy)^2\rangle}{\langle x^2+y^2\rangle}&#10;\end{eqnarray*}&#10;\end{document}"/>
  <p:tag name="IGUANATEXSIZE" val="20"/>
  <p:tag name="IGUANATEXCURSOR" val="422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2.4635"/>
  <p:tag name="ORIGINALWIDTH" val="1214.098"/>
  <p:tag name="OUTPUTTYPE" val="PNG"/>
  <p:tag name="IGUANATEXVERSION" val="161"/>
  <p:tag name="LATEXADDIN" val="\documentclass{article}&#10;\usepackage{amsmath}&#10;\usepackage{color}&#10;\renewcommand{\vec}[1]{\mbox{\boldmath $#1$}}&#10;\newcommand{\red}[1]{\textcolor{red}{#1}}&#10;\newcommand{\blue}[1]{\textcolor{blue}{{#1}}}&#10;\pagestyle{empty}&#10;\begin{document}&#10;\begin{eqnarray*}&#10;\rho_z(x,y)\equiv\int_{-\infty}^\infty dz\,\rho(\vec{r})&#10;\end{eqnarray*}&#10;\end{document}"/>
  <p:tag name="IGUANATEXSIZE" val="20"/>
  <p:tag name="IGUANATEXCURSOR" val="269"/>
  <p:tag name="TRANSPARENCY" val="True"/>
  <p:tag name="LATEXENGINEID" val="0"/>
  <p:tag name="TEMPFOLDER" val="c:\temp\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11883</TotalTime>
  <Words>1581</Words>
  <Application>Microsoft Macintosh PowerPoint</Application>
  <PresentationFormat>ワイド画面</PresentationFormat>
  <Paragraphs>271</Paragraphs>
  <Slides>29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8" baseType="lpstr">
      <vt:lpstr>HG丸ｺﾞｼｯｸM-PRO</vt:lpstr>
      <vt:lpstr>ＭＳ Ｐ明朝</vt:lpstr>
      <vt:lpstr>Arial</vt:lpstr>
      <vt:lpstr>Cambria Math</vt:lpstr>
      <vt:lpstr>Symbol</vt:lpstr>
      <vt:lpstr>Times New Roman</vt:lpstr>
      <vt:lpstr>Wingdings</vt:lpstr>
      <vt:lpstr>標準デザイン</vt:lpstr>
      <vt:lpstr>数式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Kouichi Hagino</dc:creator>
  <cp:lastModifiedBy>hagino.kouichi.5m@ms.c.kyoto-u.ac.jp</cp:lastModifiedBy>
  <cp:revision>1066</cp:revision>
  <cp:lastPrinted>2018-12-18T06:31:25Z</cp:lastPrinted>
  <dcterms:created xsi:type="dcterms:W3CDTF">2003-11-20T05:06:09Z</dcterms:created>
  <dcterms:modified xsi:type="dcterms:W3CDTF">2025-09-21T00:48:57Z</dcterms:modified>
</cp:coreProperties>
</file>