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  <p:sldMasterId id="2147483893" r:id="rId2"/>
  </p:sldMasterIdLst>
  <p:notesMasterIdLst>
    <p:notesMasterId r:id="rId41"/>
  </p:notesMasterIdLst>
  <p:handoutMasterIdLst>
    <p:handoutMasterId r:id="rId42"/>
  </p:handoutMasterIdLst>
  <p:sldIdLst>
    <p:sldId id="423" r:id="rId3"/>
    <p:sldId id="865" r:id="rId4"/>
    <p:sldId id="736" r:id="rId5"/>
    <p:sldId id="738" r:id="rId6"/>
    <p:sldId id="737" r:id="rId7"/>
    <p:sldId id="848" r:id="rId8"/>
    <p:sldId id="844" r:id="rId9"/>
    <p:sldId id="847" r:id="rId10"/>
    <p:sldId id="837" r:id="rId11"/>
    <p:sldId id="849" r:id="rId12"/>
    <p:sldId id="850" r:id="rId13"/>
    <p:sldId id="852" r:id="rId14"/>
    <p:sldId id="851" r:id="rId15"/>
    <p:sldId id="866" r:id="rId16"/>
    <p:sldId id="839" r:id="rId17"/>
    <p:sldId id="854" r:id="rId18"/>
    <p:sldId id="855" r:id="rId19"/>
    <p:sldId id="856" r:id="rId20"/>
    <p:sldId id="864" r:id="rId21"/>
    <p:sldId id="858" r:id="rId22"/>
    <p:sldId id="765" r:id="rId23"/>
    <p:sldId id="256" r:id="rId24"/>
    <p:sldId id="257" r:id="rId25"/>
    <p:sldId id="258" r:id="rId26"/>
    <p:sldId id="259" r:id="rId27"/>
    <p:sldId id="827" r:id="rId28"/>
    <p:sldId id="828" r:id="rId29"/>
    <p:sldId id="857" r:id="rId30"/>
    <p:sldId id="860" r:id="rId31"/>
    <p:sldId id="861" r:id="rId32"/>
    <p:sldId id="782" r:id="rId33"/>
    <p:sldId id="783" r:id="rId34"/>
    <p:sldId id="862" r:id="rId35"/>
    <p:sldId id="863" r:id="rId36"/>
    <p:sldId id="829" r:id="rId37"/>
    <p:sldId id="845" r:id="rId38"/>
    <p:sldId id="806" r:id="rId39"/>
    <p:sldId id="804" r:id="rId4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5" autoAdjust="0"/>
    <p:restoredTop sz="90040" autoAdjust="0"/>
  </p:normalViewPr>
  <p:slideViewPr>
    <p:cSldViewPr>
      <p:cViewPr varScale="1">
        <p:scale>
          <a:sx n="143" d="100"/>
          <a:sy n="143" d="100"/>
        </p:scale>
        <p:origin x="144" y="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21-9-2025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21-9-2025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6238-C7B3-C929-8E6F-E9F2BF07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EA33-B0EB-3BF1-4B88-ECCF4EAF6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F5135-ABCF-53F7-3201-155493F2F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93DC-7DE6-0BA2-D7CB-77BE19709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6054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AD8F-8427-AFE5-67DB-1D5ECA6F7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B5ED7-FDCD-A133-4667-7A5F5E383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3052E-8737-556F-9FD3-007097338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57814-C9A9-CE33-D8C7-E8A946C44F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984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45652-11BD-5749-B42C-68317BACC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329F5-A084-CDA4-C001-F046AD53D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538C4B-1329-B607-B02A-76CA8AF91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297B-9B1F-46B4-329C-26D395D90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1745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2DAB-4613-6A7F-8B85-F81A9D46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EB846-16BB-056D-0A13-C1E2267A9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8BA58-8DCE-5D7D-BDB1-1A8672365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18CE-68A7-ACE3-5622-ED4788140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9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4E4D8-40B2-166C-25EB-FE723187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80AEF-EA78-F26D-98E9-52C0C48A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F217A-7011-2938-4091-37BA10865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2B99D-C14B-60FD-AEF2-338D24675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942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A8AC9-DE07-9B8E-D0C5-62A656B32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0AB78-246C-B852-2AB7-C68D8ADEDC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A4AFE-9D46-C10C-1B57-6A9D096A6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5B29E-FC65-3381-F266-AEE02A793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203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086ED-8781-DEAC-3005-45298528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7955A-C154-632F-8FED-447904739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D5F300-FEA4-4E15-DD72-30FF092C4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1F4D7-3025-4714-431D-BAD853D2AD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026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D183-57EE-D171-34AF-7BC12379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7B3BA-F9C5-C0DA-B248-417C3E7F6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EABE2-9977-CF12-F8CB-9DE1C12D6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25AB-933E-BEE4-1ECD-4A7511E9B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835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D280-312E-4023-1C7A-14779B948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02EC5-1296-BE99-9222-A21FF73BF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10A71-E41E-6650-8B47-CFDD2C899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1C004-0D85-9518-071E-4B43CCC14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530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251E6-3137-A239-8540-A16496E4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1D0487-E15B-BCF4-73BF-393EF5C89A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745DB-EC7A-BB8E-DE19-DDBA1A616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2AF4-B66C-3489-D8F9-2523FEC7A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1278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2EBB0-5F32-B9E2-31C1-990C7E33A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D408C-9C48-F9CA-4C46-DD7438C0C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41E0F-FEBD-5F97-97D4-9B586F136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D8F36-7FC3-54BB-8996-CBD05E6F0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914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2EB14-0EB8-1E60-BA0A-41D12D9CF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3AA3A-C7AD-77BD-2176-1A500005E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795AC-E03A-6D4C-60ED-03B4E18F2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E04B6-5138-C031-4568-2CA0A13A3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4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9CCA-DAF4-352C-A6A7-6BA65AFD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2A7C87-2D78-C468-5B27-7A111432E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634D8-1A0C-ABA7-49A2-61BFD2A34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D964A-4E38-5331-09B6-342F60BA0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922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254A-E94F-BB8A-8A2C-10E019CB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8F5A4-D990-A802-432D-1B96A369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D044F-E569-4A87-5FB0-71D2EC287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CBB0A-DEA1-B0C0-FF1E-3826F2D8F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578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B32E-3454-B988-FF13-002CA1ADD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1C6D5-38A2-1184-CE40-1C0714FF1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80583D-A8A1-4825-211B-1FDBECB55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50485-6696-EF28-F0D0-88933163A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12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97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833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6290-1796-43F2-A44B-47CCF62B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9DE72-1E14-89A8-53E0-B5E30A9E5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F500D-5C92-334A-0824-0C78B8EE8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8E3BD-4F33-417F-200B-A597C4A68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52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DC3A-97EE-3597-BAEB-03CBB660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D800C2-80E5-8ED2-4EB5-F18286B3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30C92-FE9D-C22C-8A7B-2D443204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DC14E-73C7-FACC-2DF2-6B9F857977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664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23A2-8392-6292-A63E-2B1C7B817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8B9AC-A1F5-ED66-D7E0-628EC70CD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B6BC1-06BB-6607-3AC6-D811832AE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1FFF-F7C0-368F-2E9C-4E5B60E7B1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98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229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125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3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06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83559-959A-5361-524C-32BC9DF1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69871-2613-448F-F5AA-A369CF826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820F3-3A42-F686-A695-8F5E3AB24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973E3-DAC1-3117-A0D5-17D00F020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677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D77E2-92F9-1EB5-A38E-4700401B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17286F-D2A0-108B-262F-3A7299AB0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A2328-91E5-37BF-59C6-EECC4D41D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EC9C5-E47F-092D-E344-ABB232F11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981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61F9-F1F0-2BA3-1315-629476C00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D9B2B-B9EF-4532-3680-D534F088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448C8-8819-5C1F-4ADA-13E00380F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A804-161F-793B-7D19-80C5A1D5B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962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3449-ABE8-B1FA-969A-2AA0F0136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46511-D231-6245-A214-C2D0E3243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1C73C-CE5B-C0E0-4ACD-1C2808954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DA29-D99C-C02C-D2BC-0E225E8B5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34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49F1-9AD1-24FA-63E2-C8EC9FA0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24DA5-7539-72DF-EEF5-9FE0F2B6C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A359C3-8705-09A7-D637-5CBAA8523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57DF2-98D3-E872-9325-2024D308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365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8F178-BC36-A36F-630E-29F9E3CF0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8318EA-2B18-5417-F3B5-89C4417FC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EDCDD-4BBF-6A52-CAE8-DC57F8DC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82819-0359-94F1-B8F0-D71A677B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430A9-3C1D-A0CF-89E7-2F494FB9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2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0508-6AD8-C3AD-FFB9-C7E8681E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5CF4-C467-0FA8-71E1-B4AC8A765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9A99C-E49F-E9B8-28EA-C7BB2B84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E1E3B-1997-A686-8894-07607CDD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D4F0-1FBB-45AC-69E6-1F1F59DC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4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474C-F157-D0FF-6F93-C8FF72792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6358C-B82C-92ED-2736-821129684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66585-51F8-DF4C-065D-20292977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6A6F0-E44A-6693-73FD-DDA831C3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9AF8E-CA4B-9DBA-4748-6136AD36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7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D7AE7-2FAF-A63A-CA69-35BA6210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71E6C-9E1A-34EF-7AC1-F9C97E0FC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9B70B-97F2-0C72-2FD9-C6355B33D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1948D-2BBA-3943-1781-4727B9C5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9879-4898-A8DC-4B4C-4143BCF1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CD4EB-1CF6-E885-15E6-4E44B960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94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80976-ACBE-7D47-8394-D9346584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C08D7-CDA2-A453-1520-5A98F9CD6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E9859-88AA-536E-7CCD-E1958ACB8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6C43D-694B-E509-B5B6-389C6E77F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58A57-7272-E85F-E6BF-7FC9AEAD1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7E8AD-700E-2F13-6DB1-F727A18D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51A2DB-3AD9-03C0-72FE-9E6B0DB3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873A7C-EA42-1223-CAA3-5E86FB7E1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65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08AD8-1891-9233-B9FA-C57949CE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9DD75-D229-5E86-A4A6-AF7175A9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B9119-8985-39E2-49CD-B6D4AFC2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0FCB-1B09-E98C-57F1-883EB1F9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35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DBDA20-A270-7651-16B4-0BBAB3C9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B4A0F-6C7A-8376-2B95-98D225F5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20574-9983-3BBE-1657-C1B440A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40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3047-C594-690F-EF2E-036B8CD3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07BA-69B8-BDC2-5991-BE0DDEDA1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C0542-02AA-0828-B35F-C2DDDDADB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D744D-265E-32A8-91F9-1B610025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6C031-4515-BFA4-F471-6589B48F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7CDEF-28AB-5B9C-3D1C-E2306091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89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7A4F-F9C2-20ED-AA7C-03312EB6A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8DAD2-48A2-FC7A-E5A5-9FBC24DC2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7E6B8-A078-4EB5-3126-75EA5CA11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3BD69-1344-3205-0EFF-EBA19F6A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7E8E3-BA1F-5D07-0AB8-7BC7D2E8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029E3-DAC9-3461-883D-BDE95644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61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B30F1-83DC-C26C-D3F5-63A3A9B1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F79C0-83B0-B8E0-8E05-89EF7E2B6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C3479-6C68-646F-E8A7-ACF4EFFD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2C9A6-29C4-1158-6F14-8A23D5FC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2C6-2B37-A1D1-8E80-CE272CB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50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11BD3D-F4F4-9BAB-CF35-7560ED1D3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E158C-AA93-8F3E-EDCA-9FC84787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75E18-EA3C-8DDD-8A3C-5B6B9615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A08D-C67A-F96F-55D2-3820840D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F72F-E953-9B98-6787-0B56E460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64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21-9-2025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7C324-65A4-9BF5-88E7-69D79C1C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49468-23A1-7F40-7910-2147E557A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4A6B2-1A5B-14B3-8964-F4F5B4E4F6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AC7FF-386B-4B56-94A5-C93EC7B53FBE}" type="datetimeFigureOut">
              <a:rPr lang="en-GB" smtClean="0"/>
              <a:t>20/09/2025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44C70-752D-3BCF-FB4B-FB3117E19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94F83-614C-55A9-28C7-AEC8C1682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6CF6D0-7B85-453B-B547-D7CE7BAFF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77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indico.cern.ch/event/1436085/contributions/6107509/attachments/2966206/5218662/talk_bally_cern_13112024.pdf" TargetMode="Externa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hyperlink" Target="https://indico.cern.ch/event/1479384/contributions/6631982/attachments/3130687/5553818/JFGO8p.pdf" TargetMode="Externa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509.05171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s://cds.cern.ch/record/2942004/files/HIN-25-009-pas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hyperlink" Target="https://arxiv.org/abs/2509.0642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cds.cern.ch/record/2942004/files/HIN-25-009-pas.pdf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arxiv.org/abs/2509.06428" TargetMode="External"/><Relationship Id="rId4" Type="http://schemas.openxmlformats.org/officeDocument/2006/relationships/hyperlink" Target="https://arxiv.org/pdf/2509.0517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79384/contributions/6663093/attachments/3132588/5557527/IS25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indico.cern.ch/event/1334113/contributions/6289808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9644/contributions/5343932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drupal.star.bnl.gov/STAR/files/ATHIC_Nov_STAR_SBU_ChunjianZhang.pdf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50620" y="3358069"/>
            <a:ext cx="583178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2600" dirty="0">
                <a:solidFill>
                  <a:srgbClr val="C00000"/>
                </a:solidFill>
              </a:rPr>
              <a:t>A theory discussion on new results from oxygen and neon collisions at the LHC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/>
              <a:t>Nuclear physics across energy scales, Wuhan</a:t>
            </a:r>
          </a:p>
          <a:p>
            <a:pPr algn="r"/>
            <a:r>
              <a:rPr lang="en-US" sz="1700" dirty="0"/>
              <a:t>21 September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228600" y="3023225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286000" y="4227168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Giacalone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1D6E70-A1AA-DE6B-1FC7-F5F27541E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5091285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ody of water with lights reflecting on it&#10;&#10;AI-generated content may be incorrect.">
            <a:extLst>
              <a:ext uri="{FF2B5EF4-FFF2-40B4-BE49-F238E27FC236}">
                <a16:creationId xmlns:a16="http://schemas.microsoft.com/office/drawing/2014/main" id="{E4B38FC6-DB35-4778-F7A5-1EE348F6A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5556" b="42222"/>
          <a:stretch>
            <a:fillRect/>
          </a:stretch>
        </p:blipFill>
        <p:spPr>
          <a:xfrm rot="10800000">
            <a:off x="5762917" y="23718"/>
            <a:ext cx="6408898" cy="15618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A2654-1B63-AD7C-62C9-021902A61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719B2-7D0B-7910-86F9-80A9BB74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10D6-5219-656F-2072-D05DF500E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N</a:t>
            </a:r>
            <a:r>
              <a:rPr lang="en-US" sz="1500" baseline="30000" dirty="0"/>
              <a:t>3</a:t>
            </a:r>
            <a:r>
              <a:rPr lang="en-US" sz="1500" dirty="0"/>
              <a:t>LO chiral EFT with Hartree-Fock-</a:t>
            </a:r>
            <a:r>
              <a:rPr lang="en-US" sz="1500" dirty="0" err="1"/>
              <a:t>Bogoliubov</a:t>
            </a:r>
            <a:r>
              <a:rPr lang="en-US" sz="1500" dirty="0"/>
              <a:t> constrained states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sample  4 nucleons in Voronoi regions determined by 4 or 5 local maxima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Minimal </a:t>
            </a:r>
            <a:r>
              <a:rPr lang="en-US" sz="1500" dirty="0" err="1"/>
              <a:t>pionless</a:t>
            </a:r>
            <a:r>
              <a:rPr lang="en-US" sz="1500" dirty="0"/>
              <a:t> EFT Hamiltonian, lattice of eight sites (spacing = 1.315fm)</a:t>
            </a:r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Output is directly nucleon positions (!) (but note negative weights for 1/3 configs </a:t>
            </a:r>
            <a:r>
              <a:rPr lang="en-US" sz="1500" dirty="0">
                <a:sym typeface="Wingdings" panose="05000000000000000000" pitchFamily="2" charset="2"/>
              </a:rPr>
              <a:t>)</a:t>
            </a:r>
            <a:endParaRPr lang="en-US" sz="1500" dirty="0"/>
          </a:p>
          <a:p>
            <a:pPr marL="749808" lvl="1" indent="-457200">
              <a:lnSpc>
                <a:spcPct val="100000"/>
              </a:lnSpc>
            </a:pPr>
            <a:r>
              <a:rPr lang="en-US" sz="1500" dirty="0"/>
              <a:t>We still cluster the nucleons to </a:t>
            </a:r>
            <a:r>
              <a:rPr lang="en-US" sz="1500" dirty="0" err="1"/>
              <a:t>optimise</a:t>
            </a:r>
            <a:r>
              <a:rPr lang="en-US" sz="1500" dirty="0"/>
              <a:t> the breaking of periodic lattice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06116D5-8EDB-187D-72F8-86A7B815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5BB41-43F2-18F9-9C0D-12DC913358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0C8A1-1D41-0B30-FC8C-75B6F7483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9FE62-0525-BF60-9BA6-72E98D2ECAD1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118634-DD7B-D976-1481-A3522A5F4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3E6A2F-3900-A319-C11E-64691E345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0" y="-1217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B3D498B-EF27-F425-98B5-23206CE83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5"/>
          <a:stretch/>
        </p:blipFill>
        <p:spPr>
          <a:xfrm>
            <a:off x="1427225" y="4868123"/>
            <a:ext cx="5351502" cy="15062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B2B159-C9B6-395F-B1D8-3D1CCA1BCA52}"/>
              </a:ext>
            </a:extLst>
          </p:cNvPr>
          <p:cNvGrpSpPr/>
          <p:nvPr/>
        </p:nvGrpSpPr>
        <p:grpSpPr>
          <a:xfrm>
            <a:off x="5714999" y="142285"/>
            <a:ext cx="1390948" cy="1857216"/>
            <a:chOff x="8382000" y="2718633"/>
            <a:chExt cx="2366571" cy="3148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9AC8C9-827B-7A52-37A7-F7189DEE05ED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1B2AA6-FD53-5203-4AF0-13687359E6E5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C370DBA-168C-93E5-9842-C546C326C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5498817-DC98-EBF9-82C9-8CE14A2EC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69EAB5F1-14A8-FCAF-AC99-741738FF2D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5330F8-AC4E-C307-11EB-2603409C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95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02D4D-8B99-A33C-93B9-E843341B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CF58-2EB2-B9E5-F22C-D10F9E7C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>
                <a:solidFill>
                  <a:srgbClr val="C00000"/>
                </a:solidFill>
              </a:rPr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6376E-B3FF-0881-783A-90BAF8D575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0F3C-D1D6-F7F1-8DE8-25A81D00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180D6-558C-9988-F225-82A0B7B9D3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8356" y="360727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A8E53F-70A0-E11D-3FED-7FE13BE1D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2605268-2114-850A-758B-D9EE785FC666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C18A7-20C0-B628-D91F-BB1DEA3F3D7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2050" name="Picture 2" descr="Sketch of a regular triangular bipyramid. | Download Scientific Diagram">
            <a:extLst>
              <a:ext uri="{FF2B5EF4-FFF2-40B4-BE49-F238E27FC236}">
                <a16:creationId xmlns:a16="http://schemas.microsoft.com/office/drawing/2014/main" id="{9FE47213-93C3-1EBC-DAEB-F247D68C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036" cy="11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8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2BAFF-928D-CF8C-2FDC-3EA2BC3B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4C13-17C2-2C86-C653-BBDBB8176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71628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first obvious try: compare Woods-Saxon with alpha clustered shape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Significantly different flow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PGCM ab initio close to case II (green, not very different from WS)</a:t>
            </a: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But how to correct for systematic uncertainty due to viscosity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etc</a:t>
            </a:r>
            <a:r>
              <a:rPr lang="en-US" sz="1800" dirty="0">
                <a:sym typeface="Wingdings" panose="05000000000000000000" pitchFamily="2" charset="2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65732-35C3-464B-0CE3-75458D9B1E9B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How do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-clustering?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D69AF-91C5-9611-BD6B-FA1F691EF9B1}"/>
              </a:ext>
            </a:extLst>
          </p:cNvPr>
          <p:cNvSpPr txBox="1"/>
          <p:nvPr/>
        </p:nvSpPr>
        <p:spPr>
          <a:xfrm>
            <a:off x="0" y="6438940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Nicholas Summerfield, Bing-Nan Lu, Christopher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Plumberg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Dean Lee, Jacquelyn Noronha-Hostler and Anthony Timmins, 16O16O at RHIC and the LHC comparing  </a:t>
            </a:r>
            <a:r>
              <a:rPr lang="en-GB" sz="1100" dirty="0">
                <a:solidFill>
                  <a:schemeClr val="bg1"/>
                </a:solidFill>
                <a:latin typeface="Symbol" panose="05050102010706020507" pitchFamily="18" charset="2"/>
              </a:rPr>
              <a:t>a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clustering vs substructure (2021)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Yuanyuan Wang,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Shujun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Zhao, Boxing Cao, Ho-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Xu and Huichao Song, Exploring the compactness of </a:t>
            </a:r>
            <a:r>
              <a:rPr lang="el-GR" sz="1100" dirty="0">
                <a:solidFill>
                  <a:schemeClr val="bg1"/>
                </a:solidFill>
                <a:latin typeface="Tw Cen MT" pitchFamily="34" charset="0"/>
              </a:rPr>
              <a:t>α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cluster in 16O nuclei with relativistic 16O+16O Collisions (2024)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F6B5A-10B1-CBD0-DFE3-72417469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14600"/>
            <a:ext cx="3555026" cy="3515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77D1A-FC0A-CDB5-934A-6BA0EC3D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2910" y="93403"/>
            <a:ext cx="2069090" cy="1878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77E6BA-A74E-C78B-ABCF-EE6EBE64D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3894172"/>
            <a:ext cx="5010860" cy="20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DF1DB-F692-9BA7-9DF4-04B5D818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E087-EAE4-95EF-54CC-D2E6C063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75690"/>
            <a:ext cx="9832848" cy="1295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Did we see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>
                <a:solidFill>
                  <a:srgbClr val="C00000"/>
                </a:solidFill>
              </a:rPr>
              <a:t> – clustering? (I think yes)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0F05C-A440-7BBF-E26B-E93B1263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After 10 hours convincingly 2% </a:t>
            </a:r>
            <a:r>
              <a:rPr lang="en-US" sz="1700" baseline="30000" dirty="0">
                <a:solidFill>
                  <a:srgbClr val="C00000"/>
                </a:solidFill>
              </a:rPr>
              <a:t>20</a:t>
            </a:r>
            <a:r>
              <a:rPr lang="en-US" sz="1700" dirty="0">
                <a:solidFill>
                  <a:srgbClr val="C00000"/>
                </a:solidFill>
              </a:rPr>
              <a:t>Ne – </a:t>
            </a:r>
            <a:r>
              <a:rPr lang="en-US" sz="1700" baseline="30000" dirty="0">
                <a:solidFill>
                  <a:srgbClr val="C00000"/>
                </a:solidFill>
              </a:rPr>
              <a:t>4</a:t>
            </a:r>
            <a:r>
              <a:rPr lang="en-US" sz="1700" dirty="0">
                <a:solidFill>
                  <a:srgbClr val="C00000"/>
                </a:solidFill>
              </a:rPr>
              <a:t>He collisions </a:t>
            </a:r>
            <a:r>
              <a:rPr lang="en-US" sz="1700" dirty="0"/>
              <a:t>in ALICE</a:t>
            </a:r>
          </a:p>
          <a:p>
            <a:pPr marL="749808" lvl="1" indent="-457200"/>
            <a:r>
              <a:rPr lang="en-US" sz="1500" dirty="0"/>
              <a:t>Not seen in Oxygen collisions (!)</a:t>
            </a:r>
          </a:p>
          <a:p>
            <a:pPr marL="749808" lvl="1" indent="-457200"/>
            <a:r>
              <a:rPr lang="en-US" sz="1500" dirty="0"/>
              <a:t>Not yet seen in other experiments (pile-up, different bunches?)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The (only?) convincing argument why this happens:</a:t>
            </a:r>
          </a:p>
          <a:p>
            <a:pPr marL="749808" lvl="1" indent="-457200"/>
            <a:r>
              <a:rPr lang="en-US" sz="1500" dirty="0"/>
              <a:t>Neon top </a:t>
            </a:r>
            <a:r>
              <a:rPr lang="en-US" sz="1500" dirty="0">
                <a:latin typeface="Symbol" panose="05050102010706020507" pitchFamily="18" charset="2"/>
              </a:rPr>
              <a:t>a</a:t>
            </a:r>
            <a:r>
              <a:rPr lang="en-US" sz="1500" dirty="0"/>
              <a:t> breaks off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Related: First excited state Neon much lower energy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more convincing than flow measurements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Unexpected benefit: first time asymmetric </a:t>
            </a:r>
            <a:br>
              <a:rPr lang="en-US" sz="1700" dirty="0">
                <a:sym typeface="Wingdings" panose="05000000000000000000" pitchFamily="2" charset="2"/>
              </a:rPr>
            </a:br>
            <a:r>
              <a:rPr lang="en-US" sz="1700" dirty="0">
                <a:sym typeface="Wingdings" panose="05000000000000000000" pitchFamily="2" charset="2"/>
              </a:rPr>
              <a:t>nuclear collisions at top </a:t>
            </a:r>
            <a:r>
              <a:rPr lang="en-US" sz="1700">
                <a:sym typeface="Wingdings" panose="05000000000000000000" pitchFamily="2" charset="2"/>
              </a:rPr>
              <a:t>LHC energy </a:t>
            </a:r>
            <a:r>
              <a:rPr lang="en-US" sz="1700" dirty="0">
                <a:sym typeface="Wingdings" panose="05000000000000000000" pitchFamily="2" charset="2"/>
              </a:rPr>
              <a:t>(!)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Especially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will be interesting to verify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size and hydrodynamic paradigm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Possible to distinguish E-by-E? V0A versus V0C, ZDC asymmetry,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DA7E53-F82F-AE52-5BF1-E1C676407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13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F08DD-9A0C-3ECC-C578-6149FC2727F8}"/>
              </a:ext>
            </a:extLst>
          </p:cNvPr>
          <p:cNvSpPr txBox="1"/>
          <p:nvPr/>
        </p:nvSpPr>
        <p:spPr>
          <a:xfrm>
            <a:off x="0" y="6137511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E. Harris et al, Quantifying α clustering in the ground states of </a:t>
            </a:r>
            <a:r>
              <a:rPr lang="en-GB" sz="1100" baseline="30000" dirty="0"/>
              <a:t>16</a:t>
            </a:r>
            <a:r>
              <a:rPr lang="en-GB" sz="1100" dirty="0"/>
              <a:t>O and </a:t>
            </a:r>
            <a:r>
              <a:rPr lang="en-GB" sz="1100" baseline="30000" dirty="0"/>
              <a:t>20</a:t>
            </a:r>
            <a:r>
              <a:rPr lang="en-GB" sz="1100" dirty="0"/>
              <a:t>Ne (2025)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GB" sz="1100" dirty="0">
                <a:solidFill>
                  <a:schemeClr val="bg1"/>
                </a:solidFill>
              </a:rPr>
              <a:t>Govert Nijs and WS, Transmutation of 16O and 20Ne at the Large Hadron Collider (2025)</a:t>
            </a:r>
            <a:endParaRPr lang="en-US" sz="1100" dirty="0">
              <a:solidFill>
                <a:schemeClr val="bg1"/>
              </a:solidFill>
              <a:latin typeface="Tw Cen MT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100" dirty="0">
                <a:solidFill>
                  <a:srgbClr val="6EAC1C"/>
                </a:solidFill>
                <a:latin typeface="Tw Cen MT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https://indico.cern.ch/event/1436085/contributions/6107509/attachments/2966206/5218662/talk_bally_cern_13112024.pdf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https://indico.cern.ch/event/1479384/contributions/6631982/attachments/3130687/5553818/JFGO8p.pdf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F2B5A-EB4C-8521-7594-80843644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82" y="3203154"/>
            <a:ext cx="2743200" cy="281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96B74C-5752-F4BF-06F0-E540210F1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182" y="35613"/>
            <a:ext cx="2672258" cy="304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BC719-5854-1E8B-888B-0D3E086E8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216" y="147573"/>
            <a:ext cx="1335688" cy="1777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20E362-A001-903C-B6CF-54B7A8ACB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0640" y="109473"/>
            <a:ext cx="1341695" cy="18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37B1AA-7F7A-3739-8237-1359CAB97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305331"/>
            <a:ext cx="2642710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1378A-4B67-F276-72D1-47CE4A975F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730"/>
            <a:ext cx="1775922" cy="141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75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6929-CFE5-5706-F777-81AAFFFA7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258AE-7B22-3F48-D865-0AF21274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a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0D8D-06AA-4AB7-D086-2E59086C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4800600"/>
            <a:ext cx="9067800" cy="2208124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The mean transverse momentum of Ne-He will be measured and large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Close analogy with `speed of sound’, or </a:t>
            </a:r>
            <a:r>
              <a:rPr lang="en-US" dirty="0" err="1"/>
              <a:t>ultracentral</a:t>
            </a:r>
            <a:r>
              <a:rPr lang="en-US" dirty="0"/>
              <a:t> </a:t>
            </a:r>
            <a:r>
              <a:rPr lang="en-US" dirty="0" err="1"/>
              <a:t>PbPb</a:t>
            </a:r>
            <a:endParaRPr lang="en-US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But in much smaller system (!)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E16D2D-5731-233E-3A31-91C6907949D2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16O and 20Ne at the Large Hadron Collide (2025)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2D4C0-F983-FF40-EEE5-B658684321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063960"/>
            <a:ext cx="3962400" cy="26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7B6FB-B404-65F3-E8E5-C44814E3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FB9A3-350D-0D51-0D63-E9793B788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Hydrodynamic predictions --- four observables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53F8F-D9BD-CE02-8BE9-92F45D6DE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Important: systematic uncertainty</a:t>
            </a:r>
          </a:p>
          <a:p>
            <a:pPr marL="749808" lvl="1" indent="-457200"/>
            <a:r>
              <a:rPr lang="en-US" sz="1500" dirty="0"/>
              <a:t>From hydro: Bayesian posterior (Trento, viscosity </a:t>
            </a:r>
            <a:r>
              <a:rPr lang="en-US" sz="1500" dirty="0" err="1"/>
              <a:t>etc</a:t>
            </a:r>
            <a:r>
              <a:rPr lang="en-US" sz="1500" dirty="0"/>
              <a:t> </a:t>
            </a:r>
            <a:r>
              <a:rPr lang="en-US" sz="1500" dirty="0" err="1"/>
              <a:t>etc</a:t>
            </a:r>
            <a:r>
              <a:rPr lang="en-US" sz="1500" dirty="0"/>
              <a:t>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From structure: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PGCM: mostly sampling from density profile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NLEFT: breaking of periodicity, reweighting action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7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Most of hydro uncertainty cancels in Ne/O ratios</a:t>
            </a:r>
            <a:endParaRPr lang="en-US" sz="17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E125875-5608-C1D2-FDB8-CA278FE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75CE7-BEA9-7E8F-5399-0E5EBBFBA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625" y="1974196"/>
            <a:ext cx="5417171" cy="4133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B18F3-5CAD-3F4A-2366-A413B981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911" y="3657600"/>
            <a:ext cx="1792001" cy="1705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9F992C-B44C-A304-30CC-98E9A917F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804960"/>
            <a:ext cx="2434934" cy="15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45F65-7FAD-94B8-694B-91496208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BE3-4CE8-39A5-E287-E77A2D45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727A0-A89F-F77A-2D85-C50195162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Overall very good agreement</a:t>
            </a:r>
          </a:p>
          <a:p>
            <a:pPr marL="749808" lvl="1" indent="-457200"/>
            <a:r>
              <a:rPr lang="en-US" sz="1500" dirty="0"/>
              <a:t>AMPT and IP-GLASMA about 20% too high for central elliptic flow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 err="1">
                <a:sym typeface="Wingdings" panose="05000000000000000000" pitchFamily="2" charset="2"/>
              </a:rPr>
              <a:t>Trajectum</a:t>
            </a:r>
            <a:r>
              <a:rPr lang="en-US" sz="1500" dirty="0">
                <a:sym typeface="Wingdings" panose="05000000000000000000" pitchFamily="2" charset="2"/>
              </a:rPr>
              <a:t> about 20% low for peripheral (but see ATLAS for non-flow subtraction)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115B47-7CD3-CFCA-28AA-93B527E7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16</a:t>
            </a:fld>
            <a:r>
              <a:rPr lang="nl-NL" dirty="0"/>
              <a:t>/20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00BA25-4364-46C4-24B9-F489FD6C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397" y="3276600"/>
            <a:ext cx="4417203" cy="2975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71F668-E74D-AFCA-FD68-EEDB6E0D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2" y="3316798"/>
            <a:ext cx="4002198" cy="289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09F13-8F08-ED43-D7C2-CDB72A1F0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599" y="3161918"/>
            <a:ext cx="3441260" cy="3124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E7D13F-7CDD-5900-E1D5-C5BE55D68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33090"/>
            <a:ext cx="2581667" cy="1780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3CFD54-86E7-AC39-EBBE-2E9E56A545A0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7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8"/>
              </a:rPr>
              <a:t>https://arxiv.org/pdf/2009.05171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9"/>
              </a:rPr>
              <a:t>https://arxiv.org/abs/2009.06428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</p:spTree>
    <p:extLst>
      <p:ext uri="{BB962C8B-B14F-4D97-AF65-F5344CB8AC3E}">
        <p14:creationId xmlns:p14="http://schemas.microsoft.com/office/powerpoint/2010/main" val="3036630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E40D9-44BD-3413-9CE8-E058F252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5E6A-CE9A-ACF7-2C9A-718B8F81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E639-AEC5-8563-B11F-DE978F668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0-1% elliptic flow ratio significantly overestimated</a:t>
            </a:r>
          </a:p>
          <a:p>
            <a:pPr marL="749808" lvl="1" indent="-457200"/>
            <a:r>
              <a:rPr lang="en-US" sz="1500" dirty="0"/>
              <a:t>But: uncertainty is only one standard deviation (treat uncertainty seriously)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Also: PGCM significantly closer (but see next slide)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991956C-AA95-7CF3-DDEE-3BDA17CD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4856F-0BE7-8C94-6015-3FF6CAF4E878}"/>
              </a:ext>
            </a:extLst>
          </p:cNvPr>
          <p:cNvSpPr txBox="1"/>
          <p:nvPr/>
        </p:nvSpPr>
        <p:spPr>
          <a:xfrm>
            <a:off x="0" y="6342265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https://cds.cern.ch/record/2942004/files/HIN-25-009-pas.pdf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(CMS)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https://arxiv.org/pdf/2009.05171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(ATLAS)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5"/>
              </a:rPr>
              <a:t>https://arxiv.org/abs/2009.06428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(ALICE)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DC8E7-136C-D643-8DFA-4A1052B7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05200"/>
            <a:ext cx="3657600" cy="2614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BBB55-09FF-992C-18D2-A1C02A490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614" y="3520231"/>
            <a:ext cx="3090885" cy="2789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B6588B-0F8F-D63A-D8C2-369818F65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533" y="2675832"/>
            <a:ext cx="293300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4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328D2-51D9-464A-6460-902A29FD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9774-A45F-63B6-F39E-9994C312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ratio: </a:t>
            </a:r>
            <a:r>
              <a:rPr lang="en-US" sz="3500" dirty="0" err="1"/>
              <a:t>subnucleonic</a:t>
            </a:r>
            <a:r>
              <a:rPr lang="en-US" sz="3500" dirty="0"/>
              <a:t> structure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520E-1ABD-ECEC-B4F8-38CB990D6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712" y="1828800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Actually: not all uncertainties cancel in the ratio</a:t>
            </a:r>
          </a:p>
          <a:p>
            <a:pPr marL="749808" lvl="1" indent="-457200"/>
            <a:r>
              <a:rPr lang="en-US" sz="1500" dirty="0" err="1"/>
              <a:t>Subnucleonic</a:t>
            </a:r>
            <a:r>
              <a:rPr lang="en-US" sz="1500" dirty="0"/>
              <a:t> structure affects oxygen significantly more than neon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/>
              <a:t>Reducing 0-1% ratio by up to 10%</a:t>
            </a:r>
          </a:p>
          <a:p>
            <a:pPr marL="749808" lvl="1" indent="-457200"/>
            <a:r>
              <a:rPr lang="en-US" sz="1500" dirty="0"/>
              <a:t>Potentially even making NLEFT viable as a structure</a:t>
            </a:r>
          </a:p>
          <a:p>
            <a:pPr marL="749808" lvl="1" indent="-457200"/>
            <a:r>
              <a:rPr lang="en-US" sz="1500" dirty="0"/>
              <a:t>Consistent with IP-Glasma?</a:t>
            </a:r>
          </a:p>
          <a:p>
            <a:pPr marL="292608" lvl="1" indent="0">
              <a:buNone/>
            </a:pP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Seeing first hints about how we can learn about hydro, small systems, initial stage, nuclear structure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15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etc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C0BCC3-2933-A69D-50F1-E3FDD800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F6679-89E7-7036-7EA2-D031E4A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806194"/>
            <a:ext cx="9753600" cy="283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12F90-4062-DDAB-2C82-995BD4B61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51028" r="60721" b="9404"/>
          <a:stretch>
            <a:fillRect/>
          </a:stretch>
        </p:blipFill>
        <p:spPr>
          <a:xfrm>
            <a:off x="10343555" y="51224"/>
            <a:ext cx="1813115" cy="12950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821EB-5F0D-6FF9-1E57-9442EEEFD886}"/>
              </a:ext>
            </a:extLst>
          </p:cNvPr>
          <p:cNvSpPr txBox="1"/>
          <p:nvPr/>
        </p:nvSpPr>
        <p:spPr>
          <a:xfrm>
            <a:off x="10591800" y="3505200"/>
            <a:ext cx="1600200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NEW in IS2025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E4AB5E-8F96-67A5-FF01-D4D707E74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9159" y="1828800"/>
            <a:ext cx="1822841" cy="13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7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BC23-559D-882F-D34A-1522B2309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598C-E034-016A-1C71-7CF6651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Anisotropic flow --- SMOG2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518D-7422-7E11-D172-2C820D36C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Fixed target mode LHCb</a:t>
            </a:r>
          </a:p>
          <a:p>
            <a:pPr marL="749808" lvl="1" indent="-457200"/>
            <a:r>
              <a:rPr lang="en-US" sz="1500" dirty="0"/>
              <a:t>Lower energy, asymmetric 3+1D hydro</a:t>
            </a:r>
          </a:p>
          <a:p>
            <a:pPr marL="749808" lvl="1" indent="-457200"/>
            <a:r>
              <a:rPr lang="en-US" sz="1500" dirty="0"/>
              <a:t>Very accurate predictions from NLEFT + Chun Shen QM25, including v</a:t>
            </a:r>
            <a:r>
              <a:rPr lang="en-US" sz="1500" baseline="-25000" dirty="0"/>
              <a:t>3</a:t>
            </a:r>
            <a:endParaRPr lang="en-US" sz="1500" baseline="-250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CE36343-B425-239A-B1F6-A030BE05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46F59-F3C5-6DC4-15E2-0021EBE87E8E}"/>
              </a:ext>
            </a:extLst>
          </p:cNvPr>
          <p:cNvSpPr txBox="1"/>
          <p:nvPr/>
        </p:nvSpPr>
        <p:spPr>
          <a:xfrm>
            <a:off x="0" y="6342265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https://indico.cern.ch/event/1479384/contributions/6663093/attachments/3132588/5557527/IS25.pdf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(SMOG2)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  <a:hlinkClick r:id="rId4"/>
              </a:rPr>
              <a:t>https://indico.cern.ch/event/1334113/contributions/6289808/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(Bjoern Schenke, Chun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Shen,Heikki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 Mäntysaari and Wenbin Zhao)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FD0-21AE-EE4F-8744-5B21736BF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57" y="3200400"/>
            <a:ext cx="7847389" cy="28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4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6281-CD0A-3F6C-B8A9-58BF0EF56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F201-2656-61C2-5183-6795CE6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5FEDE-8766-FEA9-D543-F160C50C2587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A9FEC-21B9-1690-F17B-EA942507C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42" y="2604124"/>
            <a:ext cx="5049050" cy="28264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5A2499-F066-B574-F1EC-E3F7D6DDDA4E}"/>
              </a:ext>
            </a:extLst>
          </p:cNvPr>
          <p:cNvSpPr txBox="1">
            <a:spLocks/>
          </p:cNvSpPr>
          <p:nvPr/>
        </p:nvSpPr>
        <p:spPr>
          <a:xfrm>
            <a:off x="6019800" y="2937119"/>
            <a:ext cx="6096000" cy="436704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Hydrodynamics converts</a:t>
            </a:r>
            <a:b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</a:br>
            <a:r>
              <a:rPr lang="en-US" sz="2500" dirty="0">
                <a:solidFill>
                  <a:srgbClr val="C00000"/>
                </a:solidFill>
                <a:latin typeface="Cooper Black" panose="0208090404030B020404" pitchFamily="18" charset="0"/>
                <a:sym typeface="Wingdings" panose="05000000000000000000" pitchFamily="2" charset="2"/>
              </a:rPr>
              <a:t>position space anisotropy into momentum space anisotropy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DA942A-660F-AF10-3604-1CE37D5C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216844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90CB-1887-FD80-9A0A-8A5F8910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414D-64F7-359C-7E5B-761C7A7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09" y="1696930"/>
            <a:ext cx="3358991" cy="6975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Exciting times!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2369-6F1F-3AFE-E79F-9E204194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3965" y="2122701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Many more measurements will follow</a:t>
            </a:r>
          </a:p>
          <a:p>
            <a:pPr marL="749808" lvl="1" indent="-457200"/>
            <a:r>
              <a:rPr lang="en-US" sz="1500" dirty="0"/>
              <a:t>Mean </a:t>
            </a:r>
            <a:r>
              <a:rPr lang="en-US" sz="1500" dirty="0" err="1"/>
              <a:t>p</a:t>
            </a:r>
            <a:r>
              <a:rPr lang="en-US" sz="1500" baseline="-25000" dirty="0" err="1"/>
              <a:t>T</a:t>
            </a:r>
            <a:r>
              <a:rPr lang="en-US" sz="1500" dirty="0"/>
              <a:t>, higher order correlations like </a:t>
            </a:r>
            <a:r>
              <a:rPr lang="en-US" sz="1500" dirty="0">
                <a:latin typeface="Symbol" panose="05050102010706020507" pitchFamily="18" charset="2"/>
              </a:rPr>
              <a:t>r</a:t>
            </a:r>
            <a:r>
              <a:rPr lang="en-US" sz="1500" baseline="-25000" dirty="0"/>
              <a:t>2</a:t>
            </a:r>
            <a:r>
              <a:rPr lang="en-US" sz="1500" dirty="0"/>
              <a:t>,</a:t>
            </a:r>
            <a:br>
              <a:rPr lang="en-US" sz="1500" dirty="0"/>
            </a:br>
            <a:r>
              <a:rPr lang="en-US" sz="1500" dirty="0"/>
              <a:t> </a:t>
            </a:r>
            <a:r>
              <a:rPr lang="en-US" sz="1500" dirty="0" err="1"/>
              <a:t>ultracentral</a:t>
            </a:r>
            <a:r>
              <a:rPr lang="en-US" sz="1500" dirty="0"/>
              <a:t> fluctuations, spectra, jets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Much better understanding of the shape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Hydrodynamics at its limits!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Energy loss in small systems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Ne-He collisions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D8D1262-3FEB-273D-B176-1F7E1CD8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7100C-F82C-CCCB-E9A9-47DB24D66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2201125" cy="2026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442769-5FB1-9A16-66FC-C9780C7E7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774" y="5225399"/>
            <a:ext cx="1795861" cy="1632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D03811-6C5F-8E8C-7381-68DA968D1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237" y="2040401"/>
            <a:ext cx="1705857" cy="1567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C85D08-BE75-DE18-6CCE-3F02773E6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0502" y="135696"/>
            <a:ext cx="1789089" cy="16481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E30AFE-1892-FBB9-82A2-E6C76BCF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079" y="0"/>
            <a:ext cx="2201125" cy="19264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5D654B-8AF4-0D7B-FCBD-AEDA9B1D3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210" y="4892518"/>
            <a:ext cx="2181530" cy="19671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CE385B-A466-9D95-912E-8DE4CFFA9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1426" y="2074777"/>
            <a:ext cx="1896443" cy="16481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0E02091-E4DC-2D85-6951-467749132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93" y="2621866"/>
            <a:ext cx="1430162" cy="1294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438367-4475-8923-EEBE-1D11A9B6D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356" y="4919376"/>
            <a:ext cx="2033967" cy="1898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732A16-529A-222C-3E0F-8A09A800CE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1225" y="3952141"/>
            <a:ext cx="1805357" cy="1606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CE1BE8-0D14-8B23-AD92-2CC9A09EB6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4132" y="5155285"/>
            <a:ext cx="1805357" cy="1675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CE6280-2994-9BF7-C517-09054E4EAF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8058" y="5412521"/>
            <a:ext cx="1638013" cy="1476825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5EACA746-6E81-608A-1052-34A0BAE5D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0" y="3542"/>
            <a:ext cx="5385856" cy="16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EB22FE-D3BD-6807-B16C-2D54A1B117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0629" y="4204169"/>
            <a:ext cx="2831813" cy="26792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4714FE-8CAC-B0FF-5642-9DD7E02E5B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44918" y="3706540"/>
            <a:ext cx="1238045" cy="11401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2908CD-2B50-64F0-995F-D3F9C2790F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71743" y="2948626"/>
            <a:ext cx="1054606" cy="10994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B0FC941-0B34-F6F8-A8EB-C67ABA5DD44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9997" y="4038599"/>
            <a:ext cx="1472683" cy="11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35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9283-81EA-C312-4170-7A40EF442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Ion running in 2026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16174F-4835-CB6B-3BF9-C31583A57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C00000"/>
                </a:solidFill>
              </a:rPr>
              <a:t>How </a:t>
            </a:r>
            <a:r>
              <a:rPr lang="nl-NL" dirty="0" err="1">
                <a:solidFill>
                  <a:srgbClr val="C00000"/>
                </a:solidFill>
              </a:rPr>
              <a:t>to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dirty="0" err="1">
                <a:solidFill>
                  <a:srgbClr val="C00000"/>
                </a:solidFill>
              </a:rPr>
              <a:t>use</a:t>
            </a:r>
            <a:r>
              <a:rPr lang="nl-NL" dirty="0">
                <a:solidFill>
                  <a:srgbClr val="C00000"/>
                </a:solidFill>
              </a:rPr>
              <a:t> 3 weeks of LHC?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29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58DE-40FA-319F-0B78-EC9535E9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Continue the </a:t>
            </a:r>
            <a:r>
              <a:rPr lang="nl-NL" dirty="0" err="1"/>
              <a:t>PbPb</a:t>
            </a:r>
            <a:r>
              <a:rPr lang="nl-NL" dirty="0"/>
              <a:t> program at 5.36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1E6E-B01A-DF1C-10DD-6E0978FE9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25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 err="1"/>
              <a:t>Advantages</a:t>
            </a:r>
            <a:r>
              <a:rPr lang="nl-NL" sz="2400" dirty="0"/>
              <a:t>:</a:t>
            </a:r>
          </a:p>
          <a:p>
            <a:r>
              <a:rPr lang="en-GB" sz="2400" dirty="0"/>
              <a:t>Might be the best way to get largest number of binary collisions?</a:t>
            </a:r>
          </a:p>
          <a:p>
            <a:pPr lvl="1"/>
            <a:r>
              <a:rPr lang="en-GB" sz="2000" dirty="0"/>
              <a:t>This is not obvious</a:t>
            </a:r>
          </a:p>
          <a:p>
            <a:r>
              <a:rPr lang="en-GB" sz="2400" dirty="0"/>
              <a:t>There is a large medium; easiest way to see medium modifications?</a:t>
            </a:r>
          </a:p>
          <a:p>
            <a:pPr lvl="1"/>
            <a:r>
              <a:rPr lang="en-GB" sz="2000" dirty="0"/>
              <a:t>On the other hand: larger background make measurements less precise?</a:t>
            </a:r>
          </a:p>
          <a:p>
            <a:r>
              <a:rPr lang="nl-NL" sz="2400" dirty="0"/>
              <a:t>We </a:t>
            </a:r>
            <a:r>
              <a:rPr lang="nl-NL" sz="2400" dirty="0" err="1"/>
              <a:t>know</a:t>
            </a:r>
            <a:r>
              <a:rPr lang="nl-NL" sz="2400" dirty="0"/>
              <a:t> </a:t>
            </a:r>
            <a:r>
              <a:rPr lang="nl-NL" sz="2400" dirty="0" err="1"/>
              <a:t>what</a:t>
            </a:r>
            <a:r>
              <a:rPr lang="nl-NL" sz="2400" dirty="0"/>
              <a:t> we get; </a:t>
            </a:r>
            <a:r>
              <a:rPr lang="nl-NL" sz="2400" dirty="0" err="1"/>
              <a:t>not</a:t>
            </a:r>
            <a:r>
              <a:rPr lang="nl-NL" sz="2400" dirty="0"/>
              <a:t> </a:t>
            </a:r>
            <a:r>
              <a:rPr lang="nl-NL" sz="2400" dirty="0" err="1"/>
              <a:t>much</a:t>
            </a:r>
            <a:r>
              <a:rPr lang="nl-NL" sz="2400" dirty="0"/>
              <a:t> </a:t>
            </a:r>
            <a:r>
              <a:rPr lang="nl-NL" sz="2400" dirty="0" err="1"/>
              <a:t>need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think</a:t>
            </a:r>
            <a:r>
              <a:rPr lang="nl-NL" sz="2400" dirty="0"/>
              <a:t> </a:t>
            </a:r>
            <a:r>
              <a:rPr lang="nl-NL" sz="2400" dirty="0" err="1"/>
              <a:t>too</a:t>
            </a:r>
            <a:r>
              <a:rPr lang="nl-NL" sz="2400" dirty="0"/>
              <a:t> </a:t>
            </a:r>
            <a:r>
              <a:rPr lang="nl-NL" sz="2400" dirty="0" err="1"/>
              <a:t>much</a:t>
            </a:r>
            <a:endParaRPr lang="nl-NL" sz="2400" dirty="0"/>
          </a:p>
          <a:p>
            <a:pPr lvl="1"/>
            <a:r>
              <a:rPr lang="nl-NL" sz="2000" dirty="0"/>
              <a:t>But new </a:t>
            </a:r>
            <a:r>
              <a:rPr lang="nl-NL" sz="2000" dirty="0" err="1"/>
              <a:t>interesting</a:t>
            </a:r>
            <a:r>
              <a:rPr lang="nl-NL" sz="2000" dirty="0"/>
              <a:t> </a:t>
            </a:r>
            <a:r>
              <a:rPr lang="nl-NL" sz="2000" dirty="0" err="1"/>
              <a:t>physics</a:t>
            </a:r>
            <a:r>
              <a:rPr lang="nl-NL" sz="2000" dirty="0"/>
              <a:t> in </a:t>
            </a:r>
            <a:r>
              <a:rPr lang="nl-NL" sz="2000" dirty="0" err="1"/>
              <a:t>other</a:t>
            </a:r>
            <a:r>
              <a:rPr lang="nl-NL" sz="2000" dirty="0"/>
              <a:t> systems?</a:t>
            </a:r>
          </a:p>
          <a:p>
            <a:pPr lvl="1"/>
            <a:endParaRPr lang="nl-NL" sz="2000" dirty="0"/>
          </a:p>
          <a:p>
            <a:pPr marL="0" indent="0">
              <a:buNone/>
            </a:pPr>
            <a:r>
              <a:rPr lang="nl-NL" sz="2400" dirty="0" err="1"/>
              <a:t>Disadvantages</a:t>
            </a:r>
            <a:endParaRPr lang="nl-NL" sz="2400" dirty="0"/>
          </a:p>
          <a:p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again</a:t>
            </a:r>
            <a:r>
              <a:rPr lang="nl-NL" sz="2400" dirty="0"/>
              <a:t> is the </a:t>
            </a:r>
            <a:r>
              <a:rPr lang="nl-NL" sz="2400" dirty="0" err="1"/>
              <a:t>measurement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only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done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more </a:t>
            </a:r>
            <a:r>
              <a:rPr lang="nl-NL" sz="2400" dirty="0" err="1"/>
              <a:t>PbPb</a:t>
            </a:r>
            <a:r>
              <a:rPr lang="nl-NL" sz="2400" dirty="0"/>
              <a:t>?</a:t>
            </a:r>
          </a:p>
          <a:p>
            <a:pPr lvl="1"/>
            <a:r>
              <a:rPr lang="nl-NL" sz="2000" dirty="0" err="1"/>
              <a:t>Multicharmed</a:t>
            </a:r>
            <a:r>
              <a:rPr lang="nl-NL" sz="2000" dirty="0"/>
              <a:t> </a:t>
            </a:r>
            <a:r>
              <a:rPr lang="nl-NL" sz="2000" dirty="0" err="1"/>
              <a:t>hadrons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95573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7CCD2-47A0-5009-442C-752BA28D3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C033-9041-53B5-A32A-CD53DD4A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Other</a:t>
            </a:r>
            <a:r>
              <a:rPr lang="nl-NL" dirty="0"/>
              <a:t> ions?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7ABC-8824-B352-909C-E9AB3F75B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dirty="0" err="1"/>
              <a:t>Advantages</a:t>
            </a:r>
            <a:r>
              <a:rPr lang="nl-NL" sz="2200" dirty="0"/>
              <a:t>:</a:t>
            </a:r>
          </a:p>
          <a:p>
            <a:r>
              <a:rPr lang="en-GB" sz="2200" dirty="0"/>
              <a:t>The cleanest way to vary system size</a:t>
            </a:r>
          </a:p>
          <a:p>
            <a:r>
              <a:rPr lang="en-GB" sz="2200" dirty="0"/>
              <a:t>May allow even higher nucleon-nucleon luminosity for rare probes?</a:t>
            </a:r>
          </a:p>
          <a:p>
            <a:r>
              <a:rPr lang="en-GB" sz="2200" dirty="0"/>
              <a:t>A wide variety of data leads to a more in depth understanding (soft + hard sector)</a:t>
            </a:r>
          </a:p>
          <a:p>
            <a:r>
              <a:rPr lang="en-GB" sz="2200" dirty="0"/>
              <a:t>Synergy with nuclear structure</a:t>
            </a:r>
          </a:p>
          <a:p>
            <a:pPr lvl="1"/>
            <a:r>
              <a:rPr lang="en-GB" sz="1800" dirty="0"/>
              <a:t>Both to understand the structure, and to chose a nucleus we know well</a:t>
            </a:r>
          </a:p>
          <a:p>
            <a:r>
              <a:rPr lang="en-GB" sz="2200" dirty="0"/>
              <a:t>Running at top energy? Short </a:t>
            </a:r>
            <a:r>
              <a:rPr lang="en-GB" sz="2200" baseline="30000" dirty="0"/>
              <a:t>4</a:t>
            </a:r>
            <a:r>
              <a:rPr lang="en-GB" sz="2200" dirty="0"/>
              <a:t>He run?</a:t>
            </a:r>
          </a:p>
          <a:p>
            <a:pPr lvl="1"/>
            <a:r>
              <a:rPr lang="en-GB" sz="1800" dirty="0"/>
              <a:t>Good experience changing ions; filling up the nuclear chart logarithmic in A</a:t>
            </a:r>
          </a:p>
        </p:txBody>
      </p:sp>
    </p:spTree>
    <p:extLst>
      <p:ext uri="{BB962C8B-B14F-4D97-AF65-F5344CB8AC3E}">
        <p14:creationId xmlns:p14="http://schemas.microsoft.com/office/powerpoint/2010/main" val="4210240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9DACB-88F1-A771-C658-C90963A6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FF1F-525C-AF8E-94D3-09EC64B2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Which</a:t>
            </a:r>
            <a:r>
              <a:rPr lang="nl-NL" dirty="0"/>
              <a:t> ion?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2ABB8-3DCB-9B86-E43E-4F7F223D8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aseline="30000" dirty="0"/>
              <a:t>40</a:t>
            </a:r>
            <a:r>
              <a:rPr lang="nl-NL" sz="2200" dirty="0"/>
              <a:t>Ca or </a:t>
            </a:r>
            <a:r>
              <a:rPr lang="nl-NL" sz="2200" baseline="30000" dirty="0"/>
              <a:t>48</a:t>
            </a:r>
            <a:r>
              <a:rPr lang="nl-NL" sz="2200" dirty="0"/>
              <a:t>Ca</a:t>
            </a:r>
          </a:p>
          <a:p>
            <a:r>
              <a:rPr lang="en-GB" sz="1800" dirty="0"/>
              <a:t>Nice spherical nuclei; interesting for the neutron skin, synergy with neutron stars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aseline="30000" dirty="0"/>
              <a:t>76</a:t>
            </a:r>
            <a:r>
              <a:rPr lang="en-GB" sz="2200" dirty="0"/>
              <a:t>Ge and/or </a:t>
            </a:r>
            <a:r>
              <a:rPr lang="en-GB" sz="2200" baseline="30000" dirty="0"/>
              <a:t>76</a:t>
            </a:r>
            <a:r>
              <a:rPr lang="en-GB" sz="2200" dirty="0"/>
              <a:t>Se</a:t>
            </a:r>
          </a:p>
          <a:p>
            <a:r>
              <a:rPr lang="en-GB" sz="1800" dirty="0"/>
              <a:t>Very relevant for </a:t>
            </a:r>
            <a:r>
              <a:rPr lang="en-GB" sz="1800" dirty="0" err="1"/>
              <a:t>neutrinoless</a:t>
            </a:r>
            <a:r>
              <a:rPr lang="en-GB" sz="1800" dirty="0"/>
              <a:t> double beta decay; nicely in between Neon and Xenon </a:t>
            </a:r>
            <a:r>
              <a:rPr lang="en-GB" sz="1800" dirty="0" err="1"/>
              <a:t>sizewise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r>
              <a:rPr lang="en-GB" sz="2200" baseline="30000" dirty="0"/>
              <a:t>84</a:t>
            </a:r>
            <a:r>
              <a:rPr lang="en-GB" sz="2200" dirty="0"/>
              <a:t>Kr</a:t>
            </a:r>
          </a:p>
          <a:p>
            <a:r>
              <a:rPr lang="en-GB" sz="1800" dirty="0"/>
              <a:t>Synergy with injector/HEARTS++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A0C1A-3712-1CA6-4CED-BEDDFD57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42138" cy="2094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A6F77-8CD1-C235-06FB-716A5413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829" y="4202050"/>
            <a:ext cx="2872057" cy="259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8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B4F9-DCFE-F60A-05E3-BCBDA555C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3EAC-B620-E914-7899-BC13D54A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 interesting sidenote: </a:t>
            </a:r>
            <a:r>
              <a:rPr lang="en-US" sz="2800" b="1" dirty="0">
                <a:solidFill>
                  <a:srgbClr val="C00000"/>
                </a:solidFill>
              </a:rPr>
              <a:t>Transmutation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0F876-3AED-ACC2-852E-24AEB432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90678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A model for (clusters) of spectator nucleons: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Group them if they are close in space and momentum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Momentum is sampled from the Fermi distribution: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GEMINI code decays clusters (which are in excited states)</a:t>
            </a:r>
          </a:p>
          <a:p>
            <a:pPr marL="932688" lvl="2" indent="-457200">
              <a:lnSpc>
                <a:spcPct val="125000"/>
              </a:lnSpc>
            </a:pPr>
            <a:r>
              <a:rPr lang="en-US" dirty="0"/>
              <a:t>Competition with photon emission (making cluster stable in ground state)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Our model allows participants to also be spectator (ask for details)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Momentum of the cluster is a result of the model + GEMINI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55901-5066-035F-16F3-8FDE9B9C6DFF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WS and Govert Nijs, Transmutation of 16O and 20Ne at the Large Hadron Collide (2025)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26844-E30F-FBD2-8390-A01B7719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21" y="3026675"/>
            <a:ext cx="2810267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36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3E6964-D254-7770-AA93-E5C1B14B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CDF519-8DF0-AB49-0FB0-E02D2582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8AF03C-2D66-31BF-92AB-8B4707D7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5EE6AB-53E5-859F-478B-74AB4C01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F1BFFC-9DE4-6B3E-249A-4B78ECAF9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3853E4-DD74-604A-2757-D9FBBF291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964" y="643538"/>
            <a:ext cx="9005172" cy="3557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7C2018-91F7-BAB4-3716-319EA55D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917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DB351-7AFA-510D-640B-83AEBFB1E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Transmutation: </a:t>
            </a:r>
            <a:r>
              <a:rPr lang="en-US" sz="4000" b="1">
                <a:solidFill>
                  <a:srgbClr val="FFFFFF"/>
                </a:solidFill>
              </a:rPr>
              <a:t>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E5A6FF-30A0-56BD-80B6-C365D34D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554906"/>
            <a:ext cx="12188952" cy="64008"/>
          </a:xfrm>
          <a:prstGeom prst="rect">
            <a:avLst/>
          </a:prstGeom>
          <a:solidFill>
            <a:srgbClr val="E37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71D341-55D0-D765-9850-E92FC251A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5875">
            <a:solidFill>
              <a:srgbClr val="E371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C8AC-E886-248C-590B-EA74911AA4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64301" y="4905300"/>
            <a:ext cx="5493699" cy="1554485"/>
          </a:xfrm>
        </p:spPr>
        <p:txBody>
          <a:bodyPr vert="horz" lIns="0" tIns="45720" rIns="0" bIns="45720" rtlCol="0" anchor="ctr">
            <a:norm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1500" dirty="0">
                <a:solidFill>
                  <a:srgbClr val="FFFFFF"/>
                </a:solidFill>
              </a:rPr>
              <a:t>Lots of elements, but with 0.034% momentum cut not much `survives’</a:t>
            </a:r>
            <a:br>
              <a:rPr lang="en-US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(compare total hadronic cross section: 1.42b)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Dominant are deuteron and Helium-4</a:t>
            </a: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Quite crucially depends on momentum distribution; large systematic uncertainty since nucleons are not really `free’</a:t>
            </a:r>
          </a:p>
        </p:txBody>
      </p:sp>
    </p:spTree>
    <p:extLst>
      <p:ext uri="{BB962C8B-B14F-4D97-AF65-F5344CB8AC3E}">
        <p14:creationId xmlns:p14="http://schemas.microsoft.com/office/powerpoint/2010/main" val="2094356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FBF7E-A243-FA00-AD8F-916C7296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2F58-EBC4-8C50-8565-DB6787FF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BE91E-BEDB-665F-0B6D-BE86EF85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Uncertainty (especially in ratio) completely dominated by nuclear structure</a:t>
            </a:r>
          </a:p>
          <a:p>
            <a:pPr marL="749808" lvl="1" indent="-457200"/>
            <a:r>
              <a:rPr lang="en-US" sz="1500" dirty="0"/>
              <a:t>Mean transverse momentum dominated by size plasma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Actually the (charged) radius of oxygen and neon is well </a:t>
            </a:r>
            <a:r>
              <a:rPr lang="en-US" sz="1500" dirty="0" err="1">
                <a:sym typeface="Wingdings" panose="05000000000000000000" pitchFamily="2" charset="2"/>
              </a:rPr>
              <a:t>constrainted</a:t>
            </a:r>
            <a:r>
              <a:rPr lang="en-US" sz="1500" dirty="0">
                <a:sym typeface="Wingdings" panose="05000000000000000000" pitchFamily="2" charset="2"/>
              </a:rPr>
              <a:t>: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16</a:t>
            </a:r>
            <a:r>
              <a:rPr lang="en-US" sz="1500" dirty="0">
                <a:sym typeface="Wingdings" panose="05000000000000000000" pitchFamily="2" charset="2"/>
              </a:rPr>
              <a:t>O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2.76 (NLEFT), 2.87 (PGCM), 2.6955 (exp)</a:t>
            </a:r>
          </a:p>
          <a:p>
            <a:pPr marL="749808" lvl="1" indent="-457200"/>
            <a:r>
              <a:rPr lang="en-US" sz="1500" baseline="30000" dirty="0">
                <a:sym typeface="Wingdings" panose="05000000000000000000" pitchFamily="2" charset="2"/>
              </a:rPr>
              <a:t>20</a:t>
            </a:r>
            <a:r>
              <a:rPr lang="en-US" sz="1500" dirty="0">
                <a:sym typeface="Wingdings" panose="05000000000000000000" pitchFamily="2" charset="2"/>
              </a:rPr>
              <a:t>Ne [</a:t>
            </a:r>
            <a:r>
              <a:rPr lang="en-US" sz="1500" dirty="0" err="1">
                <a:sym typeface="Wingdings" panose="05000000000000000000" pitchFamily="2" charset="2"/>
              </a:rPr>
              <a:t>fm</a:t>
            </a:r>
            <a:r>
              <a:rPr lang="en-US" sz="1500" dirty="0">
                <a:sym typeface="Wingdings" panose="05000000000000000000" pitchFamily="2" charset="2"/>
              </a:rPr>
              <a:t>]: 3.17 (NLEFT) 3.09 (PGCM), 3.0055 (exp)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Ratio:  1.14 (NLEFT), 1.08 (PGCM), 1.11 (experiment)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So the discrepancy is fairly well understood and</a:t>
            </a: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the true mean </a:t>
            </a:r>
            <a:r>
              <a:rPr lang="en-US" sz="1500" dirty="0" err="1">
                <a:sym typeface="Wingdings" panose="05000000000000000000" pitchFamily="2" charset="2"/>
              </a:rPr>
              <a:t>p</a:t>
            </a:r>
            <a:r>
              <a:rPr lang="en-US" sz="1500" baseline="-25000" dirty="0" err="1">
                <a:sym typeface="Wingdings" panose="05000000000000000000" pitchFamily="2" charset="2"/>
              </a:rPr>
              <a:t>T</a:t>
            </a:r>
            <a:r>
              <a:rPr lang="en-US" sz="1500" dirty="0">
                <a:sym typeface="Wingdings" panose="05000000000000000000" pitchFamily="2" charset="2"/>
              </a:rPr>
              <a:t> ratio likely lies somewhere in the middle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8280898-0BD3-0AC9-F33B-3E36CD92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28</a:t>
            </a:fld>
            <a:r>
              <a:rPr lang="nl-NL" dirty="0"/>
              <a:t>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0A516-B98C-DC57-38BE-59D13F9D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7772400" y="2590800"/>
            <a:ext cx="4011036" cy="29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22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26D2A-131B-F3B5-3C23-2E563DCF3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C3D0-7FAA-A42C-6D1B-92D10A58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0F86-152F-F745-2850-57855366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31FCFA5-3F4D-F54F-EFFA-3D25D98A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29</a:t>
            </a:fld>
            <a:r>
              <a:rPr lang="nl-NL" dirty="0"/>
              <a:t>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72C60-73C4-D284-7221-238621BD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C2B0A-A91B-F307-176D-C88183F43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DA6D6-466C-0DF8-450F-269987AD919E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40278-0C6D-DE0F-555D-08AD97D81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F6D465-7F14-4362-AF1B-81AB3F466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31E1D-125B-8A72-86B4-3BDAE3F6E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041" y="3048000"/>
            <a:ext cx="4183972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97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271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</a:t>
            </a:r>
            <a:br>
              <a:rPr lang="nl-NL" sz="3600" dirty="0"/>
            </a:br>
            <a:endParaRPr lang="nl-NL" sz="2600" dirty="0">
              <a:solidFill>
                <a:srgbClr val="C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3000" y="2057353"/>
            <a:ext cx="6629400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Five different cases simulated: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23814" y="6444333"/>
            <a:ext cx="9777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[1] Hao-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jie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Xua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Hanlin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Lib,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Xiaobao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Wanga,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Caiwan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Shena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Fuqiang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Wang, Determine the neutron skin type by relativistic isobaric collisions (2021)</a:t>
            </a:r>
          </a:p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[2]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Chunjian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Zhang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Jiangyong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Jia, Evidence of quadrupole and octupole deformations in 96Zr+96Zr and 96Ru+96Ru collisions at ultra-relativistic energies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D309-EF36-4A68-AD69-2C0686A62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77158"/>
            <a:ext cx="5062078" cy="3113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37DFE-ECA1-4A87-BF6F-83E7EBCF7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833"/>
            <a:ext cx="3606351" cy="2753141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39F5D58F-CA01-4B54-B462-A433C084D169}"/>
              </a:ext>
            </a:extLst>
          </p:cNvPr>
          <p:cNvSpPr txBox="1">
            <a:spLocks/>
          </p:cNvSpPr>
          <p:nvPr/>
        </p:nvSpPr>
        <p:spPr>
          <a:xfrm>
            <a:off x="6224451" y="2923717"/>
            <a:ext cx="5715000" cy="2602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e-A scattering experiments(STAR case 1)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Theory (finite-range liquid drop model, STAR 2)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DFT with neutron skin (spherical) </a:t>
            </a:r>
            <a:r>
              <a:rPr lang="en-US" sz="1800" b="0" dirty="0">
                <a:solidFill>
                  <a:schemeClr val="accent2"/>
                </a:solidFill>
              </a:rPr>
              <a:t>[1]</a:t>
            </a:r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DFT with neutron skin (deformed,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2</a:t>
            </a:r>
            <a:r>
              <a:rPr lang="en-US" sz="1800" b="0" dirty="0"/>
              <a:t> = 0.16) </a:t>
            </a:r>
            <a:r>
              <a:rPr lang="en-US" sz="1800" b="0" dirty="0">
                <a:solidFill>
                  <a:schemeClr val="accent2"/>
                </a:solidFill>
              </a:rPr>
              <a:t>[1]</a:t>
            </a:r>
            <a:endParaRPr lang="en-US" sz="1800" b="0" dirty="0"/>
          </a:p>
          <a:p>
            <a:pPr marL="457200" indent="-457200">
              <a:lnSpc>
                <a:spcPct val="150000"/>
              </a:lnSpc>
              <a:buClr>
                <a:schemeClr val="accent2"/>
              </a:buClr>
              <a:buFont typeface="+mj-lt"/>
              <a:buAutoNum type="arabicPeriod"/>
            </a:pPr>
            <a:r>
              <a:rPr lang="en-US" sz="1800" b="0" dirty="0"/>
              <a:t>As 4, but with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2</a:t>
            </a:r>
            <a:r>
              <a:rPr lang="en-US" sz="1800" b="0" dirty="0"/>
              <a:t> from electric transition probability and </a:t>
            </a:r>
            <a:r>
              <a:rPr lang="en-US" sz="1800" b="0" dirty="0">
                <a:latin typeface="Symbol" panose="05050102010706020507" pitchFamily="18" charset="2"/>
              </a:rPr>
              <a:t>b</a:t>
            </a:r>
            <a:r>
              <a:rPr lang="en-US" sz="1800" b="0" baseline="-25000" dirty="0"/>
              <a:t>3</a:t>
            </a:r>
            <a:r>
              <a:rPr lang="en-US" sz="1800" b="0" dirty="0"/>
              <a:t> from comparing AMPT with STAR </a:t>
            </a:r>
            <a:r>
              <a:rPr lang="en-US" sz="1800" b="0" dirty="0">
                <a:solidFill>
                  <a:schemeClr val="accent2"/>
                </a:solidFill>
              </a:rPr>
              <a:t>[2]</a:t>
            </a: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78505-8BDD-412B-A08D-6CD3CE4E560F}"/>
              </a:ext>
            </a:extLst>
          </p:cNvPr>
          <p:cNvSpPr/>
          <p:nvPr/>
        </p:nvSpPr>
        <p:spPr>
          <a:xfrm>
            <a:off x="1981200" y="4114799"/>
            <a:ext cx="2443566" cy="1038387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14A949-9C27-4CE8-8A23-CC05E5DE8B31}"/>
              </a:ext>
            </a:extLst>
          </p:cNvPr>
          <p:cNvSpPr/>
          <p:nvPr/>
        </p:nvSpPr>
        <p:spPr>
          <a:xfrm>
            <a:off x="4454471" y="5192452"/>
            <a:ext cx="1078424" cy="534172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5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0BD6-0A23-867E-D00A-7480859A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9864-ED94-DFCD-4F07-D4111517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6400800" cy="1295082"/>
          </a:xfrm>
        </p:spPr>
        <p:txBody>
          <a:bodyPr>
            <a:normAutofit/>
          </a:bodyPr>
          <a:lstStyle/>
          <a:p>
            <a:r>
              <a:rPr lang="en-US" sz="3500" dirty="0"/>
              <a:t>The mean transverse momentum – an </a:t>
            </a:r>
            <a:r>
              <a:rPr lang="en-US" sz="3500" b="1" dirty="0"/>
              <a:t>interplay with hard probes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F6846-2212-3567-6CE3-E47A88B17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857" y="1919075"/>
            <a:ext cx="10058400" cy="4367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A path-length approach to energy loss: assume energy loss ~ T</a:t>
            </a:r>
            <a:r>
              <a:rPr lang="en-US" sz="1700" baseline="30000" dirty="0"/>
              <a:t>3</a:t>
            </a:r>
            <a:r>
              <a:rPr lang="en-US" sz="1700" dirty="0"/>
              <a:t> and extrapolate from (central) </a:t>
            </a:r>
            <a:r>
              <a:rPr lang="en-US" sz="1700" dirty="0" err="1"/>
              <a:t>PbPb</a:t>
            </a:r>
            <a:endParaRPr lang="en-US" sz="1700" dirty="0"/>
          </a:p>
          <a:p>
            <a:pPr marL="749808" lvl="1" indent="-457200"/>
            <a:r>
              <a:rPr lang="en-US" sz="1500" dirty="0"/>
              <a:t>Also significant difference between PGCM and NLEFT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CMS data somewhere in the middle? (no uncertainties available though…)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4C2F1E-4F7D-A69D-A7D7-FDCBBB29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30</a:t>
            </a:fld>
            <a:r>
              <a:rPr lang="nl-NL" dirty="0"/>
              <a:t>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F1A14-D999-0296-A558-A0E15836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49" b="53573"/>
          <a:stretch>
            <a:fillRect/>
          </a:stretch>
        </p:blipFill>
        <p:spPr>
          <a:xfrm>
            <a:off x="9900458" y="33091"/>
            <a:ext cx="2291542" cy="1658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EC9B5-6A14-040B-22AC-9D397E115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444285"/>
            <a:ext cx="3066348" cy="2929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569615-4651-8896-D97B-41A0369A3820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WS, Isobel Kolbe, Govert Nijs, Kumail Ruhani, Ishtiaq Ahmed and Shahin Iqbal, Three models for charged hadron nuclear modification from light to heavy ions (2025)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751B49-716F-9073-F6D8-9A7683A9E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53573"/>
            <a:ext cx="2786419" cy="684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086374-1347-568B-B600-8B15F91A9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66" y="3119088"/>
            <a:ext cx="3794209" cy="24923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D7B62B-A37C-772C-0981-7952DBBCE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067" y="3048000"/>
            <a:ext cx="4177920" cy="26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9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important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31</a:t>
            </a:fld>
            <a:r>
              <a:rPr lang="nl-NL" dirty="0"/>
              <a:t>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2BA80-6F9D-10DE-7178-34662DDB6AF3}"/>
              </a:ext>
            </a:extLst>
          </p:cNvPr>
          <p:cNvGrpSpPr/>
          <p:nvPr/>
        </p:nvGrpSpPr>
        <p:grpSpPr>
          <a:xfrm>
            <a:off x="0" y="-8720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A68589-2265-AE98-BF9B-AB07749948D4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5177E-5E29-161E-FC63-8A9F98AB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88F82-17C4-4A8B-9211-5DF332C71877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Trento: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748458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32</a:t>
            </a:fld>
            <a:r>
              <a:rPr lang="nl-NL" dirty="0"/>
              <a:t>/20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Baishan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 et al, Ab initio predictions link the neutron skin of 208Pb to nuclear forces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91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C6E47-8B7F-A30F-5317-C1861676B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589C0-4606-4156-BEC9-696F08B09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rgbClr val="544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C9FAF-E374-6436-18D5-521744D0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0080"/>
            <a:ext cx="3472979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Highlighted observables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4FEC6-25F4-C31F-62D2-93BE25E9C3C9}"/>
              </a:ext>
            </a:extLst>
          </p:cNvPr>
          <p:cNvSpPr txBox="1"/>
          <p:nvPr/>
        </p:nvSpPr>
        <p:spPr>
          <a:xfrm>
            <a:off x="643466" y="3578087"/>
            <a:ext cx="3472980" cy="1554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Anisotropic flow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all" spc="2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20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correlator</a:t>
            </a:r>
          </a:p>
        </p:txBody>
      </p:sp>
      <p:pic>
        <p:nvPicPr>
          <p:cNvPr id="5" name="Picture 4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36C9A58C-100A-DC20-A645-68AA90879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" r="2" b="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8668EE-3D16-4B1B-8CFE-482C22669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rgbClr val="E2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802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D1E1-CF53-36D6-EE53-022CDEE6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4EFEF-EB10-F4BB-9D8E-F0DD1CAA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Xenon deformation: three posterior 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78AD8-D45C-1615-D107-26391C13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0" y="2438400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Main chain (red),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>
                <a:solidFill>
                  <a:srgbClr val="C00000"/>
                </a:solidFill>
              </a:rPr>
              <a:t>Xenon is a highly deformed triaxial nucleus (!)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Without 0-1% </a:t>
            </a:r>
            <a:r>
              <a:rPr lang="en-US" sz="1600" dirty="0" err="1"/>
              <a:t>ultracentral</a:t>
            </a:r>
            <a:r>
              <a:rPr lang="en-US" sz="1600" dirty="0"/>
              <a:t> collisions (green), 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Essential to get constraint on elliptic deformation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1600" dirty="0"/>
              <a:t>Without </a:t>
            </a:r>
            <a:r>
              <a:rPr lang="en-US" sz="1600" dirty="0" err="1">
                <a:latin typeface="Symbol" panose="05050102010706020507" pitchFamily="18" charset="2"/>
              </a:rPr>
              <a:t>r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 anisotropic flow – mean </a:t>
            </a:r>
            <a:r>
              <a:rPr lang="en-US" sz="1600" dirty="0" err="1"/>
              <a:t>pT</a:t>
            </a:r>
            <a:r>
              <a:rPr lang="en-US" sz="1600" dirty="0"/>
              <a:t> correlator (purple)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No constraint on triaxiality</a:t>
            </a:r>
          </a:p>
          <a:p>
            <a:pPr marL="749808" lvl="1" indent="-457200">
              <a:lnSpc>
                <a:spcPct val="125000"/>
              </a:lnSpc>
            </a:pPr>
            <a:endParaRPr lang="en-US" sz="1600" dirty="0"/>
          </a:p>
          <a:p>
            <a:pPr marL="0" indent="0">
              <a:lnSpc>
                <a:spcPct val="125000"/>
              </a:lnSpc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75963-9B48-BD0C-E3B4-6DC39B706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800" y="1752600"/>
            <a:ext cx="4635301" cy="4575722"/>
          </a:xfrm>
          <a:prstGeom prst="rect">
            <a:avLst/>
          </a:prstGeom>
        </p:spPr>
      </p:pic>
      <p:pic>
        <p:nvPicPr>
          <p:cNvPr id="8" name="Picture 2" descr="Kiwi (fruit)">
            <a:extLst>
              <a:ext uri="{FF2B5EF4-FFF2-40B4-BE49-F238E27FC236}">
                <a16:creationId xmlns:a16="http://schemas.microsoft.com/office/drawing/2014/main" id="{EA859BA8-7169-D588-D375-1C8E1491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58" y="14325"/>
            <a:ext cx="2132947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93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509D6-4F11-5B8E-B3B4-F3604890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BCC5-5605-1487-AD46-27D25805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Transmutation: </a:t>
            </a:r>
            <a:r>
              <a:rPr lang="en-US" sz="2800" dirty="0">
                <a:solidFill>
                  <a:srgbClr val="C00000"/>
                </a:solidFill>
              </a:rPr>
              <a:t>potentially interesting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414C-2185-F926-D56A-9A198563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90678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If sufficiently under control we can also study O-He, O-d, Ne-He and Ne-d collisions (!)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Especially the mean transverse momentum would be easy and (!) interesting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Tell-tale sign: at lower multiplicity mean </a:t>
            </a:r>
            <a:r>
              <a:rPr lang="en-US" dirty="0" err="1"/>
              <a:t>pT</a:t>
            </a:r>
            <a:r>
              <a:rPr lang="en-US" dirty="0"/>
              <a:t> rises over time due </a:t>
            </a:r>
            <a:r>
              <a:rPr lang="en-US"/>
              <a:t>to transmutation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9A550-D806-B410-A387-1440C6E9BC6D}"/>
              </a:ext>
            </a:extLst>
          </p:cNvPr>
          <p:cNvSpPr txBox="1"/>
          <p:nvPr/>
        </p:nvSpPr>
        <p:spPr>
          <a:xfrm>
            <a:off x="0" y="6596390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WS and Govert Nijs, Transmutation of 16O and 20Ne at the Large Hadron Collide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9494E-4BA5-4817-AA90-25D598056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429000"/>
            <a:ext cx="4181995" cy="2636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766C9-806C-876F-115C-D0F7F9DE8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361569"/>
            <a:ext cx="4181996" cy="27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2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44937-757F-B771-BEE5-39223803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61D1-B7C8-70DC-43F9-1D78157C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times! (again?)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4C0D9-F02A-5554-CF9B-8C7193ADA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38400"/>
            <a:ext cx="6241916" cy="3100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11051D-95BC-71E1-89AC-0DC58594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36</a:t>
            </a:fld>
            <a:r>
              <a:rPr lang="nl-NL" dirty="0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1813444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43601"/>
            <a:ext cx="8382000" cy="1295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b="1" dirty="0"/>
              <a:t>A true </a:t>
            </a:r>
            <a:r>
              <a:rPr lang="en-US" sz="1700" b="1" i="1" dirty="0"/>
              <a:t>prediction</a:t>
            </a:r>
            <a:r>
              <a:rPr lang="en-US" sz="1700" b="1" dirty="0"/>
              <a:t> using hydrodynamics (rare these days…)</a:t>
            </a:r>
          </a:p>
          <a:p>
            <a:pPr marL="749808" lvl="1" indent="-457200"/>
            <a:r>
              <a:rPr lang="en-US" sz="1500" dirty="0"/>
              <a:t>Non-trivial curve; non-monotonicity was unexpected</a:t>
            </a:r>
          </a:p>
          <a:p>
            <a:pPr marL="749808" lvl="1" indent="-457200"/>
            <a:r>
              <a:rPr lang="en-US" sz="1500" dirty="0"/>
              <a:t>Extremely precise (&lt;0.1%) due to uncertainty </a:t>
            </a:r>
            <a:r>
              <a:rPr lang="en-US" sz="1500" i="1" dirty="0"/>
              <a:t>cancellations</a:t>
            </a:r>
            <a:r>
              <a:rPr lang="en-US" sz="1500" dirty="0"/>
              <a:t> in the ratio (theory &amp; experiment (!))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37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E5A5-D8EE-5275-D725-A5B32AD41648}"/>
              </a:ext>
            </a:extLst>
          </p:cNvPr>
          <p:cNvSpPr txBox="1"/>
          <p:nvPr/>
        </p:nvSpPr>
        <p:spPr>
          <a:xfrm>
            <a:off x="0" y="6325543"/>
            <a:ext cx="1021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Gardim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Giuliano Giacalone and Jean-Yves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Govert Nijs and WS, Predictions and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the computational simulation code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Austin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Baty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Overview of Recent CMS results, 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https://indico.cern.ch/event/1139644/contributions/5343932/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(see also </a:t>
            </a:r>
            <a:r>
              <a:rPr lang="en-US" sz="1000" b="1" dirty="0">
                <a:solidFill>
                  <a:schemeClr val="bg1"/>
                </a:solidFill>
                <a:latin typeface="Tw Cen MT" pitchFamily="34" charset="0"/>
              </a:rPr>
              <a:t>Cesar </a:t>
            </a:r>
            <a:r>
              <a:rPr lang="en-US" sz="1000" b="1" dirty="0" err="1">
                <a:solidFill>
                  <a:schemeClr val="bg1"/>
                </a:solidFill>
                <a:latin typeface="Tw Cen MT" pitchFamily="34" charset="0"/>
              </a:rPr>
              <a:t>Bernardes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B649-C5A3-F7C4-0860-8A95E750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090"/>
            <a:ext cx="9372600" cy="5281829"/>
          </a:xfrm>
          <a:prstGeom prst="rect">
            <a:avLst/>
          </a:prstGeom>
          <a:ln w="127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B66E9-9DAD-8B65-74DA-0EDB59AE0C61}"/>
              </a:ext>
            </a:extLst>
          </p:cNvPr>
          <p:cNvSpPr/>
          <p:nvPr/>
        </p:nvSpPr>
        <p:spPr>
          <a:xfrm>
            <a:off x="10431780" y="1667256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03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(Extremely) </a:t>
            </a:r>
            <a:r>
              <a:rPr lang="en-US" sz="1700" dirty="0" err="1"/>
              <a:t>ultracentral</a:t>
            </a:r>
            <a:r>
              <a:rPr lang="en-US" sz="1700" dirty="0"/>
              <a:t> collisions are not driven by impact parameter</a:t>
            </a:r>
          </a:p>
          <a:p>
            <a:pPr marL="749808" lvl="1" indent="-457200"/>
            <a:r>
              <a:rPr lang="en-US" sz="1500" dirty="0"/>
              <a:t>Size does not extend beyond radius Lead nucleus</a:t>
            </a:r>
          </a:p>
          <a:p>
            <a:pPr marL="749808" lvl="1" indent="-457200"/>
            <a:r>
              <a:rPr lang="en-US" sz="1500" dirty="0"/>
              <a:t>(Local) </a:t>
            </a:r>
            <a:r>
              <a:rPr lang="en-US" sz="1500" b="1" dirty="0"/>
              <a:t>fluctuations</a:t>
            </a:r>
            <a:r>
              <a:rPr lang="en-US" sz="1500" dirty="0"/>
              <a:t> drive up multiplicity</a:t>
            </a:r>
          </a:p>
          <a:p>
            <a:pPr marL="749808" lvl="1" indent="-457200"/>
            <a:r>
              <a:rPr lang="en-US" sz="1500" dirty="0"/>
              <a:t>Average </a:t>
            </a:r>
            <a:r>
              <a:rPr lang="en-US" sz="1500" b="1" dirty="0"/>
              <a:t>temperature</a:t>
            </a:r>
            <a:r>
              <a:rPr lang="en-US" sz="1500" dirty="0"/>
              <a:t> can still increase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simplified picture:</a:t>
            </a:r>
          </a:p>
          <a:p>
            <a:pPr marL="749808" lvl="1" indent="-457200"/>
            <a:r>
              <a:rPr lang="en-US" sz="1500" dirty="0"/>
              <a:t>Entropy increase </a:t>
            </a:r>
            <a:r>
              <a:rPr lang="en-US" sz="1500" dirty="0">
                <a:sym typeface="Wingdings" panose="05000000000000000000" pitchFamily="2" charset="2"/>
              </a:rPr>
              <a:t> multiplicity increases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Temperature increases  mean pt increases (assuming ideal hydro + constant `work’ done in rapidity direction)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Slope: sensitive to speed of sound (solely ?!):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38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88AF3-5C22-A7D5-594E-D672BE2DE80B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Gardim,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Giacalone and Jean-Yves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8B78-4F12-B1A1-9C19-30EFB135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799194"/>
            <a:ext cx="2514600" cy="49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93881-2365-98E4-D9B5-8D38098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86793"/>
            <a:ext cx="5515585" cy="1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5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</a:t>
            </a:fld>
            <a:r>
              <a:rPr lang="nl-NL" dirty="0"/>
              <a:t>/16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-535508"/>
            <a:ext cx="8458200" cy="1295400"/>
          </a:xfrm>
        </p:spPr>
        <p:txBody>
          <a:bodyPr>
            <a:normAutofit/>
          </a:bodyPr>
          <a:lstStyle/>
          <a:p>
            <a:r>
              <a:rPr lang="nl-NL" sz="3600" dirty="0"/>
              <a:t>Isobar collisions at STAR – Flow and mean </a:t>
            </a:r>
            <a:r>
              <a:rPr lang="nl-NL" sz="36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nl-NL" sz="36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endParaRPr lang="nl-NL" sz="2600" i="1" baseline="-25000" dirty="0">
              <a:solidFill>
                <a:schemeClr val="accent5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295400" y="4533744"/>
            <a:ext cx="8234173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Statistics better for best case (5, with 5M collisions)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Excellent fit, especially for v2 ratio, v3 ratio overestimated at central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Note that </a:t>
            </a:r>
            <a:r>
              <a:rPr lang="en-US" b="0" i="1" dirty="0" err="1"/>
              <a:t>Trajectum</a:t>
            </a:r>
            <a:r>
              <a:rPr lang="en-US" b="0" i="1" dirty="0"/>
              <a:t> </a:t>
            </a:r>
            <a:r>
              <a:rPr lang="en-US" b="0" dirty="0"/>
              <a:t>is not fitted to RHIC energies, no absolute agreement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Mean transverse momentum is a prediction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2462" y="6557354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STAR, Search for the Chiral Magnetic Effect with Isobar Collisions at √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200 GeV by the STAR Collaboration at RHIC (sept 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2875F-3DA8-40A0-B4EF-6EC53F60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03" y="1062899"/>
            <a:ext cx="8485299" cy="3509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B8EF9-E8C3-4C47-B972-DB57C9D61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36" y="2298063"/>
            <a:ext cx="878117" cy="400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F23752-DFEC-4FB8-B003-A6A8750D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11" y="1297188"/>
            <a:ext cx="1010784" cy="35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6410A-73E1-4FE2-A95A-AFFF0D099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870440" y="554944"/>
            <a:ext cx="402144" cy="709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50C903-92C3-4F82-8542-77F831481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93043" y="529744"/>
            <a:ext cx="370830" cy="7098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8BA743-69EA-472A-9FAD-673070EF1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564673" y="500264"/>
            <a:ext cx="349923" cy="837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F6ACDAC-AB3E-4587-BB51-E7261610B4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502"/>
          <a:stretch/>
        </p:blipFill>
        <p:spPr>
          <a:xfrm>
            <a:off x="10070365" y="1250783"/>
            <a:ext cx="796637" cy="7968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E14BFE-9AF0-46E5-A740-F1D313C269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69"/>
          <a:stretch/>
        </p:blipFill>
        <p:spPr>
          <a:xfrm>
            <a:off x="10043286" y="2316748"/>
            <a:ext cx="792158" cy="7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4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Extremely ultracentral collisions</a:t>
            </a:r>
            <a:endParaRPr lang="nl-NL" sz="2600" i="1" dirty="0">
              <a:solidFill>
                <a:schemeClr val="accent5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DCCA035-01B6-47EE-A1C2-463134D9D604}"/>
              </a:ext>
            </a:extLst>
          </p:cNvPr>
          <p:cNvSpPr txBox="1">
            <a:spLocks/>
          </p:cNvSpPr>
          <p:nvPr/>
        </p:nvSpPr>
        <p:spPr>
          <a:xfrm>
            <a:off x="1142999" y="1981200"/>
            <a:ext cx="7362825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Going to 0.01% centrality (we sample from 250M Trento events)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Excellent match v2, v3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pt</a:t>
            </a:r>
            <a:r>
              <a:rPr lang="en-US" b="0" dirty="0"/>
              <a:t> </a:t>
            </a:r>
            <a:r>
              <a:rPr lang="en-US" b="0" dirty="0" err="1"/>
              <a:t>fluct</a:t>
            </a:r>
            <a:r>
              <a:rPr lang="en-US" b="0" dirty="0"/>
              <a:t> somewhat overpredicted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Extremely </a:t>
            </a:r>
            <a:r>
              <a:rPr lang="en-US" b="0" dirty="0" err="1"/>
              <a:t>ultracentral</a:t>
            </a:r>
            <a:r>
              <a:rPr lang="en-US" b="0" dirty="0"/>
              <a:t> is ideal regime to probe nuclear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64A0E-2AE4-4FC4-89ED-B3BEFE833D5B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3FD7B1-5DFA-4DCF-B5FD-055783BEB54E}"/>
              </a:ext>
            </a:extLst>
          </p:cNvPr>
          <p:cNvSpPr txBox="1"/>
          <p:nvPr/>
        </p:nvSpPr>
        <p:spPr>
          <a:xfrm>
            <a:off x="-65569" y="6639190"/>
            <a:ext cx="861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ATHIC2021 talk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Chunjian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Zhang,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  <a:hlinkClick r:id="rId3"/>
              </a:rPr>
              <a:t>https://drupal.star.bnl.gov/STAR/files/ATHIC_Nov_STAR_SBU_ChunjianZhang.pdf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29C8FE-52DB-4280-8EB0-AF7C74ED7425}"/>
              </a:ext>
            </a:extLst>
          </p:cNvPr>
          <p:cNvGrpSpPr/>
          <p:nvPr/>
        </p:nvGrpSpPr>
        <p:grpSpPr>
          <a:xfrm>
            <a:off x="10058400" y="3581400"/>
            <a:ext cx="1807807" cy="2273900"/>
            <a:chOff x="8382000" y="2718633"/>
            <a:chExt cx="2417407" cy="31482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5AB8C8D-05F1-4B8B-962B-8E0294F8996D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EECD733-0E6D-4D01-9EBF-106EA34F9F27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5846590-7A75-4F7B-A52D-D3DC3EDE40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BC32E5A-FFAE-4174-8077-078306602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A5D919B-5AF9-468F-ACF1-FD064148D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84190" y="4411391"/>
                <a:ext cx="996822" cy="924683"/>
              </a:xfrm>
              <a:prstGeom prst="rect">
                <a:avLst/>
              </a:prstGeom>
            </p:spPr>
          </p:pic>
          <p:sp>
            <p:nvSpPr>
              <p:cNvPr id="30" name="Content Placeholder 3">
                <a:extLst>
                  <a:ext uri="{FF2B5EF4-FFF2-40B4-BE49-F238E27FC236}">
                    <a16:creationId xmlns:a16="http://schemas.microsoft.com/office/drawing/2014/main" id="{7834E0B3-0E52-45FB-9C6B-539FC9E465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27047" y="4035984"/>
                <a:ext cx="1226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0" i="1" dirty="0">
                    <a:solidFill>
                      <a:srgbClr val="C00000"/>
                    </a:solidFill>
                  </a:rPr>
                  <a:t>Averaged</a:t>
                </a:r>
              </a:p>
            </p:txBody>
          </p:sp>
          <p:sp>
            <p:nvSpPr>
              <p:cNvPr id="31" name="Content Placeholder 3">
                <a:extLst>
                  <a:ext uri="{FF2B5EF4-FFF2-40B4-BE49-F238E27FC236}">
                    <a16:creationId xmlns:a16="http://schemas.microsoft.com/office/drawing/2014/main" id="{08C21961-4F84-4A7C-BA5B-295CD3E64F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b="0" i="1" dirty="0">
                    <a:solidFill>
                      <a:srgbClr val="C00000"/>
                    </a:solidFill>
                  </a:rPr>
                  <a:t>Fluctuating (realistic)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320E3F-41F0-4A05-BBD8-8255A5680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0801" y="4429618"/>
              <a:ext cx="1088606" cy="10046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5E3421-2AB0-4809-8168-DDBA3617C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7FFF24-E30F-4BC9-B6B3-6EB4A2A9C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99" y="3405699"/>
            <a:ext cx="8382000" cy="288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C8866-58F0-4A33-A520-85FB32A83E97}"/>
              </a:ext>
            </a:extLst>
          </p:cNvPr>
          <p:cNvSpPr txBox="1"/>
          <p:nvPr/>
        </p:nvSpPr>
        <p:spPr>
          <a:xfrm>
            <a:off x="10192370" y="290204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BA63CF-B510-4150-B025-0DC3A33F5035}"/>
              </a:ext>
            </a:extLst>
          </p:cNvPr>
          <p:cNvSpPr txBox="1"/>
          <p:nvPr/>
        </p:nvSpPr>
        <p:spPr>
          <a:xfrm>
            <a:off x="11094806" y="292401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>
                <a:latin typeface="Symbol" panose="05050102010706020507" pitchFamily="18" charset="2"/>
              </a:rPr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6481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03BE-4BB9-2384-46E4-19152AF1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64F3-45ED-0708-ABCA-6231A10F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heavy ions is now a precision science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1EA1997-0F61-7F2B-B722-4566251A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8AEDAA-56CA-6118-9ECB-8E2BF682E81A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322720-CD3E-CF66-41CF-352680EC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Systematic uncertainties, also in theoretical estimates</a:t>
            </a:r>
          </a:p>
          <a:p>
            <a:pPr marL="749808" lvl="1" indent="-457200"/>
            <a:r>
              <a:rPr lang="en-US" sz="1500" dirty="0"/>
              <a:t>Uncertainty comes from Bayesian posterior</a:t>
            </a:r>
          </a:p>
          <a:p>
            <a:pPr marL="749808" lvl="1" indent="-457200"/>
            <a:r>
              <a:rPr lang="en-US" sz="1500" dirty="0"/>
              <a:t>Full correlations among datapoints is included</a:t>
            </a: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Uncertainties can be small</a:t>
            </a:r>
          </a:p>
          <a:p>
            <a:pPr marL="749808" lvl="1" indent="-457200"/>
            <a:r>
              <a:rPr lang="en-US" sz="1500" dirty="0"/>
              <a:t>~6% for multiplicity in OO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~2-5% for anisotropic flow (except v</a:t>
            </a:r>
            <a:r>
              <a:rPr lang="en-US" sz="1500" baseline="-25000" dirty="0">
                <a:sym typeface="Wingdings" panose="05000000000000000000" pitchFamily="2" charset="2"/>
              </a:rPr>
              <a:t>2</a:t>
            </a:r>
            <a:r>
              <a:rPr lang="en-US" sz="1500" dirty="0">
                <a:sym typeface="Wingdings" panose="05000000000000000000" pitchFamily="2" charset="2"/>
              </a:rPr>
              <a:t>{4}: statistics dominate)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Corollaries: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understand the </a:t>
            </a: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shapes of colliding nuclei </a:t>
            </a:r>
            <a:r>
              <a:rPr lang="en-US" sz="1500" dirty="0">
                <a:sym typeface="Wingdings" panose="05000000000000000000" pitchFamily="2" charset="2"/>
              </a:rPr>
              <a:t>precisely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We need to have the full model of heavy ion collisions under control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This is necessary to understand `</a:t>
            </a:r>
            <a:r>
              <a:rPr lang="en-US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the details</a:t>
            </a:r>
            <a:r>
              <a:rPr lang="en-US" sz="1500" dirty="0">
                <a:sym typeface="Wingdings" panose="05000000000000000000" pitchFamily="2" charset="2"/>
              </a:rPr>
              <a:t>’ such as:</a:t>
            </a:r>
          </a:p>
          <a:p>
            <a:pPr marL="932688" lvl="2" indent="-457200"/>
            <a:r>
              <a:rPr lang="en-US" sz="1100" dirty="0" err="1">
                <a:sym typeface="Wingdings" panose="05000000000000000000" pitchFamily="2" charset="2"/>
              </a:rPr>
              <a:t>Hydrodynamisation</a:t>
            </a:r>
            <a:endParaRPr lang="en-US" sz="1100" dirty="0">
              <a:sym typeface="Wingdings" panose="05000000000000000000" pitchFamily="2" charset="2"/>
            </a:endParaRP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Extreme hydrodynamics: when gradients are large</a:t>
            </a:r>
          </a:p>
          <a:p>
            <a:pPr marL="932688" lvl="2" indent="-457200"/>
            <a:r>
              <a:rPr lang="en-US" sz="1100" dirty="0">
                <a:sym typeface="Wingdings" panose="05000000000000000000" pitchFamily="2" charset="2"/>
              </a:rPr>
              <a:t>First and second order viscous gradient corrections, during hydro and freeze-out</a:t>
            </a:r>
          </a:p>
          <a:p>
            <a:pPr marL="932688" lvl="2" indent="-457200"/>
            <a:endParaRPr lang="en-US" sz="1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93D66B-B8C6-5EB3-196B-4C70D051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205" y="33090"/>
            <a:ext cx="2393079" cy="210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84818-91F6-3C2E-E54B-15E93206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4694" y="2042306"/>
            <a:ext cx="2427317" cy="2240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FB7A14-4F00-0A3C-8053-141DB26DF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483" y="4126678"/>
            <a:ext cx="2399740" cy="219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1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95FD-37F2-A82B-5FDD-769555189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E100-FCAC-E073-14FD-A3F98524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FE41-6EE5-BDEC-4450-FDC1E77B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485" y="2366962"/>
            <a:ext cx="2819400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We will get back to structure shortly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8959EEE-8D44-AD4D-0354-345F25DB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A0CFB-2D26-0BD1-58C4-951788590D70}"/>
              </a:ext>
            </a:extLst>
          </p:cNvPr>
          <p:cNvSpPr txBox="1"/>
          <p:nvPr/>
        </p:nvSpPr>
        <p:spPr>
          <a:xfrm>
            <a:off x="0" y="6437599"/>
            <a:ext cx="1021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26D6D-48D4-1218-2633-AC163DB34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85" y="2373412"/>
            <a:ext cx="4414438" cy="33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C1957-B629-1D75-7964-5F29676E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323" y="2286000"/>
            <a:ext cx="3676954" cy="33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8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B7B8B-4D20-95C2-4EA9-44A37AB97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3A16B-9EB8-D42C-7D0D-3DCCFCC5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b="1" dirty="0"/>
              <a:t>Exciting times: </a:t>
            </a:r>
            <a:br>
              <a:rPr lang="en-US" sz="3500" b="1" dirty="0"/>
            </a:br>
            <a:r>
              <a:rPr lang="en-US" sz="3500" dirty="0"/>
              <a:t>light ion collisions allow(ed?) for genuine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FB32-C850-0CCE-9707-1F5819E7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72" y="2030601"/>
            <a:ext cx="3735267" cy="3951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Hydrodynamic predictions for light ion collisions</a:t>
            </a:r>
            <a:br>
              <a:rPr lang="en-US" sz="1500" dirty="0">
                <a:sym typeface="Wingdings" panose="05000000000000000000" pitchFamily="2" charset="2"/>
              </a:rPr>
            </a:br>
            <a:br>
              <a:rPr lang="en-US" sz="15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All the way to </a:t>
            </a:r>
            <a:r>
              <a:rPr lang="en-US" sz="1500" dirty="0" err="1">
                <a:sym typeface="Wingdings" panose="05000000000000000000" pitchFamily="2" charset="2"/>
              </a:rPr>
              <a:t>dN</a:t>
            </a:r>
            <a:r>
              <a:rPr lang="en-US" sz="1500" dirty="0">
                <a:sym typeface="Wingdings" panose="05000000000000000000" pitchFamily="2" charset="2"/>
              </a:rPr>
              <a:t>/d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h</a:t>
            </a:r>
            <a:r>
              <a:rPr lang="en-US" sz="1500" dirty="0">
                <a:sym typeface="Wingdings" panose="05000000000000000000" pitchFamily="2" charset="2"/>
              </a:rPr>
              <a:t> ~ 10; hydro at its limits?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Model is (only!) fitted to </a:t>
            </a:r>
            <a:r>
              <a:rPr lang="en-US" sz="1500" dirty="0" err="1">
                <a:sym typeface="Wingdings" panose="05000000000000000000" pitchFamily="2" charset="2"/>
              </a:rPr>
              <a:t>PbPb</a:t>
            </a:r>
            <a:r>
              <a:rPr lang="en-US" sz="1500" dirty="0">
                <a:sym typeface="Wingdings" panose="05000000000000000000" pitchFamily="2" charset="2"/>
              </a:rPr>
              <a:t> data</a:t>
            </a:r>
          </a:p>
          <a:p>
            <a:pPr marL="0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ym typeface="Wingdings" panose="05000000000000000000" pitchFamily="2" charset="2"/>
              </a:rPr>
              <a:t>We will get back to structure shortly</a:t>
            </a:r>
          </a:p>
          <a:p>
            <a:pPr marL="0" indent="0">
              <a:buNone/>
            </a:pPr>
            <a:endParaRPr lang="en-US" sz="15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Agreement almost too good to be true?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Also: non-hydro models tend to be off </a:t>
            </a:r>
            <a:b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(but notice lack of syst uncertainty)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2C8124E-CBE7-7363-2D79-42952418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8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B4EEA-73D7-C0DA-67AE-1412F07C28FD}"/>
              </a:ext>
            </a:extLst>
          </p:cNvPr>
          <p:cNvSpPr txBox="1"/>
          <p:nvPr/>
        </p:nvSpPr>
        <p:spPr>
          <a:xfrm>
            <a:off x="-76200" y="6299697"/>
            <a:ext cx="10210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 et 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CMS, First measurement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pseudorapidity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distributions of charged hadrons in oxygen-oxygen collisions at √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</a:t>
            </a:r>
            <a:r>
              <a:rPr lang="en-GB" sz="1100" baseline="-25000" dirty="0" err="1">
                <a:solidFill>
                  <a:schemeClr val="bg1"/>
                </a:solidFill>
                <a:latin typeface="Tw Cen MT" pitchFamily="34" charset="0"/>
              </a:rPr>
              <a:t>NN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= 5.36 TeV (2025)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https://indico.cern.ch/event/1479384/contributions/6663047/attachments/3131557/5555439/IS_mult_v3.pdf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486E1-E5E9-6EAB-2BC4-DAA2AE41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827" y="4243784"/>
            <a:ext cx="2817123" cy="2600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23FD2-235C-1493-6550-99A736389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931313"/>
            <a:ext cx="4317100" cy="4027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69EAE-326E-F6DF-FF1A-0EC5DF6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323" y="52140"/>
            <a:ext cx="2129278" cy="938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71E6F9-2247-ADF7-7039-A0F313EF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101" y="1905913"/>
            <a:ext cx="3531500" cy="40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D34D-06C7-4F6C-A5C2-599456C0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6769A-F56F-BBD3-152E-885F509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sz="3500" dirty="0"/>
              <a:t>Synergy between </a:t>
            </a:r>
            <a:r>
              <a:rPr lang="en-US" sz="3500" dirty="0">
                <a:solidFill>
                  <a:srgbClr val="C00000"/>
                </a:solidFill>
              </a:rPr>
              <a:t>HIC</a:t>
            </a:r>
            <a:br>
              <a:rPr lang="en-US" sz="3500" dirty="0"/>
            </a:br>
            <a:r>
              <a:rPr lang="en-US" sz="3500" dirty="0"/>
              <a:t>and </a:t>
            </a:r>
            <a:r>
              <a:rPr lang="en-US" sz="3500" dirty="0">
                <a:solidFill>
                  <a:srgbClr val="C00000"/>
                </a:solidFill>
              </a:rPr>
              <a:t>nuclear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5F4A8-B95A-A0A4-4AC6-F118F6CCF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LHC seems like an expensive machine to determine the shapes of nuclei</a:t>
            </a:r>
          </a:p>
          <a:p>
            <a:pPr marL="749808" lvl="1" indent="-457200"/>
            <a:r>
              <a:rPr lang="en-US" sz="1500" dirty="0"/>
              <a:t>Ion collisions are unique: yoctosecond imaging </a:t>
            </a:r>
            <a:r>
              <a:rPr lang="en-US" sz="1500" dirty="0">
                <a:solidFill>
                  <a:srgbClr val="C00000"/>
                </a:solidFill>
              </a:rPr>
              <a:t>of the ground state</a:t>
            </a:r>
          </a:p>
          <a:p>
            <a:pPr marL="749808" lvl="1" indent="-457200"/>
            <a:r>
              <a:rPr lang="en-US" sz="1500" dirty="0"/>
              <a:t>Much like a </a:t>
            </a:r>
            <a:r>
              <a:rPr lang="en-US" sz="1500" dirty="0">
                <a:solidFill>
                  <a:srgbClr val="C00000"/>
                </a:solidFill>
              </a:rPr>
              <a:t>collapse of the wave function (nucleon positions)</a:t>
            </a:r>
          </a:p>
          <a:p>
            <a:pPr marL="749808" lvl="1" indent="-457200"/>
            <a:r>
              <a:rPr lang="en-US" sz="1500" dirty="0"/>
              <a:t>Thickness function: two-dimensional projection / random orientation</a:t>
            </a:r>
          </a:p>
          <a:p>
            <a:pPr marL="749808" lvl="1" indent="-457200"/>
            <a:endParaRPr lang="en-US" sz="1500" dirty="0"/>
          </a:p>
          <a:p>
            <a:pPr marL="749808" lvl="1" indent="-457200"/>
            <a:r>
              <a:rPr lang="en-US" sz="1500" dirty="0"/>
              <a:t>Very complementary to `standard’ nuclear structure:</a:t>
            </a:r>
          </a:p>
          <a:p>
            <a:pPr marL="932688" lvl="2" indent="-457200"/>
            <a:r>
              <a:rPr lang="en-US" sz="1300" dirty="0"/>
              <a:t>Charge profile, </a:t>
            </a:r>
            <a:r>
              <a:rPr lang="en-US" sz="1300" dirty="0">
                <a:solidFill>
                  <a:srgbClr val="C00000"/>
                </a:solidFill>
              </a:rPr>
              <a:t>excitation energies</a:t>
            </a:r>
            <a:r>
              <a:rPr lang="en-US" sz="1300" dirty="0"/>
              <a:t>, isospin density (PREX)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Two-way transfer: </a:t>
            </a:r>
            <a:br>
              <a:rPr lang="en-US" sz="1700" dirty="0"/>
            </a:br>
            <a:r>
              <a:rPr lang="en-US" sz="1700" dirty="0"/>
              <a:t>heavy ion community needs to know the structure accurately</a:t>
            </a:r>
          </a:p>
          <a:p>
            <a:pPr marL="749808" lvl="1" indent="-457200"/>
            <a:r>
              <a:rPr lang="en-US" sz="1500" dirty="0"/>
              <a:t>Fluctuations are enormous</a:t>
            </a:r>
          </a:p>
          <a:p>
            <a:pPr marL="749808" lvl="1" indent="-457200"/>
            <a:r>
              <a:rPr lang="en-US" sz="1500" dirty="0">
                <a:solidFill>
                  <a:srgbClr val="C00000"/>
                </a:solidFill>
                <a:sym typeface="Wingdings" panose="05000000000000000000" pitchFamily="2" charset="2"/>
              </a:rPr>
              <a:t>Unlikely to learn much without full control of the shape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6443A82-93A0-F327-F6B7-93A01AD8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800B8-24EC-1FF6-E296-775886B5B7C5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Nuclear Physics Confronts Relativistic Collisions Of Isobars (2025)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5587010-AF17-FE0B-08B6-BB3A34AB7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28889" b="34444"/>
          <a:stretch>
            <a:fillRect/>
          </a:stretch>
        </p:blipFill>
        <p:spPr bwMode="auto">
          <a:xfrm>
            <a:off x="6248400" y="0"/>
            <a:ext cx="5921396" cy="17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70D31-B3CA-1CF6-798D-75A320D75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094075"/>
            <a:ext cx="4016396" cy="1662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BE4EF-F482-1FC2-D834-830DBD209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655" y="4000842"/>
            <a:ext cx="3633867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0E6A4-A3A6-22E7-BEA3-DD5907059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4661" y="4161768"/>
            <a:ext cx="1341695" cy="18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7335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5953</TotalTime>
  <Words>3152</Words>
  <Application>Microsoft Office PowerPoint</Application>
  <PresentationFormat>Widescreen</PresentationFormat>
  <Paragraphs>355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Calibri Light</vt:lpstr>
      <vt:lpstr>Cooper Black</vt:lpstr>
      <vt:lpstr>Symbol</vt:lpstr>
      <vt:lpstr>Times</vt:lpstr>
      <vt:lpstr>Tw Cen MT</vt:lpstr>
      <vt:lpstr>Wingdings</vt:lpstr>
      <vt:lpstr>Retrospect</vt:lpstr>
      <vt:lpstr>Office Theme</vt:lpstr>
      <vt:lpstr>A theory discussion on new results from oxygen and neon collisions at the LHC</vt:lpstr>
      <vt:lpstr>The shape of nuclei</vt:lpstr>
      <vt:lpstr>Isobar collisions at STAR </vt:lpstr>
      <vt:lpstr>Isobar collisions at STAR – Flow and mean pT</vt:lpstr>
      <vt:lpstr>Extremely ultracentral collisions</vt:lpstr>
      <vt:lpstr>Exciting times:  heavy ions is now a precision science</vt:lpstr>
      <vt:lpstr>Exciting times:  light ion collisions allow(ed?) for genuine predictions</vt:lpstr>
      <vt:lpstr>Exciting times:  light ion collisions allow(ed?) for genuine predictions</vt:lpstr>
      <vt:lpstr>Synergy between HIC and nuclear structure</vt:lpstr>
      <vt:lpstr>16Oxygen and 20Neon nuclear structure</vt:lpstr>
      <vt:lpstr>PowerPoint Presentation</vt:lpstr>
      <vt:lpstr>PowerPoint Presentation</vt:lpstr>
      <vt:lpstr>Did we see a – clustering? (I think yes)</vt:lpstr>
      <vt:lpstr>Transmutation: a prediction</vt:lpstr>
      <vt:lpstr>Hydrodynamic predictions --- four observables</vt:lpstr>
      <vt:lpstr>Anisotropic flow</vt:lpstr>
      <vt:lpstr>Anisotropic flow --- ratio</vt:lpstr>
      <vt:lpstr>Anisotropic flow --- ratio: subnucleonic structure</vt:lpstr>
      <vt:lpstr>Anisotropic flow --- SMOG2</vt:lpstr>
      <vt:lpstr>Exciting times!</vt:lpstr>
      <vt:lpstr>Back-up</vt:lpstr>
      <vt:lpstr>Ion running in 2026</vt:lpstr>
      <vt:lpstr>Continue the PbPb program at 5.36</vt:lpstr>
      <vt:lpstr>Other ions?</vt:lpstr>
      <vt:lpstr>Which ion?</vt:lpstr>
      <vt:lpstr>An interesting sidenote: Transmutation</vt:lpstr>
      <vt:lpstr>Transmutation: results</vt:lpstr>
      <vt:lpstr>The mean transverse momentum</vt:lpstr>
      <vt:lpstr>The mean transverse momentum – an interplay with hard probes</vt:lpstr>
      <vt:lpstr>The mean transverse momentum – an interplay with hard probes</vt:lpstr>
      <vt:lpstr>The neutron skin - posterior</vt:lpstr>
      <vt:lpstr>The neutron skin – final result</vt:lpstr>
      <vt:lpstr>Highlighted observables</vt:lpstr>
      <vt:lpstr>Xenon deformation: three posterior distributions</vt:lpstr>
      <vt:lpstr>Transmutation: potentially interesting</vt:lpstr>
      <vt:lpstr>Exciting times! (again?)</vt:lpstr>
      <vt:lpstr>PowerPoint Presentation</vt:lpstr>
      <vt:lpstr>What is happening?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729</cp:revision>
  <cp:lastPrinted>2020-01-13T13:28:42Z</cp:lastPrinted>
  <dcterms:created xsi:type="dcterms:W3CDTF">2020-01-05T16:58:15Z</dcterms:created>
  <dcterms:modified xsi:type="dcterms:W3CDTF">2025-09-21T05:30:27Z</dcterms:modified>
</cp:coreProperties>
</file>