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1" r:id="rId4"/>
    <p:sldId id="259" r:id="rId5"/>
    <p:sldId id="262" r:id="rId6"/>
    <p:sldId id="263" r:id="rId7"/>
    <p:sldId id="267" r:id="rId8"/>
    <p:sldId id="260" r:id="rId9"/>
    <p:sldId id="272" r:id="rId10"/>
    <p:sldId id="269" r:id="rId11"/>
    <p:sldId id="271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B1DB5-3CDE-48BB-B66D-B2482FA45DE0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155BD-A88C-413B-9C6A-6D558622BDA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600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B155BD-A88C-413B-9C6A-6D558622BDA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477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B155BD-A88C-413B-9C6A-6D558622BDA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672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CAF97A-3E10-4623-88E2-192B8100F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B0847B4-1706-4EC8-A15F-54990313C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322496-635C-4E03-B7CD-FEF467048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102CEB-FC78-443A-B319-77603F8F9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DE965D-3267-43DD-978A-A0B032B0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86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C2434-21BB-4C88-B410-B8108C41E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A51A29D-7DF2-4961-BC4B-A8EF6A52E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2DD0B3-45C7-4125-B35D-A9A785FB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F9424B-FCA8-48E4-87B4-C921852E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38F43F-DD25-487A-B03F-B99A3760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17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94667BD-743B-420C-94F7-2FBF76E92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60AD45F-B6C2-46BC-9927-51BAC0867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65F27F3-D869-4695-B192-EDCAC7642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CFFD74-5C1E-46F0-93DE-343BA5573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61DA76-0C3A-4490-977A-B82308C7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465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357F73-DA55-4DF7-9818-CA9554D80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3F7FE3-2F10-4CE3-977D-AA446AD5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ADAC22-5DA8-499E-939D-1EEB3B0F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64C366-70E1-4AD1-87EF-86FC5D324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0A7ADC-1660-4E79-B0D9-8EE0B685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806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124B74-7DAE-4258-A61E-5D99A13D9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5DCB278-1AE2-4159-BCF6-843BCCDE5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8F5D3D-7D95-47F9-A474-6D4D766B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E87756-357D-4FF5-BF09-9897A7E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9939D2-F7FC-48A9-9C82-BDE73508D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82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F8556B-52C5-420E-AA59-F1920A7D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C85787-12C1-4624-ADDE-7105145E22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9736114-E4BA-404B-99D2-10DAB2543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80A838-C804-402B-ADAC-D8B7A4BB8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37BE910-FEA1-4163-A84B-1619E0541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2B408C6-0DEC-42C7-99B3-999579B1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7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4039DD-3381-49E9-A168-35C784394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440092F-7288-463C-86AE-4A23FF307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794846A-CA10-4BA5-943F-F4E3DBEC2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18B4701-E421-46C9-8C04-7E82A6040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4C82ABC-B4D4-401C-8ABA-73AA9452E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C876B05-8A1D-44E0-800F-24F0A88E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3BFD897-1E17-4F8A-A78A-3874D7663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27F610B-4C6D-4173-AE64-77EEC5C7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44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99D150-3D73-4AB9-9EDC-852BD2645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55E88ED-3163-4B9D-8764-2BE47A9B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BC6D99B-360F-41EF-9A99-4C2F56CB1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CA57ED2-42EC-4E47-BEFD-E5BDADD46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250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B902D94-3C21-46B2-874E-64EAE0564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47A0B5D-0B07-426E-96BB-F10C2B22A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67CE5A-9AA8-4149-B3DF-94977F491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762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EC9EA4-0400-4DC7-9163-796E7C56F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D845FA-8B4C-41D9-A48A-278BD42A4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25791C-E7C2-4EBD-9469-F80EAFCCA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10F2FD8-FAB4-470F-96F1-BFB2BB53C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2CA674-3ABB-475E-8A1F-F4BB119CD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0EC8422-4A20-4775-AF04-23D2B885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685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A46E9A-1A11-4FC6-81FB-A2D989647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0ECEC07-41CC-42DF-8071-5D0F1A7D67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210D956-D9EE-4B4E-A10F-99CEED3DC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E691153-F12A-42B0-AD26-94505C436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A6F366-CA42-4ACF-875D-26C4CC275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B7D616-60FA-435B-BA58-AC258C3FA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085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3CFAED-E1D5-47E1-A6DB-C50115C07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0D262F7-1AB8-4B42-AD34-569A90C6C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1162B2-C940-4787-8414-B281CE892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8EEFB-FF6D-46DA-9EF7-9E6FE95E9437}" type="datetimeFigureOut">
              <a:rPr lang="zh-CN" altLang="en-US" smtClean="0"/>
              <a:t>2025/2/11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B8EB7D-5C5A-44C9-8CA6-180C0FEA15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6769C3-A476-463E-875A-1EF0E48878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9A02-F5AD-43A5-AB31-2A6B4A5949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670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E8B220-D3A7-41C0-BB92-7F6EBB1151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CEPC computing resources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476BDD2-2BF4-4FD3-98C3-862C31ADC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Xiaomei</a:t>
            </a:r>
            <a:r>
              <a:rPr lang="en-US" altLang="zh-CN" dirty="0"/>
              <a:t> Zhang </a:t>
            </a:r>
            <a:r>
              <a:rPr lang="en-US" altLang="zh-CN" dirty="0" err="1"/>
              <a:t>Weidong</a:t>
            </a:r>
            <a:r>
              <a:rPr lang="en-US" altLang="zh-CN" dirty="0"/>
              <a:t> Li  </a:t>
            </a:r>
            <a:r>
              <a:rPr lang="en-US" altLang="zh-CN" dirty="0" err="1"/>
              <a:t>KaiLi</a:t>
            </a:r>
            <a:r>
              <a:rPr lang="en-US" altLang="zh-CN" dirty="0"/>
              <a:t> Zhang </a:t>
            </a:r>
            <a:r>
              <a:rPr lang="en-US" altLang="zh-CN" dirty="0" err="1"/>
              <a:t>Boping</a:t>
            </a:r>
            <a:r>
              <a:rPr lang="en-US" altLang="zh-CN" dirty="0"/>
              <a:t> Chen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833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72E0BB-A458-4D55-8B12-FB4C07FA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28" y="198870"/>
            <a:ext cx="5097213" cy="1325563"/>
          </a:xfrm>
        </p:spPr>
        <p:txBody>
          <a:bodyPr/>
          <a:lstStyle/>
          <a:p>
            <a:r>
              <a:rPr lang="en-US" altLang="zh-CN" b="1" dirty="0"/>
              <a:t>ATLAS in HL-LHC</a:t>
            </a:r>
            <a:endParaRPr lang="zh-CN" altLang="en-US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E44190B-F308-48A9-BCCF-3F3442BAF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21" y="2641530"/>
            <a:ext cx="5328120" cy="421647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587F6A0-D27D-4FF4-B3F7-E7226E34D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4990" y="2641530"/>
            <a:ext cx="5698190" cy="421647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A7F2960C-90F1-411B-BAC9-29FDD0D09616}"/>
              </a:ext>
            </a:extLst>
          </p:cNvPr>
          <p:cNvSpPr txBox="1"/>
          <p:nvPr/>
        </p:nvSpPr>
        <p:spPr>
          <a:xfrm>
            <a:off x="5530276" y="1524433"/>
            <a:ext cx="66617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Disk storage: 0.5EB/year</a:t>
            </a:r>
          </a:p>
          <a:p>
            <a:r>
              <a:rPr lang="en-US" altLang="zh-CN" dirty="0"/>
              <a:t>Resource: 10MHS06year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516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D77680-FE00-4D5F-A8CE-39BB3AF50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Atlas Run4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8EDD13A-E8D9-4775-8C0A-96CDDFB72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85" y="1690688"/>
            <a:ext cx="6743700" cy="506730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2A995793-157D-41C3-B921-E0216CB0709D}"/>
              </a:ext>
            </a:extLst>
          </p:cNvPr>
          <p:cNvSpPr txBox="1"/>
          <p:nvPr/>
        </p:nvSpPr>
        <p:spPr>
          <a:xfrm>
            <a:off x="7665026" y="3618376"/>
            <a:ext cx="33724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Altas</a:t>
            </a:r>
            <a:r>
              <a:rPr lang="zh-CN" altLang="en-US" dirty="0"/>
              <a:t> </a:t>
            </a:r>
            <a:r>
              <a:rPr lang="en-US" altLang="zh-CN" dirty="0"/>
              <a:t>Raw:</a:t>
            </a:r>
            <a:r>
              <a:rPr lang="zh-CN" altLang="en-US" dirty="0"/>
              <a:t> </a:t>
            </a:r>
            <a:r>
              <a:rPr lang="en-US" altLang="zh-CN" dirty="0"/>
              <a:t>230PB</a:t>
            </a:r>
          </a:p>
          <a:p>
            <a:r>
              <a:rPr lang="en-US" altLang="zh-CN" dirty="0"/>
              <a:t>Disk storage: 2.1EB</a:t>
            </a:r>
          </a:p>
          <a:p>
            <a:r>
              <a:rPr lang="en-US" altLang="zh-CN" dirty="0"/>
              <a:t>Resource: 34MHS06year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ECB4660-4F75-4BED-A7C9-619BD2800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600" y="0"/>
            <a:ext cx="5904923" cy="265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9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4EC033-B3AE-4E7C-9BCA-E6A3D4F43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Basis for estimation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98D17D-8524-497F-8EE6-E07195C78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096" y="1528113"/>
            <a:ext cx="6135255" cy="1696277"/>
          </a:xfrm>
        </p:spPr>
        <p:txBody>
          <a:bodyPr/>
          <a:lstStyle/>
          <a:p>
            <a:r>
              <a:rPr lang="en-US" altLang="zh-CN" dirty="0"/>
              <a:t>Accelerator TDR</a:t>
            </a:r>
          </a:p>
          <a:p>
            <a:r>
              <a:rPr lang="en-US" altLang="zh-CN" dirty="0"/>
              <a:t>MC simulation statistics</a:t>
            </a:r>
          </a:p>
          <a:p>
            <a:r>
              <a:rPr lang="en-US" altLang="zh-CN" dirty="0"/>
              <a:t>Online trigger rate estimation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94C0218-0717-4F9B-99B8-1E720B1B4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163" y="3633610"/>
            <a:ext cx="5023413" cy="299784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65ADBF30-9AA0-4B17-B1FD-CFDA68397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8727" y="3703782"/>
            <a:ext cx="6346177" cy="2608118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8AE7D48-39AE-4D17-92E4-4794216DE1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7922" y="165338"/>
            <a:ext cx="5947786" cy="353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320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9DB025-1346-4346-ABDC-51F68E789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Raw data rate and volume in </a:t>
            </a:r>
            <a:r>
              <a:rPr lang="en-US" altLang="zh-CN" b="1" dirty="0">
                <a:solidFill>
                  <a:srgbClr val="3333FF"/>
                </a:solidFill>
              </a:rPr>
              <a:t>Higgs mode</a:t>
            </a:r>
            <a:endParaRPr lang="zh-CN" altLang="en-US" b="1" dirty="0">
              <a:solidFill>
                <a:srgbClr val="3333FF"/>
              </a:solidFill>
            </a:endParaRPr>
          </a:p>
        </p:txBody>
      </p:sp>
      <p:sp>
        <p:nvSpPr>
          <p:cNvPr id="6" name="内容占位符 2">
            <a:extLst>
              <a:ext uri="{FF2B5EF4-FFF2-40B4-BE49-F238E27FC236}">
                <a16:creationId xmlns:a16="http://schemas.microsoft.com/office/drawing/2014/main" id="{1F0BF69A-440F-4CF8-802B-5F33E81F5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784273" cy="4486275"/>
          </a:xfrm>
        </p:spPr>
        <p:txBody>
          <a:bodyPr>
            <a:normAutofit/>
          </a:bodyPr>
          <a:lstStyle/>
          <a:p>
            <a:r>
              <a:rPr lang="en-US" altLang="zh-CN" dirty="0">
                <a:sym typeface="Symbol"/>
              </a:rPr>
              <a:t>Energy: 240GeV</a:t>
            </a:r>
          </a:p>
          <a:p>
            <a:r>
              <a:rPr lang="en-US" altLang="zh-CN" dirty="0">
                <a:solidFill>
                  <a:srgbClr val="3333FF"/>
                </a:solidFill>
              </a:rPr>
              <a:t>Trigger rate:  1kHz</a:t>
            </a:r>
          </a:p>
          <a:p>
            <a:r>
              <a:rPr lang="en-US" altLang="zh-CN" dirty="0">
                <a:solidFill>
                  <a:srgbClr val="3333FF"/>
                </a:solidFill>
              </a:rPr>
              <a:t>Online event data size: ~300kB</a:t>
            </a:r>
          </a:p>
          <a:p>
            <a:r>
              <a:rPr lang="en-US" altLang="zh-CN" dirty="0"/>
              <a:t>DAQ rate: 0.3GB/s</a:t>
            </a:r>
          </a:p>
          <a:p>
            <a:r>
              <a:rPr lang="en-US" altLang="zh-CN" dirty="0">
                <a:solidFill>
                  <a:srgbClr val="3333FF"/>
                </a:solidFill>
              </a:rPr>
              <a:t>Running time: 3600 hours</a:t>
            </a:r>
          </a:p>
          <a:p>
            <a:r>
              <a:rPr lang="en-US" altLang="zh-CN" dirty="0"/>
              <a:t>Data volume per year </a:t>
            </a:r>
            <a:r>
              <a:rPr lang="zh-CN" altLang="en-US" dirty="0"/>
              <a:t>（</a:t>
            </a:r>
            <a:r>
              <a:rPr lang="en-US" altLang="zh-CN" dirty="0"/>
              <a:t>1IP</a:t>
            </a:r>
            <a:r>
              <a:rPr lang="zh-CN" altLang="en-US" dirty="0"/>
              <a:t>）</a:t>
            </a:r>
            <a:r>
              <a:rPr lang="en-US" altLang="zh-CN" dirty="0"/>
              <a:t>: </a:t>
            </a:r>
          </a:p>
          <a:p>
            <a:pPr lvl="1"/>
            <a:r>
              <a:rPr lang="en-US" altLang="zh-CN" sz="2800" dirty="0"/>
              <a:t>0.3GB/s*3600h=</a:t>
            </a:r>
            <a:r>
              <a:rPr lang="en-US" altLang="zh-CN" sz="2800" dirty="0">
                <a:solidFill>
                  <a:srgbClr val="FF0000"/>
                </a:solidFill>
              </a:rPr>
              <a:t>3.7PB/year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29CFE1D-156D-48C6-964F-1565EEE48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8868" y="1616444"/>
            <a:ext cx="5883132" cy="3550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264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85F697-C75D-4C10-B993-43D9E4FA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MC data size and volume for </a:t>
            </a:r>
            <a:r>
              <a:rPr lang="en-US" altLang="zh-CN" b="1" dirty="0">
                <a:solidFill>
                  <a:srgbClr val="3333FF"/>
                </a:solidFill>
              </a:rPr>
              <a:t>Higgs mode</a:t>
            </a:r>
            <a:endParaRPr lang="zh-CN" altLang="en-US" dirty="0">
              <a:solidFill>
                <a:srgbClr val="3333FF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983BE4-CFEF-4056-B4C7-4B44D15CA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8154"/>
            <a:ext cx="11266714" cy="1657702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3333FF"/>
                </a:solidFill>
              </a:rPr>
              <a:t>MC event data size: 1MB </a:t>
            </a:r>
            <a:endParaRPr lang="en-US" altLang="zh-CN" dirty="0"/>
          </a:p>
          <a:p>
            <a:r>
              <a:rPr lang="en-US" altLang="zh-CN" dirty="0"/>
              <a:t>Full MC simulation events per year: ~2*10</a:t>
            </a:r>
            <a:r>
              <a:rPr lang="en-US" altLang="zh-CN" baseline="30000" dirty="0"/>
              <a:t>9</a:t>
            </a:r>
            <a:r>
              <a:rPr lang="en-US" altLang="zh-CN" dirty="0"/>
              <a:t> (MC: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1)</a:t>
            </a:r>
          </a:p>
          <a:p>
            <a:r>
              <a:rPr lang="en-US" altLang="zh-CN" dirty="0">
                <a:solidFill>
                  <a:srgbClr val="3333FF"/>
                </a:solidFill>
              </a:rPr>
              <a:t>Data volume </a:t>
            </a:r>
            <a:r>
              <a:rPr lang="en-US" altLang="zh-CN" dirty="0"/>
              <a:t>per year: 2*10</a:t>
            </a:r>
            <a:r>
              <a:rPr lang="en-US" altLang="zh-CN" baseline="30000" dirty="0"/>
              <a:t>9 </a:t>
            </a:r>
            <a:r>
              <a:rPr lang="en-US" altLang="zh-CN" dirty="0"/>
              <a:t>*1MB=~</a:t>
            </a:r>
            <a:r>
              <a:rPr lang="en-US" altLang="zh-CN" dirty="0">
                <a:solidFill>
                  <a:srgbClr val="FF0000"/>
                </a:solidFill>
              </a:rPr>
              <a:t>2PB (~1 IP, 1year)</a:t>
            </a:r>
          </a:p>
          <a:p>
            <a:pPr marL="0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22" name="内容占位符 9">
            <a:extLst>
              <a:ext uri="{FF2B5EF4-FFF2-40B4-BE49-F238E27FC236}">
                <a16:creationId xmlns:a16="http://schemas.microsoft.com/office/drawing/2014/main" id="{954A1F86-64EC-4078-BE6F-39EB2DDEA7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093869"/>
              </p:ext>
            </p:extLst>
          </p:nvPr>
        </p:nvGraphicFramePr>
        <p:xfrm>
          <a:off x="623685" y="3653414"/>
          <a:ext cx="10730115" cy="2377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29379">
                  <a:extLst>
                    <a:ext uri="{9D8B030D-6E8A-4147-A177-3AD203B41FA5}">
                      <a16:colId xmlns:a16="http://schemas.microsoft.com/office/drawing/2014/main" val="3309904773"/>
                    </a:ext>
                  </a:extLst>
                </a:gridCol>
                <a:gridCol w="1443232">
                  <a:extLst>
                    <a:ext uri="{9D8B030D-6E8A-4147-A177-3AD203B41FA5}">
                      <a16:colId xmlns:a16="http://schemas.microsoft.com/office/drawing/2014/main" val="2861788691"/>
                    </a:ext>
                  </a:extLst>
                </a:gridCol>
                <a:gridCol w="1605190">
                  <a:extLst>
                    <a:ext uri="{9D8B030D-6E8A-4147-A177-3AD203B41FA5}">
                      <a16:colId xmlns:a16="http://schemas.microsoft.com/office/drawing/2014/main" val="1506446374"/>
                    </a:ext>
                  </a:extLst>
                </a:gridCol>
                <a:gridCol w="1809696">
                  <a:extLst>
                    <a:ext uri="{9D8B030D-6E8A-4147-A177-3AD203B41FA5}">
                      <a16:colId xmlns:a16="http://schemas.microsoft.com/office/drawing/2014/main" val="3390070625"/>
                    </a:ext>
                  </a:extLst>
                </a:gridCol>
                <a:gridCol w="3442618">
                  <a:extLst>
                    <a:ext uri="{9D8B030D-6E8A-4147-A177-3AD203B41FA5}">
                      <a16:colId xmlns:a16="http://schemas.microsoft.com/office/drawing/2014/main" val="6577354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Sample set</a:t>
                      </a:r>
                      <a:endParaRPr lang="zh-CN" alt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Cross section </a:t>
                      </a:r>
                      <a:endParaRPr lang="zh-CN" alt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MC Yield(10yrs)</a:t>
                      </a:r>
                      <a:endParaRPr lang="zh-CN" alt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Ratio</a:t>
                      </a:r>
                      <a:endParaRPr lang="zh-CN" alt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bg2"/>
                          </a:solidFill>
                        </a:rPr>
                        <a:t>Data size for 1 year</a:t>
                      </a:r>
                      <a:endParaRPr lang="zh-CN" altLang="en-US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5162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240GeV Higgs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200 fb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4*10^6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100:1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40TB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1388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240GeV 4fermion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20pb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4*10^8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>
                          <a:solidFill>
                            <a:schemeClr val="tx1"/>
                          </a:solidFill>
                        </a:rPr>
                        <a:t>10:1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0.4PB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3189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240GeV 2fermion</a:t>
                      </a:r>
                    </a:p>
                    <a:p>
                      <a:pPr algn="ctr"/>
                      <a:r>
                        <a:rPr lang="en-US" altLang="zh-CN" dirty="0"/>
                        <a:t>(no </a:t>
                      </a:r>
                      <a:r>
                        <a:rPr lang="en-US" altLang="zh-CN" dirty="0" err="1"/>
                        <a:t>bhabha</a:t>
                      </a:r>
                      <a:r>
                        <a:rPr lang="en-US" altLang="zh-CN" dirty="0"/>
                        <a:t>)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55pb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11*10^8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10:1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1.1PB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92589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240 </a:t>
                      </a:r>
                      <a:r>
                        <a:rPr lang="en-US" altLang="zh-CN" dirty="0" err="1"/>
                        <a:t>bhabha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1000pb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200*10^8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1:1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2PB</a:t>
                      </a:r>
                      <a:endParaRPr lang="zh-CN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92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54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9DB025-1346-4346-ABDC-51F68E789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Raw data rate and volume in </a:t>
            </a:r>
            <a:r>
              <a:rPr lang="en-US" altLang="zh-CN" b="1" dirty="0">
                <a:solidFill>
                  <a:srgbClr val="3333FF"/>
                </a:solidFill>
              </a:rPr>
              <a:t>Z mode</a:t>
            </a:r>
            <a:endParaRPr lang="zh-CN" altLang="en-US" b="1" dirty="0">
              <a:solidFill>
                <a:srgbClr val="3333FF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4B0B7F1-2444-4783-8EC7-1D47BB3C9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473" y="1805276"/>
            <a:ext cx="5202383" cy="3362036"/>
          </a:xfrm>
          <a:prstGeom prst="rect">
            <a:avLst/>
          </a:prstGeom>
        </p:spPr>
      </p:pic>
      <p:sp>
        <p:nvSpPr>
          <p:cNvPr id="6" name="内容占位符 2">
            <a:extLst>
              <a:ext uri="{FF2B5EF4-FFF2-40B4-BE49-F238E27FC236}">
                <a16:creationId xmlns:a16="http://schemas.microsoft.com/office/drawing/2014/main" id="{1F0BF69A-440F-4CF8-802B-5F33E81F5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5784273" cy="4486275"/>
          </a:xfrm>
        </p:spPr>
        <p:txBody>
          <a:bodyPr>
            <a:normAutofit/>
          </a:bodyPr>
          <a:lstStyle/>
          <a:p>
            <a:r>
              <a:rPr lang="en-US" altLang="zh-CN" dirty="0">
                <a:sym typeface="Symbol"/>
              </a:rPr>
              <a:t>91GeV</a:t>
            </a:r>
            <a:r>
              <a:rPr lang="zh-CN" altLang="en-US" dirty="0">
                <a:sym typeface="Symbol"/>
              </a:rPr>
              <a:t> </a:t>
            </a:r>
            <a:r>
              <a:rPr lang="en-US" altLang="zh-CN" dirty="0">
                <a:sym typeface="Symbol"/>
              </a:rPr>
              <a:t>energy (50MW)</a:t>
            </a:r>
            <a:endParaRPr lang="en-US" altLang="zh-CN" dirty="0"/>
          </a:p>
          <a:p>
            <a:r>
              <a:rPr lang="en-US" altLang="zh-CN" dirty="0">
                <a:solidFill>
                  <a:srgbClr val="3333FF"/>
                </a:solidFill>
              </a:rPr>
              <a:t>Trigger rate:  100kHz (100 Higgs)</a:t>
            </a:r>
          </a:p>
          <a:p>
            <a:r>
              <a:rPr lang="en-US" altLang="zh-CN" dirty="0"/>
              <a:t>event data size: ~300kB</a:t>
            </a:r>
          </a:p>
          <a:p>
            <a:r>
              <a:rPr lang="en-US" altLang="zh-CN" dirty="0"/>
              <a:t>Storge rate: 30GB/s</a:t>
            </a:r>
          </a:p>
          <a:p>
            <a:r>
              <a:rPr lang="en-US" altLang="zh-CN" dirty="0"/>
              <a:t>Data volume per year: </a:t>
            </a:r>
          </a:p>
          <a:p>
            <a:pPr lvl="1"/>
            <a:r>
              <a:rPr lang="en-US" altLang="zh-CN" sz="2800" dirty="0"/>
              <a:t>30GB/s*3600h=</a:t>
            </a:r>
            <a:r>
              <a:rPr lang="en-US" altLang="zh-CN" sz="2800" dirty="0">
                <a:solidFill>
                  <a:srgbClr val="FF0000"/>
                </a:solidFill>
              </a:rPr>
              <a:t>370PB/year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3951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85F697-C75D-4C10-B993-43D9E4FA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MC data size and volume for </a:t>
            </a:r>
            <a:r>
              <a:rPr lang="en-US" altLang="zh-CN" b="1" dirty="0">
                <a:solidFill>
                  <a:srgbClr val="3333FF"/>
                </a:solidFill>
              </a:rPr>
              <a:t>Z mode</a:t>
            </a:r>
            <a:endParaRPr lang="zh-CN" altLang="en-US" dirty="0">
              <a:solidFill>
                <a:srgbClr val="3333FF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983BE4-CFEF-4056-B4C7-4B44D15CA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8153"/>
            <a:ext cx="11266714" cy="1709501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3333FF"/>
                </a:solidFill>
              </a:rPr>
              <a:t>MC event data size: 1MB </a:t>
            </a:r>
            <a:endParaRPr lang="en-US" altLang="zh-CN" dirty="0"/>
          </a:p>
          <a:p>
            <a:r>
              <a:rPr lang="en-US" altLang="zh-CN" dirty="0"/>
              <a:t>Full MC simulation events each year: 1*10</a:t>
            </a:r>
            <a:r>
              <a:rPr lang="en-US" altLang="zh-CN" baseline="30000" dirty="0"/>
              <a:t>12</a:t>
            </a:r>
            <a:r>
              <a:rPr lang="en-US" altLang="zh-CN" dirty="0"/>
              <a:t> (Z 1:1)</a:t>
            </a:r>
          </a:p>
          <a:p>
            <a:r>
              <a:rPr lang="en-US" altLang="zh-CN" dirty="0"/>
              <a:t>Data volume (per year): 1*10</a:t>
            </a:r>
            <a:r>
              <a:rPr lang="en-US" altLang="zh-CN" baseline="30000" dirty="0"/>
              <a:t>12 </a:t>
            </a:r>
            <a:r>
              <a:rPr lang="en-US" altLang="zh-CN" dirty="0"/>
              <a:t>*1MB=</a:t>
            </a:r>
            <a:r>
              <a:rPr lang="en-US" altLang="zh-CN" dirty="0">
                <a:solidFill>
                  <a:srgbClr val="FF0000"/>
                </a:solidFill>
              </a:rPr>
              <a:t>1EB (1IP, 1year)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F8317B8-10AC-42FC-A7E8-B6953118E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938" y="3688337"/>
            <a:ext cx="6346486" cy="260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5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CD872E-8980-4F9C-ABB6-678DF810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Total</a:t>
            </a:r>
            <a:r>
              <a:rPr lang="zh-CN" altLang="en-US" b="1" dirty="0"/>
              <a:t> </a:t>
            </a:r>
            <a:r>
              <a:rPr lang="en-US" altLang="zh-CN" b="1" dirty="0"/>
              <a:t>data volume </a:t>
            </a:r>
            <a:endParaRPr lang="zh-CN" altLang="en-US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020FBA-E0FF-43E7-998F-72F8568FC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Higgs mode</a:t>
            </a:r>
          </a:p>
          <a:p>
            <a:pPr lvl="1"/>
            <a:r>
              <a:rPr lang="en-US" altLang="zh-CN" sz="2800" dirty="0"/>
              <a:t>3.7PB (Real) + 2PB (MC) =~5.7PB</a:t>
            </a:r>
          </a:p>
          <a:p>
            <a:r>
              <a:rPr lang="en-US" altLang="zh-CN" dirty="0"/>
              <a:t>Z mode </a:t>
            </a:r>
          </a:p>
          <a:p>
            <a:pPr lvl="1"/>
            <a:r>
              <a:rPr lang="en-US" altLang="zh-CN" sz="2800" dirty="0"/>
              <a:t>370PB (Real) + 1EB (MC) =~1.4EB</a:t>
            </a:r>
          </a:p>
          <a:p>
            <a:r>
              <a:rPr lang="en-US" altLang="zh-CN" sz="3200" dirty="0"/>
              <a:t>Z</a:t>
            </a:r>
            <a:r>
              <a:rPr lang="zh-CN" altLang="en-US" sz="3200" dirty="0"/>
              <a:t>的数据量是</a:t>
            </a:r>
            <a:r>
              <a:rPr lang="en-US" altLang="zh-CN" sz="3200" dirty="0"/>
              <a:t>Higgs</a:t>
            </a:r>
            <a:r>
              <a:rPr lang="zh-CN" altLang="en-US" sz="3200" dirty="0"/>
              <a:t>的</a:t>
            </a:r>
            <a:r>
              <a:rPr lang="en-US" altLang="zh-CN" sz="3200" dirty="0"/>
              <a:t>250</a:t>
            </a:r>
            <a:r>
              <a:rPr lang="zh-CN" altLang="en-US" sz="3200" dirty="0"/>
              <a:t>倍？</a:t>
            </a:r>
            <a:endParaRPr lang="en-US" altLang="zh-CN" sz="3200" dirty="0"/>
          </a:p>
          <a:p>
            <a:r>
              <a:rPr lang="en-US" altLang="zh-CN" sz="3200" dirty="0"/>
              <a:t>Z</a:t>
            </a:r>
            <a:r>
              <a:rPr lang="zh-CN" altLang="en-US" sz="3200" dirty="0"/>
              <a:t>的</a:t>
            </a:r>
            <a:r>
              <a:rPr lang="en-US" altLang="zh-CN" sz="3200" dirty="0"/>
              <a:t>MC</a:t>
            </a:r>
            <a:r>
              <a:rPr lang="zh-CN" altLang="en-US" sz="3200" dirty="0"/>
              <a:t>数据量是</a:t>
            </a:r>
            <a:r>
              <a:rPr lang="en-US" altLang="zh-CN" sz="3200" dirty="0"/>
              <a:t>Higgs</a:t>
            </a:r>
            <a:r>
              <a:rPr lang="zh-CN" altLang="en-US" sz="3200" dirty="0"/>
              <a:t>的</a:t>
            </a:r>
            <a:r>
              <a:rPr lang="en-US" altLang="zh-CN" sz="3200" dirty="0"/>
              <a:t>2.7</a:t>
            </a:r>
            <a:r>
              <a:rPr lang="zh-CN" altLang="en-US" sz="3200" dirty="0"/>
              <a:t>倍？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33106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1170E0-8F05-462F-B389-B586C36A6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6564" cy="1325563"/>
          </a:xfrm>
        </p:spPr>
        <p:txBody>
          <a:bodyPr/>
          <a:lstStyle/>
          <a:p>
            <a:r>
              <a:rPr lang="en-US" altLang="zh-CN" b="1" dirty="0"/>
              <a:t>CPU time and resources estimated each year</a:t>
            </a:r>
            <a:endParaRPr lang="zh-CN" altLang="en-US" b="1" dirty="0">
              <a:solidFill>
                <a:srgbClr val="3333FF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64E078-15FA-4D6C-8864-8D99EAA1E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855" y="4444312"/>
            <a:ext cx="10515600" cy="186389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/>
              <a:t>Higgs Mode</a:t>
            </a:r>
          </a:p>
          <a:p>
            <a:pPr lvl="1"/>
            <a:r>
              <a:rPr lang="en-US" altLang="zh-CN" dirty="0"/>
              <a:t>Total CPU time: ~14*10</a:t>
            </a:r>
            <a:r>
              <a:rPr lang="en-US" altLang="zh-CN" baseline="30000" dirty="0"/>
              <a:t>7  </a:t>
            </a:r>
            <a:r>
              <a:rPr lang="en-US" altLang="zh-CN" dirty="0"/>
              <a:t>CPU hours (~ 320 KHS06 years)</a:t>
            </a:r>
            <a:r>
              <a:rPr lang="en-US" altLang="zh-CN" baseline="30000" dirty="0"/>
              <a:t>*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~20,000 CPU cores </a:t>
            </a:r>
            <a:r>
              <a:rPr lang="en-US" altLang="zh-CN" dirty="0"/>
              <a:t>needed, supposed 80% CPU utilization</a:t>
            </a:r>
            <a:endParaRPr lang="en-US" altLang="zh-CN" baseline="30000" dirty="0"/>
          </a:p>
          <a:p>
            <a:r>
              <a:rPr lang="en-US" altLang="zh-CN" dirty="0"/>
              <a:t>Z mode (300 times Higgs mode)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Total CPU time: ~ 40*10</a:t>
            </a:r>
            <a:r>
              <a:rPr lang="en-US" altLang="zh-CN" baseline="30000" dirty="0">
                <a:solidFill>
                  <a:srgbClr val="FF0000"/>
                </a:solidFill>
              </a:rPr>
              <a:t>9</a:t>
            </a:r>
            <a:r>
              <a:rPr lang="en-US" altLang="zh-CN" dirty="0">
                <a:solidFill>
                  <a:srgbClr val="FF0000"/>
                </a:solidFill>
              </a:rPr>
              <a:t> CPU hours </a:t>
            </a:r>
            <a:r>
              <a:rPr lang="en-US" altLang="zh-CN" dirty="0"/>
              <a:t>(~90 MHS06 years)</a:t>
            </a:r>
            <a:endParaRPr lang="en-US" altLang="zh-CN" dirty="0">
              <a:solidFill>
                <a:srgbClr val="FF0000"/>
              </a:solidFill>
            </a:endParaRP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~6,000,000 CPU cores </a:t>
            </a:r>
            <a:r>
              <a:rPr lang="en-US" altLang="zh-CN" dirty="0"/>
              <a:t>needed</a:t>
            </a:r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1C10602D-C78F-42E8-AEB3-0EB6FB16A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452624"/>
              </p:ext>
            </p:extLst>
          </p:nvPr>
        </p:nvGraphicFramePr>
        <p:xfrm>
          <a:off x="775855" y="1504114"/>
          <a:ext cx="1141614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883">
                  <a:extLst>
                    <a:ext uri="{9D8B030D-6E8A-4147-A177-3AD203B41FA5}">
                      <a16:colId xmlns:a16="http://schemas.microsoft.com/office/drawing/2014/main" val="1123058620"/>
                    </a:ext>
                  </a:extLst>
                </a:gridCol>
                <a:gridCol w="2268699">
                  <a:extLst>
                    <a:ext uri="{9D8B030D-6E8A-4147-A177-3AD203B41FA5}">
                      <a16:colId xmlns:a16="http://schemas.microsoft.com/office/drawing/2014/main" val="1642319975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2059934152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2612270593"/>
                    </a:ext>
                  </a:extLst>
                </a:gridCol>
                <a:gridCol w="3888509">
                  <a:extLst>
                    <a:ext uri="{9D8B030D-6E8A-4147-A177-3AD203B41FA5}">
                      <a16:colId xmlns:a16="http://schemas.microsoft.com/office/drawing/2014/main" val="2223721699"/>
                    </a:ext>
                  </a:extLst>
                </a:gridCol>
              </a:tblGrid>
              <a:tr h="321888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Higgs mode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CPU time (CPU Seconds/event)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Iteration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Event number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Total CPU time</a:t>
                      </a:r>
                    </a:p>
                    <a:p>
                      <a:r>
                        <a:rPr lang="en-US" altLang="zh-CN" b="1" dirty="0"/>
                        <a:t>(CPU hours)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55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Sim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60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2*10</a:t>
                      </a:r>
                      <a:r>
                        <a:rPr lang="en-US" altLang="zh-CN" b="1" baseline="30000" dirty="0"/>
                        <a:t>9</a:t>
                      </a:r>
                      <a:endParaRPr lang="zh-CN" alt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6.7 * 10</a:t>
                      </a:r>
                      <a:r>
                        <a:rPr lang="en-US" altLang="zh-CN" b="1" baseline="30000" dirty="0"/>
                        <a:t>7</a:t>
                      </a:r>
                      <a:endParaRPr lang="zh-CN" altLang="en-US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52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Rec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10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13*10</a:t>
                      </a:r>
                      <a:r>
                        <a:rPr lang="en-US" altLang="zh-CN" b="1" baseline="30000" dirty="0"/>
                        <a:t>9</a:t>
                      </a:r>
                      <a:endParaRPr lang="zh-CN" alt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7.2 * 10</a:t>
                      </a:r>
                      <a:r>
                        <a:rPr lang="en-US" altLang="zh-CN" b="1" baseline="30000" dirty="0"/>
                        <a:t>7</a:t>
                      </a:r>
                      <a:endParaRPr lang="zh-CN" altLang="en-US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772832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C32972EA-A438-438B-98D2-238DFCD02779}"/>
              </a:ext>
            </a:extLst>
          </p:cNvPr>
          <p:cNvSpPr txBox="1"/>
          <p:nvPr/>
        </p:nvSpPr>
        <p:spPr>
          <a:xfrm>
            <a:off x="1283855" y="6308209"/>
            <a:ext cx="418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* 1 CPU core = 20 HS06</a:t>
            </a:r>
            <a:endParaRPr lang="zh-CN" altLang="en-US" dirty="0"/>
          </a:p>
        </p:txBody>
      </p:sp>
      <p:graphicFrame>
        <p:nvGraphicFramePr>
          <p:cNvPr id="7" name="表格 5">
            <a:extLst>
              <a:ext uri="{FF2B5EF4-FFF2-40B4-BE49-F238E27FC236}">
                <a16:creationId xmlns:a16="http://schemas.microsoft.com/office/drawing/2014/main" id="{839357CB-F8C8-47B8-8397-31CFE8625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180095"/>
              </p:ext>
            </p:extLst>
          </p:nvPr>
        </p:nvGraphicFramePr>
        <p:xfrm>
          <a:off x="775855" y="3007361"/>
          <a:ext cx="11416145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883">
                  <a:extLst>
                    <a:ext uri="{9D8B030D-6E8A-4147-A177-3AD203B41FA5}">
                      <a16:colId xmlns:a16="http://schemas.microsoft.com/office/drawing/2014/main" val="1123058620"/>
                    </a:ext>
                  </a:extLst>
                </a:gridCol>
                <a:gridCol w="2268699">
                  <a:extLst>
                    <a:ext uri="{9D8B030D-6E8A-4147-A177-3AD203B41FA5}">
                      <a16:colId xmlns:a16="http://schemas.microsoft.com/office/drawing/2014/main" val="1642319975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2059934152"/>
                    </a:ext>
                  </a:extLst>
                </a:gridCol>
                <a:gridCol w="1911927">
                  <a:extLst>
                    <a:ext uri="{9D8B030D-6E8A-4147-A177-3AD203B41FA5}">
                      <a16:colId xmlns:a16="http://schemas.microsoft.com/office/drawing/2014/main" val="2612270593"/>
                    </a:ext>
                  </a:extLst>
                </a:gridCol>
                <a:gridCol w="3888509">
                  <a:extLst>
                    <a:ext uri="{9D8B030D-6E8A-4147-A177-3AD203B41FA5}">
                      <a16:colId xmlns:a16="http://schemas.microsoft.com/office/drawing/2014/main" val="2223721699"/>
                    </a:ext>
                  </a:extLst>
                </a:gridCol>
              </a:tblGrid>
              <a:tr h="321888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Z mode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CPU time (CPU Seconds/event)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Iteration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Event number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Total CPU time</a:t>
                      </a:r>
                    </a:p>
                    <a:p>
                      <a:r>
                        <a:rPr lang="en-US" altLang="zh-CN" b="1" dirty="0"/>
                        <a:t>(CPU hours)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55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Sim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60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1*10</a:t>
                      </a:r>
                      <a:r>
                        <a:rPr lang="en-US" altLang="zh-CN" b="1" baseline="30000" dirty="0"/>
                        <a:t>12</a:t>
                      </a:r>
                      <a:endParaRPr lang="zh-CN" alt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33 * 10</a:t>
                      </a:r>
                      <a:r>
                        <a:rPr lang="en-US" altLang="zh-CN" b="1" baseline="30000" dirty="0"/>
                        <a:t>9</a:t>
                      </a:r>
                      <a:endParaRPr lang="zh-CN" altLang="en-US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521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Rec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10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1.3*10</a:t>
                      </a:r>
                      <a:r>
                        <a:rPr lang="en-US" altLang="zh-CN" b="1" baseline="30000" dirty="0"/>
                        <a:t>12</a:t>
                      </a:r>
                      <a:endParaRPr lang="zh-CN" altLang="en-US" b="1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7.2 * 10</a:t>
                      </a:r>
                      <a:r>
                        <a:rPr lang="en-US" altLang="zh-CN" b="1" baseline="30000" dirty="0"/>
                        <a:t>9</a:t>
                      </a:r>
                      <a:endParaRPr lang="zh-CN" altLang="en-US" b="1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772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4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C02D61-2F1A-40FA-A2E1-82ABF3D8A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1E1E881-5ADB-4F9F-BED0-1A2DF1B4B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Backup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8386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8597</TotalTime>
  <Words>466</Words>
  <Application>Microsoft Office PowerPoint</Application>
  <PresentationFormat>宽屏</PresentationFormat>
  <Paragraphs>114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等线</vt:lpstr>
      <vt:lpstr>等线 Light</vt:lpstr>
      <vt:lpstr>Arial</vt:lpstr>
      <vt:lpstr>Office 主题​​</vt:lpstr>
      <vt:lpstr>CEPC computing resources</vt:lpstr>
      <vt:lpstr>Basis for estimation</vt:lpstr>
      <vt:lpstr>Raw data rate and volume in Higgs mode</vt:lpstr>
      <vt:lpstr>MC data size and volume for Higgs mode</vt:lpstr>
      <vt:lpstr>Raw data rate and volume in Z mode</vt:lpstr>
      <vt:lpstr>MC data size and volume for Z mode</vt:lpstr>
      <vt:lpstr>Total data volume </vt:lpstr>
      <vt:lpstr>CPU time and resources estimated each year</vt:lpstr>
      <vt:lpstr>PowerPoint 演示文稿</vt:lpstr>
      <vt:lpstr>ATLAS in HL-LHC</vt:lpstr>
      <vt:lpstr>Atlas Run4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zhangxm</dc:creator>
  <cp:lastModifiedBy>zhangxm</cp:lastModifiedBy>
  <cp:revision>249</cp:revision>
  <dcterms:created xsi:type="dcterms:W3CDTF">2025-02-11T07:02:13Z</dcterms:created>
  <dcterms:modified xsi:type="dcterms:W3CDTF">2025-02-17T06:19:47Z</dcterms:modified>
</cp:coreProperties>
</file>