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1"/>
  </p:notesMasterIdLst>
  <p:sldIdLst>
    <p:sldId id="256" r:id="rId2"/>
    <p:sldId id="285" r:id="rId3"/>
    <p:sldId id="391" r:id="rId4"/>
    <p:sldId id="342" r:id="rId5"/>
    <p:sldId id="364" r:id="rId6"/>
    <p:sldId id="343" r:id="rId7"/>
    <p:sldId id="344" r:id="rId8"/>
    <p:sldId id="328" r:id="rId9"/>
    <p:sldId id="307" r:id="rId10"/>
    <p:sldId id="262" r:id="rId11"/>
    <p:sldId id="321" r:id="rId12"/>
    <p:sldId id="1831" r:id="rId13"/>
    <p:sldId id="1791" r:id="rId14"/>
    <p:sldId id="1789" r:id="rId15"/>
    <p:sldId id="1810" r:id="rId16"/>
    <p:sldId id="1802" r:id="rId17"/>
    <p:sldId id="1819" r:id="rId18"/>
    <p:sldId id="1813" r:id="rId19"/>
    <p:sldId id="1812" r:id="rId20"/>
    <p:sldId id="1816" r:id="rId21"/>
    <p:sldId id="1795" r:id="rId22"/>
    <p:sldId id="1817" r:id="rId23"/>
    <p:sldId id="1797" r:id="rId24"/>
    <p:sldId id="1814" r:id="rId25"/>
    <p:sldId id="1818" r:id="rId26"/>
    <p:sldId id="1793" r:id="rId27"/>
    <p:sldId id="1809" r:id="rId28"/>
    <p:sldId id="1803" r:id="rId29"/>
    <p:sldId id="1794" r:id="rId30"/>
    <p:sldId id="1808" r:id="rId31"/>
    <p:sldId id="1811" r:id="rId32"/>
    <p:sldId id="1825" r:id="rId33"/>
    <p:sldId id="1826" r:id="rId34"/>
    <p:sldId id="1827" r:id="rId35"/>
    <p:sldId id="386" r:id="rId36"/>
    <p:sldId id="1788" r:id="rId37"/>
    <p:sldId id="383" r:id="rId38"/>
    <p:sldId id="1674" r:id="rId39"/>
    <p:sldId id="271"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郭 宇航" initials="郭" lastIdx="1" clrIdx="0">
    <p:extLst>
      <p:ext uri="{19B8F6BF-5375-455C-9EA6-DF929625EA0E}">
        <p15:presenceInfo xmlns:p15="http://schemas.microsoft.com/office/powerpoint/2012/main" userId="e6c0df0c29772d4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2" autoAdjust="0"/>
    <p:restoredTop sz="94660"/>
  </p:normalViewPr>
  <p:slideViewPr>
    <p:cSldViewPr snapToGrid="0">
      <p:cViewPr varScale="1">
        <p:scale>
          <a:sx n="152" d="100"/>
          <a:sy n="152" d="100"/>
        </p:scale>
        <p:origin x="528"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6DA03-690B-44D6-A258-D19F306213A3}" type="datetimeFigureOut">
              <a:rPr lang="zh-CN" altLang="en-US" smtClean="0"/>
              <a:t>2025/8/11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91BC9D-4F27-4024-AC29-B2D66B4706CB}" type="slidenum">
              <a:rPr lang="zh-CN" altLang="en-US" smtClean="0"/>
              <a:t>‹#›</a:t>
            </a:fld>
            <a:endParaRPr lang="zh-CN" altLang="en-US"/>
          </a:p>
        </p:txBody>
      </p:sp>
    </p:spTree>
    <p:extLst>
      <p:ext uri="{BB962C8B-B14F-4D97-AF65-F5344CB8AC3E}">
        <p14:creationId xmlns:p14="http://schemas.microsoft.com/office/powerpoint/2010/main" val="3659095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D5A4F33-E115-444F-91ED-FD8BCD88B394}" type="slidenum">
              <a:rPr lang="zh-CN" altLang="en-US" smtClean="0"/>
              <a:t>27</a:t>
            </a:fld>
            <a:endParaRPr lang="zh-CN" altLang="en-US"/>
          </a:p>
        </p:txBody>
      </p:sp>
    </p:spTree>
    <p:extLst>
      <p:ext uri="{BB962C8B-B14F-4D97-AF65-F5344CB8AC3E}">
        <p14:creationId xmlns:p14="http://schemas.microsoft.com/office/powerpoint/2010/main" val="181903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endParaRPr lang="zh-CN" altLang="en-US" dirty="0"/>
          </a:p>
        </p:txBody>
      </p:sp>
      <p:sp>
        <p:nvSpPr>
          <p:cNvPr id="4" name="灯片编号占位符 3"/>
          <p:cNvSpPr>
            <a:spLocks noGrp="1"/>
          </p:cNvSpPr>
          <p:nvPr>
            <p:ph type="sldNum" sz="quarter" idx="5"/>
          </p:nvPr>
        </p:nvSpPr>
        <p:spPr/>
        <p:txBody>
          <a:bodyPr/>
          <a:lstStyle/>
          <a:p>
            <a:fld id="{4C91BC9D-4F27-4024-AC29-B2D66B4706CB}" type="slidenum">
              <a:rPr lang="zh-CN" altLang="en-US" smtClean="0"/>
              <a:t>36</a:t>
            </a:fld>
            <a:endParaRPr lang="zh-CN" altLang="en-US"/>
          </a:p>
        </p:txBody>
      </p:sp>
    </p:spTree>
    <p:extLst>
      <p:ext uri="{BB962C8B-B14F-4D97-AF65-F5344CB8AC3E}">
        <p14:creationId xmlns:p14="http://schemas.microsoft.com/office/powerpoint/2010/main" val="601496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72B867D-61CC-49DE-830E-783E29D7EF3E}" type="datetimeFigureOut">
              <a:rPr lang="zh-CN" altLang="en-US" smtClean="0"/>
              <a:t>2025/8/11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4AF47C-618B-41C8-9586-500638E7012B}" type="slidenum">
              <a:rPr lang="zh-CN" altLang="en-US" smtClean="0"/>
              <a:t>‹#›</a:t>
            </a:fld>
            <a:endParaRPr lang="zh-CN" altLang="en-US"/>
          </a:p>
        </p:txBody>
      </p:sp>
    </p:spTree>
    <p:extLst>
      <p:ext uri="{BB962C8B-B14F-4D97-AF65-F5344CB8AC3E}">
        <p14:creationId xmlns:p14="http://schemas.microsoft.com/office/powerpoint/2010/main" val="3658707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72B867D-61CC-49DE-830E-783E29D7EF3E}" type="datetimeFigureOut">
              <a:rPr lang="zh-CN" altLang="en-US" smtClean="0"/>
              <a:t>2025/8/11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4AF47C-618B-41C8-9586-500638E7012B}" type="slidenum">
              <a:rPr lang="zh-CN" altLang="en-US" smtClean="0"/>
              <a:t>‹#›</a:t>
            </a:fld>
            <a:endParaRPr lang="zh-CN" altLang="en-US"/>
          </a:p>
        </p:txBody>
      </p:sp>
    </p:spTree>
    <p:extLst>
      <p:ext uri="{BB962C8B-B14F-4D97-AF65-F5344CB8AC3E}">
        <p14:creationId xmlns:p14="http://schemas.microsoft.com/office/powerpoint/2010/main" val="1397748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72B867D-61CC-49DE-830E-783E29D7EF3E}" type="datetimeFigureOut">
              <a:rPr lang="zh-CN" altLang="en-US" smtClean="0"/>
              <a:t>2025/8/11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4AF47C-618B-41C8-9586-500638E7012B}" type="slidenum">
              <a:rPr lang="zh-CN" altLang="en-US" smtClean="0"/>
              <a:t>‹#›</a:t>
            </a:fld>
            <a:endParaRPr lang="zh-CN" altLang="en-US"/>
          </a:p>
        </p:txBody>
      </p:sp>
    </p:spTree>
    <p:extLst>
      <p:ext uri="{BB962C8B-B14F-4D97-AF65-F5344CB8AC3E}">
        <p14:creationId xmlns:p14="http://schemas.microsoft.com/office/powerpoint/2010/main" val="3017939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目录">
    <p:bg>
      <p:bgPr>
        <a:solidFill>
          <a:schemeClr val="bg1"/>
        </a:solidFill>
        <a:effectLst/>
      </p:bgPr>
    </p:bg>
    <p:spTree>
      <p:nvGrpSpPr>
        <p:cNvPr id="1" name=""/>
        <p:cNvGrpSpPr/>
        <p:nvPr/>
      </p:nvGrpSpPr>
      <p:grpSpPr>
        <a:xfrm>
          <a:off x="0" y="0"/>
          <a:ext cx="0" cy="0"/>
          <a:chOff x="0" y="0"/>
          <a:chExt cx="0" cy="0"/>
        </a:xfrm>
      </p:grpSpPr>
      <p:pic>
        <p:nvPicPr>
          <p:cNvPr id="3075" name="图片 7"/>
          <p:cNvPicPr>
            <a:picLocks noChangeAspect="1"/>
          </p:cNvPicPr>
          <p:nvPr/>
        </p:nvPicPr>
        <p:blipFill>
          <a:blip r:embed="rId2">
            <a:clrChange>
              <a:clrFrom>
                <a:srgbClr val="FFFFFF"/>
              </a:clrFrom>
              <a:clrTo>
                <a:srgbClr val="FFFFFF">
                  <a:alpha val="0"/>
                </a:srgbClr>
              </a:clrTo>
            </a:clrChange>
            <a:biLevel thresh="50000"/>
            <a:grayscl/>
          </a:blip>
          <a:stretch>
            <a:fillRect/>
          </a:stretch>
        </p:blipFill>
        <p:spPr>
          <a:xfrm>
            <a:off x="10641013" y="160338"/>
            <a:ext cx="1282700" cy="517525"/>
          </a:xfrm>
          <a:prstGeom prst="rect">
            <a:avLst/>
          </a:prstGeom>
          <a:noFill/>
          <a:ln w="9525">
            <a:noFill/>
          </a:ln>
        </p:spPr>
      </p:pic>
      <p:sp>
        <p:nvSpPr>
          <p:cNvPr id="5" name="标题 4"/>
          <p:cNvSpPr>
            <a:spLocks noGrp="1"/>
          </p:cNvSpPr>
          <p:nvPr>
            <p:ph type="title"/>
          </p:nvPr>
        </p:nvSpPr>
        <p:spPr/>
        <p:txBody>
          <a:bodyPr/>
          <a:lstStyle/>
          <a:p>
            <a:pPr fontAlgn="base"/>
            <a:r>
              <a:rPr lang="zh-CN" altLang="en-US" strike="noStrike" noProof="1"/>
              <a:t>单击此处编辑母版标题样式</a:t>
            </a:r>
          </a:p>
        </p:txBody>
      </p:sp>
      <p:sp>
        <p:nvSpPr>
          <p:cNvPr id="9" name="灯片编号占位符 1"/>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defRPr/>
            </a:pPr>
            <a:fld id="{35A8A028-8F4B-4848-AD36-614135F35C89}" type="slidenum">
              <a:rPr kumimoji="0" lang="en-US" altLang="zh-CN"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t>‹#›</a:t>
            </a:fld>
            <a:endParaRPr kumimoji="0" lang="en-US" altLang="zh-C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 name="日期占位符 1"/>
          <p:cNvSpPr>
            <a:spLocks noGrp="1"/>
          </p:cNvSpPr>
          <p:nvPr>
            <p:ph type="dt" sz="half" idx="10"/>
          </p:nvPr>
        </p:nvSpPr>
        <p:spPr>
          <a:xfrm>
            <a:off x="838200" y="6356350"/>
            <a:ext cx="2743200" cy="365125"/>
          </a:xfrm>
          <a:prstGeom prst="rect">
            <a:avLst/>
          </a:prstGeom>
        </p:spPr>
        <p:txBody>
          <a:bodyPr vert="horz" wrap="square" lIns="91440" tIns="45720" rIns="91440" bIns="45720" numCol="1" anchor="ctr" anchorCtr="0" compatLnSpc="1"/>
          <a:lstStyle/>
          <a:p>
            <a:pPr marL="0" marR="0" lvl="0" indent="0" algn="l" defTabSz="457200" rtl="0" eaLnBrk="1" fontAlgn="base" latinLnBrk="0" hangingPunct="1">
              <a:lnSpc>
                <a:spcPct val="100000"/>
              </a:lnSpc>
              <a:spcBef>
                <a:spcPct val="0"/>
              </a:spcBef>
              <a:spcAft>
                <a:spcPct val="0"/>
              </a:spcAft>
              <a:buClrTx/>
              <a:buSzTx/>
              <a:buFontTx/>
              <a:buNone/>
              <a:defRPr/>
            </a:pPr>
            <a:fld id="{A05BD2D5-88C4-4286-8595-EECFEB89B2D3}" type="datetimeFigureOut">
              <a:rPr kumimoji="0" lang="en-US" altLang="zh-CN" sz="1200" b="0" i="0" u="none" strike="noStrike" kern="1200" cap="none" spc="0" normalizeH="0" baseline="0" noProof="0" smtClean="0">
                <a:ln>
                  <a:noFill/>
                </a:ln>
                <a:solidFill>
                  <a:srgbClr val="898989"/>
                </a:solidFill>
                <a:effectLst/>
                <a:uLnTx/>
                <a:uFillTx/>
                <a:latin typeface="Calibri" panose="020F0502020204030204" pitchFamily="34" charset="0"/>
                <a:ea typeface="宋体" panose="02010600030101010101" pitchFamily="2" charset="-122"/>
                <a:cs typeface="+mn-cs"/>
              </a:rPr>
              <a:t>8/11/2025</a:t>
            </a:fld>
            <a:endParaRPr kumimoji="0" lang="en-US"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vert="horz" wrap="square" lIns="91440" tIns="45720" rIns="91440" bIns="45720" numCol="1" anchor="ctr" anchorCtr="0" compatLnSpc="1"/>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pic>
        <p:nvPicPr>
          <p:cNvPr id="8" name="图片 7"/>
          <p:cNvPicPr>
            <a:picLocks noChangeAspect="1"/>
          </p:cNvPicPr>
          <p:nvPr userDrawn="1"/>
        </p:nvPicPr>
        <p:blipFill>
          <a:blip r:embed="rId2">
            <a:clrChange>
              <a:clrFrom>
                <a:srgbClr val="FFFFFF"/>
              </a:clrFrom>
              <a:clrTo>
                <a:srgbClr val="FFFFFF">
                  <a:alpha val="0"/>
                </a:srgbClr>
              </a:clrTo>
            </a:clrChange>
            <a:biLevel thresh="50000"/>
            <a:grayscl/>
          </a:blip>
          <a:stretch>
            <a:fillRect/>
          </a:stretch>
        </p:blipFill>
        <p:spPr>
          <a:xfrm>
            <a:off x="10641013" y="160338"/>
            <a:ext cx="1282700" cy="517525"/>
          </a:xfrm>
          <a:prstGeom prst="rect">
            <a:avLst/>
          </a:prstGeom>
          <a:noFill/>
          <a:ln w="9525">
            <a:noFill/>
          </a:ln>
        </p:spPr>
      </p:pic>
    </p:spTree>
    <p:extLst>
      <p:ext uri="{BB962C8B-B14F-4D97-AF65-F5344CB8AC3E}">
        <p14:creationId xmlns:p14="http://schemas.microsoft.com/office/powerpoint/2010/main" val="448367969"/>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72B867D-61CC-49DE-830E-783E29D7EF3E}" type="datetimeFigureOut">
              <a:rPr lang="zh-CN" altLang="en-US" smtClean="0"/>
              <a:t>2025/8/11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4AF47C-618B-41C8-9586-500638E7012B}" type="slidenum">
              <a:rPr lang="zh-CN" altLang="en-US" smtClean="0"/>
              <a:t>‹#›</a:t>
            </a:fld>
            <a:endParaRPr lang="zh-CN" altLang="en-US"/>
          </a:p>
        </p:txBody>
      </p:sp>
    </p:spTree>
    <p:extLst>
      <p:ext uri="{BB962C8B-B14F-4D97-AF65-F5344CB8AC3E}">
        <p14:creationId xmlns:p14="http://schemas.microsoft.com/office/powerpoint/2010/main" val="264519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72B867D-61CC-49DE-830E-783E29D7EF3E}" type="datetimeFigureOut">
              <a:rPr lang="zh-CN" altLang="en-US" smtClean="0"/>
              <a:t>2025/8/11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4AF47C-618B-41C8-9586-500638E7012B}" type="slidenum">
              <a:rPr lang="zh-CN" altLang="en-US" smtClean="0"/>
              <a:t>‹#›</a:t>
            </a:fld>
            <a:endParaRPr lang="zh-CN" altLang="en-US"/>
          </a:p>
        </p:txBody>
      </p:sp>
    </p:spTree>
    <p:extLst>
      <p:ext uri="{BB962C8B-B14F-4D97-AF65-F5344CB8AC3E}">
        <p14:creationId xmlns:p14="http://schemas.microsoft.com/office/powerpoint/2010/main" val="814341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72B867D-61CC-49DE-830E-783E29D7EF3E}" type="datetimeFigureOut">
              <a:rPr lang="zh-CN" altLang="en-US" smtClean="0"/>
              <a:t>2025/8/11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4AF47C-618B-41C8-9586-500638E7012B}" type="slidenum">
              <a:rPr lang="zh-CN" altLang="en-US" smtClean="0"/>
              <a:t>‹#›</a:t>
            </a:fld>
            <a:endParaRPr lang="zh-CN" altLang="en-US"/>
          </a:p>
        </p:txBody>
      </p:sp>
    </p:spTree>
    <p:extLst>
      <p:ext uri="{BB962C8B-B14F-4D97-AF65-F5344CB8AC3E}">
        <p14:creationId xmlns:p14="http://schemas.microsoft.com/office/powerpoint/2010/main" val="177535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72B867D-61CC-49DE-830E-783E29D7EF3E}" type="datetimeFigureOut">
              <a:rPr lang="zh-CN" altLang="en-US" smtClean="0"/>
              <a:t>2025/8/11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4AF47C-618B-41C8-9586-500638E7012B}" type="slidenum">
              <a:rPr lang="zh-CN" altLang="en-US" smtClean="0"/>
              <a:t>‹#›</a:t>
            </a:fld>
            <a:endParaRPr lang="zh-CN" altLang="en-US"/>
          </a:p>
        </p:txBody>
      </p:sp>
    </p:spTree>
    <p:extLst>
      <p:ext uri="{BB962C8B-B14F-4D97-AF65-F5344CB8AC3E}">
        <p14:creationId xmlns:p14="http://schemas.microsoft.com/office/powerpoint/2010/main" val="1477204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72B867D-61CC-49DE-830E-783E29D7EF3E}" type="datetimeFigureOut">
              <a:rPr lang="zh-CN" altLang="en-US" smtClean="0"/>
              <a:t>2025/8/11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4AF47C-618B-41C8-9586-500638E7012B}" type="slidenum">
              <a:rPr lang="zh-CN" altLang="en-US" smtClean="0"/>
              <a:t>‹#›</a:t>
            </a:fld>
            <a:endParaRPr lang="zh-CN" altLang="en-US"/>
          </a:p>
        </p:txBody>
      </p:sp>
    </p:spTree>
    <p:extLst>
      <p:ext uri="{BB962C8B-B14F-4D97-AF65-F5344CB8AC3E}">
        <p14:creationId xmlns:p14="http://schemas.microsoft.com/office/powerpoint/2010/main" val="171551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72B867D-61CC-49DE-830E-783E29D7EF3E}" type="datetimeFigureOut">
              <a:rPr lang="zh-CN" altLang="en-US" smtClean="0"/>
              <a:t>2025/8/11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4AF47C-618B-41C8-9586-500638E7012B}" type="slidenum">
              <a:rPr lang="zh-CN" altLang="en-US" smtClean="0"/>
              <a:t>‹#›</a:t>
            </a:fld>
            <a:endParaRPr lang="zh-CN" altLang="en-US"/>
          </a:p>
        </p:txBody>
      </p:sp>
    </p:spTree>
    <p:extLst>
      <p:ext uri="{BB962C8B-B14F-4D97-AF65-F5344CB8AC3E}">
        <p14:creationId xmlns:p14="http://schemas.microsoft.com/office/powerpoint/2010/main" val="251110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72B867D-61CC-49DE-830E-783E29D7EF3E}" type="datetimeFigureOut">
              <a:rPr lang="zh-CN" altLang="en-US" smtClean="0"/>
              <a:t>2025/8/11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4AF47C-618B-41C8-9586-500638E7012B}" type="slidenum">
              <a:rPr lang="zh-CN" altLang="en-US" smtClean="0"/>
              <a:t>‹#›</a:t>
            </a:fld>
            <a:endParaRPr lang="zh-CN" altLang="en-US"/>
          </a:p>
        </p:txBody>
      </p:sp>
    </p:spTree>
    <p:extLst>
      <p:ext uri="{BB962C8B-B14F-4D97-AF65-F5344CB8AC3E}">
        <p14:creationId xmlns:p14="http://schemas.microsoft.com/office/powerpoint/2010/main" val="4124197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72B867D-61CC-49DE-830E-783E29D7EF3E}" type="datetimeFigureOut">
              <a:rPr lang="zh-CN" altLang="en-US" smtClean="0"/>
              <a:t>2025/8/11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4AF47C-618B-41C8-9586-500638E7012B}" type="slidenum">
              <a:rPr lang="zh-CN" altLang="en-US" smtClean="0"/>
              <a:t>‹#›</a:t>
            </a:fld>
            <a:endParaRPr lang="zh-CN" altLang="en-US"/>
          </a:p>
        </p:txBody>
      </p:sp>
    </p:spTree>
    <p:extLst>
      <p:ext uri="{BB962C8B-B14F-4D97-AF65-F5344CB8AC3E}">
        <p14:creationId xmlns:p14="http://schemas.microsoft.com/office/powerpoint/2010/main" val="2977287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35619" y="365126"/>
            <a:ext cx="11120762" cy="629174"/>
          </a:xfrm>
          <a:prstGeom prst="rect">
            <a:avLst/>
          </a:prstGeom>
        </p:spPr>
        <p:txBody>
          <a:bodyPr vert="horz" lIns="91440" tIns="45720" rIns="91440" bIns="45720" rtlCol="0" anchor="ctr">
            <a:noAutofit/>
          </a:bodyPr>
          <a:lstStyle/>
          <a:p>
            <a:r>
              <a:rPr lang="zh-CN" altLang="en-US"/>
              <a:t>单击此处编辑母版标题样式</a:t>
            </a:r>
          </a:p>
        </p:txBody>
      </p:sp>
      <p:sp>
        <p:nvSpPr>
          <p:cNvPr id="3" name="文本占位符 2"/>
          <p:cNvSpPr>
            <a:spLocks noGrp="1"/>
          </p:cNvSpPr>
          <p:nvPr>
            <p:ph type="body" idx="1"/>
          </p:nvPr>
        </p:nvSpPr>
        <p:spPr>
          <a:xfrm>
            <a:off x="535619" y="1180730"/>
            <a:ext cx="11120762" cy="499623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53561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B867D-61CC-49DE-830E-783E29D7EF3E}" type="datetimeFigureOut">
              <a:rPr lang="zh-CN" altLang="en-US" smtClean="0"/>
              <a:t>2025/8/11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CN" altLang="en-US" dirty="0"/>
              <a:t>高能质子实验终端</a:t>
            </a:r>
          </a:p>
        </p:txBody>
      </p:sp>
      <p:sp>
        <p:nvSpPr>
          <p:cNvPr id="6" name="灯片编号占位符 5"/>
          <p:cNvSpPr>
            <a:spLocks noGrp="1"/>
          </p:cNvSpPr>
          <p:nvPr>
            <p:ph type="sldNum" sz="quarter" idx="4"/>
          </p:nvPr>
        </p:nvSpPr>
        <p:spPr>
          <a:xfrm>
            <a:off x="891318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4AF47C-618B-41C8-9586-500638E7012B}" type="slidenum">
              <a:rPr lang="zh-CN" altLang="en-US" smtClean="0"/>
              <a:t>‹#›</a:t>
            </a:fld>
            <a:endParaRPr lang="zh-CN" altLang="en-US"/>
          </a:p>
        </p:txBody>
      </p:sp>
    </p:spTree>
    <p:extLst>
      <p:ext uri="{BB962C8B-B14F-4D97-AF65-F5344CB8AC3E}">
        <p14:creationId xmlns:p14="http://schemas.microsoft.com/office/powerpoint/2010/main" val="36552237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60.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95.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1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014" y="543220"/>
            <a:ext cx="10821971" cy="2488676"/>
          </a:xfrm>
        </p:spPr>
        <p:txBody>
          <a:bodyPr>
            <a:normAutofit/>
          </a:bodyPr>
          <a:lstStyle/>
          <a:p>
            <a:r>
              <a:rPr lang="zh-CN" altLang="en-US" sz="4000" dirty="0"/>
              <a:t>高能质子束实验终端（</a:t>
            </a:r>
            <a:r>
              <a:rPr lang="en-US" altLang="zh-CN" sz="4000" dirty="0"/>
              <a:t>HPES</a:t>
            </a:r>
            <a:r>
              <a:rPr lang="zh-CN" altLang="en-US" sz="4000" dirty="0"/>
              <a:t>）设计和研制进展</a:t>
            </a:r>
          </a:p>
        </p:txBody>
      </p:sp>
      <p:sp>
        <p:nvSpPr>
          <p:cNvPr id="3" name="副标题 2"/>
          <p:cNvSpPr>
            <a:spLocks noGrp="1"/>
          </p:cNvSpPr>
          <p:nvPr>
            <p:ph type="subTitle" idx="1"/>
          </p:nvPr>
        </p:nvSpPr>
        <p:spPr>
          <a:xfrm>
            <a:off x="1103934" y="3469572"/>
            <a:ext cx="9984132" cy="2394334"/>
          </a:xfrm>
        </p:spPr>
        <p:txBody>
          <a:bodyPr>
            <a:noAutofit/>
          </a:bodyPr>
          <a:lstStyle/>
          <a:p>
            <a:r>
              <a:rPr lang="zh-CN" altLang="en-US" sz="2000" dirty="0"/>
              <a:t>报告人：敬罕涛（代表高能质子束实验终端工作组）</a:t>
            </a:r>
          </a:p>
          <a:p>
            <a:endParaRPr lang="en-US" altLang="zh-CN" sz="2000" dirty="0"/>
          </a:p>
          <a:p>
            <a:r>
              <a:rPr lang="zh-CN" altLang="en-US" sz="2000" dirty="0"/>
              <a:t>高能物理研究所</a:t>
            </a:r>
            <a:endParaRPr lang="en-US" altLang="zh-CN" sz="2000" dirty="0"/>
          </a:p>
          <a:p>
            <a:r>
              <a:rPr lang="zh-CN" altLang="en-US" sz="2000" dirty="0"/>
              <a:t>散裂中子源科学中心</a:t>
            </a:r>
            <a:endParaRPr lang="en-US" altLang="zh-CN" sz="2000" dirty="0"/>
          </a:p>
          <a:p>
            <a:endParaRPr lang="en-US" altLang="zh-CN" sz="2000" dirty="0"/>
          </a:p>
          <a:p>
            <a:r>
              <a:rPr lang="en-US" altLang="zh-CN" sz="2000" dirty="0"/>
              <a:t>                                                                                 2025-8-15</a:t>
            </a:r>
            <a:endParaRPr lang="zh-CN" altLang="en-US" sz="2000" dirty="0"/>
          </a:p>
        </p:txBody>
      </p:sp>
    </p:spTree>
    <p:extLst>
      <p:ext uri="{BB962C8B-B14F-4D97-AF65-F5344CB8AC3E}">
        <p14:creationId xmlns:p14="http://schemas.microsoft.com/office/powerpoint/2010/main" val="1542747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3.2 </a:t>
            </a:r>
            <a:r>
              <a:rPr lang="zh-CN" altLang="en-US" dirty="0"/>
              <a:t>主要建设内容</a:t>
            </a:r>
          </a:p>
        </p:txBody>
      </p:sp>
      <p:graphicFrame>
        <p:nvGraphicFramePr>
          <p:cNvPr id="6" name="表格 5">
            <a:extLst>
              <a:ext uri="{FF2B5EF4-FFF2-40B4-BE49-F238E27FC236}">
                <a16:creationId xmlns:a16="http://schemas.microsoft.com/office/drawing/2014/main" id="{C25C5E80-4E21-4485-ABC5-527D155A5524}"/>
              </a:ext>
            </a:extLst>
          </p:cNvPr>
          <p:cNvGraphicFramePr>
            <a:graphicFrameLocks noGrp="1"/>
          </p:cNvGraphicFramePr>
          <p:nvPr>
            <p:extLst>
              <p:ext uri="{D42A27DB-BD31-4B8C-83A1-F6EECF244321}">
                <p14:modId xmlns:p14="http://schemas.microsoft.com/office/powerpoint/2010/main" val="3196361116"/>
              </p:ext>
            </p:extLst>
          </p:nvPr>
        </p:nvGraphicFramePr>
        <p:xfrm>
          <a:off x="390538" y="1834451"/>
          <a:ext cx="5603389" cy="3975824"/>
        </p:xfrm>
        <a:graphic>
          <a:graphicData uri="http://schemas.openxmlformats.org/drawingml/2006/table">
            <a:tbl>
              <a:tblPr firstRow="1" firstCol="1" bandRow="1">
                <a:tableStyleId>{5C22544A-7EE6-4342-B048-85BDC9FD1C3A}</a:tableStyleId>
              </a:tblPr>
              <a:tblGrid>
                <a:gridCol w="667328">
                  <a:extLst>
                    <a:ext uri="{9D8B030D-6E8A-4147-A177-3AD203B41FA5}">
                      <a16:colId xmlns:a16="http://schemas.microsoft.com/office/drawing/2014/main" val="884126674"/>
                    </a:ext>
                  </a:extLst>
                </a:gridCol>
                <a:gridCol w="2010087">
                  <a:extLst>
                    <a:ext uri="{9D8B030D-6E8A-4147-A177-3AD203B41FA5}">
                      <a16:colId xmlns:a16="http://schemas.microsoft.com/office/drawing/2014/main" val="3881829641"/>
                    </a:ext>
                  </a:extLst>
                </a:gridCol>
                <a:gridCol w="2925974">
                  <a:extLst>
                    <a:ext uri="{9D8B030D-6E8A-4147-A177-3AD203B41FA5}">
                      <a16:colId xmlns:a16="http://schemas.microsoft.com/office/drawing/2014/main" val="1507735343"/>
                    </a:ext>
                  </a:extLst>
                </a:gridCol>
              </a:tblGrid>
              <a:tr h="543816">
                <a:tc>
                  <a:txBody>
                    <a:bodyPr/>
                    <a:lstStyle/>
                    <a:p>
                      <a:pPr indent="0" algn="ctr">
                        <a:lnSpc>
                          <a:spcPct val="125000"/>
                        </a:lnSpc>
                        <a:spcAft>
                          <a:spcPts val="0"/>
                        </a:spcAft>
                      </a:pPr>
                      <a:r>
                        <a:rPr lang="en-US" sz="1800" kern="0" dirty="0" err="1">
                          <a:effectLst/>
                        </a:rPr>
                        <a:t>序号</a:t>
                      </a:r>
                      <a:endParaRPr 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25000"/>
                        </a:lnSpc>
                        <a:spcAft>
                          <a:spcPts val="0"/>
                        </a:spcAft>
                      </a:pPr>
                      <a:r>
                        <a:rPr lang="en-US" sz="1800" kern="0" dirty="0" err="1">
                          <a:effectLst/>
                        </a:rPr>
                        <a:t>项目</a:t>
                      </a:r>
                      <a:endParaRPr 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25000"/>
                        </a:lnSpc>
                        <a:spcAft>
                          <a:spcPts val="0"/>
                        </a:spcAft>
                      </a:pPr>
                      <a:r>
                        <a:rPr lang="en-US" sz="1800" kern="0" dirty="0" err="1">
                          <a:effectLst/>
                        </a:rPr>
                        <a:t>参数</a:t>
                      </a:r>
                      <a:endParaRPr 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63319441"/>
                  </a:ext>
                </a:extLst>
              </a:tr>
              <a:tr h="593154">
                <a:tc>
                  <a:txBody>
                    <a:bodyPr/>
                    <a:lstStyle/>
                    <a:p>
                      <a:pPr indent="0" algn="ctr">
                        <a:lnSpc>
                          <a:spcPct val="125000"/>
                        </a:lnSpc>
                        <a:spcAft>
                          <a:spcPts val="0"/>
                        </a:spcAft>
                      </a:pPr>
                      <a:r>
                        <a:rPr lang="en-US" sz="1800" kern="0">
                          <a:effectLst/>
                        </a:rPr>
                        <a:t>1</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25000"/>
                        </a:lnSpc>
                        <a:spcAft>
                          <a:spcPts val="0"/>
                        </a:spcAft>
                      </a:pPr>
                      <a:r>
                        <a:rPr lang="en-US" sz="1800" kern="0" dirty="0" err="1">
                          <a:effectLst/>
                        </a:rPr>
                        <a:t>引出点</a:t>
                      </a:r>
                      <a:endParaRPr 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25000"/>
                        </a:lnSpc>
                        <a:spcAft>
                          <a:spcPts val="0"/>
                        </a:spcAft>
                      </a:pPr>
                      <a:r>
                        <a:rPr lang="zh-CN" sz="1800" kern="0">
                          <a:effectLst/>
                        </a:rPr>
                        <a:t>环散射器</a:t>
                      </a:r>
                      <a:r>
                        <a:rPr lang="en-US" sz="1800" kern="0">
                          <a:effectLst/>
                        </a:rPr>
                        <a:t>: </a:t>
                      </a:r>
                      <a:r>
                        <a:rPr lang="zh-CN" sz="1800" kern="0">
                          <a:effectLst/>
                        </a:rPr>
                        <a:t>与束流作用频率</a:t>
                      </a:r>
                      <a:r>
                        <a:rPr lang="en-US" sz="1800" kern="0">
                          <a:effectLst/>
                        </a:rPr>
                        <a:t>25Hz</a:t>
                      </a:r>
                      <a:r>
                        <a:rPr lang="zh-CN" sz="1800" kern="0">
                          <a:effectLst/>
                        </a:rPr>
                        <a:t>；</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800232061"/>
                  </a:ext>
                </a:extLst>
              </a:tr>
              <a:tr h="543816">
                <a:tc>
                  <a:txBody>
                    <a:bodyPr/>
                    <a:lstStyle/>
                    <a:p>
                      <a:pPr indent="0" algn="ctr">
                        <a:lnSpc>
                          <a:spcPct val="125000"/>
                        </a:lnSpc>
                        <a:spcAft>
                          <a:spcPts val="0"/>
                        </a:spcAft>
                      </a:pPr>
                      <a:r>
                        <a:rPr lang="en-US" sz="1800" kern="0">
                          <a:effectLst/>
                        </a:rPr>
                        <a:t>2</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25000"/>
                        </a:lnSpc>
                        <a:spcAft>
                          <a:spcPts val="0"/>
                        </a:spcAft>
                      </a:pPr>
                      <a:r>
                        <a:rPr lang="zh-CN" sz="1800" kern="0" dirty="0">
                          <a:effectLst/>
                        </a:rPr>
                        <a:t>高能质子引出主线</a:t>
                      </a:r>
                      <a:r>
                        <a:rPr lang="en-US" altLang="zh-CN" sz="1800" kern="0" dirty="0">
                          <a:effectLst/>
                        </a:rPr>
                        <a:t> (</a:t>
                      </a:r>
                      <a:r>
                        <a:rPr lang="en-US" sz="1800" kern="0" dirty="0">
                          <a:effectLst/>
                        </a:rPr>
                        <a:t>RP)</a:t>
                      </a:r>
                      <a:endParaRPr 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25000"/>
                        </a:lnSpc>
                        <a:spcAft>
                          <a:spcPts val="0"/>
                        </a:spcAft>
                      </a:pPr>
                      <a:r>
                        <a:rPr lang="zh-CN" sz="1800" kern="0" dirty="0">
                          <a:effectLst/>
                        </a:rPr>
                        <a:t>最大质子能量</a:t>
                      </a:r>
                      <a:r>
                        <a:rPr lang="en-US" sz="1800" kern="0" dirty="0">
                          <a:effectLst/>
                        </a:rPr>
                        <a:t>1.6GeV</a:t>
                      </a:r>
                      <a:r>
                        <a:rPr lang="zh-CN" sz="1800" kern="0" dirty="0">
                          <a:effectLst/>
                        </a:rPr>
                        <a:t>，束线长度约</a:t>
                      </a:r>
                      <a:r>
                        <a:rPr lang="en-US" sz="1800" kern="0" dirty="0">
                          <a:effectLst/>
                        </a:rPr>
                        <a:t>11</a:t>
                      </a:r>
                      <a:r>
                        <a:rPr lang="zh-CN" sz="1800" kern="0" dirty="0">
                          <a:effectLst/>
                        </a:rPr>
                        <a:t>米；</a:t>
                      </a:r>
                      <a:endParaRPr 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226964861"/>
                  </a:ext>
                </a:extLst>
              </a:tr>
              <a:tr h="543816">
                <a:tc>
                  <a:txBody>
                    <a:bodyPr/>
                    <a:lstStyle/>
                    <a:p>
                      <a:pPr indent="0" algn="ctr">
                        <a:lnSpc>
                          <a:spcPct val="125000"/>
                        </a:lnSpc>
                        <a:spcAft>
                          <a:spcPts val="0"/>
                        </a:spcAft>
                      </a:pPr>
                      <a:r>
                        <a:rPr lang="en-US" sz="1800" kern="0">
                          <a:effectLst/>
                        </a:rPr>
                        <a:t>3</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25000"/>
                        </a:lnSpc>
                        <a:spcAft>
                          <a:spcPts val="0"/>
                        </a:spcAft>
                      </a:pPr>
                      <a:r>
                        <a:rPr lang="en-US" sz="1800" kern="0">
                          <a:effectLst/>
                        </a:rPr>
                        <a:t>测试束线（RPP）</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25000"/>
                        </a:lnSpc>
                        <a:spcAft>
                          <a:spcPts val="0"/>
                        </a:spcAft>
                      </a:pPr>
                      <a:r>
                        <a:rPr lang="zh-CN" sz="1800" kern="0" dirty="0">
                          <a:effectLst/>
                        </a:rPr>
                        <a:t>最大质子能量</a:t>
                      </a:r>
                      <a:r>
                        <a:rPr lang="en-US" sz="1800" kern="0" dirty="0">
                          <a:effectLst/>
                        </a:rPr>
                        <a:t>1.6GeV</a:t>
                      </a:r>
                      <a:r>
                        <a:rPr lang="zh-CN" sz="1800" kern="0" dirty="0">
                          <a:effectLst/>
                        </a:rPr>
                        <a:t>，束线长度约</a:t>
                      </a:r>
                      <a:r>
                        <a:rPr lang="en-US" sz="1800" kern="0" dirty="0">
                          <a:effectLst/>
                        </a:rPr>
                        <a:t>45</a:t>
                      </a:r>
                      <a:r>
                        <a:rPr lang="zh-CN" sz="1800" kern="0" dirty="0">
                          <a:effectLst/>
                        </a:rPr>
                        <a:t>米；</a:t>
                      </a:r>
                      <a:endParaRPr 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794616233"/>
                  </a:ext>
                </a:extLst>
              </a:tr>
              <a:tr h="543816">
                <a:tc>
                  <a:txBody>
                    <a:bodyPr/>
                    <a:lstStyle/>
                    <a:p>
                      <a:pPr indent="0" algn="ctr">
                        <a:lnSpc>
                          <a:spcPct val="125000"/>
                        </a:lnSpc>
                        <a:spcAft>
                          <a:spcPts val="0"/>
                        </a:spcAft>
                      </a:pPr>
                      <a:r>
                        <a:rPr lang="en-US" sz="1800" kern="0">
                          <a:effectLst/>
                        </a:rPr>
                        <a:t>4</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25000"/>
                        </a:lnSpc>
                        <a:spcAft>
                          <a:spcPts val="0"/>
                        </a:spcAft>
                      </a:pPr>
                      <a:r>
                        <a:rPr lang="zh-CN" sz="1800" kern="0">
                          <a:effectLst/>
                        </a:rPr>
                        <a:t>驱动缪子源的束线（</a:t>
                      </a:r>
                      <a:r>
                        <a:rPr lang="en-US" sz="1800" kern="0">
                          <a:effectLst/>
                        </a:rPr>
                        <a:t>RPM</a:t>
                      </a:r>
                      <a:r>
                        <a:rPr lang="zh-CN" sz="1800" kern="0">
                          <a:effectLst/>
                        </a:rPr>
                        <a:t>）</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25000"/>
                        </a:lnSpc>
                        <a:spcAft>
                          <a:spcPts val="0"/>
                        </a:spcAft>
                      </a:pPr>
                      <a:r>
                        <a:rPr lang="zh-CN" sz="1800" kern="0" dirty="0">
                          <a:effectLst/>
                        </a:rPr>
                        <a:t>束流功率</a:t>
                      </a:r>
                      <a:r>
                        <a:rPr lang="en-US" sz="1800" kern="0" dirty="0">
                          <a:effectLst/>
                        </a:rPr>
                        <a:t>20kW; 1Hz</a:t>
                      </a:r>
                      <a:r>
                        <a:rPr lang="zh-CN" sz="1800" kern="0" dirty="0">
                          <a:effectLst/>
                        </a:rPr>
                        <a:t>；束线长度约</a:t>
                      </a:r>
                      <a:r>
                        <a:rPr lang="en-US" sz="1800" kern="0" dirty="0">
                          <a:effectLst/>
                        </a:rPr>
                        <a:t>53</a:t>
                      </a:r>
                      <a:r>
                        <a:rPr lang="zh-CN" sz="1800" kern="0" dirty="0">
                          <a:effectLst/>
                        </a:rPr>
                        <a:t>米；</a:t>
                      </a:r>
                      <a:endParaRPr 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81410618"/>
                  </a:ext>
                </a:extLst>
              </a:tr>
              <a:tr h="826539">
                <a:tc>
                  <a:txBody>
                    <a:bodyPr/>
                    <a:lstStyle/>
                    <a:p>
                      <a:pPr indent="0" algn="ctr">
                        <a:lnSpc>
                          <a:spcPct val="125000"/>
                        </a:lnSpc>
                        <a:spcAft>
                          <a:spcPts val="0"/>
                        </a:spcAft>
                      </a:pPr>
                      <a:r>
                        <a:rPr lang="en-US" sz="1800" kern="0">
                          <a:effectLst/>
                        </a:rPr>
                        <a:t>5</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25000"/>
                        </a:lnSpc>
                        <a:spcAft>
                          <a:spcPts val="0"/>
                        </a:spcAft>
                      </a:pPr>
                      <a:r>
                        <a:rPr lang="zh-CN" sz="1800" kern="0" dirty="0">
                          <a:effectLst/>
                        </a:rPr>
                        <a:t>弱质子束测试终端（</a:t>
                      </a:r>
                      <a:r>
                        <a:rPr lang="en-US" sz="1800" kern="0" dirty="0">
                          <a:effectLst/>
                        </a:rPr>
                        <a:t>T1 &amp;T2</a:t>
                      </a:r>
                      <a:r>
                        <a:rPr lang="zh-CN" sz="1800" kern="0" dirty="0">
                          <a:effectLst/>
                        </a:rPr>
                        <a:t>）</a:t>
                      </a:r>
                      <a:endParaRPr 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0" algn="ctr">
                        <a:lnSpc>
                          <a:spcPct val="125000"/>
                        </a:lnSpc>
                        <a:spcAft>
                          <a:spcPts val="0"/>
                        </a:spcAft>
                      </a:pPr>
                      <a:r>
                        <a:rPr lang="zh-CN" sz="1800" kern="0" dirty="0">
                          <a:effectLst/>
                        </a:rPr>
                        <a:t>束线长度约</a:t>
                      </a:r>
                      <a:r>
                        <a:rPr lang="en-US" sz="1800" kern="0" dirty="0">
                          <a:effectLst/>
                        </a:rPr>
                        <a:t>18</a:t>
                      </a:r>
                      <a:r>
                        <a:rPr lang="zh-CN" sz="1800" kern="0" dirty="0">
                          <a:effectLst/>
                        </a:rPr>
                        <a:t>米；</a:t>
                      </a:r>
                      <a:r>
                        <a:rPr lang="en-US" altLang="zh-CN" sz="1800" kern="0" dirty="0">
                          <a:effectLst/>
                        </a:rPr>
                        <a:t>48m</a:t>
                      </a:r>
                      <a:r>
                        <a:rPr lang="en-US" altLang="zh-CN" sz="1800" kern="0" baseline="30000" dirty="0">
                          <a:effectLst/>
                        </a:rPr>
                        <a:t>2</a:t>
                      </a:r>
                      <a:r>
                        <a:rPr lang="zh-CN" altLang="en-US" sz="1800" kern="0" dirty="0">
                          <a:effectLst/>
                        </a:rPr>
                        <a:t>*</a:t>
                      </a:r>
                      <a:r>
                        <a:rPr lang="en-US" altLang="zh-CN" sz="1800" kern="0" dirty="0">
                          <a:effectLst/>
                        </a:rPr>
                        <a:t>2</a:t>
                      </a:r>
                      <a:endParaRPr 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89120742"/>
                  </a:ext>
                </a:extLst>
              </a:tr>
            </a:tbl>
          </a:graphicData>
        </a:graphic>
      </p:graphicFrame>
      <p:pic>
        <p:nvPicPr>
          <p:cNvPr id="5" name="图片 4">
            <a:extLst>
              <a:ext uri="{FF2B5EF4-FFF2-40B4-BE49-F238E27FC236}">
                <a16:creationId xmlns:a16="http://schemas.microsoft.com/office/drawing/2014/main" id="{EF7E5664-5829-4F64-93EC-90BA713016CE}"/>
              </a:ext>
            </a:extLst>
          </p:cNvPr>
          <p:cNvPicPr>
            <a:picLocks noChangeAspect="1"/>
          </p:cNvPicPr>
          <p:nvPr/>
        </p:nvPicPr>
        <p:blipFill>
          <a:blip r:embed="rId2"/>
          <a:stretch>
            <a:fillRect/>
          </a:stretch>
        </p:blipFill>
        <p:spPr>
          <a:xfrm>
            <a:off x="6198075" y="1279320"/>
            <a:ext cx="5420214" cy="4664279"/>
          </a:xfrm>
          <a:prstGeom prst="rect">
            <a:avLst/>
          </a:prstGeom>
        </p:spPr>
      </p:pic>
    </p:spTree>
    <p:extLst>
      <p:ext uri="{BB962C8B-B14F-4D97-AF65-F5344CB8AC3E}">
        <p14:creationId xmlns:p14="http://schemas.microsoft.com/office/powerpoint/2010/main" val="2291482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4374" y="102241"/>
            <a:ext cx="10515600" cy="1325563"/>
          </a:xfrm>
        </p:spPr>
        <p:txBody>
          <a:bodyPr>
            <a:normAutofit/>
          </a:bodyPr>
          <a:lstStyle/>
          <a:p>
            <a:r>
              <a:rPr lang="en-US" altLang="zh-CN" sz="4000" dirty="0"/>
              <a:t>3.3 </a:t>
            </a:r>
            <a:r>
              <a:rPr lang="zh-CN" altLang="en-US" sz="4000" dirty="0"/>
              <a:t>引出质子束的周期结构（</a:t>
            </a:r>
            <a:r>
              <a:rPr lang="en-US" altLang="zh-CN" sz="4000" dirty="0"/>
              <a:t>24Hz</a:t>
            </a:r>
            <a:r>
              <a:rPr lang="zh-CN" altLang="en-US" sz="4000" dirty="0"/>
              <a:t>）</a:t>
            </a:r>
          </a:p>
        </p:txBody>
      </p:sp>
      <p:pic>
        <p:nvPicPr>
          <p:cNvPr id="4" name="图片 3"/>
          <p:cNvPicPr>
            <a:picLocks noChangeAspect="1"/>
          </p:cNvPicPr>
          <p:nvPr/>
        </p:nvPicPr>
        <p:blipFill>
          <a:blip r:embed="rId2"/>
          <a:stretch>
            <a:fillRect/>
          </a:stretch>
        </p:blipFill>
        <p:spPr>
          <a:xfrm>
            <a:off x="6916504" y="1809917"/>
            <a:ext cx="2931920" cy="2362437"/>
          </a:xfrm>
          <a:prstGeom prst="rect">
            <a:avLst/>
          </a:prstGeom>
        </p:spPr>
      </p:pic>
      <p:sp>
        <p:nvSpPr>
          <p:cNvPr id="5" name="矩形 4"/>
          <p:cNvSpPr/>
          <p:nvPr/>
        </p:nvSpPr>
        <p:spPr>
          <a:xfrm>
            <a:off x="7281210" y="1131393"/>
            <a:ext cx="2539478" cy="369332"/>
          </a:xfrm>
          <a:prstGeom prst="rect">
            <a:avLst/>
          </a:prstGeom>
        </p:spPr>
        <p:txBody>
          <a:bodyPr wrap="none">
            <a:spAutoFit/>
          </a:bodyPr>
          <a:lstStyle/>
          <a:p>
            <a:r>
              <a:rPr lang="en-US" altLang="zh-CN" dirty="0"/>
              <a:t>20ms</a:t>
            </a:r>
            <a:r>
              <a:rPr lang="zh-CN" altLang="en-US" dirty="0"/>
              <a:t>内能量、束斑变化</a:t>
            </a:r>
            <a:endParaRPr lang="en-US" altLang="zh-CN" dirty="0"/>
          </a:p>
        </p:txBody>
      </p:sp>
      <p:grpSp>
        <p:nvGrpSpPr>
          <p:cNvPr id="55" name="组合 54"/>
          <p:cNvGrpSpPr/>
          <p:nvPr/>
        </p:nvGrpSpPr>
        <p:grpSpPr>
          <a:xfrm>
            <a:off x="1989032" y="3628506"/>
            <a:ext cx="4742839" cy="1974611"/>
            <a:chOff x="546864" y="1525524"/>
            <a:chExt cx="4742839" cy="2022815"/>
          </a:xfrm>
        </p:grpSpPr>
        <p:grpSp>
          <p:nvGrpSpPr>
            <p:cNvPr id="43" name="组合 42"/>
            <p:cNvGrpSpPr/>
            <p:nvPr/>
          </p:nvGrpSpPr>
          <p:grpSpPr>
            <a:xfrm>
              <a:off x="546864" y="1525524"/>
              <a:ext cx="4742839" cy="2022815"/>
              <a:chOff x="546864" y="1525524"/>
              <a:chExt cx="4742839" cy="2022815"/>
            </a:xfrm>
          </p:grpSpPr>
          <p:sp>
            <p:nvSpPr>
              <p:cNvPr id="10" name="任意多边形 9"/>
              <p:cNvSpPr/>
              <p:nvPr/>
            </p:nvSpPr>
            <p:spPr>
              <a:xfrm>
                <a:off x="951978" y="1810935"/>
                <a:ext cx="407095" cy="731847"/>
              </a:xfrm>
              <a:custGeom>
                <a:avLst/>
                <a:gdLst>
                  <a:gd name="connsiteX0" fmla="*/ 0 w 1064712"/>
                  <a:gd name="connsiteY0" fmla="*/ 1352811 h 1352811"/>
                  <a:gd name="connsiteX1" fmla="*/ 350728 w 1064712"/>
                  <a:gd name="connsiteY1" fmla="*/ 1064713 h 1352811"/>
                  <a:gd name="connsiteX2" fmla="*/ 538619 w 1064712"/>
                  <a:gd name="connsiteY2" fmla="*/ 0 h 1352811"/>
                  <a:gd name="connsiteX3" fmla="*/ 770350 w 1064712"/>
                  <a:gd name="connsiteY3" fmla="*/ 1064713 h 1352811"/>
                  <a:gd name="connsiteX4" fmla="*/ 1064712 w 1064712"/>
                  <a:gd name="connsiteY4" fmla="*/ 1352811 h 135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12" h="1352811">
                    <a:moveTo>
                      <a:pt x="0" y="1352811"/>
                    </a:moveTo>
                    <a:cubicBezTo>
                      <a:pt x="130479" y="1321496"/>
                      <a:pt x="260958" y="1290181"/>
                      <a:pt x="350728" y="1064713"/>
                    </a:cubicBezTo>
                    <a:cubicBezTo>
                      <a:pt x="440498" y="839245"/>
                      <a:pt x="468682" y="0"/>
                      <a:pt x="538619" y="0"/>
                    </a:cubicBezTo>
                    <a:cubicBezTo>
                      <a:pt x="608556" y="0"/>
                      <a:pt x="682668" y="839245"/>
                      <a:pt x="770350" y="1064713"/>
                    </a:cubicBezTo>
                    <a:cubicBezTo>
                      <a:pt x="858032" y="1290181"/>
                      <a:pt x="961372" y="1321496"/>
                      <a:pt x="1064712" y="135281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1506570" y="1810935"/>
                <a:ext cx="407095" cy="731847"/>
              </a:xfrm>
              <a:custGeom>
                <a:avLst/>
                <a:gdLst>
                  <a:gd name="connsiteX0" fmla="*/ 0 w 1064712"/>
                  <a:gd name="connsiteY0" fmla="*/ 1352811 h 1352811"/>
                  <a:gd name="connsiteX1" fmla="*/ 350728 w 1064712"/>
                  <a:gd name="connsiteY1" fmla="*/ 1064713 h 1352811"/>
                  <a:gd name="connsiteX2" fmla="*/ 538619 w 1064712"/>
                  <a:gd name="connsiteY2" fmla="*/ 0 h 1352811"/>
                  <a:gd name="connsiteX3" fmla="*/ 770350 w 1064712"/>
                  <a:gd name="connsiteY3" fmla="*/ 1064713 h 1352811"/>
                  <a:gd name="connsiteX4" fmla="*/ 1064712 w 1064712"/>
                  <a:gd name="connsiteY4" fmla="*/ 1352811 h 135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12" h="1352811">
                    <a:moveTo>
                      <a:pt x="0" y="1352811"/>
                    </a:moveTo>
                    <a:cubicBezTo>
                      <a:pt x="130479" y="1321496"/>
                      <a:pt x="260958" y="1290181"/>
                      <a:pt x="350728" y="1064713"/>
                    </a:cubicBezTo>
                    <a:cubicBezTo>
                      <a:pt x="440498" y="839245"/>
                      <a:pt x="468682" y="0"/>
                      <a:pt x="538619" y="0"/>
                    </a:cubicBezTo>
                    <a:cubicBezTo>
                      <a:pt x="608556" y="0"/>
                      <a:pt x="682668" y="839245"/>
                      <a:pt x="770350" y="1064713"/>
                    </a:cubicBezTo>
                    <a:cubicBezTo>
                      <a:pt x="858032" y="1290181"/>
                      <a:pt x="961372" y="1321496"/>
                      <a:pt x="1064712" y="135281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2934827" y="1798407"/>
                <a:ext cx="407095" cy="731847"/>
              </a:xfrm>
              <a:custGeom>
                <a:avLst/>
                <a:gdLst>
                  <a:gd name="connsiteX0" fmla="*/ 0 w 1064712"/>
                  <a:gd name="connsiteY0" fmla="*/ 1352811 h 1352811"/>
                  <a:gd name="connsiteX1" fmla="*/ 350728 w 1064712"/>
                  <a:gd name="connsiteY1" fmla="*/ 1064713 h 1352811"/>
                  <a:gd name="connsiteX2" fmla="*/ 538619 w 1064712"/>
                  <a:gd name="connsiteY2" fmla="*/ 0 h 1352811"/>
                  <a:gd name="connsiteX3" fmla="*/ 770350 w 1064712"/>
                  <a:gd name="connsiteY3" fmla="*/ 1064713 h 1352811"/>
                  <a:gd name="connsiteX4" fmla="*/ 1064712 w 1064712"/>
                  <a:gd name="connsiteY4" fmla="*/ 1352811 h 135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12" h="1352811">
                    <a:moveTo>
                      <a:pt x="0" y="1352811"/>
                    </a:moveTo>
                    <a:cubicBezTo>
                      <a:pt x="130479" y="1321496"/>
                      <a:pt x="260958" y="1290181"/>
                      <a:pt x="350728" y="1064713"/>
                    </a:cubicBezTo>
                    <a:cubicBezTo>
                      <a:pt x="440498" y="839245"/>
                      <a:pt x="468682" y="0"/>
                      <a:pt x="538619" y="0"/>
                    </a:cubicBezTo>
                    <a:cubicBezTo>
                      <a:pt x="608556" y="0"/>
                      <a:pt x="682668" y="839245"/>
                      <a:pt x="770350" y="1064713"/>
                    </a:cubicBezTo>
                    <a:cubicBezTo>
                      <a:pt x="858032" y="1290181"/>
                      <a:pt x="961372" y="1321496"/>
                      <a:pt x="1064712" y="135281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3489419" y="1798407"/>
                <a:ext cx="407095" cy="731847"/>
              </a:xfrm>
              <a:custGeom>
                <a:avLst/>
                <a:gdLst>
                  <a:gd name="connsiteX0" fmla="*/ 0 w 1064712"/>
                  <a:gd name="connsiteY0" fmla="*/ 1352811 h 1352811"/>
                  <a:gd name="connsiteX1" fmla="*/ 350728 w 1064712"/>
                  <a:gd name="connsiteY1" fmla="*/ 1064713 h 1352811"/>
                  <a:gd name="connsiteX2" fmla="*/ 538619 w 1064712"/>
                  <a:gd name="connsiteY2" fmla="*/ 0 h 1352811"/>
                  <a:gd name="connsiteX3" fmla="*/ 770350 w 1064712"/>
                  <a:gd name="connsiteY3" fmla="*/ 1064713 h 1352811"/>
                  <a:gd name="connsiteX4" fmla="*/ 1064712 w 1064712"/>
                  <a:gd name="connsiteY4" fmla="*/ 1352811 h 135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12" h="1352811">
                    <a:moveTo>
                      <a:pt x="0" y="1352811"/>
                    </a:moveTo>
                    <a:cubicBezTo>
                      <a:pt x="130479" y="1321496"/>
                      <a:pt x="260958" y="1290181"/>
                      <a:pt x="350728" y="1064713"/>
                    </a:cubicBezTo>
                    <a:cubicBezTo>
                      <a:pt x="440498" y="839245"/>
                      <a:pt x="468682" y="0"/>
                      <a:pt x="538619" y="0"/>
                    </a:cubicBezTo>
                    <a:cubicBezTo>
                      <a:pt x="608556" y="0"/>
                      <a:pt x="682668" y="839245"/>
                      <a:pt x="770350" y="1064713"/>
                    </a:cubicBezTo>
                    <a:cubicBezTo>
                      <a:pt x="858032" y="1290181"/>
                      <a:pt x="961372" y="1321496"/>
                      <a:pt x="1064712" y="135281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p:cNvCxnSpPr>
                <a:stCxn id="10" idx="2"/>
                <a:endCxn id="11" idx="2"/>
              </p:cNvCxnSpPr>
              <p:nvPr/>
            </p:nvCxnSpPr>
            <p:spPr>
              <a:xfrm>
                <a:off x="1157920" y="1810935"/>
                <a:ext cx="554592" cy="0"/>
              </a:xfrm>
              <a:prstGeom prst="straightConnector1">
                <a:avLst/>
              </a:prstGeom>
              <a:ln>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stCxn id="12" idx="2"/>
                <a:endCxn id="13" idx="2"/>
              </p:cNvCxnSpPr>
              <p:nvPr/>
            </p:nvCxnSpPr>
            <p:spPr>
              <a:xfrm>
                <a:off x="3140769" y="1798407"/>
                <a:ext cx="554592" cy="0"/>
              </a:xfrm>
              <a:prstGeom prst="straightConnector1">
                <a:avLst/>
              </a:prstGeom>
              <a:ln>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1133920" y="1525524"/>
                <a:ext cx="623889" cy="315290"/>
              </a:xfrm>
              <a:prstGeom prst="rect">
                <a:avLst/>
              </a:prstGeom>
              <a:noFill/>
            </p:spPr>
            <p:txBody>
              <a:bodyPr wrap="none" rtlCol="0">
                <a:spAutoFit/>
              </a:bodyPr>
              <a:lstStyle/>
              <a:p>
                <a:r>
                  <a:rPr lang="en-US" altLang="zh-CN" sz="1400" dirty="0"/>
                  <a:t>410ns</a:t>
                </a:r>
                <a:endParaRPr lang="zh-CN" altLang="en-US" sz="1400" dirty="0"/>
              </a:p>
            </p:txBody>
          </p:sp>
          <p:cxnSp>
            <p:nvCxnSpPr>
              <p:cNvPr id="25" name="直接连接符 24"/>
              <p:cNvCxnSpPr/>
              <p:nvPr/>
            </p:nvCxnSpPr>
            <p:spPr>
              <a:xfrm>
                <a:off x="948846" y="2530254"/>
                <a:ext cx="0" cy="20041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2" idx="0"/>
              </p:cNvCxnSpPr>
              <p:nvPr/>
            </p:nvCxnSpPr>
            <p:spPr>
              <a:xfrm flipH="1">
                <a:off x="2931695" y="2530254"/>
                <a:ext cx="3132" cy="20042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a:off x="948846" y="2655518"/>
                <a:ext cx="1982849" cy="0"/>
              </a:xfrm>
              <a:prstGeom prst="straightConnector1">
                <a:avLst/>
              </a:prstGeom>
              <a:ln>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1830309" y="2576785"/>
                <a:ext cx="580608" cy="307777"/>
              </a:xfrm>
              <a:prstGeom prst="rect">
                <a:avLst/>
              </a:prstGeom>
              <a:noFill/>
            </p:spPr>
            <p:txBody>
              <a:bodyPr wrap="none" rtlCol="0">
                <a:spAutoFit/>
              </a:bodyPr>
              <a:lstStyle/>
              <a:p>
                <a:r>
                  <a:rPr lang="en-US" altLang="zh-CN" sz="1400" dirty="0"/>
                  <a:t>40ms</a:t>
                </a:r>
                <a:endParaRPr lang="zh-CN" altLang="en-US" sz="1400" dirty="0"/>
              </a:p>
            </p:txBody>
          </p:sp>
          <p:sp>
            <p:nvSpPr>
              <p:cNvPr id="35" name="文本框 34"/>
              <p:cNvSpPr txBox="1"/>
              <p:nvPr/>
            </p:nvSpPr>
            <p:spPr>
              <a:xfrm>
                <a:off x="4467042" y="1576693"/>
                <a:ext cx="822661" cy="1200329"/>
              </a:xfrm>
              <a:prstGeom prst="rect">
                <a:avLst/>
              </a:prstGeom>
              <a:noFill/>
            </p:spPr>
            <p:txBody>
              <a:bodyPr wrap="none" rtlCol="0">
                <a:spAutoFit/>
              </a:bodyPr>
              <a:lstStyle/>
              <a:p>
                <a:r>
                  <a:rPr lang="en-US" altLang="zh-CN" sz="7200" dirty="0"/>
                  <a:t>…</a:t>
                </a:r>
                <a:endParaRPr lang="zh-CN" altLang="en-US" sz="7200" dirty="0"/>
              </a:p>
            </p:txBody>
          </p:sp>
          <p:cxnSp>
            <p:nvCxnSpPr>
              <p:cNvPr id="37" name="直接箭头连接符 36"/>
              <p:cNvCxnSpPr/>
              <p:nvPr/>
            </p:nvCxnSpPr>
            <p:spPr>
              <a:xfrm flipH="1">
                <a:off x="1226879" y="2233224"/>
                <a:ext cx="279691" cy="0"/>
              </a:xfrm>
              <a:prstGeom prst="straightConnector1">
                <a:avLst/>
              </a:prstGeom>
              <a:ln>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a:off x="576197" y="2233224"/>
                <a:ext cx="529539" cy="0"/>
              </a:xfrm>
              <a:prstGeom prst="straightConnector1">
                <a:avLst/>
              </a:prstGeom>
              <a:ln>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546864" y="1978075"/>
                <a:ext cx="532518" cy="307777"/>
              </a:xfrm>
              <a:prstGeom prst="rect">
                <a:avLst/>
              </a:prstGeom>
              <a:noFill/>
            </p:spPr>
            <p:txBody>
              <a:bodyPr wrap="none" rtlCol="0">
                <a:spAutoFit/>
              </a:bodyPr>
              <a:lstStyle/>
              <a:p>
                <a:r>
                  <a:rPr lang="en-US" altLang="zh-CN" sz="1400" dirty="0"/>
                  <a:t>80ns</a:t>
                </a:r>
                <a:endParaRPr lang="zh-CN" altLang="en-US" sz="1400" dirty="0"/>
              </a:p>
            </p:txBody>
          </p:sp>
          <p:sp>
            <p:nvSpPr>
              <p:cNvPr id="90" name="文本框 89"/>
              <p:cNvSpPr txBox="1"/>
              <p:nvPr/>
            </p:nvSpPr>
            <p:spPr>
              <a:xfrm>
                <a:off x="763153" y="3233049"/>
                <a:ext cx="623889" cy="315290"/>
              </a:xfrm>
              <a:prstGeom prst="rect">
                <a:avLst/>
              </a:prstGeom>
              <a:noFill/>
            </p:spPr>
            <p:txBody>
              <a:bodyPr wrap="none" rtlCol="0">
                <a:spAutoFit/>
              </a:bodyPr>
              <a:lstStyle/>
              <a:p>
                <a:r>
                  <a:rPr lang="en-US" altLang="zh-CN" sz="1400" dirty="0"/>
                  <a:t>410ns</a:t>
                </a:r>
                <a:endParaRPr lang="zh-CN" altLang="en-US" sz="1400" dirty="0"/>
              </a:p>
            </p:txBody>
          </p:sp>
        </p:grpSp>
        <p:cxnSp>
          <p:nvCxnSpPr>
            <p:cNvPr id="45" name="直接连接符 44"/>
            <p:cNvCxnSpPr>
              <a:stCxn id="10" idx="4"/>
              <a:endCxn id="11" idx="0"/>
            </p:cNvCxnSpPr>
            <p:nvPr/>
          </p:nvCxnSpPr>
          <p:spPr>
            <a:xfrm>
              <a:off x="1359073" y="2542782"/>
              <a:ext cx="14749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a:stCxn id="11" idx="4"/>
              <a:endCxn id="12" idx="0"/>
            </p:cNvCxnSpPr>
            <p:nvPr/>
          </p:nvCxnSpPr>
          <p:spPr>
            <a:xfrm flipV="1">
              <a:off x="1913665" y="2530254"/>
              <a:ext cx="1021162" cy="1252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a:stCxn id="12" idx="4"/>
              <a:endCxn id="13" idx="0"/>
            </p:cNvCxnSpPr>
            <p:nvPr/>
          </p:nvCxnSpPr>
          <p:spPr>
            <a:xfrm>
              <a:off x="3341922" y="2530254"/>
              <a:ext cx="14749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3896514" y="2530254"/>
              <a:ext cx="46254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7" name="文本框 56"/>
          <p:cNvSpPr txBox="1"/>
          <p:nvPr/>
        </p:nvSpPr>
        <p:spPr>
          <a:xfrm>
            <a:off x="344290" y="4095915"/>
            <a:ext cx="1569660" cy="646331"/>
          </a:xfrm>
          <a:prstGeom prst="rect">
            <a:avLst/>
          </a:prstGeom>
          <a:noFill/>
        </p:spPr>
        <p:txBody>
          <a:bodyPr wrap="none" rtlCol="0">
            <a:spAutoFit/>
          </a:bodyPr>
          <a:lstStyle/>
          <a:p>
            <a:r>
              <a:rPr lang="zh-CN" altLang="en-US" dirty="0"/>
              <a:t>正常运行模式</a:t>
            </a:r>
            <a:endParaRPr lang="en-US" altLang="zh-CN" dirty="0"/>
          </a:p>
          <a:p>
            <a:r>
              <a:rPr lang="zh-CN" altLang="en-US" dirty="0"/>
              <a:t>（双束团）</a:t>
            </a:r>
          </a:p>
        </p:txBody>
      </p:sp>
      <p:sp>
        <p:nvSpPr>
          <p:cNvPr id="58" name="文本框 57"/>
          <p:cNvSpPr txBox="1"/>
          <p:nvPr/>
        </p:nvSpPr>
        <p:spPr>
          <a:xfrm>
            <a:off x="383887" y="2625838"/>
            <a:ext cx="1569660" cy="646331"/>
          </a:xfrm>
          <a:prstGeom prst="rect">
            <a:avLst/>
          </a:prstGeom>
          <a:noFill/>
        </p:spPr>
        <p:txBody>
          <a:bodyPr wrap="none" rtlCol="0">
            <a:spAutoFit/>
          </a:bodyPr>
          <a:lstStyle/>
          <a:p>
            <a:r>
              <a:rPr lang="zh-CN" altLang="en-US" dirty="0"/>
              <a:t>特殊运行模式</a:t>
            </a:r>
            <a:endParaRPr lang="en-US" altLang="zh-CN" dirty="0"/>
          </a:p>
          <a:p>
            <a:r>
              <a:rPr lang="zh-CN" altLang="en-US" dirty="0"/>
              <a:t>（单束团）</a:t>
            </a:r>
          </a:p>
        </p:txBody>
      </p:sp>
      <p:grpSp>
        <p:nvGrpSpPr>
          <p:cNvPr id="59" name="组合 58"/>
          <p:cNvGrpSpPr/>
          <p:nvPr/>
        </p:nvGrpSpPr>
        <p:grpSpPr>
          <a:xfrm>
            <a:off x="1989032" y="2272077"/>
            <a:ext cx="4742839" cy="1307869"/>
            <a:chOff x="546864" y="1576693"/>
            <a:chExt cx="4742839" cy="1307869"/>
          </a:xfrm>
        </p:grpSpPr>
        <p:grpSp>
          <p:nvGrpSpPr>
            <p:cNvPr id="60" name="组合 59"/>
            <p:cNvGrpSpPr/>
            <p:nvPr/>
          </p:nvGrpSpPr>
          <p:grpSpPr>
            <a:xfrm>
              <a:off x="546864" y="1576693"/>
              <a:ext cx="4742839" cy="1307869"/>
              <a:chOff x="546864" y="1576693"/>
              <a:chExt cx="4742839" cy="1307869"/>
            </a:xfrm>
          </p:grpSpPr>
          <p:sp>
            <p:nvSpPr>
              <p:cNvPr id="65" name="任意多边形 64"/>
              <p:cNvSpPr/>
              <p:nvPr/>
            </p:nvSpPr>
            <p:spPr>
              <a:xfrm>
                <a:off x="951978" y="1810935"/>
                <a:ext cx="407095" cy="731847"/>
              </a:xfrm>
              <a:custGeom>
                <a:avLst/>
                <a:gdLst>
                  <a:gd name="connsiteX0" fmla="*/ 0 w 1064712"/>
                  <a:gd name="connsiteY0" fmla="*/ 1352811 h 1352811"/>
                  <a:gd name="connsiteX1" fmla="*/ 350728 w 1064712"/>
                  <a:gd name="connsiteY1" fmla="*/ 1064713 h 1352811"/>
                  <a:gd name="connsiteX2" fmla="*/ 538619 w 1064712"/>
                  <a:gd name="connsiteY2" fmla="*/ 0 h 1352811"/>
                  <a:gd name="connsiteX3" fmla="*/ 770350 w 1064712"/>
                  <a:gd name="connsiteY3" fmla="*/ 1064713 h 1352811"/>
                  <a:gd name="connsiteX4" fmla="*/ 1064712 w 1064712"/>
                  <a:gd name="connsiteY4" fmla="*/ 1352811 h 135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12" h="1352811">
                    <a:moveTo>
                      <a:pt x="0" y="1352811"/>
                    </a:moveTo>
                    <a:cubicBezTo>
                      <a:pt x="130479" y="1321496"/>
                      <a:pt x="260958" y="1290181"/>
                      <a:pt x="350728" y="1064713"/>
                    </a:cubicBezTo>
                    <a:cubicBezTo>
                      <a:pt x="440498" y="839245"/>
                      <a:pt x="468682" y="0"/>
                      <a:pt x="538619" y="0"/>
                    </a:cubicBezTo>
                    <a:cubicBezTo>
                      <a:pt x="608556" y="0"/>
                      <a:pt x="682668" y="839245"/>
                      <a:pt x="770350" y="1064713"/>
                    </a:cubicBezTo>
                    <a:cubicBezTo>
                      <a:pt x="858032" y="1290181"/>
                      <a:pt x="961372" y="1321496"/>
                      <a:pt x="1064712" y="135281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66"/>
              <p:cNvSpPr/>
              <p:nvPr/>
            </p:nvSpPr>
            <p:spPr>
              <a:xfrm>
                <a:off x="2934827" y="1798407"/>
                <a:ext cx="407095" cy="731847"/>
              </a:xfrm>
              <a:custGeom>
                <a:avLst/>
                <a:gdLst>
                  <a:gd name="connsiteX0" fmla="*/ 0 w 1064712"/>
                  <a:gd name="connsiteY0" fmla="*/ 1352811 h 1352811"/>
                  <a:gd name="connsiteX1" fmla="*/ 350728 w 1064712"/>
                  <a:gd name="connsiteY1" fmla="*/ 1064713 h 1352811"/>
                  <a:gd name="connsiteX2" fmla="*/ 538619 w 1064712"/>
                  <a:gd name="connsiteY2" fmla="*/ 0 h 1352811"/>
                  <a:gd name="connsiteX3" fmla="*/ 770350 w 1064712"/>
                  <a:gd name="connsiteY3" fmla="*/ 1064713 h 1352811"/>
                  <a:gd name="connsiteX4" fmla="*/ 1064712 w 1064712"/>
                  <a:gd name="connsiteY4" fmla="*/ 1352811 h 135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12" h="1352811">
                    <a:moveTo>
                      <a:pt x="0" y="1352811"/>
                    </a:moveTo>
                    <a:cubicBezTo>
                      <a:pt x="130479" y="1321496"/>
                      <a:pt x="260958" y="1290181"/>
                      <a:pt x="350728" y="1064713"/>
                    </a:cubicBezTo>
                    <a:cubicBezTo>
                      <a:pt x="440498" y="839245"/>
                      <a:pt x="468682" y="0"/>
                      <a:pt x="538619" y="0"/>
                    </a:cubicBezTo>
                    <a:cubicBezTo>
                      <a:pt x="608556" y="0"/>
                      <a:pt x="682668" y="839245"/>
                      <a:pt x="770350" y="1064713"/>
                    </a:cubicBezTo>
                    <a:cubicBezTo>
                      <a:pt x="858032" y="1290181"/>
                      <a:pt x="961372" y="1321496"/>
                      <a:pt x="1064712" y="135281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2" name="直接连接符 71"/>
              <p:cNvCxnSpPr/>
              <p:nvPr/>
            </p:nvCxnSpPr>
            <p:spPr>
              <a:xfrm>
                <a:off x="948846" y="2530254"/>
                <a:ext cx="0" cy="20041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3" name="直接连接符 72"/>
              <p:cNvCxnSpPr>
                <a:stCxn id="67" idx="0"/>
              </p:cNvCxnSpPr>
              <p:nvPr/>
            </p:nvCxnSpPr>
            <p:spPr>
              <a:xfrm flipH="1">
                <a:off x="2931695" y="2530254"/>
                <a:ext cx="3132" cy="20042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nvCxnSpPr>
            <p:spPr>
              <a:xfrm>
                <a:off x="948846" y="2655518"/>
                <a:ext cx="1982849" cy="0"/>
              </a:xfrm>
              <a:prstGeom prst="straightConnector1">
                <a:avLst/>
              </a:prstGeom>
              <a:ln>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5" name="文本框 74"/>
              <p:cNvSpPr txBox="1"/>
              <p:nvPr/>
            </p:nvSpPr>
            <p:spPr>
              <a:xfrm>
                <a:off x="1830309" y="2576785"/>
                <a:ext cx="580608" cy="307777"/>
              </a:xfrm>
              <a:prstGeom prst="rect">
                <a:avLst/>
              </a:prstGeom>
              <a:noFill/>
            </p:spPr>
            <p:txBody>
              <a:bodyPr wrap="none" rtlCol="0">
                <a:spAutoFit/>
              </a:bodyPr>
              <a:lstStyle/>
              <a:p>
                <a:r>
                  <a:rPr lang="en-US" altLang="zh-CN" sz="1400" dirty="0"/>
                  <a:t>40ms</a:t>
                </a:r>
                <a:endParaRPr lang="zh-CN" altLang="en-US" sz="1400" dirty="0"/>
              </a:p>
            </p:txBody>
          </p:sp>
          <p:sp>
            <p:nvSpPr>
              <p:cNvPr id="76" name="文本框 75"/>
              <p:cNvSpPr txBox="1"/>
              <p:nvPr/>
            </p:nvSpPr>
            <p:spPr>
              <a:xfrm>
                <a:off x="4467042" y="1576693"/>
                <a:ext cx="822661" cy="1200329"/>
              </a:xfrm>
              <a:prstGeom prst="rect">
                <a:avLst/>
              </a:prstGeom>
              <a:noFill/>
            </p:spPr>
            <p:txBody>
              <a:bodyPr wrap="none" rtlCol="0">
                <a:spAutoFit/>
              </a:bodyPr>
              <a:lstStyle/>
              <a:p>
                <a:r>
                  <a:rPr lang="en-US" altLang="zh-CN" sz="7200" dirty="0"/>
                  <a:t>…</a:t>
                </a:r>
                <a:endParaRPr lang="zh-CN" altLang="en-US" sz="7200" dirty="0"/>
              </a:p>
            </p:txBody>
          </p:sp>
          <p:cxnSp>
            <p:nvCxnSpPr>
              <p:cNvPr id="77" name="直接箭头连接符 76"/>
              <p:cNvCxnSpPr/>
              <p:nvPr/>
            </p:nvCxnSpPr>
            <p:spPr>
              <a:xfrm flipH="1">
                <a:off x="1226879" y="2233224"/>
                <a:ext cx="279691" cy="0"/>
              </a:xfrm>
              <a:prstGeom prst="straightConnector1">
                <a:avLst/>
              </a:prstGeom>
              <a:ln>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p:nvPr/>
            </p:nvCxnSpPr>
            <p:spPr>
              <a:xfrm>
                <a:off x="576197" y="2233224"/>
                <a:ext cx="529539" cy="0"/>
              </a:xfrm>
              <a:prstGeom prst="straightConnector1">
                <a:avLst/>
              </a:prstGeom>
              <a:ln>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9" name="文本框 78"/>
              <p:cNvSpPr txBox="1"/>
              <p:nvPr/>
            </p:nvSpPr>
            <p:spPr>
              <a:xfrm>
                <a:off x="546864" y="1978075"/>
                <a:ext cx="532518" cy="307777"/>
              </a:xfrm>
              <a:prstGeom prst="rect">
                <a:avLst/>
              </a:prstGeom>
              <a:noFill/>
            </p:spPr>
            <p:txBody>
              <a:bodyPr wrap="none" rtlCol="0">
                <a:spAutoFit/>
              </a:bodyPr>
              <a:lstStyle/>
              <a:p>
                <a:r>
                  <a:rPr lang="en-US" altLang="zh-CN" sz="1400" dirty="0"/>
                  <a:t>80ns</a:t>
                </a:r>
                <a:endParaRPr lang="zh-CN" altLang="en-US" sz="1400" dirty="0"/>
              </a:p>
            </p:txBody>
          </p:sp>
        </p:grpSp>
        <p:cxnSp>
          <p:nvCxnSpPr>
            <p:cNvPr id="61" name="直接连接符 60"/>
            <p:cNvCxnSpPr>
              <a:stCxn id="65" idx="4"/>
            </p:cNvCxnSpPr>
            <p:nvPr/>
          </p:nvCxnSpPr>
          <p:spPr>
            <a:xfrm>
              <a:off x="1359073" y="2542782"/>
              <a:ext cx="58119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a:endCxn id="67" idx="0"/>
            </p:cNvCxnSpPr>
            <p:nvPr/>
          </p:nvCxnSpPr>
          <p:spPr>
            <a:xfrm flipV="1">
              <a:off x="1913665" y="2530254"/>
              <a:ext cx="1021162" cy="1252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a:stCxn id="67" idx="4"/>
            </p:cNvCxnSpPr>
            <p:nvPr/>
          </p:nvCxnSpPr>
          <p:spPr>
            <a:xfrm>
              <a:off x="3341922" y="2530254"/>
              <a:ext cx="58825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3896514" y="2530254"/>
              <a:ext cx="46254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4" name="文本框 103"/>
          <p:cNvSpPr txBox="1"/>
          <p:nvPr/>
        </p:nvSpPr>
        <p:spPr>
          <a:xfrm>
            <a:off x="380069" y="5444630"/>
            <a:ext cx="1569660" cy="646331"/>
          </a:xfrm>
          <a:prstGeom prst="rect">
            <a:avLst/>
          </a:prstGeom>
          <a:noFill/>
        </p:spPr>
        <p:txBody>
          <a:bodyPr wrap="none" rtlCol="0">
            <a:spAutoFit/>
          </a:bodyPr>
          <a:lstStyle/>
          <a:p>
            <a:r>
              <a:rPr lang="zh-CN" altLang="en-US" dirty="0"/>
              <a:t>多圈引出质子</a:t>
            </a:r>
            <a:endParaRPr lang="en-US" altLang="zh-CN" dirty="0"/>
          </a:p>
          <a:p>
            <a:r>
              <a:rPr lang="zh-CN" altLang="en-US" dirty="0"/>
              <a:t>的周期结构</a:t>
            </a:r>
            <a:endParaRPr lang="en-US" altLang="zh-CN" dirty="0"/>
          </a:p>
        </p:txBody>
      </p:sp>
      <p:sp>
        <p:nvSpPr>
          <p:cNvPr id="112" name="文本框 111"/>
          <p:cNvSpPr txBox="1"/>
          <p:nvPr/>
        </p:nvSpPr>
        <p:spPr>
          <a:xfrm>
            <a:off x="3096523" y="6452459"/>
            <a:ext cx="696153" cy="369332"/>
          </a:xfrm>
          <a:prstGeom prst="rect">
            <a:avLst/>
          </a:prstGeom>
          <a:noFill/>
        </p:spPr>
        <p:txBody>
          <a:bodyPr wrap="none" rtlCol="0">
            <a:spAutoFit/>
          </a:bodyPr>
          <a:lstStyle/>
          <a:p>
            <a:r>
              <a:rPr lang="en-US" altLang="zh-CN" dirty="0"/>
              <a:t>Turns</a:t>
            </a:r>
            <a:endParaRPr lang="zh-CN" altLang="en-US" dirty="0"/>
          </a:p>
        </p:txBody>
      </p:sp>
      <p:cxnSp>
        <p:nvCxnSpPr>
          <p:cNvPr id="132" name="直接箭头连接符 131"/>
          <p:cNvCxnSpPr/>
          <p:nvPr/>
        </p:nvCxnSpPr>
        <p:spPr>
          <a:xfrm>
            <a:off x="2249043" y="5552607"/>
            <a:ext cx="559849" cy="9198"/>
          </a:xfrm>
          <a:prstGeom prst="straightConnector1">
            <a:avLst/>
          </a:prstGeom>
          <a:ln>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4" name="文本框 143"/>
          <p:cNvSpPr txBox="1"/>
          <p:nvPr/>
        </p:nvSpPr>
        <p:spPr>
          <a:xfrm>
            <a:off x="4239009" y="5711790"/>
            <a:ext cx="574196" cy="769441"/>
          </a:xfrm>
          <a:prstGeom prst="rect">
            <a:avLst/>
          </a:prstGeom>
          <a:noFill/>
        </p:spPr>
        <p:txBody>
          <a:bodyPr wrap="none" rtlCol="0">
            <a:spAutoFit/>
          </a:bodyPr>
          <a:lstStyle/>
          <a:p>
            <a:r>
              <a:rPr lang="en-US" altLang="zh-CN" sz="4400" dirty="0"/>
              <a:t>…</a:t>
            </a:r>
            <a:endParaRPr lang="zh-CN" altLang="en-US" sz="4400" dirty="0"/>
          </a:p>
        </p:txBody>
      </p:sp>
      <p:grpSp>
        <p:nvGrpSpPr>
          <p:cNvPr id="169" name="组合 168"/>
          <p:cNvGrpSpPr/>
          <p:nvPr/>
        </p:nvGrpSpPr>
        <p:grpSpPr>
          <a:xfrm>
            <a:off x="2029651" y="4882671"/>
            <a:ext cx="2754439" cy="609734"/>
            <a:chOff x="2029651" y="4385241"/>
            <a:chExt cx="4603148" cy="609734"/>
          </a:xfrm>
        </p:grpSpPr>
        <p:sp>
          <p:nvSpPr>
            <p:cNvPr id="163" name="下箭头 162"/>
            <p:cNvSpPr/>
            <p:nvPr/>
          </p:nvSpPr>
          <p:spPr>
            <a:xfrm>
              <a:off x="3330172" y="4385241"/>
              <a:ext cx="516527" cy="458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5" name="直接连接符 164"/>
            <p:cNvCxnSpPr/>
            <p:nvPr/>
          </p:nvCxnSpPr>
          <p:spPr>
            <a:xfrm>
              <a:off x="2029651" y="4841086"/>
              <a:ext cx="459981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7" name="直接连接符 166"/>
            <p:cNvCxnSpPr/>
            <p:nvPr/>
          </p:nvCxnSpPr>
          <p:spPr>
            <a:xfrm>
              <a:off x="2029651" y="4841086"/>
              <a:ext cx="0" cy="15388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8" name="直接连接符 167"/>
            <p:cNvCxnSpPr/>
            <p:nvPr/>
          </p:nvCxnSpPr>
          <p:spPr>
            <a:xfrm>
              <a:off x="6632799" y="4841086"/>
              <a:ext cx="0" cy="153889"/>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4" name="直接连接符 13"/>
          <p:cNvCxnSpPr/>
          <p:nvPr/>
        </p:nvCxnSpPr>
        <p:spPr>
          <a:xfrm>
            <a:off x="2450196" y="6284454"/>
            <a:ext cx="14749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83" name="任意多边形 82"/>
          <p:cNvSpPr/>
          <p:nvPr/>
        </p:nvSpPr>
        <p:spPr>
          <a:xfrm>
            <a:off x="2043101" y="5552607"/>
            <a:ext cx="407095" cy="731847"/>
          </a:xfrm>
          <a:custGeom>
            <a:avLst/>
            <a:gdLst>
              <a:gd name="connsiteX0" fmla="*/ 0 w 1064712"/>
              <a:gd name="connsiteY0" fmla="*/ 1352811 h 1352811"/>
              <a:gd name="connsiteX1" fmla="*/ 350728 w 1064712"/>
              <a:gd name="connsiteY1" fmla="*/ 1064713 h 1352811"/>
              <a:gd name="connsiteX2" fmla="*/ 538619 w 1064712"/>
              <a:gd name="connsiteY2" fmla="*/ 0 h 1352811"/>
              <a:gd name="connsiteX3" fmla="*/ 770350 w 1064712"/>
              <a:gd name="connsiteY3" fmla="*/ 1064713 h 1352811"/>
              <a:gd name="connsiteX4" fmla="*/ 1064712 w 1064712"/>
              <a:gd name="connsiteY4" fmla="*/ 1352811 h 135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12" h="1352811">
                <a:moveTo>
                  <a:pt x="0" y="1352811"/>
                </a:moveTo>
                <a:cubicBezTo>
                  <a:pt x="130479" y="1321496"/>
                  <a:pt x="260958" y="1290181"/>
                  <a:pt x="350728" y="1064713"/>
                </a:cubicBezTo>
                <a:cubicBezTo>
                  <a:pt x="440498" y="839245"/>
                  <a:pt x="468682" y="0"/>
                  <a:pt x="538619" y="0"/>
                </a:cubicBezTo>
                <a:cubicBezTo>
                  <a:pt x="608556" y="0"/>
                  <a:pt x="682668" y="839245"/>
                  <a:pt x="770350" y="1064713"/>
                </a:cubicBezTo>
                <a:cubicBezTo>
                  <a:pt x="858032" y="1290181"/>
                  <a:pt x="961372" y="1321496"/>
                  <a:pt x="1064712" y="135281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任意多边形 83"/>
          <p:cNvSpPr/>
          <p:nvPr/>
        </p:nvSpPr>
        <p:spPr>
          <a:xfrm>
            <a:off x="2597693" y="5552607"/>
            <a:ext cx="407095" cy="731847"/>
          </a:xfrm>
          <a:custGeom>
            <a:avLst/>
            <a:gdLst>
              <a:gd name="connsiteX0" fmla="*/ 0 w 1064712"/>
              <a:gd name="connsiteY0" fmla="*/ 1352811 h 1352811"/>
              <a:gd name="connsiteX1" fmla="*/ 350728 w 1064712"/>
              <a:gd name="connsiteY1" fmla="*/ 1064713 h 1352811"/>
              <a:gd name="connsiteX2" fmla="*/ 538619 w 1064712"/>
              <a:gd name="connsiteY2" fmla="*/ 0 h 1352811"/>
              <a:gd name="connsiteX3" fmla="*/ 770350 w 1064712"/>
              <a:gd name="connsiteY3" fmla="*/ 1064713 h 1352811"/>
              <a:gd name="connsiteX4" fmla="*/ 1064712 w 1064712"/>
              <a:gd name="connsiteY4" fmla="*/ 1352811 h 135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12" h="1352811">
                <a:moveTo>
                  <a:pt x="0" y="1352811"/>
                </a:moveTo>
                <a:cubicBezTo>
                  <a:pt x="130479" y="1321496"/>
                  <a:pt x="260958" y="1290181"/>
                  <a:pt x="350728" y="1064713"/>
                </a:cubicBezTo>
                <a:cubicBezTo>
                  <a:pt x="440498" y="839245"/>
                  <a:pt x="468682" y="0"/>
                  <a:pt x="538619" y="0"/>
                </a:cubicBezTo>
                <a:cubicBezTo>
                  <a:pt x="608556" y="0"/>
                  <a:pt x="682668" y="839245"/>
                  <a:pt x="770350" y="1064713"/>
                </a:cubicBezTo>
                <a:cubicBezTo>
                  <a:pt x="858032" y="1290181"/>
                  <a:pt x="961372" y="1321496"/>
                  <a:pt x="1064712" y="135281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5" name="直接连接符 84"/>
          <p:cNvCxnSpPr/>
          <p:nvPr/>
        </p:nvCxnSpPr>
        <p:spPr>
          <a:xfrm>
            <a:off x="3590171" y="6284454"/>
            <a:ext cx="14749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86" name="任意多边形 85"/>
          <p:cNvSpPr/>
          <p:nvPr/>
        </p:nvSpPr>
        <p:spPr>
          <a:xfrm>
            <a:off x="3183076" y="5552607"/>
            <a:ext cx="407095" cy="731847"/>
          </a:xfrm>
          <a:custGeom>
            <a:avLst/>
            <a:gdLst>
              <a:gd name="connsiteX0" fmla="*/ 0 w 1064712"/>
              <a:gd name="connsiteY0" fmla="*/ 1352811 h 1352811"/>
              <a:gd name="connsiteX1" fmla="*/ 350728 w 1064712"/>
              <a:gd name="connsiteY1" fmla="*/ 1064713 h 1352811"/>
              <a:gd name="connsiteX2" fmla="*/ 538619 w 1064712"/>
              <a:gd name="connsiteY2" fmla="*/ 0 h 1352811"/>
              <a:gd name="connsiteX3" fmla="*/ 770350 w 1064712"/>
              <a:gd name="connsiteY3" fmla="*/ 1064713 h 1352811"/>
              <a:gd name="connsiteX4" fmla="*/ 1064712 w 1064712"/>
              <a:gd name="connsiteY4" fmla="*/ 1352811 h 135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12" h="1352811">
                <a:moveTo>
                  <a:pt x="0" y="1352811"/>
                </a:moveTo>
                <a:cubicBezTo>
                  <a:pt x="130479" y="1321496"/>
                  <a:pt x="260958" y="1290181"/>
                  <a:pt x="350728" y="1064713"/>
                </a:cubicBezTo>
                <a:cubicBezTo>
                  <a:pt x="440498" y="839245"/>
                  <a:pt x="468682" y="0"/>
                  <a:pt x="538619" y="0"/>
                </a:cubicBezTo>
                <a:cubicBezTo>
                  <a:pt x="608556" y="0"/>
                  <a:pt x="682668" y="839245"/>
                  <a:pt x="770350" y="1064713"/>
                </a:cubicBezTo>
                <a:cubicBezTo>
                  <a:pt x="858032" y="1290181"/>
                  <a:pt x="961372" y="1321496"/>
                  <a:pt x="1064712" y="135281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任意多边形 86"/>
          <p:cNvSpPr/>
          <p:nvPr/>
        </p:nvSpPr>
        <p:spPr>
          <a:xfrm>
            <a:off x="3737668" y="5552607"/>
            <a:ext cx="407095" cy="731847"/>
          </a:xfrm>
          <a:custGeom>
            <a:avLst/>
            <a:gdLst>
              <a:gd name="connsiteX0" fmla="*/ 0 w 1064712"/>
              <a:gd name="connsiteY0" fmla="*/ 1352811 h 1352811"/>
              <a:gd name="connsiteX1" fmla="*/ 350728 w 1064712"/>
              <a:gd name="connsiteY1" fmla="*/ 1064713 h 1352811"/>
              <a:gd name="connsiteX2" fmla="*/ 538619 w 1064712"/>
              <a:gd name="connsiteY2" fmla="*/ 0 h 1352811"/>
              <a:gd name="connsiteX3" fmla="*/ 770350 w 1064712"/>
              <a:gd name="connsiteY3" fmla="*/ 1064713 h 1352811"/>
              <a:gd name="connsiteX4" fmla="*/ 1064712 w 1064712"/>
              <a:gd name="connsiteY4" fmla="*/ 1352811 h 135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12" h="1352811">
                <a:moveTo>
                  <a:pt x="0" y="1352811"/>
                </a:moveTo>
                <a:cubicBezTo>
                  <a:pt x="130479" y="1321496"/>
                  <a:pt x="260958" y="1290181"/>
                  <a:pt x="350728" y="1064713"/>
                </a:cubicBezTo>
                <a:cubicBezTo>
                  <a:pt x="440498" y="839245"/>
                  <a:pt x="468682" y="0"/>
                  <a:pt x="538619" y="0"/>
                </a:cubicBezTo>
                <a:cubicBezTo>
                  <a:pt x="608556" y="0"/>
                  <a:pt x="682668" y="839245"/>
                  <a:pt x="770350" y="1064713"/>
                </a:cubicBezTo>
                <a:cubicBezTo>
                  <a:pt x="858032" y="1290181"/>
                  <a:pt x="961372" y="1321496"/>
                  <a:pt x="1064712" y="135281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8" name="直接连接符 87"/>
          <p:cNvCxnSpPr/>
          <p:nvPr/>
        </p:nvCxnSpPr>
        <p:spPr>
          <a:xfrm>
            <a:off x="3007183" y="6284454"/>
            <a:ext cx="17589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66" name="图片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7295" y="1470360"/>
            <a:ext cx="1796424" cy="1347318"/>
          </a:xfrm>
          <a:prstGeom prst="rect">
            <a:avLst/>
          </a:prstGeom>
        </p:spPr>
      </p:pic>
      <p:pic>
        <p:nvPicPr>
          <p:cNvPr id="68" name="图片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7923" y="2730780"/>
            <a:ext cx="1820180" cy="1365135"/>
          </a:xfrm>
          <a:prstGeom prst="rect">
            <a:avLst/>
          </a:prstGeom>
        </p:spPr>
      </p:pic>
      <p:pic>
        <p:nvPicPr>
          <p:cNvPr id="69" name="图片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6228" y="214869"/>
            <a:ext cx="1787491" cy="1340618"/>
          </a:xfrm>
          <a:prstGeom prst="rect">
            <a:avLst/>
          </a:prstGeom>
        </p:spPr>
      </p:pic>
      <p:sp>
        <p:nvSpPr>
          <p:cNvPr id="3" name="矩形 2"/>
          <p:cNvSpPr/>
          <p:nvPr/>
        </p:nvSpPr>
        <p:spPr>
          <a:xfrm>
            <a:off x="7269632" y="1470360"/>
            <a:ext cx="1518364" cy="369332"/>
          </a:xfrm>
          <a:prstGeom prst="rect">
            <a:avLst/>
          </a:prstGeom>
        </p:spPr>
        <p:txBody>
          <a:bodyPr wrap="none">
            <a:spAutoFit/>
          </a:bodyPr>
          <a:lstStyle/>
          <a:p>
            <a:r>
              <a:rPr lang="en-US" altLang="zh-CN" dirty="0"/>
              <a:t>300-1600MeV</a:t>
            </a:r>
            <a:endParaRPr lang="zh-CN" altLang="en-US" dirty="0"/>
          </a:p>
        </p:txBody>
      </p:sp>
      <p:sp>
        <p:nvSpPr>
          <p:cNvPr id="6" name="矩形 5"/>
          <p:cNvSpPr/>
          <p:nvPr/>
        </p:nvSpPr>
        <p:spPr>
          <a:xfrm>
            <a:off x="2651045" y="1392758"/>
            <a:ext cx="1587964" cy="5025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0.25-18.5ms</a:t>
            </a:r>
          </a:p>
          <a:p>
            <a:pPr algn="ctr"/>
            <a:r>
              <a:rPr lang="en-US" altLang="zh-CN" sz="1600" dirty="0"/>
              <a:t>300-1600 MeV</a:t>
            </a:r>
            <a:endParaRPr lang="zh-CN" altLang="en-US" sz="1600" dirty="0"/>
          </a:p>
        </p:txBody>
      </p:sp>
      <p:sp>
        <p:nvSpPr>
          <p:cNvPr id="70" name="矩形 69"/>
          <p:cNvSpPr/>
          <p:nvPr/>
        </p:nvSpPr>
        <p:spPr>
          <a:xfrm>
            <a:off x="582457" y="1392758"/>
            <a:ext cx="1543507" cy="4981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0-0.25 </a:t>
            </a:r>
            <a:r>
              <a:rPr lang="en-US" altLang="zh-CN" sz="1400" dirty="0" err="1"/>
              <a:t>ms</a:t>
            </a:r>
            <a:endParaRPr lang="en-US" altLang="zh-CN" sz="1400" dirty="0"/>
          </a:p>
          <a:p>
            <a:pPr algn="ctr"/>
            <a:r>
              <a:rPr lang="en-US" altLang="zh-CN" sz="1600" dirty="0"/>
              <a:t>300 MeV</a:t>
            </a:r>
            <a:endParaRPr lang="zh-CN" altLang="en-US" sz="1600" dirty="0"/>
          </a:p>
        </p:txBody>
      </p:sp>
      <p:sp>
        <p:nvSpPr>
          <p:cNvPr id="71" name="矩形 70"/>
          <p:cNvSpPr/>
          <p:nvPr/>
        </p:nvSpPr>
        <p:spPr>
          <a:xfrm>
            <a:off x="4765181" y="1386722"/>
            <a:ext cx="1543507" cy="504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18.5-20 </a:t>
            </a:r>
            <a:r>
              <a:rPr lang="en-US" altLang="zh-CN" sz="1400" dirty="0" err="1"/>
              <a:t>ms</a:t>
            </a:r>
            <a:endParaRPr lang="en-US" altLang="zh-CN" sz="1400" dirty="0"/>
          </a:p>
          <a:p>
            <a:pPr algn="ctr"/>
            <a:r>
              <a:rPr lang="en-US" altLang="zh-CN" sz="1600" dirty="0"/>
              <a:t>1600 MeV</a:t>
            </a:r>
            <a:endParaRPr lang="zh-CN" altLang="en-US" sz="1600" dirty="0"/>
          </a:p>
        </p:txBody>
      </p:sp>
      <p:sp>
        <p:nvSpPr>
          <p:cNvPr id="7" name="文本框 6"/>
          <p:cNvSpPr txBox="1"/>
          <p:nvPr/>
        </p:nvSpPr>
        <p:spPr>
          <a:xfrm>
            <a:off x="1089528" y="1854746"/>
            <a:ext cx="646331" cy="369332"/>
          </a:xfrm>
          <a:prstGeom prst="rect">
            <a:avLst/>
          </a:prstGeom>
          <a:noFill/>
        </p:spPr>
        <p:txBody>
          <a:bodyPr wrap="none" rtlCol="0">
            <a:spAutoFit/>
          </a:bodyPr>
          <a:lstStyle/>
          <a:p>
            <a:r>
              <a:rPr lang="zh-CN" altLang="en-US" dirty="0"/>
              <a:t>注入</a:t>
            </a:r>
          </a:p>
        </p:txBody>
      </p:sp>
      <p:sp>
        <p:nvSpPr>
          <p:cNvPr id="80" name="文本框 79"/>
          <p:cNvSpPr txBox="1"/>
          <p:nvPr/>
        </p:nvSpPr>
        <p:spPr>
          <a:xfrm>
            <a:off x="3123741" y="1906460"/>
            <a:ext cx="646331" cy="369332"/>
          </a:xfrm>
          <a:prstGeom prst="rect">
            <a:avLst/>
          </a:prstGeom>
          <a:noFill/>
        </p:spPr>
        <p:txBody>
          <a:bodyPr wrap="none" rtlCol="0">
            <a:spAutoFit/>
          </a:bodyPr>
          <a:lstStyle/>
          <a:p>
            <a:r>
              <a:rPr lang="zh-CN" altLang="en-US" dirty="0"/>
              <a:t>加速</a:t>
            </a:r>
          </a:p>
        </p:txBody>
      </p:sp>
      <p:sp>
        <p:nvSpPr>
          <p:cNvPr id="81" name="文本框 80"/>
          <p:cNvSpPr txBox="1"/>
          <p:nvPr/>
        </p:nvSpPr>
        <p:spPr>
          <a:xfrm>
            <a:off x="5264825" y="1900773"/>
            <a:ext cx="646331" cy="369332"/>
          </a:xfrm>
          <a:prstGeom prst="rect">
            <a:avLst/>
          </a:prstGeom>
          <a:noFill/>
        </p:spPr>
        <p:txBody>
          <a:bodyPr wrap="none" rtlCol="0">
            <a:spAutoFit/>
          </a:bodyPr>
          <a:lstStyle/>
          <a:p>
            <a:r>
              <a:rPr lang="zh-CN" altLang="en-US" dirty="0"/>
              <a:t>引出</a:t>
            </a:r>
          </a:p>
        </p:txBody>
      </p:sp>
      <p:sp>
        <p:nvSpPr>
          <p:cNvPr id="8" name="右箭头 7"/>
          <p:cNvSpPr/>
          <p:nvPr/>
        </p:nvSpPr>
        <p:spPr>
          <a:xfrm>
            <a:off x="2222926" y="1516797"/>
            <a:ext cx="341341" cy="315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2" name="右箭头 81"/>
          <p:cNvSpPr/>
          <p:nvPr/>
        </p:nvSpPr>
        <p:spPr>
          <a:xfrm>
            <a:off x="4300612" y="1528523"/>
            <a:ext cx="341341" cy="315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9517" y="4116012"/>
            <a:ext cx="4852702" cy="2730712"/>
          </a:xfrm>
          <a:prstGeom prst="rect">
            <a:avLst/>
          </a:prstGeom>
        </p:spPr>
      </p:pic>
      <p:sp>
        <p:nvSpPr>
          <p:cNvPr id="9" name="文本框 8">
            <a:extLst>
              <a:ext uri="{FF2B5EF4-FFF2-40B4-BE49-F238E27FC236}">
                <a16:creationId xmlns:a16="http://schemas.microsoft.com/office/drawing/2014/main" id="{A8272A3C-344B-414B-859A-C2463F456266}"/>
              </a:ext>
            </a:extLst>
          </p:cNvPr>
          <p:cNvSpPr txBox="1"/>
          <p:nvPr/>
        </p:nvSpPr>
        <p:spPr>
          <a:xfrm>
            <a:off x="5233357" y="6085781"/>
            <a:ext cx="2885626" cy="646331"/>
          </a:xfrm>
          <a:prstGeom prst="rect">
            <a:avLst/>
          </a:prstGeom>
          <a:noFill/>
        </p:spPr>
        <p:txBody>
          <a:bodyPr wrap="square" rtlCol="0">
            <a:spAutoFit/>
          </a:bodyPr>
          <a:lstStyle/>
          <a:p>
            <a:r>
              <a:rPr lang="zh-CN" altLang="en-US" dirty="0"/>
              <a:t>受引出磁铁硬件限制，引出到缪子靶的一发不要了！</a:t>
            </a:r>
          </a:p>
        </p:txBody>
      </p:sp>
    </p:spTree>
    <p:extLst>
      <p:ext uri="{BB962C8B-B14F-4D97-AF65-F5344CB8AC3E}">
        <p14:creationId xmlns:p14="http://schemas.microsoft.com/office/powerpoint/2010/main" val="4093480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234FF2-DCA4-4B82-8FF4-AC8EEACC2560}"/>
              </a:ext>
            </a:extLst>
          </p:cNvPr>
          <p:cNvSpPr>
            <a:spLocks noGrp="1"/>
          </p:cNvSpPr>
          <p:nvPr>
            <p:ph type="title"/>
          </p:nvPr>
        </p:nvSpPr>
        <p:spPr/>
        <p:txBody>
          <a:bodyPr/>
          <a:lstStyle/>
          <a:p>
            <a:r>
              <a:rPr lang="en-US" altLang="zh-CN" dirty="0"/>
              <a:t>3.4 CSNS</a:t>
            </a:r>
            <a:r>
              <a:rPr lang="zh-CN" altLang="en-US" dirty="0"/>
              <a:t>引出高能质子束流能力</a:t>
            </a:r>
          </a:p>
        </p:txBody>
      </p:sp>
      <p:graphicFrame>
        <p:nvGraphicFramePr>
          <p:cNvPr id="5" name="表格 4">
            <a:extLst>
              <a:ext uri="{FF2B5EF4-FFF2-40B4-BE49-F238E27FC236}">
                <a16:creationId xmlns:a16="http://schemas.microsoft.com/office/drawing/2014/main" id="{B0ED1F82-F67F-40B0-9BA9-EA3AAA76E8F9}"/>
              </a:ext>
            </a:extLst>
          </p:cNvPr>
          <p:cNvGraphicFramePr>
            <a:graphicFrameLocks noGrp="1"/>
          </p:cNvGraphicFramePr>
          <p:nvPr>
            <p:extLst>
              <p:ext uri="{D42A27DB-BD31-4B8C-83A1-F6EECF244321}">
                <p14:modId xmlns:p14="http://schemas.microsoft.com/office/powerpoint/2010/main" val="740361750"/>
              </p:ext>
            </p:extLst>
          </p:nvPr>
        </p:nvGraphicFramePr>
        <p:xfrm>
          <a:off x="1124527" y="1049684"/>
          <a:ext cx="9942945" cy="5082174"/>
        </p:xfrm>
        <a:graphic>
          <a:graphicData uri="http://schemas.openxmlformats.org/drawingml/2006/table">
            <a:tbl>
              <a:tblPr firstRow="1" bandRow="1">
                <a:tableStyleId>{5C22544A-7EE6-4342-B048-85BDC9FD1C3A}</a:tableStyleId>
              </a:tblPr>
              <a:tblGrid>
                <a:gridCol w="3314315">
                  <a:extLst>
                    <a:ext uri="{9D8B030D-6E8A-4147-A177-3AD203B41FA5}">
                      <a16:colId xmlns:a16="http://schemas.microsoft.com/office/drawing/2014/main" val="3847885431"/>
                    </a:ext>
                  </a:extLst>
                </a:gridCol>
                <a:gridCol w="4495433">
                  <a:extLst>
                    <a:ext uri="{9D8B030D-6E8A-4147-A177-3AD203B41FA5}">
                      <a16:colId xmlns:a16="http://schemas.microsoft.com/office/drawing/2014/main" val="2920850936"/>
                    </a:ext>
                  </a:extLst>
                </a:gridCol>
                <a:gridCol w="2133197">
                  <a:extLst>
                    <a:ext uri="{9D8B030D-6E8A-4147-A177-3AD203B41FA5}">
                      <a16:colId xmlns:a16="http://schemas.microsoft.com/office/drawing/2014/main" val="3747809574"/>
                    </a:ext>
                  </a:extLst>
                </a:gridCol>
              </a:tblGrid>
              <a:tr h="564686">
                <a:tc>
                  <a:txBody>
                    <a:bodyPr/>
                    <a:lstStyle/>
                    <a:p>
                      <a:pPr algn="ctr"/>
                      <a:r>
                        <a:rPr lang="zh-CN" altLang="en-US" sz="2000" dirty="0"/>
                        <a:t>参数</a:t>
                      </a:r>
                    </a:p>
                  </a:txBody>
                  <a:tcPr anchor="ctr"/>
                </a:tc>
                <a:tc>
                  <a:txBody>
                    <a:bodyPr/>
                    <a:lstStyle/>
                    <a:p>
                      <a:pPr algn="ctr"/>
                      <a:r>
                        <a:rPr lang="zh-CN" altLang="en-US" sz="2000" dirty="0"/>
                        <a:t>数值</a:t>
                      </a:r>
                    </a:p>
                  </a:txBody>
                  <a:tcPr anchor="ctr"/>
                </a:tc>
                <a:tc>
                  <a:txBody>
                    <a:bodyPr/>
                    <a:lstStyle/>
                    <a:p>
                      <a:pPr algn="ctr"/>
                      <a:r>
                        <a:rPr lang="zh-CN" altLang="en-US" sz="2000" dirty="0"/>
                        <a:t>单位</a:t>
                      </a:r>
                    </a:p>
                  </a:txBody>
                  <a:tcPr anchor="ctr"/>
                </a:tc>
                <a:extLst>
                  <a:ext uri="{0D108BD9-81ED-4DB2-BD59-A6C34878D82A}">
                    <a16:rowId xmlns:a16="http://schemas.microsoft.com/office/drawing/2014/main" val="2046804341"/>
                  </a:ext>
                </a:extLst>
              </a:tr>
              <a:tr h="564686">
                <a:tc>
                  <a:txBody>
                    <a:bodyPr/>
                    <a:lstStyle/>
                    <a:p>
                      <a:pPr algn="ctr"/>
                      <a:r>
                        <a:rPr lang="zh-CN" altLang="en-US" sz="2000" dirty="0"/>
                        <a:t>引出束流能量</a:t>
                      </a:r>
                    </a:p>
                  </a:txBody>
                  <a:tcPr anchor="ctr"/>
                </a:tc>
                <a:tc>
                  <a:txBody>
                    <a:bodyPr/>
                    <a:lstStyle/>
                    <a:p>
                      <a:pPr algn="ctr"/>
                      <a:r>
                        <a:rPr lang="en-US" altLang="zh-CN" sz="2000" dirty="0"/>
                        <a:t>~1.60</a:t>
                      </a:r>
                      <a:endParaRPr lang="zh-CN" altLang="en-US" sz="2000" dirty="0"/>
                    </a:p>
                  </a:txBody>
                  <a:tcPr anchor="ctr"/>
                </a:tc>
                <a:tc>
                  <a:txBody>
                    <a:bodyPr/>
                    <a:lstStyle/>
                    <a:p>
                      <a:pPr algn="ctr"/>
                      <a:r>
                        <a:rPr lang="en-US" altLang="zh-CN" sz="2000" dirty="0"/>
                        <a:t>GeV</a:t>
                      </a:r>
                      <a:endParaRPr lang="zh-CN" altLang="en-US" sz="2000" dirty="0"/>
                    </a:p>
                  </a:txBody>
                  <a:tcPr anchor="ctr"/>
                </a:tc>
                <a:extLst>
                  <a:ext uri="{0D108BD9-81ED-4DB2-BD59-A6C34878D82A}">
                    <a16:rowId xmlns:a16="http://schemas.microsoft.com/office/drawing/2014/main" val="43656966"/>
                  </a:ext>
                </a:extLst>
              </a:tr>
              <a:tr h="564686">
                <a:tc>
                  <a:txBody>
                    <a:bodyPr/>
                    <a:lstStyle/>
                    <a:p>
                      <a:pPr algn="ctr"/>
                      <a:r>
                        <a:rPr lang="zh-CN" altLang="en-US" sz="2000" dirty="0"/>
                        <a:t>降能束流能量</a:t>
                      </a:r>
                    </a:p>
                  </a:txBody>
                  <a:tcPr anchor="ctr"/>
                </a:tc>
                <a:tc>
                  <a:txBody>
                    <a:bodyPr/>
                    <a:lstStyle/>
                    <a:p>
                      <a:pPr algn="ctr"/>
                      <a:r>
                        <a:rPr lang="en-US" altLang="zh-CN" sz="2000" dirty="0"/>
                        <a:t>0.8-1.6</a:t>
                      </a:r>
                      <a:endParaRPr lang="zh-CN" alt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t>GeV</a:t>
                      </a:r>
                      <a:endParaRPr lang="zh-CN" altLang="en-US" sz="2000" dirty="0"/>
                    </a:p>
                  </a:txBody>
                  <a:tcPr anchor="ctr"/>
                </a:tc>
                <a:extLst>
                  <a:ext uri="{0D108BD9-81ED-4DB2-BD59-A6C34878D82A}">
                    <a16:rowId xmlns:a16="http://schemas.microsoft.com/office/drawing/2014/main" val="1813296703"/>
                  </a:ext>
                </a:extLst>
              </a:tr>
              <a:tr h="564686">
                <a:tc>
                  <a:txBody>
                    <a:bodyPr/>
                    <a:lstStyle/>
                    <a:p>
                      <a:pPr algn="ctr"/>
                      <a:r>
                        <a:rPr lang="zh-CN" altLang="en-US" sz="2000" dirty="0"/>
                        <a:t>宏脉冲重复频率</a:t>
                      </a:r>
                    </a:p>
                  </a:txBody>
                  <a:tcPr anchor="ctr"/>
                </a:tc>
                <a:tc>
                  <a:txBody>
                    <a:bodyPr/>
                    <a:lstStyle/>
                    <a:p>
                      <a:pPr algn="ctr"/>
                      <a:r>
                        <a:rPr lang="en-US" altLang="zh-CN" sz="2000" dirty="0"/>
                        <a:t>24</a:t>
                      </a:r>
                      <a:endParaRPr lang="zh-CN" altLang="en-US" sz="2000" dirty="0"/>
                    </a:p>
                  </a:txBody>
                  <a:tcPr anchor="ctr"/>
                </a:tc>
                <a:tc>
                  <a:txBody>
                    <a:bodyPr/>
                    <a:lstStyle/>
                    <a:p>
                      <a:pPr algn="ctr"/>
                      <a:r>
                        <a:rPr lang="en-US" altLang="zh-CN" sz="2000" dirty="0"/>
                        <a:t>Hz</a:t>
                      </a:r>
                      <a:endParaRPr lang="zh-CN" altLang="en-US" sz="2000" dirty="0"/>
                    </a:p>
                  </a:txBody>
                  <a:tcPr anchor="ctr"/>
                </a:tc>
                <a:extLst>
                  <a:ext uri="{0D108BD9-81ED-4DB2-BD59-A6C34878D82A}">
                    <a16:rowId xmlns:a16="http://schemas.microsoft.com/office/drawing/2014/main" val="2020630028"/>
                  </a:ext>
                </a:extLst>
              </a:tr>
              <a:tr h="564686">
                <a:tc>
                  <a:txBody>
                    <a:bodyPr/>
                    <a:lstStyle/>
                    <a:p>
                      <a:pPr algn="ctr"/>
                      <a:r>
                        <a:rPr lang="zh-CN" altLang="en-US" sz="2000" dirty="0"/>
                        <a:t>微脉冲数量</a:t>
                      </a:r>
                    </a:p>
                  </a:txBody>
                  <a:tcPr anchor="ctr"/>
                </a:tc>
                <a:tc>
                  <a:txBody>
                    <a:bodyPr/>
                    <a:lstStyle/>
                    <a:p>
                      <a:pPr algn="ctr"/>
                      <a:r>
                        <a:rPr lang="zh-CN" altLang="en-US" sz="2000" dirty="0"/>
                        <a:t>＞</a:t>
                      </a:r>
                      <a:r>
                        <a:rPr lang="en-US" altLang="zh-CN" sz="2000" dirty="0"/>
                        <a:t>1000</a:t>
                      </a:r>
                      <a:endParaRPr lang="zh-CN" alt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t>Pulse</a:t>
                      </a:r>
                      <a:endParaRPr lang="zh-CN" altLang="en-US" sz="2000" dirty="0"/>
                    </a:p>
                  </a:txBody>
                  <a:tcPr anchor="ctr"/>
                </a:tc>
                <a:extLst>
                  <a:ext uri="{0D108BD9-81ED-4DB2-BD59-A6C34878D82A}">
                    <a16:rowId xmlns:a16="http://schemas.microsoft.com/office/drawing/2014/main" val="3869064395"/>
                  </a:ext>
                </a:extLst>
              </a:tr>
              <a:tr h="564686">
                <a:tc>
                  <a:txBody>
                    <a:bodyPr/>
                    <a:lstStyle/>
                    <a:p>
                      <a:pPr algn="ctr"/>
                      <a:r>
                        <a:rPr lang="zh-CN" altLang="en-US" sz="2000" dirty="0"/>
                        <a:t>最高粒子数（无准直）</a:t>
                      </a:r>
                    </a:p>
                  </a:txBody>
                  <a:tcPr anchor="ctr"/>
                </a:tc>
                <a:tc>
                  <a:txBody>
                    <a:bodyPr/>
                    <a:lstStyle/>
                    <a:p>
                      <a:pPr algn="ctr"/>
                      <a:r>
                        <a:rPr lang="en-US" altLang="zh-CN" sz="2000" dirty="0"/>
                        <a:t>&gt;2×10</a:t>
                      </a:r>
                      <a:r>
                        <a:rPr lang="en-US" altLang="zh-CN" sz="2000" baseline="30000" dirty="0"/>
                        <a:t>6</a:t>
                      </a:r>
                      <a:endParaRPr lang="zh-CN" altLang="en-US" sz="2000" baseline="30000" dirty="0"/>
                    </a:p>
                  </a:txBody>
                  <a:tcPr anchor="ctr"/>
                </a:tc>
                <a:tc>
                  <a:txBody>
                    <a:bodyPr/>
                    <a:lstStyle/>
                    <a:p>
                      <a:pPr algn="ctr"/>
                      <a:r>
                        <a:rPr lang="en-US" altLang="zh-CN" sz="2000" dirty="0"/>
                        <a:t>p/s</a:t>
                      </a:r>
                      <a:endParaRPr lang="zh-CN" altLang="en-US" sz="2000" dirty="0"/>
                    </a:p>
                  </a:txBody>
                  <a:tcPr anchor="ctr"/>
                </a:tc>
                <a:extLst>
                  <a:ext uri="{0D108BD9-81ED-4DB2-BD59-A6C34878D82A}">
                    <a16:rowId xmlns:a16="http://schemas.microsoft.com/office/drawing/2014/main" val="3549275847"/>
                  </a:ext>
                </a:extLst>
              </a:tr>
              <a:tr h="564686">
                <a:tc>
                  <a:txBody>
                    <a:bodyPr/>
                    <a:lstStyle/>
                    <a:p>
                      <a:pPr algn="ctr"/>
                      <a:r>
                        <a:rPr lang="zh-CN" altLang="en-US" sz="2000" dirty="0"/>
                        <a:t>粒子数调节范围</a:t>
                      </a:r>
                    </a:p>
                  </a:txBody>
                  <a:tcPr anchor="ctr"/>
                </a:tc>
                <a:tc>
                  <a:txBody>
                    <a:bodyPr/>
                    <a:lstStyle/>
                    <a:p>
                      <a:pPr algn="ctr"/>
                      <a:r>
                        <a:rPr lang="en-US" altLang="zh-CN" sz="2000" dirty="0"/>
                        <a:t>10</a:t>
                      </a:r>
                      <a:r>
                        <a:rPr lang="en-US" altLang="zh-CN" sz="2000" baseline="30000" dirty="0"/>
                        <a:t>3</a:t>
                      </a:r>
                      <a:r>
                        <a:rPr lang="en-US" altLang="zh-CN" sz="2000" dirty="0"/>
                        <a:t>-10</a:t>
                      </a:r>
                      <a:r>
                        <a:rPr lang="en-US" altLang="zh-CN" sz="2000" baseline="30000" dirty="0"/>
                        <a:t>6</a:t>
                      </a:r>
                      <a:endParaRPr lang="zh-CN" altLang="en-US" sz="2000" baseline="30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t>p/s</a:t>
                      </a:r>
                      <a:endParaRPr lang="zh-CN" altLang="en-US" sz="2000" dirty="0"/>
                    </a:p>
                  </a:txBody>
                  <a:tcPr anchor="ctr"/>
                </a:tc>
                <a:extLst>
                  <a:ext uri="{0D108BD9-81ED-4DB2-BD59-A6C34878D82A}">
                    <a16:rowId xmlns:a16="http://schemas.microsoft.com/office/drawing/2014/main" val="1329346140"/>
                  </a:ext>
                </a:extLst>
              </a:tr>
              <a:tr h="564686">
                <a:tc>
                  <a:txBody>
                    <a:bodyPr/>
                    <a:lstStyle/>
                    <a:p>
                      <a:pPr algn="ctr"/>
                      <a:r>
                        <a:rPr lang="zh-CN" altLang="en-US" sz="2000" dirty="0"/>
                        <a:t>束斑尺寸</a:t>
                      </a:r>
                    </a:p>
                  </a:txBody>
                  <a:tcPr anchor="ctr"/>
                </a:tc>
                <a:tc>
                  <a:txBody>
                    <a:bodyPr/>
                    <a:lstStyle/>
                    <a:p>
                      <a:pPr algn="ctr"/>
                      <a:r>
                        <a:rPr lang="en-US" altLang="zh-CN" sz="2000" dirty="0"/>
                        <a:t>20mm</a:t>
                      </a:r>
                      <a:r>
                        <a:rPr lang="zh-CN" altLang="en-US" sz="2000" dirty="0"/>
                        <a:t>*</a:t>
                      </a:r>
                      <a:r>
                        <a:rPr lang="en-US" altLang="zh-CN" sz="2000" dirty="0"/>
                        <a:t>20mm</a:t>
                      </a:r>
                      <a:r>
                        <a:rPr lang="zh-CN" altLang="en-US" sz="2000" dirty="0"/>
                        <a:t>或者＜</a:t>
                      </a:r>
                      <a:r>
                        <a:rPr lang="el-GR" altLang="zh-CN" sz="2000" dirty="0">
                          <a:latin typeface="Times New Roman" panose="02020603050405020304" pitchFamily="18" charset="0"/>
                          <a:cs typeface="Times New Roman" panose="02020603050405020304" pitchFamily="18" charset="0"/>
                        </a:rPr>
                        <a:t>Φ</a:t>
                      </a:r>
                      <a:r>
                        <a:rPr lang="en-US" altLang="zh-CN" sz="2000" dirty="0"/>
                        <a:t>100</a:t>
                      </a:r>
                      <a:r>
                        <a:rPr lang="zh-CN" altLang="en-US" sz="2000" dirty="0"/>
                        <a:t>（无准直）</a:t>
                      </a:r>
                    </a:p>
                  </a:txBody>
                  <a:tcPr anchor="ctr"/>
                </a:tc>
                <a:tc>
                  <a:txBody>
                    <a:bodyPr/>
                    <a:lstStyle/>
                    <a:p>
                      <a:pPr algn="ctr"/>
                      <a:r>
                        <a:rPr lang="en-US" altLang="zh-CN" sz="2000" dirty="0"/>
                        <a:t>mm</a:t>
                      </a:r>
                      <a:endParaRPr lang="zh-CN" altLang="en-US" sz="2000" dirty="0"/>
                    </a:p>
                  </a:txBody>
                  <a:tcPr anchor="ctr"/>
                </a:tc>
                <a:extLst>
                  <a:ext uri="{0D108BD9-81ED-4DB2-BD59-A6C34878D82A}">
                    <a16:rowId xmlns:a16="http://schemas.microsoft.com/office/drawing/2014/main" val="4094833157"/>
                  </a:ext>
                </a:extLst>
              </a:tr>
              <a:tr h="564686">
                <a:tc>
                  <a:txBody>
                    <a:bodyPr/>
                    <a:lstStyle/>
                    <a:p>
                      <a:pPr algn="ctr"/>
                      <a:r>
                        <a:rPr lang="en-US" altLang="zh-CN" sz="2000" dirty="0"/>
                        <a:t>Pion</a:t>
                      </a:r>
                      <a:r>
                        <a:rPr lang="zh-CN" altLang="en-US" sz="2000" dirty="0"/>
                        <a:t>能量</a:t>
                      </a:r>
                    </a:p>
                  </a:txBody>
                  <a:tcPr anchor="ctr"/>
                </a:tc>
                <a:tc>
                  <a:txBody>
                    <a:bodyPr/>
                    <a:lstStyle/>
                    <a:p>
                      <a:pPr algn="ctr"/>
                      <a:r>
                        <a:rPr lang="en-US" altLang="zh-CN" sz="2000" dirty="0"/>
                        <a:t>300-600</a:t>
                      </a:r>
                      <a:endParaRPr lang="zh-CN" altLang="en-US" sz="2000" dirty="0"/>
                    </a:p>
                  </a:txBody>
                  <a:tcPr anchor="ctr"/>
                </a:tc>
                <a:tc>
                  <a:txBody>
                    <a:bodyPr/>
                    <a:lstStyle/>
                    <a:p>
                      <a:pPr algn="ctr"/>
                      <a:r>
                        <a:rPr lang="en-US" altLang="zh-CN" sz="2000" dirty="0"/>
                        <a:t>MeV</a:t>
                      </a:r>
                      <a:endParaRPr lang="zh-CN" altLang="en-US" sz="2000" dirty="0"/>
                    </a:p>
                  </a:txBody>
                  <a:tcPr anchor="ctr"/>
                </a:tc>
                <a:extLst>
                  <a:ext uri="{0D108BD9-81ED-4DB2-BD59-A6C34878D82A}">
                    <a16:rowId xmlns:a16="http://schemas.microsoft.com/office/drawing/2014/main" val="821070127"/>
                  </a:ext>
                </a:extLst>
              </a:tr>
            </a:tbl>
          </a:graphicData>
        </a:graphic>
      </p:graphicFrame>
    </p:spTree>
    <p:extLst>
      <p:ext uri="{BB962C8B-B14F-4D97-AF65-F5344CB8AC3E}">
        <p14:creationId xmlns:p14="http://schemas.microsoft.com/office/powerpoint/2010/main" val="1163805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BBD85A-C0D0-4E26-8A0D-E5B625966189}"/>
              </a:ext>
            </a:extLst>
          </p:cNvPr>
          <p:cNvSpPr>
            <a:spLocks noGrp="1"/>
          </p:cNvSpPr>
          <p:nvPr>
            <p:ph type="title"/>
          </p:nvPr>
        </p:nvSpPr>
        <p:spPr>
          <a:xfrm>
            <a:off x="310393" y="50537"/>
            <a:ext cx="10750491" cy="924707"/>
          </a:xfrm>
        </p:spPr>
        <p:txBody>
          <a:bodyPr>
            <a:normAutofit/>
          </a:bodyPr>
          <a:lstStyle/>
          <a:p>
            <a:pPr>
              <a:lnSpc>
                <a:spcPct val="100000"/>
              </a:lnSpc>
            </a:pPr>
            <a:r>
              <a:rPr lang="en-US" altLang="zh-CN" sz="3200" dirty="0"/>
              <a:t>4.1 </a:t>
            </a:r>
            <a:r>
              <a:rPr lang="zh-CN" altLang="en-US" sz="3200" dirty="0"/>
              <a:t>当前国际主流测试束线上开展的探测器测试概况</a:t>
            </a:r>
          </a:p>
        </p:txBody>
      </p:sp>
      <p:graphicFrame>
        <p:nvGraphicFramePr>
          <p:cNvPr id="5" name="表格 4">
            <a:extLst>
              <a:ext uri="{FF2B5EF4-FFF2-40B4-BE49-F238E27FC236}">
                <a16:creationId xmlns:a16="http://schemas.microsoft.com/office/drawing/2014/main" id="{1A234AC0-1218-4769-9F98-4984A4B15E34}"/>
              </a:ext>
            </a:extLst>
          </p:cNvPr>
          <p:cNvGraphicFramePr>
            <a:graphicFrameLocks noGrp="1"/>
          </p:cNvGraphicFramePr>
          <p:nvPr>
            <p:extLst>
              <p:ext uri="{D42A27DB-BD31-4B8C-83A1-F6EECF244321}">
                <p14:modId xmlns:p14="http://schemas.microsoft.com/office/powerpoint/2010/main" val="3591734770"/>
              </p:ext>
            </p:extLst>
          </p:nvPr>
        </p:nvGraphicFramePr>
        <p:xfrm>
          <a:off x="310393" y="975244"/>
          <a:ext cx="11732002" cy="5649073"/>
        </p:xfrm>
        <a:graphic>
          <a:graphicData uri="http://schemas.openxmlformats.org/drawingml/2006/table">
            <a:tbl>
              <a:tblPr firstRow="1" firstCol="1" bandRow="1">
                <a:tableStyleId>{5C22544A-7EE6-4342-B048-85BDC9FD1C3A}</a:tableStyleId>
              </a:tblPr>
              <a:tblGrid>
                <a:gridCol w="985288">
                  <a:extLst>
                    <a:ext uri="{9D8B030D-6E8A-4147-A177-3AD203B41FA5}">
                      <a16:colId xmlns:a16="http://schemas.microsoft.com/office/drawing/2014/main" val="1184402013"/>
                    </a:ext>
                  </a:extLst>
                </a:gridCol>
                <a:gridCol w="1187460">
                  <a:extLst>
                    <a:ext uri="{9D8B030D-6E8A-4147-A177-3AD203B41FA5}">
                      <a16:colId xmlns:a16="http://schemas.microsoft.com/office/drawing/2014/main" val="4261611426"/>
                    </a:ext>
                  </a:extLst>
                </a:gridCol>
                <a:gridCol w="3635050">
                  <a:extLst>
                    <a:ext uri="{9D8B030D-6E8A-4147-A177-3AD203B41FA5}">
                      <a16:colId xmlns:a16="http://schemas.microsoft.com/office/drawing/2014/main" val="3325633254"/>
                    </a:ext>
                  </a:extLst>
                </a:gridCol>
                <a:gridCol w="2872719">
                  <a:extLst>
                    <a:ext uri="{9D8B030D-6E8A-4147-A177-3AD203B41FA5}">
                      <a16:colId xmlns:a16="http://schemas.microsoft.com/office/drawing/2014/main" val="2483106069"/>
                    </a:ext>
                  </a:extLst>
                </a:gridCol>
                <a:gridCol w="3051485">
                  <a:extLst>
                    <a:ext uri="{9D8B030D-6E8A-4147-A177-3AD203B41FA5}">
                      <a16:colId xmlns:a16="http://schemas.microsoft.com/office/drawing/2014/main" val="1491908540"/>
                    </a:ext>
                  </a:extLst>
                </a:gridCol>
              </a:tblGrid>
              <a:tr h="196096">
                <a:tc>
                  <a:txBody>
                    <a:bodyPr/>
                    <a:lstStyle/>
                    <a:p>
                      <a:pPr indent="0" algn="ctr">
                        <a:lnSpc>
                          <a:spcPct val="100000"/>
                        </a:lnSpc>
                      </a:pPr>
                      <a:r>
                        <a:rPr lang="zh-CN" sz="1050" kern="100" dirty="0">
                          <a:effectLst/>
                        </a:rPr>
                        <a:t>类型</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名称</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用途与特点</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关键性能参数</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束流测试需求</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104117104"/>
                  </a:ext>
                </a:extLst>
              </a:tr>
              <a:tr h="214308">
                <a:tc rowSpan="2">
                  <a:txBody>
                    <a:bodyPr/>
                    <a:lstStyle/>
                    <a:p>
                      <a:pPr indent="0" algn="ctr">
                        <a:lnSpc>
                          <a:spcPct val="100000"/>
                        </a:lnSpc>
                      </a:pPr>
                      <a:r>
                        <a:rPr lang="zh-CN" sz="1050" kern="100" dirty="0">
                          <a:effectLst/>
                        </a:rPr>
                        <a:t>量能器</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HGCAL</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CMS@HL-LHC</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时间</a:t>
                      </a:r>
                      <a:r>
                        <a:rPr lang="en-US" sz="1050" kern="100">
                          <a:effectLst/>
                        </a:rPr>
                        <a:t>-</a:t>
                      </a:r>
                      <a:r>
                        <a:rPr lang="zh-CN" sz="1050" kern="100">
                          <a:effectLst/>
                        </a:rPr>
                        <a:t>空间</a:t>
                      </a:r>
                      <a:r>
                        <a:rPr lang="en-US" sz="1050" kern="100">
                          <a:effectLst/>
                        </a:rPr>
                        <a:t>-</a:t>
                      </a:r>
                      <a:r>
                        <a:rPr lang="zh-CN" sz="1050" kern="100">
                          <a:effectLst/>
                        </a:rPr>
                        <a:t>能量</a:t>
                      </a:r>
                      <a:r>
                        <a:rPr lang="en-US" sz="1050" kern="100">
                          <a:effectLst/>
                        </a:rPr>
                        <a:t>5D</a:t>
                      </a:r>
                      <a:r>
                        <a:rPr lang="zh-CN" sz="1050" kern="100">
                          <a:effectLst/>
                        </a:rPr>
                        <a:t>测量</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强子束流；数据对齐；能够提供粒子能量。</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604155058"/>
                  </a:ext>
                </a:extLst>
              </a:tr>
              <a:tr h="214308">
                <a:tc vMerge="1">
                  <a:txBody>
                    <a:bodyPr/>
                    <a:lstStyle/>
                    <a:p>
                      <a:endParaRPr lang="zh-CN" altLang="en-US"/>
                    </a:p>
                  </a:txBody>
                  <a:tcPr/>
                </a:tc>
                <a:tc>
                  <a:txBody>
                    <a:bodyPr/>
                    <a:lstStyle/>
                    <a:p>
                      <a:pPr indent="0" algn="ctr">
                        <a:lnSpc>
                          <a:spcPct val="100000"/>
                        </a:lnSpc>
                      </a:pPr>
                      <a:r>
                        <a:rPr lang="en-US" sz="1050" kern="100">
                          <a:effectLst/>
                        </a:rPr>
                        <a:t>CMS-ECAL</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CMS@HL-LHC</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30ps</a:t>
                      </a:r>
                      <a:r>
                        <a:rPr lang="zh-CN" sz="1050" kern="100">
                          <a:effectLst/>
                        </a:rPr>
                        <a:t>高时间分辨率测量</a:t>
                      </a:r>
                      <a:r>
                        <a:rPr lang="en-US" sz="1050" kern="100">
                          <a:effectLst/>
                        </a:rPr>
                        <a:t>shower</a:t>
                      </a:r>
                      <a:r>
                        <a:rPr lang="zh-CN" sz="1050" kern="100">
                          <a:effectLst/>
                        </a:rPr>
                        <a:t>能量</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电子束流；数据对齐；能够提供粒子能量。</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3975240337"/>
                  </a:ext>
                </a:extLst>
              </a:tr>
              <a:tr h="588287">
                <a:tc rowSpan="5">
                  <a:txBody>
                    <a:bodyPr/>
                    <a:lstStyle/>
                    <a:p>
                      <a:pPr indent="0" algn="ctr">
                        <a:lnSpc>
                          <a:spcPct val="100000"/>
                        </a:lnSpc>
                      </a:pPr>
                      <a:r>
                        <a:rPr lang="zh-CN" sz="1050" kern="100" dirty="0">
                          <a:effectLst/>
                        </a:rPr>
                        <a:t>硅像素探测器</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TANGERINE</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新一代硅像素探测器，探测单元采用六边形，信号时间精度更高。</a:t>
                      </a:r>
                      <a:br>
                        <a:rPr lang="en-US" sz="1050" kern="100">
                          <a:effectLst/>
                        </a:rPr>
                      </a:br>
                      <a:r>
                        <a:rPr lang="zh-CN" sz="1050" kern="100">
                          <a:effectLst/>
                        </a:rPr>
                        <a:t>用于</a:t>
                      </a:r>
                      <a:r>
                        <a:rPr lang="en-US" sz="1050" kern="100">
                          <a:effectLst/>
                        </a:rPr>
                        <a:t>FCC</a:t>
                      </a:r>
                      <a:r>
                        <a:rPr lang="zh-CN" sz="1050" kern="100">
                          <a:effectLst/>
                        </a:rPr>
                        <a:t>对撞机径迹重建、</a:t>
                      </a:r>
                      <a:r>
                        <a:rPr lang="en-US" sz="1050" kern="100">
                          <a:effectLst/>
                        </a:rPr>
                        <a:t>DESY-II</a:t>
                      </a:r>
                      <a:r>
                        <a:rPr lang="zh-CN" sz="1050" kern="100">
                          <a:effectLst/>
                        </a:rPr>
                        <a:t>升级标准探测器</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空间分辨率</a:t>
                      </a:r>
                      <a:r>
                        <a:rPr lang="en-US" sz="1050" kern="100">
                          <a:effectLst/>
                        </a:rPr>
                        <a:t>3μm</a:t>
                      </a:r>
                      <a:br>
                        <a:rPr lang="en-US" sz="1050" kern="100">
                          <a:effectLst/>
                        </a:rPr>
                      </a:br>
                      <a:r>
                        <a:rPr lang="zh-CN" sz="1050" kern="100">
                          <a:effectLst/>
                        </a:rPr>
                        <a:t>时间分辨率</a:t>
                      </a:r>
                      <a:r>
                        <a:rPr lang="en-US" sz="1050" kern="100">
                          <a:effectLst/>
                        </a:rPr>
                        <a:t>ns</a:t>
                      </a:r>
                      <a:r>
                        <a:rPr lang="zh-CN" sz="1050" kern="100">
                          <a:effectLst/>
                        </a:rPr>
                        <a:t>量级</a:t>
                      </a:r>
                      <a:br>
                        <a:rPr lang="en-US" sz="1050" kern="100">
                          <a:effectLst/>
                        </a:rPr>
                      </a:br>
                      <a:r>
                        <a:rPr lang="zh-CN" sz="1050" kern="100">
                          <a:effectLst/>
                        </a:rPr>
                        <a:t>厚度</a:t>
                      </a:r>
                      <a:r>
                        <a:rPr lang="en-US" sz="1050" kern="100">
                          <a:effectLst/>
                        </a:rPr>
                        <a:t>50μm</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径迹重建精度</a:t>
                      </a:r>
                      <a:r>
                        <a:rPr lang="en-US" sz="1050" kern="100">
                          <a:effectLst/>
                        </a:rPr>
                        <a:t>&lt;3μm</a:t>
                      </a:r>
                      <a:br>
                        <a:rPr lang="en-US" sz="1050" kern="100">
                          <a:effectLst/>
                        </a:rPr>
                      </a:br>
                      <a:r>
                        <a:rPr lang="zh-CN" sz="1050" kern="100">
                          <a:effectLst/>
                        </a:rPr>
                        <a:t>束流能量离散</a:t>
                      </a:r>
                      <a:r>
                        <a:rPr lang="en-US" sz="1050" kern="100">
                          <a:effectLst/>
                        </a:rPr>
                        <a:t>&lt;1%</a:t>
                      </a:r>
                      <a:br>
                        <a:rPr lang="en-US" sz="1050" kern="100">
                          <a:effectLst/>
                        </a:rPr>
                      </a:br>
                      <a:r>
                        <a:rPr lang="zh-CN" sz="1050" kern="100">
                          <a:effectLst/>
                        </a:rPr>
                        <a:t>束流粒子处于</a:t>
                      </a:r>
                      <a:r>
                        <a:rPr lang="en-US" sz="1050" kern="100">
                          <a:effectLst/>
                        </a:rPr>
                        <a:t>MIP</a:t>
                      </a:r>
                      <a:r>
                        <a:rPr lang="zh-CN" sz="1050" kern="100">
                          <a:effectLst/>
                        </a:rPr>
                        <a:t>状态</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217851843"/>
                  </a:ext>
                </a:extLst>
              </a:tr>
              <a:tr h="214308">
                <a:tc vMerge="1">
                  <a:txBody>
                    <a:bodyPr/>
                    <a:lstStyle/>
                    <a:p>
                      <a:endParaRPr lang="zh-CN" altLang="en-US"/>
                    </a:p>
                  </a:txBody>
                  <a:tcPr/>
                </a:tc>
                <a:tc>
                  <a:txBody>
                    <a:bodyPr/>
                    <a:lstStyle/>
                    <a:p>
                      <a:pPr indent="0" algn="ctr">
                        <a:lnSpc>
                          <a:spcPct val="100000"/>
                        </a:lnSpc>
                      </a:pPr>
                      <a:r>
                        <a:rPr lang="en-US" sz="1050" kern="100">
                          <a:effectLst/>
                        </a:rPr>
                        <a:t>MuPix 11</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Mu3e</a:t>
                      </a:r>
                      <a:r>
                        <a:rPr lang="zh-CN" sz="1050" kern="100">
                          <a:effectLst/>
                        </a:rPr>
                        <a:t>实验径迹探测器、</a:t>
                      </a:r>
                      <a:r>
                        <a:rPr lang="en-US" sz="1050" kern="100">
                          <a:effectLst/>
                        </a:rPr>
                        <a:t>μSR</a:t>
                      </a:r>
                      <a:r>
                        <a:rPr lang="zh-CN" sz="1050" kern="100">
                          <a:effectLst/>
                        </a:rPr>
                        <a:t>谱仪</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dirty="0">
                          <a:effectLst/>
                        </a:rPr>
                        <a:t>像素尺寸</a:t>
                      </a:r>
                      <a:r>
                        <a:rPr lang="en-US" sz="1050" kern="100" dirty="0">
                          <a:effectLst/>
                        </a:rPr>
                        <a:t>80μm</a:t>
                      </a:r>
                      <a:r>
                        <a:rPr lang="zh-CN" sz="1050" kern="100" dirty="0">
                          <a:effectLst/>
                        </a:rPr>
                        <a:t>；时间粒度</a:t>
                      </a:r>
                      <a:r>
                        <a:rPr lang="en-US" sz="1050" kern="100" dirty="0">
                          <a:effectLst/>
                        </a:rPr>
                        <a:t>8ns</a:t>
                      </a:r>
                      <a:r>
                        <a:rPr lang="zh-CN" sz="1050" kern="100" dirty="0">
                          <a:effectLst/>
                        </a:rPr>
                        <a:t>；厚度</a:t>
                      </a:r>
                      <a:r>
                        <a:rPr lang="en-US" sz="1050" kern="100" dirty="0">
                          <a:effectLst/>
                        </a:rPr>
                        <a:t>50~100μm</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数据对齐；</a:t>
                      </a:r>
                      <a:r>
                        <a:rPr lang="en-US" sz="1050" kern="100">
                          <a:effectLst/>
                        </a:rPr>
                        <a:t>10μm</a:t>
                      </a:r>
                      <a:r>
                        <a:rPr lang="zh-CN" sz="1050" kern="100">
                          <a:effectLst/>
                        </a:rPr>
                        <a:t>量级的空间分辨率</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3659151759"/>
                  </a:ext>
                </a:extLst>
              </a:tr>
              <a:tr h="328690">
                <a:tc vMerge="1">
                  <a:txBody>
                    <a:bodyPr/>
                    <a:lstStyle/>
                    <a:p>
                      <a:endParaRPr lang="zh-CN" altLang="en-US"/>
                    </a:p>
                  </a:txBody>
                  <a:tcPr/>
                </a:tc>
                <a:tc>
                  <a:txBody>
                    <a:bodyPr/>
                    <a:lstStyle/>
                    <a:p>
                      <a:pPr indent="0" algn="ctr">
                        <a:lnSpc>
                          <a:spcPct val="100000"/>
                        </a:lnSpc>
                      </a:pPr>
                      <a:r>
                        <a:rPr lang="en-US" sz="1050" kern="100">
                          <a:effectLst/>
                        </a:rPr>
                        <a:t>3D pixel detector</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下一代硅像素探测器，能够提供击中三维坐标</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25×100μm2</a:t>
                      </a:r>
                      <a:r>
                        <a:rPr lang="zh-CN" sz="1050" kern="100">
                          <a:effectLst/>
                        </a:rPr>
                        <a:t>；</a:t>
                      </a:r>
                      <a:r>
                        <a:rPr lang="en-US" sz="1050" kern="100">
                          <a:effectLst/>
                        </a:rPr>
                        <a:t>150μm</a:t>
                      </a:r>
                      <a:r>
                        <a:rPr lang="zh-CN" sz="1050" kern="100">
                          <a:effectLst/>
                        </a:rPr>
                        <a:t>厚度</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束流望远镜，且探测器空间分辨达到</a:t>
                      </a:r>
                      <a:r>
                        <a:rPr lang="en-US" sz="1050" kern="100">
                          <a:effectLst/>
                        </a:rPr>
                        <a:t>2μm</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2415431954"/>
                  </a:ext>
                </a:extLst>
              </a:tr>
              <a:tr h="328690">
                <a:tc vMerge="1">
                  <a:txBody>
                    <a:bodyPr/>
                    <a:lstStyle/>
                    <a:p>
                      <a:endParaRPr lang="zh-CN" altLang="en-US"/>
                    </a:p>
                  </a:txBody>
                  <a:tcPr/>
                </a:tc>
                <a:tc>
                  <a:txBody>
                    <a:bodyPr/>
                    <a:lstStyle/>
                    <a:p>
                      <a:pPr indent="0" algn="ctr">
                        <a:lnSpc>
                          <a:spcPct val="100000"/>
                        </a:lnSpc>
                      </a:pPr>
                      <a:r>
                        <a:rPr lang="en-US" sz="1050" kern="100" dirty="0">
                          <a:effectLst/>
                        </a:rPr>
                        <a:t>TaichuPix-3</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CEPC</a:t>
                      </a:r>
                      <a:r>
                        <a:rPr lang="zh-CN" sz="1050" kern="100">
                          <a:effectLst/>
                        </a:rPr>
                        <a:t>径迹探测</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3μm</a:t>
                      </a:r>
                      <a:r>
                        <a:rPr lang="zh-CN" sz="1050" kern="100">
                          <a:effectLst/>
                        </a:rPr>
                        <a:t>空间分辨率</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束流望远镜，能够提供好于</a:t>
                      </a:r>
                      <a:r>
                        <a:rPr lang="en-US" sz="1050" kern="100">
                          <a:effectLst/>
                        </a:rPr>
                        <a:t>3μm</a:t>
                      </a:r>
                      <a:r>
                        <a:rPr lang="zh-CN" sz="1050" kern="100">
                          <a:effectLst/>
                        </a:rPr>
                        <a:t>的空间分辨率标定</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2499604271"/>
                  </a:ext>
                </a:extLst>
              </a:tr>
              <a:tr h="215063">
                <a:tc vMerge="1">
                  <a:txBody>
                    <a:bodyPr/>
                    <a:lstStyle/>
                    <a:p>
                      <a:endParaRPr lang="zh-CN" altLang="en-US"/>
                    </a:p>
                  </a:txBody>
                  <a:tcPr/>
                </a:tc>
                <a:tc>
                  <a:txBody>
                    <a:bodyPr/>
                    <a:lstStyle/>
                    <a:p>
                      <a:pPr indent="0" algn="ctr">
                        <a:lnSpc>
                          <a:spcPct val="100000"/>
                        </a:lnSpc>
                      </a:pPr>
                      <a:r>
                        <a:rPr lang="en-US" sz="1050" kern="100" dirty="0">
                          <a:effectLst/>
                        </a:rPr>
                        <a:t>FE-I4&amp;ITkPix</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ATLAS</a:t>
                      </a:r>
                      <a:r>
                        <a:rPr lang="zh-CN" sz="1050" kern="100">
                          <a:effectLst/>
                        </a:rPr>
                        <a:t>径迹探测</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&gt;97% @ 1.7E16 neq/cm2</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束流望远镜</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3879789127"/>
                  </a:ext>
                </a:extLst>
              </a:tr>
              <a:tr h="392192">
                <a:tc rowSpan="2">
                  <a:txBody>
                    <a:bodyPr/>
                    <a:lstStyle/>
                    <a:p>
                      <a:pPr indent="0" algn="ctr">
                        <a:lnSpc>
                          <a:spcPct val="100000"/>
                        </a:lnSpc>
                      </a:pPr>
                      <a:r>
                        <a:rPr lang="zh-CN" sz="1050" kern="100" dirty="0">
                          <a:effectLst/>
                        </a:rPr>
                        <a:t>硅微条探测器</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E16-STS</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用于</a:t>
                      </a:r>
                      <a:r>
                        <a:rPr lang="en-US" sz="1050" kern="100">
                          <a:effectLst/>
                        </a:rPr>
                        <a:t>E16</a:t>
                      </a:r>
                      <a:r>
                        <a:rPr lang="zh-CN" sz="1050" kern="100">
                          <a:effectLst/>
                        </a:rPr>
                        <a:t>实验的次级正负电子对探测。</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位置分辨率</a:t>
                      </a:r>
                      <a:r>
                        <a:rPr lang="en-US" sz="1050" kern="100">
                          <a:effectLst/>
                        </a:rPr>
                        <a:t>30μm</a:t>
                      </a:r>
                      <a:r>
                        <a:rPr lang="zh-CN" sz="1050" kern="100">
                          <a:effectLst/>
                        </a:rPr>
                        <a:t>；时间分辨率</a:t>
                      </a:r>
                      <a:r>
                        <a:rPr lang="en-US" sz="1050" kern="100">
                          <a:effectLst/>
                        </a:rPr>
                        <a:t>5ns</a:t>
                      </a:r>
                      <a:r>
                        <a:rPr lang="zh-CN" sz="1050" kern="100">
                          <a:effectLst/>
                        </a:rPr>
                        <a:t>；高计数率</a:t>
                      </a:r>
                      <a:r>
                        <a:rPr lang="en-US" sz="1050" kern="100">
                          <a:effectLst/>
                        </a:rPr>
                        <a:t>@10MHz</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径迹重建精度</a:t>
                      </a:r>
                      <a:r>
                        <a:rPr lang="en-US" sz="1050" kern="100">
                          <a:effectLst/>
                        </a:rPr>
                        <a:t>&lt;30μm</a:t>
                      </a:r>
                      <a:r>
                        <a:rPr lang="zh-CN" sz="1050" kern="100">
                          <a:effectLst/>
                        </a:rPr>
                        <a:t>；数据对齐；束团结构小于</a:t>
                      </a:r>
                      <a:r>
                        <a:rPr lang="en-US" sz="1050" kern="100">
                          <a:effectLst/>
                        </a:rPr>
                        <a:t>ns</a:t>
                      </a:r>
                      <a:r>
                        <a:rPr lang="zh-CN" sz="1050" kern="100">
                          <a:effectLst/>
                        </a:rPr>
                        <a:t>方便高计数率研究</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1916441062"/>
                  </a:ext>
                </a:extLst>
              </a:tr>
              <a:tr h="214308">
                <a:tc vMerge="1">
                  <a:txBody>
                    <a:bodyPr/>
                    <a:lstStyle/>
                    <a:p>
                      <a:endParaRPr lang="zh-CN" altLang="en-US"/>
                    </a:p>
                  </a:txBody>
                  <a:tcPr/>
                </a:tc>
                <a:tc>
                  <a:txBody>
                    <a:bodyPr/>
                    <a:lstStyle/>
                    <a:p>
                      <a:pPr indent="0" algn="ctr">
                        <a:lnSpc>
                          <a:spcPct val="100000"/>
                        </a:lnSpc>
                      </a:pPr>
                      <a:r>
                        <a:rPr lang="en-US" sz="1050" kern="100">
                          <a:effectLst/>
                        </a:rPr>
                        <a:t>AMS-L0</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用于</a:t>
                      </a:r>
                      <a:r>
                        <a:rPr lang="en-US" sz="1050" kern="100">
                          <a:effectLst/>
                        </a:rPr>
                        <a:t>AMS</a:t>
                      </a:r>
                      <a:r>
                        <a:rPr lang="zh-CN" sz="1050" kern="100">
                          <a:effectLst/>
                        </a:rPr>
                        <a:t>内层探测器径迹测量</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7m2</a:t>
                      </a:r>
                      <a:r>
                        <a:rPr lang="zh-CN" sz="1050" kern="100">
                          <a:effectLst/>
                        </a:rPr>
                        <a:t>覆盖面积</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束流望远镜，且探测器空间分辨达到</a:t>
                      </a:r>
                      <a:r>
                        <a:rPr lang="en-US" sz="1050" kern="100">
                          <a:effectLst/>
                        </a:rPr>
                        <a:t>5μm</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3456511326"/>
                  </a:ext>
                </a:extLst>
              </a:tr>
              <a:tr h="328690">
                <a:tc rowSpan="2">
                  <a:txBody>
                    <a:bodyPr/>
                    <a:lstStyle/>
                    <a:p>
                      <a:pPr indent="0" algn="ctr">
                        <a:lnSpc>
                          <a:spcPct val="100000"/>
                        </a:lnSpc>
                      </a:pPr>
                      <a:r>
                        <a:rPr lang="en-US" sz="1050" kern="100" dirty="0">
                          <a:effectLst/>
                        </a:rPr>
                        <a:t>LGAD</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iLGAD</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反</a:t>
                      </a:r>
                      <a:r>
                        <a:rPr lang="en-US" sz="1050" kern="100">
                          <a:effectLst/>
                        </a:rPr>
                        <a:t>LGAD</a:t>
                      </a:r>
                      <a:r>
                        <a:rPr lang="zh-CN" sz="1050" kern="100">
                          <a:effectLst/>
                        </a:rPr>
                        <a:t>增益层设计，提高</a:t>
                      </a:r>
                      <a:r>
                        <a:rPr lang="en-US" sz="1050" kern="100">
                          <a:effectLst/>
                        </a:rPr>
                        <a:t>LGAD</a:t>
                      </a:r>
                      <a:r>
                        <a:rPr lang="zh-CN" sz="1050" kern="100">
                          <a:effectLst/>
                        </a:rPr>
                        <a:t>探测器的空间颗粒度</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10~20μm</a:t>
                      </a:r>
                      <a:r>
                        <a:rPr lang="zh-CN" sz="1050" kern="100">
                          <a:effectLst/>
                        </a:rPr>
                        <a:t>空间分辨率</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束流望远镜</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598131779"/>
                  </a:ext>
                </a:extLst>
              </a:tr>
              <a:tr h="328690">
                <a:tc vMerge="1">
                  <a:txBody>
                    <a:bodyPr/>
                    <a:lstStyle/>
                    <a:p>
                      <a:endParaRPr lang="zh-CN" altLang="en-US"/>
                    </a:p>
                  </a:txBody>
                  <a:tcPr/>
                </a:tc>
                <a:tc>
                  <a:txBody>
                    <a:bodyPr/>
                    <a:lstStyle/>
                    <a:p>
                      <a:pPr indent="0" algn="ctr">
                        <a:lnSpc>
                          <a:spcPct val="100000"/>
                        </a:lnSpc>
                      </a:pPr>
                      <a:r>
                        <a:rPr lang="en-US" sz="1050" kern="100">
                          <a:effectLst/>
                        </a:rPr>
                        <a:t>AC-LGAD</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AC</a:t>
                      </a:r>
                      <a:r>
                        <a:rPr lang="zh-CN" sz="1050" kern="100">
                          <a:effectLst/>
                        </a:rPr>
                        <a:t>耦合</a:t>
                      </a:r>
                      <a:r>
                        <a:rPr lang="en-US" sz="1050" kern="100">
                          <a:effectLst/>
                        </a:rPr>
                        <a:t>LGAD</a:t>
                      </a:r>
                      <a:r>
                        <a:rPr lang="zh-CN" sz="1050" kern="100">
                          <a:effectLst/>
                        </a:rPr>
                        <a:t>设计，提高</a:t>
                      </a:r>
                      <a:r>
                        <a:rPr lang="en-US" sz="1050" kern="100">
                          <a:effectLst/>
                        </a:rPr>
                        <a:t>LGAD</a:t>
                      </a:r>
                      <a:r>
                        <a:rPr lang="zh-CN" sz="1050" kern="100">
                          <a:effectLst/>
                        </a:rPr>
                        <a:t>探测器的空间颗粒度</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dirty="0">
                          <a:effectLst/>
                        </a:rPr>
                        <a:t>10~20μm</a:t>
                      </a:r>
                      <a:r>
                        <a:rPr lang="zh-CN" sz="1050" kern="100" dirty="0">
                          <a:effectLst/>
                        </a:rPr>
                        <a:t>空间分辨率</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束流望远镜</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2620541717"/>
                  </a:ext>
                </a:extLst>
              </a:tr>
              <a:tr h="214308">
                <a:tc rowSpan="2">
                  <a:txBody>
                    <a:bodyPr/>
                    <a:lstStyle/>
                    <a:p>
                      <a:pPr indent="0" algn="ctr">
                        <a:lnSpc>
                          <a:spcPct val="100000"/>
                        </a:lnSpc>
                      </a:pPr>
                      <a:r>
                        <a:rPr lang="zh-CN" sz="1050" kern="100" dirty="0">
                          <a:effectLst/>
                        </a:rPr>
                        <a:t>闪烁体</a:t>
                      </a:r>
                      <a:r>
                        <a:rPr lang="en-US" sz="1050" kern="100" dirty="0">
                          <a:effectLst/>
                        </a:rPr>
                        <a:t>+</a:t>
                      </a:r>
                      <a:r>
                        <a:rPr lang="en-US" sz="1050" kern="100" dirty="0" err="1">
                          <a:effectLst/>
                        </a:rPr>
                        <a:t>SiPM</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CMS-BTL</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CMS@HL-LHC</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30~50 ps</a:t>
                      </a:r>
                      <a:r>
                        <a:rPr lang="zh-CN" sz="1050" kern="100">
                          <a:effectLst/>
                        </a:rPr>
                        <a:t>时间分辨率；物质的量低</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数据对齐；能够提供高时间精度辅助测量。</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338814360"/>
                  </a:ext>
                </a:extLst>
              </a:tr>
              <a:tr h="214308">
                <a:tc vMerge="1">
                  <a:txBody>
                    <a:bodyPr/>
                    <a:lstStyle/>
                    <a:p>
                      <a:endParaRPr lang="zh-CN" altLang="en-US"/>
                    </a:p>
                  </a:txBody>
                  <a:tcPr/>
                </a:tc>
                <a:tc>
                  <a:txBody>
                    <a:bodyPr/>
                    <a:lstStyle/>
                    <a:p>
                      <a:pPr indent="0" algn="ctr">
                        <a:lnSpc>
                          <a:spcPct val="100000"/>
                        </a:lnSpc>
                      </a:pPr>
                      <a:r>
                        <a:rPr lang="en-US" sz="1050" kern="100">
                          <a:effectLst/>
                        </a:rPr>
                        <a:t>LYSO Cristal</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用于</a:t>
                      </a:r>
                      <a:r>
                        <a:rPr lang="en-US" sz="1050" kern="100">
                          <a:effectLst/>
                        </a:rPr>
                        <a:t>PIONEER</a:t>
                      </a:r>
                      <a:r>
                        <a:rPr lang="zh-CN" sz="1050" kern="100">
                          <a:effectLst/>
                        </a:rPr>
                        <a:t>实验寻找</a:t>
                      </a:r>
                      <a:r>
                        <a:rPr lang="en-US" sz="1050" kern="100">
                          <a:effectLst/>
                        </a:rPr>
                        <a:t>pion</a:t>
                      </a:r>
                      <a:r>
                        <a:rPr lang="zh-CN" sz="1050" kern="100">
                          <a:effectLst/>
                        </a:rPr>
                        <a:t>异常衰变</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能量分辨率好于</a:t>
                      </a:r>
                      <a:r>
                        <a:rPr lang="en-US" sz="1050" kern="100">
                          <a:effectLst/>
                        </a:rPr>
                        <a:t>1%</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pion</a:t>
                      </a:r>
                      <a:r>
                        <a:rPr lang="zh-CN" sz="1050" kern="100">
                          <a:effectLst/>
                        </a:rPr>
                        <a:t>束流，电子能量辅助测量</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3661499008"/>
                  </a:ext>
                </a:extLst>
              </a:tr>
              <a:tr h="392192">
                <a:tc>
                  <a:txBody>
                    <a:bodyPr/>
                    <a:lstStyle/>
                    <a:p>
                      <a:pPr indent="0" algn="ctr">
                        <a:lnSpc>
                          <a:spcPct val="100000"/>
                        </a:lnSpc>
                      </a:pPr>
                      <a:r>
                        <a:rPr lang="zh-CN" sz="1050" kern="100" dirty="0">
                          <a:effectLst/>
                        </a:rPr>
                        <a:t>闪烁光纤</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EPFL-SciFi</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搭建闪烁光纤束流望远镜，用于大尺寸、低空间分辨率探测器测试</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~100μm</a:t>
                      </a:r>
                      <a:r>
                        <a:rPr lang="zh-CN" sz="1050" kern="100">
                          <a:effectLst/>
                        </a:rPr>
                        <a:t>空间分辨，</a:t>
                      </a:r>
                      <a:r>
                        <a:rPr lang="en-US" sz="1050" kern="100">
                          <a:effectLst/>
                        </a:rPr>
                        <a:t>13×13cm^2</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束流望远镜；数据对齐</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637181144"/>
                  </a:ext>
                </a:extLst>
              </a:tr>
              <a:tr h="215063">
                <a:tc>
                  <a:txBody>
                    <a:bodyPr/>
                    <a:lstStyle/>
                    <a:p>
                      <a:pPr indent="0" algn="ctr">
                        <a:lnSpc>
                          <a:spcPct val="100000"/>
                        </a:lnSpc>
                      </a:pPr>
                      <a:r>
                        <a:rPr lang="zh-CN" sz="1050" kern="100" dirty="0">
                          <a:effectLst/>
                        </a:rPr>
                        <a:t>切伦科夫</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dRICH</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dirty="0" err="1">
                          <a:effectLst/>
                        </a:rPr>
                        <a:t>ePIC</a:t>
                      </a:r>
                      <a:r>
                        <a:rPr lang="zh-CN" sz="1050" kern="100" dirty="0">
                          <a:effectLst/>
                        </a:rPr>
                        <a:t>实验谱仪主探测装置</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动量测量范围</a:t>
                      </a:r>
                      <a:r>
                        <a:rPr lang="en-US" sz="1050" kern="100">
                          <a:effectLst/>
                        </a:rPr>
                        <a:t>3~60 GeV/c</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强子束流；准单粒子束流；粒子能量可调</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3341255855"/>
                  </a:ext>
                </a:extLst>
              </a:tr>
              <a:tr h="328690">
                <a:tc>
                  <a:txBody>
                    <a:bodyPr/>
                    <a:lstStyle/>
                    <a:p>
                      <a:pPr indent="0" algn="ctr">
                        <a:lnSpc>
                          <a:spcPct val="100000"/>
                        </a:lnSpc>
                      </a:pPr>
                      <a:r>
                        <a:rPr lang="zh-CN" sz="1050" kern="100" dirty="0">
                          <a:effectLst/>
                        </a:rPr>
                        <a:t>气体探测器</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dirty="0">
                          <a:effectLst/>
                        </a:rPr>
                        <a:t>RD51</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搭建气体束流望远镜，用于大尺寸、低空间分辨探测器测试</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50~100μm</a:t>
                      </a:r>
                      <a:r>
                        <a:rPr lang="zh-CN" sz="1050" kern="100">
                          <a:effectLst/>
                        </a:rPr>
                        <a:t>空间分辨率，</a:t>
                      </a:r>
                      <a:r>
                        <a:rPr lang="en-US" sz="1050" kern="100">
                          <a:effectLst/>
                        </a:rPr>
                        <a:t>10×10cm^2</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束流望远镜；数据对齐</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4064231211"/>
                  </a:ext>
                </a:extLst>
              </a:tr>
              <a:tr h="392192">
                <a:tc>
                  <a:txBody>
                    <a:bodyPr/>
                    <a:lstStyle/>
                    <a:p>
                      <a:pPr indent="0" algn="ctr">
                        <a:lnSpc>
                          <a:spcPct val="100000"/>
                        </a:lnSpc>
                      </a:pPr>
                      <a:r>
                        <a:rPr lang="en-US" sz="1050" kern="100" dirty="0">
                          <a:effectLst/>
                        </a:rPr>
                        <a:t>photo diode</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dirty="0">
                          <a:effectLst/>
                        </a:rPr>
                        <a:t>VTH2090</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dirty="0">
                          <a:effectLst/>
                        </a:rPr>
                        <a:t>配合</a:t>
                      </a:r>
                      <a:r>
                        <a:rPr lang="en-US" sz="1050" kern="100" dirty="0" err="1">
                          <a:effectLst/>
                        </a:rPr>
                        <a:t>CsI</a:t>
                      </a:r>
                      <a:r>
                        <a:rPr lang="zh-CN" sz="1050" kern="100" dirty="0">
                          <a:effectLst/>
                        </a:rPr>
                        <a:t>闪烁体，用于高能宇宙线探测</a:t>
                      </a:r>
                      <a:r>
                        <a:rPr lang="en-US" sz="1050" kern="100" dirty="0">
                          <a:effectLst/>
                        </a:rPr>
                        <a:t>@HERD</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a:effectLst/>
                        </a:rPr>
                        <a:t>1E7</a:t>
                      </a:r>
                      <a:r>
                        <a:rPr lang="zh-CN" sz="1050" kern="100">
                          <a:effectLst/>
                        </a:rPr>
                        <a:t>动态范围</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准单粒子束，数据对齐，粒子能量可调，能量精度高</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574323142"/>
                  </a:ext>
                </a:extLst>
              </a:tr>
              <a:tr h="328690">
                <a:tc>
                  <a:txBody>
                    <a:bodyPr/>
                    <a:lstStyle/>
                    <a:p>
                      <a:pPr indent="0" algn="ctr">
                        <a:lnSpc>
                          <a:spcPct val="100000"/>
                        </a:lnSpc>
                      </a:pPr>
                      <a:r>
                        <a:rPr lang="en-US" sz="1050" kern="100" dirty="0">
                          <a:effectLst/>
                        </a:rPr>
                        <a:t>MCP</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en-US" sz="1050" kern="100" dirty="0">
                          <a:effectLst/>
                        </a:rPr>
                        <a:t>LAPPD</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用于对撞产生的带电粒子识别，寻找正反物质不对称性</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a:effectLst/>
                        </a:rPr>
                        <a:t>时间分辨率</a:t>
                      </a:r>
                      <a:r>
                        <a:rPr lang="en-US" sz="1050" kern="100">
                          <a:effectLst/>
                        </a:rPr>
                        <a:t>60ps</a:t>
                      </a:r>
                      <a:r>
                        <a:rPr lang="zh-CN" sz="1050" kern="100">
                          <a:effectLst/>
                        </a:rPr>
                        <a:t>；高增益；单光子测量</a:t>
                      </a:r>
                      <a:endParaRPr lang="zh-CN" sz="1200" kern="100">
                        <a:effectLst/>
                        <a:latin typeface="Times New Roman" panose="02020603050405020304" pitchFamily="18" charset="0"/>
                        <a:ea typeface="宋体" panose="02010600030101010101" pitchFamily="2" charset="-122"/>
                      </a:endParaRPr>
                    </a:p>
                  </a:txBody>
                  <a:tcPr marL="18473" marR="18473" marT="0" marB="0" anchor="ctr"/>
                </a:tc>
                <a:tc>
                  <a:txBody>
                    <a:bodyPr/>
                    <a:lstStyle/>
                    <a:p>
                      <a:pPr indent="0" algn="ctr">
                        <a:lnSpc>
                          <a:spcPct val="100000"/>
                        </a:lnSpc>
                      </a:pPr>
                      <a:r>
                        <a:rPr lang="zh-CN" sz="1050" kern="100" dirty="0">
                          <a:effectLst/>
                        </a:rPr>
                        <a:t>强子束流；准单粒子束流；粒子能量可调</a:t>
                      </a:r>
                      <a:endParaRPr lang="zh-CN" sz="1200" kern="100" dirty="0">
                        <a:effectLst/>
                        <a:latin typeface="Times New Roman" panose="02020603050405020304" pitchFamily="18" charset="0"/>
                        <a:ea typeface="宋体" panose="02010600030101010101" pitchFamily="2" charset="-122"/>
                      </a:endParaRPr>
                    </a:p>
                  </a:txBody>
                  <a:tcPr marL="18473" marR="18473" marT="0" marB="0" anchor="ctr"/>
                </a:tc>
                <a:extLst>
                  <a:ext uri="{0D108BD9-81ED-4DB2-BD59-A6C34878D82A}">
                    <a16:rowId xmlns:a16="http://schemas.microsoft.com/office/drawing/2014/main" val="3369327876"/>
                  </a:ext>
                </a:extLst>
              </a:tr>
            </a:tbl>
          </a:graphicData>
        </a:graphic>
      </p:graphicFrame>
    </p:spTree>
    <p:extLst>
      <p:ext uri="{BB962C8B-B14F-4D97-AF65-F5344CB8AC3E}">
        <p14:creationId xmlns:p14="http://schemas.microsoft.com/office/powerpoint/2010/main" val="409855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F0DA5E-28D2-4FBE-80ED-635D6603AB91}"/>
              </a:ext>
            </a:extLst>
          </p:cNvPr>
          <p:cNvSpPr>
            <a:spLocks noGrp="1"/>
          </p:cNvSpPr>
          <p:nvPr>
            <p:ph type="title"/>
          </p:nvPr>
        </p:nvSpPr>
        <p:spPr>
          <a:xfrm>
            <a:off x="497410" y="305228"/>
            <a:ext cx="10515600" cy="850933"/>
          </a:xfrm>
        </p:spPr>
        <p:txBody>
          <a:bodyPr/>
          <a:lstStyle/>
          <a:p>
            <a:r>
              <a:rPr lang="en-US" altLang="zh-CN" dirty="0"/>
              <a:t>4.2 </a:t>
            </a:r>
            <a:r>
              <a:rPr lang="zh-CN" altLang="en-US" dirty="0"/>
              <a:t>国内对撞机测试需求</a:t>
            </a:r>
          </a:p>
        </p:txBody>
      </p:sp>
      <p:sp>
        <p:nvSpPr>
          <p:cNvPr id="4" name="文本框 3">
            <a:extLst>
              <a:ext uri="{FF2B5EF4-FFF2-40B4-BE49-F238E27FC236}">
                <a16:creationId xmlns:a16="http://schemas.microsoft.com/office/drawing/2014/main" id="{31CD8550-DA90-45BE-8473-33A613E34F27}"/>
              </a:ext>
            </a:extLst>
          </p:cNvPr>
          <p:cNvSpPr txBox="1"/>
          <p:nvPr/>
        </p:nvSpPr>
        <p:spPr>
          <a:xfrm>
            <a:off x="452487" y="1216058"/>
            <a:ext cx="11236750" cy="461665"/>
          </a:xfrm>
          <a:prstGeom prst="rect">
            <a:avLst/>
          </a:prstGeom>
          <a:noFill/>
        </p:spPr>
        <p:txBody>
          <a:bodyPr wrap="square" rtlCol="0">
            <a:spAutoFit/>
          </a:bodyPr>
          <a:lstStyle/>
          <a:p>
            <a:pPr marL="342900" indent="-342900">
              <a:buFont typeface="Wingdings" panose="05000000000000000000" pitchFamily="2" charset="2"/>
              <a:buChar char="l"/>
            </a:pPr>
            <a:r>
              <a:rPr lang="zh-CN" altLang="en-US" sz="2400" dirty="0"/>
              <a:t>我国对撞机探测器测试需求可分为径迹探测器测试与量能器测试两个方面：</a:t>
            </a:r>
          </a:p>
        </p:txBody>
      </p:sp>
      <p:pic>
        <p:nvPicPr>
          <p:cNvPr id="5" name="图片 4" descr="图表&#10;&#10;描述已自动生成">
            <a:extLst>
              <a:ext uri="{FF2B5EF4-FFF2-40B4-BE49-F238E27FC236}">
                <a16:creationId xmlns:a16="http://schemas.microsoft.com/office/drawing/2014/main" id="{850DB25F-A419-4258-915A-1D334C30EFC1}"/>
              </a:ext>
            </a:extLst>
          </p:cNvPr>
          <p:cNvPicPr/>
          <p:nvPr/>
        </p:nvPicPr>
        <p:blipFill>
          <a:blip r:embed="rId2"/>
          <a:stretch>
            <a:fillRect/>
          </a:stretch>
        </p:blipFill>
        <p:spPr>
          <a:xfrm>
            <a:off x="445726" y="2002377"/>
            <a:ext cx="3310070" cy="1953494"/>
          </a:xfrm>
          <a:prstGeom prst="rect">
            <a:avLst/>
          </a:prstGeom>
        </p:spPr>
      </p:pic>
      <p:pic>
        <p:nvPicPr>
          <p:cNvPr id="6" name="图片 5">
            <a:extLst>
              <a:ext uri="{FF2B5EF4-FFF2-40B4-BE49-F238E27FC236}">
                <a16:creationId xmlns:a16="http://schemas.microsoft.com/office/drawing/2014/main" id="{9D5E4FA8-7C42-409E-B215-3BA402A26A68}"/>
              </a:ext>
            </a:extLst>
          </p:cNvPr>
          <p:cNvPicPr>
            <a:picLocks noChangeAspect="1"/>
          </p:cNvPicPr>
          <p:nvPr/>
        </p:nvPicPr>
        <p:blipFill>
          <a:blip r:embed="rId3"/>
          <a:stretch>
            <a:fillRect/>
          </a:stretch>
        </p:blipFill>
        <p:spPr>
          <a:xfrm>
            <a:off x="3604017" y="1949728"/>
            <a:ext cx="3142224" cy="2146082"/>
          </a:xfrm>
          <a:prstGeom prst="rect">
            <a:avLst/>
          </a:prstGeom>
        </p:spPr>
      </p:pic>
      <p:sp>
        <p:nvSpPr>
          <p:cNvPr id="7" name="文本框 6">
            <a:extLst>
              <a:ext uri="{FF2B5EF4-FFF2-40B4-BE49-F238E27FC236}">
                <a16:creationId xmlns:a16="http://schemas.microsoft.com/office/drawing/2014/main" id="{06FD8C71-05B3-4D18-9477-8C17C96273D2}"/>
              </a:ext>
            </a:extLst>
          </p:cNvPr>
          <p:cNvSpPr txBox="1"/>
          <p:nvPr/>
        </p:nvSpPr>
        <p:spPr>
          <a:xfrm>
            <a:off x="568585" y="3892897"/>
            <a:ext cx="3035431" cy="307777"/>
          </a:xfrm>
          <a:prstGeom prst="rect">
            <a:avLst/>
          </a:prstGeom>
          <a:noFill/>
        </p:spPr>
        <p:txBody>
          <a:bodyPr wrap="square" rtlCol="0">
            <a:spAutoFit/>
          </a:bodyPr>
          <a:lstStyle/>
          <a:p>
            <a:pPr algn="ctr"/>
            <a:r>
              <a:rPr lang="zh-CN" altLang="en-US" sz="1400" b="1" dirty="0"/>
              <a:t>束流望远镜的原理</a:t>
            </a:r>
          </a:p>
        </p:txBody>
      </p:sp>
      <p:sp>
        <p:nvSpPr>
          <p:cNvPr id="8" name="文本框 7">
            <a:extLst>
              <a:ext uri="{FF2B5EF4-FFF2-40B4-BE49-F238E27FC236}">
                <a16:creationId xmlns:a16="http://schemas.microsoft.com/office/drawing/2014/main" id="{2ED6D0F5-F17D-4D5C-94FF-1646849743E4}"/>
              </a:ext>
            </a:extLst>
          </p:cNvPr>
          <p:cNvSpPr txBox="1"/>
          <p:nvPr/>
        </p:nvSpPr>
        <p:spPr>
          <a:xfrm>
            <a:off x="497410" y="4420991"/>
            <a:ext cx="5964350" cy="135421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zh-CN" altLang="en-US" dirty="0"/>
              <a:t>径迹探测器一般包括：硅像素探测器、时间投影室等物质的量低、位置探测精度高的探测器。</a:t>
            </a:r>
            <a:endParaRPr lang="en-US" altLang="zh-CN" dirty="0"/>
          </a:p>
          <a:p>
            <a:pPr marL="285750" indent="-285750">
              <a:spcAft>
                <a:spcPts val="600"/>
              </a:spcAft>
              <a:buFont typeface="Arial" panose="020B0604020202020204" pitchFamily="34" charset="0"/>
              <a:buChar char="•"/>
            </a:pPr>
            <a:r>
              <a:rPr lang="zh-CN" altLang="en-US" dirty="0"/>
              <a:t>径迹探测器测试需要使用束流望远镜精确测量粒子径迹。</a:t>
            </a:r>
            <a:endParaRPr lang="en-US" altLang="zh-CN" dirty="0"/>
          </a:p>
          <a:p>
            <a:pPr marL="285750" indent="-285750">
              <a:spcAft>
                <a:spcPts val="600"/>
              </a:spcAft>
              <a:buFont typeface="Arial" panose="020B0604020202020204" pitchFamily="34" charset="0"/>
              <a:buChar char="•"/>
            </a:pPr>
            <a:r>
              <a:rPr lang="en-US" altLang="zh-CN" dirty="0"/>
              <a:t>CEPC</a:t>
            </a:r>
            <a:r>
              <a:rPr lang="zh-CN" altLang="en-US" dirty="0"/>
              <a:t>径迹探测器对质子的径迹重建精度</a:t>
            </a:r>
            <a:r>
              <a:rPr lang="en-US" altLang="zh-CN" dirty="0"/>
              <a:t>3-10μm</a:t>
            </a:r>
            <a:r>
              <a:rPr lang="zh-CN" altLang="en-US" dirty="0"/>
              <a:t>。</a:t>
            </a:r>
          </a:p>
        </p:txBody>
      </p:sp>
      <p:sp>
        <p:nvSpPr>
          <p:cNvPr id="9" name="文本框 8">
            <a:extLst>
              <a:ext uri="{FF2B5EF4-FFF2-40B4-BE49-F238E27FC236}">
                <a16:creationId xmlns:a16="http://schemas.microsoft.com/office/drawing/2014/main" id="{F762E1FF-6C1C-49E9-A017-B63BD069F561}"/>
              </a:ext>
            </a:extLst>
          </p:cNvPr>
          <p:cNvSpPr txBox="1"/>
          <p:nvPr/>
        </p:nvSpPr>
        <p:spPr>
          <a:xfrm>
            <a:off x="6889500" y="4200674"/>
            <a:ext cx="5139939" cy="25391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zh-CN" altLang="en-US" dirty="0"/>
              <a:t>量能器包括基于</a:t>
            </a:r>
            <a:r>
              <a:rPr lang="en-US" altLang="zh-CN" dirty="0"/>
              <a:t>PFA</a:t>
            </a:r>
            <a:r>
              <a:rPr lang="zh-CN" altLang="en-US" dirty="0"/>
              <a:t>方法的强子量能器和电磁量能器。</a:t>
            </a:r>
            <a:endParaRPr lang="en-US" altLang="zh-CN" dirty="0"/>
          </a:p>
          <a:p>
            <a:pPr marL="285750" indent="-285750">
              <a:spcAft>
                <a:spcPts val="600"/>
              </a:spcAft>
              <a:buFont typeface="Arial" panose="020B0604020202020204" pitchFamily="34" charset="0"/>
              <a:buChar char="•"/>
            </a:pPr>
            <a:r>
              <a:rPr lang="zh-CN" altLang="en-US" dirty="0"/>
              <a:t>量能器的测试需要实验终端为其提供每一个质子的能量。</a:t>
            </a:r>
            <a:endParaRPr lang="en-US" altLang="zh-CN" dirty="0"/>
          </a:p>
          <a:p>
            <a:pPr marL="285750" indent="-285750">
              <a:spcAft>
                <a:spcPts val="600"/>
              </a:spcAft>
              <a:buFont typeface="Arial" panose="020B0604020202020204" pitchFamily="34" charset="0"/>
              <a:buChar char="•"/>
            </a:pPr>
            <a:r>
              <a:rPr lang="en-US" altLang="zh-CN" dirty="0"/>
              <a:t>CEPC</a:t>
            </a:r>
            <a:r>
              <a:rPr lang="zh-CN" altLang="en-US" dirty="0"/>
              <a:t>量能器区分</a:t>
            </a:r>
            <a:r>
              <a:rPr lang="en-US" altLang="zh-CN" dirty="0"/>
              <a:t>W/Z</a:t>
            </a:r>
            <a:r>
              <a:rPr lang="zh-CN" altLang="en-US" dirty="0"/>
              <a:t>玻色子的能量分辨率要求好于</a:t>
            </a:r>
            <a:r>
              <a:rPr lang="en-US" altLang="zh-CN" dirty="0"/>
              <a:t>3%</a:t>
            </a:r>
            <a:r>
              <a:rPr lang="zh-CN" altLang="en-US" dirty="0"/>
              <a:t>。保守考虑，要求质子能量测量分辨率好于</a:t>
            </a:r>
            <a:r>
              <a:rPr lang="en-US" altLang="zh-CN" dirty="0"/>
              <a:t>1%</a:t>
            </a:r>
            <a:r>
              <a:rPr lang="zh-CN" altLang="en-US" dirty="0"/>
              <a:t>。</a:t>
            </a:r>
            <a:endParaRPr lang="en-US" altLang="zh-CN" dirty="0"/>
          </a:p>
          <a:p>
            <a:pPr marL="285750" indent="-285750">
              <a:spcAft>
                <a:spcPts val="600"/>
              </a:spcAft>
              <a:buFont typeface="Arial" panose="020B0604020202020204" pitchFamily="34" charset="0"/>
              <a:buChar char="•"/>
            </a:pPr>
            <a:endParaRPr lang="zh-CN" altLang="en-US" dirty="0"/>
          </a:p>
        </p:txBody>
      </p:sp>
      <p:pic>
        <p:nvPicPr>
          <p:cNvPr id="10" name="图片 9">
            <a:extLst>
              <a:ext uri="{FF2B5EF4-FFF2-40B4-BE49-F238E27FC236}">
                <a16:creationId xmlns:a16="http://schemas.microsoft.com/office/drawing/2014/main" id="{4A08A6ED-2272-40F1-9873-79D3690AB4F5}"/>
              </a:ext>
            </a:extLst>
          </p:cNvPr>
          <p:cNvPicPr>
            <a:picLocks noChangeAspect="1"/>
          </p:cNvPicPr>
          <p:nvPr/>
        </p:nvPicPr>
        <p:blipFill>
          <a:blip r:embed="rId4"/>
          <a:stretch>
            <a:fillRect/>
          </a:stretch>
        </p:blipFill>
        <p:spPr>
          <a:xfrm>
            <a:off x="7944209" y="1814187"/>
            <a:ext cx="2491492" cy="2386487"/>
          </a:xfrm>
          <a:prstGeom prst="rect">
            <a:avLst/>
          </a:prstGeom>
        </p:spPr>
      </p:pic>
      <p:sp>
        <p:nvSpPr>
          <p:cNvPr id="11" name="文本框 10">
            <a:extLst>
              <a:ext uri="{FF2B5EF4-FFF2-40B4-BE49-F238E27FC236}">
                <a16:creationId xmlns:a16="http://schemas.microsoft.com/office/drawing/2014/main" id="{4F0B87CE-FF89-4169-8635-F60CCD792765}"/>
              </a:ext>
            </a:extLst>
          </p:cNvPr>
          <p:cNvSpPr txBox="1"/>
          <p:nvPr/>
        </p:nvSpPr>
        <p:spPr>
          <a:xfrm>
            <a:off x="6617617" y="670395"/>
            <a:ext cx="4631063" cy="369332"/>
          </a:xfrm>
          <a:prstGeom prst="rect">
            <a:avLst/>
          </a:prstGeom>
          <a:noFill/>
        </p:spPr>
        <p:txBody>
          <a:bodyPr wrap="square" rtlCol="0">
            <a:spAutoFit/>
          </a:bodyPr>
          <a:lstStyle/>
          <a:p>
            <a:r>
              <a:rPr lang="zh-CN" altLang="en-US" b="1" i="1" dirty="0">
                <a:solidFill>
                  <a:srgbClr val="FF0000"/>
                </a:solidFill>
              </a:rPr>
              <a:t>以</a:t>
            </a:r>
            <a:r>
              <a:rPr lang="en-US" altLang="zh-CN" b="1" i="1" dirty="0">
                <a:solidFill>
                  <a:srgbClr val="FF0000"/>
                </a:solidFill>
              </a:rPr>
              <a:t>CEPC</a:t>
            </a:r>
            <a:r>
              <a:rPr lang="zh-CN" altLang="en-US" b="1" i="1" dirty="0">
                <a:solidFill>
                  <a:srgbClr val="FF0000"/>
                </a:solidFill>
              </a:rPr>
              <a:t>的对撞粒子探测需求作为典型代表</a:t>
            </a:r>
          </a:p>
        </p:txBody>
      </p:sp>
    </p:spTree>
    <p:extLst>
      <p:ext uri="{BB962C8B-B14F-4D97-AF65-F5344CB8AC3E}">
        <p14:creationId xmlns:p14="http://schemas.microsoft.com/office/powerpoint/2010/main" val="1180580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9035B-6BCA-4D0D-9F83-E1A34C39DCDB}"/>
              </a:ext>
            </a:extLst>
          </p:cNvPr>
          <p:cNvSpPr>
            <a:spLocks noGrp="1"/>
          </p:cNvSpPr>
          <p:nvPr>
            <p:ph type="title"/>
          </p:nvPr>
        </p:nvSpPr>
        <p:spPr>
          <a:xfrm>
            <a:off x="838200" y="365125"/>
            <a:ext cx="10515600" cy="898067"/>
          </a:xfrm>
        </p:spPr>
        <p:txBody>
          <a:bodyPr/>
          <a:lstStyle/>
          <a:p>
            <a:r>
              <a:rPr lang="en-US" altLang="zh-CN" dirty="0"/>
              <a:t>4.3 </a:t>
            </a:r>
            <a:r>
              <a:rPr lang="zh-CN" altLang="en-US" dirty="0"/>
              <a:t>其他测试实验需求</a:t>
            </a:r>
          </a:p>
        </p:txBody>
      </p:sp>
      <p:sp>
        <p:nvSpPr>
          <p:cNvPr id="6" name="文本框 5">
            <a:extLst>
              <a:ext uri="{FF2B5EF4-FFF2-40B4-BE49-F238E27FC236}">
                <a16:creationId xmlns:a16="http://schemas.microsoft.com/office/drawing/2014/main" id="{8D87E0EB-93E9-4C21-8AD8-C38C7BB38D19}"/>
              </a:ext>
            </a:extLst>
          </p:cNvPr>
          <p:cNvSpPr txBox="1"/>
          <p:nvPr/>
        </p:nvSpPr>
        <p:spPr>
          <a:xfrm>
            <a:off x="736921" y="1239104"/>
            <a:ext cx="5359079" cy="369332"/>
          </a:xfrm>
          <a:prstGeom prst="rect">
            <a:avLst/>
          </a:prstGeom>
          <a:noFill/>
        </p:spPr>
        <p:txBody>
          <a:bodyPr wrap="square" rtlCol="0">
            <a:spAutoFit/>
          </a:bodyPr>
          <a:lstStyle/>
          <a:p>
            <a:r>
              <a:rPr lang="en-US" altLang="zh-CN" dirty="0"/>
              <a:t>HPES</a:t>
            </a:r>
            <a:r>
              <a:rPr lang="zh-CN" altLang="en-US" dirty="0"/>
              <a:t>的</a:t>
            </a:r>
            <a:r>
              <a:rPr lang="en-US" altLang="zh-CN" dirty="0"/>
              <a:t>1.6 GeV</a:t>
            </a:r>
            <a:r>
              <a:rPr lang="zh-CN" altLang="en-US" dirty="0"/>
              <a:t>质子还能在以下领域发挥重要作用：</a:t>
            </a:r>
            <a:endParaRPr lang="en-US" altLang="zh-CN" dirty="0"/>
          </a:p>
        </p:txBody>
      </p:sp>
      <p:sp>
        <p:nvSpPr>
          <p:cNvPr id="8" name="文本框 7">
            <a:extLst>
              <a:ext uri="{FF2B5EF4-FFF2-40B4-BE49-F238E27FC236}">
                <a16:creationId xmlns:a16="http://schemas.microsoft.com/office/drawing/2014/main" id="{1A0EE459-1F39-49D8-B87C-6BA95B3BB8A3}"/>
              </a:ext>
            </a:extLst>
          </p:cNvPr>
          <p:cNvSpPr txBox="1"/>
          <p:nvPr/>
        </p:nvSpPr>
        <p:spPr>
          <a:xfrm>
            <a:off x="791422" y="2112122"/>
            <a:ext cx="6495498" cy="189224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zh-CN" altLang="zh-CN" sz="1600" kern="100" dirty="0">
                <a:effectLst/>
                <a:latin typeface="Times New Roman" panose="02020603050405020304" pitchFamily="18" charset="0"/>
                <a:ea typeface="宋体" panose="02010600030101010101" pitchFamily="2" charset="-122"/>
              </a:rPr>
              <a:t>在远离太阳系的星际空间中，</a:t>
            </a:r>
            <a:r>
              <a:rPr lang="zh-CN" altLang="en-US" sz="1600" kern="100" dirty="0">
                <a:effectLst/>
                <a:latin typeface="Times New Roman" panose="02020603050405020304" pitchFamily="18" charset="0"/>
                <a:ea typeface="宋体" panose="02010600030101010101" pitchFamily="2" charset="-122"/>
              </a:rPr>
              <a:t>银河宇宙线（</a:t>
            </a:r>
            <a:r>
              <a:rPr lang="en-US" altLang="zh-CN" sz="1600" kern="100" dirty="0">
                <a:effectLst/>
                <a:latin typeface="Times New Roman" panose="02020603050405020304" pitchFamily="18" charset="0"/>
                <a:ea typeface="宋体" panose="02010600030101010101" pitchFamily="2" charset="-122"/>
              </a:rPr>
              <a:t>GCR</a:t>
            </a:r>
            <a:r>
              <a:rPr lang="zh-CN" altLang="en-US" sz="1600" kern="100" dirty="0">
                <a:effectLst/>
                <a:latin typeface="Times New Roman" panose="02020603050405020304" pitchFamily="18" charset="0"/>
                <a:ea typeface="宋体" panose="02010600030101010101" pitchFamily="2" charset="-122"/>
              </a:rPr>
              <a:t>）</a:t>
            </a:r>
            <a:r>
              <a:rPr lang="en-US" altLang="zh-CN" sz="1600" kern="100" dirty="0">
                <a:effectLst/>
                <a:latin typeface="Times New Roman" panose="02020603050405020304" pitchFamily="18" charset="0"/>
                <a:ea typeface="宋体" panose="02010600030101010101" pitchFamily="2" charset="-122"/>
              </a:rPr>
              <a:t>GeV</a:t>
            </a:r>
            <a:r>
              <a:rPr lang="zh-CN" altLang="en-US" sz="1600" kern="100" dirty="0">
                <a:effectLst/>
                <a:latin typeface="Times New Roman" panose="02020603050405020304" pitchFamily="18" charset="0"/>
                <a:ea typeface="宋体" panose="02010600030101010101" pitchFamily="2" charset="-122"/>
              </a:rPr>
              <a:t>能级的质子占据重要作用</a:t>
            </a:r>
            <a:r>
              <a:rPr lang="zh-CN" altLang="en-US" sz="1600" kern="100" dirty="0">
                <a:latin typeface="Times New Roman" panose="02020603050405020304" pitchFamily="18" charset="0"/>
                <a:ea typeface="宋体" panose="02010600030101010101" pitchFamily="2" charset="-122"/>
              </a:rPr>
              <a:t>。</a:t>
            </a:r>
            <a:endParaRPr lang="en-US" altLang="zh-CN" sz="1600" kern="100" dirty="0">
              <a:latin typeface="Times New Roman" panose="02020603050405020304" pitchFamily="18" charset="0"/>
              <a:ea typeface="宋体" panose="02010600030101010101" pitchFamily="2" charset="-122"/>
            </a:endParaRPr>
          </a:p>
          <a:p>
            <a:pPr marL="285750" indent="-285750" algn="just">
              <a:lnSpc>
                <a:spcPct val="150000"/>
              </a:lnSpc>
              <a:buFont typeface="Arial" panose="020B0604020202020204" pitchFamily="34" charset="0"/>
              <a:buChar char="•"/>
            </a:pPr>
            <a:r>
              <a:rPr lang="zh-CN" altLang="en-US" sz="1600" kern="100" dirty="0">
                <a:effectLst/>
                <a:latin typeface="Times New Roman" panose="02020603050405020304" pitchFamily="18" charset="0"/>
                <a:ea typeface="宋体" panose="02010600030101010101" pitchFamily="2" charset="-122"/>
              </a:rPr>
              <a:t>该能量段的质子对航天飞船上的闪烁体和硅像素探测器有着不可忽视的影响。另外生物效应也开始受到关注。</a:t>
            </a:r>
            <a:endParaRPr lang="en-US" altLang="zh-CN" sz="1600" kern="100" dirty="0">
              <a:effectLst/>
              <a:latin typeface="Times New Roman" panose="02020603050405020304" pitchFamily="18" charset="0"/>
              <a:ea typeface="宋体" panose="02010600030101010101" pitchFamily="2" charset="-122"/>
            </a:endParaRPr>
          </a:p>
          <a:p>
            <a:pPr marL="285750" indent="-285750" algn="just">
              <a:lnSpc>
                <a:spcPct val="150000"/>
              </a:lnSpc>
              <a:buFont typeface="Arial" panose="020B0604020202020204" pitchFamily="34" charset="0"/>
              <a:buChar char="•"/>
            </a:pPr>
            <a:r>
              <a:rPr lang="zh-CN" altLang="en-US" sz="1600" kern="100" dirty="0">
                <a:latin typeface="Times New Roman" panose="02020603050405020304" pitchFamily="18" charset="0"/>
                <a:ea typeface="宋体" panose="02010600030101010101" pitchFamily="2" charset="-122"/>
              </a:rPr>
              <a:t>这方面研究需要</a:t>
            </a:r>
            <a:r>
              <a:rPr lang="en-US" altLang="zh-CN" sz="1600" kern="100" dirty="0">
                <a:latin typeface="Times New Roman" panose="02020603050405020304" pitchFamily="18" charset="0"/>
                <a:ea typeface="宋体" panose="02010600030101010101" pitchFamily="2" charset="-122"/>
              </a:rPr>
              <a:t>HPES</a:t>
            </a:r>
            <a:r>
              <a:rPr lang="zh-CN" altLang="en-US" sz="1600" kern="100" dirty="0">
                <a:latin typeface="Times New Roman" panose="02020603050405020304" pitchFamily="18" charset="0"/>
                <a:ea typeface="宋体" panose="02010600030101010101" pitchFamily="2" charset="-122"/>
              </a:rPr>
              <a:t>工作在相对较高的流强，不需要准单粒子束。</a:t>
            </a:r>
            <a:endParaRPr lang="en-US" altLang="zh-CN" sz="1600" kern="100" dirty="0">
              <a:effectLst/>
              <a:latin typeface="Times New Roman" panose="02020603050405020304" pitchFamily="18" charset="0"/>
              <a:ea typeface="宋体" panose="02010600030101010101" pitchFamily="2" charset="-122"/>
            </a:endParaRPr>
          </a:p>
        </p:txBody>
      </p:sp>
      <p:sp>
        <p:nvSpPr>
          <p:cNvPr id="10" name="文本框 9">
            <a:extLst>
              <a:ext uri="{FF2B5EF4-FFF2-40B4-BE49-F238E27FC236}">
                <a16:creationId xmlns:a16="http://schemas.microsoft.com/office/drawing/2014/main" id="{872332B2-8322-4B84-9040-488A10A4DB1D}"/>
              </a:ext>
            </a:extLst>
          </p:cNvPr>
          <p:cNvSpPr txBox="1"/>
          <p:nvPr/>
        </p:nvSpPr>
        <p:spPr>
          <a:xfrm>
            <a:off x="453828" y="1635838"/>
            <a:ext cx="6094070" cy="455253"/>
          </a:xfrm>
          <a:prstGeom prst="rect">
            <a:avLst/>
          </a:prstGeom>
          <a:noFill/>
        </p:spPr>
        <p:txBody>
          <a:bodyPr wrap="square">
            <a:spAutoFit/>
          </a:bodyPr>
          <a:lstStyle/>
          <a:p>
            <a:pPr indent="306070" algn="just">
              <a:lnSpc>
                <a:spcPct val="150000"/>
              </a:lnSpc>
            </a:pPr>
            <a:r>
              <a:rPr lang="zh-CN" altLang="zh-CN" sz="1800" b="1" kern="100" dirty="0">
                <a:effectLst/>
                <a:latin typeface="Times New Roman" panose="02020603050405020304" pitchFamily="18" charset="0"/>
                <a:ea typeface="宋体" panose="02010600030101010101" pitchFamily="2" charset="-122"/>
              </a:rPr>
              <a:t>星际</a:t>
            </a:r>
            <a:r>
              <a:rPr lang="zh-CN" altLang="en-US" sz="1800" b="1" kern="100" dirty="0">
                <a:effectLst/>
                <a:latin typeface="Times New Roman" panose="02020603050405020304" pitchFamily="18" charset="0"/>
                <a:ea typeface="宋体" panose="02010600030101010101" pitchFamily="2" charset="-122"/>
              </a:rPr>
              <a:t>探测器的</a:t>
            </a:r>
            <a:r>
              <a:rPr lang="zh-CN" altLang="zh-CN" sz="1800" b="1" kern="100" dirty="0">
                <a:effectLst/>
                <a:latin typeface="Times New Roman" panose="02020603050405020304" pitchFamily="18" charset="0"/>
                <a:ea typeface="宋体" panose="02010600030101010101" pitchFamily="2" charset="-122"/>
              </a:rPr>
              <a:t>宇宙线</a:t>
            </a:r>
            <a:r>
              <a:rPr lang="zh-CN" altLang="en-US" sz="1800" b="1" kern="100" dirty="0">
                <a:effectLst/>
                <a:latin typeface="Times New Roman" panose="02020603050405020304" pitchFamily="18" charset="0"/>
                <a:ea typeface="宋体" panose="02010600030101010101" pitchFamily="2" charset="-122"/>
              </a:rPr>
              <a:t>效应</a:t>
            </a:r>
            <a:r>
              <a:rPr lang="zh-CN" altLang="zh-CN" sz="1800" b="1" kern="100" dirty="0">
                <a:effectLst/>
                <a:latin typeface="Times New Roman" panose="02020603050405020304" pitchFamily="18" charset="0"/>
                <a:ea typeface="宋体" panose="02010600030101010101" pitchFamily="2" charset="-122"/>
              </a:rPr>
              <a:t>研究</a:t>
            </a:r>
            <a:endParaRPr lang="zh-CN" altLang="zh-CN" sz="1800" kern="100" dirty="0">
              <a:effectLst/>
              <a:latin typeface="Times New Roman" panose="02020603050405020304" pitchFamily="18" charset="0"/>
              <a:ea typeface="宋体" panose="02010600030101010101" pitchFamily="2" charset="-122"/>
            </a:endParaRPr>
          </a:p>
        </p:txBody>
      </p:sp>
      <p:sp>
        <p:nvSpPr>
          <p:cNvPr id="13" name="文本框 12">
            <a:extLst>
              <a:ext uri="{FF2B5EF4-FFF2-40B4-BE49-F238E27FC236}">
                <a16:creationId xmlns:a16="http://schemas.microsoft.com/office/drawing/2014/main" id="{8DA6CAC6-7258-467C-ACF8-B6FCF9775173}"/>
              </a:ext>
            </a:extLst>
          </p:cNvPr>
          <p:cNvSpPr txBox="1"/>
          <p:nvPr/>
        </p:nvSpPr>
        <p:spPr>
          <a:xfrm>
            <a:off x="791422" y="4394579"/>
            <a:ext cx="7356676" cy="189224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zh-CN" altLang="en-US" sz="1600" kern="100" dirty="0">
                <a:effectLst/>
                <a:latin typeface="Times New Roman" panose="02020603050405020304" pitchFamily="18" charset="0"/>
                <a:ea typeface="宋体" panose="02010600030101010101" pitchFamily="2" charset="-122"/>
              </a:rPr>
              <a:t>当前国内缺乏高能质子的测试终端，当前测试主要集中航天器件级抗辐照加固研究，系统级和整星级的抗辐照研究暂无相关报道。</a:t>
            </a:r>
            <a:endParaRPr lang="en-US" altLang="zh-CN" sz="1600" kern="100" dirty="0">
              <a:effectLst/>
              <a:latin typeface="Times New Roman" panose="02020603050405020304" pitchFamily="18" charset="0"/>
              <a:ea typeface="宋体" panose="02010600030101010101" pitchFamily="2" charset="-122"/>
            </a:endParaRPr>
          </a:p>
          <a:p>
            <a:pPr marL="285750" indent="-285750" algn="just">
              <a:lnSpc>
                <a:spcPct val="150000"/>
              </a:lnSpc>
              <a:buFont typeface="Arial" panose="020B0604020202020204" pitchFamily="34" charset="0"/>
              <a:buChar char="•"/>
            </a:pPr>
            <a:r>
              <a:rPr lang="zh-CN" altLang="en-US" sz="1600" kern="100" dirty="0">
                <a:effectLst/>
                <a:latin typeface="Times New Roman" panose="02020603050405020304" pitchFamily="18" charset="0"/>
                <a:ea typeface="宋体" panose="02010600030101010101" pitchFamily="2" charset="-122"/>
              </a:rPr>
              <a:t>未来卫星的发展趋势是小型化，届时系统级和整星级的测试需求将非常多。</a:t>
            </a:r>
            <a:endParaRPr lang="en-US" altLang="zh-CN" sz="1600" kern="100" dirty="0">
              <a:effectLst/>
              <a:latin typeface="Times New Roman" panose="02020603050405020304" pitchFamily="18" charset="0"/>
              <a:ea typeface="宋体" panose="02010600030101010101" pitchFamily="2" charset="-122"/>
            </a:endParaRPr>
          </a:p>
          <a:p>
            <a:pPr marL="285750" indent="-285750" algn="just">
              <a:lnSpc>
                <a:spcPct val="150000"/>
              </a:lnSpc>
              <a:buFont typeface="Arial" panose="020B0604020202020204" pitchFamily="34" charset="0"/>
              <a:buChar char="•"/>
            </a:pPr>
            <a:r>
              <a:rPr lang="zh-CN" altLang="en-US" sz="1600" kern="100" dirty="0">
                <a:effectLst/>
                <a:latin typeface="Times New Roman" panose="02020603050405020304" pitchFamily="18" charset="0"/>
                <a:ea typeface="宋体" panose="02010600030101010101" pitchFamily="2" charset="-122"/>
              </a:rPr>
              <a:t>能提供</a:t>
            </a:r>
            <a:r>
              <a:rPr lang="en-US" altLang="zh-CN" sz="1600" kern="100" dirty="0">
                <a:effectLst/>
                <a:latin typeface="Times New Roman" panose="02020603050405020304" pitchFamily="18" charset="0"/>
                <a:ea typeface="宋体" panose="02010600030101010101" pitchFamily="2" charset="-122"/>
              </a:rPr>
              <a:t>GeV</a:t>
            </a:r>
            <a:r>
              <a:rPr lang="zh-CN" altLang="en-US" sz="1600" kern="100" dirty="0">
                <a:effectLst/>
                <a:latin typeface="Times New Roman" panose="02020603050405020304" pitchFamily="18" charset="0"/>
                <a:ea typeface="宋体" panose="02010600030101010101" pitchFamily="2" charset="-122"/>
              </a:rPr>
              <a:t>能级的</a:t>
            </a:r>
            <a:r>
              <a:rPr lang="en-US" altLang="zh-CN" sz="1600" kern="100" dirty="0">
                <a:effectLst/>
                <a:latin typeface="Times New Roman" panose="02020603050405020304" pitchFamily="18" charset="0"/>
                <a:ea typeface="宋体" panose="02010600030101010101" pitchFamily="2" charset="-122"/>
              </a:rPr>
              <a:t>HPES</a:t>
            </a:r>
            <a:r>
              <a:rPr lang="zh-CN" altLang="en-US" sz="1600" kern="100" dirty="0">
                <a:effectLst/>
                <a:latin typeface="Times New Roman" panose="02020603050405020304" pitchFamily="18" charset="0"/>
                <a:ea typeface="宋体" panose="02010600030101010101" pitchFamily="2" charset="-122"/>
              </a:rPr>
              <a:t>是实现芯片级、系统级、整星级抗辐照实验研究的平台。</a:t>
            </a:r>
          </a:p>
        </p:txBody>
      </p:sp>
      <p:sp>
        <p:nvSpPr>
          <p:cNvPr id="14" name="文本框 13">
            <a:extLst>
              <a:ext uri="{FF2B5EF4-FFF2-40B4-BE49-F238E27FC236}">
                <a16:creationId xmlns:a16="http://schemas.microsoft.com/office/drawing/2014/main" id="{732B6400-F176-48BB-AB3D-BD36F1672654}"/>
              </a:ext>
            </a:extLst>
          </p:cNvPr>
          <p:cNvSpPr txBox="1"/>
          <p:nvPr/>
        </p:nvSpPr>
        <p:spPr>
          <a:xfrm>
            <a:off x="453828" y="3971849"/>
            <a:ext cx="6094070" cy="455253"/>
          </a:xfrm>
          <a:prstGeom prst="rect">
            <a:avLst/>
          </a:prstGeom>
          <a:noFill/>
        </p:spPr>
        <p:txBody>
          <a:bodyPr wrap="square">
            <a:spAutoFit/>
          </a:bodyPr>
          <a:lstStyle/>
          <a:p>
            <a:pPr indent="306070" algn="just">
              <a:lnSpc>
                <a:spcPct val="150000"/>
              </a:lnSpc>
            </a:pPr>
            <a:r>
              <a:rPr lang="zh-CN" altLang="en-US" sz="1800" b="1" kern="100" dirty="0">
                <a:effectLst/>
                <a:latin typeface="Times New Roman" panose="02020603050405020304" pitchFamily="18" charset="0"/>
                <a:ea typeface="宋体" panose="02010600030101010101" pitchFamily="2" charset="-122"/>
              </a:rPr>
              <a:t>航天卫星的系统级测试</a:t>
            </a:r>
          </a:p>
        </p:txBody>
      </p:sp>
      <p:pic>
        <p:nvPicPr>
          <p:cNvPr id="16" name="图片 15">
            <a:extLst>
              <a:ext uri="{FF2B5EF4-FFF2-40B4-BE49-F238E27FC236}">
                <a16:creationId xmlns:a16="http://schemas.microsoft.com/office/drawing/2014/main" id="{51B16FEA-49A3-4804-8AC2-2A38396F6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109" y="976114"/>
            <a:ext cx="3694252" cy="2819627"/>
          </a:xfrm>
          <a:prstGeom prst="rect">
            <a:avLst/>
          </a:prstGeom>
        </p:spPr>
      </p:pic>
      <p:pic>
        <p:nvPicPr>
          <p:cNvPr id="4" name="图片 3">
            <a:extLst>
              <a:ext uri="{FF2B5EF4-FFF2-40B4-BE49-F238E27FC236}">
                <a16:creationId xmlns:a16="http://schemas.microsoft.com/office/drawing/2014/main" id="{F774AC5F-7761-4A28-83D0-A7B745CB4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0126" y="4046253"/>
            <a:ext cx="3478219" cy="2211052"/>
          </a:xfrm>
          <a:prstGeom prst="rect">
            <a:avLst/>
          </a:prstGeom>
        </p:spPr>
      </p:pic>
    </p:spTree>
    <p:extLst>
      <p:ext uri="{BB962C8B-B14F-4D97-AF65-F5344CB8AC3E}">
        <p14:creationId xmlns:p14="http://schemas.microsoft.com/office/powerpoint/2010/main" val="2346078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2698" y="187331"/>
            <a:ext cx="10515600" cy="1014768"/>
          </a:xfrm>
        </p:spPr>
        <p:txBody>
          <a:bodyPr/>
          <a:lstStyle/>
          <a:p>
            <a:r>
              <a:rPr lang="en-US" altLang="zh-CN" dirty="0"/>
              <a:t>5. </a:t>
            </a:r>
            <a:r>
              <a:rPr lang="zh-CN" altLang="en-US" dirty="0"/>
              <a:t>实验终端探测系统</a:t>
            </a:r>
          </a:p>
        </p:txBody>
      </p:sp>
      <p:grpSp>
        <p:nvGrpSpPr>
          <p:cNvPr id="44" name="组合 43">
            <a:extLst>
              <a:ext uri="{FF2B5EF4-FFF2-40B4-BE49-F238E27FC236}">
                <a16:creationId xmlns:a16="http://schemas.microsoft.com/office/drawing/2014/main" id="{6343399E-B437-4593-A42F-77419062DB79}"/>
              </a:ext>
            </a:extLst>
          </p:cNvPr>
          <p:cNvGrpSpPr/>
          <p:nvPr/>
        </p:nvGrpSpPr>
        <p:grpSpPr>
          <a:xfrm>
            <a:off x="6646983" y="358775"/>
            <a:ext cx="4676854" cy="3297104"/>
            <a:chOff x="6389256" y="2004905"/>
            <a:chExt cx="5606344" cy="4154851"/>
          </a:xfrm>
        </p:grpSpPr>
        <p:pic>
          <p:nvPicPr>
            <p:cNvPr id="133" name="图片 132">
              <a:extLst>
                <a:ext uri="{FF2B5EF4-FFF2-40B4-BE49-F238E27FC236}">
                  <a16:creationId xmlns:a16="http://schemas.microsoft.com/office/drawing/2014/main" id="{49780BEF-CB9B-41DE-B6A6-1E6627D439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9256" y="2004905"/>
              <a:ext cx="5606344" cy="4154851"/>
            </a:xfrm>
            <a:prstGeom prst="rect">
              <a:avLst/>
            </a:prstGeom>
          </p:spPr>
        </p:pic>
        <p:sp>
          <p:nvSpPr>
            <p:cNvPr id="20" name="文本框 19"/>
            <p:cNvSpPr txBox="1"/>
            <p:nvPr/>
          </p:nvSpPr>
          <p:spPr>
            <a:xfrm>
              <a:off x="9663259" y="2770091"/>
              <a:ext cx="1107996" cy="307777"/>
            </a:xfrm>
            <a:prstGeom prst="rect">
              <a:avLst/>
            </a:prstGeom>
            <a:noFill/>
          </p:spPr>
          <p:txBody>
            <a:bodyPr wrap="square" rtlCol="0">
              <a:spAutoFit/>
            </a:bodyPr>
            <a:lstStyle/>
            <a:p>
              <a:r>
                <a:rPr lang="zh-CN" altLang="en-US" sz="1400" dirty="0">
                  <a:solidFill>
                    <a:srgbClr val="FF0000"/>
                  </a:solidFill>
                </a:rPr>
                <a:t>流强监测</a:t>
              </a:r>
            </a:p>
          </p:txBody>
        </p:sp>
        <p:cxnSp>
          <p:nvCxnSpPr>
            <p:cNvPr id="22" name="直接箭头连接符 21"/>
            <p:cNvCxnSpPr>
              <a:cxnSpLocks/>
              <a:stCxn id="20" idx="1"/>
            </p:cNvCxnSpPr>
            <p:nvPr/>
          </p:nvCxnSpPr>
          <p:spPr>
            <a:xfrm flipH="1" flipV="1">
              <a:off x="9336947" y="2848442"/>
              <a:ext cx="326312" cy="755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9729568" y="3219925"/>
              <a:ext cx="1848583" cy="307777"/>
            </a:xfrm>
            <a:prstGeom prst="rect">
              <a:avLst/>
            </a:prstGeom>
            <a:noFill/>
          </p:spPr>
          <p:txBody>
            <a:bodyPr wrap="square" rtlCol="0">
              <a:spAutoFit/>
            </a:bodyPr>
            <a:lstStyle/>
            <a:p>
              <a:r>
                <a:rPr lang="zh-CN" altLang="en-US" sz="1400" dirty="0">
                  <a:solidFill>
                    <a:srgbClr val="FF0000"/>
                  </a:solidFill>
                </a:rPr>
                <a:t>能量测量</a:t>
              </a:r>
              <a:r>
                <a:rPr lang="en-US" altLang="zh-CN" sz="1400" dirty="0">
                  <a:solidFill>
                    <a:srgbClr val="FF0000"/>
                  </a:solidFill>
                </a:rPr>
                <a:t>@≥40m</a:t>
              </a:r>
              <a:endParaRPr lang="zh-CN" altLang="en-US" sz="1400" dirty="0">
                <a:solidFill>
                  <a:srgbClr val="FF0000"/>
                </a:solidFill>
              </a:endParaRPr>
            </a:p>
          </p:txBody>
        </p:sp>
        <p:cxnSp>
          <p:nvCxnSpPr>
            <p:cNvPr id="24" name="直接箭头连接符 23"/>
            <p:cNvCxnSpPr>
              <a:cxnSpLocks/>
              <a:stCxn id="23" idx="1"/>
            </p:cNvCxnSpPr>
            <p:nvPr/>
          </p:nvCxnSpPr>
          <p:spPr>
            <a:xfrm flipH="1" flipV="1">
              <a:off x="8952678" y="3350924"/>
              <a:ext cx="776890" cy="228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cxnSpLocks/>
              <a:stCxn id="23" idx="1"/>
            </p:cNvCxnSpPr>
            <p:nvPr/>
          </p:nvCxnSpPr>
          <p:spPr>
            <a:xfrm flipH="1">
              <a:off x="8376564" y="3373814"/>
              <a:ext cx="1353004" cy="18818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7392253" y="5732107"/>
              <a:ext cx="543739" cy="307777"/>
            </a:xfrm>
            <a:prstGeom prst="rect">
              <a:avLst/>
            </a:prstGeom>
            <a:noFill/>
          </p:spPr>
          <p:txBody>
            <a:bodyPr wrap="none" rtlCol="0">
              <a:spAutoFit/>
            </a:bodyPr>
            <a:lstStyle/>
            <a:p>
              <a:r>
                <a:rPr lang="zh-CN" altLang="en-US" sz="1400" dirty="0">
                  <a:solidFill>
                    <a:srgbClr val="FF0000"/>
                  </a:solidFill>
                </a:rPr>
                <a:t>束斑</a:t>
              </a:r>
            </a:p>
          </p:txBody>
        </p:sp>
        <p:cxnSp>
          <p:nvCxnSpPr>
            <p:cNvPr id="32" name="直接箭头连接符 31"/>
            <p:cNvCxnSpPr/>
            <p:nvPr/>
          </p:nvCxnSpPr>
          <p:spPr>
            <a:xfrm flipV="1">
              <a:off x="7953157" y="5366037"/>
              <a:ext cx="390841" cy="4405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8311737" y="5491211"/>
              <a:ext cx="81299" cy="184524"/>
              <a:chOff x="8197199" y="5516524"/>
              <a:chExt cx="81299" cy="184524"/>
            </a:xfrm>
          </p:grpSpPr>
          <p:sp>
            <p:nvSpPr>
              <p:cNvPr id="35" name="矩形 34"/>
              <p:cNvSpPr/>
              <p:nvPr/>
            </p:nvSpPr>
            <p:spPr>
              <a:xfrm>
                <a:off x="8197199" y="5516524"/>
                <a:ext cx="81299" cy="53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6" name="矩形 35"/>
              <p:cNvSpPr/>
              <p:nvPr/>
            </p:nvSpPr>
            <p:spPr>
              <a:xfrm>
                <a:off x="8197199" y="5581044"/>
                <a:ext cx="81299" cy="53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7" name="矩形 36"/>
              <p:cNvSpPr/>
              <p:nvPr/>
            </p:nvSpPr>
            <p:spPr>
              <a:xfrm>
                <a:off x="8197199" y="5648045"/>
                <a:ext cx="81299" cy="53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40" name="文本框 39"/>
            <p:cNvSpPr txBox="1"/>
            <p:nvPr/>
          </p:nvSpPr>
          <p:spPr>
            <a:xfrm>
              <a:off x="8352386" y="5387773"/>
              <a:ext cx="1800493" cy="307777"/>
            </a:xfrm>
            <a:prstGeom prst="rect">
              <a:avLst/>
            </a:prstGeom>
            <a:noFill/>
          </p:spPr>
          <p:txBody>
            <a:bodyPr wrap="none" rtlCol="0">
              <a:spAutoFit/>
            </a:bodyPr>
            <a:lstStyle/>
            <a:p>
              <a:r>
                <a:rPr lang="zh-CN" altLang="en-US" sz="1400" dirty="0">
                  <a:solidFill>
                    <a:srgbClr val="FF0000"/>
                  </a:solidFill>
                </a:rPr>
                <a:t>位置测量（望远镜）</a:t>
              </a:r>
            </a:p>
          </p:txBody>
        </p:sp>
        <p:sp>
          <p:nvSpPr>
            <p:cNvPr id="45" name="文本框 44"/>
            <p:cNvSpPr txBox="1"/>
            <p:nvPr/>
          </p:nvSpPr>
          <p:spPr>
            <a:xfrm>
              <a:off x="6607422" y="3952439"/>
              <a:ext cx="902811" cy="307777"/>
            </a:xfrm>
            <a:prstGeom prst="rect">
              <a:avLst/>
            </a:prstGeom>
            <a:noFill/>
          </p:spPr>
          <p:txBody>
            <a:bodyPr wrap="none" rtlCol="0">
              <a:spAutoFit/>
            </a:bodyPr>
            <a:lstStyle/>
            <a:p>
              <a:r>
                <a:rPr lang="zh-CN" altLang="en-US" sz="1400" dirty="0">
                  <a:solidFill>
                    <a:srgbClr val="FF0000"/>
                  </a:solidFill>
                </a:rPr>
                <a:t>触发信号</a:t>
              </a:r>
            </a:p>
          </p:txBody>
        </p:sp>
        <p:cxnSp>
          <p:nvCxnSpPr>
            <p:cNvPr id="47" name="直接箭头连接符 46"/>
            <p:cNvCxnSpPr>
              <a:cxnSpLocks/>
            </p:cNvCxnSpPr>
            <p:nvPr/>
          </p:nvCxnSpPr>
          <p:spPr>
            <a:xfrm>
              <a:off x="7589031" y="4210152"/>
              <a:ext cx="409872" cy="8610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a:cxnSpLocks/>
            </p:cNvCxnSpPr>
            <p:nvPr/>
          </p:nvCxnSpPr>
          <p:spPr>
            <a:xfrm>
              <a:off x="7589031" y="4210152"/>
              <a:ext cx="754967" cy="10975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69" name="内容占位符 3">
            <a:extLst>
              <a:ext uri="{FF2B5EF4-FFF2-40B4-BE49-F238E27FC236}">
                <a16:creationId xmlns:a16="http://schemas.microsoft.com/office/drawing/2014/main" id="{7831F279-D5D2-4E4A-B06D-35794D642CB8}"/>
              </a:ext>
            </a:extLst>
          </p:cNvPr>
          <p:cNvGraphicFramePr>
            <a:graphicFrameLocks/>
          </p:cNvGraphicFramePr>
          <p:nvPr>
            <p:extLst>
              <p:ext uri="{D42A27DB-BD31-4B8C-83A1-F6EECF244321}">
                <p14:modId xmlns:p14="http://schemas.microsoft.com/office/powerpoint/2010/main" val="3419120074"/>
              </p:ext>
            </p:extLst>
          </p:nvPr>
        </p:nvGraphicFramePr>
        <p:xfrm>
          <a:off x="407952" y="3897529"/>
          <a:ext cx="11158737" cy="2702007"/>
        </p:xfrm>
        <a:graphic>
          <a:graphicData uri="http://schemas.openxmlformats.org/drawingml/2006/table">
            <a:tbl>
              <a:tblPr firstRow="1" firstCol="1" bandRow="1">
                <a:tableStyleId>{073A0DAA-6AF3-43AB-8588-CEC1D06C72B9}</a:tableStyleId>
              </a:tblPr>
              <a:tblGrid>
                <a:gridCol w="854290">
                  <a:extLst>
                    <a:ext uri="{9D8B030D-6E8A-4147-A177-3AD203B41FA5}">
                      <a16:colId xmlns:a16="http://schemas.microsoft.com/office/drawing/2014/main" val="4118622439"/>
                    </a:ext>
                  </a:extLst>
                </a:gridCol>
                <a:gridCol w="2102096">
                  <a:extLst>
                    <a:ext uri="{9D8B030D-6E8A-4147-A177-3AD203B41FA5}">
                      <a16:colId xmlns:a16="http://schemas.microsoft.com/office/drawing/2014/main" val="2010435600"/>
                    </a:ext>
                  </a:extLst>
                </a:gridCol>
                <a:gridCol w="2894830">
                  <a:extLst>
                    <a:ext uri="{9D8B030D-6E8A-4147-A177-3AD203B41FA5}">
                      <a16:colId xmlns:a16="http://schemas.microsoft.com/office/drawing/2014/main" val="4066572652"/>
                    </a:ext>
                  </a:extLst>
                </a:gridCol>
                <a:gridCol w="2310186">
                  <a:extLst>
                    <a:ext uri="{9D8B030D-6E8A-4147-A177-3AD203B41FA5}">
                      <a16:colId xmlns:a16="http://schemas.microsoft.com/office/drawing/2014/main" val="2857932420"/>
                    </a:ext>
                  </a:extLst>
                </a:gridCol>
                <a:gridCol w="2997335">
                  <a:extLst>
                    <a:ext uri="{9D8B030D-6E8A-4147-A177-3AD203B41FA5}">
                      <a16:colId xmlns:a16="http://schemas.microsoft.com/office/drawing/2014/main" val="130160078"/>
                    </a:ext>
                  </a:extLst>
                </a:gridCol>
              </a:tblGrid>
              <a:tr h="153415">
                <a:tc>
                  <a:txBody>
                    <a:bodyPr/>
                    <a:lstStyle/>
                    <a:p>
                      <a:pPr indent="0" algn="ctr">
                        <a:spcAft>
                          <a:spcPts val="0"/>
                        </a:spcAft>
                      </a:pPr>
                      <a:r>
                        <a:rPr lang="en-US" sz="1400" dirty="0" err="1">
                          <a:solidFill>
                            <a:schemeClr val="tx1"/>
                          </a:solidFill>
                          <a:effectLst/>
                          <a:latin typeface="Times New Roman" panose="02020603050405020304" pitchFamily="18" charset="0"/>
                          <a:ea typeface="+mn-ea"/>
                          <a:cs typeface="Times New Roman" panose="02020603050405020304" pitchFamily="18" charset="0"/>
                        </a:rPr>
                        <a:t>编号</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indent="0" algn="ctr">
                        <a:spcAft>
                          <a:spcPts val="0"/>
                        </a:spcAft>
                      </a:pPr>
                      <a:r>
                        <a:rPr lang="en-US" sz="1400" dirty="0" err="1">
                          <a:solidFill>
                            <a:schemeClr val="tx1"/>
                          </a:solidFill>
                          <a:effectLst/>
                          <a:latin typeface="Times New Roman" panose="02020603050405020304" pitchFamily="18" charset="0"/>
                          <a:ea typeface="+mn-ea"/>
                          <a:cs typeface="Times New Roman" panose="02020603050405020304" pitchFamily="18" charset="0"/>
                        </a:rPr>
                        <a:t>设备名称</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indent="0" algn="ctr">
                        <a:spcAft>
                          <a:spcPts val="0"/>
                        </a:spcAft>
                      </a:pPr>
                      <a:r>
                        <a:rPr lang="en-US" sz="1400" dirty="0" err="1">
                          <a:solidFill>
                            <a:schemeClr val="tx1"/>
                          </a:solidFill>
                          <a:effectLst/>
                          <a:latin typeface="Times New Roman" panose="02020603050405020304" pitchFamily="18" charset="0"/>
                          <a:ea typeface="+mn-ea"/>
                          <a:cs typeface="Times New Roman" panose="02020603050405020304" pitchFamily="18" charset="0"/>
                        </a:rPr>
                        <a:t>设备功能</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indent="0" algn="ctr">
                        <a:spcAft>
                          <a:spcPts val="0"/>
                        </a:spcAft>
                      </a:pPr>
                      <a:r>
                        <a:rPr lang="en-US" sz="1400" dirty="0" err="1">
                          <a:solidFill>
                            <a:schemeClr val="tx1"/>
                          </a:solidFill>
                          <a:effectLst/>
                          <a:latin typeface="Times New Roman" panose="02020603050405020304" pitchFamily="18" charset="0"/>
                          <a:ea typeface="+mn-ea"/>
                          <a:cs typeface="Times New Roman" panose="02020603050405020304" pitchFamily="18" charset="0"/>
                        </a:rPr>
                        <a:t>主要参数</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indent="0" algn="ctr">
                        <a:spcAft>
                          <a:spcPts val="0"/>
                        </a:spcAft>
                      </a:pPr>
                      <a:r>
                        <a:rPr lang="en-US" sz="1400" dirty="0" err="1">
                          <a:solidFill>
                            <a:schemeClr val="tx1"/>
                          </a:solidFill>
                          <a:effectLst/>
                          <a:latin typeface="Times New Roman" panose="02020603050405020304" pitchFamily="18" charset="0"/>
                          <a:ea typeface="+mn-ea"/>
                          <a:cs typeface="Times New Roman" panose="02020603050405020304" pitchFamily="18" charset="0"/>
                        </a:rPr>
                        <a:t>拟采用的技术路线</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436064228"/>
                  </a:ext>
                </a:extLst>
              </a:tr>
              <a:tr h="306829">
                <a:tc>
                  <a:txBody>
                    <a:bodyPr/>
                    <a:lstStyle/>
                    <a:p>
                      <a:pPr indent="0" algn="ctr">
                        <a:spcAft>
                          <a:spcPts val="0"/>
                        </a:spcAft>
                      </a:pPr>
                      <a:r>
                        <a:rPr lang="en-US" sz="1400" dirty="0">
                          <a:solidFill>
                            <a:schemeClr val="tx1"/>
                          </a:solidFill>
                          <a:effectLst/>
                          <a:latin typeface="Times New Roman" panose="02020603050405020304" pitchFamily="18" charset="0"/>
                          <a:ea typeface="+mn-ea"/>
                          <a:cs typeface="Times New Roman" panose="02020603050405020304" pitchFamily="18" charset="0"/>
                        </a:rPr>
                        <a:t>1</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spcAft>
                          <a:spcPts val="0"/>
                        </a:spcAft>
                      </a:pPr>
                      <a:r>
                        <a:rPr lang="en-US" sz="1400" dirty="0" err="1">
                          <a:solidFill>
                            <a:schemeClr val="tx1"/>
                          </a:solidFill>
                          <a:effectLst/>
                          <a:latin typeface="Times New Roman" panose="02020603050405020304" pitchFamily="18" charset="0"/>
                          <a:ea typeface="+mn-ea"/>
                          <a:cs typeface="Times New Roman" panose="02020603050405020304" pitchFamily="18" charset="0"/>
                        </a:rPr>
                        <a:t>束流望远镜探测器</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spcAft>
                          <a:spcPts val="0"/>
                        </a:spcAft>
                      </a:pPr>
                      <a:r>
                        <a:rPr lang="zh-CN" sz="1400">
                          <a:solidFill>
                            <a:schemeClr val="tx1"/>
                          </a:solidFill>
                          <a:effectLst/>
                          <a:latin typeface="Times New Roman" panose="02020603050405020304" pitchFamily="18" charset="0"/>
                          <a:ea typeface="+mn-ea"/>
                          <a:cs typeface="Times New Roman" panose="02020603050405020304" pitchFamily="18" charset="0"/>
                        </a:rPr>
                        <a:t>高精度定位测试粒子入射径迹</a:t>
                      </a: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spcAft>
                          <a:spcPts val="0"/>
                        </a:spcAft>
                      </a:pPr>
                      <a:r>
                        <a:rPr lang="en-US" sz="1400" dirty="0">
                          <a:solidFill>
                            <a:schemeClr val="tx1"/>
                          </a:solidFill>
                          <a:effectLst/>
                          <a:latin typeface="Times New Roman" panose="02020603050405020304" pitchFamily="18" charset="0"/>
                          <a:ea typeface="+mn-ea"/>
                          <a:cs typeface="Times New Roman" panose="02020603050405020304" pitchFamily="18" charset="0"/>
                        </a:rPr>
                        <a:t>位置分辨小于10μm</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spcAft>
                          <a:spcPts val="0"/>
                        </a:spcAft>
                      </a:pPr>
                      <a:r>
                        <a:rPr lang="zh-CN" sz="1400" dirty="0">
                          <a:solidFill>
                            <a:schemeClr val="tx1"/>
                          </a:solidFill>
                          <a:effectLst/>
                          <a:latin typeface="Times New Roman" panose="02020603050405020304" pitchFamily="18" charset="0"/>
                          <a:ea typeface="+mn-ea"/>
                          <a:cs typeface="Times New Roman" panose="02020603050405020304" pitchFamily="18" charset="0"/>
                        </a:rPr>
                        <a:t>基于硅像素探测器的望远镜系统</a:t>
                      </a: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648726568"/>
                  </a:ext>
                </a:extLst>
              </a:tr>
              <a:tr h="460244">
                <a:tc>
                  <a:txBody>
                    <a:bodyPr/>
                    <a:lstStyle/>
                    <a:p>
                      <a:pPr indent="0" algn="ctr">
                        <a:spcAft>
                          <a:spcPts val="0"/>
                        </a:spcAft>
                      </a:pPr>
                      <a:r>
                        <a:rPr lang="en-US" sz="1400" dirty="0">
                          <a:solidFill>
                            <a:schemeClr val="tx1"/>
                          </a:solidFill>
                          <a:effectLst/>
                          <a:latin typeface="Times New Roman" panose="02020603050405020304" pitchFamily="18" charset="0"/>
                          <a:ea typeface="+mn-ea"/>
                          <a:cs typeface="Times New Roman" panose="02020603050405020304" pitchFamily="18" charset="0"/>
                        </a:rPr>
                        <a:t>2</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spcAft>
                          <a:spcPts val="0"/>
                        </a:spcAft>
                      </a:pPr>
                      <a:r>
                        <a:rPr lang="en-US" sz="1400" dirty="0" err="1">
                          <a:solidFill>
                            <a:schemeClr val="tx1"/>
                          </a:solidFill>
                          <a:effectLst/>
                          <a:latin typeface="Times New Roman" panose="02020603050405020304" pitchFamily="18" charset="0"/>
                          <a:ea typeface="+mn-ea"/>
                          <a:cs typeface="Times New Roman" panose="02020603050405020304" pitchFamily="18" charset="0"/>
                        </a:rPr>
                        <a:t>粒子能量测量探测器</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spcAft>
                          <a:spcPts val="0"/>
                        </a:spcAft>
                      </a:pPr>
                      <a:r>
                        <a:rPr lang="zh-CN" sz="1400" dirty="0">
                          <a:solidFill>
                            <a:schemeClr val="tx1"/>
                          </a:solidFill>
                          <a:effectLst/>
                          <a:latin typeface="Times New Roman" panose="02020603050405020304" pitchFamily="18" charset="0"/>
                          <a:ea typeface="+mn-ea"/>
                          <a:cs typeface="Times New Roman" panose="02020603050405020304" pitchFamily="18" charset="0"/>
                        </a:rPr>
                        <a:t>测量降能后的入射粒子能量</a:t>
                      </a: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spcAft>
                          <a:spcPts val="0"/>
                        </a:spcAft>
                      </a:pPr>
                      <a:r>
                        <a:rPr lang="zh-CN" altLang="en-US" sz="1400" dirty="0">
                          <a:solidFill>
                            <a:schemeClr val="tx1"/>
                          </a:solidFill>
                          <a:effectLst/>
                          <a:latin typeface="Times New Roman" panose="02020603050405020304" pitchFamily="18" charset="0"/>
                          <a:ea typeface="+mn-ea"/>
                          <a:cs typeface="Times New Roman" panose="02020603050405020304" pitchFamily="18" charset="0"/>
                        </a:rPr>
                        <a:t>探测器时间精度</a:t>
                      </a:r>
                    </a:p>
                    <a:p>
                      <a:pPr indent="0" algn="ctr">
                        <a:spcAft>
                          <a:spcPts val="0"/>
                        </a:spcAft>
                      </a:pPr>
                      <a:r>
                        <a:rPr lang="zh-CN" altLang="en-US" sz="1400" dirty="0">
                          <a:solidFill>
                            <a:schemeClr val="tx1"/>
                          </a:solidFill>
                          <a:effectLst/>
                          <a:latin typeface="Times New Roman" panose="02020603050405020304" pitchFamily="18" charset="0"/>
                          <a:ea typeface="+mn-ea"/>
                          <a:cs typeface="Times New Roman" panose="02020603050405020304" pitchFamily="18" charset="0"/>
                        </a:rPr>
                        <a:t>小于</a:t>
                      </a:r>
                      <a:r>
                        <a:rPr lang="en-US" sz="1400" dirty="0">
                          <a:solidFill>
                            <a:schemeClr val="tx1"/>
                          </a:solidFill>
                          <a:effectLst/>
                          <a:latin typeface="Times New Roman" panose="02020603050405020304" pitchFamily="18" charset="0"/>
                          <a:ea typeface="+mn-ea"/>
                          <a:cs typeface="Times New Roman" panose="02020603050405020304" pitchFamily="18" charset="0"/>
                        </a:rPr>
                        <a:t>100ps</a:t>
                      </a:r>
                      <a:r>
                        <a:rPr lang="en-US" altLang="zh-CN" sz="1400" dirty="0">
                          <a:solidFill>
                            <a:schemeClr val="tx1"/>
                          </a:solidFill>
                          <a:effectLst/>
                          <a:latin typeface="Times New Roman" panose="02020603050405020304" pitchFamily="18" charset="0"/>
                          <a:ea typeface="+mn-ea"/>
                          <a:cs typeface="Times New Roman" panose="02020603050405020304" pitchFamily="18" charset="0"/>
                        </a:rPr>
                        <a:t>@1.6GeV</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spcAft>
                          <a:spcPts val="0"/>
                        </a:spcAft>
                      </a:pPr>
                      <a:r>
                        <a:rPr lang="en-US" sz="1400" dirty="0" err="1">
                          <a:solidFill>
                            <a:schemeClr val="tx1"/>
                          </a:solidFill>
                          <a:effectLst/>
                          <a:latin typeface="Times New Roman" panose="02020603050405020304" pitchFamily="18" charset="0"/>
                          <a:ea typeface="+mn-ea"/>
                          <a:cs typeface="Times New Roman" panose="02020603050405020304" pitchFamily="18" charset="0"/>
                        </a:rPr>
                        <a:t>LGAD探测</a:t>
                      </a:r>
                      <a:r>
                        <a:rPr lang="zh-CN" altLang="en-US" sz="1400" dirty="0">
                          <a:solidFill>
                            <a:schemeClr val="tx1"/>
                          </a:solidFill>
                          <a:effectLst/>
                          <a:latin typeface="Times New Roman" panose="02020603050405020304" pitchFamily="18" charset="0"/>
                          <a:ea typeface="+mn-ea"/>
                          <a:cs typeface="Times New Roman" panose="02020603050405020304" pitchFamily="18" charset="0"/>
                        </a:rPr>
                        <a:t>技术</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567625215"/>
                  </a:ext>
                </a:extLst>
              </a:tr>
              <a:tr h="421049">
                <a:tc>
                  <a:txBody>
                    <a:bodyPr/>
                    <a:lstStyle/>
                    <a:p>
                      <a:pPr indent="0" algn="ctr">
                        <a:spcAft>
                          <a:spcPts val="0"/>
                        </a:spcAft>
                      </a:pPr>
                      <a:r>
                        <a:rPr lang="en-US" sz="1400" dirty="0">
                          <a:solidFill>
                            <a:schemeClr val="tx1"/>
                          </a:solidFill>
                          <a:effectLst/>
                          <a:latin typeface="Times New Roman" panose="02020603050405020304" pitchFamily="18" charset="0"/>
                          <a:ea typeface="+mn-ea"/>
                          <a:cs typeface="Times New Roman" panose="02020603050405020304" pitchFamily="18" charset="0"/>
                        </a:rPr>
                        <a:t>3</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spcAft>
                          <a:spcPts val="0"/>
                        </a:spcAft>
                      </a:pPr>
                      <a:r>
                        <a:rPr lang="en-US" sz="1400" dirty="0" err="1">
                          <a:solidFill>
                            <a:schemeClr val="tx1"/>
                          </a:solidFill>
                          <a:effectLst/>
                          <a:latin typeface="Times New Roman" panose="02020603050405020304" pitchFamily="18" charset="0"/>
                          <a:ea typeface="+mn-ea"/>
                          <a:cs typeface="Times New Roman" panose="02020603050405020304" pitchFamily="18" charset="0"/>
                        </a:rPr>
                        <a:t>触发探测器</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spcAft>
                          <a:spcPts val="0"/>
                        </a:spcAft>
                      </a:pPr>
                      <a:r>
                        <a:rPr lang="zh-CN" sz="1400" dirty="0">
                          <a:solidFill>
                            <a:schemeClr val="tx1"/>
                          </a:solidFill>
                          <a:effectLst/>
                          <a:latin typeface="Times New Roman" panose="02020603050405020304" pitchFamily="18" charset="0"/>
                          <a:ea typeface="+mn-ea"/>
                          <a:cs typeface="Times New Roman" panose="02020603050405020304" pitchFamily="18" charset="0"/>
                        </a:rPr>
                        <a:t>测量入射粒子时间并给出系统触发信号</a:t>
                      </a: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spcAft>
                          <a:spcPts val="0"/>
                        </a:spcAft>
                      </a:pPr>
                      <a:r>
                        <a:rPr lang="en-US" sz="1400" dirty="0">
                          <a:solidFill>
                            <a:schemeClr val="tx1"/>
                          </a:solidFill>
                          <a:effectLst/>
                          <a:latin typeface="Times New Roman" panose="02020603050405020304" pitchFamily="18" charset="0"/>
                          <a:ea typeface="+mn-ea"/>
                          <a:cs typeface="Times New Roman" panose="02020603050405020304" pitchFamily="18" charset="0"/>
                        </a:rPr>
                        <a:t>时间分辨小于1ns</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spcAft>
                          <a:spcPts val="0"/>
                        </a:spcAft>
                      </a:pPr>
                      <a:r>
                        <a:rPr lang="zh-CN" altLang="en-US" sz="1400" dirty="0">
                          <a:solidFill>
                            <a:schemeClr val="tx1"/>
                          </a:solidFill>
                          <a:effectLst/>
                          <a:latin typeface="Times New Roman" panose="02020603050405020304" pitchFamily="18" charset="0"/>
                          <a:ea typeface="+mn-ea"/>
                          <a:cs typeface="Times New Roman" panose="02020603050405020304" pitchFamily="18" charset="0"/>
                        </a:rPr>
                        <a:t>闪烁光纤</a:t>
                      </a:r>
                      <a:r>
                        <a:rPr lang="en-US" altLang="zh-CN" sz="1400" dirty="0">
                          <a:solidFill>
                            <a:schemeClr val="tx1"/>
                          </a:solidFill>
                          <a:effectLst/>
                          <a:latin typeface="Times New Roman" panose="02020603050405020304" pitchFamily="18" charset="0"/>
                          <a:ea typeface="+mn-ea"/>
                          <a:cs typeface="Times New Roman" panose="02020603050405020304" pitchFamily="18" charset="0"/>
                        </a:rPr>
                        <a:t>+</a:t>
                      </a:r>
                      <a:r>
                        <a:rPr lang="zh-CN" altLang="en-US" sz="1400" dirty="0">
                          <a:solidFill>
                            <a:schemeClr val="tx1"/>
                          </a:solidFill>
                          <a:effectLst/>
                          <a:latin typeface="Times New Roman" panose="02020603050405020304" pitchFamily="18" charset="0"/>
                          <a:ea typeface="+mn-ea"/>
                          <a:cs typeface="Times New Roman" panose="02020603050405020304" pitchFamily="18" charset="0"/>
                        </a:rPr>
                        <a:t>快光电倍增管技术</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125801548"/>
                  </a:ext>
                </a:extLst>
              </a:tr>
              <a:tr h="421049">
                <a:tc>
                  <a:txBody>
                    <a:bodyPr/>
                    <a:lstStyle/>
                    <a:p>
                      <a:pPr indent="0" algn="ctr">
                        <a:spcAft>
                          <a:spcPts val="0"/>
                        </a:spcAft>
                      </a:pPr>
                      <a:r>
                        <a:rPr lang="en-US" sz="1400" dirty="0">
                          <a:solidFill>
                            <a:schemeClr val="tx1"/>
                          </a:solidFill>
                          <a:effectLst/>
                          <a:latin typeface="Times New Roman" panose="02020603050405020304" pitchFamily="18" charset="0"/>
                          <a:ea typeface="+mn-ea"/>
                          <a:cs typeface="Times New Roman" panose="02020603050405020304" pitchFamily="18" charset="0"/>
                        </a:rPr>
                        <a:t>4</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spcAft>
                          <a:spcPts val="0"/>
                        </a:spcAft>
                      </a:pPr>
                      <a:r>
                        <a:rPr lang="en-US" sz="1400" dirty="0" err="1">
                          <a:solidFill>
                            <a:schemeClr val="tx1"/>
                          </a:solidFill>
                          <a:effectLst/>
                          <a:latin typeface="Times New Roman" panose="02020603050405020304" pitchFamily="18" charset="0"/>
                          <a:ea typeface="+mn-ea"/>
                          <a:cs typeface="Times New Roman" panose="02020603050405020304" pitchFamily="18" charset="0"/>
                        </a:rPr>
                        <a:t>束斑测量探测器</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spcAft>
                          <a:spcPts val="0"/>
                        </a:spcAft>
                      </a:pPr>
                      <a:r>
                        <a:rPr lang="zh-CN" sz="1400" dirty="0">
                          <a:solidFill>
                            <a:schemeClr val="tx1"/>
                          </a:solidFill>
                          <a:effectLst/>
                          <a:latin typeface="Times New Roman" panose="02020603050405020304" pitchFamily="18" charset="0"/>
                          <a:ea typeface="+mn-ea"/>
                          <a:cs typeface="Times New Roman" panose="02020603050405020304" pitchFamily="18" charset="0"/>
                        </a:rPr>
                        <a:t>测量束斑剖面、均匀性</a:t>
                      </a: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spcAft>
                          <a:spcPts val="0"/>
                        </a:spcAft>
                      </a:pPr>
                      <a:r>
                        <a:rPr lang="zh-CN" sz="1400" dirty="0">
                          <a:solidFill>
                            <a:schemeClr val="tx1"/>
                          </a:solidFill>
                          <a:effectLst/>
                          <a:latin typeface="Times New Roman" panose="02020603050405020304" pitchFamily="18" charset="0"/>
                          <a:ea typeface="+mn-ea"/>
                          <a:cs typeface="Times New Roman" panose="02020603050405020304" pitchFamily="18" charset="0"/>
                        </a:rPr>
                        <a:t>位置分辨小于</a:t>
                      </a:r>
                      <a:r>
                        <a:rPr lang="en-US" sz="1400" dirty="0">
                          <a:solidFill>
                            <a:schemeClr val="tx1"/>
                          </a:solidFill>
                          <a:effectLst/>
                          <a:latin typeface="Times New Roman" panose="02020603050405020304" pitchFamily="18" charset="0"/>
                          <a:ea typeface="+mn-ea"/>
                          <a:cs typeface="Times New Roman" panose="02020603050405020304" pitchFamily="18" charset="0"/>
                        </a:rPr>
                        <a:t>150μm</a:t>
                      </a:r>
                      <a:r>
                        <a:rPr lang="zh-CN" altLang="en-US" sz="1400" dirty="0">
                          <a:solidFill>
                            <a:schemeClr val="tx1"/>
                          </a:solidFill>
                          <a:effectLst/>
                          <a:latin typeface="Times New Roman" panose="02020603050405020304" pitchFamily="18" charset="0"/>
                          <a:ea typeface="+mn-ea"/>
                          <a:cs typeface="Times New Roman" panose="02020603050405020304" pitchFamily="18" charset="0"/>
                        </a:rPr>
                        <a:t>；</a:t>
                      </a:r>
                      <a:endParaRPr lang="en-US" altLang="zh-CN" sz="1400" dirty="0">
                        <a:solidFill>
                          <a:schemeClr val="tx1"/>
                        </a:solidFill>
                        <a:effectLst/>
                        <a:latin typeface="Times New Roman" panose="02020603050405020304" pitchFamily="18" charset="0"/>
                        <a:ea typeface="+mn-ea"/>
                        <a:cs typeface="Times New Roman" panose="02020603050405020304" pitchFamily="18" charset="0"/>
                      </a:endParaRPr>
                    </a:p>
                    <a:p>
                      <a:pPr indent="0" algn="ctr">
                        <a:spcAft>
                          <a:spcPts val="0"/>
                        </a:spcAft>
                      </a:pPr>
                      <a:r>
                        <a:rPr lang="zh-CN" sz="1400" dirty="0">
                          <a:solidFill>
                            <a:schemeClr val="tx1"/>
                          </a:solidFill>
                          <a:effectLst/>
                          <a:latin typeface="Times New Roman" panose="02020603050405020304" pitchFamily="18" charset="0"/>
                          <a:ea typeface="+mn-ea"/>
                          <a:cs typeface="Times New Roman" panose="02020603050405020304" pitchFamily="18" charset="0"/>
                        </a:rPr>
                        <a:t>通道数大于</a:t>
                      </a:r>
                      <a:r>
                        <a:rPr lang="en-US" sz="1400" dirty="0">
                          <a:solidFill>
                            <a:schemeClr val="tx1"/>
                          </a:solidFill>
                          <a:effectLst/>
                          <a:latin typeface="Times New Roman" panose="02020603050405020304" pitchFamily="18" charset="0"/>
                          <a:ea typeface="+mn-ea"/>
                          <a:cs typeface="Times New Roman" panose="02020603050405020304" pitchFamily="18" charset="0"/>
                        </a:rPr>
                        <a:t>1200</a:t>
                      </a:r>
                      <a:r>
                        <a:rPr lang="zh-CN" sz="1400" dirty="0">
                          <a:solidFill>
                            <a:schemeClr val="tx1"/>
                          </a:solidFill>
                          <a:effectLst/>
                          <a:latin typeface="Times New Roman" panose="02020603050405020304" pitchFamily="18" charset="0"/>
                          <a:ea typeface="+mn-ea"/>
                          <a:cs typeface="Times New Roman" panose="02020603050405020304" pitchFamily="18" charset="0"/>
                        </a:rPr>
                        <a:t>路</a:t>
                      </a: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spcAft>
                          <a:spcPts val="0"/>
                        </a:spcAft>
                      </a:pPr>
                      <a:r>
                        <a:rPr lang="en-US" sz="1400" dirty="0" err="1">
                          <a:solidFill>
                            <a:schemeClr val="tx1"/>
                          </a:solidFill>
                          <a:effectLst/>
                          <a:latin typeface="Times New Roman" panose="02020603050405020304" pitchFamily="18" charset="0"/>
                          <a:ea typeface="+mn-ea"/>
                          <a:cs typeface="Times New Roman" panose="02020603050405020304" pitchFamily="18" charset="0"/>
                        </a:rPr>
                        <a:t>Micromegas气体探测器</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82090288"/>
                  </a:ext>
                </a:extLst>
              </a:tr>
              <a:tr h="306829">
                <a:tc rowSpan="2">
                  <a:txBody>
                    <a:bodyPr/>
                    <a:lstStyle/>
                    <a:p>
                      <a:pPr indent="0" algn="ctr">
                        <a:spcAft>
                          <a:spcPts val="0"/>
                        </a:spcAft>
                      </a:pPr>
                      <a:r>
                        <a:rPr lang="en-US" sz="1400" dirty="0">
                          <a:solidFill>
                            <a:schemeClr val="tx1"/>
                          </a:solidFill>
                          <a:effectLst/>
                          <a:latin typeface="Times New Roman" panose="02020603050405020304" pitchFamily="18" charset="0"/>
                          <a:ea typeface="+mn-ea"/>
                          <a:cs typeface="Times New Roman" panose="02020603050405020304" pitchFamily="18" charset="0"/>
                        </a:rPr>
                        <a:t>5</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rowSpan="2">
                  <a:txBody>
                    <a:bodyPr/>
                    <a:lstStyle/>
                    <a:p>
                      <a:pPr indent="0" algn="ctr">
                        <a:spcAft>
                          <a:spcPts val="0"/>
                        </a:spcAft>
                      </a:pPr>
                      <a:r>
                        <a:rPr lang="en-US" sz="1400" dirty="0" err="1">
                          <a:solidFill>
                            <a:schemeClr val="tx1"/>
                          </a:solidFill>
                          <a:effectLst/>
                          <a:latin typeface="Times New Roman" panose="02020603050405020304" pitchFamily="18" charset="0"/>
                          <a:ea typeface="+mn-ea"/>
                          <a:cs typeface="Times New Roman" panose="02020603050405020304" pitchFamily="18" charset="0"/>
                        </a:rPr>
                        <a:t>束流强度测量探测器</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spcAft>
                          <a:spcPts val="0"/>
                        </a:spcAft>
                      </a:pPr>
                      <a:r>
                        <a:rPr lang="zh-CN" altLang="en-US" sz="1400" dirty="0">
                          <a:solidFill>
                            <a:schemeClr val="tx1"/>
                          </a:solidFill>
                          <a:effectLst/>
                          <a:latin typeface="Times New Roman" panose="02020603050405020304" pitchFamily="18" charset="0"/>
                          <a:ea typeface="+mn-ea"/>
                          <a:cs typeface="Times New Roman" panose="02020603050405020304" pitchFamily="18" charset="0"/>
                        </a:rPr>
                        <a:t>长期质子流强监测</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rowSpan="2">
                  <a:txBody>
                    <a:bodyPr/>
                    <a:lstStyle/>
                    <a:p>
                      <a:pPr indent="0" algn="ctr">
                        <a:spcAft>
                          <a:spcPts val="0"/>
                        </a:spcAft>
                      </a:pPr>
                      <a:r>
                        <a:rPr lang="en-US" sz="1400" dirty="0" err="1">
                          <a:solidFill>
                            <a:schemeClr val="tx1"/>
                          </a:solidFill>
                          <a:effectLst/>
                          <a:latin typeface="Times New Roman" panose="02020603050405020304" pitchFamily="18" charset="0"/>
                          <a:ea typeface="+mn-ea"/>
                          <a:cs typeface="Times New Roman" panose="02020603050405020304" pitchFamily="18" charset="0"/>
                        </a:rPr>
                        <a:t>极弱质子束</a:t>
                      </a:r>
                      <a:r>
                        <a:rPr lang="zh-CN" altLang="en-US" sz="1400" dirty="0">
                          <a:solidFill>
                            <a:schemeClr val="tx1"/>
                          </a:solidFill>
                          <a:effectLst/>
                          <a:latin typeface="Times New Roman" panose="02020603050405020304" pitchFamily="18" charset="0"/>
                          <a:ea typeface="+mn-ea"/>
                          <a:cs typeface="Times New Roman" panose="02020603050405020304" pitchFamily="18" charset="0"/>
                        </a:rPr>
                        <a:t>；</a:t>
                      </a:r>
                      <a:endParaRPr lang="en-US" altLang="zh-CN" sz="1400" dirty="0">
                        <a:solidFill>
                          <a:schemeClr val="tx1"/>
                        </a:solidFill>
                        <a:effectLst/>
                        <a:latin typeface="Times New Roman" panose="02020603050405020304" pitchFamily="18" charset="0"/>
                        <a:ea typeface="+mn-ea"/>
                        <a:cs typeface="Times New Roman" panose="02020603050405020304" pitchFamily="18" charset="0"/>
                      </a:endParaRPr>
                    </a:p>
                    <a:p>
                      <a:pPr indent="0" algn="ctr">
                        <a:spcAft>
                          <a:spcPts val="0"/>
                        </a:spcAft>
                      </a:pPr>
                      <a:r>
                        <a:rPr lang="en-US" sz="1400" dirty="0">
                          <a:solidFill>
                            <a:schemeClr val="tx1"/>
                          </a:solidFill>
                          <a:effectLst/>
                          <a:latin typeface="Times New Roman" panose="02020603050405020304" pitchFamily="18" charset="0"/>
                          <a:ea typeface="+mn-ea"/>
                          <a:cs typeface="Times New Roman" panose="02020603050405020304" pitchFamily="18" charset="0"/>
                        </a:rPr>
                        <a:t>计数率大于10</a:t>
                      </a:r>
                      <a:r>
                        <a:rPr lang="en-US" sz="1400" baseline="30000" dirty="0">
                          <a:solidFill>
                            <a:schemeClr val="tx1"/>
                          </a:solidFill>
                          <a:effectLst/>
                          <a:latin typeface="Times New Roman" panose="02020603050405020304" pitchFamily="18" charset="0"/>
                          <a:ea typeface="+mn-ea"/>
                          <a:cs typeface="Times New Roman" panose="02020603050405020304" pitchFamily="18" charset="0"/>
                        </a:rPr>
                        <a:t>5</a:t>
                      </a:r>
                      <a:r>
                        <a:rPr lang="en-US" sz="1400" dirty="0">
                          <a:solidFill>
                            <a:schemeClr val="tx1"/>
                          </a:solidFill>
                          <a:effectLst/>
                          <a:latin typeface="Times New Roman" panose="02020603050405020304" pitchFamily="18" charset="0"/>
                          <a:ea typeface="+mn-ea"/>
                          <a:cs typeface="Times New Roman" panose="02020603050405020304" pitchFamily="18" charset="0"/>
                        </a:rPr>
                        <a:t>/s</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indent="0" algn="ctr">
                        <a:spcAft>
                          <a:spcPts val="0"/>
                        </a:spcAft>
                      </a:pPr>
                      <a:r>
                        <a:rPr lang="zh-CN" altLang="en-US" sz="1400" dirty="0">
                          <a:solidFill>
                            <a:schemeClr val="tx1"/>
                          </a:solidFill>
                          <a:effectLst/>
                          <a:latin typeface="Times New Roman" panose="02020603050405020304" pitchFamily="18" charset="0"/>
                          <a:ea typeface="+mn-ea"/>
                          <a:cs typeface="Times New Roman" panose="02020603050405020304" pitchFamily="18" charset="0"/>
                        </a:rPr>
                        <a:t>二次电子监督器和</a:t>
                      </a:r>
                      <a:r>
                        <a:rPr lang="en-US" sz="1400" dirty="0" err="1">
                          <a:solidFill>
                            <a:schemeClr val="tx1"/>
                          </a:solidFill>
                          <a:effectLst/>
                          <a:latin typeface="Times New Roman" panose="02020603050405020304" pitchFamily="18" charset="0"/>
                          <a:ea typeface="+mn-ea"/>
                          <a:cs typeface="Times New Roman" panose="02020603050405020304" pitchFamily="18" charset="0"/>
                        </a:rPr>
                        <a:t>SiC</a:t>
                      </a:r>
                      <a:r>
                        <a:rPr lang="zh-CN" sz="1400" dirty="0">
                          <a:solidFill>
                            <a:schemeClr val="tx1"/>
                          </a:solidFill>
                          <a:effectLst/>
                          <a:latin typeface="Times New Roman" panose="02020603050405020304" pitchFamily="18" charset="0"/>
                          <a:ea typeface="+mn-ea"/>
                          <a:cs typeface="Times New Roman" panose="02020603050405020304" pitchFamily="18" charset="0"/>
                        </a:rPr>
                        <a:t>探测器</a:t>
                      </a: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422135898"/>
                  </a:ext>
                </a:extLst>
              </a:tr>
              <a:tr h="306829">
                <a:tc vMerge="1">
                  <a:txBody>
                    <a:bodyPr/>
                    <a:lstStyle/>
                    <a:p>
                      <a:pPr indent="125730" algn="ctr">
                        <a:spcAft>
                          <a:spcPts val="780"/>
                        </a:spcAft>
                      </a:pPr>
                      <a:endParaRPr lang="zh-CN" sz="1800" dirty="0">
                        <a:effectLst/>
                        <a:latin typeface="Times New Roman" panose="02020603050405020304" pitchFamily="18" charset="0"/>
                        <a:ea typeface="宋体" panose="02010600030101010101" pitchFamily="2" charset="-122"/>
                      </a:endParaRPr>
                    </a:p>
                  </a:txBody>
                  <a:tcPr marL="68580" marR="68580" marT="0" marB="0" anchor="ctr"/>
                </a:tc>
                <a:tc vMerge="1">
                  <a:txBody>
                    <a:bodyPr/>
                    <a:lstStyle/>
                    <a:p>
                      <a:pPr indent="125730" algn="ctr">
                        <a:spcAft>
                          <a:spcPts val="780"/>
                        </a:spcAft>
                      </a:pPr>
                      <a:endParaRPr lang="zh-CN" sz="18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spcAft>
                          <a:spcPts val="0"/>
                        </a:spcAft>
                      </a:pPr>
                      <a:r>
                        <a:rPr lang="zh-CN" altLang="en-US" sz="1400" dirty="0">
                          <a:solidFill>
                            <a:schemeClr val="tx1"/>
                          </a:solidFill>
                          <a:effectLst/>
                          <a:latin typeface="Times New Roman" panose="02020603050405020304" pitchFamily="18" charset="0"/>
                          <a:ea typeface="+mn-ea"/>
                          <a:cs typeface="Times New Roman" panose="02020603050405020304" pitchFamily="18" charset="0"/>
                        </a:rPr>
                        <a:t>极弱质子流强测量</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vMerge="1">
                  <a:txBody>
                    <a:bodyPr/>
                    <a:lstStyle/>
                    <a:p>
                      <a:pPr indent="125730" algn="ctr">
                        <a:spcAft>
                          <a:spcPts val="780"/>
                        </a:spcAft>
                      </a:pPr>
                      <a:endParaRPr lang="zh-CN" sz="18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spcAft>
                          <a:spcPts val="0"/>
                        </a:spcAft>
                      </a:pPr>
                      <a:r>
                        <a:rPr lang="zh-CN" altLang="zh-CN" sz="1400" dirty="0">
                          <a:solidFill>
                            <a:schemeClr val="tx1"/>
                          </a:solidFill>
                          <a:effectLst/>
                          <a:latin typeface="Times New Roman" panose="02020603050405020304" pitchFamily="18" charset="0"/>
                          <a:ea typeface="+mn-ea"/>
                          <a:cs typeface="Times New Roman" panose="02020603050405020304" pitchFamily="18" charset="0"/>
                        </a:rPr>
                        <a:t>塑料闪烁体探测器</a:t>
                      </a:r>
                      <a:endParaRPr lang="zh-CN" sz="14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8882744"/>
                  </a:ext>
                </a:extLst>
              </a:tr>
            </a:tbl>
          </a:graphicData>
        </a:graphic>
      </p:graphicFrame>
      <p:grpSp>
        <p:nvGrpSpPr>
          <p:cNvPr id="3" name="组合 2">
            <a:extLst>
              <a:ext uri="{FF2B5EF4-FFF2-40B4-BE49-F238E27FC236}">
                <a16:creationId xmlns:a16="http://schemas.microsoft.com/office/drawing/2014/main" id="{EC113D84-E09E-494E-9C8F-287F20E2B3F1}"/>
              </a:ext>
            </a:extLst>
          </p:cNvPr>
          <p:cNvGrpSpPr>
            <a:grpSpLocks noChangeAspect="1"/>
          </p:cNvGrpSpPr>
          <p:nvPr/>
        </p:nvGrpSpPr>
        <p:grpSpPr>
          <a:xfrm>
            <a:off x="678433" y="1028168"/>
            <a:ext cx="5731066" cy="2729688"/>
            <a:chOff x="689898" y="635034"/>
            <a:chExt cx="6129229" cy="3402423"/>
          </a:xfrm>
        </p:grpSpPr>
        <p:grpSp>
          <p:nvGrpSpPr>
            <p:cNvPr id="137" name="组合 136">
              <a:extLst>
                <a:ext uri="{FF2B5EF4-FFF2-40B4-BE49-F238E27FC236}">
                  <a16:creationId xmlns:a16="http://schemas.microsoft.com/office/drawing/2014/main" id="{52644200-0C34-498F-AE4D-9562D1C815CE}"/>
                </a:ext>
              </a:extLst>
            </p:cNvPr>
            <p:cNvGrpSpPr/>
            <p:nvPr/>
          </p:nvGrpSpPr>
          <p:grpSpPr>
            <a:xfrm>
              <a:off x="689898" y="635034"/>
              <a:ext cx="6039274" cy="2490318"/>
              <a:chOff x="82276" y="1427341"/>
              <a:chExt cx="6180613" cy="3294472"/>
            </a:xfrm>
          </p:grpSpPr>
          <p:sp>
            <p:nvSpPr>
              <p:cNvPr id="138" name="AutoShape 3">
                <a:extLst>
                  <a:ext uri="{FF2B5EF4-FFF2-40B4-BE49-F238E27FC236}">
                    <a16:creationId xmlns:a16="http://schemas.microsoft.com/office/drawing/2014/main" id="{5DD83296-7737-418D-B2F3-D4AFB3E24EBB}"/>
                  </a:ext>
                </a:extLst>
              </p:cNvPr>
              <p:cNvSpPr>
                <a:spLocks noChangeAspect="1" noChangeArrowheads="1" noTextEdit="1"/>
              </p:cNvSpPr>
              <p:nvPr/>
            </p:nvSpPr>
            <p:spPr bwMode="auto">
              <a:xfrm>
                <a:off x="140852" y="1440348"/>
                <a:ext cx="6063511" cy="328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39" name="Freeform 5">
                <a:extLst>
                  <a:ext uri="{FF2B5EF4-FFF2-40B4-BE49-F238E27FC236}">
                    <a16:creationId xmlns:a16="http://schemas.microsoft.com/office/drawing/2014/main" id="{F0305973-ACDE-43B1-8938-4FFD242778AA}"/>
                  </a:ext>
                </a:extLst>
              </p:cNvPr>
              <p:cNvSpPr>
                <a:spLocks noEditPoints="1"/>
              </p:cNvSpPr>
              <p:nvPr/>
            </p:nvSpPr>
            <p:spPr bwMode="auto">
              <a:xfrm>
                <a:off x="384427" y="3588673"/>
                <a:ext cx="5878462" cy="554059"/>
              </a:xfrm>
              <a:custGeom>
                <a:avLst/>
                <a:gdLst>
                  <a:gd name="T0" fmla="*/ 7 w 19381"/>
                  <a:gd name="T1" fmla="*/ 1134 h 1519"/>
                  <a:gd name="T2" fmla="*/ 19000 w 19381"/>
                  <a:gd name="T3" fmla="*/ 1134 h 1519"/>
                  <a:gd name="T4" fmla="*/ 19003 w 19381"/>
                  <a:gd name="T5" fmla="*/ 1138 h 1519"/>
                  <a:gd name="T6" fmla="*/ 19003 w 19381"/>
                  <a:gd name="T7" fmla="*/ 1516 h 1519"/>
                  <a:gd name="T8" fmla="*/ 18997 w 19381"/>
                  <a:gd name="T9" fmla="*/ 1514 h 1519"/>
                  <a:gd name="T10" fmla="*/ 19374 w 19381"/>
                  <a:gd name="T11" fmla="*/ 760 h 1519"/>
                  <a:gd name="T12" fmla="*/ 18997 w 19381"/>
                  <a:gd name="T13" fmla="*/ 5 h 1519"/>
                  <a:gd name="T14" fmla="*/ 19003 w 19381"/>
                  <a:gd name="T15" fmla="*/ 4 h 1519"/>
                  <a:gd name="T16" fmla="*/ 19003 w 19381"/>
                  <a:gd name="T17" fmla="*/ 382 h 1519"/>
                  <a:gd name="T18" fmla="*/ 19000 w 19381"/>
                  <a:gd name="T19" fmla="*/ 385 h 1519"/>
                  <a:gd name="T20" fmla="*/ 7 w 19381"/>
                  <a:gd name="T21" fmla="*/ 385 h 1519"/>
                  <a:gd name="T22" fmla="*/ 7 w 19381"/>
                  <a:gd name="T23" fmla="*/ 1134 h 1519"/>
                  <a:gd name="T24" fmla="*/ 3 w 19381"/>
                  <a:gd name="T25" fmla="*/ 382 h 1519"/>
                  <a:gd name="T26" fmla="*/ 3 w 19381"/>
                  <a:gd name="T27" fmla="*/ 381 h 1519"/>
                  <a:gd name="T28" fmla="*/ 18999 w 19381"/>
                  <a:gd name="T29" fmla="*/ 381 h 1519"/>
                  <a:gd name="T30" fmla="*/ 18999 w 19381"/>
                  <a:gd name="T31" fmla="*/ 4 h 1519"/>
                  <a:gd name="T32" fmla="*/ 19000 w 19381"/>
                  <a:gd name="T33" fmla="*/ 3 h 1519"/>
                  <a:gd name="T34" fmla="*/ 19000 w 19381"/>
                  <a:gd name="T35" fmla="*/ 4 h 1519"/>
                  <a:gd name="T36" fmla="*/ 19378 w 19381"/>
                  <a:gd name="T37" fmla="*/ 759 h 1519"/>
                  <a:gd name="T38" fmla="*/ 19378 w 19381"/>
                  <a:gd name="T39" fmla="*/ 760 h 1519"/>
                  <a:gd name="T40" fmla="*/ 19000 w 19381"/>
                  <a:gd name="T41" fmla="*/ 1516 h 1519"/>
                  <a:gd name="T42" fmla="*/ 19000 w 19381"/>
                  <a:gd name="T43" fmla="*/ 1516 h 1519"/>
                  <a:gd name="T44" fmla="*/ 18999 w 19381"/>
                  <a:gd name="T45" fmla="*/ 1516 h 1519"/>
                  <a:gd name="T46" fmla="*/ 18999 w 19381"/>
                  <a:gd name="T47" fmla="*/ 1138 h 1519"/>
                  <a:gd name="T48" fmla="*/ 3 w 19381"/>
                  <a:gd name="T49" fmla="*/ 1138 h 1519"/>
                  <a:gd name="T50" fmla="*/ 3 w 19381"/>
                  <a:gd name="T51" fmla="*/ 1138 h 1519"/>
                  <a:gd name="T52" fmla="*/ 3 w 19381"/>
                  <a:gd name="T53" fmla="*/ 382 h 1519"/>
                  <a:gd name="T54" fmla="*/ 1 w 19381"/>
                  <a:gd name="T55" fmla="*/ 1138 h 1519"/>
                  <a:gd name="T56" fmla="*/ 3 w 19381"/>
                  <a:gd name="T57" fmla="*/ 1140 h 1519"/>
                  <a:gd name="T58" fmla="*/ 18998 w 19381"/>
                  <a:gd name="T59" fmla="*/ 1140 h 1519"/>
                  <a:gd name="T60" fmla="*/ 18998 w 19381"/>
                  <a:gd name="T61" fmla="*/ 1516 h 1519"/>
                  <a:gd name="T62" fmla="*/ 18999 w 19381"/>
                  <a:gd name="T63" fmla="*/ 1518 h 1519"/>
                  <a:gd name="T64" fmla="*/ 19001 w 19381"/>
                  <a:gd name="T65" fmla="*/ 1517 h 1519"/>
                  <a:gd name="T66" fmla="*/ 19379 w 19381"/>
                  <a:gd name="T67" fmla="*/ 761 h 1519"/>
                  <a:gd name="T68" fmla="*/ 19379 w 19381"/>
                  <a:gd name="T69" fmla="*/ 759 h 1519"/>
                  <a:gd name="T70" fmla="*/ 19001 w 19381"/>
                  <a:gd name="T71" fmla="*/ 3 h 1519"/>
                  <a:gd name="T72" fmla="*/ 18999 w 19381"/>
                  <a:gd name="T73" fmla="*/ 2 h 1519"/>
                  <a:gd name="T74" fmla="*/ 18998 w 19381"/>
                  <a:gd name="T75" fmla="*/ 4 h 1519"/>
                  <a:gd name="T76" fmla="*/ 18998 w 19381"/>
                  <a:gd name="T77" fmla="*/ 380 h 1519"/>
                  <a:gd name="T78" fmla="*/ 3 w 19381"/>
                  <a:gd name="T79" fmla="*/ 380 h 1519"/>
                  <a:gd name="T80" fmla="*/ 1 w 19381"/>
                  <a:gd name="T81" fmla="*/ 382 h 1519"/>
                  <a:gd name="T82" fmla="*/ 1 w 19381"/>
                  <a:gd name="T83" fmla="*/ 1138 h 1519"/>
                  <a:gd name="T84" fmla="*/ 0 w 19381"/>
                  <a:gd name="T85" fmla="*/ 382 h 1519"/>
                  <a:gd name="T86" fmla="*/ 3 w 19381"/>
                  <a:gd name="T87" fmla="*/ 379 h 1519"/>
                  <a:gd name="T88" fmla="*/ 18996 w 19381"/>
                  <a:gd name="T89" fmla="*/ 379 h 1519"/>
                  <a:gd name="T90" fmla="*/ 18996 w 19381"/>
                  <a:gd name="T91" fmla="*/ 4 h 1519"/>
                  <a:gd name="T92" fmla="*/ 18999 w 19381"/>
                  <a:gd name="T93" fmla="*/ 1 h 1519"/>
                  <a:gd name="T94" fmla="*/ 19003 w 19381"/>
                  <a:gd name="T95" fmla="*/ 2 h 1519"/>
                  <a:gd name="T96" fmla="*/ 19380 w 19381"/>
                  <a:gd name="T97" fmla="*/ 758 h 1519"/>
                  <a:gd name="T98" fmla="*/ 19380 w 19381"/>
                  <a:gd name="T99" fmla="*/ 761 h 1519"/>
                  <a:gd name="T100" fmla="*/ 19003 w 19381"/>
                  <a:gd name="T101" fmla="*/ 1517 h 1519"/>
                  <a:gd name="T102" fmla="*/ 18999 w 19381"/>
                  <a:gd name="T103" fmla="*/ 1519 h 1519"/>
                  <a:gd name="T104" fmla="*/ 18996 w 19381"/>
                  <a:gd name="T105" fmla="*/ 1516 h 1519"/>
                  <a:gd name="T106" fmla="*/ 18996 w 19381"/>
                  <a:gd name="T107" fmla="*/ 1141 h 1519"/>
                  <a:gd name="T108" fmla="*/ 3 w 19381"/>
                  <a:gd name="T109" fmla="*/ 1141 h 1519"/>
                  <a:gd name="T110" fmla="*/ 0 w 19381"/>
                  <a:gd name="T111" fmla="*/ 1138 h 1519"/>
                  <a:gd name="T112" fmla="*/ 0 w 19381"/>
                  <a:gd name="T113" fmla="*/ 382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381" h="1519">
                    <a:moveTo>
                      <a:pt x="7" y="1134"/>
                    </a:moveTo>
                    <a:lnTo>
                      <a:pt x="19000" y="1134"/>
                    </a:lnTo>
                    <a:cubicBezTo>
                      <a:pt x="19001" y="1134"/>
                      <a:pt x="19003" y="1136"/>
                      <a:pt x="19003" y="1138"/>
                    </a:cubicBezTo>
                    <a:lnTo>
                      <a:pt x="19003" y="1516"/>
                    </a:lnTo>
                    <a:lnTo>
                      <a:pt x="18997" y="1514"/>
                    </a:lnTo>
                    <a:lnTo>
                      <a:pt x="19374" y="760"/>
                    </a:lnTo>
                    <a:lnTo>
                      <a:pt x="18997" y="5"/>
                    </a:lnTo>
                    <a:lnTo>
                      <a:pt x="19003" y="4"/>
                    </a:lnTo>
                    <a:lnTo>
                      <a:pt x="19003" y="382"/>
                    </a:lnTo>
                    <a:cubicBezTo>
                      <a:pt x="19003" y="384"/>
                      <a:pt x="19001" y="385"/>
                      <a:pt x="19000" y="385"/>
                    </a:cubicBezTo>
                    <a:lnTo>
                      <a:pt x="7" y="385"/>
                    </a:lnTo>
                    <a:lnTo>
                      <a:pt x="7" y="1134"/>
                    </a:lnTo>
                    <a:close/>
                    <a:moveTo>
                      <a:pt x="3" y="382"/>
                    </a:moveTo>
                    <a:cubicBezTo>
                      <a:pt x="3" y="381"/>
                      <a:pt x="3" y="381"/>
                      <a:pt x="3" y="381"/>
                    </a:cubicBezTo>
                    <a:lnTo>
                      <a:pt x="18999" y="381"/>
                    </a:lnTo>
                    <a:lnTo>
                      <a:pt x="18999" y="4"/>
                    </a:lnTo>
                    <a:cubicBezTo>
                      <a:pt x="18999" y="4"/>
                      <a:pt x="18999" y="3"/>
                      <a:pt x="19000" y="3"/>
                    </a:cubicBezTo>
                    <a:cubicBezTo>
                      <a:pt x="19000" y="3"/>
                      <a:pt x="19000" y="3"/>
                      <a:pt x="19000" y="4"/>
                    </a:cubicBezTo>
                    <a:lnTo>
                      <a:pt x="19378" y="759"/>
                    </a:lnTo>
                    <a:cubicBezTo>
                      <a:pt x="19378" y="760"/>
                      <a:pt x="19378" y="760"/>
                      <a:pt x="19378" y="760"/>
                    </a:cubicBezTo>
                    <a:lnTo>
                      <a:pt x="19000" y="1516"/>
                    </a:lnTo>
                    <a:cubicBezTo>
                      <a:pt x="19000" y="1516"/>
                      <a:pt x="19000" y="1516"/>
                      <a:pt x="19000" y="1516"/>
                    </a:cubicBezTo>
                    <a:cubicBezTo>
                      <a:pt x="18999" y="1516"/>
                      <a:pt x="18999" y="1516"/>
                      <a:pt x="18999" y="1516"/>
                    </a:cubicBezTo>
                    <a:lnTo>
                      <a:pt x="18999" y="1138"/>
                    </a:lnTo>
                    <a:lnTo>
                      <a:pt x="3" y="1138"/>
                    </a:lnTo>
                    <a:cubicBezTo>
                      <a:pt x="3" y="1138"/>
                      <a:pt x="3" y="1138"/>
                      <a:pt x="3" y="1138"/>
                    </a:cubicBezTo>
                    <a:lnTo>
                      <a:pt x="3" y="382"/>
                    </a:lnTo>
                    <a:close/>
                    <a:moveTo>
                      <a:pt x="1" y="1138"/>
                    </a:moveTo>
                    <a:cubicBezTo>
                      <a:pt x="1" y="1139"/>
                      <a:pt x="2" y="1140"/>
                      <a:pt x="3" y="1140"/>
                    </a:cubicBezTo>
                    <a:lnTo>
                      <a:pt x="18998" y="1140"/>
                    </a:lnTo>
                    <a:lnTo>
                      <a:pt x="18998" y="1516"/>
                    </a:lnTo>
                    <a:cubicBezTo>
                      <a:pt x="18998" y="1517"/>
                      <a:pt x="18998" y="1517"/>
                      <a:pt x="18999" y="1518"/>
                    </a:cubicBezTo>
                    <a:cubicBezTo>
                      <a:pt x="19000" y="1518"/>
                      <a:pt x="19001" y="1517"/>
                      <a:pt x="19001" y="1517"/>
                    </a:cubicBezTo>
                    <a:lnTo>
                      <a:pt x="19379" y="761"/>
                    </a:lnTo>
                    <a:cubicBezTo>
                      <a:pt x="19380" y="760"/>
                      <a:pt x="19380" y="759"/>
                      <a:pt x="19379" y="759"/>
                    </a:cubicBezTo>
                    <a:lnTo>
                      <a:pt x="19001" y="3"/>
                    </a:lnTo>
                    <a:cubicBezTo>
                      <a:pt x="19001" y="2"/>
                      <a:pt x="19000" y="2"/>
                      <a:pt x="18999" y="2"/>
                    </a:cubicBezTo>
                    <a:cubicBezTo>
                      <a:pt x="18998" y="2"/>
                      <a:pt x="18998" y="3"/>
                      <a:pt x="18998" y="4"/>
                    </a:cubicBezTo>
                    <a:lnTo>
                      <a:pt x="18998" y="380"/>
                    </a:lnTo>
                    <a:lnTo>
                      <a:pt x="3" y="380"/>
                    </a:lnTo>
                    <a:cubicBezTo>
                      <a:pt x="2" y="380"/>
                      <a:pt x="1" y="381"/>
                      <a:pt x="1" y="382"/>
                    </a:cubicBezTo>
                    <a:lnTo>
                      <a:pt x="1" y="1138"/>
                    </a:lnTo>
                    <a:close/>
                    <a:moveTo>
                      <a:pt x="0" y="382"/>
                    </a:moveTo>
                    <a:cubicBezTo>
                      <a:pt x="0" y="380"/>
                      <a:pt x="2" y="379"/>
                      <a:pt x="3" y="379"/>
                    </a:cubicBezTo>
                    <a:lnTo>
                      <a:pt x="18996" y="379"/>
                    </a:lnTo>
                    <a:lnTo>
                      <a:pt x="18996" y="4"/>
                    </a:lnTo>
                    <a:cubicBezTo>
                      <a:pt x="18996" y="2"/>
                      <a:pt x="18997" y="1"/>
                      <a:pt x="18999" y="1"/>
                    </a:cubicBezTo>
                    <a:cubicBezTo>
                      <a:pt x="19000" y="0"/>
                      <a:pt x="19002" y="1"/>
                      <a:pt x="19003" y="2"/>
                    </a:cubicBezTo>
                    <a:lnTo>
                      <a:pt x="19380" y="758"/>
                    </a:lnTo>
                    <a:cubicBezTo>
                      <a:pt x="19381" y="759"/>
                      <a:pt x="19381" y="760"/>
                      <a:pt x="19380" y="761"/>
                    </a:cubicBezTo>
                    <a:lnTo>
                      <a:pt x="19003" y="1517"/>
                    </a:lnTo>
                    <a:cubicBezTo>
                      <a:pt x="19002" y="1518"/>
                      <a:pt x="19000" y="1519"/>
                      <a:pt x="18999" y="1519"/>
                    </a:cubicBezTo>
                    <a:cubicBezTo>
                      <a:pt x="18997" y="1518"/>
                      <a:pt x="18996" y="1517"/>
                      <a:pt x="18996" y="1516"/>
                    </a:cubicBezTo>
                    <a:lnTo>
                      <a:pt x="18996" y="1141"/>
                    </a:lnTo>
                    <a:lnTo>
                      <a:pt x="3" y="1141"/>
                    </a:lnTo>
                    <a:cubicBezTo>
                      <a:pt x="2" y="1141"/>
                      <a:pt x="0" y="1139"/>
                      <a:pt x="0" y="1138"/>
                    </a:cubicBezTo>
                    <a:lnTo>
                      <a:pt x="0" y="38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p>
            </p:txBody>
          </p:sp>
          <p:sp>
            <p:nvSpPr>
              <p:cNvPr id="140" name="Freeform 17">
                <a:extLst>
                  <a:ext uri="{FF2B5EF4-FFF2-40B4-BE49-F238E27FC236}">
                    <a16:creationId xmlns:a16="http://schemas.microsoft.com/office/drawing/2014/main" id="{56D41FF3-2696-4823-8480-0C9684D72EE4}"/>
                  </a:ext>
                </a:extLst>
              </p:cNvPr>
              <p:cNvSpPr>
                <a:spLocks/>
              </p:cNvSpPr>
              <p:nvPr/>
            </p:nvSpPr>
            <p:spPr bwMode="auto">
              <a:xfrm>
                <a:off x="3878891" y="3542203"/>
                <a:ext cx="92182" cy="105450"/>
              </a:xfrm>
              <a:custGeom>
                <a:avLst/>
                <a:gdLst>
                  <a:gd name="T0" fmla="*/ 0 w 54"/>
                  <a:gd name="T1" fmla="*/ 59 h 59"/>
                  <a:gd name="T2" fmla="*/ 35 w 54"/>
                  <a:gd name="T3" fmla="*/ 59 h 59"/>
                  <a:gd name="T4" fmla="*/ 54 w 54"/>
                  <a:gd name="T5" fmla="*/ 0 h 59"/>
                  <a:gd name="T6" fmla="*/ 22 w 54"/>
                  <a:gd name="T7" fmla="*/ 0 h 59"/>
                  <a:gd name="T8" fmla="*/ 0 w 54"/>
                  <a:gd name="T9" fmla="*/ 59 h 59"/>
                </a:gdLst>
                <a:ahLst/>
                <a:cxnLst>
                  <a:cxn ang="0">
                    <a:pos x="T0" y="T1"/>
                  </a:cxn>
                  <a:cxn ang="0">
                    <a:pos x="T2" y="T3"/>
                  </a:cxn>
                  <a:cxn ang="0">
                    <a:pos x="T4" y="T5"/>
                  </a:cxn>
                  <a:cxn ang="0">
                    <a:pos x="T6" y="T7"/>
                  </a:cxn>
                  <a:cxn ang="0">
                    <a:pos x="T8" y="T9"/>
                  </a:cxn>
                </a:cxnLst>
                <a:rect l="0" t="0" r="r" b="b"/>
                <a:pathLst>
                  <a:path w="54" h="59">
                    <a:moveTo>
                      <a:pt x="0" y="59"/>
                    </a:moveTo>
                    <a:lnTo>
                      <a:pt x="35" y="59"/>
                    </a:lnTo>
                    <a:lnTo>
                      <a:pt x="54" y="0"/>
                    </a:lnTo>
                    <a:lnTo>
                      <a:pt x="22" y="0"/>
                    </a:lnTo>
                    <a:lnTo>
                      <a:pt x="0" y="59"/>
                    </a:lnTo>
                    <a:close/>
                  </a:path>
                </a:pathLst>
              </a:custGeom>
              <a:solidFill>
                <a:srgbClr val="404F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41" name="Freeform 18">
                <a:extLst>
                  <a:ext uri="{FF2B5EF4-FFF2-40B4-BE49-F238E27FC236}">
                    <a16:creationId xmlns:a16="http://schemas.microsoft.com/office/drawing/2014/main" id="{72BFCEB4-E1FD-4974-BCEC-FF2D8758C336}"/>
                  </a:ext>
                </a:extLst>
              </p:cNvPr>
              <p:cNvSpPr>
                <a:spLocks/>
              </p:cNvSpPr>
              <p:nvPr/>
            </p:nvSpPr>
            <p:spPr bwMode="auto">
              <a:xfrm>
                <a:off x="3878891" y="3542203"/>
                <a:ext cx="92182" cy="105450"/>
              </a:xfrm>
              <a:custGeom>
                <a:avLst/>
                <a:gdLst>
                  <a:gd name="T0" fmla="*/ 0 w 54"/>
                  <a:gd name="T1" fmla="*/ 59 h 59"/>
                  <a:gd name="T2" fmla="*/ 35 w 54"/>
                  <a:gd name="T3" fmla="*/ 59 h 59"/>
                  <a:gd name="T4" fmla="*/ 54 w 54"/>
                  <a:gd name="T5" fmla="*/ 0 h 59"/>
                  <a:gd name="T6" fmla="*/ 22 w 54"/>
                  <a:gd name="T7" fmla="*/ 0 h 59"/>
                  <a:gd name="T8" fmla="*/ 0 w 54"/>
                  <a:gd name="T9" fmla="*/ 59 h 59"/>
                </a:gdLst>
                <a:ahLst/>
                <a:cxnLst>
                  <a:cxn ang="0">
                    <a:pos x="T0" y="T1"/>
                  </a:cxn>
                  <a:cxn ang="0">
                    <a:pos x="T2" y="T3"/>
                  </a:cxn>
                  <a:cxn ang="0">
                    <a:pos x="T4" y="T5"/>
                  </a:cxn>
                  <a:cxn ang="0">
                    <a:pos x="T6" y="T7"/>
                  </a:cxn>
                  <a:cxn ang="0">
                    <a:pos x="T8" y="T9"/>
                  </a:cxn>
                </a:cxnLst>
                <a:rect l="0" t="0" r="r" b="b"/>
                <a:pathLst>
                  <a:path w="54" h="59">
                    <a:moveTo>
                      <a:pt x="0" y="59"/>
                    </a:moveTo>
                    <a:lnTo>
                      <a:pt x="35" y="59"/>
                    </a:lnTo>
                    <a:lnTo>
                      <a:pt x="54" y="0"/>
                    </a:lnTo>
                    <a:lnTo>
                      <a:pt x="22" y="0"/>
                    </a:lnTo>
                    <a:lnTo>
                      <a:pt x="0" y="5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42" name="Freeform 19">
                <a:extLst>
                  <a:ext uri="{FF2B5EF4-FFF2-40B4-BE49-F238E27FC236}">
                    <a16:creationId xmlns:a16="http://schemas.microsoft.com/office/drawing/2014/main" id="{9CD2C0AD-7E73-4487-B27B-7ECCB93C1B3F}"/>
                  </a:ext>
                </a:extLst>
              </p:cNvPr>
              <p:cNvSpPr>
                <a:spLocks/>
              </p:cNvSpPr>
              <p:nvPr/>
            </p:nvSpPr>
            <p:spPr bwMode="auto">
              <a:xfrm>
                <a:off x="3938639" y="3542203"/>
                <a:ext cx="32434" cy="666659"/>
              </a:xfrm>
              <a:custGeom>
                <a:avLst/>
                <a:gdLst>
                  <a:gd name="T0" fmla="*/ 0 w 19"/>
                  <a:gd name="T1" fmla="*/ 59 h 373"/>
                  <a:gd name="T2" fmla="*/ 0 w 19"/>
                  <a:gd name="T3" fmla="*/ 373 h 373"/>
                  <a:gd name="T4" fmla="*/ 19 w 19"/>
                  <a:gd name="T5" fmla="*/ 282 h 373"/>
                  <a:gd name="T6" fmla="*/ 19 w 19"/>
                  <a:gd name="T7" fmla="*/ 0 h 373"/>
                  <a:gd name="T8" fmla="*/ 0 w 19"/>
                  <a:gd name="T9" fmla="*/ 59 h 373"/>
                </a:gdLst>
                <a:ahLst/>
                <a:cxnLst>
                  <a:cxn ang="0">
                    <a:pos x="T0" y="T1"/>
                  </a:cxn>
                  <a:cxn ang="0">
                    <a:pos x="T2" y="T3"/>
                  </a:cxn>
                  <a:cxn ang="0">
                    <a:pos x="T4" y="T5"/>
                  </a:cxn>
                  <a:cxn ang="0">
                    <a:pos x="T6" y="T7"/>
                  </a:cxn>
                  <a:cxn ang="0">
                    <a:pos x="T8" y="T9"/>
                  </a:cxn>
                </a:cxnLst>
                <a:rect l="0" t="0" r="r" b="b"/>
                <a:pathLst>
                  <a:path w="19" h="373">
                    <a:moveTo>
                      <a:pt x="0" y="59"/>
                    </a:moveTo>
                    <a:lnTo>
                      <a:pt x="0" y="373"/>
                    </a:lnTo>
                    <a:lnTo>
                      <a:pt x="19" y="282"/>
                    </a:lnTo>
                    <a:lnTo>
                      <a:pt x="19" y="0"/>
                    </a:lnTo>
                    <a:lnTo>
                      <a:pt x="0" y="59"/>
                    </a:lnTo>
                    <a:close/>
                  </a:path>
                </a:pathLst>
              </a:custGeom>
              <a:solidFill>
                <a:srgbClr val="303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43" name="Freeform 20">
                <a:extLst>
                  <a:ext uri="{FF2B5EF4-FFF2-40B4-BE49-F238E27FC236}">
                    <a16:creationId xmlns:a16="http://schemas.microsoft.com/office/drawing/2014/main" id="{0EC249DD-6951-4BA4-B3B0-1D1F6797DCAD}"/>
                  </a:ext>
                </a:extLst>
              </p:cNvPr>
              <p:cNvSpPr>
                <a:spLocks/>
              </p:cNvSpPr>
              <p:nvPr/>
            </p:nvSpPr>
            <p:spPr bwMode="auto">
              <a:xfrm>
                <a:off x="3938639" y="3542203"/>
                <a:ext cx="32434" cy="666659"/>
              </a:xfrm>
              <a:custGeom>
                <a:avLst/>
                <a:gdLst>
                  <a:gd name="T0" fmla="*/ 0 w 19"/>
                  <a:gd name="T1" fmla="*/ 59 h 373"/>
                  <a:gd name="T2" fmla="*/ 0 w 19"/>
                  <a:gd name="T3" fmla="*/ 373 h 373"/>
                  <a:gd name="T4" fmla="*/ 19 w 19"/>
                  <a:gd name="T5" fmla="*/ 282 h 373"/>
                  <a:gd name="T6" fmla="*/ 19 w 19"/>
                  <a:gd name="T7" fmla="*/ 0 h 373"/>
                  <a:gd name="T8" fmla="*/ 0 w 19"/>
                  <a:gd name="T9" fmla="*/ 59 h 373"/>
                </a:gdLst>
                <a:ahLst/>
                <a:cxnLst>
                  <a:cxn ang="0">
                    <a:pos x="T0" y="T1"/>
                  </a:cxn>
                  <a:cxn ang="0">
                    <a:pos x="T2" y="T3"/>
                  </a:cxn>
                  <a:cxn ang="0">
                    <a:pos x="T4" y="T5"/>
                  </a:cxn>
                  <a:cxn ang="0">
                    <a:pos x="T6" y="T7"/>
                  </a:cxn>
                  <a:cxn ang="0">
                    <a:pos x="T8" y="T9"/>
                  </a:cxn>
                </a:cxnLst>
                <a:rect l="0" t="0" r="r" b="b"/>
                <a:pathLst>
                  <a:path w="19" h="373">
                    <a:moveTo>
                      <a:pt x="0" y="59"/>
                    </a:moveTo>
                    <a:lnTo>
                      <a:pt x="0" y="373"/>
                    </a:lnTo>
                    <a:lnTo>
                      <a:pt x="19" y="282"/>
                    </a:lnTo>
                    <a:lnTo>
                      <a:pt x="19" y="0"/>
                    </a:lnTo>
                    <a:lnTo>
                      <a:pt x="0" y="5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44" name="Rectangle 21">
                <a:extLst>
                  <a:ext uri="{FF2B5EF4-FFF2-40B4-BE49-F238E27FC236}">
                    <a16:creationId xmlns:a16="http://schemas.microsoft.com/office/drawing/2014/main" id="{3555C8DF-5CBF-401D-99FE-80B2093DFEAD}"/>
                  </a:ext>
                </a:extLst>
              </p:cNvPr>
              <p:cNvSpPr>
                <a:spLocks noChangeArrowheads="1"/>
              </p:cNvSpPr>
              <p:nvPr/>
            </p:nvSpPr>
            <p:spPr bwMode="auto">
              <a:xfrm>
                <a:off x="3878891" y="3647654"/>
                <a:ext cx="59747" cy="561209"/>
              </a:xfrm>
              <a:prstGeom prst="rect">
                <a:avLst/>
              </a:prstGeom>
              <a:solidFill>
                <a:srgbClr val="5063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45" name="Rectangle 22">
                <a:extLst>
                  <a:ext uri="{FF2B5EF4-FFF2-40B4-BE49-F238E27FC236}">
                    <a16:creationId xmlns:a16="http://schemas.microsoft.com/office/drawing/2014/main" id="{43560715-1042-4E80-985A-67663EA28608}"/>
                  </a:ext>
                </a:extLst>
              </p:cNvPr>
              <p:cNvSpPr>
                <a:spLocks noChangeArrowheads="1"/>
              </p:cNvSpPr>
              <p:nvPr/>
            </p:nvSpPr>
            <p:spPr bwMode="auto">
              <a:xfrm>
                <a:off x="3878891" y="3647654"/>
                <a:ext cx="59747" cy="561209"/>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46" name="Freeform 23">
                <a:extLst>
                  <a:ext uri="{FF2B5EF4-FFF2-40B4-BE49-F238E27FC236}">
                    <a16:creationId xmlns:a16="http://schemas.microsoft.com/office/drawing/2014/main" id="{096A5583-3005-4BED-B8DD-F251B7A02AEF}"/>
                  </a:ext>
                </a:extLst>
              </p:cNvPr>
              <p:cNvSpPr>
                <a:spLocks/>
              </p:cNvSpPr>
              <p:nvPr/>
            </p:nvSpPr>
            <p:spPr bwMode="auto">
              <a:xfrm>
                <a:off x="4072838" y="3542203"/>
                <a:ext cx="92182" cy="105450"/>
              </a:xfrm>
              <a:custGeom>
                <a:avLst/>
                <a:gdLst>
                  <a:gd name="T0" fmla="*/ 0 w 54"/>
                  <a:gd name="T1" fmla="*/ 59 h 59"/>
                  <a:gd name="T2" fmla="*/ 35 w 54"/>
                  <a:gd name="T3" fmla="*/ 59 h 59"/>
                  <a:gd name="T4" fmla="*/ 54 w 54"/>
                  <a:gd name="T5" fmla="*/ 0 h 59"/>
                  <a:gd name="T6" fmla="*/ 22 w 54"/>
                  <a:gd name="T7" fmla="*/ 0 h 59"/>
                  <a:gd name="T8" fmla="*/ 0 w 54"/>
                  <a:gd name="T9" fmla="*/ 59 h 59"/>
                </a:gdLst>
                <a:ahLst/>
                <a:cxnLst>
                  <a:cxn ang="0">
                    <a:pos x="T0" y="T1"/>
                  </a:cxn>
                  <a:cxn ang="0">
                    <a:pos x="T2" y="T3"/>
                  </a:cxn>
                  <a:cxn ang="0">
                    <a:pos x="T4" y="T5"/>
                  </a:cxn>
                  <a:cxn ang="0">
                    <a:pos x="T6" y="T7"/>
                  </a:cxn>
                  <a:cxn ang="0">
                    <a:pos x="T8" y="T9"/>
                  </a:cxn>
                </a:cxnLst>
                <a:rect l="0" t="0" r="r" b="b"/>
                <a:pathLst>
                  <a:path w="54" h="59">
                    <a:moveTo>
                      <a:pt x="0" y="59"/>
                    </a:moveTo>
                    <a:lnTo>
                      <a:pt x="35" y="59"/>
                    </a:lnTo>
                    <a:lnTo>
                      <a:pt x="54" y="0"/>
                    </a:lnTo>
                    <a:lnTo>
                      <a:pt x="22" y="0"/>
                    </a:lnTo>
                    <a:lnTo>
                      <a:pt x="0" y="59"/>
                    </a:lnTo>
                    <a:close/>
                  </a:path>
                </a:pathLst>
              </a:custGeom>
              <a:solidFill>
                <a:srgbClr val="404F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47" name="Freeform 24">
                <a:extLst>
                  <a:ext uri="{FF2B5EF4-FFF2-40B4-BE49-F238E27FC236}">
                    <a16:creationId xmlns:a16="http://schemas.microsoft.com/office/drawing/2014/main" id="{58D3620E-C5EE-4189-9EBC-8A9C808FFD07}"/>
                  </a:ext>
                </a:extLst>
              </p:cNvPr>
              <p:cNvSpPr>
                <a:spLocks/>
              </p:cNvSpPr>
              <p:nvPr/>
            </p:nvSpPr>
            <p:spPr bwMode="auto">
              <a:xfrm>
                <a:off x="4072838" y="3542203"/>
                <a:ext cx="92182" cy="105450"/>
              </a:xfrm>
              <a:custGeom>
                <a:avLst/>
                <a:gdLst>
                  <a:gd name="T0" fmla="*/ 0 w 54"/>
                  <a:gd name="T1" fmla="*/ 59 h 59"/>
                  <a:gd name="T2" fmla="*/ 35 w 54"/>
                  <a:gd name="T3" fmla="*/ 59 h 59"/>
                  <a:gd name="T4" fmla="*/ 54 w 54"/>
                  <a:gd name="T5" fmla="*/ 0 h 59"/>
                  <a:gd name="T6" fmla="*/ 22 w 54"/>
                  <a:gd name="T7" fmla="*/ 0 h 59"/>
                  <a:gd name="T8" fmla="*/ 0 w 54"/>
                  <a:gd name="T9" fmla="*/ 59 h 59"/>
                </a:gdLst>
                <a:ahLst/>
                <a:cxnLst>
                  <a:cxn ang="0">
                    <a:pos x="T0" y="T1"/>
                  </a:cxn>
                  <a:cxn ang="0">
                    <a:pos x="T2" y="T3"/>
                  </a:cxn>
                  <a:cxn ang="0">
                    <a:pos x="T4" y="T5"/>
                  </a:cxn>
                  <a:cxn ang="0">
                    <a:pos x="T6" y="T7"/>
                  </a:cxn>
                  <a:cxn ang="0">
                    <a:pos x="T8" y="T9"/>
                  </a:cxn>
                </a:cxnLst>
                <a:rect l="0" t="0" r="r" b="b"/>
                <a:pathLst>
                  <a:path w="54" h="59">
                    <a:moveTo>
                      <a:pt x="0" y="59"/>
                    </a:moveTo>
                    <a:lnTo>
                      <a:pt x="35" y="59"/>
                    </a:lnTo>
                    <a:lnTo>
                      <a:pt x="54" y="0"/>
                    </a:lnTo>
                    <a:lnTo>
                      <a:pt x="22" y="0"/>
                    </a:lnTo>
                    <a:lnTo>
                      <a:pt x="0" y="5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48" name="Freeform 25">
                <a:extLst>
                  <a:ext uri="{FF2B5EF4-FFF2-40B4-BE49-F238E27FC236}">
                    <a16:creationId xmlns:a16="http://schemas.microsoft.com/office/drawing/2014/main" id="{1D7F8BF8-1FD5-4E4E-AA6C-9DBD8CF20BA1}"/>
                  </a:ext>
                </a:extLst>
              </p:cNvPr>
              <p:cNvSpPr>
                <a:spLocks/>
              </p:cNvSpPr>
              <p:nvPr/>
            </p:nvSpPr>
            <p:spPr bwMode="auto">
              <a:xfrm>
                <a:off x="4132586" y="3542203"/>
                <a:ext cx="32434" cy="666659"/>
              </a:xfrm>
              <a:custGeom>
                <a:avLst/>
                <a:gdLst>
                  <a:gd name="T0" fmla="*/ 0 w 19"/>
                  <a:gd name="T1" fmla="*/ 59 h 373"/>
                  <a:gd name="T2" fmla="*/ 0 w 19"/>
                  <a:gd name="T3" fmla="*/ 373 h 373"/>
                  <a:gd name="T4" fmla="*/ 19 w 19"/>
                  <a:gd name="T5" fmla="*/ 282 h 373"/>
                  <a:gd name="T6" fmla="*/ 19 w 19"/>
                  <a:gd name="T7" fmla="*/ 0 h 373"/>
                  <a:gd name="T8" fmla="*/ 0 w 19"/>
                  <a:gd name="T9" fmla="*/ 59 h 373"/>
                </a:gdLst>
                <a:ahLst/>
                <a:cxnLst>
                  <a:cxn ang="0">
                    <a:pos x="T0" y="T1"/>
                  </a:cxn>
                  <a:cxn ang="0">
                    <a:pos x="T2" y="T3"/>
                  </a:cxn>
                  <a:cxn ang="0">
                    <a:pos x="T4" y="T5"/>
                  </a:cxn>
                  <a:cxn ang="0">
                    <a:pos x="T6" y="T7"/>
                  </a:cxn>
                  <a:cxn ang="0">
                    <a:pos x="T8" y="T9"/>
                  </a:cxn>
                </a:cxnLst>
                <a:rect l="0" t="0" r="r" b="b"/>
                <a:pathLst>
                  <a:path w="19" h="373">
                    <a:moveTo>
                      <a:pt x="0" y="59"/>
                    </a:moveTo>
                    <a:lnTo>
                      <a:pt x="0" y="373"/>
                    </a:lnTo>
                    <a:lnTo>
                      <a:pt x="19" y="282"/>
                    </a:lnTo>
                    <a:lnTo>
                      <a:pt x="19" y="0"/>
                    </a:lnTo>
                    <a:lnTo>
                      <a:pt x="0" y="59"/>
                    </a:lnTo>
                    <a:close/>
                  </a:path>
                </a:pathLst>
              </a:custGeom>
              <a:solidFill>
                <a:srgbClr val="303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49" name="Freeform 26">
                <a:extLst>
                  <a:ext uri="{FF2B5EF4-FFF2-40B4-BE49-F238E27FC236}">
                    <a16:creationId xmlns:a16="http://schemas.microsoft.com/office/drawing/2014/main" id="{5FEE7C8C-327C-49AE-83F3-6A3BCC68FCA5}"/>
                  </a:ext>
                </a:extLst>
              </p:cNvPr>
              <p:cNvSpPr>
                <a:spLocks/>
              </p:cNvSpPr>
              <p:nvPr/>
            </p:nvSpPr>
            <p:spPr bwMode="auto">
              <a:xfrm>
                <a:off x="4132586" y="3542203"/>
                <a:ext cx="32434" cy="666659"/>
              </a:xfrm>
              <a:custGeom>
                <a:avLst/>
                <a:gdLst>
                  <a:gd name="T0" fmla="*/ 0 w 19"/>
                  <a:gd name="T1" fmla="*/ 59 h 373"/>
                  <a:gd name="T2" fmla="*/ 0 w 19"/>
                  <a:gd name="T3" fmla="*/ 373 h 373"/>
                  <a:gd name="T4" fmla="*/ 19 w 19"/>
                  <a:gd name="T5" fmla="*/ 282 h 373"/>
                  <a:gd name="T6" fmla="*/ 19 w 19"/>
                  <a:gd name="T7" fmla="*/ 0 h 373"/>
                  <a:gd name="T8" fmla="*/ 0 w 19"/>
                  <a:gd name="T9" fmla="*/ 59 h 373"/>
                </a:gdLst>
                <a:ahLst/>
                <a:cxnLst>
                  <a:cxn ang="0">
                    <a:pos x="T0" y="T1"/>
                  </a:cxn>
                  <a:cxn ang="0">
                    <a:pos x="T2" y="T3"/>
                  </a:cxn>
                  <a:cxn ang="0">
                    <a:pos x="T4" y="T5"/>
                  </a:cxn>
                  <a:cxn ang="0">
                    <a:pos x="T6" y="T7"/>
                  </a:cxn>
                  <a:cxn ang="0">
                    <a:pos x="T8" y="T9"/>
                  </a:cxn>
                </a:cxnLst>
                <a:rect l="0" t="0" r="r" b="b"/>
                <a:pathLst>
                  <a:path w="19" h="373">
                    <a:moveTo>
                      <a:pt x="0" y="59"/>
                    </a:moveTo>
                    <a:lnTo>
                      <a:pt x="0" y="373"/>
                    </a:lnTo>
                    <a:lnTo>
                      <a:pt x="19" y="282"/>
                    </a:lnTo>
                    <a:lnTo>
                      <a:pt x="19" y="0"/>
                    </a:lnTo>
                    <a:lnTo>
                      <a:pt x="0" y="5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50" name="Rectangle 27">
                <a:extLst>
                  <a:ext uri="{FF2B5EF4-FFF2-40B4-BE49-F238E27FC236}">
                    <a16:creationId xmlns:a16="http://schemas.microsoft.com/office/drawing/2014/main" id="{BB938B0C-CFFE-40E2-A737-F6ED34A71F78}"/>
                  </a:ext>
                </a:extLst>
              </p:cNvPr>
              <p:cNvSpPr>
                <a:spLocks noChangeArrowheads="1"/>
              </p:cNvSpPr>
              <p:nvPr/>
            </p:nvSpPr>
            <p:spPr bwMode="auto">
              <a:xfrm>
                <a:off x="4072838" y="3647654"/>
                <a:ext cx="59747" cy="561209"/>
              </a:xfrm>
              <a:prstGeom prst="rect">
                <a:avLst/>
              </a:prstGeom>
              <a:solidFill>
                <a:srgbClr val="5063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51" name="Rectangle 28">
                <a:extLst>
                  <a:ext uri="{FF2B5EF4-FFF2-40B4-BE49-F238E27FC236}">
                    <a16:creationId xmlns:a16="http://schemas.microsoft.com/office/drawing/2014/main" id="{1D238BC2-AB71-4D88-AC86-00E0620D15A5}"/>
                  </a:ext>
                </a:extLst>
              </p:cNvPr>
              <p:cNvSpPr>
                <a:spLocks noChangeArrowheads="1"/>
              </p:cNvSpPr>
              <p:nvPr/>
            </p:nvSpPr>
            <p:spPr bwMode="auto">
              <a:xfrm>
                <a:off x="4072838" y="3647654"/>
                <a:ext cx="59747" cy="561209"/>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52" name="Freeform 29">
                <a:extLst>
                  <a:ext uri="{FF2B5EF4-FFF2-40B4-BE49-F238E27FC236}">
                    <a16:creationId xmlns:a16="http://schemas.microsoft.com/office/drawing/2014/main" id="{B680C622-71BB-46F9-BBAA-FAA76879CA8B}"/>
                  </a:ext>
                </a:extLst>
              </p:cNvPr>
              <p:cNvSpPr>
                <a:spLocks/>
              </p:cNvSpPr>
              <p:nvPr/>
            </p:nvSpPr>
            <p:spPr bwMode="auto">
              <a:xfrm>
                <a:off x="4265078" y="3542203"/>
                <a:ext cx="92182" cy="105450"/>
              </a:xfrm>
              <a:custGeom>
                <a:avLst/>
                <a:gdLst>
                  <a:gd name="T0" fmla="*/ 0 w 54"/>
                  <a:gd name="T1" fmla="*/ 59 h 59"/>
                  <a:gd name="T2" fmla="*/ 36 w 54"/>
                  <a:gd name="T3" fmla="*/ 59 h 59"/>
                  <a:gd name="T4" fmla="*/ 54 w 54"/>
                  <a:gd name="T5" fmla="*/ 0 h 59"/>
                  <a:gd name="T6" fmla="*/ 23 w 54"/>
                  <a:gd name="T7" fmla="*/ 0 h 59"/>
                  <a:gd name="T8" fmla="*/ 0 w 54"/>
                  <a:gd name="T9" fmla="*/ 59 h 59"/>
                </a:gdLst>
                <a:ahLst/>
                <a:cxnLst>
                  <a:cxn ang="0">
                    <a:pos x="T0" y="T1"/>
                  </a:cxn>
                  <a:cxn ang="0">
                    <a:pos x="T2" y="T3"/>
                  </a:cxn>
                  <a:cxn ang="0">
                    <a:pos x="T4" y="T5"/>
                  </a:cxn>
                  <a:cxn ang="0">
                    <a:pos x="T6" y="T7"/>
                  </a:cxn>
                  <a:cxn ang="0">
                    <a:pos x="T8" y="T9"/>
                  </a:cxn>
                </a:cxnLst>
                <a:rect l="0" t="0" r="r" b="b"/>
                <a:pathLst>
                  <a:path w="54" h="59">
                    <a:moveTo>
                      <a:pt x="0" y="59"/>
                    </a:moveTo>
                    <a:lnTo>
                      <a:pt x="36" y="59"/>
                    </a:lnTo>
                    <a:lnTo>
                      <a:pt x="54" y="0"/>
                    </a:lnTo>
                    <a:lnTo>
                      <a:pt x="23" y="0"/>
                    </a:lnTo>
                    <a:lnTo>
                      <a:pt x="0" y="59"/>
                    </a:lnTo>
                    <a:close/>
                  </a:path>
                </a:pathLst>
              </a:custGeom>
              <a:solidFill>
                <a:srgbClr val="404F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53" name="Freeform 30">
                <a:extLst>
                  <a:ext uri="{FF2B5EF4-FFF2-40B4-BE49-F238E27FC236}">
                    <a16:creationId xmlns:a16="http://schemas.microsoft.com/office/drawing/2014/main" id="{37DB8B8C-D5C6-44A5-9B63-3F944BD75242}"/>
                  </a:ext>
                </a:extLst>
              </p:cNvPr>
              <p:cNvSpPr>
                <a:spLocks/>
              </p:cNvSpPr>
              <p:nvPr/>
            </p:nvSpPr>
            <p:spPr bwMode="auto">
              <a:xfrm>
                <a:off x="4265078" y="3542203"/>
                <a:ext cx="92182" cy="105450"/>
              </a:xfrm>
              <a:custGeom>
                <a:avLst/>
                <a:gdLst>
                  <a:gd name="T0" fmla="*/ 0 w 54"/>
                  <a:gd name="T1" fmla="*/ 59 h 59"/>
                  <a:gd name="T2" fmla="*/ 36 w 54"/>
                  <a:gd name="T3" fmla="*/ 59 h 59"/>
                  <a:gd name="T4" fmla="*/ 54 w 54"/>
                  <a:gd name="T5" fmla="*/ 0 h 59"/>
                  <a:gd name="T6" fmla="*/ 23 w 54"/>
                  <a:gd name="T7" fmla="*/ 0 h 59"/>
                  <a:gd name="T8" fmla="*/ 0 w 54"/>
                  <a:gd name="T9" fmla="*/ 59 h 59"/>
                </a:gdLst>
                <a:ahLst/>
                <a:cxnLst>
                  <a:cxn ang="0">
                    <a:pos x="T0" y="T1"/>
                  </a:cxn>
                  <a:cxn ang="0">
                    <a:pos x="T2" y="T3"/>
                  </a:cxn>
                  <a:cxn ang="0">
                    <a:pos x="T4" y="T5"/>
                  </a:cxn>
                  <a:cxn ang="0">
                    <a:pos x="T6" y="T7"/>
                  </a:cxn>
                  <a:cxn ang="0">
                    <a:pos x="T8" y="T9"/>
                  </a:cxn>
                </a:cxnLst>
                <a:rect l="0" t="0" r="r" b="b"/>
                <a:pathLst>
                  <a:path w="54" h="59">
                    <a:moveTo>
                      <a:pt x="0" y="59"/>
                    </a:moveTo>
                    <a:lnTo>
                      <a:pt x="36" y="59"/>
                    </a:lnTo>
                    <a:lnTo>
                      <a:pt x="54" y="0"/>
                    </a:lnTo>
                    <a:lnTo>
                      <a:pt x="23" y="0"/>
                    </a:lnTo>
                    <a:lnTo>
                      <a:pt x="0" y="5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54" name="Freeform 31">
                <a:extLst>
                  <a:ext uri="{FF2B5EF4-FFF2-40B4-BE49-F238E27FC236}">
                    <a16:creationId xmlns:a16="http://schemas.microsoft.com/office/drawing/2014/main" id="{B57E51D3-FA73-4A6D-9354-F9CC281B34FE}"/>
                  </a:ext>
                </a:extLst>
              </p:cNvPr>
              <p:cNvSpPr>
                <a:spLocks/>
              </p:cNvSpPr>
              <p:nvPr/>
            </p:nvSpPr>
            <p:spPr bwMode="auto">
              <a:xfrm>
                <a:off x="4326532" y="3542203"/>
                <a:ext cx="30727" cy="666659"/>
              </a:xfrm>
              <a:custGeom>
                <a:avLst/>
                <a:gdLst>
                  <a:gd name="T0" fmla="*/ 0 w 18"/>
                  <a:gd name="T1" fmla="*/ 59 h 373"/>
                  <a:gd name="T2" fmla="*/ 0 w 18"/>
                  <a:gd name="T3" fmla="*/ 373 h 373"/>
                  <a:gd name="T4" fmla="*/ 18 w 18"/>
                  <a:gd name="T5" fmla="*/ 282 h 373"/>
                  <a:gd name="T6" fmla="*/ 18 w 18"/>
                  <a:gd name="T7" fmla="*/ 0 h 373"/>
                  <a:gd name="T8" fmla="*/ 0 w 18"/>
                  <a:gd name="T9" fmla="*/ 59 h 373"/>
                </a:gdLst>
                <a:ahLst/>
                <a:cxnLst>
                  <a:cxn ang="0">
                    <a:pos x="T0" y="T1"/>
                  </a:cxn>
                  <a:cxn ang="0">
                    <a:pos x="T2" y="T3"/>
                  </a:cxn>
                  <a:cxn ang="0">
                    <a:pos x="T4" y="T5"/>
                  </a:cxn>
                  <a:cxn ang="0">
                    <a:pos x="T6" y="T7"/>
                  </a:cxn>
                  <a:cxn ang="0">
                    <a:pos x="T8" y="T9"/>
                  </a:cxn>
                </a:cxnLst>
                <a:rect l="0" t="0" r="r" b="b"/>
                <a:pathLst>
                  <a:path w="18" h="373">
                    <a:moveTo>
                      <a:pt x="0" y="59"/>
                    </a:moveTo>
                    <a:lnTo>
                      <a:pt x="0" y="373"/>
                    </a:lnTo>
                    <a:lnTo>
                      <a:pt x="18" y="282"/>
                    </a:lnTo>
                    <a:lnTo>
                      <a:pt x="18" y="0"/>
                    </a:lnTo>
                    <a:lnTo>
                      <a:pt x="0" y="59"/>
                    </a:lnTo>
                    <a:close/>
                  </a:path>
                </a:pathLst>
              </a:custGeom>
              <a:solidFill>
                <a:srgbClr val="303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55" name="Freeform 32">
                <a:extLst>
                  <a:ext uri="{FF2B5EF4-FFF2-40B4-BE49-F238E27FC236}">
                    <a16:creationId xmlns:a16="http://schemas.microsoft.com/office/drawing/2014/main" id="{47AB4E5D-21C5-4EDF-AD7D-1A693C98C1D6}"/>
                  </a:ext>
                </a:extLst>
              </p:cNvPr>
              <p:cNvSpPr>
                <a:spLocks/>
              </p:cNvSpPr>
              <p:nvPr/>
            </p:nvSpPr>
            <p:spPr bwMode="auto">
              <a:xfrm>
                <a:off x="4326532" y="3542203"/>
                <a:ext cx="30727" cy="666659"/>
              </a:xfrm>
              <a:custGeom>
                <a:avLst/>
                <a:gdLst>
                  <a:gd name="T0" fmla="*/ 0 w 18"/>
                  <a:gd name="T1" fmla="*/ 59 h 373"/>
                  <a:gd name="T2" fmla="*/ 0 w 18"/>
                  <a:gd name="T3" fmla="*/ 373 h 373"/>
                  <a:gd name="T4" fmla="*/ 18 w 18"/>
                  <a:gd name="T5" fmla="*/ 282 h 373"/>
                  <a:gd name="T6" fmla="*/ 18 w 18"/>
                  <a:gd name="T7" fmla="*/ 0 h 373"/>
                  <a:gd name="T8" fmla="*/ 0 w 18"/>
                  <a:gd name="T9" fmla="*/ 59 h 373"/>
                </a:gdLst>
                <a:ahLst/>
                <a:cxnLst>
                  <a:cxn ang="0">
                    <a:pos x="T0" y="T1"/>
                  </a:cxn>
                  <a:cxn ang="0">
                    <a:pos x="T2" y="T3"/>
                  </a:cxn>
                  <a:cxn ang="0">
                    <a:pos x="T4" y="T5"/>
                  </a:cxn>
                  <a:cxn ang="0">
                    <a:pos x="T6" y="T7"/>
                  </a:cxn>
                  <a:cxn ang="0">
                    <a:pos x="T8" y="T9"/>
                  </a:cxn>
                </a:cxnLst>
                <a:rect l="0" t="0" r="r" b="b"/>
                <a:pathLst>
                  <a:path w="18" h="373">
                    <a:moveTo>
                      <a:pt x="0" y="59"/>
                    </a:moveTo>
                    <a:lnTo>
                      <a:pt x="0" y="373"/>
                    </a:lnTo>
                    <a:lnTo>
                      <a:pt x="18" y="282"/>
                    </a:lnTo>
                    <a:lnTo>
                      <a:pt x="18" y="0"/>
                    </a:lnTo>
                    <a:lnTo>
                      <a:pt x="0" y="5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56" name="Rectangle 33">
                <a:extLst>
                  <a:ext uri="{FF2B5EF4-FFF2-40B4-BE49-F238E27FC236}">
                    <a16:creationId xmlns:a16="http://schemas.microsoft.com/office/drawing/2014/main" id="{A7BBCDD3-4A79-495D-AEE3-B015146D0592}"/>
                  </a:ext>
                </a:extLst>
              </p:cNvPr>
              <p:cNvSpPr>
                <a:spLocks noChangeArrowheads="1"/>
              </p:cNvSpPr>
              <p:nvPr/>
            </p:nvSpPr>
            <p:spPr bwMode="auto">
              <a:xfrm>
                <a:off x="4265078" y="3647654"/>
                <a:ext cx="61454" cy="561209"/>
              </a:xfrm>
              <a:prstGeom prst="rect">
                <a:avLst/>
              </a:prstGeom>
              <a:solidFill>
                <a:srgbClr val="5063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57" name="Rectangle 34">
                <a:extLst>
                  <a:ext uri="{FF2B5EF4-FFF2-40B4-BE49-F238E27FC236}">
                    <a16:creationId xmlns:a16="http://schemas.microsoft.com/office/drawing/2014/main" id="{187C6E4E-6AE7-4652-AB28-43B4794BB7AF}"/>
                  </a:ext>
                </a:extLst>
              </p:cNvPr>
              <p:cNvSpPr>
                <a:spLocks noChangeArrowheads="1"/>
              </p:cNvSpPr>
              <p:nvPr/>
            </p:nvSpPr>
            <p:spPr bwMode="auto">
              <a:xfrm>
                <a:off x="4265078" y="3647654"/>
                <a:ext cx="61454" cy="561209"/>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58" name="Freeform 35">
                <a:extLst>
                  <a:ext uri="{FF2B5EF4-FFF2-40B4-BE49-F238E27FC236}">
                    <a16:creationId xmlns:a16="http://schemas.microsoft.com/office/drawing/2014/main" id="{A74EBE87-1585-428E-AB95-B3CC284C1054}"/>
                  </a:ext>
                </a:extLst>
              </p:cNvPr>
              <p:cNvSpPr>
                <a:spLocks/>
              </p:cNvSpPr>
              <p:nvPr/>
            </p:nvSpPr>
            <p:spPr bwMode="auto">
              <a:xfrm>
                <a:off x="4927040" y="3510031"/>
                <a:ext cx="92182" cy="105450"/>
              </a:xfrm>
              <a:custGeom>
                <a:avLst/>
                <a:gdLst>
                  <a:gd name="T0" fmla="*/ 0 w 54"/>
                  <a:gd name="T1" fmla="*/ 59 h 59"/>
                  <a:gd name="T2" fmla="*/ 36 w 54"/>
                  <a:gd name="T3" fmla="*/ 59 h 59"/>
                  <a:gd name="T4" fmla="*/ 54 w 54"/>
                  <a:gd name="T5" fmla="*/ 0 h 59"/>
                  <a:gd name="T6" fmla="*/ 23 w 54"/>
                  <a:gd name="T7" fmla="*/ 0 h 59"/>
                  <a:gd name="T8" fmla="*/ 0 w 54"/>
                  <a:gd name="T9" fmla="*/ 59 h 59"/>
                </a:gdLst>
                <a:ahLst/>
                <a:cxnLst>
                  <a:cxn ang="0">
                    <a:pos x="T0" y="T1"/>
                  </a:cxn>
                  <a:cxn ang="0">
                    <a:pos x="T2" y="T3"/>
                  </a:cxn>
                  <a:cxn ang="0">
                    <a:pos x="T4" y="T5"/>
                  </a:cxn>
                  <a:cxn ang="0">
                    <a:pos x="T6" y="T7"/>
                  </a:cxn>
                  <a:cxn ang="0">
                    <a:pos x="T8" y="T9"/>
                  </a:cxn>
                </a:cxnLst>
                <a:rect l="0" t="0" r="r" b="b"/>
                <a:pathLst>
                  <a:path w="54" h="59">
                    <a:moveTo>
                      <a:pt x="0" y="59"/>
                    </a:moveTo>
                    <a:lnTo>
                      <a:pt x="36" y="59"/>
                    </a:lnTo>
                    <a:lnTo>
                      <a:pt x="54" y="0"/>
                    </a:lnTo>
                    <a:lnTo>
                      <a:pt x="23" y="0"/>
                    </a:lnTo>
                    <a:lnTo>
                      <a:pt x="0" y="59"/>
                    </a:lnTo>
                    <a:close/>
                  </a:path>
                </a:pathLst>
              </a:custGeom>
              <a:solidFill>
                <a:srgbClr val="404F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59" name="Freeform 36">
                <a:extLst>
                  <a:ext uri="{FF2B5EF4-FFF2-40B4-BE49-F238E27FC236}">
                    <a16:creationId xmlns:a16="http://schemas.microsoft.com/office/drawing/2014/main" id="{E1A3FE88-661D-4CA7-8DBE-8CAD5B16753C}"/>
                  </a:ext>
                </a:extLst>
              </p:cNvPr>
              <p:cNvSpPr>
                <a:spLocks/>
              </p:cNvSpPr>
              <p:nvPr/>
            </p:nvSpPr>
            <p:spPr bwMode="auto">
              <a:xfrm>
                <a:off x="4927040" y="3510031"/>
                <a:ext cx="92182" cy="105450"/>
              </a:xfrm>
              <a:custGeom>
                <a:avLst/>
                <a:gdLst>
                  <a:gd name="T0" fmla="*/ 0 w 54"/>
                  <a:gd name="T1" fmla="*/ 59 h 59"/>
                  <a:gd name="T2" fmla="*/ 36 w 54"/>
                  <a:gd name="T3" fmla="*/ 59 h 59"/>
                  <a:gd name="T4" fmla="*/ 54 w 54"/>
                  <a:gd name="T5" fmla="*/ 0 h 59"/>
                  <a:gd name="T6" fmla="*/ 23 w 54"/>
                  <a:gd name="T7" fmla="*/ 0 h 59"/>
                  <a:gd name="T8" fmla="*/ 0 w 54"/>
                  <a:gd name="T9" fmla="*/ 59 h 59"/>
                </a:gdLst>
                <a:ahLst/>
                <a:cxnLst>
                  <a:cxn ang="0">
                    <a:pos x="T0" y="T1"/>
                  </a:cxn>
                  <a:cxn ang="0">
                    <a:pos x="T2" y="T3"/>
                  </a:cxn>
                  <a:cxn ang="0">
                    <a:pos x="T4" y="T5"/>
                  </a:cxn>
                  <a:cxn ang="0">
                    <a:pos x="T6" y="T7"/>
                  </a:cxn>
                  <a:cxn ang="0">
                    <a:pos x="T8" y="T9"/>
                  </a:cxn>
                </a:cxnLst>
                <a:rect l="0" t="0" r="r" b="b"/>
                <a:pathLst>
                  <a:path w="54" h="59">
                    <a:moveTo>
                      <a:pt x="0" y="59"/>
                    </a:moveTo>
                    <a:lnTo>
                      <a:pt x="36" y="59"/>
                    </a:lnTo>
                    <a:lnTo>
                      <a:pt x="54" y="0"/>
                    </a:lnTo>
                    <a:lnTo>
                      <a:pt x="23" y="0"/>
                    </a:lnTo>
                    <a:lnTo>
                      <a:pt x="0" y="5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60" name="Freeform 37">
                <a:extLst>
                  <a:ext uri="{FF2B5EF4-FFF2-40B4-BE49-F238E27FC236}">
                    <a16:creationId xmlns:a16="http://schemas.microsoft.com/office/drawing/2014/main" id="{ABF91FDF-F228-4F96-AA57-A3B4B4099A4A}"/>
                  </a:ext>
                </a:extLst>
              </p:cNvPr>
              <p:cNvSpPr>
                <a:spLocks/>
              </p:cNvSpPr>
              <p:nvPr/>
            </p:nvSpPr>
            <p:spPr bwMode="auto">
              <a:xfrm>
                <a:off x="4988494" y="3510031"/>
                <a:ext cx="30727" cy="666659"/>
              </a:xfrm>
              <a:custGeom>
                <a:avLst/>
                <a:gdLst>
                  <a:gd name="T0" fmla="*/ 0 w 18"/>
                  <a:gd name="T1" fmla="*/ 59 h 373"/>
                  <a:gd name="T2" fmla="*/ 0 w 18"/>
                  <a:gd name="T3" fmla="*/ 373 h 373"/>
                  <a:gd name="T4" fmla="*/ 18 w 18"/>
                  <a:gd name="T5" fmla="*/ 282 h 373"/>
                  <a:gd name="T6" fmla="*/ 18 w 18"/>
                  <a:gd name="T7" fmla="*/ 0 h 373"/>
                  <a:gd name="T8" fmla="*/ 0 w 18"/>
                  <a:gd name="T9" fmla="*/ 59 h 373"/>
                </a:gdLst>
                <a:ahLst/>
                <a:cxnLst>
                  <a:cxn ang="0">
                    <a:pos x="T0" y="T1"/>
                  </a:cxn>
                  <a:cxn ang="0">
                    <a:pos x="T2" y="T3"/>
                  </a:cxn>
                  <a:cxn ang="0">
                    <a:pos x="T4" y="T5"/>
                  </a:cxn>
                  <a:cxn ang="0">
                    <a:pos x="T6" y="T7"/>
                  </a:cxn>
                  <a:cxn ang="0">
                    <a:pos x="T8" y="T9"/>
                  </a:cxn>
                </a:cxnLst>
                <a:rect l="0" t="0" r="r" b="b"/>
                <a:pathLst>
                  <a:path w="18" h="373">
                    <a:moveTo>
                      <a:pt x="0" y="59"/>
                    </a:moveTo>
                    <a:lnTo>
                      <a:pt x="0" y="373"/>
                    </a:lnTo>
                    <a:lnTo>
                      <a:pt x="18" y="282"/>
                    </a:lnTo>
                    <a:lnTo>
                      <a:pt x="18" y="0"/>
                    </a:lnTo>
                    <a:lnTo>
                      <a:pt x="0" y="59"/>
                    </a:lnTo>
                    <a:close/>
                  </a:path>
                </a:pathLst>
              </a:custGeom>
              <a:solidFill>
                <a:srgbClr val="303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61" name="Freeform 38">
                <a:extLst>
                  <a:ext uri="{FF2B5EF4-FFF2-40B4-BE49-F238E27FC236}">
                    <a16:creationId xmlns:a16="http://schemas.microsoft.com/office/drawing/2014/main" id="{2EDCC99C-5334-42E0-B4E5-031ABA11C367}"/>
                  </a:ext>
                </a:extLst>
              </p:cNvPr>
              <p:cNvSpPr>
                <a:spLocks/>
              </p:cNvSpPr>
              <p:nvPr/>
            </p:nvSpPr>
            <p:spPr bwMode="auto">
              <a:xfrm>
                <a:off x="4988494" y="3510031"/>
                <a:ext cx="30727" cy="666659"/>
              </a:xfrm>
              <a:custGeom>
                <a:avLst/>
                <a:gdLst>
                  <a:gd name="T0" fmla="*/ 0 w 18"/>
                  <a:gd name="T1" fmla="*/ 59 h 373"/>
                  <a:gd name="T2" fmla="*/ 0 w 18"/>
                  <a:gd name="T3" fmla="*/ 373 h 373"/>
                  <a:gd name="T4" fmla="*/ 18 w 18"/>
                  <a:gd name="T5" fmla="*/ 282 h 373"/>
                  <a:gd name="T6" fmla="*/ 18 w 18"/>
                  <a:gd name="T7" fmla="*/ 0 h 373"/>
                  <a:gd name="T8" fmla="*/ 0 w 18"/>
                  <a:gd name="T9" fmla="*/ 59 h 373"/>
                </a:gdLst>
                <a:ahLst/>
                <a:cxnLst>
                  <a:cxn ang="0">
                    <a:pos x="T0" y="T1"/>
                  </a:cxn>
                  <a:cxn ang="0">
                    <a:pos x="T2" y="T3"/>
                  </a:cxn>
                  <a:cxn ang="0">
                    <a:pos x="T4" y="T5"/>
                  </a:cxn>
                  <a:cxn ang="0">
                    <a:pos x="T6" y="T7"/>
                  </a:cxn>
                  <a:cxn ang="0">
                    <a:pos x="T8" y="T9"/>
                  </a:cxn>
                </a:cxnLst>
                <a:rect l="0" t="0" r="r" b="b"/>
                <a:pathLst>
                  <a:path w="18" h="373">
                    <a:moveTo>
                      <a:pt x="0" y="59"/>
                    </a:moveTo>
                    <a:lnTo>
                      <a:pt x="0" y="373"/>
                    </a:lnTo>
                    <a:lnTo>
                      <a:pt x="18" y="282"/>
                    </a:lnTo>
                    <a:lnTo>
                      <a:pt x="18" y="0"/>
                    </a:lnTo>
                    <a:lnTo>
                      <a:pt x="0" y="5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62" name="Rectangle 39">
                <a:extLst>
                  <a:ext uri="{FF2B5EF4-FFF2-40B4-BE49-F238E27FC236}">
                    <a16:creationId xmlns:a16="http://schemas.microsoft.com/office/drawing/2014/main" id="{F4373FED-249A-425B-9F5C-BE9E6036488B}"/>
                  </a:ext>
                </a:extLst>
              </p:cNvPr>
              <p:cNvSpPr>
                <a:spLocks noChangeArrowheads="1"/>
              </p:cNvSpPr>
              <p:nvPr/>
            </p:nvSpPr>
            <p:spPr bwMode="auto">
              <a:xfrm>
                <a:off x="4927040" y="3615482"/>
                <a:ext cx="61454" cy="561209"/>
              </a:xfrm>
              <a:prstGeom prst="rect">
                <a:avLst/>
              </a:prstGeom>
              <a:solidFill>
                <a:srgbClr val="5063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63" name="Rectangle 40">
                <a:extLst>
                  <a:ext uri="{FF2B5EF4-FFF2-40B4-BE49-F238E27FC236}">
                    <a16:creationId xmlns:a16="http://schemas.microsoft.com/office/drawing/2014/main" id="{A7155E32-0584-4180-A852-791C9AACAA63}"/>
                  </a:ext>
                </a:extLst>
              </p:cNvPr>
              <p:cNvSpPr>
                <a:spLocks noChangeArrowheads="1"/>
              </p:cNvSpPr>
              <p:nvPr/>
            </p:nvSpPr>
            <p:spPr bwMode="auto">
              <a:xfrm>
                <a:off x="4927040" y="3615482"/>
                <a:ext cx="61454" cy="561209"/>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64" name="Freeform 41">
                <a:extLst>
                  <a:ext uri="{FF2B5EF4-FFF2-40B4-BE49-F238E27FC236}">
                    <a16:creationId xmlns:a16="http://schemas.microsoft.com/office/drawing/2014/main" id="{44D2E8F4-D625-49B0-AC5F-DFCB8CEAD3C0}"/>
                  </a:ext>
                </a:extLst>
              </p:cNvPr>
              <p:cNvSpPr>
                <a:spLocks/>
              </p:cNvSpPr>
              <p:nvPr/>
            </p:nvSpPr>
            <p:spPr bwMode="auto">
              <a:xfrm>
                <a:off x="5109206" y="3510032"/>
                <a:ext cx="92182" cy="105450"/>
              </a:xfrm>
              <a:custGeom>
                <a:avLst/>
                <a:gdLst>
                  <a:gd name="T0" fmla="*/ 0 w 54"/>
                  <a:gd name="T1" fmla="*/ 59 h 59"/>
                  <a:gd name="T2" fmla="*/ 35 w 54"/>
                  <a:gd name="T3" fmla="*/ 59 h 59"/>
                  <a:gd name="T4" fmla="*/ 54 w 54"/>
                  <a:gd name="T5" fmla="*/ 0 h 59"/>
                  <a:gd name="T6" fmla="*/ 22 w 54"/>
                  <a:gd name="T7" fmla="*/ 0 h 59"/>
                  <a:gd name="T8" fmla="*/ 0 w 54"/>
                  <a:gd name="T9" fmla="*/ 59 h 59"/>
                </a:gdLst>
                <a:ahLst/>
                <a:cxnLst>
                  <a:cxn ang="0">
                    <a:pos x="T0" y="T1"/>
                  </a:cxn>
                  <a:cxn ang="0">
                    <a:pos x="T2" y="T3"/>
                  </a:cxn>
                  <a:cxn ang="0">
                    <a:pos x="T4" y="T5"/>
                  </a:cxn>
                  <a:cxn ang="0">
                    <a:pos x="T6" y="T7"/>
                  </a:cxn>
                  <a:cxn ang="0">
                    <a:pos x="T8" y="T9"/>
                  </a:cxn>
                </a:cxnLst>
                <a:rect l="0" t="0" r="r" b="b"/>
                <a:pathLst>
                  <a:path w="54" h="59">
                    <a:moveTo>
                      <a:pt x="0" y="59"/>
                    </a:moveTo>
                    <a:lnTo>
                      <a:pt x="35" y="59"/>
                    </a:lnTo>
                    <a:lnTo>
                      <a:pt x="54" y="0"/>
                    </a:lnTo>
                    <a:lnTo>
                      <a:pt x="22" y="0"/>
                    </a:lnTo>
                    <a:lnTo>
                      <a:pt x="0" y="59"/>
                    </a:lnTo>
                    <a:close/>
                  </a:path>
                </a:pathLst>
              </a:custGeom>
              <a:solidFill>
                <a:srgbClr val="404F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65" name="Freeform 42">
                <a:extLst>
                  <a:ext uri="{FF2B5EF4-FFF2-40B4-BE49-F238E27FC236}">
                    <a16:creationId xmlns:a16="http://schemas.microsoft.com/office/drawing/2014/main" id="{5157D8CE-4221-492F-AEA5-72D7FD092FE9}"/>
                  </a:ext>
                </a:extLst>
              </p:cNvPr>
              <p:cNvSpPr>
                <a:spLocks/>
              </p:cNvSpPr>
              <p:nvPr/>
            </p:nvSpPr>
            <p:spPr bwMode="auto">
              <a:xfrm>
                <a:off x="5109206" y="3510032"/>
                <a:ext cx="92182" cy="105450"/>
              </a:xfrm>
              <a:custGeom>
                <a:avLst/>
                <a:gdLst>
                  <a:gd name="T0" fmla="*/ 0 w 54"/>
                  <a:gd name="T1" fmla="*/ 59 h 59"/>
                  <a:gd name="T2" fmla="*/ 35 w 54"/>
                  <a:gd name="T3" fmla="*/ 59 h 59"/>
                  <a:gd name="T4" fmla="*/ 54 w 54"/>
                  <a:gd name="T5" fmla="*/ 0 h 59"/>
                  <a:gd name="T6" fmla="*/ 22 w 54"/>
                  <a:gd name="T7" fmla="*/ 0 h 59"/>
                  <a:gd name="T8" fmla="*/ 0 w 54"/>
                  <a:gd name="T9" fmla="*/ 59 h 59"/>
                </a:gdLst>
                <a:ahLst/>
                <a:cxnLst>
                  <a:cxn ang="0">
                    <a:pos x="T0" y="T1"/>
                  </a:cxn>
                  <a:cxn ang="0">
                    <a:pos x="T2" y="T3"/>
                  </a:cxn>
                  <a:cxn ang="0">
                    <a:pos x="T4" y="T5"/>
                  </a:cxn>
                  <a:cxn ang="0">
                    <a:pos x="T6" y="T7"/>
                  </a:cxn>
                  <a:cxn ang="0">
                    <a:pos x="T8" y="T9"/>
                  </a:cxn>
                </a:cxnLst>
                <a:rect l="0" t="0" r="r" b="b"/>
                <a:pathLst>
                  <a:path w="54" h="59">
                    <a:moveTo>
                      <a:pt x="0" y="59"/>
                    </a:moveTo>
                    <a:lnTo>
                      <a:pt x="35" y="59"/>
                    </a:lnTo>
                    <a:lnTo>
                      <a:pt x="54" y="0"/>
                    </a:lnTo>
                    <a:lnTo>
                      <a:pt x="22" y="0"/>
                    </a:lnTo>
                    <a:lnTo>
                      <a:pt x="0" y="5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66" name="Freeform 43">
                <a:extLst>
                  <a:ext uri="{FF2B5EF4-FFF2-40B4-BE49-F238E27FC236}">
                    <a16:creationId xmlns:a16="http://schemas.microsoft.com/office/drawing/2014/main" id="{9D26D515-954C-47F3-A979-C953EAFD5035}"/>
                  </a:ext>
                </a:extLst>
              </p:cNvPr>
              <p:cNvSpPr>
                <a:spLocks/>
              </p:cNvSpPr>
              <p:nvPr/>
            </p:nvSpPr>
            <p:spPr bwMode="auto">
              <a:xfrm>
                <a:off x="5168953" y="3510032"/>
                <a:ext cx="32434" cy="666659"/>
              </a:xfrm>
              <a:custGeom>
                <a:avLst/>
                <a:gdLst>
                  <a:gd name="T0" fmla="*/ 0 w 19"/>
                  <a:gd name="T1" fmla="*/ 59 h 373"/>
                  <a:gd name="T2" fmla="*/ 0 w 19"/>
                  <a:gd name="T3" fmla="*/ 373 h 373"/>
                  <a:gd name="T4" fmla="*/ 19 w 19"/>
                  <a:gd name="T5" fmla="*/ 282 h 373"/>
                  <a:gd name="T6" fmla="*/ 19 w 19"/>
                  <a:gd name="T7" fmla="*/ 0 h 373"/>
                  <a:gd name="T8" fmla="*/ 0 w 19"/>
                  <a:gd name="T9" fmla="*/ 59 h 373"/>
                </a:gdLst>
                <a:ahLst/>
                <a:cxnLst>
                  <a:cxn ang="0">
                    <a:pos x="T0" y="T1"/>
                  </a:cxn>
                  <a:cxn ang="0">
                    <a:pos x="T2" y="T3"/>
                  </a:cxn>
                  <a:cxn ang="0">
                    <a:pos x="T4" y="T5"/>
                  </a:cxn>
                  <a:cxn ang="0">
                    <a:pos x="T6" y="T7"/>
                  </a:cxn>
                  <a:cxn ang="0">
                    <a:pos x="T8" y="T9"/>
                  </a:cxn>
                </a:cxnLst>
                <a:rect l="0" t="0" r="r" b="b"/>
                <a:pathLst>
                  <a:path w="19" h="373">
                    <a:moveTo>
                      <a:pt x="0" y="59"/>
                    </a:moveTo>
                    <a:lnTo>
                      <a:pt x="0" y="373"/>
                    </a:lnTo>
                    <a:lnTo>
                      <a:pt x="19" y="282"/>
                    </a:lnTo>
                    <a:lnTo>
                      <a:pt x="19" y="0"/>
                    </a:lnTo>
                    <a:lnTo>
                      <a:pt x="0" y="59"/>
                    </a:lnTo>
                    <a:close/>
                  </a:path>
                </a:pathLst>
              </a:custGeom>
              <a:solidFill>
                <a:srgbClr val="303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67" name="Freeform 44">
                <a:extLst>
                  <a:ext uri="{FF2B5EF4-FFF2-40B4-BE49-F238E27FC236}">
                    <a16:creationId xmlns:a16="http://schemas.microsoft.com/office/drawing/2014/main" id="{E2D18C19-EB6F-442A-A2C1-F9314A04025E}"/>
                  </a:ext>
                </a:extLst>
              </p:cNvPr>
              <p:cNvSpPr>
                <a:spLocks/>
              </p:cNvSpPr>
              <p:nvPr/>
            </p:nvSpPr>
            <p:spPr bwMode="auto">
              <a:xfrm>
                <a:off x="5168953" y="3510032"/>
                <a:ext cx="32434" cy="666659"/>
              </a:xfrm>
              <a:custGeom>
                <a:avLst/>
                <a:gdLst>
                  <a:gd name="T0" fmla="*/ 0 w 19"/>
                  <a:gd name="T1" fmla="*/ 59 h 373"/>
                  <a:gd name="T2" fmla="*/ 0 w 19"/>
                  <a:gd name="T3" fmla="*/ 373 h 373"/>
                  <a:gd name="T4" fmla="*/ 19 w 19"/>
                  <a:gd name="T5" fmla="*/ 282 h 373"/>
                  <a:gd name="T6" fmla="*/ 19 w 19"/>
                  <a:gd name="T7" fmla="*/ 0 h 373"/>
                  <a:gd name="T8" fmla="*/ 0 w 19"/>
                  <a:gd name="T9" fmla="*/ 59 h 373"/>
                </a:gdLst>
                <a:ahLst/>
                <a:cxnLst>
                  <a:cxn ang="0">
                    <a:pos x="T0" y="T1"/>
                  </a:cxn>
                  <a:cxn ang="0">
                    <a:pos x="T2" y="T3"/>
                  </a:cxn>
                  <a:cxn ang="0">
                    <a:pos x="T4" y="T5"/>
                  </a:cxn>
                  <a:cxn ang="0">
                    <a:pos x="T6" y="T7"/>
                  </a:cxn>
                  <a:cxn ang="0">
                    <a:pos x="T8" y="T9"/>
                  </a:cxn>
                </a:cxnLst>
                <a:rect l="0" t="0" r="r" b="b"/>
                <a:pathLst>
                  <a:path w="19" h="373">
                    <a:moveTo>
                      <a:pt x="0" y="59"/>
                    </a:moveTo>
                    <a:lnTo>
                      <a:pt x="0" y="373"/>
                    </a:lnTo>
                    <a:lnTo>
                      <a:pt x="19" y="282"/>
                    </a:lnTo>
                    <a:lnTo>
                      <a:pt x="19" y="0"/>
                    </a:lnTo>
                    <a:lnTo>
                      <a:pt x="0" y="5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68" name="Rectangle 45">
                <a:extLst>
                  <a:ext uri="{FF2B5EF4-FFF2-40B4-BE49-F238E27FC236}">
                    <a16:creationId xmlns:a16="http://schemas.microsoft.com/office/drawing/2014/main" id="{AF35B870-D3ED-493C-BB6C-79ECB40F8367}"/>
                  </a:ext>
                </a:extLst>
              </p:cNvPr>
              <p:cNvSpPr>
                <a:spLocks noChangeArrowheads="1"/>
              </p:cNvSpPr>
              <p:nvPr/>
            </p:nvSpPr>
            <p:spPr bwMode="auto">
              <a:xfrm>
                <a:off x="5109206" y="3615483"/>
                <a:ext cx="59747" cy="561209"/>
              </a:xfrm>
              <a:prstGeom prst="rect">
                <a:avLst/>
              </a:prstGeom>
              <a:solidFill>
                <a:srgbClr val="5063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69" name="Rectangle 46">
                <a:extLst>
                  <a:ext uri="{FF2B5EF4-FFF2-40B4-BE49-F238E27FC236}">
                    <a16:creationId xmlns:a16="http://schemas.microsoft.com/office/drawing/2014/main" id="{91C2B6B3-29AC-4F72-A7B7-A34AD5CF9EC8}"/>
                  </a:ext>
                </a:extLst>
              </p:cNvPr>
              <p:cNvSpPr>
                <a:spLocks noChangeArrowheads="1"/>
              </p:cNvSpPr>
              <p:nvPr/>
            </p:nvSpPr>
            <p:spPr bwMode="auto">
              <a:xfrm>
                <a:off x="5109206" y="3615483"/>
                <a:ext cx="59747" cy="561209"/>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70" name="Freeform 47">
                <a:extLst>
                  <a:ext uri="{FF2B5EF4-FFF2-40B4-BE49-F238E27FC236}">
                    <a16:creationId xmlns:a16="http://schemas.microsoft.com/office/drawing/2014/main" id="{238D5CF8-EEED-48F9-B6E4-CB4C08669B30}"/>
                  </a:ext>
                </a:extLst>
              </p:cNvPr>
              <p:cNvSpPr>
                <a:spLocks/>
              </p:cNvSpPr>
              <p:nvPr/>
            </p:nvSpPr>
            <p:spPr bwMode="auto">
              <a:xfrm>
                <a:off x="5303153" y="3510032"/>
                <a:ext cx="92182" cy="105450"/>
              </a:xfrm>
              <a:custGeom>
                <a:avLst/>
                <a:gdLst>
                  <a:gd name="T0" fmla="*/ 0 w 54"/>
                  <a:gd name="T1" fmla="*/ 59 h 59"/>
                  <a:gd name="T2" fmla="*/ 35 w 54"/>
                  <a:gd name="T3" fmla="*/ 59 h 59"/>
                  <a:gd name="T4" fmla="*/ 54 w 54"/>
                  <a:gd name="T5" fmla="*/ 0 h 59"/>
                  <a:gd name="T6" fmla="*/ 22 w 54"/>
                  <a:gd name="T7" fmla="*/ 0 h 59"/>
                  <a:gd name="T8" fmla="*/ 0 w 54"/>
                  <a:gd name="T9" fmla="*/ 59 h 59"/>
                </a:gdLst>
                <a:ahLst/>
                <a:cxnLst>
                  <a:cxn ang="0">
                    <a:pos x="T0" y="T1"/>
                  </a:cxn>
                  <a:cxn ang="0">
                    <a:pos x="T2" y="T3"/>
                  </a:cxn>
                  <a:cxn ang="0">
                    <a:pos x="T4" y="T5"/>
                  </a:cxn>
                  <a:cxn ang="0">
                    <a:pos x="T6" y="T7"/>
                  </a:cxn>
                  <a:cxn ang="0">
                    <a:pos x="T8" y="T9"/>
                  </a:cxn>
                </a:cxnLst>
                <a:rect l="0" t="0" r="r" b="b"/>
                <a:pathLst>
                  <a:path w="54" h="59">
                    <a:moveTo>
                      <a:pt x="0" y="59"/>
                    </a:moveTo>
                    <a:lnTo>
                      <a:pt x="35" y="59"/>
                    </a:lnTo>
                    <a:lnTo>
                      <a:pt x="54" y="0"/>
                    </a:lnTo>
                    <a:lnTo>
                      <a:pt x="22" y="0"/>
                    </a:lnTo>
                    <a:lnTo>
                      <a:pt x="0" y="59"/>
                    </a:lnTo>
                    <a:close/>
                  </a:path>
                </a:pathLst>
              </a:custGeom>
              <a:solidFill>
                <a:srgbClr val="404F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71" name="Freeform 48">
                <a:extLst>
                  <a:ext uri="{FF2B5EF4-FFF2-40B4-BE49-F238E27FC236}">
                    <a16:creationId xmlns:a16="http://schemas.microsoft.com/office/drawing/2014/main" id="{D0E61926-4EDF-4EF3-82FC-A4963459F021}"/>
                  </a:ext>
                </a:extLst>
              </p:cNvPr>
              <p:cNvSpPr>
                <a:spLocks/>
              </p:cNvSpPr>
              <p:nvPr/>
            </p:nvSpPr>
            <p:spPr bwMode="auto">
              <a:xfrm>
                <a:off x="5303153" y="3510032"/>
                <a:ext cx="92182" cy="105450"/>
              </a:xfrm>
              <a:custGeom>
                <a:avLst/>
                <a:gdLst>
                  <a:gd name="T0" fmla="*/ 0 w 54"/>
                  <a:gd name="T1" fmla="*/ 59 h 59"/>
                  <a:gd name="T2" fmla="*/ 35 w 54"/>
                  <a:gd name="T3" fmla="*/ 59 h 59"/>
                  <a:gd name="T4" fmla="*/ 54 w 54"/>
                  <a:gd name="T5" fmla="*/ 0 h 59"/>
                  <a:gd name="T6" fmla="*/ 22 w 54"/>
                  <a:gd name="T7" fmla="*/ 0 h 59"/>
                  <a:gd name="T8" fmla="*/ 0 w 54"/>
                  <a:gd name="T9" fmla="*/ 59 h 59"/>
                </a:gdLst>
                <a:ahLst/>
                <a:cxnLst>
                  <a:cxn ang="0">
                    <a:pos x="T0" y="T1"/>
                  </a:cxn>
                  <a:cxn ang="0">
                    <a:pos x="T2" y="T3"/>
                  </a:cxn>
                  <a:cxn ang="0">
                    <a:pos x="T4" y="T5"/>
                  </a:cxn>
                  <a:cxn ang="0">
                    <a:pos x="T6" y="T7"/>
                  </a:cxn>
                  <a:cxn ang="0">
                    <a:pos x="T8" y="T9"/>
                  </a:cxn>
                </a:cxnLst>
                <a:rect l="0" t="0" r="r" b="b"/>
                <a:pathLst>
                  <a:path w="54" h="59">
                    <a:moveTo>
                      <a:pt x="0" y="59"/>
                    </a:moveTo>
                    <a:lnTo>
                      <a:pt x="35" y="59"/>
                    </a:lnTo>
                    <a:lnTo>
                      <a:pt x="54" y="0"/>
                    </a:lnTo>
                    <a:lnTo>
                      <a:pt x="22" y="0"/>
                    </a:lnTo>
                    <a:lnTo>
                      <a:pt x="0" y="5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72" name="Freeform 49">
                <a:extLst>
                  <a:ext uri="{FF2B5EF4-FFF2-40B4-BE49-F238E27FC236}">
                    <a16:creationId xmlns:a16="http://schemas.microsoft.com/office/drawing/2014/main" id="{A9620B15-4935-4867-8261-A39F2DF41C06}"/>
                  </a:ext>
                </a:extLst>
              </p:cNvPr>
              <p:cNvSpPr>
                <a:spLocks/>
              </p:cNvSpPr>
              <p:nvPr/>
            </p:nvSpPr>
            <p:spPr bwMode="auto">
              <a:xfrm>
                <a:off x="5362900" y="3510032"/>
                <a:ext cx="32434" cy="666659"/>
              </a:xfrm>
              <a:custGeom>
                <a:avLst/>
                <a:gdLst>
                  <a:gd name="T0" fmla="*/ 0 w 19"/>
                  <a:gd name="T1" fmla="*/ 59 h 373"/>
                  <a:gd name="T2" fmla="*/ 0 w 19"/>
                  <a:gd name="T3" fmla="*/ 373 h 373"/>
                  <a:gd name="T4" fmla="*/ 19 w 19"/>
                  <a:gd name="T5" fmla="*/ 282 h 373"/>
                  <a:gd name="T6" fmla="*/ 19 w 19"/>
                  <a:gd name="T7" fmla="*/ 0 h 373"/>
                  <a:gd name="T8" fmla="*/ 0 w 19"/>
                  <a:gd name="T9" fmla="*/ 59 h 373"/>
                </a:gdLst>
                <a:ahLst/>
                <a:cxnLst>
                  <a:cxn ang="0">
                    <a:pos x="T0" y="T1"/>
                  </a:cxn>
                  <a:cxn ang="0">
                    <a:pos x="T2" y="T3"/>
                  </a:cxn>
                  <a:cxn ang="0">
                    <a:pos x="T4" y="T5"/>
                  </a:cxn>
                  <a:cxn ang="0">
                    <a:pos x="T6" y="T7"/>
                  </a:cxn>
                  <a:cxn ang="0">
                    <a:pos x="T8" y="T9"/>
                  </a:cxn>
                </a:cxnLst>
                <a:rect l="0" t="0" r="r" b="b"/>
                <a:pathLst>
                  <a:path w="19" h="373">
                    <a:moveTo>
                      <a:pt x="0" y="59"/>
                    </a:moveTo>
                    <a:lnTo>
                      <a:pt x="0" y="373"/>
                    </a:lnTo>
                    <a:lnTo>
                      <a:pt x="19" y="282"/>
                    </a:lnTo>
                    <a:lnTo>
                      <a:pt x="19" y="0"/>
                    </a:lnTo>
                    <a:lnTo>
                      <a:pt x="0" y="59"/>
                    </a:lnTo>
                    <a:close/>
                  </a:path>
                </a:pathLst>
              </a:custGeom>
              <a:solidFill>
                <a:srgbClr val="303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73" name="Freeform 50">
                <a:extLst>
                  <a:ext uri="{FF2B5EF4-FFF2-40B4-BE49-F238E27FC236}">
                    <a16:creationId xmlns:a16="http://schemas.microsoft.com/office/drawing/2014/main" id="{54351007-1A94-4A9C-A865-CFF69FE117E3}"/>
                  </a:ext>
                </a:extLst>
              </p:cNvPr>
              <p:cNvSpPr>
                <a:spLocks/>
              </p:cNvSpPr>
              <p:nvPr/>
            </p:nvSpPr>
            <p:spPr bwMode="auto">
              <a:xfrm>
                <a:off x="5362900" y="3510032"/>
                <a:ext cx="32434" cy="666659"/>
              </a:xfrm>
              <a:custGeom>
                <a:avLst/>
                <a:gdLst>
                  <a:gd name="T0" fmla="*/ 0 w 19"/>
                  <a:gd name="T1" fmla="*/ 59 h 373"/>
                  <a:gd name="T2" fmla="*/ 0 w 19"/>
                  <a:gd name="T3" fmla="*/ 373 h 373"/>
                  <a:gd name="T4" fmla="*/ 19 w 19"/>
                  <a:gd name="T5" fmla="*/ 282 h 373"/>
                  <a:gd name="T6" fmla="*/ 19 w 19"/>
                  <a:gd name="T7" fmla="*/ 0 h 373"/>
                  <a:gd name="T8" fmla="*/ 0 w 19"/>
                  <a:gd name="T9" fmla="*/ 59 h 373"/>
                </a:gdLst>
                <a:ahLst/>
                <a:cxnLst>
                  <a:cxn ang="0">
                    <a:pos x="T0" y="T1"/>
                  </a:cxn>
                  <a:cxn ang="0">
                    <a:pos x="T2" y="T3"/>
                  </a:cxn>
                  <a:cxn ang="0">
                    <a:pos x="T4" y="T5"/>
                  </a:cxn>
                  <a:cxn ang="0">
                    <a:pos x="T6" y="T7"/>
                  </a:cxn>
                  <a:cxn ang="0">
                    <a:pos x="T8" y="T9"/>
                  </a:cxn>
                </a:cxnLst>
                <a:rect l="0" t="0" r="r" b="b"/>
                <a:pathLst>
                  <a:path w="19" h="373">
                    <a:moveTo>
                      <a:pt x="0" y="59"/>
                    </a:moveTo>
                    <a:lnTo>
                      <a:pt x="0" y="373"/>
                    </a:lnTo>
                    <a:lnTo>
                      <a:pt x="19" y="282"/>
                    </a:lnTo>
                    <a:lnTo>
                      <a:pt x="19" y="0"/>
                    </a:lnTo>
                    <a:lnTo>
                      <a:pt x="0" y="5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74" name="Rectangle 51">
                <a:extLst>
                  <a:ext uri="{FF2B5EF4-FFF2-40B4-BE49-F238E27FC236}">
                    <a16:creationId xmlns:a16="http://schemas.microsoft.com/office/drawing/2014/main" id="{578A7194-DE4F-448D-AA0F-FC7AFC04D91C}"/>
                  </a:ext>
                </a:extLst>
              </p:cNvPr>
              <p:cNvSpPr>
                <a:spLocks noChangeArrowheads="1"/>
              </p:cNvSpPr>
              <p:nvPr/>
            </p:nvSpPr>
            <p:spPr bwMode="auto">
              <a:xfrm>
                <a:off x="5303153" y="3615483"/>
                <a:ext cx="59747" cy="561209"/>
              </a:xfrm>
              <a:prstGeom prst="rect">
                <a:avLst/>
              </a:prstGeom>
              <a:solidFill>
                <a:srgbClr val="5063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75" name="Rectangle 52">
                <a:extLst>
                  <a:ext uri="{FF2B5EF4-FFF2-40B4-BE49-F238E27FC236}">
                    <a16:creationId xmlns:a16="http://schemas.microsoft.com/office/drawing/2014/main" id="{0882C33C-B459-44AD-BF12-5577D1E8F15E}"/>
                  </a:ext>
                </a:extLst>
              </p:cNvPr>
              <p:cNvSpPr>
                <a:spLocks noChangeArrowheads="1"/>
              </p:cNvSpPr>
              <p:nvPr/>
            </p:nvSpPr>
            <p:spPr bwMode="auto">
              <a:xfrm>
                <a:off x="5303153" y="3615483"/>
                <a:ext cx="59747" cy="561209"/>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76" name="Freeform 53">
                <a:extLst>
                  <a:ext uri="{FF2B5EF4-FFF2-40B4-BE49-F238E27FC236}">
                    <a16:creationId xmlns:a16="http://schemas.microsoft.com/office/drawing/2014/main" id="{DBF645E4-A036-46BF-8DA0-432839DBC7C2}"/>
                  </a:ext>
                </a:extLst>
              </p:cNvPr>
              <p:cNvSpPr>
                <a:spLocks/>
              </p:cNvSpPr>
              <p:nvPr/>
            </p:nvSpPr>
            <p:spPr bwMode="auto">
              <a:xfrm>
                <a:off x="4451869" y="3433178"/>
                <a:ext cx="372141" cy="85790"/>
              </a:xfrm>
              <a:custGeom>
                <a:avLst/>
                <a:gdLst>
                  <a:gd name="T0" fmla="*/ 0 w 218"/>
                  <a:gd name="T1" fmla="*/ 48 h 48"/>
                  <a:gd name="T2" fmla="*/ 190 w 218"/>
                  <a:gd name="T3" fmla="*/ 48 h 48"/>
                  <a:gd name="T4" fmla="*/ 218 w 218"/>
                  <a:gd name="T5" fmla="*/ 0 h 48"/>
                  <a:gd name="T6" fmla="*/ 47 w 218"/>
                  <a:gd name="T7" fmla="*/ 0 h 48"/>
                  <a:gd name="T8" fmla="*/ 0 w 218"/>
                  <a:gd name="T9" fmla="*/ 48 h 48"/>
                </a:gdLst>
                <a:ahLst/>
                <a:cxnLst>
                  <a:cxn ang="0">
                    <a:pos x="T0" y="T1"/>
                  </a:cxn>
                  <a:cxn ang="0">
                    <a:pos x="T2" y="T3"/>
                  </a:cxn>
                  <a:cxn ang="0">
                    <a:pos x="T4" y="T5"/>
                  </a:cxn>
                  <a:cxn ang="0">
                    <a:pos x="T6" y="T7"/>
                  </a:cxn>
                  <a:cxn ang="0">
                    <a:pos x="T8" y="T9"/>
                  </a:cxn>
                </a:cxnLst>
                <a:rect l="0" t="0" r="r" b="b"/>
                <a:pathLst>
                  <a:path w="218" h="48">
                    <a:moveTo>
                      <a:pt x="0" y="48"/>
                    </a:moveTo>
                    <a:lnTo>
                      <a:pt x="190" y="48"/>
                    </a:lnTo>
                    <a:lnTo>
                      <a:pt x="218" y="0"/>
                    </a:lnTo>
                    <a:lnTo>
                      <a:pt x="47" y="0"/>
                    </a:lnTo>
                    <a:lnTo>
                      <a:pt x="0" y="48"/>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77" name="Freeform 54">
                <a:extLst>
                  <a:ext uri="{FF2B5EF4-FFF2-40B4-BE49-F238E27FC236}">
                    <a16:creationId xmlns:a16="http://schemas.microsoft.com/office/drawing/2014/main" id="{5E49EA97-264D-4441-8E6D-5C99547935C0}"/>
                  </a:ext>
                </a:extLst>
              </p:cNvPr>
              <p:cNvSpPr>
                <a:spLocks/>
              </p:cNvSpPr>
              <p:nvPr/>
            </p:nvSpPr>
            <p:spPr bwMode="auto">
              <a:xfrm>
                <a:off x="4451869" y="3433178"/>
                <a:ext cx="372141" cy="85790"/>
              </a:xfrm>
              <a:custGeom>
                <a:avLst/>
                <a:gdLst>
                  <a:gd name="T0" fmla="*/ 0 w 218"/>
                  <a:gd name="T1" fmla="*/ 48 h 48"/>
                  <a:gd name="T2" fmla="*/ 190 w 218"/>
                  <a:gd name="T3" fmla="*/ 48 h 48"/>
                  <a:gd name="T4" fmla="*/ 218 w 218"/>
                  <a:gd name="T5" fmla="*/ 0 h 48"/>
                  <a:gd name="T6" fmla="*/ 47 w 218"/>
                  <a:gd name="T7" fmla="*/ 0 h 48"/>
                  <a:gd name="T8" fmla="*/ 0 w 218"/>
                  <a:gd name="T9" fmla="*/ 48 h 48"/>
                </a:gdLst>
                <a:ahLst/>
                <a:cxnLst>
                  <a:cxn ang="0">
                    <a:pos x="T0" y="T1"/>
                  </a:cxn>
                  <a:cxn ang="0">
                    <a:pos x="T2" y="T3"/>
                  </a:cxn>
                  <a:cxn ang="0">
                    <a:pos x="T4" y="T5"/>
                  </a:cxn>
                  <a:cxn ang="0">
                    <a:pos x="T6" y="T7"/>
                  </a:cxn>
                  <a:cxn ang="0">
                    <a:pos x="T8" y="T9"/>
                  </a:cxn>
                </a:cxnLst>
                <a:rect l="0" t="0" r="r" b="b"/>
                <a:pathLst>
                  <a:path w="218" h="48">
                    <a:moveTo>
                      <a:pt x="0" y="48"/>
                    </a:moveTo>
                    <a:lnTo>
                      <a:pt x="190" y="48"/>
                    </a:lnTo>
                    <a:lnTo>
                      <a:pt x="218" y="0"/>
                    </a:lnTo>
                    <a:lnTo>
                      <a:pt x="47" y="0"/>
                    </a:lnTo>
                    <a:lnTo>
                      <a:pt x="0" y="48"/>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78" name="Freeform 55">
                <a:extLst>
                  <a:ext uri="{FF2B5EF4-FFF2-40B4-BE49-F238E27FC236}">
                    <a16:creationId xmlns:a16="http://schemas.microsoft.com/office/drawing/2014/main" id="{B7CECE71-D872-4075-A2A4-73B6DF856859}"/>
                  </a:ext>
                </a:extLst>
              </p:cNvPr>
              <p:cNvSpPr>
                <a:spLocks/>
              </p:cNvSpPr>
              <p:nvPr/>
            </p:nvSpPr>
            <p:spPr bwMode="auto">
              <a:xfrm>
                <a:off x="4776211" y="3433178"/>
                <a:ext cx="47798" cy="775684"/>
              </a:xfrm>
              <a:custGeom>
                <a:avLst/>
                <a:gdLst>
                  <a:gd name="T0" fmla="*/ 0 w 28"/>
                  <a:gd name="T1" fmla="*/ 48 h 434"/>
                  <a:gd name="T2" fmla="*/ 0 w 28"/>
                  <a:gd name="T3" fmla="*/ 434 h 434"/>
                  <a:gd name="T4" fmla="*/ 28 w 28"/>
                  <a:gd name="T5" fmla="*/ 347 h 434"/>
                  <a:gd name="T6" fmla="*/ 28 w 28"/>
                  <a:gd name="T7" fmla="*/ 0 h 434"/>
                  <a:gd name="T8" fmla="*/ 0 w 28"/>
                  <a:gd name="T9" fmla="*/ 48 h 434"/>
                </a:gdLst>
                <a:ahLst/>
                <a:cxnLst>
                  <a:cxn ang="0">
                    <a:pos x="T0" y="T1"/>
                  </a:cxn>
                  <a:cxn ang="0">
                    <a:pos x="T2" y="T3"/>
                  </a:cxn>
                  <a:cxn ang="0">
                    <a:pos x="T4" y="T5"/>
                  </a:cxn>
                  <a:cxn ang="0">
                    <a:pos x="T6" y="T7"/>
                  </a:cxn>
                  <a:cxn ang="0">
                    <a:pos x="T8" y="T9"/>
                  </a:cxn>
                </a:cxnLst>
                <a:rect l="0" t="0" r="r" b="b"/>
                <a:pathLst>
                  <a:path w="28" h="434">
                    <a:moveTo>
                      <a:pt x="0" y="48"/>
                    </a:moveTo>
                    <a:lnTo>
                      <a:pt x="0" y="434"/>
                    </a:lnTo>
                    <a:lnTo>
                      <a:pt x="28" y="347"/>
                    </a:lnTo>
                    <a:lnTo>
                      <a:pt x="28" y="0"/>
                    </a:lnTo>
                    <a:lnTo>
                      <a:pt x="0" y="48"/>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79" name="Freeform 56">
                <a:extLst>
                  <a:ext uri="{FF2B5EF4-FFF2-40B4-BE49-F238E27FC236}">
                    <a16:creationId xmlns:a16="http://schemas.microsoft.com/office/drawing/2014/main" id="{B78E1BD0-983F-4E08-8867-FF75823F941B}"/>
                  </a:ext>
                </a:extLst>
              </p:cNvPr>
              <p:cNvSpPr>
                <a:spLocks/>
              </p:cNvSpPr>
              <p:nvPr/>
            </p:nvSpPr>
            <p:spPr bwMode="auto">
              <a:xfrm>
                <a:off x="4776211" y="3433178"/>
                <a:ext cx="47798" cy="775684"/>
              </a:xfrm>
              <a:custGeom>
                <a:avLst/>
                <a:gdLst>
                  <a:gd name="T0" fmla="*/ 0 w 28"/>
                  <a:gd name="T1" fmla="*/ 48 h 434"/>
                  <a:gd name="T2" fmla="*/ 0 w 28"/>
                  <a:gd name="T3" fmla="*/ 434 h 434"/>
                  <a:gd name="T4" fmla="*/ 28 w 28"/>
                  <a:gd name="T5" fmla="*/ 347 h 434"/>
                  <a:gd name="T6" fmla="*/ 28 w 28"/>
                  <a:gd name="T7" fmla="*/ 0 h 434"/>
                  <a:gd name="T8" fmla="*/ 0 w 28"/>
                  <a:gd name="T9" fmla="*/ 48 h 434"/>
                </a:gdLst>
                <a:ahLst/>
                <a:cxnLst>
                  <a:cxn ang="0">
                    <a:pos x="T0" y="T1"/>
                  </a:cxn>
                  <a:cxn ang="0">
                    <a:pos x="T2" y="T3"/>
                  </a:cxn>
                  <a:cxn ang="0">
                    <a:pos x="T4" y="T5"/>
                  </a:cxn>
                  <a:cxn ang="0">
                    <a:pos x="T6" y="T7"/>
                  </a:cxn>
                  <a:cxn ang="0">
                    <a:pos x="T8" y="T9"/>
                  </a:cxn>
                </a:cxnLst>
                <a:rect l="0" t="0" r="r" b="b"/>
                <a:pathLst>
                  <a:path w="28" h="434">
                    <a:moveTo>
                      <a:pt x="0" y="48"/>
                    </a:moveTo>
                    <a:lnTo>
                      <a:pt x="0" y="434"/>
                    </a:lnTo>
                    <a:lnTo>
                      <a:pt x="28" y="347"/>
                    </a:lnTo>
                    <a:lnTo>
                      <a:pt x="28" y="0"/>
                    </a:lnTo>
                    <a:lnTo>
                      <a:pt x="0" y="48"/>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80" name="Rectangle 57">
                <a:extLst>
                  <a:ext uri="{FF2B5EF4-FFF2-40B4-BE49-F238E27FC236}">
                    <a16:creationId xmlns:a16="http://schemas.microsoft.com/office/drawing/2014/main" id="{1C566C10-6EF4-4DBD-B6F8-B56AD4C9E473}"/>
                  </a:ext>
                </a:extLst>
              </p:cNvPr>
              <p:cNvSpPr>
                <a:spLocks noChangeArrowheads="1"/>
              </p:cNvSpPr>
              <p:nvPr/>
            </p:nvSpPr>
            <p:spPr bwMode="auto">
              <a:xfrm>
                <a:off x="4451869" y="3518969"/>
                <a:ext cx="324343" cy="689894"/>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81" name="Rectangle 58">
                <a:extLst>
                  <a:ext uri="{FF2B5EF4-FFF2-40B4-BE49-F238E27FC236}">
                    <a16:creationId xmlns:a16="http://schemas.microsoft.com/office/drawing/2014/main" id="{8F5FBA2A-2D82-4E02-A48F-0453444EE7B7}"/>
                  </a:ext>
                </a:extLst>
              </p:cNvPr>
              <p:cNvSpPr>
                <a:spLocks noChangeArrowheads="1"/>
              </p:cNvSpPr>
              <p:nvPr/>
            </p:nvSpPr>
            <p:spPr bwMode="auto">
              <a:xfrm>
                <a:off x="4451869" y="3518969"/>
                <a:ext cx="324343" cy="689894"/>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82" name="Rectangle 59">
                <a:extLst>
                  <a:ext uri="{FF2B5EF4-FFF2-40B4-BE49-F238E27FC236}">
                    <a16:creationId xmlns:a16="http://schemas.microsoft.com/office/drawing/2014/main" id="{D1BF8722-089E-416D-A5CF-FDDB15CCE932}"/>
                  </a:ext>
                </a:extLst>
              </p:cNvPr>
              <p:cNvSpPr>
                <a:spLocks noChangeArrowheads="1"/>
              </p:cNvSpPr>
              <p:nvPr/>
            </p:nvSpPr>
            <p:spPr bwMode="auto">
              <a:xfrm>
                <a:off x="4494545" y="3751316"/>
                <a:ext cx="300590" cy="26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50" b="0" i="0" u="none" strike="noStrike" cap="none" normalizeH="0" baseline="0">
                    <a:ln>
                      <a:noFill/>
                    </a:ln>
                    <a:solidFill>
                      <a:srgbClr val="000000"/>
                    </a:solidFill>
                    <a:effectLst/>
                    <a:latin typeface="Calibri" panose="020F0502020204030204" pitchFamily="34" charset="0"/>
                  </a:rPr>
                  <a:t>DUT</a:t>
                </a:r>
                <a:endParaRPr kumimoji="0" lang="zh-CN" altLang="zh-CN" sz="1400" b="0" i="0" u="none" strike="noStrike" cap="none" normalizeH="0" baseline="0">
                  <a:ln>
                    <a:noFill/>
                  </a:ln>
                  <a:solidFill>
                    <a:schemeClr val="tx1"/>
                  </a:solidFill>
                  <a:effectLst/>
                  <a:latin typeface="Arial" panose="020B0604020202020204" pitchFamily="34" charset="0"/>
                </a:endParaRPr>
              </a:p>
            </p:txBody>
          </p:sp>
          <p:sp>
            <p:nvSpPr>
              <p:cNvPr id="183" name="Freeform 60">
                <a:extLst>
                  <a:ext uri="{FF2B5EF4-FFF2-40B4-BE49-F238E27FC236}">
                    <a16:creationId xmlns:a16="http://schemas.microsoft.com/office/drawing/2014/main" id="{67932DA2-47D8-41EE-9F6E-B20E30D0F0B9}"/>
                  </a:ext>
                </a:extLst>
              </p:cNvPr>
              <p:cNvSpPr>
                <a:spLocks/>
              </p:cNvSpPr>
              <p:nvPr/>
            </p:nvSpPr>
            <p:spPr bwMode="auto">
              <a:xfrm>
                <a:off x="1249043" y="3542203"/>
                <a:ext cx="90474" cy="105450"/>
              </a:xfrm>
              <a:custGeom>
                <a:avLst/>
                <a:gdLst>
                  <a:gd name="T0" fmla="*/ 0 w 53"/>
                  <a:gd name="T1" fmla="*/ 59 h 59"/>
                  <a:gd name="T2" fmla="*/ 35 w 53"/>
                  <a:gd name="T3" fmla="*/ 59 h 59"/>
                  <a:gd name="T4" fmla="*/ 53 w 53"/>
                  <a:gd name="T5" fmla="*/ 0 h 59"/>
                  <a:gd name="T6" fmla="*/ 22 w 53"/>
                  <a:gd name="T7" fmla="*/ 0 h 59"/>
                  <a:gd name="T8" fmla="*/ 0 w 53"/>
                  <a:gd name="T9" fmla="*/ 59 h 59"/>
                </a:gdLst>
                <a:ahLst/>
                <a:cxnLst>
                  <a:cxn ang="0">
                    <a:pos x="T0" y="T1"/>
                  </a:cxn>
                  <a:cxn ang="0">
                    <a:pos x="T2" y="T3"/>
                  </a:cxn>
                  <a:cxn ang="0">
                    <a:pos x="T4" y="T5"/>
                  </a:cxn>
                  <a:cxn ang="0">
                    <a:pos x="T6" y="T7"/>
                  </a:cxn>
                  <a:cxn ang="0">
                    <a:pos x="T8" y="T9"/>
                  </a:cxn>
                </a:cxnLst>
                <a:rect l="0" t="0" r="r" b="b"/>
                <a:pathLst>
                  <a:path w="53" h="59">
                    <a:moveTo>
                      <a:pt x="0" y="59"/>
                    </a:moveTo>
                    <a:lnTo>
                      <a:pt x="35" y="59"/>
                    </a:lnTo>
                    <a:lnTo>
                      <a:pt x="53" y="0"/>
                    </a:lnTo>
                    <a:lnTo>
                      <a:pt x="22" y="0"/>
                    </a:lnTo>
                    <a:lnTo>
                      <a:pt x="0" y="59"/>
                    </a:lnTo>
                    <a:close/>
                  </a:path>
                </a:pathLst>
              </a:custGeom>
              <a:solidFill>
                <a:srgbClr val="74A4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84" name="Freeform 61">
                <a:extLst>
                  <a:ext uri="{FF2B5EF4-FFF2-40B4-BE49-F238E27FC236}">
                    <a16:creationId xmlns:a16="http://schemas.microsoft.com/office/drawing/2014/main" id="{84268337-7772-4982-B969-36F4169AAB08}"/>
                  </a:ext>
                </a:extLst>
              </p:cNvPr>
              <p:cNvSpPr>
                <a:spLocks/>
              </p:cNvSpPr>
              <p:nvPr/>
            </p:nvSpPr>
            <p:spPr bwMode="auto">
              <a:xfrm>
                <a:off x="1249043" y="3542203"/>
                <a:ext cx="90474" cy="105450"/>
              </a:xfrm>
              <a:custGeom>
                <a:avLst/>
                <a:gdLst>
                  <a:gd name="T0" fmla="*/ 0 w 53"/>
                  <a:gd name="T1" fmla="*/ 59 h 59"/>
                  <a:gd name="T2" fmla="*/ 35 w 53"/>
                  <a:gd name="T3" fmla="*/ 59 h 59"/>
                  <a:gd name="T4" fmla="*/ 53 w 53"/>
                  <a:gd name="T5" fmla="*/ 0 h 59"/>
                  <a:gd name="T6" fmla="*/ 22 w 53"/>
                  <a:gd name="T7" fmla="*/ 0 h 59"/>
                  <a:gd name="T8" fmla="*/ 0 w 53"/>
                  <a:gd name="T9" fmla="*/ 59 h 59"/>
                </a:gdLst>
                <a:ahLst/>
                <a:cxnLst>
                  <a:cxn ang="0">
                    <a:pos x="T0" y="T1"/>
                  </a:cxn>
                  <a:cxn ang="0">
                    <a:pos x="T2" y="T3"/>
                  </a:cxn>
                  <a:cxn ang="0">
                    <a:pos x="T4" y="T5"/>
                  </a:cxn>
                  <a:cxn ang="0">
                    <a:pos x="T6" y="T7"/>
                  </a:cxn>
                  <a:cxn ang="0">
                    <a:pos x="T8" y="T9"/>
                  </a:cxn>
                </a:cxnLst>
                <a:rect l="0" t="0" r="r" b="b"/>
                <a:pathLst>
                  <a:path w="53" h="59">
                    <a:moveTo>
                      <a:pt x="0" y="59"/>
                    </a:moveTo>
                    <a:lnTo>
                      <a:pt x="35" y="59"/>
                    </a:lnTo>
                    <a:lnTo>
                      <a:pt x="53" y="0"/>
                    </a:lnTo>
                    <a:lnTo>
                      <a:pt x="22" y="0"/>
                    </a:lnTo>
                    <a:lnTo>
                      <a:pt x="0" y="5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85" name="Freeform 62">
                <a:extLst>
                  <a:ext uri="{FF2B5EF4-FFF2-40B4-BE49-F238E27FC236}">
                    <a16:creationId xmlns:a16="http://schemas.microsoft.com/office/drawing/2014/main" id="{3B6616B9-2E74-44B6-BDF5-AE415C84446C}"/>
                  </a:ext>
                </a:extLst>
              </p:cNvPr>
              <p:cNvSpPr>
                <a:spLocks/>
              </p:cNvSpPr>
              <p:nvPr/>
            </p:nvSpPr>
            <p:spPr bwMode="auto">
              <a:xfrm>
                <a:off x="1308791" y="3542203"/>
                <a:ext cx="30727" cy="666659"/>
              </a:xfrm>
              <a:custGeom>
                <a:avLst/>
                <a:gdLst>
                  <a:gd name="T0" fmla="*/ 0 w 18"/>
                  <a:gd name="T1" fmla="*/ 59 h 373"/>
                  <a:gd name="T2" fmla="*/ 0 w 18"/>
                  <a:gd name="T3" fmla="*/ 373 h 373"/>
                  <a:gd name="T4" fmla="*/ 18 w 18"/>
                  <a:gd name="T5" fmla="*/ 282 h 373"/>
                  <a:gd name="T6" fmla="*/ 18 w 18"/>
                  <a:gd name="T7" fmla="*/ 0 h 373"/>
                  <a:gd name="T8" fmla="*/ 0 w 18"/>
                  <a:gd name="T9" fmla="*/ 59 h 373"/>
                </a:gdLst>
                <a:ahLst/>
                <a:cxnLst>
                  <a:cxn ang="0">
                    <a:pos x="T0" y="T1"/>
                  </a:cxn>
                  <a:cxn ang="0">
                    <a:pos x="T2" y="T3"/>
                  </a:cxn>
                  <a:cxn ang="0">
                    <a:pos x="T4" y="T5"/>
                  </a:cxn>
                  <a:cxn ang="0">
                    <a:pos x="T6" y="T7"/>
                  </a:cxn>
                  <a:cxn ang="0">
                    <a:pos x="T8" y="T9"/>
                  </a:cxn>
                </a:cxnLst>
                <a:rect l="0" t="0" r="r" b="b"/>
                <a:pathLst>
                  <a:path w="18" h="373">
                    <a:moveTo>
                      <a:pt x="0" y="59"/>
                    </a:moveTo>
                    <a:lnTo>
                      <a:pt x="0" y="373"/>
                    </a:lnTo>
                    <a:lnTo>
                      <a:pt x="18" y="282"/>
                    </a:lnTo>
                    <a:lnTo>
                      <a:pt x="18" y="0"/>
                    </a:lnTo>
                    <a:lnTo>
                      <a:pt x="0" y="59"/>
                    </a:lnTo>
                    <a:close/>
                  </a:path>
                </a:pathLst>
              </a:custGeom>
              <a:solidFill>
                <a:srgbClr val="577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86" name="Freeform 63">
                <a:extLst>
                  <a:ext uri="{FF2B5EF4-FFF2-40B4-BE49-F238E27FC236}">
                    <a16:creationId xmlns:a16="http://schemas.microsoft.com/office/drawing/2014/main" id="{3EA2B27E-F6D7-41DA-83C8-E3C7F738DD26}"/>
                  </a:ext>
                </a:extLst>
              </p:cNvPr>
              <p:cNvSpPr>
                <a:spLocks/>
              </p:cNvSpPr>
              <p:nvPr/>
            </p:nvSpPr>
            <p:spPr bwMode="auto">
              <a:xfrm>
                <a:off x="1308791" y="3542203"/>
                <a:ext cx="30727" cy="666659"/>
              </a:xfrm>
              <a:custGeom>
                <a:avLst/>
                <a:gdLst>
                  <a:gd name="T0" fmla="*/ 0 w 18"/>
                  <a:gd name="T1" fmla="*/ 59 h 373"/>
                  <a:gd name="T2" fmla="*/ 0 w 18"/>
                  <a:gd name="T3" fmla="*/ 373 h 373"/>
                  <a:gd name="T4" fmla="*/ 18 w 18"/>
                  <a:gd name="T5" fmla="*/ 282 h 373"/>
                  <a:gd name="T6" fmla="*/ 18 w 18"/>
                  <a:gd name="T7" fmla="*/ 0 h 373"/>
                  <a:gd name="T8" fmla="*/ 0 w 18"/>
                  <a:gd name="T9" fmla="*/ 59 h 373"/>
                </a:gdLst>
                <a:ahLst/>
                <a:cxnLst>
                  <a:cxn ang="0">
                    <a:pos x="T0" y="T1"/>
                  </a:cxn>
                  <a:cxn ang="0">
                    <a:pos x="T2" y="T3"/>
                  </a:cxn>
                  <a:cxn ang="0">
                    <a:pos x="T4" y="T5"/>
                  </a:cxn>
                  <a:cxn ang="0">
                    <a:pos x="T6" y="T7"/>
                  </a:cxn>
                  <a:cxn ang="0">
                    <a:pos x="T8" y="T9"/>
                  </a:cxn>
                </a:cxnLst>
                <a:rect l="0" t="0" r="r" b="b"/>
                <a:pathLst>
                  <a:path w="18" h="373">
                    <a:moveTo>
                      <a:pt x="0" y="59"/>
                    </a:moveTo>
                    <a:lnTo>
                      <a:pt x="0" y="373"/>
                    </a:lnTo>
                    <a:lnTo>
                      <a:pt x="18" y="282"/>
                    </a:lnTo>
                    <a:lnTo>
                      <a:pt x="18" y="0"/>
                    </a:lnTo>
                    <a:lnTo>
                      <a:pt x="0" y="5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87" name="Rectangle 64">
                <a:extLst>
                  <a:ext uri="{FF2B5EF4-FFF2-40B4-BE49-F238E27FC236}">
                    <a16:creationId xmlns:a16="http://schemas.microsoft.com/office/drawing/2014/main" id="{5ECA5C2B-EA1F-4595-9827-CA21693C6E95}"/>
                  </a:ext>
                </a:extLst>
              </p:cNvPr>
              <p:cNvSpPr>
                <a:spLocks noChangeArrowheads="1"/>
              </p:cNvSpPr>
              <p:nvPr/>
            </p:nvSpPr>
            <p:spPr bwMode="auto">
              <a:xfrm>
                <a:off x="1249043" y="3647654"/>
                <a:ext cx="59747" cy="561209"/>
              </a:xfrm>
              <a:prstGeom prst="rect">
                <a:avLst/>
              </a:prstGeom>
              <a:solidFill>
                <a:srgbClr val="92CD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88" name="Rectangle 65">
                <a:extLst>
                  <a:ext uri="{FF2B5EF4-FFF2-40B4-BE49-F238E27FC236}">
                    <a16:creationId xmlns:a16="http://schemas.microsoft.com/office/drawing/2014/main" id="{9003BCD1-94CF-4906-BFD8-E9C6540DCABC}"/>
                  </a:ext>
                </a:extLst>
              </p:cNvPr>
              <p:cNvSpPr>
                <a:spLocks noChangeArrowheads="1"/>
              </p:cNvSpPr>
              <p:nvPr/>
            </p:nvSpPr>
            <p:spPr bwMode="auto">
              <a:xfrm>
                <a:off x="1249043" y="3647654"/>
                <a:ext cx="59747" cy="561209"/>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89" name="Freeform 66">
                <a:extLst>
                  <a:ext uri="{FF2B5EF4-FFF2-40B4-BE49-F238E27FC236}">
                    <a16:creationId xmlns:a16="http://schemas.microsoft.com/office/drawing/2014/main" id="{907E7DD7-74E1-4910-8C40-399C19F3035E}"/>
                  </a:ext>
                </a:extLst>
              </p:cNvPr>
              <p:cNvSpPr>
                <a:spLocks/>
              </p:cNvSpPr>
              <p:nvPr/>
            </p:nvSpPr>
            <p:spPr bwMode="auto">
              <a:xfrm>
                <a:off x="3402494" y="3537238"/>
                <a:ext cx="92182" cy="105450"/>
              </a:xfrm>
              <a:custGeom>
                <a:avLst/>
                <a:gdLst>
                  <a:gd name="T0" fmla="*/ 0 w 54"/>
                  <a:gd name="T1" fmla="*/ 59 h 59"/>
                  <a:gd name="T2" fmla="*/ 35 w 54"/>
                  <a:gd name="T3" fmla="*/ 59 h 59"/>
                  <a:gd name="T4" fmla="*/ 54 w 54"/>
                  <a:gd name="T5" fmla="*/ 0 h 59"/>
                  <a:gd name="T6" fmla="*/ 22 w 54"/>
                  <a:gd name="T7" fmla="*/ 0 h 59"/>
                  <a:gd name="T8" fmla="*/ 0 w 54"/>
                  <a:gd name="T9" fmla="*/ 59 h 59"/>
                </a:gdLst>
                <a:ahLst/>
                <a:cxnLst>
                  <a:cxn ang="0">
                    <a:pos x="T0" y="T1"/>
                  </a:cxn>
                  <a:cxn ang="0">
                    <a:pos x="T2" y="T3"/>
                  </a:cxn>
                  <a:cxn ang="0">
                    <a:pos x="T4" y="T5"/>
                  </a:cxn>
                  <a:cxn ang="0">
                    <a:pos x="T6" y="T7"/>
                  </a:cxn>
                  <a:cxn ang="0">
                    <a:pos x="T8" y="T9"/>
                  </a:cxn>
                </a:cxnLst>
                <a:rect l="0" t="0" r="r" b="b"/>
                <a:pathLst>
                  <a:path w="54" h="59">
                    <a:moveTo>
                      <a:pt x="0" y="59"/>
                    </a:moveTo>
                    <a:lnTo>
                      <a:pt x="35" y="59"/>
                    </a:lnTo>
                    <a:lnTo>
                      <a:pt x="54" y="0"/>
                    </a:lnTo>
                    <a:lnTo>
                      <a:pt x="22" y="0"/>
                    </a:lnTo>
                    <a:lnTo>
                      <a:pt x="0" y="59"/>
                    </a:lnTo>
                    <a:close/>
                  </a:path>
                </a:pathLst>
              </a:custGeom>
              <a:solidFill>
                <a:srgbClr val="74A4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90" name="Freeform 67">
                <a:extLst>
                  <a:ext uri="{FF2B5EF4-FFF2-40B4-BE49-F238E27FC236}">
                    <a16:creationId xmlns:a16="http://schemas.microsoft.com/office/drawing/2014/main" id="{38EE8EDF-3661-459D-8A69-DA1230D9E860}"/>
                  </a:ext>
                </a:extLst>
              </p:cNvPr>
              <p:cNvSpPr>
                <a:spLocks/>
              </p:cNvSpPr>
              <p:nvPr/>
            </p:nvSpPr>
            <p:spPr bwMode="auto">
              <a:xfrm>
                <a:off x="3402494" y="3537238"/>
                <a:ext cx="92182" cy="105450"/>
              </a:xfrm>
              <a:custGeom>
                <a:avLst/>
                <a:gdLst>
                  <a:gd name="T0" fmla="*/ 0 w 54"/>
                  <a:gd name="T1" fmla="*/ 59 h 59"/>
                  <a:gd name="T2" fmla="*/ 35 w 54"/>
                  <a:gd name="T3" fmla="*/ 59 h 59"/>
                  <a:gd name="T4" fmla="*/ 54 w 54"/>
                  <a:gd name="T5" fmla="*/ 0 h 59"/>
                  <a:gd name="T6" fmla="*/ 22 w 54"/>
                  <a:gd name="T7" fmla="*/ 0 h 59"/>
                  <a:gd name="T8" fmla="*/ 0 w 54"/>
                  <a:gd name="T9" fmla="*/ 59 h 59"/>
                </a:gdLst>
                <a:ahLst/>
                <a:cxnLst>
                  <a:cxn ang="0">
                    <a:pos x="T0" y="T1"/>
                  </a:cxn>
                  <a:cxn ang="0">
                    <a:pos x="T2" y="T3"/>
                  </a:cxn>
                  <a:cxn ang="0">
                    <a:pos x="T4" y="T5"/>
                  </a:cxn>
                  <a:cxn ang="0">
                    <a:pos x="T6" y="T7"/>
                  </a:cxn>
                  <a:cxn ang="0">
                    <a:pos x="T8" y="T9"/>
                  </a:cxn>
                </a:cxnLst>
                <a:rect l="0" t="0" r="r" b="b"/>
                <a:pathLst>
                  <a:path w="54" h="59">
                    <a:moveTo>
                      <a:pt x="0" y="59"/>
                    </a:moveTo>
                    <a:lnTo>
                      <a:pt x="35" y="59"/>
                    </a:lnTo>
                    <a:lnTo>
                      <a:pt x="54" y="0"/>
                    </a:lnTo>
                    <a:lnTo>
                      <a:pt x="22" y="0"/>
                    </a:lnTo>
                    <a:lnTo>
                      <a:pt x="0" y="5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91" name="Freeform 68">
                <a:extLst>
                  <a:ext uri="{FF2B5EF4-FFF2-40B4-BE49-F238E27FC236}">
                    <a16:creationId xmlns:a16="http://schemas.microsoft.com/office/drawing/2014/main" id="{F40E699F-A7A7-468B-B9D7-12582E197F1B}"/>
                  </a:ext>
                </a:extLst>
              </p:cNvPr>
              <p:cNvSpPr>
                <a:spLocks/>
              </p:cNvSpPr>
              <p:nvPr/>
            </p:nvSpPr>
            <p:spPr bwMode="auto">
              <a:xfrm>
                <a:off x="3462241" y="3537238"/>
                <a:ext cx="32434" cy="666659"/>
              </a:xfrm>
              <a:custGeom>
                <a:avLst/>
                <a:gdLst>
                  <a:gd name="T0" fmla="*/ 0 w 19"/>
                  <a:gd name="T1" fmla="*/ 59 h 373"/>
                  <a:gd name="T2" fmla="*/ 0 w 19"/>
                  <a:gd name="T3" fmla="*/ 373 h 373"/>
                  <a:gd name="T4" fmla="*/ 19 w 19"/>
                  <a:gd name="T5" fmla="*/ 282 h 373"/>
                  <a:gd name="T6" fmla="*/ 19 w 19"/>
                  <a:gd name="T7" fmla="*/ 0 h 373"/>
                  <a:gd name="T8" fmla="*/ 0 w 19"/>
                  <a:gd name="T9" fmla="*/ 59 h 373"/>
                </a:gdLst>
                <a:ahLst/>
                <a:cxnLst>
                  <a:cxn ang="0">
                    <a:pos x="T0" y="T1"/>
                  </a:cxn>
                  <a:cxn ang="0">
                    <a:pos x="T2" y="T3"/>
                  </a:cxn>
                  <a:cxn ang="0">
                    <a:pos x="T4" y="T5"/>
                  </a:cxn>
                  <a:cxn ang="0">
                    <a:pos x="T6" y="T7"/>
                  </a:cxn>
                  <a:cxn ang="0">
                    <a:pos x="T8" y="T9"/>
                  </a:cxn>
                </a:cxnLst>
                <a:rect l="0" t="0" r="r" b="b"/>
                <a:pathLst>
                  <a:path w="19" h="373">
                    <a:moveTo>
                      <a:pt x="0" y="59"/>
                    </a:moveTo>
                    <a:lnTo>
                      <a:pt x="0" y="373"/>
                    </a:lnTo>
                    <a:lnTo>
                      <a:pt x="19" y="282"/>
                    </a:lnTo>
                    <a:lnTo>
                      <a:pt x="19" y="0"/>
                    </a:lnTo>
                    <a:lnTo>
                      <a:pt x="0" y="59"/>
                    </a:lnTo>
                    <a:close/>
                  </a:path>
                </a:pathLst>
              </a:custGeom>
              <a:solidFill>
                <a:srgbClr val="577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92" name="Freeform 69">
                <a:extLst>
                  <a:ext uri="{FF2B5EF4-FFF2-40B4-BE49-F238E27FC236}">
                    <a16:creationId xmlns:a16="http://schemas.microsoft.com/office/drawing/2014/main" id="{E9C08A1D-74EC-4F0C-B711-68822206E6CC}"/>
                  </a:ext>
                </a:extLst>
              </p:cNvPr>
              <p:cNvSpPr>
                <a:spLocks/>
              </p:cNvSpPr>
              <p:nvPr/>
            </p:nvSpPr>
            <p:spPr bwMode="auto">
              <a:xfrm>
                <a:off x="3462241" y="3537238"/>
                <a:ext cx="32434" cy="666659"/>
              </a:xfrm>
              <a:custGeom>
                <a:avLst/>
                <a:gdLst>
                  <a:gd name="T0" fmla="*/ 0 w 19"/>
                  <a:gd name="T1" fmla="*/ 59 h 373"/>
                  <a:gd name="T2" fmla="*/ 0 w 19"/>
                  <a:gd name="T3" fmla="*/ 373 h 373"/>
                  <a:gd name="T4" fmla="*/ 19 w 19"/>
                  <a:gd name="T5" fmla="*/ 282 h 373"/>
                  <a:gd name="T6" fmla="*/ 19 w 19"/>
                  <a:gd name="T7" fmla="*/ 0 h 373"/>
                  <a:gd name="T8" fmla="*/ 0 w 19"/>
                  <a:gd name="T9" fmla="*/ 59 h 373"/>
                </a:gdLst>
                <a:ahLst/>
                <a:cxnLst>
                  <a:cxn ang="0">
                    <a:pos x="T0" y="T1"/>
                  </a:cxn>
                  <a:cxn ang="0">
                    <a:pos x="T2" y="T3"/>
                  </a:cxn>
                  <a:cxn ang="0">
                    <a:pos x="T4" y="T5"/>
                  </a:cxn>
                  <a:cxn ang="0">
                    <a:pos x="T6" y="T7"/>
                  </a:cxn>
                  <a:cxn ang="0">
                    <a:pos x="T8" y="T9"/>
                  </a:cxn>
                </a:cxnLst>
                <a:rect l="0" t="0" r="r" b="b"/>
                <a:pathLst>
                  <a:path w="19" h="373">
                    <a:moveTo>
                      <a:pt x="0" y="59"/>
                    </a:moveTo>
                    <a:lnTo>
                      <a:pt x="0" y="373"/>
                    </a:lnTo>
                    <a:lnTo>
                      <a:pt x="19" y="282"/>
                    </a:lnTo>
                    <a:lnTo>
                      <a:pt x="19" y="0"/>
                    </a:lnTo>
                    <a:lnTo>
                      <a:pt x="0" y="5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93" name="Rectangle 70">
                <a:extLst>
                  <a:ext uri="{FF2B5EF4-FFF2-40B4-BE49-F238E27FC236}">
                    <a16:creationId xmlns:a16="http://schemas.microsoft.com/office/drawing/2014/main" id="{535F1C58-5F79-47EC-AB85-AF25D34CFEC1}"/>
                  </a:ext>
                </a:extLst>
              </p:cNvPr>
              <p:cNvSpPr>
                <a:spLocks noChangeArrowheads="1"/>
              </p:cNvSpPr>
              <p:nvPr/>
            </p:nvSpPr>
            <p:spPr bwMode="auto">
              <a:xfrm>
                <a:off x="3402494" y="3642689"/>
                <a:ext cx="59747" cy="561209"/>
              </a:xfrm>
              <a:prstGeom prst="rect">
                <a:avLst/>
              </a:prstGeom>
              <a:solidFill>
                <a:srgbClr val="92CD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94" name="Rectangle 71">
                <a:extLst>
                  <a:ext uri="{FF2B5EF4-FFF2-40B4-BE49-F238E27FC236}">
                    <a16:creationId xmlns:a16="http://schemas.microsoft.com/office/drawing/2014/main" id="{902F6DE4-3FCB-4C6B-BACB-037BEA50DF9B}"/>
                  </a:ext>
                </a:extLst>
              </p:cNvPr>
              <p:cNvSpPr>
                <a:spLocks noChangeArrowheads="1"/>
              </p:cNvSpPr>
              <p:nvPr/>
            </p:nvSpPr>
            <p:spPr bwMode="auto">
              <a:xfrm>
                <a:off x="3402494" y="3642689"/>
                <a:ext cx="59747" cy="561209"/>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95" name="Freeform 72">
                <a:extLst>
                  <a:ext uri="{FF2B5EF4-FFF2-40B4-BE49-F238E27FC236}">
                    <a16:creationId xmlns:a16="http://schemas.microsoft.com/office/drawing/2014/main" id="{D9B608EC-8FC6-4896-B07B-E908148E67F0}"/>
                  </a:ext>
                </a:extLst>
              </p:cNvPr>
              <p:cNvSpPr>
                <a:spLocks/>
              </p:cNvSpPr>
              <p:nvPr/>
            </p:nvSpPr>
            <p:spPr bwMode="auto">
              <a:xfrm>
                <a:off x="5497100" y="3402794"/>
                <a:ext cx="121202" cy="212687"/>
              </a:xfrm>
              <a:custGeom>
                <a:avLst/>
                <a:gdLst>
                  <a:gd name="T0" fmla="*/ 0 w 71"/>
                  <a:gd name="T1" fmla="*/ 119 h 119"/>
                  <a:gd name="T2" fmla="*/ 35 w 71"/>
                  <a:gd name="T3" fmla="*/ 119 h 119"/>
                  <a:gd name="T4" fmla="*/ 71 w 71"/>
                  <a:gd name="T5" fmla="*/ 0 h 119"/>
                  <a:gd name="T6" fmla="*/ 39 w 71"/>
                  <a:gd name="T7" fmla="*/ 0 h 119"/>
                  <a:gd name="T8" fmla="*/ 0 w 71"/>
                  <a:gd name="T9" fmla="*/ 119 h 119"/>
                </a:gdLst>
                <a:ahLst/>
                <a:cxnLst>
                  <a:cxn ang="0">
                    <a:pos x="T0" y="T1"/>
                  </a:cxn>
                  <a:cxn ang="0">
                    <a:pos x="T2" y="T3"/>
                  </a:cxn>
                  <a:cxn ang="0">
                    <a:pos x="T4" y="T5"/>
                  </a:cxn>
                  <a:cxn ang="0">
                    <a:pos x="T6" y="T7"/>
                  </a:cxn>
                  <a:cxn ang="0">
                    <a:pos x="T8" y="T9"/>
                  </a:cxn>
                </a:cxnLst>
                <a:rect l="0" t="0" r="r" b="b"/>
                <a:pathLst>
                  <a:path w="71" h="119">
                    <a:moveTo>
                      <a:pt x="0" y="119"/>
                    </a:moveTo>
                    <a:lnTo>
                      <a:pt x="35" y="119"/>
                    </a:lnTo>
                    <a:lnTo>
                      <a:pt x="71" y="0"/>
                    </a:lnTo>
                    <a:lnTo>
                      <a:pt x="39" y="0"/>
                    </a:lnTo>
                    <a:lnTo>
                      <a:pt x="0" y="119"/>
                    </a:lnTo>
                    <a:close/>
                  </a:path>
                </a:pathLst>
              </a:custGeom>
              <a:solidFill>
                <a:srgbClr val="9CAB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96" name="Freeform 73">
                <a:extLst>
                  <a:ext uri="{FF2B5EF4-FFF2-40B4-BE49-F238E27FC236}">
                    <a16:creationId xmlns:a16="http://schemas.microsoft.com/office/drawing/2014/main" id="{7E06817C-1C48-42D6-B699-A98A4565C5E3}"/>
                  </a:ext>
                </a:extLst>
              </p:cNvPr>
              <p:cNvSpPr>
                <a:spLocks/>
              </p:cNvSpPr>
              <p:nvPr/>
            </p:nvSpPr>
            <p:spPr bwMode="auto">
              <a:xfrm>
                <a:off x="5497100" y="3402794"/>
                <a:ext cx="121202" cy="212687"/>
              </a:xfrm>
              <a:custGeom>
                <a:avLst/>
                <a:gdLst>
                  <a:gd name="T0" fmla="*/ 0 w 71"/>
                  <a:gd name="T1" fmla="*/ 119 h 119"/>
                  <a:gd name="T2" fmla="*/ 35 w 71"/>
                  <a:gd name="T3" fmla="*/ 119 h 119"/>
                  <a:gd name="T4" fmla="*/ 71 w 71"/>
                  <a:gd name="T5" fmla="*/ 0 h 119"/>
                  <a:gd name="T6" fmla="*/ 39 w 71"/>
                  <a:gd name="T7" fmla="*/ 0 h 119"/>
                  <a:gd name="T8" fmla="*/ 0 w 71"/>
                  <a:gd name="T9" fmla="*/ 119 h 119"/>
                </a:gdLst>
                <a:ahLst/>
                <a:cxnLst>
                  <a:cxn ang="0">
                    <a:pos x="T0" y="T1"/>
                  </a:cxn>
                  <a:cxn ang="0">
                    <a:pos x="T2" y="T3"/>
                  </a:cxn>
                  <a:cxn ang="0">
                    <a:pos x="T4" y="T5"/>
                  </a:cxn>
                  <a:cxn ang="0">
                    <a:pos x="T6" y="T7"/>
                  </a:cxn>
                  <a:cxn ang="0">
                    <a:pos x="T8" y="T9"/>
                  </a:cxn>
                </a:cxnLst>
                <a:rect l="0" t="0" r="r" b="b"/>
                <a:pathLst>
                  <a:path w="71" h="119">
                    <a:moveTo>
                      <a:pt x="0" y="119"/>
                    </a:moveTo>
                    <a:lnTo>
                      <a:pt x="35" y="119"/>
                    </a:lnTo>
                    <a:lnTo>
                      <a:pt x="71" y="0"/>
                    </a:lnTo>
                    <a:lnTo>
                      <a:pt x="39" y="0"/>
                    </a:lnTo>
                    <a:lnTo>
                      <a:pt x="0" y="11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97" name="Freeform 74">
                <a:extLst>
                  <a:ext uri="{FF2B5EF4-FFF2-40B4-BE49-F238E27FC236}">
                    <a16:creationId xmlns:a16="http://schemas.microsoft.com/office/drawing/2014/main" id="{21ECAE34-4528-4196-8D73-9F9AB26E2D28}"/>
                  </a:ext>
                </a:extLst>
              </p:cNvPr>
              <p:cNvSpPr>
                <a:spLocks/>
              </p:cNvSpPr>
              <p:nvPr/>
            </p:nvSpPr>
            <p:spPr bwMode="auto">
              <a:xfrm>
                <a:off x="5556847" y="3402794"/>
                <a:ext cx="61454" cy="902582"/>
              </a:xfrm>
              <a:custGeom>
                <a:avLst/>
                <a:gdLst>
                  <a:gd name="T0" fmla="*/ 0 w 36"/>
                  <a:gd name="T1" fmla="*/ 119 h 505"/>
                  <a:gd name="T2" fmla="*/ 0 w 36"/>
                  <a:gd name="T3" fmla="*/ 505 h 505"/>
                  <a:gd name="T4" fmla="*/ 36 w 36"/>
                  <a:gd name="T5" fmla="*/ 348 h 505"/>
                  <a:gd name="T6" fmla="*/ 36 w 36"/>
                  <a:gd name="T7" fmla="*/ 0 h 505"/>
                  <a:gd name="T8" fmla="*/ 0 w 36"/>
                  <a:gd name="T9" fmla="*/ 119 h 505"/>
                </a:gdLst>
                <a:ahLst/>
                <a:cxnLst>
                  <a:cxn ang="0">
                    <a:pos x="T0" y="T1"/>
                  </a:cxn>
                  <a:cxn ang="0">
                    <a:pos x="T2" y="T3"/>
                  </a:cxn>
                  <a:cxn ang="0">
                    <a:pos x="T4" y="T5"/>
                  </a:cxn>
                  <a:cxn ang="0">
                    <a:pos x="T6" y="T7"/>
                  </a:cxn>
                  <a:cxn ang="0">
                    <a:pos x="T8" y="T9"/>
                  </a:cxn>
                </a:cxnLst>
                <a:rect l="0" t="0" r="r" b="b"/>
                <a:pathLst>
                  <a:path w="36" h="505">
                    <a:moveTo>
                      <a:pt x="0" y="119"/>
                    </a:moveTo>
                    <a:lnTo>
                      <a:pt x="0" y="505"/>
                    </a:lnTo>
                    <a:lnTo>
                      <a:pt x="36" y="348"/>
                    </a:lnTo>
                    <a:lnTo>
                      <a:pt x="36" y="0"/>
                    </a:lnTo>
                    <a:lnTo>
                      <a:pt x="0" y="119"/>
                    </a:lnTo>
                    <a:close/>
                  </a:path>
                </a:pathLst>
              </a:custGeom>
              <a:solidFill>
                <a:srgbClr val="758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98" name="Freeform 75">
                <a:extLst>
                  <a:ext uri="{FF2B5EF4-FFF2-40B4-BE49-F238E27FC236}">
                    <a16:creationId xmlns:a16="http://schemas.microsoft.com/office/drawing/2014/main" id="{0164430B-AC15-4BA9-B736-2ED28B0946E2}"/>
                  </a:ext>
                </a:extLst>
              </p:cNvPr>
              <p:cNvSpPr>
                <a:spLocks/>
              </p:cNvSpPr>
              <p:nvPr/>
            </p:nvSpPr>
            <p:spPr bwMode="auto">
              <a:xfrm>
                <a:off x="5556847" y="3402794"/>
                <a:ext cx="61454" cy="902582"/>
              </a:xfrm>
              <a:custGeom>
                <a:avLst/>
                <a:gdLst>
                  <a:gd name="T0" fmla="*/ 0 w 36"/>
                  <a:gd name="T1" fmla="*/ 119 h 505"/>
                  <a:gd name="T2" fmla="*/ 0 w 36"/>
                  <a:gd name="T3" fmla="*/ 505 h 505"/>
                  <a:gd name="T4" fmla="*/ 36 w 36"/>
                  <a:gd name="T5" fmla="*/ 348 h 505"/>
                  <a:gd name="T6" fmla="*/ 36 w 36"/>
                  <a:gd name="T7" fmla="*/ 0 h 505"/>
                  <a:gd name="T8" fmla="*/ 0 w 36"/>
                  <a:gd name="T9" fmla="*/ 119 h 505"/>
                </a:gdLst>
                <a:ahLst/>
                <a:cxnLst>
                  <a:cxn ang="0">
                    <a:pos x="T0" y="T1"/>
                  </a:cxn>
                  <a:cxn ang="0">
                    <a:pos x="T2" y="T3"/>
                  </a:cxn>
                  <a:cxn ang="0">
                    <a:pos x="T4" y="T5"/>
                  </a:cxn>
                  <a:cxn ang="0">
                    <a:pos x="T6" y="T7"/>
                  </a:cxn>
                  <a:cxn ang="0">
                    <a:pos x="T8" y="T9"/>
                  </a:cxn>
                </a:cxnLst>
                <a:rect l="0" t="0" r="r" b="b"/>
                <a:pathLst>
                  <a:path w="36" h="505">
                    <a:moveTo>
                      <a:pt x="0" y="119"/>
                    </a:moveTo>
                    <a:lnTo>
                      <a:pt x="0" y="505"/>
                    </a:lnTo>
                    <a:lnTo>
                      <a:pt x="36" y="348"/>
                    </a:lnTo>
                    <a:lnTo>
                      <a:pt x="36" y="0"/>
                    </a:lnTo>
                    <a:lnTo>
                      <a:pt x="0" y="11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99" name="Rectangle 76">
                <a:extLst>
                  <a:ext uri="{FF2B5EF4-FFF2-40B4-BE49-F238E27FC236}">
                    <a16:creationId xmlns:a16="http://schemas.microsoft.com/office/drawing/2014/main" id="{EFC8F332-B3C6-4145-BEB3-2BFCFC9D6DAC}"/>
                  </a:ext>
                </a:extLst>
              </p:cNvPr>
              <p:cNvSpPr>
                <a:spLocks noChangeArrowheads="1"/>
              </p:cNvSpPr>
              <p:nvPr/>
            </p:nvSpPr>
            <p:spPr bwMode="auto">
              <a:xfrm>
                <a:off x="5497100" y="3615483"/>
                <a:ext cx="59747" cy="689894"/>
              </a:xfrm>
              <a:prstGeom prst="rect">
                <a:avLst/>
              </a:prstGeom>
              <a:solidFill>
                <a:srgbClr val="C4D6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00" name="Rectangle 77">
                <a:extLst>
                  <a:ext uri="{FF2B5EF4-FFF2-40B4-BE49-F238E27FC236}">
                    <a16:creationId xmlns:a16="http://schemas.microsoft.com/office/drawing/2014/main" id="{70568710-8579-4FC1-8B74-54DE2060F129}"/>
                  </a:ext>
                </a:extLst>
              </p:cNvPr>
              <p:cNvSpPr>
                <a:spLocks noChangeArrowheads="1"/>
              </p:cNvSpPr>
              <p:nvPr/>
            </p:nvSpPr>
            <p:spPr bwMode="auto">
              <a:xfrm>
                <a:off x="5497100" y="3615483"/>
                <a:ext cx="59747" cy="689894"/>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01" name="Rectangle 84">
                <a:extLst>
                  <a:ext uri="{FF2B5EF4-FFF2-40B4-BE49-F238E27FC236}">
                    <a16:creationId xmlns:a16="http://schemas.microsoft.com/office/drawing/2014/main" id="{F126D2F6-F967-4C5F-B283-405872F62A57}"/>
                  </a:ext>
                </a:extLst>
              </p:cNvPr>
              <p:cNvSpPr>
                <a:spLocks noChangeArrowheads="1"/>
              </p:cNvSpPr>
              <p:nvPr/>
            </p:nvSpPr>
            <p:spPr bwMode="auto">
              <a:xfrm>
                <a:off x="82276" y="3944342"/>
                <a:ext cx="540898" cy="30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rgbClr val="000000"/>
                    </a:solidFill>
                    <a:effectLst/>
                    <a:latin typeface="Calibri" panose="020F0502020204030204" pitchFamily="34" charset="0"/>
                  </a:rPr>
                  <a:t>Proton</a:t>
                </a:r>
                <a:endParaRPr kumimoji="0" lang="zh-CN" altLang="zh-CN" sz="1400" b="0" i="0" u="none" strike="noStrike" cap="none" normalizeH="0" baseline="0">
                  <a:ln>
                    <a:noFill/>
                  </a:ln>
                  <a:solidFill>
                    <a:schemeClr val="tx1"/>
                  </a:solidFill>
                  <a:effectLst/>
                  <a:latin typeface="Arial" panose="020B0604020202020204" pitchFamily="34" charset="0"/>
                </a:endParaRPr>
              </a:p>
            </p:txBody>
          </p:sp>
          <p:sp>
            <p:nvSpPr>
              <p:cNvPr id="202" name="Rectangle 87">
                <a:extLst>
                  <a:ext uri="{FF2B5EF4-FFF2-40B4-BE49-F238E27FC236}">
                    <a16:creationId xmlns:a16="http://schemas.microsoft.com/office/drawing/2014/main" id="{4FE8FCF4-4B1F-46D3-B876-F2741BF355D4}"/>
                  </a:ext>
                </a:extLst>
              </p:cNvPr>
              <p:cNvSpPr>
                <a:spLocks noChangeArrowheads="1"/>
              </p:cNvSpPr>
              <p:nvPr/>
            </p:nvSpPr>
            <p:spPr bwMode="auto">
              <a:xfrm>
                <a:off x="1236742" y="4292190"/>
                <a:ext cx="386473" cy="26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50" b="0" i="0" u="none" strike="noStrike" cap="none" normalizeH="0" baseline="0" dirty="0">
                    <a:ln>
                      <a:noFill/>
                    </a:ln>
                    <a:solidFill>
                      <a:srgbClr val="000000"/>
                    </a:solidFill>
                    <a:effectLst/>
                    <a:latin typeface="Calibri" panose="020F0502020204030204" pitchFamily="34" charset="0"/>
                  </a:rPr>
                  <a:t>LGAD</a:t>
                </a:r>
                <a:endParaRPr kumimoji="0" lang="zh-CN" altLang="zh-CN" sz="1400" b="0" i="0" u="none" strike="noStrike" cap="none" normalizeH="0" baseline="0" dirty="0">
                  <a:ln>
                    <a:noFill/>
                  </a:ln>
                  <a:solidFill>
                    <a:schemeClr val="tx1"/>
                  </a:solidFill>
                  <a:effectLst/>
                  <a:latin typeface="Arial" panose="020B0604020202020204" pitchFamily="34" charset="0"/>
                </a:endParaRPr>
              </a:p>
            </p:txBody>
          </p:sp>
          <p:sp>
            <p:nvSpPr>
              <p:cNvPr id="203" name="Rectangle 88">
                <a:extLst>
                  <a:ext uri="{FF2B5EF4-FFF2-40B4-BE49-F238E27FC236}">
                    <a16:creationId xmlns:a16="http://schemas.microsoft.com/office/drawing/2014/main" id="{BD6B3593-D683-40FC-A948-B2A585E08B04}"/>
                  </a:ext>
                </a:extLst>
              </p:cNvPr>
              <p:cNvSpPr>
                <a:spLocks noChangeArrowheads="1"/>
              </p:cNvSpPr>
              <p:nvPr/>
            </p:nvSpPr>
            <p:spPr bwMode="auto">
              <a:xfrm>
                <a:off x="3299413" y="4285716"/>
                <a:ext cx="386473" cy="26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50" b="0" i="0" u="none" strike="noStrike" cap="none" normalizeH="0" baseline="0" dirty="0">
                    <a:ln>
                      <a:noFill/>
                    </a:ln>
                    <a:solidFill>
                      <a:srgbClr val="000000"/>
                    </a:solidFill>
                    <a:effectLst/>
                    <a:latin typeface="Calibri" panose="020F0502020204030204" pitchFamily="34" charset="0"/>
                  </a:rPr>
                  <a:t>LGAD</a:t>
                </a:r>
                <a:endParaRPr kumimoji="0" lang="zh-CN" altLang="zh-CN" sz="1400" b="0" i="0" u="none" strike="noStrike" cap="none" normalizeH="0" baseline="0" dirty="0">
                  <a:ln>
                    <a:noFill/>
                  </a:ln>
                  <a:solidFill>
                    <a:schemeClr val="tx1"/>
                  </a:solidFill>
                  <a:effectLst/>
                  <a:latin typeface="Arial" panose="020B0604020202020204" pitchFamily="34" charset="0"/>
                </a:endParaRPr>
              </a:p>
            </p:txBody>
          </p:sp>
          <p:sp>
            <p:nvSpPr>
              <p:cNvPr id="204" name="Rectangle 89">
                <a:extLst>
                  <a:ext uri="{FF2B5EF4-FFF2-40B4-BE49-F238E27FC236}">
                    <a16:creationId xmlns:a16="http://schemas.microsoft.com/office/drawing/2014/main" id="{85B3B118-E9BF-4B9E-868D-86A02BB0B7EB}"/>
                  </a:ext>
                </a:extLst>
              </p:cNvPr>
              <p:cNvSpPr>
                <a:spLocks noChangeArrowheads="1"/>
              </p:cNvSpPr>
              <p:nvPr/>
            </p:nvSpPr>
            <p:spPr bwMode="auto">
              <a:xfrm>
                <a:off x="2820988" y="2973852"/>
                <a:ext cx="744317" cy="26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50" b="0" i="0" u="none" strike="noStrike" cap="none" normalizeH="0" baseline="0" dirty="0">
                    <a:ln>
                      <a:noFill/>
                    </a:ln>
                    <a:solidFill>
                      <a:srgbClr val="000000"/>
                    </a:solidFill>
                    <a:effectLst/>
                    <a:latin typeface="Calibri" panose="020F0502020204030204" pitchFamily="34" charset="0"/>
                  </a:rPr>
                  <a:t>Scintillator</a:t>
                </a:r>
                <a:endParaRPr kumimoji="0" lang="zh-CN" altLang="zh-CN" sz="1400" b="0" i="0" u="none" strike="noStrike" cap="none" normalizeH="0" baseline="0" dirty="0">
                  <a:ln>
                    <a:noFill/>
                  </a:ln>
                  <a:solidFill>
                    <a:schemeClr val="tx1"/>
                  </a:solidFill>
                  <a:effectLst/>
                  <a:latin typeface="Arial" panose="020B0604020202020204" pitchFamily="34" charset="0"/>
                </a:endParaRPr>
              </a:p>
            </p:txBody>
          </p:sp>
          <p:sp>
            <p:nvSpPr>
              <p:cNvPr id="205" name="Rectangle 91">
                <a:extLst>
                  <a:ext uri="{FF2B5EF4-FFF2-40B4-BE49-F238E27FC236}">
                    <a16:creationId xmlns:a16="http://schemas.microsoft.com/office/drawing/2014/main" id="{B9C15888-BC34-4BAA-87BF-DAED67ED2A80}"/>
                  </a:ext>
                </a:extLst>
              </p:cNvPr>
              <p:cNvSpPr>
                <a:spLocks noChangeArrowheads="1"/>
              </p:cNvSpPr>
              <p:nvPr/>
            </p:nvSpPr>
            <p:spPr bwMode="auto">
              <a:xfrm>
                <a:off x="2881530" y="3181763"/>
                <a:ext cx="566417" cy="26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50" b="0" i="0" u="none" strike="noStrike" cap="none" normalizeH="0" baseline="0" dirty="0">
                    <a:ln>
                      <a:noFill/>
                    </a:ln>
                    <a:solidFill>
                      <a:srgbClr val="000000"/>
                    </a:solidFill>
                    <a:effectLst/>
                    <a:latin typeface="Calibri" panose="020F0502020204030204" pitchFamily="34" charset="0"/>
                  </a:rPr>
                  <a:t>(</a:t>
                </a:r>
                <a:r>
                  <a:rPr kumimoji="0" lang="zh-CN" altLang="zh-CN" sz="1050" b="0" i="0" u="none" strike="noStrike" cap="none" normalizeH="0" baseline="0" dirty="0">
                    <a:ln>
                      <a:noFill/>
                    </a:ln>
                    <a:solidFill>
                      <a:srgbClr val="000000"/>
                    </a:solidFill>
                    <a:effectLst/>
                    <a:latin typeface="Calibri" panose="020F0502020204030204" pitchFamily="34" charset="0"/>
                  </a:rPr>
                  <a:t>trigger</a:t>
                </a:r>
                <a:r>
                  <a:rPr kumimoji="0" lang="en-US" altLang="zh-CN" sz="1050" b="0" i="0" u="none" strike="noStrike" cap="none" normalizeH="0" baseline="0" dirty="0">
                    <a:ln>
                      <a:noFill/>
                    </a:ln>
                    <a:solidFill>
                      <a:srgbClr val="000000"/>
                    </a:solidFill>
                    <a:effectLst/>
                    <a:latin typeface="Calibri" panose="020F0502020204030204" pitchFamily="34" charset="0"/>
                  </a:rPr>
                  <a:t>)</a:t>
                </a:r>
                <a:endParaRPr kumimoji="0" lang="zh-CN" altLang="zh-CN" sz="1400" b="0" i="0" u="none" strike="noStrike" cap="none" normalizeH="0" baseline="0" dirty="0">
                  <a:ln>
                    <a:noFill/>
                  </a:ln>
                  <a:solidFill>
                    <a:schemeClr val="tx1"/>
                  </a:solidFill>
                  <a:effectLst/>
                  <a:latin typeface="Arial" panose="020B0604020202020204" pitchFamily="34" charset="0"/>
                </a:endParaRPr>
              </a:p>
            </p:txBody>
          </p:sp>
          <p:sp>
            <p:nvSpPr>
              <p:cNvPr id="206" name="Rectangle 92">
                <a:extLst>
                  <a:ext uri="{FF2B5EF4-FFF2-40B4-BE49-F238E27FC236}">
                    <a16:creationId xmlns:a16="http://schemas.microsoft.com/office/drawing/2014/main" id="{430E84A2-8C87-4112-B1F0-5CCD136509A2}"/>
                  </a:ext>
                </a:extLst>
              </p:cNvPr>
              <p:cNvSpPr>
                <a:spLocks noChangeArrowheads="1"/>
              </p:cNvSpPr>
              <p:nvPr/>
            </p:nvSpPr>
            <p:spPr bwMode="auto">
              <a:xfrm>
                <a:off x="1746670" y="3233002"/>
                <a:ext cx="83" cy="35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sz="1400" b="0" i="0" u="none" strike="noStrike" cap="none" normalizeH="0" baseline="0" dirty="0">
                  <a:ln>
                    <a:noFill/>
                  </a:ln>
                  <a:solidFill>
                    <a:schemeClr val="tx1"/>
                  </a:solidFill>
                  <a:effectLst/>
                  <a:latin typeface="Arial" panose="020B0604020202020204" pitchFamily="34" charset="0"/>
                </a:endParaRPr>
              </a:p>
            </p:txBody>
          </p:sp>
          <p:sp>
            <p:nvSpPr>
              <p:cNvPr id="207" name="Rectangle 93">
                <a:extLst>
                  <a:ext uri="{FF2B5EF4-FFF2-40B4-BE49-F238E27FC236}">
                    <a16:creationId xmlns:a16="http://schemas.microsoft.com/office/drawing/2014/main" id="{01DA431C-DFC0-4F17-A6E6-BD05CCDA4544}"/>
                  </a:ext>
                </a:extLst>
              </p:cNvPr>
              <p:cNvSpPr>
                <a:spLocks noChangeArrowheads="1"/>
              </p:cNvSpPr>
              <p:nvPr/>
            </p:nvSpPr>
            <p:spPr bwMode="auto">
              <a:xfrm>
                <a:off x="3934414" y="4256225"/>
                <a:ext cx="533700" cy="26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50" b="0" i="0" u="none" strike="noStrike" cap="none" normalizeH="0" baseline="0" dirty="0">
                    <a:ln>
                      <a:noFill/>
                    </a:ln>
                    <a:solidFill>
                      <a:srgbClr val="000000"/>
                    </a:solidFill>
                    <a:effectLst/>
                    <a:latin typeface="Calibri" panose="020F0502020204030204" pitchFamily="34" charset="0"/>
                  </a:rPr>
                  <a:t>Si PIXEL</a:t>
                </a:r>
                <a:endParaRPr kumimoji="0" lang="zh-CN" altLang="zh-CN" sz="1400" b="0" i="0" u="none" strike="noStrike" cap="none" normalizeH="0" baseline="0" dirty="0">
                  <a:ln>
                    <a:noFill/>
                  </a:ln>
                  <a:solidFill>
                    <a:schemeClr val="tx1"/>
                  </a:solidFill>
                  <a:effectLst/>
                  <a:latin typeface="Arial" panose="020B0604020202020204" pitchFamily="34" charset="0"/>
                </a:endParaRPr>
              </a:p>
            </p:txBody>
          </p:sp>
          <p:sp>
            <p:nvSpPr>
              <p:cNvPr id="208" name="Rectangle 94">
                <a:extLst>
                  <a:ext uri="{FF2B5EF4-FFF2-40B4-BE49-F238E27FC236}">
                    <a16:creationId xmlns:a16="http://schemas.microsoft.com/office/drawing/2014/main" id="{F5BCBFC4-6684-43E4-817F-B488FB4FCFA8}"/>
                  </a:ext>
                </a:extLst>
              </p:cNvPr>
              <p:cNvSpPr>
                <a:spLocks noChangeArrowheads="1"/>
              </p:cNvSpPr>
              <p:nvPr/>
            </p:nvSpPr>
            <p:spPr bwMode="auto">
              <a:xfrm>
                <a:off x="4985675" y="4246396"/>
                <a:ext cx="533700" cy="26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50" b="0" i="0" u="none" strike="noStrike" cap="none" normalizeH="0" baseline="0" dirty="0">
                    <a:ln>
                      <a:noFill/>
                    </a:ln>
                    <a:solidFill>
                      <a:srgbClr val="000000"/>
                    </a:solidFill>
                    <a:effectLst/>
                    <a:latin typeface="Calibri" panose="020F0502020204030204" pitchFamily="34" charset="0"/>
                  </a:rPr>
                  <a:t>Si PIXEL</a:t>
                </a:r>
                <a:endParaRPr kumimoji="0" lang="zh-CN" altLang="zh-CN" sz="1400" b="0" i="0" u="none" strike="noStrike" cap="none" normalizeH="0" baseline="0" dirty="0">
                  <a:ln>
                    <a:noFill/>
                  </a:ln>
                  <a:solidFill>
                    <a:schemeClr val="tx1"/>
                  </a:solidFill>
                  <a:effectLst/>
                  <a:latin typeface="Arial" panose="020B0604020202020204" pitchFamily="34" charset="0"/>
                </a:endParaRPr>
              </a:p>
            </p:txBody>
          </p:sp>
          <p:sp>
            <p:nvSpPr>
              <p:cNvPr id="209" name="Freeform 6">
                <a:extLst>
                  <a:ext uri="{FF2B5EF4-FFF2-40B4-BE49-F238E27FC236}">
                    <a16:creationId xmlns:a16="http://schemas.microsoft.com/office/drawing/2014/main" id="{64A145D2-68B8-45ED-9799-761F431D763F}"/>
                  </a:ext>
                </a:extLst>
              </p:cNvPr>
              <p:cNvSpPr>
                <a:spLocks/>
              </p:cNvSpPr>
              <p:nvPr/>
            </p:nvSpPr>
            <p:spPr bwMode="auto">
              <a:xfrm>
                <a:off x="3548921" y="1427341"/>
                <a:ext cx="288495" cy="327074"/>
              </a:xfrm>
              <a:custGeom>
                <a:avLst/>
                <a:gdLst>
                  <a:gd name="T0" fmla="*/ 0 w 169"/>
                  <a:gd name="T1" fmla="*/ 183 h 183"/>
                  <a:gd name="T2" fmla="*/ 71 w 169"/>
                  <a:gd name="T3" fmla="*/ 183 h 183"/>
                  <a:gd name="T4" fmla="*/ 169 w 169"/>
                  <a:gd name="T5" fmla="*/ 0 h 183"/>
                  <a:gd name="T6" fmla="*/ 106 w 169"/>
                  <a:gd name="T7" fmla="*/ 0 h 183"/>
                  <a:gd name="T8" fmla="*/ 0 w 169"/>
                  <a:gd name="T9" fmla="*/ 183 h 183"/>
                </a:gdLst>
                <a:ahLst/>
                <a:cxnLst>
                  <a:cxn ang="0">
                    <a:pos x="T0" y="T1"/>
                  </a:cxn>
                  <a:cxn ang="0">
                    <a:pos x="T2" y="T3"/>
                  </a:cxn>
                  <a:cxn ang="0">
                    <a:pos x="T4" y="T5"/>
                  </a:cxn>
                  <a:cxn ang="0">
                    <a:pos x="T6" y="T7"/>
                  </a:cxn>
                  <a:cxn ang="0">
                    <a:pos x="T8" y="T9"/>
                  </a:cxn>
                </a:cxnLst>
                <a:rect l="0" t="0" r="r" b="b"/>
                <a:pathLst>
                  <a:path w="169" h="183">
                    <a:moveTo>
                      <a:pt x="0" y="183"/>
                    </a:moveTo>
                    <a:lnTo>
                      <a:pt x="71" y="183"/>
                    </a:lnTo>
                    <a:lnTo>
                      <a:pt x="169" y="0"/>
                    </a:lnTo>
                    <a:lnTo>
                      <a:pt x="106" y="0"/>
                    </a:lnTo>
                    <a:lnTo>
                      <a:pt x="0" y="183"/>
                    </a:lnTo>
                    <a:close/>
                  </a:path>
                </a:pathLst>
              </a:custGeom>
              <a:solidFill>
                <a:srgbClr val="CCAD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10" name="Freeform 7">
                <a:extLst>
                  <a:ext uri="{FF2B5EF4-FFF2-40B4-BE49-F238E27FC236}">
                    <a16:creationId xmlns:a16="http://schemas.microsoft.com/office/drawing/2014/main" id="{E6BAFD81-9CE5-49C4-BD81-283CF5FCF29E}"/>
                  </a:ext>
                </a:extLst>
              </p:cNvPr>
              <p:cNvSpPr>
                <a:spLocks/>
              </p:cNvSpPr>
              <p:nvPr/>
            </p:nvSpPr>
            <p:spPr bwMode="auto">
              <a:xfrm>
                <a:off x="3548921" y="1427341"/>
                <a:ext cx="288495" cy="327074"/>
              </a:xfrm>
              <a:custGeom>
                <a:avLst/>
                <a:gdLst>
                  <a:gd name="T0" fmla="*/ 0 w 169"/>
                  <a:gd name="T1" fmla="*/ 183 h 183"/>
                  <a:gd name="T2" fmla="*/ 71 w 169"/>
                  <a:gd name="T3" fmla="*/ 183 h 183"/>
                  <a:gd name="T4" fmla="*/ 169 w 169"/>
                  <a:gd name="T5" fmla="*/ 0 h 183"/>
                  <a:gd name="T6" fmla="*/ 106 w 169"/>
                  <a:gd name="T7" fmla="*/ 0 h 183"/>
                  <a:gd name="T8" fmla="*/ 0 w 169"/>
                  <a:gd name="T9" fmla="*/ 183 h 183"/>
                </a:gdLst>
                <a:ahLst/>
                <a:cxnLst>
                  <a:cxn ang="0">
                    <a:pos x="T0" y="T1"/>
                  </a:cxn>
                  <a:cxn ang="0">
                    <a:pos x="T2" y="T3"/>
                  </a:cxn>
                  <a:cxn ang="0">
                    <a:pos x="T4" y="T5"/>
                  </a:cxn>
                  <a:cxn ang="0">
                    <a:pos x="T6" y="T7"/>
                  </a:cxn>
                  <a:cxn ang="0">
                    <a:pos x="T8" y="T9"/>
                  </a:cxn>
                </a:cxnLst>
                <a:rect l="0" t="0" r="r" b="b"/>
                <a:pathLst>
                  <a:path w="169" h="183">
                    <a:moveTo>
                      <a:pt x="0" y="183"/>
                    </a:moveTo>
                    <a:lnTo>
                      <a:pt x="71" y="183"/>
                    </a:lnTo>
                    <a:lnTo>
                      <a:pt x="169" y="0"/>
                    </a:lnTo>
                    <a:lnTo>
                      <a:pt x="106" y="0"/>
                    </a:lnTo>
                    <a:lnTo>
                      <a:pt x="0" y="183"/>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11" name="Freeform 8">
                <a:extLst>
                  <a:ext uri="{FF2B5EF4-FFF2-40B4-BE49-F238E27FC236}">
                    <a16:creationId xmlns:a16="http://schemas.microsoft.com/office/drawing/2014/main" id="{C08B6072-DAAF-454A-A380-459C5E007307}"/>
                  </a:ext>
                </a:extLst>
              </p:cNvPr>
              <p:cNvSpPr>
                <a:spLocks/>
              </p:cNvSpPr>
              <p:nvPr/>
            </p:nvSpPr>
            <p:spPr bwMode="auto">
              <a:xfrm>
                <a:off x="3670124" y="1427341"/>
                <a:ext cx="167292" cy="1528133"/>
              </a:xfrm>
              <a:custGeom>
                <a:avLst/>
                <a:gdLst>
                  <a:gd name="T0" fmla="*/ 0 w 98"/>
                  <a:gd name="T1" fmla="*/ 183 h 855"/>
                  <a:gd name="T2" fmla="*/ 0 w 98"/>
                  <a:gd name="T3" fmla="*/ 855 h 855"/>
                  <a:gd name="T4" fmla="*/ 98 w 98"/>
                  <a:gd name="T5" fmla="*/ 605 h 855"/>
                  <a:gd name="T6" fmla="*/ 98 w 98"/>
                  <a:gd name="T7" fmla="*/ 0 h 855"/>
                  <a:gd name="T8" fmla="*/ 0 w 98"/>
                  <a:gd name="T9" fmla="*/ 183 h 855"/>
                </a:gdLst>
                <a:ahLst/>
                <a:cxnLst>
                  <a:cxn ang="0">
                    <a:pos x="T0" y="T1"/>
                  </a:cxn>
                  <a:cxn ang="0">
                    <a:pos x="T2" y="T3"/>
                  </a:cxn>
                  <a:cxn ang="0">
                    <a:pos x="T4" y="T5"/>
                  </a:cxn>
                  <a:cxn ang="0">
                    <a:pos x="T6" y="T7"/>
                  </a:cxn>
                  <a:cxn ang="0">
                    <a:pos x="T8" y="T9"/>
                  </a:cxn>
                </a:cxnLst>
                <a:rect l="0" t="0" r="r" b="b"/>
                <a:pathLst>
                  <a:path w="98" h="855">
                    <a:moveTo>
                      <a:pt x="0" y="183"/>
                    </a:moveTo>
                    <a:lnTo>
                      <a:pt x="0" y="855"/>
                    </a:lnTo>
                    <a:lnTo>
                      <a:pt x="98" y="605"/>
                    </a:lnTo>
                    <a:lnTo>
                      <a:pt x="98" y="0"/>
                    </a:lnTo>
                    <a:lnTo>
                      <a:pt x="0" y="183"/>
                    </a:lnTo>
                    <a:close/>
                  </a:path>
                </a:pathLst>
              </a:custGeom>
              <a:solidFill>
                <a:srgbClr val="9982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12" name="Freeform 9">
                <a:extLst>
                  <a:ext uri="{FF2B5EF4-FFF2-40B4-BE49-F238E27FC236}">
                    <a16:creationId xmlns:a16="http://schemas.microsoft.com/office/drawing/2014/main" id="{1B67F242-5F04-4F12-AEE1-522D56CA9DBF}"/>
                  </a:ext>
                </a:extLst>
              </p:cNvPr>
              <p:cNvSpPr>
                <a:spLocks/>
              </p:cNvSpPr>
              <p:nvPr/>
            </p:nvSpPr>
            <p:spPr bwMode="auto">
              <a:xfrm>
                <a:off x="3670124" y="1427341"/>
                <a:ext cx="167292" cy="1528133"/>
              </a:xfrm>
              <a:custGeom>
                <a:avLst/>
                <a:gdLst>
                  <a:gd name="T0" fmla="*/ 0 w 98"/>
                  <a:gd name="T1" fmla="*/ 183 h 855"/>
                  <a:gd name="T2" fmla="*/ 0 w 98"/>
                  <a:gd name="T3" fmla="*/ 855 h 855"/>
                  <a:gd name="T4" fmla="*/ 98 w 98"/>
                  <a:gd name="T5" fmla="*/ 605 h 855"/>
                  <a:gd name="T6" fmla="*/ 98 w 98"/>
                  <a:gd name="T7" fmla="*/ 0 h 855"/>
                  <a:gd name="T8" fmla="*/ 0 w 98"/>
                  <a:gd name="T9" fmla="*/ 183 h 855"/>
                </a:gdLst>
                <a:ahLst/>
                <a:cxnLst>
                  <a:cxn ang="0">
                    <a:pos x="T0" y="T1"/>
                  </a:cxn>
                  <a:cxn ang="0">
                    <a:pos x="T2" y="T3"/>
                  </a:cxn>
                  <a:cxn ang="0">
                    <a:pos x="T4" y="T5"/>
                  </a:cxn>
                  <a:cxn ang="0">
                    <a:pos x="T6" y="T7"/>
                  </a:cxn>
                  <a:cxn ang="0">
                    <a:pos x="T8" y="T9"/>
                  </a:cxn>
                </a:cxnLst>
                <a:rect l="0" t="0" r="r" b="b"/>
                <a:pathLst>
                  <a:path w="98" h="855">
                    <a:moveTo>
                      <a:pt x="0" y="183"/>
                    </a:moveTo>
                    <a:lnTo>
                      <a:pt x="0" y="855"/>
                    </a:lnTo>
                    <a:lnTo>
                      <a:pt x="98" y="605"/>
                    </a:lnTo>
                    <a:lnTo>
                      <a:pt x="98" y="0"/>
                    </a:lnTo>
                    <a:lnTo>
                      <a:pt x="0" y="183"/>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13" name="Rectangle 10">
                <a:extLst>
                  <a:ext uri="{FF2B5EF4-FFF2-40B4-BE49-F238E27FC236}">
                    <a16:creationId xmlns:a16="http://schemas.microsoft.com/office/drawing/2014/main" id="{13B4A0C5-15C1-4A2C-A085-72D817F3A6A0}"/>
                  </a:ext>
                </a:extLst>
              </p:cNvPr>
              <p:cNvSpPr>
                <a:spLocks noChangeArrowheads="1"/>
              </p:cNvSpPr>
              <p:nvPr/>
            </p:nvSpPr>
            <p:spPr bwMode="auto">
              <a:xfrm>
                <a:off x="3548921" y="1754416"/>
                <a:ext cx="121202" cy="1201059"/>
              </a:xfrm>
              <a:prstGeom prst="rect">
                <a:avLst/>
              </a:prstGeom>
              <a:solidFill>
                <a:srgbClr val="FFD9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14" name="Rectangle 11">
                <a:extLst>
                  <a:ext uri="{FF2B5EF4-FFF2-40B4-BE49-F238E27FC236}">
                    <a16:creationId xmlns:a16="http://schemas.microsoft.com/office/drawing/2014/main" id="{29E5E78F-C981-44CB-863E-5D64154787A2}"/>
                  </a:ext>
                </a:extLst>
              </p:cNvPr>
              <p:cNvSpPr>
                <a:spLocks noChangeArrowheads="1"/>
              </p:cNvSpPr>
              <p:nvPr/>
            </p:nvSpPr>
            <p:spPr bwMode="auto">
              <a:xfrm>
                <a:off x="3548921" y="1754416"/>
                <a:ext cx="121202" cy="1201059"/>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15" name="Freeform 15">
                <a:extLst>
                  <a:ext uri="{FF2B5EF4-FFF2-40B4-BE49-F238E27FC236}">
                    <a16:creationId xmlns:a16="http://schemas.microsoft.com/office/drawing/2014/main" id="{F28D41EA-AE7F-4FF0-9F49-2DFC60731754}"/>
                  </a:ext>
                </a:extLst>
              </p:cNvPr>
              <p:cNvSpPr>
                <a:spLocks/>
              </p:cNvSpPr>
              <p:nvPr/>
            </p:nvSpPr>
            <p:spPr bwMode="auto">
              <a:xfrm>
                <a:off x="3168625" y="2071660"/>
                <a:ext cx="326050" cy="561209"/>
              </a:xfrm>
              <a:custGeom>
                <a:avLst/>
                <a:gdLst>
                  <a:gd name="T0" fmla="*/ 48 w 191"/>
                  <a:gd name="T1" fmla="*/ 256 h 314"/>
                  <a:gd name="T2" fmla="*/ 0 w 191"/>
                  <a:gd name="T3" fmla="*/ 256 h 314"/>
                  <a:gd name="T4" fmla="*/ 96 w 191"/>
                  <a:gd name="T5" fmla="*/ 314 h 314"/>
                  <a:gd name="T6" fmla="*/ 191 w 191"/>
                  <a:gd name="T7" fmla="*/ 256 h 314"/>
                  <a:gd name="T8" fmla="*/ 143 w 191"/>
                  <a:gd name="T9" fmla="*/ 256 h 314"/>
                  <a:gd name="T10" fmla="*/ 143 w 191"/>
                  <a:gd name="T11" fmla="*/ 58 h 314"/>
                  <a:gd name="T12" fmla="*/ 191 w 191"/>
                  <a:gd name="T13" fmla="*/ 58 h 314"/>
                  <a:gd name="T14" fmla="*/ 96 w 191"/>
                  <a:gd name="T15" fmla="*/ 0 h 314"/>
                  <a:gd name="T16" fmla="*/ 0 w 191"/>
                  <a:gd name="T17" fmla="*/ 58 h 314"/>
                  <a:gd name="T18" fmla="*/ 48 w 191"/>
                  <a:gd name="T19" fmla="*/ 58 h 314"/>
                  <a:gd name="T20" fmla="*/ 48 w 191"/>
                  <a:gd name="T21" fmla="*/ 256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314">
                    <a:moveTo>
                      <a:pt x="48" y="256"/>
                    </a:moveTo>
                    <a:lnTo>
                      <a:pt x="0" y="256"/>
                    </a:lnTo>
                    <a:lnTo>
                      <a:pt x="96" y="314"/>
                    </a:lnTo>
                    <a:lnTo>
                      <a:pt x="191" y="256"/>
                    </a:lnTo>
                    <a:lnTo>
                      <a:pt x="143" y="256"/>
                    </a:lnTo>
                    <a:lnTo>
                      <a:pt x="143" y="58"/>
                    </a:lnTo>
                    <a:lnTo>
                      <a:pt x="191" y="58"/>
                    </a:lnTo>
                    <a:lnTo>
                      <a:pt x="96" y="0"/>
                    </a:lnTo>
                    <a:lnTo>
                      <a:pt x="0" y="58"/>
                    </a:lnTo>
                    <a:lnTo>
                      <a:pt x="48" y="58"/>
                    </a:lnTo>
                    <a:lnTo>
                      <a:pt x="48"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16" name="Freeform 16">
                <a:extLst>
                  <a:ext uri="{FF2B5EF4-FFF2-40B4-BE49-F238E27FC236}">
                    <a16:creationId xmlns:a16="http://schemas.microsoft.com/office/drawing/2014/main" id="{D95B7EE9-E418-496E-B5BF-5F843B5CB65E}"/>
                  </a:ext>
                </a:extLst>
              </p:cNvPr>
              <p:cNvSpPr>
                <a:spLocks/>
              </p:cNvSpPr>
              <p:nvPr/>
            </p:nvSpPr>
            <p:spPr bwMode="auto">
              <a:xfrm>
                <a:off x="3168625" y="2071660"/>
                <a:ext cx="326050" cy="561209"/>
              </a:xfrm>
              <a:custGeom>
                <a:avLst/>
                <a:gdLst>
                  <a:gd name="T0" fmla="*/ 48 w 191"/>
                  <a:gd name="T1" fmla="*/ 256 h 314"/>
                  <a:gd name="T2" fmla="*/ 0 w 191"/>
                  <a:gd name="T3" fmla="*/ 256 h 314"/>
                  <a:gd name="T4" fmla="*/ 96 w 191"/>
                  <a:gd name="T5" fmla="*/ 314 h 314"/>
                  <a:gd name="T6" fmla="*/ 191 w 191"/>
                  <a:gd name="T7" fmla="*/ 256 h 314"/>
                  <a:gd name="T8" fmla="*/ 143 w 191"/>
                  <a:gd name="T9" fmla="*/ 256 h 314"/>
                  <a:gd name="T10" fmla="*/ 143 w 191"/>
                  <a:gd name="T11" fmla="*/ 58 h 314"/>
                  <a:gd name="T12" fmla="*/ 191 w 191"/>
                  <a:gd name="T13" fmla="*/ 58 h 314"/>
                  <a:gd name="T14" fmla="*/ 96 w 191"/>
                  <a:gd name="T15" fmla="*/ 0 h 314"/>
                  <a:gd name="T16" fmla="*/ 0 w 191"/>
                  <a:gd name="T17" fmla="*/ 58 h 314"/>
                  <a:gd name="T18" fmla="*/ 48 w 191"/>
                  <a:gd name="T19" fmla="*/ 58 h 314"/>
                  <a:gd name="T20" fmla="*/ 48 w 191"/>
                  <a:gd name="T21" fmla="*/ 256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314">
                    <a:moveTo>
                      <a:pt x="48" y="256"/>
                    </a:moveTo>
                    <a:lnTo>
                      <a:pt x="0" y="256"/>
                    </a:lnTo>
                    <a:lnTo>
                      <a:pt x="96" y="314"/>
                    </a:lnTo>
                    <a:lnTo>
                      <a:pt x="191" y="256"/>
                    </a:lnTo>
                    <a:lnTo>
                      <a:pt x="143" y="256"/>
                    </a:lnTo>
                    <a:lnTo>
                      <a:pt x="143" y="58"/>
                    </a:lnTo>
                    <a:lnTo>
                      <a:pt x="191" y="58"/>
                    </a:lnTo>
                    <a:lnTo>
                      <a:pt x="96" y="0"/>
                    </a:lnTo>
                    <a:lnTo>
                      <a:pt x="0" y="58"/>
                    </a:lnTo>
                    <a:lnTo>
                      <a:pt x="48" y="58"/>
                    </a:lnTo>
                    <a:lnTo>
                      <a:pt x="48" y="256"/>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17" name="Rectangle 85">
                <a:extLst>
                  <a:ext uri="{FF2B5EF4-FFF2-40B4-BE49-F238E27FC236}">
                    <a16:creationId xmlns:a16="http://schemas.microsoft.com/office/drawing/2014/main" id="{89BC1964-489E-4413-A1A2-489911E1303E}"/>
                  </a:ext>
                </a:extLst>
              </p:cNvPr>
              <p:cNvSpPr>
                <a:spLocks noChangeArrowheads="1"/>
              </p:cNvSpPr>
              <p:nvPr/>
            </p:nvSpPr>
            <p:spPr bwMode="auto">
              <a:xfrm>
                <a:off x="3924982" y="1853908"/>
                <a:ext cx="1065355" cy="53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50" b="0" i="0" u="none" strike="noStrike" cap="none" normalizeH="0" baseline="0" dirty="0">
                    <a:ln>
                      <a:noFill/>
                    </a:ln>
                    <a:solidFill>
                      <a:srgbClr val="000000"/>
                    </a:solidFill>
                    <a:effectLst/>
                    <a:latin typeface="Calibri" panose="020F0502020204030204" pitchFamily="34" charset="0"/>
                  </a:rPr>
                  <a:t>Beam </a:t>
                </a:r>
                <a:r>
                  <a:rPr kumimoji="0" lang="zh-CN" altLang="zh-CN" sz="1050" b="0" i="0" u="none" strike="noStrike" cap="none" normalizeH="0" baseline="0" dirty="0">
                    <a:ln>
                      <a:noFill/>
                    </a:ln>
                    <a:solidFill>
                      <a:srgbClr val="000000"/>
                    </a:solidFill>
                    <a:effectLst/>
                    <a:latin typeface="Calibri" panose="020F0502020204030204" pitchFamily="34" charset="0"/>
                  </a:rPr>
                  <a:t>Profile</a:t>
                </a:r>
                <a:endParaRPr kumimoji="0" lang="en-US" altLang="zh-CN" sz="105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zh-CN" sz="1050" dirty="0">
                    <a:solidFill>
                      <a:srgbClr val="000000"/>
                    </a:solidFill>
                    <a:latin typeface="Calibri" panose="020F0502020204030204" pitchFamily="34" charset="0"/>
                  </a:rPr>
                  <a:t>Measurement </a:t>
                </a:r>
                <a:r>
                  <a:rPr kumimoji="0" lang="zh-CN" altLang="zh-CN" sz="1050" b="0" i="0" u="none" strike="noStrike" cap="none" normalizeH="0" baseline="0" dirty="0">
                    <a:ln>
                      <a:noFill/>
                    </a:ln>
                    <a:solidFill>
                      <a:srgbClr val="000000"/>
                    </a:solidFill>
                    <a:effectLst/>
                    <a:latin typeface="Calibri" panose="020F0502020204030204" pitchFamily="34" charset="0"/>
                  </a:rPr>
                  <a:t> </a:t>
                </a:r>
                <a:endParaRPr kumimoji="0" lang="zh-CN" altLang="zh-CN" sz="1400" b="0" i="0" u="none" strike="noStrike" cap="none" normalizeH="0" baseline="0" dirty="0">
                  <a:ln>
                    <a:noFill/>
                  </a:ln>
                  <a:solidFill>
                    <a:schemeClr val="tx1"/>
                  </a:solidFill>
                  <a:effectLst/>
                  <a:latin typeface="Arial" panose="020B0604020202020204" pitchFamily="34" charset="0"/>
                </a:endParaRPr>
              </a:p>
            </p:txBody>
          </p:sp>
          <p:sp>
            <p:nvSpPr>
              <p:cNvPr id="218" name="Freeform 12">
                <a:extLst>
                  <a:ext uri="{FF2B5EF4-FFF2-40B4-BE49-F238E27FC236}">
                    <a16:creationId xmlns:a16="http://schemas.microsoft.com/office/drawing/2014/main" id="{22014F1E-2284-4267-A2D0-5EA48F2A1275}"/>
                  </a:ext>
                </a:extLst>
              </p:cNvPr>
              <p:cNvSpPr>
                <a:spLocks noEditPoints="1"/>
              </p:cNvSpPr>
              <p:nvPr/>
            </p:nvSpPr>
            <p:spPr bwMode="auto">
              <a:xfrm>
                <a:off x="3544190" y="3097396"/>
                <a:ext cx="274838" cy="1563879"/>
              </a:xfrm>
              <a:custGeom>
                <a:avLst/>
                <a:gdLst>
                  <a:gd name="T0" fmla="*/ 1140 w 1909"/>
                  <a:gd name="T1" fmla="*/ 236 h 8572"/>
                  <a:gd name="T2" fmla="*/ 933 w 1909"/>
                  <a:gd name="T3" fmla="*/ 579 h 8572"/>
                  <a:gd name="T4" fmla="*/ 727 w 1909"/>
                  <a:gd name="T5" fmla="*/ 921 h 8572"/>
                  <a:gd name="T6" fmla="*/ 521 w 1909"/>
                  <a:gd name="T7" fmla="*/ 1264 h 8572"/>
                  <a:gd name="T8" fmla="*/ 314 w 1909"/>
                  <a:gd name="T9" fmla="*/ 1607 h 8572"/>
                  <a:gd name="T10" fmla="*/ 108 w 1909"/>
                  <a:gd name="T11" fmla="*/ 1950 h 8572"/>
                  <a:gd name="T12" fmla="*/ 40 w 1909"/>
                  <a:gd name="T13" fmla="*/ 2320 h 8572"/>
                  <a:gd name="T14" fmla="*/ 40 w 1909"/>
                  <a:gd name="T15" fmla="*/ 2720 h 8572"/>
                  <a:gd name="T16" fmla="*/ 40 w 1909"/>
                  <a:gd name="T17" fmla="*/ 3120 h 8572"/>
                  <a:gd name="T18" fmla="*/ 40 w 1909"/>
                  <a:gd name="T19" fmla="*/ 3520 h 8572"/>
                  <a:gd name="T20" fmla="*/ 40 w 1909"/>
                  <a:gd name="T21" fmla="*/ 3920 h 8572"/>
                  <a:gd name="T22" fmla="*/ 40 w 1909"/>
                  <a:gd name="T23" fmla="*/ 4320 h 8572"/>
                  <a:gd name="T24" fmla="*/ 40 w 1909"/>
                  <a:gd name="T25" fmla="*/ 4720 h 8572"/>
                  <a:gd name="T26" fmla="*/ 40 w 1909"/>
                  <a:gd name="T27" fmla="*/ 5120 h 8572"/>
                  <a:gd name="T28" fmla="*/ 40 w 1909"/>
                  <a:gd name="T29" fmla="*/ 5520 h 8572"/>
                  <a:gd name="T30" fmla="*/ 40 w 1909"/>
                  <a:gd name="T31" fmla="*/ 5921 h 8572"/>
                  <a:gd name="T32" fmla="*/ 40 w 1909"/>
                  <a:gd name="T33" fmla="*/ 6321 h 8572"/>
                  <a:gd name="T34" fmla="*/ 40 w 1909"/>
                  <a:gd name="T35" fmla="*/ 6721 h 8572"/>
                  <a:gd name="T36" fmla="*/ 40 w 1909"/>
                  <a:gd name="T37" fmla="*/ 7121 h 8572"/>
                  <a:gd name="T38" fmla="*/ 40 w 1909"/>
                  <a:gd name="T39" fmla="*/ 7521 h 8572"/>
                  <a:gd name="T40" fmla="*/ 40 w 1909"/>
                  <a:gd name="T41" fmla="*/ 7921 h 8572"/>
                  <a:gd name="T42" fmla="*/ 40 w 1909"/>
                  <a:gd name="T43" fmla="*/ 8321 h 8572"/>
                  <a:gd name="T44" fmla="*/ 32 w 1909"/>
                  <a:gd name="T45" fmla="*/ 8542 h 8572"/>
                  <a:gd name="T46" fmla="*/ 169 w 1909"/>
                  <a:gd name="T47" fmla="*/ 8167 h 8572"/>
                  <a:gd name="T48" fmla="*/ 307 w 1909"/>
                  <a:gd name="T49" fmla="*/ 7791 h 8572"/>
                  <a:gd name="T50" fmla="*/ 444 w 1909"/>
                  <a:gd name="T51" fmla="*/ 7415 h 8572"/>
                  <a:gd name="T52" fmla="*/ 582 w 1909"/>
                  <a:gd name="T53" fmla="*/ 7039 h 8572"/>
                  <a:gd name="T54" fmla="*/ 719 w 1909"/>
                  <a:gd name="T55" fmla="*/ 6664 h 8572"/>
                  <a:gd name="T56" fmla="*/ 857 w 1909"/>
                  <a:gd name="T57" fmla="*/ 6288 h 8572"/>
                  <a:gd name="T58" fmla="*/ 994 w 1909"/>
                  <a:gd name="T59" fmla="*/ 5912 h 8572"/>
                  <a:gd name="T60" fmla="*/ 1132 w 1909"/>
                  <a:gd name="T61" fmla="*/ 5537 h 8572"/>
                  <a:gd name="T62" fmla="*/ 1226 w 1909"/>
                  <a:gd name="T63" fmla="*/ 5160 h 8572"/>
                  <a:gd name="T64" fmla="*/ 1226 w 1909"/>
                  <a:gd name="T65" fmla="*/ 4760 h 8572"/>
                  <a:gd name="T66" fmla="*/ 1226 w 1909"/>
                  <a:gd name="T67" fmla="*/ 4360 h 8572"/>
                  <a:gd name="T68" fmla="*/ 1226 w 1909"/>
                  <a:gd name="T69" fmla="*/ 3960 h 8572"/>
                  <a:gd name="T70" fmla="*/ 1226 w 1909"/>
                  <a:gd name="T71" fmla="*/ 3560 h 8572"/>
                  <a:gd name="T72" fmla="*/ 1226 w 1909"/>
                  <a:gd name="T73" fmla="*/ 3160 h 8572"/>
                  <a:gd name="T74" fmla="*/ 1226 w 1909"/>
                  <a:gd name="T75" fmla="*/ 2760 h 8572"/>
                  <a:gd name="T76" fmla="*/ 1226 w 1909"/>
                  <a:gd name="T77" fmla="*/ 2360 h 8572"/>
                  <a:gd name="T78" fmla="*/ 1226 w 1909"/>
                  <a:gd name="T79" fmla="*/ 1960 h 8572"/>
                  <a:gd name="T80" fmla="*/ 1226 w 1909"/>
                  <a:gd name="T81" fmla="*/ 1560 h 8572"/>
                  <a:gd name="T82" fmla="*/ 1226 w 1909"/>
                  <a:gd name="T83" fmla="*/ 1159 h 8572"/>
                  <a:gd name="T84" fmla="*/ 1226 w 1909"/>
                  <a:gd name="T85" fmla="*/ 759 h 8572"/>
                  <a:gd name="T86" fmla="*/ 1226 w 1909"/>
                  <a:gd name="T87" fmla="*/ 359 h 8572"/>
                  <a:gd name="T88" fmla="*/ 1243 w 1909"/>
                  <a:gd name="T89" fmla="*/ 65 h 8572"/>
                  <a:gd name="T90" fmla="*/ 1037 w 1909"/>
                  <a:gd name="T91" fmla="*/ 407 h 8572"/>
                  <a:gd name="T92" fmla="*/ 830 w 1909"/>
                  <a:gd name="T93" fmla="*/ 750 h 8572"/>
                  <a:gd name="T94" fmla="*/ 624 w 1909"/>
                  <a:gd name="T95" fmla="*/ 1093 h 8572"/>
                  <a:gd name="T96" fmla="*/ 417 w 1909"/>
                  <a:gd name="T97" fmla="*/ 1436 h 8572"/>
                  <a:gd name="T98" fmla="*/ 211 w 1909"/>
                  <a:gd name="T99" fmla="*/ 1778 h 8572"/>
                  <a:gd name="T100" fmla="*/ 84 w 1909"/>
                  <a:gd name="T101" fmla="*/ 2036 h 8572"/>
                  <a:gd name="T102" fmla="*/ 484 w 1909"/>
                  <a:gd name="T103" fmla="*/ 2036 h 8572"/>
                  <a:gd name="T104" fmla="*/ 853 w 1909"/>
                  <a:gd name="T105" fmla="*/ 2025 h 8572"/>
                  <a:gd name="T106" fmla="*/ 1038 w 1909"/>
                  <a:gd name="T107" fmla="*/ 1670 h 8572"/>
                  <a:gd name="T108" fmla="*/ 1222 w 1909"/>
                  <a:gd name="T109" fmla="*/ 1315 h 8572"/>
                  <a:gd name="T110" fmla="*/ 1407 w 1909"/>
                  <a:gd name="T111" fmla="*/ 960 h 8572"/>
                  <a:gd name="T112" fmla="*/ 1591 w 1909"/>
                  <a:gd name="T113" fmla="*/ 605 h 8572"/>
                  <a:gd name="T114" fmla="*/ 1776 w 1909"/>
                  <a:gd name="T115" fmla="*/ 250 h 8572"/>
                  <a:gd name="T116" fmla="*/ 1787 w 1909"/>
                  <a:gd name="T117" fmla="*/ 40 h 8572"/>
                  <a:gd name="T118" fmla="*/ 1387 w 1909"/>
                  <a:gd name="T119" fmla="*/ 40 h 8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9" h="8572">
                    <a:moveTo>
                      <a:pt x="1243" y="65"/>
                    </a:moveTo>
                    <a:lnTo>
                      <a:pt x="1243" y="65"/>
                    </a:lnTo>
                    <a:cubicBezTo>
                      <a:pt x="1237" y="74"/>
                      <a:pt x="1225" y="77"/>
                      <a:pt x="1215" y="71"/>
                    </a:cubicBezTo>
                    <a:cubicBezTo>
                      <a:pt x="1206" y="66"/>
                      <a:pt x="1203" y="53"/>
                      <a:pt x="1209" y="44"/>
                    </a:cubicBezTo>
                    <a:lnTo>
                      <a:pt x="1209" y="44"/>
                    </a:lnTo>
                    <a:cubicBezTo>
                      <a:pt x="1214" y="34"/>
                      <a:pt x="1227" y="31"/>
                      <a:pt x="1236" y="37"/>
                    </a:cubicBezTo>
                    <a:cubicBezTo>
                      <a:pt x="1246" y="43"/>
                      <a:pt x="1249" y="55"/>
                      <a:pt x="1243" y="65"/>
                    </a:cubicBezTo>
                    <a:close/>
                    <a:moveTo>
                      <a:pt x="1140" y="236"/>
                    </a:moveTo>
                    <a:lnTo>
                      <a:pt x="1140" y="236"/>
                    </a:lnTo>
                    <a:cubicBezTo>
                      <a:pt x="1134" y="245"/>
                      <a:pt x="1122" y="249"/>
                      <a:pt x="1112" y="243"/>
                    </a:cubicBezTo>
                    <a:cubicBezTo>
                      <a:pt x="1103" y="237"/>
                      <a:pt x="1100" y="225"/>
                      <a:pt x="1105" y="215"/>
                    </a:cubicBezTo>
                    <a:lnTo>
                      <a:pt x="1106" y="215"/>
                    </a:lnTo>
                    <a:cubicBezTo>
                      <a:pt x="1111" y="206"/>
                      <a:pt x="1124" y="203"/>
                      <a:pt x="1133" y="209"/>
                    </a:cubicBezTo>
                    <a:cubicBezTo>
                      <a:pt x="1142" y="214"/>
                      <a:pt x="1145" y="227"/>
                      <a:pt x="1140" y="236"/>
                    </a:cubicBezTo>
                    <a:close/>
                    <a:moveTo>
                      <a:pt x="1037" y="407"/>
                    </a:moveTo>
                    <a:lnTo>
                      <a:pt x="1036" y="407"/>
                    </a:lnTo>
                    <a:cubicBezTo>
                      <a:pt x="1031" y="417"/>
                      <a:pt x="1018" y="420"/>
                      <a:pt x="1009" y="414"/>
                    </a:cubicBezTo>
                    <a:cubicBezTo>
                      <a:pt x="1000" y="408"/>
                      <a:pt x="997" y="396"/>
                      <a:pt x="1002" y="387"/>
                    </a:cubicBezTo>
                    <a:lnTo>
                      <a:pt x="1002" y="387"/>
                    </a:lnTo>
                    <a:cubicBezTo>
                      <a:pt x="1008" y="377"/>
                      <a:pt x="1020" y="374"/>
                      <a:pt x="1030" y="380"/>
                    </a:cubicBezTo>
                    <a:cubicBezTo>
                      <a:pt x="1039" y="386"/>
                      <a:pt x="1042" y="398"/>
                      <a:pt x="1037" y="407"/>
                    </a:cubicBezTo>
                    <a:close/>
                    <a:moveTo>
                      <a:pt x="933" y="579"/>
                    </a:moveTo>
                    <a:lnTo>
                      <a:pt x="933" y="579"/>
                    </a:lnTo>
                    <a:cubicBezTo>
                      <a:pt x="928" y="588"/>
                      <a:pt x="915" y="591"/>
                      <a:pt x="906" y="586"/>
                    </a:cubicBezTo>
                    <a:cubicBezTo>
                      <a:pt x="896" y="580"/>
                      <a:pt x="893" y="567"/>
                      <a:pt x="899" y="558"/>
                    </a:cubicBezTo>
                    <a:lnTo>
                      <a:pt x="899" y="558"/>
                    </a:lnTo>
                    <a:cubicBezTo>
                      <a:pt x="905" y="549"/>
                      <a:pt x="917" y="546"/>
                      <a:pt x="927" y="551"/>
                    </a:cubicBezTo>
                    <a:cubicBezTo>
                      <a:pt x="936" y="557"/>
                      <a:pt x="939" y="569"/>
                      <a:pt x="933" y="579"/>
                    </a:cubicBezTo>
                    <a:close/>
                    <a:moveTo>
                      <a:pt x="830" y="750"/>
                    </a:moveTo>
                    <a:lnTo>
                      <a:pt x="830" y="750"/>
                    </a:lnTo>
                    <a:cubicBezTo>
                      <a:pt x="824" y="760"/>
                      <a:pt x="812" y="763"/>
                      <a:pt x="803" y="757"/>
                    </a:cubicBezTo>
                    <a:cubicBezTo>
                      <a:pt x="793" y="751"/>
                      <a:pt x="790" y="739"/>
                      <a:pt x="796" y="729"/>
                    </a:cubicBezTo>
                    <a:lnTo>
                      <a:pt x="796" y="729"/>
                    </a:lnTo>
                    <a:cubicBezTo>
                      <a:pt x="802" y="720"/>
                      <a:pt x="814" y="717"/>
                      <a:pt x="823" y="723"/>
                    </a:cubicBezTo>
                    <a:cubicBezTo>
                      <a:pt x="833" y="728"/>
                      <a:pt x="836" y="741"/>
                      <a:pt x="830" y="750"/>
                    </a:cubicBezTo>
                    <a:close/>
                    <a:moveTo>
                      <a:pt x="727" y="921"/>
                    </a:moveTo>
                    <a:lnTo>
                      <a:pt x="727" y="922"/>
                    </a:lnTo>
                    <a:cubicBezTo>
                      <a:pt x="721" y="931"/>
                      <a:pt x="709" y="934"/>
                      <a:pt x="699" y="928"/>
                    </a:cubicBezTo>
                    <a:cubicBezTo>
                      <a:pt x="690" y="923"/>
                      <a:pt x="687" y="910"/>
                      <a:pt x="693" y="901"/>
                    </a:cubicBezTo>
                    <a:lnTo>
                      <a:pt x="693" y="901"/>
                    </a:lnTo>
                    <a:cubicBezTo>
                      <a:pt x="698" y="891"/>
                      <a:pt x="711" y="888"/>
                      <a:pt x="720" y="894"/>
                    </a:cubicBezTo>
                    <a:cubicBezTo>
                      <a:pt x="730" y="900"/>
                      <a:pt x="733" y="912"/>
                      <a:pt x="727" y="921"/>
                    </a:cubicBezTo>
                    <a:close/>
                    <a:moveTo>
                      <a:pt x="624" y="1093"/>
                    </a:moveTo>
                    <a:lnTo>
                      <a:pt x="624" y="1093"/>
                    </a:lnTo>
                    <a:cubicBezTo>
                      <a:pt x="618" y="1102"/>
                      <a:pt x="606" y="1105"/>
                      <a:pt x="596" y="1100"/>
                    </a:cubicBezTo>
                    <a:cubicBezTo>
                      <a:pt x="587" y="1094"/>
                      <a:pt x="584" y="1082"/>
                      <a:pt x="589" y="1072"/>
                    </a:cubicBezTo>
                    <a:lnTo>
                      <a:pt x="590" y="1072"/>
                    </a:lnTo>
                    <a:cubicBezTo>
                      <a:pt x="595" y="1063"/>
                      <a:pt x="608" y="1060"/>
                      <a:pt x="617" y="1065"/>
                    </a:cubicBezTo>
                    <a:cubicBezTo>
                      <a:pt x="626" y="1071"/>
                      <a:pt x="629" y="1083"/>
                      <a:pt x="624" y="1093"/>
                    </a:cubicBezTo>
                    <a:close/>
                    <a:moveTo>
                      <a:pt x="521" y="1264"/>
                    </a:moveTo>
                    <a:lnTo>
                      <a:pt x="521" y="1264"/>
                    </a:lnTo>
                    <a:cubicBezTo>
                      <a:pt x="515" y="1274"/>
                      <a:pt x="503" y="1277"/>
                      <a:pt x="493" y="1271"/>
                    </a:cubicBezTo>
                    <a:cubicBezTo>
                      <a:pt x="484" y="1265"/>
                      <a:pt x="481" y="1253"/>
                      <a:pt x="486" y="1244"/>
                    </a:cubicBezTo>
                    <a:lnTo>
                      <a:pt x="486" y="1243"/>
                    </a:lnTo>
                    <a:cubicBezTo>
                      <a:pt x="492" y="1234"/>
                      <a:pt x="504" y="1231"/>
                      <a:pt x="514" y="1237"/>
                    </a:cubicBezTo>
                    <a:cubicBezTo>
                      <a:pt x="523" y="1242"/>
                      <a:pt x="526" y="1255"/>
                      <a:pt x="521" y="1264"/>
                    </a:cubicBezTo>
                    <a:close/>
                    <a:moveTo>
                      <a:pt x="417" y="1436"/>
                    </a:moveTo>
                    <a:lnTo>
                      <a:pt x="417" y="1436"/>
                    </a:lnTo>
                    <a:cubicBezTo>
                      <a:pt x="412" y="1445"/>
                      <a:pt x="399" y="1448"/>
                      <a:pt x="390" y="1442"/>
                    </a:cubicBezTo>
                    <a:cubicBezTo>
                      <a:pt x="380" y="1437"/>
                      <a:pt x="377" y="1424"/>
                      <a:pt x="383" y="1415"/>
                    </a:cubicBezTo>
                    <a:lnTo>
                      <a:pt x="383" y="1415"/>
                    </a:lnTo>
                    <a:cubicBezTo>
                      <a:pt x="389" y="1405"/>
                      <a:pt x="401" y="1402"/>
                      <a:pt x="411" y="1408"/>
                    </a:cubicBezTo>
                    <a:cubicBezTo>
                      <a:pt x="420" y="1414"/>
                      <a:pt x="423" y="1426"/>
                      <a:pt x="417" y="1436"/>
                    </a:cubicBezTo>
                    <a:close/>
                    <a:moveTo>
                      <a:pt x="314" y="1607"/>
                    </a:moveTo>
                    <a:lnTo>
                      <a:pt x="314" y="1607"/>
                    </a:lnTo>
                    <a:cubicBezTo>
                      <a:pt x="308" y="1616"/>
                      <a:pt x="296" y="1619"/>
                      <a:pt x="287" y="1614"/>
                    </a:cubicBezTo>
                    <a:cubicBezTo>
                      <a:pt x="277" y="1608"/>
                      <a:pt x="274" y="1596"/>
                      <a:pt x="280" y="1586"/>
                    </a:cubicBezTo>
                    <a:lnTo>
                      <a:pt x="280" y="1586"/>
                    </a:lnTo>
                    <a:cubicBezTo>
                      <a:pt x="286" y="1577"/>
                      <a:pt x="298" y="1574"/>
                      <a:pt x="307" y="1579"/>
                    </a:cubicBezTo>
                    <a:cubicBezTo>
                      <a:pt x="317" y="1585"/>
                      <a:pt x="320" y="1597"/>
                      <a:pt x="314" y="1607"/>
                    </a:cubicBezTo>
                    <a:close/>
                    <a:moveTo>
                      <a:pt x="211" y="1778"/>
                    </a:moveTo>
                    <a:lnTo>
                      <a:pt x="211" y="1778"/>
                    </a:lnTo>
                    <a:cubicBezTo>
                      <a:pt x="205" y="1788"/>
                      <a:pt x="193" y="1791"/>
                      <a:pt x="183" y="1785"/>
                    </a:cubicBezTo>
                    <a:cubicBezTo>
                      <a:pt x="174" y="1779"/>
                      <a:pt x="171" y="1767"/>
                      <a:pt x="177" y="1758"/>
                    </a:cubicBezTo>
                    <a:lnTo>
                      <a:pt x="177" y="1758"/>
                    </a:lnTo>
                    <a:cubicBezTo>
                      <a:pt x="182" y="1748"/>
                      <a:pt x="195" y="1745"/>
                      <a:pt x="204" y="1751"/>
                    </a:cubicBezTo>
                    <a:cubicBezTo>
                      <a:pt x="214" y="1757"/>
                      <a:pt x="217" y="1769"/>
                      <a:pt x="211" y="1778"/>
                    </a:cubicBezTo>
                    <a:close/>
                    <a:moveTo>
                      <a:pt x="108" y="1950"/>
                    </a:moveTo>
                    <a:lnTo>
                      <a:pt x="108" y="1950"/>
                    </a:lnTo>
                    <a:cubicBezTo>
                      <a:pt x="102" y="1959"/>
                      <a:pt x="90" y="1962"/>
                      <a:pt x="80" y="1956"/>
                    </a:cubicBezTo>
                    <a:cubicBezTo>
                      <a:pt x="71" y="1951"/>
                      <a:pt x="68" y="1938"/>
                      <a:pt x="74" y="1929"/>
                    </a:cubicBezTo>
                    <a:lnTo>
                      <a:pt x="74" y="1929"/>
                    </a:lnTo>
                    <a:cubicBezTo>
                      <a:pt x="79" y="1920"/>
                      <a:pt x="92" y="1916"/>
                      <a:pt x="101" y="1922"/>
                    </a:cubicBezTo>
                    <a:cubicBezTo>
                      <a:pt x="110" y="1928"/>
                      <a:pt x="113" y="1940"/>
                      <a:pt x="108" y="1950"/>
                    </a:cubicBezTo>
                    <a:close/>
                    <a:moveTo>
                      <a:pt x="40" y="2120"/>
                    </a:moveTo>
                    <a:lnTo>
                      <a:pt x="40" y="2120"/>
                    </a:lnTo>
                    <a:cubicBezTo>
                      <a:pt x="40" y="2131"/>
                      <a:pt x="31" y="2140"/>
                      <a:pt x="20" y="2140"/>
                    </a:cubicBezTo>
                    <a:cubicBezTo>
                      <a:pt x="9" y="2140"/>
                      <a:pt x="0" y="2131"/>
                      <a:pt x="0" y="2120"/>
                    </a:cubicBezTo>
                    <a:lnTo>
                      <a:pt x="0" y="2120"/>
                    </a:lnTo>
                    <a:cubicBezTo>
                      <a:pt x="0" y="2109"/>
                      <a:pt x="9" y="2100"/>
                      <a:pt x="20" y="2100"/>
                    </a:cubicBezTo>
                    <a:cubicBezTo>
                      <a:pt x="31" y="2100"/>
                      <a:pt x="40" y="2109"/>
                      <a:pt x="40" y="2120"/>
                    </a:cubicBezTo>
                    <a:close/>
                    <a:moveTo>
                      <a:pt x="40" y="2320"/>
                    </a:moveTo>
                    <a:lnTo>
                      <a:pt x="40" y="2320"/>
                    </a:lnTo>
                    <a:cubicBezTo>
                      <a:pt x="40" y="2331"/>
                      <a:pt x="31" y="2340"/>
                      <a:pt x="20" y="2340"/>
                    </a:cubicBezTo>
                    <a:cubicBezTo>
                      <a:pt x="9" y="2340"/>
                      <a:pt x="0" y="2331"/>
                      <a:pt x="0" y="2320"/>
                    </a:cubicBezTo>
                    <a:lnTo>
                      <a:pt x="0" y="2320"/>
                    </a:lnTo>
                    <a:cubicBezTo>
                      <a:pt x="0" y="2309"/>
                      <a:pt x="9" y="2300"/>
                      <a:pt x="20" y="2300"/>
                    </a:cubicBezTo>
                    <a:cubicBezTo>
                      <a:pt x="31" y="2300"/>
                      <a:pt x="40" y="2309"/>
                      <a:pt x="40" y="2320"/>
                    </a:cubicBezTo>
                    <a:close/>
                    <a:moveTo>
                      <a:pt x="40" y="2520"/>
                    </a:moveTo>
                    <a:lnTo>
                      <a:pt x="40" y="2520"/>
                    </a:lnTo>
                    <a:cubicBezTo>
                      <a:pt x="40" y="2531"/>
                      <a:pt x="31" y="2540"/>
                      <a:pt x="20" y="2540"/>
                    </a:cubicBezTo>
                    <a:cubicBezTo>
                      <a:pt x="9" y="2540"/>
                      <a:pt x="0" y="2531"/>
                      <a:pt x="0" y="2520"/>
                    </a:cubicBezTo>
                    <a:lnTo>
                      <a:pt x="0" y="2520"/>
                    </a:lnTo>
                    <a:cubicBezTo>
                      <a:pt x="0" y="2509"/>
                      <a:pt x="9" y="2500"/>
                      <a:pt x="20" y="2500"/>
                    </a:cubicBezTo>
                    <a:cubicBezTo>
                      <a:pt x="31" y="2500"/>
                      <a:pt x="40" y="2509"/>
                      <a:pt x="40" y="2520"/>
                    </a:cubicBezTo>
                    <a:close/>
                    <a:moveTo>
                      <a:pt x="40" y="2720"/>
                    </a:moveTo>
                    <a:lnTo>
                      <a:pt x="40" y="2720"/>
                    </a:lnTo>
                    <a:cubicBezTo>
                      <a:pt x="40" y="2731"/>
                      <a:pt x="31" y="2740"/>
                      <a:pt x="20" y="2740"/>
                    </a:cubicBezTo>
                    <a:cubicBezTo>
                      <a:pt x="9" y="2740"/>
                      <a:pt x="0" y="2731"/>
                      <a:pt x="0" y="2720"/>
                    </a:cubicBezTo>
                    <a:lnTo>
                      <a:pt x="0" y="2720"/>
                    </a:lnTo>
                    <a:cubicBezTo>
                      <a:pt x="0" y="2709"/>
                      <a:pt x="9" y="2700"/>
                      <a:pt x="20" y="2700"/>
                    </a:cubicBezTo>
                    <a:cubicBezTo>
                      <a:pt x="31" y="2700"/>
                      <a:pt x="40" y="2709"/>
                      <a:pt x="40" y="2720"/>
                    </a:cubicBezTo>
                    <a:close/>
                    <a:moveTo>
                      <a:pt x="40" y="2920"/>
                    </a:moveTo>
                    <a:lnTo>
                      <a:pt x="40" y="2920"/>
                    </a:lnTo>
                    <a:cubicBezTo>
                      <a:pt x="40" y="2931"/>
                      <a:pt x="31" y="2940"/>
                      <a:pt x="20" y="2940"/>
                    </a:cubicBezTo>
                    <a:cubicBezTo>
                      <a:pt x="9" y="2940"/>
                      <a:pt x="0" y="2931"/>
                      <a:pt x="0" y="2920"/>
                    </a:cubicBezTo>
                    <a:lnTo>
                      <a:pt x="0" y="2920"/>
                    </a:lnTo>
                    <a:cubicBezTo>
                      <a:pt x="0" y="2909"/>
                      <a:pt x="9" y="2900"/>
                      <a:pt x="20" y="2900"/>
                    </a:cubicBezTo>
                    <a:cubicBezTo>
                      <a:pt x="31" y="2900"/>
                      <a:pt x="40" y="2909"/>
                      <a:pt x="40" y="2920"/>
                    </a:cubicBezTo>
                    <a:close/>
                    <a:moveTo>
                      <a:pt x="40" y="3120"/>
                    </a:moveTo>
                    <a:lnTo>
                      <a:pt x="40" y="3120"/>
                    </a:lnTo>
                    <a:cubicBezTo>
                      <a:pt x="40" y="3131"/>
                      <a:pt x="31" y="3140"/>
                      <a:pt x="20" y="3140"/>
                    </a:cubicBezTo>
                    <a:cubicBezTo>
                      <a:pt x="9" y="3140"/>
                      <a:pt x="0" y="3131"/>
                      <a:pt x="0" y="3120"/>
                    </a:cubicBezTo>
                    <a:lnTo>
                      <a:pt x="0" y="3120"/>
                    </a:lnTo>
                    <a:cubicBezTo>
                      <a:pt x="0" y="3109"/>
                      <a:pt x="9" y="3100"/>
                      <a:pt x="20" y="3100"/>
                    </a:cubicBezTo>
                    <a:cubicBezTo>
                      <a:pt x="31" y="3100"/>
                      <a:pt x="40" y="3109"/>
                      <a:pt x="40" y="3120"/>
                    </a:cubicBezTo>
                    <a:close/>
                    <a:moveTo>
                      <a:pt x="40" y="3320"/>
                    </a:moveTo>
                    <a:lnTo>
                      <a:pt x="40" y="3320"/>
                    </a:lnTo>
                    <a:cubicBezTo>
                      <a:pt x="40" y="3331"/>
                      <a:pt x="31" y="3340"/>
                      <a:pt x="20" y="3340"/>
                    </a:cubicBezTo>
                    <a:cubicBezTo>
                      <a:pt x="9" y="3340"/>
                      <a:pt x="0" y="3331"/>
                      <a:pt x="0" y="3320"/>
                    </a:cubicBezTo>
                    <a:lnTo>
                      <a:pt x="0" y="3320"/>
                    </a:lnTo>
                    <a:cubicBezTo>
                      <a:pt x="0" y="3309"/>
                      <a:pt x="9" y="3300"/>
                      <a:pt x="20" y="3300"/>
                    </a:cubicBezTo>
                    <a:cubicBezTo>
                      <a:pt x="31" y="3300"/>
                      <a:pt x="40" y="3309"/>
                      <a:pt x="40" y="3320"/>
                    </a:cubicBezTo>
                    <a:close/>
                    <a:moveTo>
                      <a:pt x="40" y="3520"/>
                    </a:moveTo>
                    <a:lnTo>
                      <a:pt x="40" y="3520"/>
                    </a:lnTo>
                    <a:cubicBezTo>
                      <a:pt x="40" y="3531"/>
                      <a:pt x="31" y="3540"/>
                      <a:pt x="20" y="3540"/>
                    </a:cubicBezTo>
                    <a:cubicBezTo>
                      <a:pt x="9" y="3540"/>
                      <a:pt x="0" y="3531"/>
                      <a:pt x="0" y="3520"/>
                    </a:cubicBezTo>
                    <a:lnTo>
                      <a:pt x="0" y="3520"/>
                    </a:lnTo>
                    <a:cubicBezTo>
                      <a:pt x="0" y="3509"/>
                      <a:pt x="9" y="3500"/>
                      <a:pt x="20" y="3500"/>
                    </a:cubicBezTo>
                    <a:cubicBezTo>
                      <a:pt x="31" y="3500"/>
                      <a:pt x="40" y="3509"/>
                      <a:pt x="40" y="3520"/>
                    </a:cubicBezTo>
                    <a:close/>
                    <a:moveTo>
                      <a:pt x="40" y="3720"/>
                    </a:moveTo>
                    <a:lnTo>
                      <a:pt x="40" y="3720"/>
                    </a:lnTo>
                    <a:cubicBezTo>
                      <a:pt x="40" y="3731"/>
                      <a:pt x="31" y="3740"/>
                      <a:pt x="20" y="3740"/>
                    </a:cubicBezTo>
                    <a:cubicBezTo>
                      <a:pt x="9" y="3740"/>
                      <a:pt x="0" y="3731"/>
                      <a:pt x="0" y="3720"/>
                    </a:cubicBezTo>
                    <a:lnTo>
                      <a:pt x="0" y="3720"/>
                    </a:lnTo>
                    <a:cubicBezTo>
                      <a:pt x="0" y="3709"/>
                      <a:pt x="9" y="3700"/>
                      <a:pt x="20" y="3700"/>
                    </a:cubicBezTo>
                    <a:cubicBezTo>
                      <a:pt x="31" y="3700"/>
                      <a:pt x="40" y="3709"/>
                      <a:pt x="40" y="3720"/>
                    </a:cubicBezTo>
                    <a:close/>
                    <a:moveTo>
                      <a:pt x="40" y="3920"/>
                    </a:moveTo>
                    <a:lnTo>
                      <a:pt x="40" y="3920"/>
                    </a:lnTo>
                    <a:cubicBezTo>
                      <a:pt x="40" y="3931"/>
                      <a:pt x="31" y="3940"/>
                      <a:pt x="20" y="3940"/>
                    </a:cubicBezTo>
                    <a:cubicBezTo>
                      <a:pt x="9" y="3940"/>
                      <a:pt x="0" y="3931"/>
                      <a:pt x="0" y="3920"/>
                    </a:cubicBezTo>
                    <a:lnTo>
                      <a:pt x="0" y="3920"/>
                    </a:lnTo>
                    <a:cubicBezTo>
                      <a:pt x="0" y="3909"/>
                      <a:pt x="9" y="3900"/>
                      <a:pt x="20" y="3900"/>
                    </a:cubicBezTo>
                    <a:cubicBezTo>
                      <a:pt x="31" y="3900"/>
                      <a:pt x="40" y="3909"/>
                      <a:pt x="40" y="3920"/>
                    </a:cubicBezTo>
                    <a:close/>
                    <a:moveTo>
                      <a:pt x="40" y="4120"/>
                    </a:moveTo>
                    <a:lnTo>
                      <a:pt x="40" y="4120"/>
                    </a:lnTo>
                    <a:cubicBezTo>
                      <a:pt x="40" y="4131"/>
                      <a:pt x="31" y="4140"/>
                      <a:pt x="20" y="4140"/>
                    </a:cubicBezTo>
                    <a:cubicBezTo>
                      <a:pt x="9" y="4140"/>
                      <a:pt x="0" y="4131"/>
                      <a:pt x="0" y="4120"/>
                    </a:cubicBezTo>
                    <a:lnTo>
                      <a:pt x="0" y="4120"/>
                    </a:lnTo>
                    <a:cubicBezTo>
                      <a:pt x="0" y="4109"/>
                      <a:pt x="9" y="4100"/>
                      <a:pt x="20" y="4100"/>
                    </a:cubicBezTo>
                    <a:cubicBezTo>
                      <a:pt x="31" y="4100"/>
                      <a:pt x="40" y="4109"/>
                      <a:pt x="40" y="4120"/>
                    </a:cubicBezTo>
                    <a:close/>
                    <a:moveTo>
                      <a:pt x="40" y="4320"/>
                    </a:moveTo>
                    <a:lnTo>
                      <a:pt x="40" y="4320"/>
                    </a:lnTo>
                    <a:cubicBezTo>
                      <a:pt x="40" y="4331"/>
                      <a:pt x="31" y="4340"/>
                      <a:pt x="20" y="4340"/>
                    </a:cubicBezTo>
                    <a:cubicBezTo>
                      <a:pt x="9" y="4340"/>
                      <a:pt x="0" y="4331"/>
                      <a:pt x="0" y="4320"/>
                    </a:cubicBezTo>
                    <a:lnTo>
                      <a:pt x="0" y="4320"/>
                    </a:lnTo>
                    <a:cubicBezTo>
                      <a:pt x="0" y="4309"/>
                      <a:pt x="9" y="4300"/>
                      <a:pt x="20" y="4300"/>
                    </a:cubicBezTo>
                    <a:cubicBezTo>
                      <a:pt x="31" y="4300"/>
                      <a:pt x="40" y="4309"/>
                      <a:pt x="40" y="4320"/>
                    </a:cubicBezTo>
                    <a:close/>
                    <a:moveTo>
                      <a:pt x="40" y="4520"/>
                    </a:moveTo>
                    <a:lnTo>
                      <a:pt x="40" y="4520"/>
                    </a:lnTo>
                    <a:cubicBezTo>
                      <a:pt x="40" y="4531"/>
                      <a:pt x="31" y="4540"/>
                      <a:pt x="20" y="4540"/>
                    </a:cubicBezTo>
                    <a:cubicBezTo>
                      <a:pt x="9" y="4540"/>
                      <a:pt x="0" y="4531"/>
                      <a:pt x="0" y="4520"/>
                    </a:cubicBezTo>
                    <a:lnTo>
                      <a:pt x="0" y="4520"/>
                    </a:lnTo>
                    <a:cubicBezTo>
                      <a:pt x="0" y="4509"/>
                      <a:pt x="9" y="4500"/>
                      <a:pt x="20" y="4500"/>
                    </a:cubicBezTo>
                    <a:cubicBezTo>
                      <a:pt x="31" y="4500"/>
                      <a:pt x="40" y="4509"/>
                      <a:pt x="40" y="4520"/>
                    </a:cubicBezTo>
                    <a:close/>
                    <a:moveTo>
                      <a:pt x="40" y="4720"/>
                    </a:moveTo>
                    <a:lnTo>
                      <a:pt x="40" y="4720"/>
                    </a:lnTo>
                    <a:cubicBezTo>
                      <a:pt x="40" y="4731"/>
                      <a:pt x="31" y="4740"/>
                      <a:pt x="20" y="4740"/>
                    </a:cubicBezTo>
                    <a:cubicBezTo>
                      <a:pt x="9" y="4740"/>
                      <a:pt x="0" y="4731"/>
                      <a:pt x="0" y="4720"/>
                    </a:cubicBezTo>
                    <a:lnTo>
                      <a:pt x="0" y="4720"/>
                    </a:lnTo>
                    <a:cubicBezTo>
                      <a:pt x="0" y="4709"/>
                      <a:pt x="9" y="4700"/>
                      <a:pt x="20" y="4700"/>
                    </a:cubicBezTo>
                    <a:cubicBezTo>
                      <a:pt x="31" y="4700"/>
                      <a:pt x="40" y="4709"/>
                      <a:pt x="40" y="4720"/>
                    </a:cubicBezTo>
                    <a:close/>
                    <a:moveTo>
                      <a:pt x="40" y="4920"/>
                    </a:moveTo>
                    <a:lnTo>
                      <a:pt x="40" y="4920"/>
                    </a:lnTo>
                    <a:cubicBezTo>
                      <a:pt x="40" y="4931"/>
                      <a:pt x="31" y="4940"/>
                      <a:pt x="20" y="4940"/>
                    </a:cubicBezTo>
                    <a:cubicBezTo>
                      <a:pt x="9" y="4940"/>
                      <a:pt x="0" y="4931"/>
                      <a:pt x="0" y="4920"/>
                    </a:cubicBezTo>
                    <a:lnTo>
                      <a:pt x="0" y="4920"/>
                    </a:lnTo>
                    <a:cubicBezTo>
                      <a:pt x="0" y="4909"/>
                      <a:pt x="9" y="4900"/>
                      <a:pt x="20" y="4900"/>
                    </a:cubicBezTo>
                    <a:cubicBezTo>
                      <a:pt x="31" y="4900"/>
                      <a:pt x="40" y="4909"/>
                      <a:pt x="40" y="4920"/>
                    </a:cubicBezTo>
                    <a:close/>
                    <a:moveTo>
                      <a:pt x="40" y="5120"/>
                    </a:moveTo>
                    <a:lnTo>
                      <a:pt x="40" y="5120"/>
                    </a:lnTo>
                    <a:cubicBezTo>
                      <a:pt x="40" y="5131"/>
                      <a:pt x="31" y="5140"/>
                      <a:pt x="20" y="5140"/>
                    </a:cubicBezTo>
                    <a:cubicBezTo>
                      <a:pt x="9" y="5140"/>
                      <a:pt x="0" y="5131"/>
                      <a:pt x="0" y="5120"/>
                    </a:cubicBezTo>
                    <a:lnTo>
                      <a:pt x="0" y="5120"/>
                    </a:lnTo>
                    <a:cubicBezTo>
                      <a:pt x="0" y="5109"/>
                      <a:pt x="9" y="5100"/>
                      <a:pt x="20" y="5100"/>
                    </a:cubicBezTo>
                    <a:cubicBezTo>
                      <a:pt x="31" y="5100"/>
                      <a:pt x="40" y="5109"/>
                      <a:pt x="40" y="5120"/>
                    </a:cubicBezTo>
                    <a:close/>
                    <a:moveTo>
                      <a:pt x="40" y="5320"/>
                    </a:moveTo>
                    <a:lnTo>
                      <a:pt x="40" y="5320"/>
                    </a:lnTo>
                    <a:cubicBezTo>
                      <a:pt x="40" y="5332"/>
                      <a:pt x="31" y="5340"/>
                      <a:pt x="20" y="5340"/>
                    </a:cubicBezTo>
                    <a:cubicBezTo>
                      <a:pt x="9" y="5340"/>
                      <a:pt x="0" y="5332"/>
                      <a:pt x="0" y="5320"/>
                    </a:cubicBezTo>
                    <a:lnTo>
                      <a:pt x="0" y="5320"/>
                    </a:lnTo>
                    <a:cubicBezTo>
                      <a:pt x="0" y="5309"/>
                      <a:pt x="9" y="5300"/>
                      <a:pt x="20" y="5300"/>
                    </a:cubicBezTo>
                    <a:cubicBezTo>
                      <a:pt x="31" y="5300"/>
                      <a:pt x="40" y="5309"/>
                      <a:pt x="40" y="5320"/>
                    </a:cubicBezTo>
                    <a:close/>
                    <a:moveTo>
                      <a:pt x="40" y="5520"/>
                    </a:moveTo>
                    <a:lnTo>
                      <a:pt x="40" y="5521"/>
                    </a:lnTo>
                    <a:cubicBezTo>
                      <a:pt x="40" y="5532"/>
                      <a:pt x="31" y="5541"/>
                      <a:pt x="20" y="5541"/>
                    </a:cubicBezTo>
                    <a:cubicBezTo>
                      <a:pt x="9" y="5541"/>
                      <a:pt x="0" y="5532"/>
                      <a:pt x="0" y="5521"/>
                    </a:cubicBezTo>
                    <a:lnTo>
                      <a:pt x="0" y="5520"/>
                    </a:lnTo>
                    <a:cubicBezTo>
                      <a:pt x="0" y="5509"/>
                      <a:pt x="9" y="5500"/>
                      <a:pt x="20" y="5500"/>
                    </a:cubicBezTo>
                    <a:cubicBezTo>
                      <a:pt x="31" y="5500"/>
                      <a:pt x="40" y="5509"/>
                      <a:pt x="40" y="5520"/>
                    </a:cubicBezTo>
                    <a:close/>
                    <a:moveTo>
                      <a:pt x="40" y="5721"/>
                    </a:moveTo>
                    <a:lnTo>
                      <a:pt x="40" y="5721"/>
                    </a:lnTo>
                    <a:cubicBezTo>
                      <a:pt x="40" y="5732"/>
                      <a:pt x="31" y="5741"/>
                      <a:pt x="20" y="5741"/>
                    </a:cubicBezTo>
                    <a:cubicBezTo>
                      <a:pt x="9" y="5741"/>
                      <a:pt x="0" y="5732"/>
                      <a:pt x="0" y="5721"/>
                    </a:cubicBezTo>
                    <a:lnTo>
                      <a:pt x="0" y="5721"/>
                    </a:lnTo>
                    <a:cubicBezTo>
                      <a:pt x="0" y="5709"/>
                      <a:pt x="9" y="5701"/>
                      <a:pt x="20" y="5701"/>
                    </a:cubicBezTo>
                    <a:cubicBezTo>
                      <a:pt x="31" y="5701"/>
                      <a:pt x="40" y="5709"/>
                      <a:pt x="40" y="5721"/>
                    </a:cubicBezTo>
                    <a:close/>
                    <a:moveTo>
                      <a:pt x="40" y="5921"/>
                    </a:moveTo>
                    <a:lnTo>
                      <a:pt x="40" y="5921"/>
                    </a:lnTo>
                    <a:cubicBezTo>
                      <a:pt x="40" y="5932"/>
                      <a:pt x="31" y="5941"/>
                      <a:pt x="20" y="5941"/>
                    </a:cubicBezTo>
                    <a:cubicBezTo>
                      <a:pt x="9" y="5941"/>
                      <a:pt x="0" y="5932"/>
                      <a:pt x="0" y="5921"/>
                    </a:cubicBezTo>
                    <a:lnTo>
                      <a:pt x="0" y="5921"/>
                    </a:lnTo>
                    <a:cubicBezTo>
                      <a:pt x="0" y="5910"/>
                      <a:pt x="9" y="5901"/>
                      <a:pt x="20" y="5901"/>
                    </a:cubicBezTo>
                    <a:cubicBezTo>
                      <a:pt x="31" y="5901"/>
                      <a:pt x="40" y="5910"/>
                      <a:pt x="40" y="5921"/>
                    </a:cubicBezTo>
                    <a:close/>
                    <a:moveTo>
                      <a:pt x="40" y="6121"/>
                    </a:moveTo>
                    <a:lnTo>
                      <a:pt x="40" y="6121"/>
                    </a:lnTo>
                    <a:cubicBezTo>
                      <a:pt x="40" y="6132"/>
                      <a:pt x="31" y="6141"/>
                      <a:pt x="20" y="6141"/>
                    </a:cubicBezTo>
                    <a:cubicBezTo>
                      <a:pt x="9" y="6141"/>
                      <a:pt x="0" y="6132"/>
                      <a:pt x="0" y="6121"/>
                    </a:cubicBezTo>
                    <a:lnTo>
                      <a:pt x="0" y="6121"/>
                    </a:lnTo>
                    <a:cubicBezTo>
                      <a:pt x="0" y="6110"/>
                      <a:pt x="9" y="6101"/>
                      <a:pt x="20" y="6101"/>
                    </a:cubicBezTo>
                    <a:cubicBezTo>
                      <a:pt x="31" y="6101"/>
                      <a:pt x="40" y="6110"/>
                      <a:pt x="40" y="6121"/>
                    </a:cubicBezTo>
                    <a:close/>
                    <a:moveTo>
                      <a:pt x="40" y="6321"/>
                    </a:moveTo>
                    <a:lnTo>
                      <a:pt x="40" y="6321"/>
                    </a:lnTo>
                    <a:cubicBezTo>
                      <a:pt x="40" y="6332"/>
                      <a:pt x="31" y="6341"/>
                      <a:pt x="20" y="6341"/>
                    </a:cubicBezTo>
                    <a:cubicBezTo>
                      <a:pt x="9" y="6341"/>
                      <a:pt x="0" y="6332"/>
                      <a:pt x="0" y="6321"/>
                    </a:cubicBezTo>
                    <a:lnTo>
                      <a:pt x="0" y="6321"/>
                    </a:lnTo>
                    <a:cubicBezTo>
                      <a:pt x="0" y="6310"/>
                      <a:pt x="9" y="6301"/>
                      <a:pt x="20" y="6301"/>
                    </a:cubicBezTo>
                    <a:cubicBezTo>
                      <a:pt x="31" y="6301"/>
                      <a:pt x="40" y="6310"/>
                      <a:pt x="40" y="6321"/>
                    </a:cubicBezTo>
                    <a:close/>
                    <a:moveTo>
                      <a:pt x="40" y="6521"/>
                    </a:moveTo>
                    <a:lnTo>
                      <a:pt x="40" y="6521"/>
                    </a:lnTo>
                    <a:cubicBezTo>
                      <a:pt x="40" y="6532"/>
                      <a:pt x="31" y="6541"/>
                      <a:pt x="20" y="6541"/>
                    </a:cubicBezTo>
                    <a:cubicBezTo>
                      <a:pt x="9" y="6541"/>
                      <a:pt x="0" y="6532"/>
                      <a:pt x="0" y="6521"/>
                    </a:cubicBezTo>
                    <a:lnTo>
                      <a:pt x="0" y="6521"/>
                    </a:lnTo>
                    <a:cubicBezTo>
                      <a:pt x="0" y="6510"/>
                      <a:pt x="9" y="6501"/>
                      <a:pt x="20" y="6501"/>
                    </a:cubicBezTo>
                    <a:cubicBezTo>
                      <a:pt x="31" y="6501"/>
                      <a:pt x="40" y="6510"/>
                      <a:pt x="40" y="6521"/>
                    </a:cubicBezTo>
                    <a:close/>
                    <a:moveTo>
                      <a:pt x="40" y="6721"/>
                    </a:moveTo>
                    <a:lnTo>
                      <a:pt x="40" y="6721"/>
                    </a:lnTo>
                    <a:cubicBezTo>
                      <a:pt x="40" y="6732"/>
                      <a:pt x="31" y="6741"/>
                      <a:pt x="20" y="6741"/>
                    </a:cubicBezTo>
                    <a:cubicBezTo>
                      <a:pt x="9" y="6741"/>
                      <a:pt x="0" y="6732"/>
                      <a:pt x="0" y="6721"/>
                    </a:cubicBezTo>
                    <a:lnTo>
                      <a:pt x="0" y="6721"/>
                    </a:lnTo>
                    <a:cubicBezTo>
                      <a:pt x="0" y="6710"/>
                      <a:pt x="9" y="6701"/>
                      <a:pt x="20" y="6701"/>
                    </a:cubicBezTo>
                    <a:cubicBezTo>
                      <a:pt x="31" y="6701"/>
                      <a:pt x="40" y="6710"/>
                      <a:pt x="40" y="6721"/>
                    </a:cubicBezTo>
                    <a:close/>
                    <a:moveTo>
                      <a:pt x="40" y="6921"/>
                    </a:moveTo>
                    <a:lnTo>
                      <a:pt x="40" y="6921"/>
                    </a:lnTo>
                    <a:cubicBezTo>
                      <a:pt x="40" y="6932"/>
                      <a:pt x="31" y="6941"/>
                      <a:pt x="20" y="6941"/>
                    </a:cubicBezTo>
                    <a:cubicBezTo>
                      <a:pt x="9" y="6941"/>
                      <a:pt x="0" y="6932"/>
                      <a:pt x="0" y="6921"/>
                    </a:cubicBezTo>
                    <a:lnTo>
                      <a:pt x="0" y="6921"/>
                    </a:lnTo>
                    <a:cubicBezTo>
                      <a:pt x="0" y="6910"/>
                      <a:pt x="9" y="6901"/>
                      <a:pt x="20" y="6901"/>
                    </a:cubicBezTo>
                    <a:cubicBezTo>
                      <a:pt x="31" y="6901"/>
                      <a:pt x="40" y="6910"/>
                      <a:pt x="40" y="6921"/>
                    </a:cubicBezTo>
                    <a:close/>
                    <a:moveTo>
                      <a:pt x="40" y="7121"/>
                    </a:moveTo>
                    <a:lnTo>
                      <a:pt x="40" y="7121"/>
                    </a:lnTo>
                    <a:cubicBezTo>
                      <a:pt x="40" y="7132"/>
                      <a:pt x="31" y="7141"/>
                      <a:pt x="20" y="7141"/>
                    </a:cubicBezTo>
                    <a:cubicBezTo>
                      <a:pt x="9" y="7141"/>
                      <a:pt x="0" y="7132"/>
                      <a:pt x="0" y="7121"/>
                    </a:cubicBezTo>
                    <a:lnTo>
                      <a:pt x="0" y="7121"/>
                    </a:lnTo>
                    <a:cubicBezTo>
                      <a:pt x="0" y="7110"/>
                      <a:pt x="9" y="7101"/>
                      <a:pt x="20" y="7101"/>
                    </a:cubicBezTo>
                    <a:cubicBezTo>
                      <a:pt x="31" y="7101"/>
                      <a:pt x="40" y="7110"/>
                      <a:pt x="40" y="7121"/>
                    </a:cubicBezTo>
                    <a:close/>
                    <a:moveTo>
                      <a:pt x="40" y="7321"/>
                    </a:moveTo>
                    <a:lnTo>
                      <a:pt x="40" y="7321"/>
                    </a:lnTo>
                    <a:cubicBezTo>
                      <a:pt x="40" y="7332"/>
                      <a:pt x="31" y="7341"/>
                      <a:pt x="20" y="7341"/>
                    </a:cubicBezTo>
                    <a:cubicBezTo>
                      <a:pt x="9" y="7341"/>
                      <a:pt x="0" y="7332"/>
                      <a:pt x="0" y="7321"/>
                    </a:cubicBezTo>
                    <a:lnTo>
                      <a:pt x="0" y="7321"/>
                    </a:lnTo>
                    <a:cubicBezTo>
                      <a:pt x="0" y="7310"/>
                      <a:pt x="9" y="7301"/>
                      <a:pt x="20" y="7301"/>
                    </a:cubicBezTo>
                    <a:cubicBezTo>
                      <a:pt x="31" y="7301"/>
                      <a:pt x="40" y="7310"/>
                      <a:pt x="40" y="7321"/>
                    </a:cubicBezTo>
                    <a:close/>
                    <a:moveTo>
                      <a:pt x="40" y="7521"/>
                    </a:moveTo>
                    <a:lnTo>
                      <a:pt x="40" y="7521"/>
                    </a:lnTo>
                    <a:cubicBezTo>
                      <a:pt x="40" y="7532"/>
                      <a:pt x="31" y="7541"/>
                      <a:pt x="20" y="7541"/>
                    </a:cubicBezTo>
                    <a:cubicBezTo>
                      <a:pt x="9" y="7541"/>
                      <a:pt x="0" y="7532"/>
                      <a:pt x="0" y="7521"/>
                    </a:cubicBezTo>
                    <a:lnTo>
                      <a:pt x="0" y="7521"/>
                    </a:lnTo>
                    <a:cubicBezTo>
                      <a:pt x="0" y="7510"/>
                      <a:pt x="9" y="7501"/>
                      <a:pt x="20" y="7501"/>
                    </a:cubicBezTo>
                    <a:cubicBezTo>
                      <a:pt x="31" y="7501"/>
                      <a:pt x="40" y="7510"/>
                      <a:pt x="40" y="7521"/>
                    </a:cubicBezTo>
                    <a:close/>
                    <a:moveTo>
                      <a:pt x="40" y="7721"/>
                    </a:moveTo>
                    <a:lnTo>
                      <a:pt x="40" y="7721"/>
                    </a:lnTo>
                    <a:cubicBezTo>
                      <a:pt x="40" y="7732"/>
                      <a:pt x="31" y="7741"/>
                      <a:pt x="20" y="7741"/>
                    </a:cubicBezTo>
                    <a:cubicBezTo>
                      <a:pt x="9" y="7741"/>
                      <a:pt x="0" y="7732"/>
                      <a:pt x="0" y="7721"/>
                    </a:cubicBezTo>
                    <a:lnTo>
                      <a:pt x="0" y="7721"/>
                    </a:lnTo>
                    <a:cubicBezTo>
                      <a:pt x="0" y="7710"/>
                      <a:pt x="9" y="7701"/>
                      <a:pt x="20" y="7701"/>
                    </a:cubicBezTo>
                    <a:cubicBezTo>
                      <a:pt x="31" y="7701"/>
                      <a:pt x="40" y="7710"/>
                      <a:pt x="40" y="7721"/>
                    </a:cubicBezTo>
                    <a:close/>
                    <a:moveTo>
                      <a:pt x="40" y="7921"/>
                    </a:moveTo>
                    <a:lnTo>
                      <a:pt x="40" y="7921"/>
                    </a:lnTo>
                    <a:cubicBezTo>
                      <a:pt x="40" y="7932"/>
                      <a:pt x="31" y="7941"/>
                      <a:pt x="20" y="7941"/>
                    </a:cubicBezTo>
                    <a:cubicBezTo>
                      <a:pt x="9" y="7941"/>
                      <a:pt x="0" y="7932"/>
                      <a:pt x="0" y="7921"/>
                    </a:cubicBezTo>
                    <a:lnTo>
                      <a:pt x="0" y="7921"/>
                    </a:lnTo>
                    <a:cubicBezTo>
                      <a:pt x="0" y="7910"/>
                      <a:pt x="9" y="7901"/>
                      <a:pt x="20" y="7901"/>
                    </a:cubicBezTo>
                    <a:cubicBezTo>
                      <a:pt x="31" y="7901"/>
                      <a:pt x="40" y="7910"/>
                      <a:pt x="40" y="7921"/>
                    </a:cubicBezTo>
                    <a:close/>
                    <a:moveTo>
                      <a:pt x="40" y="8121"/>
                    </a:moveTo>
                    <a:lnTo>
                      <a:pt x="40" y="8121"/>
                    </a:lnTo>
                    <a:cubicBezTo>
                      <a:pt x="40" y="8132"/>
                      <a:pt x="31" y="8141"/>
                      <a:pt x="20" y="8141"/>
                    </a:cubicBezTo>
                    <a:cubicBezTo>
                      <a:pt x="9" y="8141"/>
                      <a:pt x="0" y="8132"/>
                      <a:pt x="0" y="8121"/>
                    </a:cubicBezTo>
                    <a:lnTo>
                      <a:pt x="0" y="8121"/>
                    </a:lnTo>
                    <a:cubicBezTo>
                      <a:pt x="0" y="8110"/>
                      <a:pt x="9" y="8101"/>
                      <a:pt x="20" y="8101"/>
                    </a:cubicBezTo>
                    <a:cubicBezTo>
                      <a:pt x="31" y="8101"/>
                      <a:pt x="40" y="8110"/>
                      <a:pt x="40" y="8121"/>
                    </a:cubicBezTo>
                    <a:close/>
                    <a:moveTo>
                      <a:pt x="40" y="8321"/>
                    </a:moveTo>
                    <a:lnTo>
                      <a:pt x="40" y="8321"/>
                    </a:lnTo>
                    <a:cubicBezTo>
                      <a:pt x="40" y="8332"/>
                      <a:pt x="31" y="8341"/>
                      <a:pt x="20" y="8341"/>
                    </a:cubicBezTo>
                    <a:cubicBezTo>
                      <a:pt x="9" y="8341"/>
                      <a:pt x="0" y="8332"/>
                      <a:pt x="0" y="8321"/>
                    </a:cubicBezTo>
                    <a:lnTo>
                      <a:pt x="0" y="8321"/>
                    </a:lnTo>
                    <a:cubicBezTo>
                      <a:pt x="0" y="8310"/>
                      <a:pt x="9" y="8301"/>
                      <a:pt x="20" y="8301"/>
                    </a:cubicBezTo>
                    <a:cubicBezTo>
                      <a:pt x="31" y="8301"/>
                      <a:pt x="40" y="8310"/>
                      <a:pt x="40" y="8321"/>
                    </a:cubicBezTo>
                    <a:close/>
                    <a:moveTo>
                      <a:pt x="40" y="8521"/>
                    </a:moveTo>
                    <a:lnTo>
                      <a:pt x="40" y="8521"/>
                    </a:lnTo>
                    <a:cubicBezTo>
                      <a:pt x="40" y="8532"/>
                      <a:pt x="31" y="8541"/>
                      <a:pt x="20" y="8541"/>
                    </a:cubicBezTo>
                    <a:cubicBezTo>
                      <a:pt x="9" y="8541"/>
                      <a:pt x="0" y="8532"/>
                      <a:pt x="0" y="8521"/>
                    </a:cubicBezTo>
                    <a:lnTo>
                      <a:pt x="0" y="8521"/>
                    </a:lnTo>
                    <a:cubicBezTo>
                      <a:pt x="0" y="8510"/>
                      <a:pt x="9" y="8501"/>
                      <a:pt x="20" y="8501"/>
                    </a:cubicBezTo>
                    <a:cubicBezTo>
                      <a:pt x="31" y="8501"/>
                      <a:pt x="40" y="8510"/>
                      <a:pt x="40" y="8521"/>
                    </a:cubicBezTo>
                    <a:close/>
                    <a:moveTo>
                      <a:pt x="32" y="8542"/>
                    </a:moveTo>
                    <a:lnTo>
                      <a:pt x="32" y="8542"/>
                    </a:lnTo>
                    <a:cubicBezTo>
                      <a:pt x="36" y="8532"/>
                      <a:pt x="47" y="8527"/>
                      <a:pt x="58" y="8530"/>
                    </a:cubicBezTo>
                    <a:cubicBezTo>
                      <a:pt x="68" y="8534"/>
                      <a:pt x="73" y="8546"/>
                      <a:pt x="70" y="8556"/>
                    </a:cubicBezTo>
                    <a:lnTo>
                      <a:pt x="70" y="8556"/>
                    </a:lnTo>
                    <a:cubicBezTo>
                      <a:pt x="66" y="8566"/>
                      <a:pt x="54" y="8572"/>
                      <a:pt x="44" y="8568"/>
                    </a:cubicBezTo>
                    <a:cubicBezTo>
                      <a:pt x="34" y="8564"/>
                      <a:pt x="28" y="8553"/>
                      <a:pt x="32" y="8542"/>
                    </a:cubicBezTo>
                    <a:close/>
                    <a:moveTo>
                      <a:pt x="101" y="8354"/>
                    </a:moveTo>
                    <a:lnTo>
                      <a:pt x="101" y="8354"/>
                    </a:lnTo>
                    <a:cubicBezTo>
                      <a:pt x="105" y="8344"/>
                      <a:pt x="116" y="8339"/>
                      <a:pt x="126" y="8342"/>
                    </a:cubicBezTo>
                    <a:cubicBezTo>
                      <a:pt x="137" y="8346"/>
                      <a:pt x="142" y="8358"/>
                      <a:pt x="138" y="8368"/>
                    </a:cubicBezTo>
                    <a:lnTo>
                      <a:pt x="138" y="8368"/>
                    </a:lnTo>
                    <a:cubicBezTo>
                      <a:pt x="135" y="8379"/>
                      <a:pt x="123" y="8384"/>
                      <a:pt x="113" y="8380"/>
                    </a:cubicBezTo>
                    <a:cubicBezTo>
                      <a:pt x="102" y="8376"/>
                      <a:pt x="97" y="8365"/>
                      <a:pt x="101" y="8354"/>
                    </a:cubicBezTo>
                    <a:close/>
                    <a:moveTo>
                      <a:pt x="169" y="8167"/>
                    </a:moveTo>
                    <a:lnTo>
                      <a:pt x="170" y="8166"/>
                    </a:lnTo>
                    <a:cubicBezTo>
                      <a:pt x="173" y="8156"/>
                      <a:pt x="185" y="8151"/>
                      <a:pt x="195" y="8155"/>
                    </a:cubicBezTo>
                    <a:cubicBezTo>
                      <a:pt x="206" y="8158"/>
                      <a:pt x="211" y="8170"/>
                      <a:pt x="207" y="8180"/>
                    </a:cubicBezTo>
                    <a:lnTo>
                      <a:pt x="207" y="8180"/>
                    </a:lnTo>
                    <a:cubicBezTo>
                      <a:pt x="203" y="8191"/>
                      <a:pt x="192" y="8196"/>
                      <a:pt x="181" y="8192"/>
                    </a:cubicBezTo>
                    <a:cubicBezTo>
                      <a:pt x="171" y="8188"/>
                      <a:pt x="166" y="8177"/>
                      <a:pt x="169" y="8167"/>
                    </a:cubicBezTo>
                    <a:close/>
                    <a:moveTo>
                      <a:pt x="238" y="7979"/>
                    </a:moveTo>
                    <a:lnTo>
                      <a:pt x="238" y="7979"/>
                    </a:lnTo>
                    <a:cubicBezTo>
                      <a:pt x="242" y="7968"/>
                      <a:pt x="254" y="7963"/>
                      <a:pt x="264" y="7967"/>
                    </a:cubicBezTo>
                    <a:cubicBezTo>
                      <a:pt x="274" y="7970"/>
                      <a:pt x="280" y="7982"/>
                      <a:pt x="276" y="7992"/>
                    </a:cubicBezTo>
                    <a:lnTo>
                      <a:pt x="276" y="7992"/>
                    </a:lnTo>
                    <a:cubicBezTo>
                      <a:pt x="272" y="8003"/>
                      <a:pt x="261" y="8008"/>
                      <a:pt x="250" y="8004"/>
                    </a:cubicBezTo>
                    <a:cubicBezTo>
                      <a:pt x="240" y="8001"/>
                      <a:pt x="234" y="7989"/>
                      <a:pt x="238" y="7979"/>
                    </a:cubicBezTo>
                    <a:close/>
                    <a:moveTo>
                      <a:pt x="307" y="7791"/>
                    </a:moveTo>
                    <a:lnTo>
                      <a:pt x="307" y="7791"/>
                    </a:lnTo>
                    <a:cubicBezTo>
                      <a:pt x="311" y="7780"/>
                      <a:pt x="322" y="7775"/>
                      <a:pt x="333" y="7779"/>
                    </a:cubicBezTo>
                    <a:cubicBezTo>
                      <a:pt x="343" y="7783"/>
                      <a:pt x="348" y="7794"/>
                      <a:pt x="345" y="7804"/>
                    </a:cubicBezTo>
                    <a:lnTo>
                      <a:pt x="345" y="7805"/>
                    </a:lnTo>
                    <a:cubicBezTo>
                      <a:pt x="341" y="7815"/>
                      <a:pt x="329" y="7820"/>
                      <a:pt x="319" y="7816"/>
                    </a:cubicBezTo>
                    <a:cubicBezTo>
                      <a:pt x="309" y="7813"/>
                      <a:pt x="303" y="7801"/>
                      <a:pt x="307" y="7791"/>
                    </a:cubicBezTo>
                    <a:close/>
                    <a:moveTo>
                      <a:pt x="376" y="7603"/>
                    </a:moveTo>
                    <a:lnTo>
                      <a:pt x="376" y="7603"/>
                    </a:lnTo>
                    <a:cubicBezTo>
                      <a:pt x="379" y="7593"/>
                      <a:pt x="391" y="7587"/>
                      <a:pt x="401" y="7591"/>
                    </a:cubicBezTo>
                    <a:cubicBezTo>
                      <a:pt x="412" y="7595"/>
                      <a:pt x="417" y="7606"/>
                      <a:pt x="413" y="7617"/>
                    </a:cubicBezTo>
                    <a:lnTo>
                      <a:pt x="413" y="7617"/>
                    </a:lnTo>
                    <a:cubicBezTo>
                      <a:pt x="409" y="7627"/>
                      <a:pt x="398" y="7632"/>
                      <a:pt x="388" y="7629"/>
                    </a:cubicBezTo>
                    <a:cubicBezTo>
                      <a:pt x="377" y="7625"/>
                      <a:pt x="372" y="7613"/>
                      <a:pt x="376" y="7603"/>
                    </a:cubicBezTo>
                    <a:close/>
                    <a:moveTo>
                      <a:pt x="444" y="7415"/>
                    </a:moveTo>
                    <a:lnTo>
                      <a:pt x="444" y="7415"/>
                    </a:lnTo>
                    <a:cubicBezTo>
                      <a:pt x="448" y="7405"/>
                      <a:pt x="460" y="7399"/>
                      <a:pt x="470" y="7403"/>
                    </a:cubicBezTo>
                    <a:cubicBezTo>
                      <a:pt x="480" y="7407"/>
                      <a:pt x="486" y="7418"/>
                      <a:pt x="482" y="7429"/>
                    </a:cubicBezTo>
                    <a:lnTo>
                      <a:pt x="482" y="7429"/>
                    </a:lnTo>
                    <a:cubicBezTo>
                      <a:pt x="478" y="7439"/>
                      <a:pt x="467" y="7445"/>
                      <a:pt x="456" y="7441"/>
                    </a:cubicBezTo>
                    <a:cubicBezTo>
                      <a:pt x="446" y="7437"/>
                      <a:pt x="441" y="7425"/>
                      <a:pt x="444" y="7415"/>
                    </a:cubicBezTo>
                    <a:close/>
                    <a:moveTo>
                      <a:pt x="513" y="7227"/>
                    </a:moveTo>
                    <a:lnTo>
                      <a:pt x="513" y="7227"/>
                    </a:lnTo>
                    <a:cubicBezTo>
                      <a:pt x="517" y="7217"/>
                      <a:pt x="528" y="7211"/>
                      <a:pt x="539" y="7215"/>
                    </a:cubicBezTo>
                    <a:cubicBezTo>
                      <a:pt x="549" y="7219"/>
                      <a:pt x="555" y="7231"/>
                      <a:pt x="551" y="7241"/>
                    </a:cubicBezTo>
                    <a:lnTo>
                      <a:pt x="551" y="7241"/>
                    </a:lnTo>
                    <a:cubicBezTo>
                      <a:pt x="547" y="7251"/>
                      <a:pt x="535" y="7257"/>
                      <a:pt x="525" y="7253"/>
                    </a:cubicBezTo>
                    <a:cubicBezTo>
                      <a:pt x="515" y="7249"/>
                      <a:pt x="509" y="7238"/>
                      <a:pt x="513" y="7227"/>
                    </a:cubicBezTo>
                    <a:close/>
                    <a:moveTo>
                      <a:pt x="582" y="7039"/>
                    </a:moveTo>
                    <a:lnTo>
                      <a:pt x="582" y="7039"/>
                    </a:lnTo>
                    <a:cubicBezTo>
                      <a:pt x="586" y="7029"/>
                      <a:pt x="597" y="7024"/>
                      <a:pt x="608" y="7027"/>
                    </a:cubicBezTo>
                    <a:cubicBezTo>
                      <a:pt x="618" y="7031"/>
                      <a:pt x="623" y="7043"/>
                      <a:pt x="619" y="7053"/>
                    </a:cubicBezTo>
                    <a:lnTo>
                      <a:pt x="619" y="7053"/>
                    </a:lnTo>
                    <a:cubicBezTo>
                      <a:pt x="616" y="7063"/>
                      <a:pt x="604" y="7069"/>
                      <a:pt x="594" y="7065"/>
                    </a:cubicBezTo>
                    <a:cubicBezTo>
                      <a:pt x="583" y="7061"/>
                      <a:pt x="578" y="7050"/>
                      <a:pt x="582" y="7039"/>
                    </a:cubicBezTo>
                    <a:close/>
                    <a:moveTo>
                      <a:pt x="651" y="6852"/>
                    </a:moveTo>
                    <a:lnTo>
                      <a:pt x="651" y="6851"/>
                    </a:lnTo>
                    <a:cubicBezTo>
                      <a:pt x="654" y="6841"/>
                      <a:pt x="666" y="6836"/>
                      <a:pt x="676" y="6840"/>
                    </a:cubicBezTo>
                    <a:cubicBezTo>
                      <a:pt x="687" y="6843"/>
                      <a:pt x="692" y="6855"/>
                      <a:pt x="688" y="6865"/>
                    </a:cubicBezTo>
                    <a:lnTo>
                      <a:pt x="688" y="6865"/>
                    </a:lnTo>
                    <a:cubicBezTo>
                      <a:pt x="684" y="6876"/>
                      <a:pt x="673" y="6881"/>
                      <a:pt x="663" y="6877"/>
                    </a:cubicBezTo>
                    <a:cubicBezTo>
                      <a:pt x="652" y="6873"/>
                      <a:pt x="647" y="6862"/>
                      <a:pt x="651" y="6852"/>
                    </a:cubicBezTo>
                    <a:close/>
                    <a:moveTo>
                      <a:pt x="719" y="6664"/>
                    </a:moveTo>
                    <a:lnTo>
                      <a:pt x="719" y="6664"/>
                    </a:lnTo>
                    <a:cubicBezTo>
                      <a:pt x="723" y="6653"/>
                      <a:pt x="735" y="6648"/>
                      <a:pt x="745" y="6652"/>
                    </a:cubicBezTo>
                    <a:cubicBezTo>
                      <a:pt x="755" y="6655"/>
                      <a:pt x="761" y="6667"/>
                      <a:pt x="757" y="6677"/>
                    </a:cubicBezTo>
                    <a:lnTo>
                      <a:pt x="757" y="6677"/>
                    </a:lnTo>
                    <a:cubicBezTo>
                      <a:pt x="753" y="6688"/>
                      <a:pt x="742" y="6693"/>
                      <a:pt x="731" y="6689"/>
                    </a:cubicBezTo>
                    <a:cubicBezTo>
                      <a:pt x="721" y="6686"/>
                      <a:pt x="716" y="6674"/>
                      <a:pt x="719" y="6664"/>
                    </a:cubicBezTo>
                    <a:close/>
                    <a:moveTo>
                      <a:pt x="788" y="6476"/>
                    </a:moveTo>
                    <a:lnTo>
                      <a:pt x="788" y="6476"/>
                    </a:lnTo>
                    <a:cubicBezTo>
                      <a:pt x="792" y="6465"/>
                      <a:pt x="803" y="6460"/>
                      <a:pt x="814" y="6464"/>
                    </a:cubicBezTo>
                    <a:cubicBezTo>
                      <a:pt x="824" y="6468"/>
                      <a:pt x="829" y="6479"/>
                      <a:pt x="826" y="6489"/>
                    </a:cubicBezTo>
                    <a:lnTo>
                      <a:pt x="826" y="6489"/>
                    </a:lnTo>
                    <a:cubicBezTo>
                      <a:pt x="822" y="6500"/>
                      <a:pt x="810" y="6505"/>
                      <a:pt x="800" y="6501"/>
                    </a:cubicBezTo>
                    <a:cubicBezTo>
                      <a:pt x="790" y="6498"/>
                      <a:pt x="784" y="6486"/>
                      <a:pt x="788" y="6476"/>
                    </a:cubicBezTo>
                    <a:close/>
                    <a:moveTo>
                      <a:pt x="857" y="6288"/>
                    </a:moveTo>
                    <a:lnTo>
                      <a:pt x="857" y="6288"/>
                    </a:lnTo>
                    <a:cubicBezTo>
                      <a:pt x="861" y="6278"/>
                      <a:pt x="872" y="6272"/>
                      <a:pt x="882" y="6276"/>
                    </a:cubicBezTo>
                    <a:cubicBezTo>
                      <a:pt x="893" y="6280"/>
                      <a:pt x="898" y="6291"/>
                      <a:pt x="894" y="6302"/>
                    </a:cubicBezTo>
                    <a:lnTo>
                      <a:pt x="894" y="6302"/>
                    </a:lnTo>
                    <a:cubicBezTo>
                      <a:pt x="891" y="6312"/>
                      <a:pt x="879" y="6317"/>
                      <a:pt x="869" y="6314"/>
                    </a:cubicBezTo>
                    <a:cubicBezTo>
                      <a:pt x="858" y="6310"/>
                      <a:pt x="853" y="6298"/>
                      <a:pt x="857" y="6288"/>
                    </a:cubicBezTo>
                    <a:close/>
                    <a:moveTo>
                      <a:pt x="926" y="6100"/>
                    </a:moveTo>
                    <a:lnTo>
                      <a:pt x="926" y="6100"/>
                    </a:lnTo>
                    <a:cubicBezTo>
                      <a:pt x="929" y="6090"/>
                      <a:pt x="941" y="6084"/>
                      <a:pt x="951" y="6088"/>
                    </a:cubicBezTo>
                    <a:cubicBezTo>
                      <a:pt x="962" y="6092"/>
                      <a:pt x="967" y="6103"/>
                      <a:pt x="963" y="6114"/>
                    </a:cubicBezTo>
                    <a:lnTo>
                      <a:pt x="963" y="6114"/>
                    </a:lnTo>
                    <a:cubicBezTo>
                      <a:pt x="959" y="6124"/>
                      <a:pt x="948" y="6129"/>
                      <a:pt x="937" y="6126"/>
                    </a:cubicBezTo>
                    <a:cubicBezTo>
                      <a:pt x="927" y="6122"/>
                      <a:pt x="922" y="6110"/>
                      <a:pt x="926" y="6100"/>
                    </a:cubicBezTo>
                    <a:close/>
                    <a:moveTo>
                      <a:pt x="994" y="5912"/>
                    </a:moveTo>
                    <a:lnTo>
                      <a:pt x="994" y="5912"/>
                    </a:lnTo>
                    <a:cubicBezTo>
                      <a:pt x="998" y="5902"/>
                      <a:pt x="1009" y="5896"/>
                      <a:pt x="1020" y="5900"/>
                    </a:cubicBezTo>
                    <a:cubicBezTo>
                      <a:pt x="1030" y="5904"/>
                      <a:pt x="1036" y="5915"/>
                      <a:pt x="1032" y="5926"/>
                    </a:cubicBezTo>
                    <a:lnTo>
                      <a:pt x="1032" y="5926"/>
                    </a:lnTo>
                    <a:cubicBezTo>
                      <a:pt x="1028" y="5936"/>
                      <a:pt x="1017" y="5942"/>
                      <a:pt x="1006" y="5938"/>
                    </a:cubicBezTo>
                    <a:cubicBezTo>
                      <a:pt x="996" y="5934"/>
                      <a:pt x="990" y="5923"/>
                      <a:pt x="994" y="5912"/>
                    </a:cubicBezTo>
                    <a:close/>
                    <a:moveTo>
                      <a:pt x="1063" y="5724"/>
                    </a:moveTo>
                    <a:lnTo>
                      <a:pt x="1063" y="5724"/>
                    </a:lnTo>
                    <a:cubicBezTo>
                      <a:pt x="1067" y="5714"/>
                      <a:pt x="1078" y="5709"/>
                      <a:pt x="1089" y="5712"/>
                    </a:cubicBezTo>
                    <a:cubicBezTo>
                      <a:pt x="1099" y="5716"/>
                      <a:pt x="1104" y="5728"/>
                      <a:pt x="1101" y="5738"/>
                    </a:cubicBezTo>
                    <a:lnTo>
                      <a:pt x="1101" y="5738"/>
                    </a:lnTo>
                    <a:cubicBezTo>
                      <a:pt x="1097" y="5748"/>
                      <a:pt x="1085" y="5754"/>
                      <a:pt x="1075" y="5750"/>
                    </a:cubicBezTo>
                    <a:cubicBezTo>
                      <a:pt x="1065" y="5746"/>
                      <a:pt x="1059" y="5735"/>
                      <a:pt x="1063" y="5724"/>
                    </a:cubicBezTo>
                    <a:close/>
                    <a:moveTo>
                      <a:pt x="1132" y="5537"/>
                    </a:moveTo>
                    <a:lnTo>
                      <a:pt x="1132" y="5536"/>
                    </a:lnTo>
                    <a:cubicBezTo>
                      <a:pt x="1135" y="5526"/>
                      <a:pt x="1147" y="5521"/>
                      <a:pt x="1157" y="5524"/>
                    </a:cubicBezTo>
                    <a:cubicBezTo>
                      <a:pt x="1168" y="5528"/>
                      <a:pt x="1173" y="5540"/>
                      <a:pt x="1169" y="5550"/>
                    </a:cubicBezTo>
                    <a:lnTo>
                      <a:pt x="1169" y="5550"/>
                    </a:lnTo>
                    <a:cubicBezTo>
                      <a:pt x="1166" y="5561"/>
                      <a:pt x="1154" y="5566"/>
                      <a:pt x="1144" y="5562"/>
                    </a:cubicBezTo>
                    <a:cubicBezTo>
                      <a:pt x="1133" y="5558"/>
                      <a:pt x="1128" y="5547"/>
                      <a:pt x="1132" y="5537"/>
                    </a:cubicBezTo>
                    <a:close/>
                    <a:moveTo>
                      <a:pt x="1200" y="5349"/>
                    </a:moveTo>
                    <a:lnTo>
                      <a:pt x="1200" y="5349"/>
                    </a:lnTo>
                    <a:cubicBezTo>
                      <a:pt x="1204" y="5338"/>
                      <a:pt x="1216" y="5333"/>
                      <a:pt x="1226" y="5337"/>
                    </a:cubicBezTo>
                    <a:cubicBezTo>
                      <a:pt x="1236" y="5340"/>
                      <a:pt x="1242" y="5352"/>
                      <a:pt x="1238" y="5362"/>
                    </a:cubicBezTo>
                    <a:lnTo>
                      <a:pt x="1238" y="5362"/>
                    </a:lnTo>
                    <a:cubicBezTo>
                      <a:pt x="1234" y="5373"/>
                      <a:pt x="1223" y="5378"/>
                      <a:pt x="1212" y="5374"/>
                    </a:cubicBezTo>
                    <a:cubicBezTo>
                      <a:pt x="1202" y="5371"/>
                      <a:pt x="1197" y="5359"/>
                      <a:pt x="1200" y="5349"/>
                    </a:cubicBezTo>
                    <a:close/>
                    <a:moveTo>
                      <a:pt x="1226" y="5160"/>
                    </a:moveTo>
                    <a:lnTo>
                      <a:pt x="1226" y="5160"/>
                    </a:lnTo>
                    <a:cubicBezTo>
                      <a:pt x="1226" y="5149"/>
                      <a:pt x="1235" y="5140"/>
                      <a:pt x="1246" y="5140"/>
                    </a:cubicBezTo>
                    <a:cubicBezTo>
                      <a:pt x="1257" y="5140"/>
                      <a:pt x="1266" y="5149"/>
                      <a:pt x="1266" y="5160"/>
                    </a:cubicBezTo>
                    <a:lnTo>
                      <a:pt x="1266" y="5160"/>
                    </a:lnTo>
                    <a:cubicBezTo>
                      <a:pt x="1266" y="5171"/>
                      <a:pt x="1257" y="5180"/>
                      <a:pt x="1246" y="5180"/>
                    </a:cubicBezTo>
                    <a:cubicBezTo>
                      <a:pt x="1235" y="5180"/>
                      <a:pt x="1226" y="5171"/>
                      <a:pt x="1226" y="5160"/>
                    </a:cubicBezTo>
                    <a:close/>
                    <a:moveTo>
                      <a:pt x="1226" y="4960"/>
                    </a:moveTo>
                    <a:lnTo>
                      <a:pt x="1226" y="4960"/>
                    </a:lnTo>
                    <a:cubicBezTo>
                      <a:pt x="1226" y="4949"/>
                      <a:pt x="1235" y="4940"/>
                      <a:pt x="1246" y="4940"/>
                    </a:cubicBezTo>
                    <a:cubicBezTo>
                      <a:pt x="1257" y="4940"/>
                      <a:pt x="1266" y="4949"/>
                      <a:pt x="1266" y="4960"/>
                    </a:cubicBezTo>
                    <a:lnTo>
                      <a:pt x="1266" y="4960"/>
                    </a:lnTo>
                    <a:cubicBezTo>
                      <a:pt x="1266" y="4971"/>
                      <a:pt x="1257" y="4980"/>
                      <a:pt x="1246" y="4980"/>
                    </a:cubicBezTo>
                    <a:cubicBezTo>
                      <a:pt x="1235" y="4980"/>
                      <a:pt x="1226" y="4971"/>
                      <a:pt x="1226" y="4960"/>
                    </a:cubicBezTo>
                    <a:close/>
                    <a:moveTo>
                      <a:pt x="1226" y="4760"/>
                    </a:moveTo>
                    <a:lnTo>
                      <a:pt x="1226" y="4760"/>
                    </a:lnTo>
                    <a:cubicBezTo>
                      <a:pt x="1226" y="4749"/>
                      <a:pt x="1235" y="4740"/>
                      <a:pt x="1246" y="4740"/>
                    </a:cubicBezTo>
                    <a:cubicBezTo>
                      <a:pt x="1257" y="4740"/>
                      <a:pt x="1266" y="4749"/>
                      <a:pt x="1266" y="4760"/>
                    </a:cubicBezTo>
                    <a:lnTo>
                      <a:pt x="1266" y="4760"/>
                    </a:lnTo>
                    <a:cubicBezTo>
                      <a:pt x="1266" y="4771"/>
                      <a:pt x="1257" y="4780"/>
                      <a:pt x="1246" y="4780"/>
                    </a:cubicBezTo>
                    <a:cubicBezTo>
                      <a:pt x="1235" y="4780"/>
                      <a:pt x="1226" y="4771"/>
                      <a:pt x="1226" y="4760"/>
                    </a:cubicBezTo>
                    <a:close/>
                    <a:moveTo>
                      <a:pt x="1226" y="4560"/>
                    </a:moveTo>
                    <a:lnTo>
                      <a:pt x="1226" y="4560"/>
                    </a:lnTo>
                    <a:cubicBezTo>
                      <a:pt x="1226" y="4549"/>
                      <a:pt x="1235" y="4540"/>
                      <a:pt x="1246" y="4540"/>
                    </a:cubicBezTo>
                    <a:cubicBezTo>
                      <a:pt x="1257" y="4540"/>
                      <a:pt x="1266" y="4549"/>
                      <a:pt x="1266" y="4560"/>
                    </a:cubicBezTo>
                    <a:lnTo>
                      <a:pt x="1266" y="4560"/>
                    </a:lnTo>
                    <a:cubicBezTo>
                      <a:pt x="1266" y="4571"/>
                      <a:pt x="1257" y="4580"/>
                      <a:pt x="1246" y="4580"/>
                    </a:cubicBezTo>
                    <a:cubicBezTo>
                      <a:pt x="1235" y="4580"/>
                      <a:pt x="1226" y="4571"/>
                      <a:pt x="1226" y="4560"/>
                    </a:cubicBezTo>
                    <a:close/>
                    <a:moveTo>
                      <a:pt x="1226" y="4360"/>
                    </a:moveTo>
                    <a:lnTo>
                      <a:pt x="1226" y="4360"/>
                    </a:lnTo>
                    <a:cubicBezTo>
                      <a:pt x="1226" y="4349"/>
                      <a:pt x="1235" y="4340"/>
                      <a:pt x="1246" y="4340"/>
                    </a:cubicBezTo>
                    <a:cubicBezTo>
                      <a:pt x="1257" y="4340"/>
                      <a:pt x="1266" y="4349"/>
                      <a:pt x="1266" y="4360"/>
                    </a:cubicBezTo>
                    <a:lnTo>
                      <a:pt x="1266" y="4360"/>
                    </a:lnTo>
                    <a:cubicBezTo>
                      <a:pt x="1266" y="4371"/>
                      <a:pt x="1257" y="4380"/>
                      <a:pt x="1246" y="4380"/>
                    </a:cubicBezTo>
                    <a:cubicBezTo>
                      <a:pt x="1235" y="4380"/>
                      <a:pt x="1226" y="4371"/>
                      <a:pt x="1226" y="4360"/>
                    </a:cubicBezTo>
                    <a:close/>
                    <a:moveTo>
                      <a:pt x="1226" y="4160"/>
                    </a:moveTo>
                    <a:lnTo>
                      <a:pt x="1226" y="4160"/>
                    </a:lnTo>
                    <a:cubicBezTo>
                      <a:pt x="1226" y="4149"/>
                      <a:pt x="1235" y="4140"/>
                      <a:pt x="1246" y="4140"/>
                    </a:cubicBezTo>
                    <a:cubicBezTo>
                      <a:pt x="1257" y="4140"/>
                      <a:pt x="1266" y="4149"/>
                      <a:pt x="1266" y="4160"/>
                    </a:cubicBezTo>
                    <a:lnTo>
                      <a:pt x="1266" y="4160"/>
                    </a:lnTo>
                    <a:cubicBezTo>
                      <a:pt x="1266" y="4171"/>
                      <a:pt x="1257" y="4180"/>
                      <a:pt x="1246" y="4180"/>
                    </a:cubicBezTo>
                    <a:cubicBezTo>
                      <a:pt x="1235" y="4180"/>
                      <a:pt x="1226" y="4171"/>
                      <a:pt x="1226" y="4160"/>
                    </a:cubicBezTo>
                    <a:close/>
                    <a:moveTo>
                      <a:pt x="1226" y="3960"/>
                    </a:moveTo>
                    <a:lnTo>
                      <a:pt x="1226" y="3960"/>
                    </a:lnTo>
                    <a:cubicBezTo>
                      <a:pt x="1226" y="3949"/>
                      <a:pt x="1235" y="3940"/>
                      <a:pt x="1246" y="3940"/>
                    </a:cubicBezTo>
                    <a:cubicBezTo>
                      <a:pt x="1257" y="3940"/>
                      <a:pt x="1266" y="3949"/>
                      <a:pt x="1266" y="3960"/>
                    </a:cubicBezTo>
                    <a:lnTo>
                      <a:pt x="1266" y="3960"/>
                    </a:lnTo>
                    <a:cubicBezTo>
                      <a:pt x="1266" y="3971"/>
                      <a:pt x="1257" y="3980"/>
                      <a:pt x="1246" y="3980"/>
                    </a:cubicBezTo>
                    <a:cubicBezTo>
                      <a:pt x="1235" y="3980"/>
                      <a:pt x="1226" y="3971"/>
                      <a:pt x="1226" y="3960"/>
                    </a:cubicBezTo>
                    <a:close/>
                    <a:moveTo>
                      <a:pt x="1226" y="3760"/>
                    </a:moveTo>
                    <a:lnTo>
                      <a:pt x="1226" y="3760"/>
                    </a:lnTo>
                    <a:cubicBezTo>
                      <a:pt x="1226" y="3749"/>
                      <a:pt x="1235" y="3740"/>
                      <a:pt x="1246" y="3740"/>
                    </a:cubicBezTo>
                    <a:cubicBezTo>
                      <a:pt x="1257" y="3740"/>
                      <a:pt x="1266" y="3749"/>
                      <a:pt x="1266" y="3760"/>
                    </a:cubicBezTo>
                    <a:lnTo>
                      <a:pt x="1266" y="3760"/>
                    </a:lnTo>
                    <a:cubicBezTo>
                      <a:pt x="1266" y="3771"/>
                      <a:pt x="1257" y="3780"/>
                      <a:pt x="1246" y="3780"/>
                    </a:cubicBezTo>
                    <a:cubicBezTo>
                      <a:pt x="1235" y="3780"/>
                      <a:pt x="1226" y="3771"/>
                      <a:pt x="1226" y="3760"/>
                    </a:cubicBezTo>
                    <a:close/>
                    <a:moveTo>
                      <a:pt x="1226" y="3560"/>
                    </a:moveTo>
                    <a:lnTo>
                      <a:pt x="1226" y="3560"/>
                    </a:lnTo>
                    <a:cubicBezTo>
                      <a:pt x="1226" y="3549"/>
                      <a:pt x="1235" y="3540"/>
                      <a:pt x="1246" y="3540"/>
                    </a:cubicBezTo>
                    <a:cubicBezTo>
                      <a:pt x="1257" y="3540"/>
                      <a:pt x="1266" y="3549"/>
                      <a:pt x="1266" y="3560"/>
                    </a:cubicBezTo>
                    <a:lnTo>
                      <a:pt x="1266" y="3560"/>
                    </a:lnTo>
                    <a:cubicBezTo>
                      <a:pt x="1266" y="3571"/>
                      <a:pt x="1257" y="3580"/>
                      <a:pt x="1246" y="3580"/>
                    </a:cubicBezTo>
                    <a:cubicBezTo>
                      <a:pt x="1235" y="3580"/>
                      <a:pt x="1226" y="3571"/>
                      <a:pt x="1226" y="3560"/>
                    </a:cubicBezTo>
                    <a:close/>
                    <a:moveTo>
                      <a:pt x="1226" y="3360"/>
                    </a:moveTo>
                    <a:lnTo>
                      <a:pt x="1226" y="3360"/>
                    </a:lnTo>
                    <a:cubicBezTo>
                      <a:pt x="1226" y="3349"/>
                      <a:pt x="1235" y="3340"/>
                      <a:pt x="1246" y="3340"/>
                    </a:cubicBezTo>
                    <a:cubicBezTo>
                      <a:pt x="1257" y="3340"/>
                      <a:pt x="1266" y="3349"/>
                      <a:pt x="1266" y="3360"/>
                    </a:cubicBezTo>
                    <a:lnTo>
                      <a:pt x="1266" y="3360"/>
                    </a:lnTo>
                    <a:cubicBezTo>
                      <a:pt x="1266" y="3371"/>
                      <a:pt x="1257" y="3380"/>
                      <a:pt x="1246" y="3380"/>
                    </a:cubicBezTo>
                    <a:cubicBezTo>
                      <a:pt x="1235" y="3380"/>
                      <a:pt x="1226" y="3371"/>
                      <a:pt x="1226" y="3360"/>
                    </a:cubicBezTo>
                    <a:close/>
                    <a:moveTo>
                      <a:pt x="1226" y="3160"/>
                    </a:moveTo>
                    <a:lnTo>
                      <a:pt x="1226" y="3160"/>
                    </a:lnTo>
                    <a:cubicBezTo>
                      <a:pt x="1226" y="3149"/>
                      <a:pt x="1235" y="3140"/>
                      <a:pt x="1246" y="3140"/>
                    </a:cubicBezTo>
                    <a:cubicBezTo>
                      <a:pt x="1257" y="3140"/>
                      <a:pt x="1266" y="3149"/>
                      <a:pt x="1266" y="3160"/>
                    </a:cubicBezTo>
                    <a:lnTo>
                      <a:pt x="1266" y="3160"/>
                    </a:lnTo>
                    <a:cubicBezTo>
                      <a:pt x="1266" y="3171"/>
                      <a:pt x="1257" y="3180"/>
                      <a:pt x="1246" y="3180"/>
                    </a:cubicBezTo>
                    <a:cubicBezTo>
                      <a:pt x="1235" y="3180"/>
                      <a:pt x="1226" y="3171"/>
                      <a:pt x="1226" y="3160"/>
                    </a:cubicBezTo>
                    <a:close/>
                    <a:moveTo>
                      <a:pt x="1226" y="2960"/>
                    </a:moveTo>
                    <a:lnTo>
                      <a:pt x="1226" y="2960"/>
                    </a:lnTo>
                    <a:cubicBezTo>
                      <a:pt x="1226" y="2949"/>
                      <a:pt x="1235" y="2940"/>
                      <a:pt x="1246" y="2940"/>
                    </a:cubicBezTo>
                    <a:cubicBezTo>
                      <a:pt x="1257" y="2940"/>
                      <a:pt x="1266" y="2949"/>
                      <a:pt x="1266" y="2960"/>
                    </a:cubicBezTo>
                    <a:lnTo>
                      <a:pt x="1266" y="2960"/>
                    </a:lnTo>
                    <a:cubicBezTo>
                      <a:pt x="1266" y="2971"/>
                      <a:pt x="1257" y="2980"/>
                      <a:pt x="1246" y="2980"/>
                    </a:cubicBezTo>
                    <a:cubicBezTo>
                      <a:pt x="1235" y="2980"/>
                      <a:pt x="1226" y="2971"/>
                      <a:pt x="1226" y="2960"/>
                    </a:cubicBezTo>
                    <a:close/>
                    <a:moveTo>
                      <a:pt x="1226" y="2760"/>
                    </a:moveTo>
                    <a:lnTo>
                      <a:pt x="1226" y="2760"/>
                    </a:lnTo>
                    <a:cubicBezTo>
                      <a:pt x="1226" y="2749"/>
                      <a:pt x="1235" y="2740"/>
                      <a:pt x="1246" y="2740"/>
                    </a:cubicBezTo>
                    <a:cubicBezTo>
                      <a:pt x="1257" y="2740"/>
                      <a:pt x="1266" y="2749"/>
                      <a:pt x="1266" y="2760"/>
                    </a:cubicBezTo>
                    <a:lnTo>
                      <a:pt x="1266" y="2760"/>
                    </a:lnTo>
                    <a:cubicBezTo>
                      <a:pt x="1266" y="2771"/>
                      <a:pt x="1257" y="2780"/>
                      <a:pt x="1246" y="2780"/>
                    </a:cubicBezTo>
                    <a:cubicBezTo>
                      <a:pt x="1235" y="2780"/>
                      <a:pt x="1226" y="2771"/>
                      <a:pt x="1226" y="2760"/>
                    </a:cubicBezTo>
                    <a:close/>
                    <a:moveTo>
                      <a:pt x="1226" y="2560"/>
                    </a:moveTo>
                    <a:lnTo>
                      <a:pt x="1226" y="2560"/>
                    </a:lnTo>
                    <a:cubicBezTo>
                      <a:pt x="1226" y="2549"/>
                      <a:pt x="1235" y="2540"/>
                      <a:pt x="1246" y="2540"/>
                    </a:cubicBezTo>
                    <a:cubicBezTo>
                      <a:pt x="1257" y="2540"/>
                      <a:pt x="1266" y="2549"/>
                      <a:pt x="1266" y="2560"/>
                    </a:cubicBezTo>
                    <a:lnTo>
                      <a:pt x="1266" y="2560"/>
                    </a:lnTo>
                    <a:cubicBezTo>
                      <a:pt x="1266" y="2571"/>
                      <a:pt x="1257" y="2580"/>
                      <a:pt x="1246" y="2580"/>
                    </a:cubicBezTo>
                    <a:cubicBezTo>
                      <a:pt x="1235" y="2580"/>
                      <a:pt x="1226" y="2571"/>
                      <a:pt x="1226" y="2560"/>
                    </a:cubicBezTo>
                    <a:close/>
                    <a:moveTo>
                      <a:pt x="1226" y="2360"/>
                    </a:moveTo>
                    <a:lnTo>
                      <a:pt x="1226" y="2360"/>
                    </a:lnTo>
                    <a:cubicBezTo>
                      <a:pt x="1226" y="2349"/>
                      <a:pt x="1235" y="2340"/>
                      <a:pt x="1246" y="2340"/>
                    </a:cubicBezTo>
                    <a:cubicBezTo>
                      <a:pt x="1257" y="2340"/>
                      <a:pt x="1266" y="2349"/>
                      <a:pt x="1266" y="2360"/>
                    </a:cubicBezTo>
                    <a:lnTo>
                      <a:pt x="1266" y="2360"/>
                    </a:lnTo>
                    <a:cubicBezTo>
                      <a:pt x="1266" y="2371"/>
                      <a:pt x="1257" y="2380"/>
                      <a:pt x="1246" y="2380"/>
                    </a:cubicBezTo>
                    <a:cubicBezTo>
                      <a:pt x="1235" y="2380"/>
                      <a:pt x="1226" y="2371"/>
                      <a:pt x="1226" y="2360"/>
                    </a:cubicBezTo>
                    <a:close/>
                    <a:moveTo>
                      <a:pt x="1226" y="2160"/>
                    </a:moveTo>
                    <a:lnTo>
                      <a:pt x="1226" y="2160"/>
                    </a:lnTo>
                    <a:cubicBezTo>
                      <a:pt x="1226" y="2149"/>
                      <a:pt x="1235" y="2140"/>
                      <a:pt x="1246" y="2140"/>
                    </a:cubicBezTo>
                    <a:cubicBezTo>
                      <a:pt x="1257" y="2140"/>
                      <a:pt x="1266" y="2149"/>
                      <a:pt x="1266" y="2160"/>
                    </a:cubicBezTo>
                    <a:lnTo>
                      <a:pt x="1266" y="2160"/>
                    </a:lnTo>
                    <a:cubicBezTo>
                      <a:pt x="1266" y="2171"/>
                      <a:pt x="1257" y="2180"/>
                      <a:pt x="1246" y="2180"/>
                    </a:cubicBezTo>
                    <a:cubicBezTo>
                      <a:pt x="1235" y="2180"/>
                      <a:pt x="1226" y="2171"/>
                      <a:pt x="1226" y="2160"/>
                    </a:cubicBezTo>
                    <a:close/>
                    <a:moveTo>
                      <a:pt x="1226" y="1960"/>
                    </a:moveTo>
                    <a:lnTo>
                      <a:pt x="1226" y="1960"/>
                    </a:lnTo>
                    <a:cubicBezTo>
                      <a:pt x="1226" y="1949"/>
                      <a:pt x="1235" y="1940"/>
                      <a:pt x="1246" y="1940"/>
                    </a:cubicBezTo>
                    <a:cubicBezTo>
                      <a:pt x="1257" y="1940"/>
                      <a:pt x="1266" y="1949"/>
                      <a:pt x="1266" y="1960"/>
                    </a:cubicBezTo>
                    <a:lnTo>
                      <a:pt x="1266" y="1960"/>
                    </a:lnTo>
                    <a:cubicBezTo>
                      <a:pt x="1266" y="1971"/>
                      <a:pt x="1257" y="1980"/>
                      <a:pt x="1246" y="1980"/>
                    </a:cubicBezTo>
                    <a:cubicBezTo>
                      <a:pt x="1235" y="1980"/>
                      <a:pt x="1226" y="1971"/>
                      <a:pt x="1226" y="1960"/>
                    </a:cubicBezTo>
                    <a:close/>
                    <a:moveTo>
                      <a:pt x="1226" y="1760"/>
                    </a:moveTo>
                    <a:lnTo>
                      <a:pt x="1226" y="1760"/>
                    </a:lnTo>
                    <a:cubicBezTo>
                      <a:pt x="1226" y="1748"/>
                      <a:pt x="1235" y="1740"/>
                      <a:pt x="1246" y="1740"/>
                    </a:cubicBezTo>
                    <a:cubicBezTo>
                      <a:pt x="1257" y="1740"/>
                      <a:pt x="1266" y="1748"/>
                      <a:pt x="1266" y="1760"/>
                    </a:cubicBezTo>
                    <a:lnTo>
                      <a:pt x="1266" y="1760"/>
                    </a:lnTo>
                    <a:cubicBezTo>
                      <a:pt x="1266" y="1771"/>
                      <a:pt x="1257" y="1780"/>
                      <a:pt x="1246" y="1780"/>
                    </a:cubicBezTo>
                    <a:cubicBezTo>
                      <a:pt x="1235" y="1780"/>
                      <a:pt x="1226" y="1771"/>
                      <a:pt x="1226" y="1760"/>
                    </a:cubicBezTo>
                    <a:close/>
                    <a:moveTo>
                      <a:pt x="1226" y="1560"/>
                    </a:moveTo>
                    <a:lnTo>
                      <a:pt x="1226" y="1559"/>
                    </a:lnTo>
                    <a:cubicBezTo>
                      <a:pt x="1226" y="1548"/>
                      <a:pt x="1235" y="1539"/>
                      <a:pt x="1246" y="1539"/>
                    </a:cubicBezTo>
                    <a:cubicBezTo>
                      <a:pt x="1257" y="1539"/>
                      <a:pt x="1266" y="1548"/>
                      <a:pt x="1266" y="1559"/>
                    </a:cubicBezTo>
                    <a:lnTo>
                      <a:pt x="1266" y="1560"/>
                    </a:lnTo>
                    <a:cubicBezTo>
                      <a:pt x="1266" y="1571"/>
                      <a:pt x="1257" y="1580"/>
                      <a:pt x="1246" y="1580"/>
                    </a:cubicBezTo>
                    <a:cubicBezTo>
                      <a:pt x="1235" y="1580"/>
                      <a:pt x="1226" y="1571"/>
                      <a:pt x="1226" y="1560"/>
                    </a:cubicBezTo>
                    <a:close/>
                    <a:moveTo>
                      <a:pt x="1226" y="1359"/>
                    </a:moveTo>
                    <a:lnTo>
                      <a:pt x="1226" y="1359"/>
                    </a:lnTo>
                    <a:cubicBezTo>
                      <a:pt x="1226" y="1348"/>
                      <a:pt x="1235" y="1339"/>
                      <a:pt x="1246" y="1339"/>
                    </a:cubicBezTo>
                    <a:cubicBezTo>
                      <a:pt x="1257" y="1339"/>
                      <a:pt x="1266" y="1348"/>
                      <a:pt x="1266" y="1359"/>
                    </a:cubicBezTo>
                    <a:lnTo>
                      <a:pt x="1266" y="1359"/>
                    </a:lnTo>
                    <a:cubicBezTo>
                      <a:pt x="1266" y="1371"/>
                      <a:pt x="1257" y="1379"/>
                      <a:pt x="1246" y="1379"/>
                    </a:cubicBezTo>
                    <a:cubicBezTo>
                      <a:pt x="1235" y="1379"/>
                      <a:pt x="1226" y="1371"/>
                      <a:pt x="1226" y="1359"/>
                    </a:cubicBezTo>
                    <a:close/>
                    <a:moveTo>
                      <a:pt x="1226" y="1159"/>
                    </a:moveTo>
                    <a:lnTo>
                      <a:pt x="1226" y="1159"/>
                    </a:lnTo>
                    <a:cubicBezTo>
                      <a:pt x="1226" y="1148"/>
                      <a:pt x="1235" y="1139"/>
                      <a:pt x="1246" y="1139"/>
                    </a:cubicBezTo>
                    <a:cubicBezTo>
                      <a:pt x="1257" y="1139"/>
                      <a:pt x="1266" y="1148"/>
                      <a:pt x="1266" y="1159"/>
                    </a:cubicBezTo>
                    <a:lnTo>
                      <a:pt x="1266" y="1159"/>
                    </a:lnTo>
                    <a:cubicBezTo>
                      <a:pt x="1266" y="1170"/>
                      <a:pt x="1257" y="1179"/>
                      <a:pt x="1246" y="1179"/>
                    </a:cubicBezTo>
                    <a:cubicBezTo>
                      <a:pt x="1235" y="1179"/>
                      <a:pt x="1226" y="1170"/>
                      <a:pt x="1226" y="1159"/>
                    </a:cubicBezTo>
                    <a:close/>
                    <a:moveTo>
                      <a:pt x="1226" y="959"/>
                    </a:moveTo>
                    <a:lnTo>
                      <a:pt x="1226" y="959"/>
                    </a:lnTo>
                    <a:cubicBezTo>
                      <a:pt x="1226" y="948"/>
                      <a:pt x="1235" y="939"/>
                      <a:pt x="1246" y="939"/>
                    </a:cubicBezTo>
                    <a:cubicBezTo>
                      <a:pt x="1257" y="939"/>
                      <a:pt x="1266" y="948"/>
                      <a:pt x="1266" y="959"/>
                    </a:cubicBezTo>
                    <a:lnTo>
                      <a:pt x="1266" y="959"/>
                    </a:lnTo>
                    <a:cubicBezTo>
                      <a:pt x="1266" y="970"/>
                      <a:pt x="1257" y="979"/>
                      <a:pt x="1246" y="979"/>
                    </a:cubicBezTo>
                    <a:cubicBezTo>
                      <a:pt x="1235" y="979"/>
                      <a:pt x="1226" y="970"/>
                      <a:pt x="1226" y="959"/>
                    </a:cubicBezTo>
                    <a:close/>
                    <a:moveTo>
                      <a:pt x="1226" y="759"/>
                    </a:moveTo>
                    <a:lnTo>
                      <a:pt x="1226" y="759"/>
                    </a:lnTo>
                    <a:cubicBezTo>
                      <a:pt x="1226" y="748"/>
                      <a:pt x="1235" y="739"/>
                      <a:pt x="1246" y="739"/>
                    </a:cubicBezTo>
                    <a:cubicBezTo>
                      <a:pt x="1257" y="739"/>
                      <a:pt x="1266" y="748"/>
                      <a:pt x="1266" y="759"/>
                    </a:cubicBezTo>
                    <a:lnTo>
                      <a:pt x="1266" y="759"/>
                    </a:lnTo>
                    <a:cubicBezTo>
                      <a:pt x="1266" y="770"/>
                      <a:pt x="1257" y="779"/>
                      <a:pt x="1246" y="779"/>
                    </a:cubicBezTo>
                    <a:cubicBezTo>
                      <a:pt x="1235" y="779"/>
                      <a:pt x="1226" y="770"/>
                      <a:pt x="1226" y="759"/>
                    </a:cubicBezTo>
                    <a:close/>
                    <a:moveTo>
                      <a:pt x="1226" y="559"/>
                    </a:moveTo>
                    <a:lnTo>
                      <a:pt x="1226" y="559"/>
                    </a:lnTo>
                    <a:cubicBezTo>
                      <a:pt x="1226" y="548"/>
                      <a:pt x="1235" y="539"/>
                      <a:pt x="1246" y="539"/>
                    </a:cubicBezTo>
                    <a:cubicBezTo>
                      <a:pt x="1257" y="539"/>
                      <a:pt x="1266" y="548"/>
                      <a:pt x="1266" y="559"/>
                    </a:cubicBezTo>
                    <a:lnTo>
                      <a:pt x="1266" y="559"/>
                    </a:lnTo>
                    <a:cubicBezTo>
                      <a:pt x="1266" y="570"/>
                      <a:pt x="1257" y="579"/>
                      <a:pt x="1246" y="579"/>
                    </a:cubicBezTo>
                    <a:cubicBezTo>
                      <a:pt x="1235" y="579"/>
                      <a:pt x="1226" y="570"/>
                      <a:pt x="1226" y="559"/>
                    </a:cubicBezTo>
                    <a:close/>
                    <a:moveTo>
                      <a:pt x="1226" y="359"/>
                    </a:moveTo>
                    <a:lnTo>
                      <a:pt x="1226" y="359"/>
                    </a:lnTo>
                    <a:cubicBezTo>
                      <a:pt x="1226" y="348"/>
                      <a:pt x="1235" y="339"/>
                      <a:pt x="1246" y="339"/>
                    </a:cubicBezTo>
                    <a:cubicBezTo>
                      <a:pt x="1257" y="339"/>
                      <a:pt x="1266" y="348"/>
                      <a:pt x="1266" y="359"/>
                    </a:cubicBezTo>
                    <a:lnTo>
                      <a:pt x="1266" y="359"/>
                    </a:lnTo>
                    <a:cubicBezTo>
                      <a:pt x="1266" y="370"/>
                      <a:pt x="1257" y="379"/>
                      <a:pt x="1246" y="379"/>
                    </a:cubicBezTo>
                    <a:cubicBezTo>
                      <a:pt x="1235" y="379"/>
                      <a:pt x="1226" y="370"/>
                      <a:pt x="1226" y="359"/>
                    </a:cubicBezTo>
                    <a:close/>
                    <a:moveTo>
                      <a:pt x="1226" y="159"/>
                    </a:moveTo>
                    <a:lnTo>
                      <a:pt x="1226" y="159"/>
                    </a:lnTo>
                    <a:cubicBezTo>
                      <a:pt x="1226" y="148"/>
                      <a:pt x="1235" y="139"/>
                      <a:pt x="1246" y="139"/>
                    </a:cubicBezTo>
                    <a:cubicBezTo>
                      <a:pt x="1257" y="139"/>
                      <a:pt x="1266" y="148"/>
                      <a:pt x="1266" y="159"/>
                    </a:cubicBezTo>
                    <a:lnTo>
                      <a:pt x="1266" y="159"/>
                    </a:lnTo>
                    <a:cubicBezTo>
                      <a:pt x="1266" y="170"/>
                      <a:pt x="1257" y="179"/>
                      <a:pt x="1246" y="179"/>
                    </a:cubicBezTo>
                    <a:cubicBezTo>
                      <a:pt x="1235" y="179"/>
                      <a:pt x="1226" y="170"/>
                      <a:pt x="1226" y="159"/>
                    </a:cubicBezTo>
                    <a:close/>
                    <a:moveTo>
                      <a:pt x="1243" y="65"/>
                    </a:moveTo>
                    <a:lnTo>
                      <a:pt x="1243" y="65"/>
                    </a:lnTo>
                    <a:cubicBezTo>
                      <a:pt x="1237" y="74"/>
                      <a:pt x="1225" y="77"/>
                      <a:pt x="1215" y="71"/>
                    </a:cubicBezTo>
                    <a:cubicBezTo>
                      <a:pt x="1206" y="66"/>
                      <a:pt x="1203" y="53"/>
                      <a:pt x="1209" y="44"/>
                    </a:cubicBezTo>
                    <a:lnTo>
                      <a:pt x="1209" y="44"/>
                    </a:lnTo>
                    <a:cubicBezTo>
                      <a:pt x="1214" y="34"/>
                      <a:pt x="1227" y="31"/>
                      <a:pt x="1236" y="37"/>
                    </a:cubicBezTo>
                    <a:cubicBezTo>
                      <a:pt x="1246" y="43"/>
                      <a:pt x="1249" y="55"/>
                      <a:pt x="1243" y="65"/>
                    </a:cubicBezTo>
                    <a:close/>
                    <a:moveTo>
                      <a:pt x="1140" y="236"/>
                    </a:moveTo>
                    <a:lnTo>
                      <a:pt x="1140" y="236"/>
                    </a:lnTo>
                    <a:cubicBezTo>
                      <a:pt x="1134" y="245"/>
                      <a:pt x="1122" y="249"/>
                      <a:pt x="1112" y="243"/>
                    </a:cubicBezTo>
                    <a:cubicBezTo>
                      <a:pt x="1103" y="237"/>
                      <a:pt x="1100" y="225"/>
                      <a:pt x="1105" y="215"/>
                    </a:cubicBezTo>
                    <a:lnTo>
                      <a:pt x="1106" y="215"/>
                    </a:lnTo>
                    <a:cubicBezTo>
                      <a:pt x="1111" y="206"/>
                      <a:pt x="1124" y="203"/>
                      <a:pt x="1133" y="209"/>
                    </a:cubicBezTo>
                    <a:cubicBezTo>
                      <a:pt x="1142" y="214"/>
                      <a:pt x="1145" y="227"/>
                      <a:pt x="1140" y="236"/>
                    </a:cubicBezTo>
                    <a:close/>
                    <a:moveTo>
                      <a:pt x="1037" y="407"/>
                    </a:moveTo>
                    <a:lnTo>
                      <a:pt x="1036" y="407"/>
                    </a:lnTo>
                    <a:cubicBezTo>
                      <a:pt x="1031" y="417"/>
                      <a:pt x="1018" y="420"/>
                      <a:pt x="1009" y="414"/>
                    </a:cubicBezTo>
                    <a:cubicBezTo>
                      <a:pt x="1000" y="408"/>
                      <a:pt x="997" y="396"/>
                      <a:pt x="1002" y="387"/>
                    </a:cubicBezTo>
                    <a:lnTo>
                      <a:pt x="1002" y="387"/>
                    </a:lnTo>
                    <a:cubicBezTo>
                      <a:pt x="1008" y="377"/>
                      <a:pt x="1020" y="374"/>
                      <a:pt x="1030" y="380"/>
                    </a:cubicBezTo>
                    <a:cubicBezTo>
                      <a:pt x="1039" y="386"/>
                      <a:pt x="1042" y="398"/>
                      <a:pt x="1037" y="407"/>
                    </a:cubicBezTo>
                    <a:close/>
                    <a:moveTo>
                      <a:pt x="933" y="579"/>
                    </a:moveTo>
                    <a:lnTo>
                      <a:pt x="933" y="579"/>
                    </a:lnTo>
                    <a:cubicBezTo>
                      <a:pt x="928" y="588"/>
                      <a:pt x="915" y="591"/>
                      <a:pt x="906" y="586"/>
                    </a:cubicBezTo>
                    <a:cubicBezTo>
                      <a:pt x="896" y="580"/>
                      <a:pt x="893" y="567"/>
                      <a:pt x="899" y="558"/>
                    </a:cubicBezTo>
                    <a:lnTo>
                      <a:pt x="899" y="558"/>
                    </a:lnTo>
                    <a:cubicBezTo>
                      <a:pt x="905" y="549"/>
                      <a:pt x="917" y="546"/>
                      <a:pt x="927" y="551"/>
                    </a:cubicBezTo>
                    <a:cubicBezTo>
                      <a:pt x="936" y="557"/>
                      <a:pt x="939" y="569"/>
                      <a:pt x="933" y="579"/>
                    </a:cubicBezTo>
                    <a:close/>
                    <a:moveTo>
                      <a:pt x="830" y="750"/>
                    </a:moveTo>
                    <a:lnTo>
                      <a:pt x="830" y="750"/>
                    </a:lnTo>
                    <a:cubicBezTo>
                      <a:pt x="824" y="760"/>
                      <a:pt x="812" y="763"/>
                      <a:pt x="803" y="757"/>
                    </a:cubicBezTo>
                    <a:cubicBezTo>
                      <a:pt x="793" y="751"/>
                      <a:pt x="790" y="739"/>
                      <a:pt x="796" y="729"/>
                    </a:cubicBezTo>
                    <a:lnTo>
                      <a:pt x="796" y="729"/>
                    </a:lnTo>
                    <a:cubicBezTo>
                      <a:pt x="802" y="720"/>
                      <a:pt x="814" y="717"/>
                      <a:pt x="823" y="723"/>
                    </a:cubicBezTo>
                    <a:cubicBezTo>
                      <a:pt x="833" y="728"/>
                      <a:pt x="836" y="741"/>
                      <a:pt x="830" y="750"/>
                    </a:cubicBezTo>
                    <a:close/>
                    <a:moveTo>
                      <a:pt x="727" y="921"/>
                    </a:moveTo>
                    <a:lnTo>
                      <a:pt x="727" y="922"/>
                    </a:lnTo>
                    <a:cubicBezTo>
                      <a:pt x="721" y="931"/>
                      <a:pt x="709" y="934"/>
                      <a:pt x="699" y="928"/>
                    </a:cubicBezTo>
                    <a:cubicBezTo>
                      <a:pt x="690" y="923"/>
                      <a:pt x="687" y="910"/>
                      <a:pt x="693" y="901"/>
                    </a:cubicBezTo>
                    <a:lnTo>
                      <a:pt x="693" y="901"/>
                    </a:lnTo>
                    <a:cubicBezTo>
                      <a:pt x="698" y="891"/>
                      <a:pt x="711" y="888"/>
                      <a:pt x="720" y="894"/>
                    </a:cubicBezTo>
                    <a:cubicBezTo>
                      <a:pt x="730" y="900"/>
                      <a:pt x="733" y="912"/>
                      <a:pt x="727" y="921"/>
                    </a:cubicBezTo>
                    <a:close/>
                    <a:moveTo>
                      <a:pt x="624" y="1093"/>
                    </a:moveTo>
                    <a:lnTo>
                      <a:pt x="624" y="1093"/>
                    </a:lnTo>
                    <a:cubicBezTo>
                      <a:pt x="618" y="1102"/>
                      <a:pt x="606" y="1105"/>
                      <a:pt x="596" y="1100"/>
                    </a:cubicBezTo>
                    <a:cubicBezTo>
                      <a:pt x="587" y="1094"/>
                      <a:pt x="584" y="1082"/>
                      <a:pt x="589" y="1072"/>
                    </a:cubicBezTo>
                    <a:lnTo>
                      <a:pt x="590" y="1072"/>
                    </a:lnTo>
                    <a:cubicBezTo>
                      <a:pt x="595" y="1063"/>
                      <a:pt x="608" y="1060"/>
                      <a:pt x="617" y="1065"/>
                    </a:cubicBezTo>
                    <a:cubicBezTo>
                      <a:pt x="626" y="1071"/>
                      <a:pt x="629" y="1083"/>
                      <a:pt x="624" y="1093"/>
                    </a:cubicBezTo>
                    <a:close/>
                    <a:moveTo>
                      <a:pt x="521" y="1264"/>
                    </a:moveTo>
                    <a:lnTo>
                      <a:pt x="521" y="1264"/>
                    </a:lnTo>
                    <a:cubicBezTo>
                      <a:pt x="515" y="1274"/>
                      <a:pt x="503" y="1277"/>
                      <a:pt x="493" y="1271"/>
                    </a:cubicBezTo>
                    <a:cubicBezTo>
                      <a:pt x="484" y="1265"/>
                      <a:pt x="481" y="1253"/>
                      <a:pt x="486" y="1244"/>
                    </a:cubicBezTo>
                    <a:lnTo>
                      <a:pt x="486" y="1243"/>
                    </a:lnTo>
                    <a:cubicBezTo>
                      <a:pt x="492" y="1234"/>
                      <a:pt x="504" y="1231"/>
                      <a:pt x="514" y="1237"/>
                    </a:cubicBezTo>
                    <a:cubicBezTo>
                      <a:pt x="523" y="1242"/>
                      <a:pt x="526" y="1255"/>
                      <a:pt x="521" y="1264"/>
                    </a:cubicBezTo>
                    <a:close/>
                    <a:moveTo>
                      <a:pt x="417" y="1436"/>
                    </a:moveTo>
                    <a:lnTo>
                      <a:pt x="417" y="1436"/>
                    </a:lnTo>
                    <a:cubicBezTo>
                      <a:pt x="412" y="1445"/>
                      <a:pt x="399" y="1448"/>
                      <a:pt x="390" y="1442"/>
                    </a:cubicBezTo>
                    <a:cubicBezTo>
                      <a:pt x="380" y="1437"/>
                      <a:pt x="377" y="1424"/>
                      <a:pt x="383" y="1415"/>
                    </a:cubicBezTo>
                    <a:lnTo>
                      <a:pt x="383" y="1415"/>
                    </a:lnTo>
                    <a:cubicBezTo>
                      <a:pt x="389" y="1405"/>
                      <a:pt x="401" y="1402"/>
                      <a:pt x="411" y="1408"/>
                    </a:cubicBezTo>
                    <a:cubicBezTo>
                      <a:pt x="420" y="1414"/>
                      <a:pt x="423" y="1426"/>
                      <a:pt x="417" y="1436"/>
                    </a:cubicBezTo>
                    <a:close/>
                    <a:moveTo>
                      <a:pt x="314" y="1607"/>
                    </a:moveTo>
                    <a:lnTo>
                      <a:pt x="314" y="1607"/>
                    </a:lnTo>
                    <a:cubicBezTo>
                      <a:pt x="308" y="1616"/>
                      <a:pt x="296" y="1619"/>
                      <a:pt x="287" y="1614"/>
                    </a:cubicBezTo>
                    <a:cubicBezTo>
                      <a:pt x="277" y="1608"/>
                      <a:pt x="274" y="1596"/>
                      <a:pt x="280" y="1586"/>
                    </a:cubicBezTo>
                    <a:lnTo>
                      <a:pt x="280" y="1586"/>
                    </a:lnTo>
                    <a:cubicBezTo>
                      <a:pt x="286" y="1577"/>
                      <a:pt x="298" y="1574"/>
                      <a:pt x="307" y="1579"/>
                    </a:cubicBezTo>
                    <a:cubicBezTo>
                      <a:pt x="317" y="1585"/>
                      <a:pt x="320" y="1597"/>
                      <a:pt x="314" y="1607"/>
                    </a:cubicBezTo>
                    <a:close/>
                    <a:moveTo>
                      <a:pt x="211" y="1778"/>
                    </a:moveTo>
                    <a:lnTo>
                      <a:pt x="211" y="1778"/>
                    </a:lnTo>
                    <a:cubicBezTo>
                      <a:pt x="205" y="1788"/>
                      <a:pt x="193" y="1791"/>
                      <a:pt x="183" y="1785"/>
                    </a:cubicBezTo>
                    <a:cubicBezTo>
                      <a:pt x="174" y="1779"/>
                      <a:pt x="171" y="1767"/>
                      <a:pt x="177" y="1758"/>
                    </a:cubicBezTo>
                    <a:lnTo>
                      <a:pt x="177" y="1758"/>
                    </a:lnTo>
                    <a:cubicBezTo>
                      <a:pt x="182" y="1748"/>
                      <a:pt x="195" y="1745"/>
                      <a:pt x="204" y="1751"/>
                    </a:cubicBezTo>
                    <a:cubicBezTo>
                      <a:pt x="214" y="1757"/>
                      <a:pt x="217" y="1769"/>
                      <a:pt x="211" y="1778"/>
                    </a:cubicBezTo>
                    <a:close/>
                    <a:moveTo>
                      <a:pt x="108" y="1950"/>
                    </a:moveTo>
                    <a:lnTo>
                      <a:pt x="108" y="1950"/>
                    </a:lnTo>
                    <a:cubicBezTo>
                      <a:pt x="102" y="1959"/>
                      <a:pt x="90" y="1962"/>
                      <a:pt x="80" y="1956"/>
                    </a:cubicBezTo>
                    <a:cubicBezTo>
                      <a:pt x="71" y="1951"/>
                      <a:pt x="68" y="1938"/>
                      <a:pt x="74" y="1929"/>
                    </a:cubicBezTo>
                    <a:lnTo>
                      <a:pt x="74" y="1929"/>
                    </a:lnTo>
                    <a:cubicBezTo>
                      <a:pt x="79" y="1920"/>
                      <a:pt x="92" y="1916"/>
                      <a:pt x="101" y="1922"/>
                    </a:cubicBezTo>
                    <a:cubicBezTo>
                      <a:pt x="110" y="1928"/>
                      <a:pt x="113" y="1940"/>
                      <a:pt x="108" y="1950"/>
                    </a:cubicBezTo>
                    <a:close/>
                    <a:moveTo>
                      <a:pt x="84" y="2036"/>
                    </a:moveTo>
                    <a:lnTo>
                      <a:pt x="84" y="2036"/>
                    </a:lnTo>
                    <a:cubicBezTo>
                      <a:pt x="95" y="2036"/>
                      <a:pt x="104" y="2045"/>
                      <a:pt x="104" y="2056"/>
                    </a:cubicBezTo>
                    <a:cubicBezTo>
                      <a:pt x="104" y="2067"/>
                      <a:pt x="95" y="2076"/>
                      <a:pt x="84" y="2076"/>
                    </a:cubicBezTo>
                    <a:lnTo>
                      <a:pt x="84" y="2076"/>
                    </a:lnTo>
                    <a:cubicBezTo>
                      <a:pt x="73" y="2076"/>
                      <a:pt x="64" y="2067"/>
                      <a:pt x="64" y="2056"/>
                    </a:cubicBezTo>
                    <a:cubicBezTo>
                      <a:pt x="64" y="2045"/>
                      <a:pt x="73" y="2036"/>
                      <a:pt x="84" y="2036"/>
                    </a:cubicBezTo>
                    <a:close/>
                    <a:moveTo>
                      <a:pt x="284" y="2036"/>
                    </a:moveTo>
                    <a:lnTo>
                      <a:pt x="284" y="2036"/>
                    </a:lnTo>
                    <a:cubicBezTo>
                      <a:pt x="295" y="2036"/>
                      <a:pt x="304" y="2045"/>
                      <a:pt x="304" y="2056"/>
                    </a:cubicBezTo>
                    <a:cubicBezTo>
                      <a:pt x="304" y="2067"/>
                      <a:pt x="295" y="2076"/>
                      <a:pt x="284" y="2076"/>
                    </a:cubicBezTo>
                    <a:lnTo>
                      <a:pt x="284" y="2076"/>
                    </a:lnTo>
                    <a:cubicBezTo>
                      <a:pt x="273" y="2076"/>
                      <a:pt x="264" y="2067"/>
                      <a:pt x="264" y="2056"/>
                    </a:cubicBezTo>
                    <a:cubicBezTo>
                      <a:pt x="264" y="2045"/>
                      <a:pt x="273" y="2036"/>
                      <a:pt x="284" y="2036"/>
                    </a:cubicBezTo>
                    <a:close/>
                    <a:moveTo>
                      <a:pt x="484" y="2036"/>
                    </a:moveTo>
                    <a:lnTo>
                      <a:pt x="484" y="2036"/>
                    </a:lnTo>
                    <a:cubicBezTo>
                      <a:pt x="495" y="2036"/>
                      <a:pt x="504" y="2045"/>
                      <a:pt x="504" y="2056"/>
                    </a:cubicBezTo>
                    <a:cubicBezTo>
                      <a:pt x="504" y="2067"/>
                      <a:pt x="495" y="2076"/>
                      <a:pt x="484" y="2076"/>
                    </a:cubicBezTo>
                    <a:lnTo>
                      <a:pt x="484" y="2076"/>
                    </a:lnTo>
                    <a:cubicBezTo>
                      <a:pt x="473" y="2076"/>
                      <a:pt x="464" y="2067"/>
                      <a:pt x="464" y="2056"/>
                    </a:cubicBezTo>
                    <a:cubicBezTo>
                      <a:pt x="464" y="2045"/>
                      <a:pt x="473" y="2036"/>
                      <a:pt x="484" y="2036"/>
                    </a:cubicBezTo>
                    <a:close/>
                    <a:moveTo>
                      <a:pt x="684" y="2036"/>
                    </a:moveTo>
                    <a:lnTo>
                      <a:pt x="684" y="2036"/>
                    </a:lnTo>
                    <a:cubicBezTo>
                      <a:pt x="695" y="2036"/>
                      <a:pt x="704" y="2045"/>
                      <a:pt x="704" y="2056"/>
                    </a:cubicBezTo>
                    <a:cubicBezTo>
                      <a:pt x="704" y="2067"/>
                      <a:pt x="695" y="2076"/>
                      <a:pt x="684" y="2076"/>
                    </a:cubicBezTo>
                    <a:lnTo>
                      <a:pt x="684" y="2076"/>
                    </a:lnTo>
                    <a:cubicBezTo>
                      <a:pt x="673" y="2076"/>
                      <a:pt x="664" y="2067"/>
                      <a:pt x="664" y="2056"/>
                    </a:cubicBezTo>
                    <a:cubicBezTo>
                      <a:pt x="664" y="2045"/>
                      <a:pt x="673" y="2036"/>
                      <a:pt x="684" y="2036"/>
                    </a:cubicBezTo>
                    <a:close/>
                    <a:moveTo>
                      <a:pt x="853" y="2025"/>
                    </a:moveTo>
                    <a:lnTo>
                      <a:pt x="853" y="2025"/>
                    </a:lnTo>
                    <a:cubicBezTo>
                      <a:pt x="858" y="2015"/>
                      <a:pt x="870" y="2011"/>
                      <a:pt x="880" y="2016"/>
                    </a:cubicBezTo>
                    <a:cubicBezTo>
                      <a:pt x="890" y="2021"/>
                      <a:pt x="894" y="2033"/>
                      <a:pt x="889" y="2043"/>
                    </a:cubicBezTo>
                    <a:lnTo>
                      <a:pt x="889" y="2043"/>
                    </a:lnTo>
                    <a:cubicBezTo>
                      <a:pt x="884" y="2053"/>
                      <a:pt x="872" y="2057"/>
                      <a:pt x="862" y="2052"/>
                    </a:cubicBezTo>
                    <a:cubicBezTo>
                      <a:pt x="852" y="2047"/>
                      <a:pt x="848" y="2035"/>
                      <a:pt x="853" y="2025"/>
                    </a:cubicBezTo>
                    <a:close/>
                    <a:moveTo>
                      <a:pt x="945" y="1847"/>
                    </a:moveTo>
                    <a:lnTo>
                      <a:pt x="945" y="1847"/>
                    </a:lnTo>
                    <a:cubicBezTo>
                      <a:pt x="951" y="1838"/>
                      <a:pt x="963" y="1834"/>
                      <a:pt x="972" y="1839"/>
                    </a:cubicBezTo>
                    <a:cubicBezTo>
                      <a:pt x="982" y="1844"/>
                      <a:pt x="986" y="1856"/>
                      <a:pt x="981" y="1866"/>
                    </a:cubicBezTo>
                    <a:lnTo>
                      <a:pt x="981" y="1866"/>
                    </a:lnTo>
                    <a:cubicBezTo>
                      <a:pt x="976" y="1876"/>
                      <a:pt x="964" y="1879"/>
                      <a:pt x="954" y="1874"/>
                    </a:cubicBezTo>
                    <a:cubicBezTo>
                      <a:pt x="944" y="1869"/>
                      <a:pt x="940" y="1857"/>
                      <a:pt x="945" y="1847"/>
                    </a:cubicBezTo>
                    <a:close/>
                    <a:moveTo>
                      <a:pt x="1038" y="1670"/>
                    </a:moveTo>
                    <a:lnTo>
                      <a:pt x="1038" y="1670"/>
                    </a:lnTo>
                    <a:cubicBezTo>
                      <a:pt x="1043" y="1660"/>
                      <a:pt x="1055" y="1656"/>
                      <a:pt x="1065" y="1661"/>
                    </a:cubicBezTo>
                    <a:cubicBezTo>
                      <a:pt x="1074" y="1666"/>
                      <a:pt x="1078" y="1678"/>
                      <a:pt x="1073" y="1688"/>
                    </a:cubicBezTo>
                    <a:lnTo>
                      <a:pt x="1073" y="1688"/>
                    </a:lnTo>
                    <a:cubicBezTo>
                      <a:pt x="1068" y="1698"/>
                      <a:pt x="1056" y="1702"/>
                      <a:pt x="1046" y="1697"/>
                    </a:cubicBezTo>
                    <a:cubicBezTo>
                      <a:pt x="1036" y="1692"/>
                      <a:pt x="1033" y="1680"/>
                      <a:pt x="1038" y="1670"/>
                    </a:cubicBezTo>
                    <a:close/>
                    <a:moveTo>
                      <a:pt x="1130" y="1492"/>
                    </a:moveTo>
                    <a:lnTo>
                      <a:pt x="1130" y="1492"/>
                    </a:lnTo>
                    <a:cubicBezTo>
                      <a:pt x="1135" y="1483"/>
                      <a:pt x="1147" y="1479"/>
                      <a:pt x="1157" y="1484"/>
                    </a:cubicBezTo>
                    <a:cubicBezTo>
                      <a:pt x="1167" y="1489"/>
                      <a:pt x="1171" y="1501"/>
                      <a:pt x="1165" y="1511"/>
                    </a:cubicBezTo>
                    <a:lnTo>
                      <a:pt x="1165" y="1511"/>
                    </a:lnTo>
                    <a:cubicBezTo>
                      <a:pt x="1160" y="1521"/>
                      <a:pt x="1148" y="1524"/>
                      <a:pt x="1139" y="1519"/>
                    </a:cubicBezTo>
                    <a:cubicBezTo>
                      <a:pt x="1129" y="1514"/>
                      <a:pt x="1125" y="1502"/>
                      <a:pt x="1130" y="1492"/>
                    </a:cubicBezTo>
                    <a:close/>
                    <a:moveTo>
                      <a:pt x="1222" y="1315"/>
                    </a:moveTo>
                    <a:lnTo>
                      <a:pt x="1222" y="1315"/>
                    </a:lnTo>
                    <a:cubicBezTo>
                      <a:pt x="1227" y="1305"/>
                      <a:pt x="1239" y="1301"/>
                      <a:pt x="1249" y="1306"/>
                    </a:cubicBezTo>
                    <a:cubicBezTo>
                      <a:pt x="1259" y="1311"/>
                      <a:pt x="1263" y="1323"/>
                      <a:pt x="1258" y="1333"/>
                    </a:cubicBezTo>
                    <a:lnTo>
                      <a:pt x="1258" y="1333"/>
                    </a:lnTo>
                    <a:cubicBezTo>
                      <a:pt x="1253" y="1343"/>
                      <a:pt x="1241" y="1347"/>
                      <a:pt x="1231" y="1342"/>
                    </a:cubicBezTo>
                    <a:cubicBezTo>
                      <a:pt x="1221" y="1337"/>
                      <a:pt x="1217" y="1325"/>
                      <a:pt x="1222" y="1315"/>
                    </a:cubicBezTo>
                    <a:close/>
                    <a:moveTo>
                      <a:pt x="1314" y="1137"/>
                    </a:moveTo>
                    <a:lnTo>
                      <a:pt x="1314" y="1137"/>
                    </a:lnTo>
                    <a:cubicBezTo>
                      <a:pt x="1319" y="1128"/>
                      <a:pt x="1332" y="1124"/>
                      <a:pt x="1341" y="1129"/>
                    </a:cubicBezTo>
                    <a:cubicBezTo>
                      <a:pt x="1351" y="1134"/>
                      <a:pt x="1355" y="1146"/>
                      <a:pt x="1350" y="1156"/>
                    </a:cubicBezTo>
                    <a:lnTo>
                      <a:pt x="1350" y="1156"/>
                    </a:lnTo>
                    <a:cubicBezTo>
                      <a:pt x="1345" y="1166"/>
                      <a:pt x="1333" y="1169"/>
                      <a:pt x="1323" y="1164"/>
                    </a:cubicBezTo>
                    <a:cubicBezTo>
                      <a:pt x="1313" y="1159"/>
                      <a:pt x="1309" y="1147"/>
                      <a:pt x="1314" y="1137"/>
                    </a:cubicBezTo>
                    <a:close/>
                    <a:moveTo>
                      <a:pt x="1407" y="960"/>
                    </a:moveTo>
                    <a:lnTo>
                      <a:pt x="1407" y="960"/>
                    </a:lnTo>
                    <a:cubicBezTo>
                      <a:pt x="1412" y="950"/>
                      <a:pt x="1424" y="946"/>
                      <a:pt x="1434" y="951"/>
                    </a:cubicBezTo>
                    <a:cubicBezTo>
                      <a:pt x="1443" y="956"/>
                      <a:pt x="1447" y="968"/>
                      <a:pt x="1442" y="978"/>
                    </a:cubicBezTo>
                    <a:lnTo>
                      <a:pt x="1442" y="978"/>
                    </a:lnTo>
                    <a:cubicBezTo>
                      <a:pt x="1437" y="988"/>
                      <a:pt x="1425" y="992"/>
                      <a:pt x="1415" y="987"/>
                    </a:cubicBezTo>
                    <a:cubicBezTo>
                      <a:pt x="1405" y="982"/>
                      <a:pt x="1402" y="970"/>
                      <a:pt x="1407" y="960"/>
                    </a:cubicBezTo>
                    <a:close/>
                    <a:moveTo>
                      <a:pt x="1499" y="782"/>
                    </a:moveTo>
                    <a:lnTo>
                      <a:pt x="1499" y="782"/>
                    </a:lnTo>
                    <a:cubicBezTo>
                      <a:pt x="1504" y="773"/>
                      <a:pt x="1516" y="769"/>
                      <a:pt x="1526" y="774"/>
                    </a:cubicBezTo>
                    <a:cubicBezTo>
                      <a:pt x="1536" y="779"/>
                      <a:pt x="1540" y="791"/>
                      <a:pt x="1535" y="801"/>
                    </a:cubicBezTo>
                    <a:lnTo>
                      <a:pt x="1535" y="801"/>
                    </a:lnTo>
                    <a:cubicBezTo>
                      <a:pt x="1529" y="811"/>
                      <a:pt x="1517" y="814"/>
                      <a:pt x="1508" y="809"/>
                    </a:cubicBezTo>
                    <a:cubicBezTo>
                      <a:pt x="1498" y="804"/>
                      <a:pt x="1494" y="792"/>
                      <a:pt x="1499" y="782"/>
                    </a:cubicBezTo>
                    <a:close/>
                    <a:moveTo>
                      <a:pt x="1591" y="605"/>
                    </a:moveTo>
                    <a:lnTo>
                      <a:pt x="1591" y="605"/>
                    </a:lnTo>
                    <a:cubicBezTo>
                      <a:pt x="1596" y="595"/>
                      <a:pt x="1608" y="591"/>
                      <a:pt x="1618" y="596"/>
                    </a:cubicBezTo>
                    <a:cubicBezTo>
                      <a:pt x="1628" y="601"/>
                      <a:pt x="1632" y="613"/>
                      <a:pt x="1627" y="623"/>
                    </a:cubicBezTo>
                    <a:lnTo>
                      <a:pt x="1627" y="623"/>
                    </a:lnTo>
                    <a:cubicBezTo>
                      <a:pt x="1622" y="633"/>
                      <a:pt x="1610" y="637"/>
                      <a:pt x="1600" y="632"/>
                    </a:cubicBezTo>
                    <a:cubicBezTo>
                      <a:pt x="1590" y="627"/>
                      <a:pt x="1586" y="615"/>
                      <a:pt x="1591" y="605"/>
                    </a:cubicBezTo>
                    <a:close/>
                    <a:moveTo>
                      <a:pt x="1683" y="427"/>
                    </a:moveTo>
                    <a:lnTo>
                      <a:pt x="1683" y="427"/>
                    </a:lnTo>
                    <a:cubicBezTo>
                      <a:pt x="1689" y="418"/>
                      <a:pt x="1701" y="414"/>
                      <a:pt x="1710" y="419"/>
                    </a:cubicBezTo>
                    <a:cubicBezTo>
                      <a:pt x="1720" y="424"/>
                      <a:pt x="1724" y="436"/>
                      <a:pt x="1719" y="446"/>
                    </a:cubicBezTo>
                    <a:lnTo>
                      <a:pt x="1719" y="446"/>
                    </a:lnTo>
                    <a:cubicBezTo>
                      <a:pt x="1714" y="456"/>
                      <a:pt x="1702" y="459"/>
                      <a:pt x="1692" y="454"/>
                    </a:cubicBezTo>
                    <a:cubicBezTo>
                      <a:pt x="1682" y="449"/>
                      <a:pt x="1678" y="437"/>
                      <a:pt x="1683" y="427"/>
                    </a:cubicBezTo>
                    <a:close/>
                    <a:moveTo>
                      <a:pt x="1776" y="250"/>
                    </a:moveTo>
                    <a:lnTo>
                      <a:pt x="1776" y="250"/>
                    </a:lnTo>
                    <a:cubicBezTo>
                      <a:pt x="1781" y="240"/>
                      <a:pt x="1793" y="236"/>
                      <a:pt x="1803" y="241"/>
                    </a:cubicBezTo>
                    <a:cubicBezTo>
                      <a:pt x="1812" y="246"/>
                      <a:pt x="1816" y="258"/>
                      <a:pt x="1811" y="268"/>
                    </a:cubicBezTo>
                    <a:lnTo>
                      <a:pt x="1811" y="268"/>
                    </a:lnTo>
                    <a:cubicBezTo>
                      <a:pt x="1806" y="278"/>
                      <a:pt x="1794" y="282"/>
                      <a:pt x="1784" y="277"/>
                    </a:cubicBezTo>
                    <a:cubicBezTo>
                      <a:pt x="1775" y="272"/>
                      <a:pt x="1771" y="260"/>
                      <a:pt x="1776" y="250"/>
                    </a:cubicBezTo>
                    <a:close/>
                    <a:moveTo>
                      <a:pt x="1868" y="73"/>
                    </a:moveTo>
                    <a:lnTo>
                      <a:pt x="1868" y="72"/>
                    </a:lnTo>
                    <a:cubicBezTo>
                      <a:pt x="1873" y="63"/>
                      <a:pt x="1885" y="59"/>
                      <a:pt x="1895" y="64"/>
                    </a:cubicBezTo>
                    <a:cubicBezTo>
                      <a:pt x="1905" y="69"/>
                      <a:pt x="1909" y="81"/>
                      <a:pt x="1904" y="91"/>
                    </a:cubicBezTo>
                    <a:lnTo>
                      <a:pt x="1904" y="91"/>
                    </a:lnTo>
                    <a:cubicBezTo>
                      <a:pt x="1898" y="101"/>
                      <a:pt x="1886" y="104"/>
                      <a:pt x="1877" y="99"/>
                    </a:cubicBezTo>
                    <a:cubicBezTo>
                      <a:pt x="1867" y="94"/>
                      <a:pt x="1863" y="82"/>
                      <a:pt x="1868" y="73"/>
                    </a:cubicBezTo>
                    <a:close/>
                    <a:moveTo>
                      <a:pt x="1787" y="40"/>
                    </a:moveTo>
                    <a:lnTo>
                      <a:pt x="1787" y="40"/>
                    </a:lnTo>
                    <a:cubicBezTo>
                      <a:pt x="1776" y="40"/>
                      <a:pt x="1767" y="31"/>
                      <a:pt x="1767" y="20"/>
                    </a:cubicBezTo>
                    <a:cubicBezTo>
                      <a:pt x="1767" y="9"/>
                      <a:pt x="1776" y="0"/>
                      <a:pt x="1787" y="0"/>
                    </a:cubicBezTo>
                    <a:lnTo>
                      <a:pt x="1787" y="0"/>
                    </a:lnTo>
                    <a:cubicBezTo>
                      <a:pt x="1798" y="0"/>
                      <a:pt x="1807" y="9"/>
                      <a:pt x="1807" y="20"/>
                    </a:cubicBezTo>
                    <a:cubicBezTo>
                      <a:pt x="1807" y="31"/>
                      <a:pt x="1798" y="40"/>
                      <a:pt x="1787" y="40"/>
                    </a:cubicBezTo>
                    <a:close/>
                    <a:moveTo>
                      <a:pt x="1587" y="40"/>
                    </a:moveTo>
                    <a:lnTo>
                      <a:pt x="1587" y="40"/>
                    </a:lnTo>
                    <a:cubicBezTo>
                      <a:pt x="1576" y="40"/>
                      <a:pt x="1567" y="31"/>
                      <a:pt x="1567" y="20"/>
                    </a:cubicBezTo>
                    <a:cubicBezTo>
                      <a:pt x="1567" y="9"/>
                      <a:pt x="1576" y="0"/>
                      <a:pt x="1587" y="0"/>
                    </a:cubicBezTo>
                    <a:lnTo>
                      <a:pt x="1587" y="0"/>
                    </a:lnTo>
                    <a:cubicBezTo>
                      <a:pt x="1598" y="0"/>
                      <a:pt x="1607" y="9"/>
                      <a:pt x="1607" y="20"/>
                    </a:cubicBezTo>
                    <a:cubicBezTo>
                      <a:pt x="1607" y="31"/>
                      <a:pt x="1598" y="40"/>
                      <a:pt x="1587" y="40"/>
                    </a:cubicBezTo>
                    <a:close/>
                    <a:moveTo>
                      <a:pt x="1387" y="40"/>
                    </a:moveTo>
                    <a:lnTo>
                      <a:pt x="1387" y="40"/>
                    </a:lnTo>
                    <a:cubicBezTo>
                      <a:pt x="1376" y="40"/>
                      <a:pt x="1367" y="31"/>
                      <a:pt x="1367" y="20"/>
                    </a:cubicBezTo>
                    <a:cubicBezTo>
                      <a:pt x="1367" y="9"/>
                      <a:pt x="1376" y="0"/>
                      <a:pt x="1387" y="0"/>
                    </a:cubicBezTo>
                    <a:lnTo>
                      <a:pt x="1387" y="0"/>
                    </a:lnTo>
                    <a:cubicBezTo>
                      <a:pt x="1398" y="0"/>
                      <a:pt x="1407" y="9"/>
                      <a:pt x="1407" y="20"/>
                    </a:cubicBezTo>
                    <a:cubicBezTo>
                      <a:pt x="1407" y="31"/>
                      <a:pt x="1398" y="40"/>
                      <a:pt x="1387" y="40"/>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p>
            </p:txBody>
          </p:sp>
          <p:sp>
            <p:nvSpPr>
              <p:cNvPr id="219" name="Freeform 13">
                <a:extLst>
                  <a:ext uri="{FF2B5EF4-FFF2-40B4-BE49-F238E27FC236}">
                    <a16:creationId xmlns:a16="http://schemas.microsoft.com/office/drawing/2014/main" id="{1025C445-75E6-438C-82CC-2D9FDCB0DD04}"/>
                  </a:ext>
                </a:extLst>
              </p:cNvPr>
              <p:cNvSpPr>
                <a:spLocks noEditPoints="1"/>
              </p:cNvSpPr>
              <p:nvPr/>
            </p:nvSpPr>
            <p:spPr bwMode="auto">
              <a:xfrm>
                <a:off x="3551019" y="3097396"/>
                <a:ext cx="271424" cy="1579965"/>
              </a:xfrm>
              <a:custGeom>
                <a:avLst/>
                <a:gdLst>
                  <a:gd name="T0" fmla="*/ 1691 w 1896"/>
                  <a:gd name="T1" fmla="*/ 417 h 8649"/>
                  <a:gd name="T2" fmla="*/ 1506 w 1896"/>
                  <a:gd name="T3" fmla="*/ 772 h 8649"/>
                  <a:gd name="T4" fmla="*/ 1294 w 1896"/>
                  <a:gd name="T5" fmla="*/ 1135 h 8649"/>
                  <a:gd name="T6" fmla="*/ 1102 w 1896"/>
                  <a:gd name="T7" fmla="*/ 1463 h 8649"/>
                  <a:gd name="T8" fmla="*/ 917 w 1896"/>
                  <a:gd name="T9" fmla="*/ 1818 h 8649"/>
                  <a:gd name="T10" fmla="*/ 818 w 1896"/>
                  <a:gd name="T11" fmla="*/ 2179 h 8649"/>
                  <a:gd name="T12" fmla="*/ 838 w 1896"/>
                  <a:gd name="T13" fmla="*/ 2599 h 8649"/>
                  <a:gd name="T14" fmla="*/ 838 w 1896"/>
                  <a:gd name="T15" fmla="*/ 3199 h 8649"/>
                  <a:gd name="T16" fmla="*/ 838 w 1896"/>
                  <a:gd name="T17" fmla="*/ 3599 h 8649"/>
                  <a:gd name="T18" fmla="*/ 818 w 1896"/>
                  <a:gd name="T19" fmla="*/ 4019 h 8649"/>
                  <a:gd name="T20" fmla="*/ 798 w 1896"/>
                  <a:gd name="T21" fmla="*/ 4399 h 8649"/>
                  <a:gd name="T22" fmla="*/ 798 w 1896"/>
                  <a:gd name="T23" fmla="*/ 4799 h 8649"/>
                  <a:gd name="T24" fmla="*/ 818 w 1896"/>
                  <a:gd name="T25" fmla="*/ 5179 h 8649"/>
                  <a:gd name="T26" fmla="*/ 838 w 1896"/>
                  <a:gd name="T27" fmla="*/ 5600 h 8649"/>
                  <a:gd name="T28" fmla="*/ 838 w 1896"/>
                  <a:gd name="T29" fmla="*/ 6200 h 8649"/>
                  <a:gd name="T30" fmla="*/ 838 w 1896"/>
                  <a:gd name="T31" fmla="*/ 6600 h 8649"/>
                  <a:gd name="T32" fmla="*/ 818 w 1896"/>
                  <a:gd name="T33" fmla="*/ 7020 h 8649"/>
                  <a:gd name="T34" fmla="*/ 798 w 1896"/>
                  <a:gd name="T35" fmla="*/ 7400 h 8649"/>
                  <a:gd name="T36" fmla="*/ 798 w 1896"/>
                  <a:gd name="T37" fmla="*/ 7800 h 8649"/>
                  <a:gd name="T38" fmla="*/ 818 w 1896"/>
                  <a:gd name="T39" fmla="*/ 8180 h 8649"/>
                  <a:gd name="T40" fmla="*/ 838 w 1896"/>
                  <a:gd name="T41" fmla="*/ 8600 h 8649"/>
                  <a:gd name="T42" fmla="*/ 970 w 1896"/>
                  <a:gd name="T43" fmla="*/ 8079 h 8649"/>
                  <a:gd name="T44" fmla="*/ 1091 w 1896"/>
                  <a:gd name="T45" fmla="*/ 7698 h 8649"/>
                  <a:gd name="T46" fmla="*/ 1236 w 1896"/>
                  <a:gd name="T47" fmla="*/ 7303 h 8649"/>
                  <a:gd name="T48" fmla="*/ 1370 w 1896"/>
                  <a:gd name="T49" fmla="*/ 6946 h 8649"/>
                  <a:gd name="T50" fmla="*/ 1490 w 1896"/>
                  <a:gd name="T51" fmla="*/ 6565 h 8649"/>
                  <a:gd name="T52" fmla="*/ 1586 w 1896"/>
                  <a:gd name="T53" fmla="*/ 6197 h 8649"/>
                  <a:gd name="T54" fmla="*/ 1693 w 1896"/>
                  <a:gd name="T55" fmla="*/ 5790 h 8649"/>
                  <a:gd name="T56" fmla="*/ 1856 w 1896"/>
                  <a:gd name="T57" fmla="*/ 5221 h 8649"/>
                  <a:gd name="T58" fmla="*/ 1856 w 1896"/>
                  <a:gd name="T59" fmla="*/ 4821 h 8649"/>
                  <a:gd name="T60" fmla="*/ 1876 w 1896"/>
                  <a:gd name="T61" fmla="*/ 4401 h 8649"/>
                  <a:gd name="T62" fmla="*/ 1896 w 1896"/>
                  <a:gd name="T63" fmla="*/ 4021 h 8649"/>
                  <a:gd name="T64" fmla="*/ 1896 w 1896"/>
                  <a:gd name="T65" fmla="*/ 3621 h 8649"/>
                  <a:gd name="T66" fmla="*/ 1876 w 1896"/>
                  <a:gd name="T67" fmla="*/ 3241 h 8649"/>
                  <a:gd name="T68" fmla="*/ 1856 w 1896"/>
                  <a:gd name="T69" fmla="*/ 2821 h 8649"/>
                  <a:gd name="T70" fmla="*/ 1856 w 1896"/>
                  <a:gd name="T71" fmla="*/ 2220 h 8649"/>
                  <a:gd name="T72" fmla="*/ 1856 w 1896"/>
                  <a:gd name="T73" fmla="*/ 1820 h 8649"/>
                  <a:gd name="T74" fmla="*/ 1876 w 1896"/>
                  <a:gd name="T75" fmla="*/ 1400 h 8649"/>
                  <a:gd name="T76" fmla="*/ 1896 w 1896"/>
                  <a:gd name="T77" fmla="*/ 1020 h 8649"/>
                  <a:gd name="T78" fmla="*/ 1896 w 1896"/>
                  <a:gd name="T79" fmla="*/ 620 h 8649"/>
                  <a:gd name="T80" fmla="*/ 1876 w 1896"/>
                  <a:gd name="T81" fmla="*/ 240 h 8649"/>
                  <a:gd name="T82" fmla="*/ 1209 w 1896"/>
                  <a:gd name="T83" fmla="*/ 5323 h 8649"/>
                  <a:gd name="T84" fmla="*/ 1003 w 1896"/>
                  <a:gd name="T85" fmla="*/ 5886 h 8649"/>
                  <a:gd name="T86" fmla="*/ 866 w 1896"/>
                  <a:gd name="T87" fmla="*/ 6262 h 8649"/>
                  <a:gd name="T88" fmla="*/ 703 w 1896"/>
                  <a:gd name="T89" fmla="*/ 6650 h 8649"/>
                  <a:gd name="T90" fmla="*/ 553 w 1896"/>
                  <a:gd name="T91" fmla="*/ 7000 h 8649"/>
                  <a:gd name="T92" fmla="*/ 416 w 1896"/>
                  <a:gd name="T93" fmla="*/ 7375 h 8649"/>
                  <a:gd name="T94" fmla="*/ 304 w 1896"/>
                  <a:gd name="T95" fmla="*/ 7739 h 8649"/>
                  <a:gd name="T96" fmla="*/ 179 w 1896"/>
                  <a:gd name="T97" fmla="*/ 8140 h 8649"/>
                  <a:gd name="T98" fmla="*/ 50 w 1896"/>
                  <a:gd name="T99" fmla="*/ 8609 h 8649"/>
                  <a:gd name="T100" fmla="*/ 451 w 1896"/>
                  <a:gd name="T101" fmla="*/ 8609 h 8649"/>
                  <a:gd name="T102" fmla="*/ 834 w 1896"/>
                  <a:gd name="T103" fmla="*/ 8579 h 8649"/>
                  <a:gd name="T104" fmla="*/ 967 w 1896"/>
                  <a:gd name="T105" fmla="*/ 8222 h 8649"/>
                  <a:gd name="T106" fmla="*/ 1088 w 1896"/>
                  <a:gd name="T107" fmla="*/ 7841 h 8649"/>
                  <a:gd name="T108" fmla="*/ 1183 w 1896"/>
                  <a:gd name="T109" fmla="*/ 7472 h 8649"/>
                  <a:gd name="T110" fmla="*/ 1290 w 1896"/>
                  <a:gd name="T111" fmla="*/ 7066 h 8649"/>
                  <a:gd name="T112" fmla="*/ 1471 w 1896"/>
                  <a:gd name="T113" fmla="*/ 6494 h 8649"/>
                  <a:gd name="T114" fmla="*/ 1591 w 1896"/>
                  <a:gd name="T115" fmla="*/ 6112 h 8649"/>
                  <a:gd name="T116" fmla="*/ 1737 w 1896"/>
                  <a:gd name="T117" fmla="*/ 5717 h 8649"/>
                  <a:gd name="T118" fmla="*/ 1871 w 1896"/>
                  <a:gd name="T119" fmla="*/ 5361 h 8649"/>
                  <a:gd name="T120" fmla="*/ 1556 w 1896"/>
                  <a:gd name="T121" fmla="*/ 5258 h 8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96" h="8649">
                    <a:moveTo>
                      <a:pt x="1875" y="62"/>
                    </a:moveTo>
                    <a:lnTo>
                      <a:pt x="1875" y="62"/>
                    </a:lnTo>
                    <a:cubicBezTo>
                      <a:pt x="1870" y="72"/>
                      <a:pt x="1858" y="75"/>
                      <a:pt x="1848" y="70"/>
                    </a:cubicBezTo>
                    <a:cubicBezTo>
                      <a:pt x="1838" y="65"/>
                      <a:pt x="1834" y="53"/>
                      <a:pt x="1840" y="43"/>
                    </a:cubicBezTo>
                    <a:lnTo>
                      <a:pt x="1840" y="43"/>
                    </a:lnTo>
                    <a:cubicBezTo>
                      <a:pt x="1845" y="33"/>
                      <a:pt x="1857" y="30"/>
                      <a:pt x="1867" y="35"/>
                    </a:cubicBezTo>
                    <a:cubicBezTo>
                      <a:pt x="1876" y="40"/>
                      <a:pt x="1880" y="52"/>
                      <a:pt x="1875" y="62"/>
                    </a:cubicBezTo>
                    <a:close/>
                    <a:moveTo>
                      <a:pt x="1783" y="239"/>
                    </a:moveTo>
                    <a:lnTo>
                      <a:pt x="1783" y="239"/>
                    </a:lnTo>
                    <a:cubicBezTo>
                      <a:pt x="1778" y="249"/>
                      <a:pt x="1766" y="253"/>
                      <a:pt x="1756" y="248"/>
                    </a:cubicBezTo>
                    <a:cubicBezTo>
                      <a:pt x="1746" y="243"/>
                      <a:pt x="1742" y="230"/>
                      <a:pt x="1747" y="221"/>
                    </a:cubicBezTo>
                    <a:lnTo>
                      <a:pt x="1747" y="221"/>
                    </a:lnTo>
                    <a:cubicBezTo>
                      <a:pt x="1753" y="211"/>
                      <a:pt x="1765" y="207"/>
                      <a:pt x="1774" y="212"/>
                    </a:cubicBezTo>
                    <a:cubicBezTo>
                      <a:pt x="1784" y="217"/>
                      <a:pt x="1788" y="230"/>
                      <a:pt x="1783" y="239"/>
                    </a:cubicBezTo>
                    <a:close/>
                    <a:moveTo>
                      <a:pt x="1691" y="417"/>
                    </a:moveTo>
                    <a:lnTo>
                      <a:pt x="1691" y="417"/>
                    </a:lnTo>
                    <a:cubicBezTo>
                      <a:pt x="1685" y="427"/>
                      <a:pt x="1673" y="430"/>
                      <a:pt x="1663" y="425"/>
                    </a:cubicBezTo>
                    <a:cubicBezTo>
                      <a:pt x="1654" y="420"/>
                      <a:pt x="1650" y="408"/>
                      <a:pt x="1655" y="398"/>
                    </a:cubicBezTo>
                    <a:lnTo>
                      <a:pt x="1655" y="398"/>
                    </a:lnTo>
                    <a:cubicBezTo>
                      <a:pt x="1660" y="388"/>
                      <a:pt x="1672" y="385"/>
                      <a:pt x="1682" y="390"/>
                    </a:cubicBezTo>
                    <a:cubicBezTo>
                      <a:pt x="1692" y="395"/>
                      <a:pt x="1696" y="407"/>
                      <a:pt x="1691" y="417"/>
                    </a:cubicBezTo>
                    <a:close/>
                    <a:moveTo>
                      <a:pt x="1598" y="594"/>
                    </a:moveTo>
                    <a:lnTo>
                      <a:pt x="1598" y="594"/>
                    </a:lnTo>
                    <a:cubicBezTo>
                      <a:pt x="1593" y="604"/>
                      <a:pt x="1581" y="608"/>
                      <a:pt x="1571" y="603"/>
                    </a:cubicBezTo>
                    <a:cubicBezTo>
                      <a:pt x="1561" y="598"/>
                      <a:pt x="1558" y="585"/>
                      <a:pt x="1563" y="576"/>
                    </a:cubicBezTo>
                    <a:lnTo>
                      <a:pt x="1563" y="576"/>
                    </a:lnTo>
                    <a:cubicBezTo>
                      <a:pt x="1568" y="566"/>
                      <a:pt x="1580" y="562"/>
                      <a:pt x="1590" y="567"/>
                    </a:cubicBezTo>
                    <a:cubicBezTo>
                      <a:pt x="1600" y="572"/>
                      <a:pt x="1603" y="585"/>
                      <a:pt x="1598" y="594"/>
                    </a:cubicBezTo>
                    <a:close/>
                    <a:moveTo>
                      <a:pt x="1506" y="772"/>
                    </a:moveTo>
                    <a:lnTo>
                      <a:pt x="1506" y="772"/>
                    </a:lnTo>
                    <a:cubicBezTo>
                      <a:pt x="1501" y="782"/>
                      <a:pt x="1489" y="785"/>
                      <a:pt x="1479" y="780"/>
                    </a:cubicBezTo>
                    <a:cubicBezTo>
                      <a:pt x="1469" y="775"/>
                      <a:pt x="1465" y="763"/>
                      <a:pt x="1471" y="753"/>
                    </a:cubicBezTo>
                    <a:lnTo>
                      <a:pt x="1471" y="753"/>
                    </a:lnTo>
                    <a:cubicBezTo>
                      <a:pt x="1476" y="743"/>
                      <a:pt x="1488" y="740"/>
                      <a:pt x="1498" y="745"/>
                    </a:cubicBezTo>
                    <a:cubicBezTo>
                      <a:pt x="1507" y="750"/>
                      <a:pt x="1511" y="762"/>
                      <a:pt x="1506" y="772"/>
                    </a:cubicBezTo>
                    <a:close/>
                    <a:moveTo>
                      <a:pt x="1414" y="949"/>
                    </a:moveTo>
                    <a:lnTo>
                      <a:pt x="1414" y="949"/>
                    </a:lnTo>
                    <a:cubicBezTo>
                      <a:pt x="1409" y="959"/>
                      <a:pt x="1397" y="963"/>
                      <a:pt x="1387" y="958"/>
                    </a:cubicBezTo>
                    <a:cubicBezTo>
                      <a:pt x="1377" y="953"/>
                      <a:pt x="1373" y="940"/>
                      <a:pt x="1378" y="931"/>
                    </a:cubicBezTo>
                    <a:lnTo>
                      <a:pt x="1378" y="931"/>
                    </a:lnTo>
                    <a:cubicBezTo>
                      <a:pt x="1384" y="921"/>
                      <a:pt x="1396" y="917"/>
                      <a:pt x="1405" y="922"/>
                    </a:cubicBezTo>
                    <a:cubicBezTo>
                      <a:pt x="1415" y="927"/>
                      <a:pt x="1419" y="940"/>
                      <a:pt x="1414" y="949"/>
                    </a:cubicBezTo>
                    <a:close/>
                    <a:moveTo>
                      <a:pt x="1322" y="1127"/>
                    </a:moveTo>
                    <a:lnTo>
                      <a:pt x="1321" y="1127"/>
                    </a:lnTo>
                    <a:cubicBezTo>
                      <a:pt x="1316" y="1137"/>
                      <a:pt x="1304" y="1140"/>
                      <a:pt x="1294" y="1135"/>
                    </a:cubicBezTo>
                    <a:cubicBezTo>
                      <a:pt x="1285" y="1130"/>
                      <a:pt x="1281" y="1118"/>
                      <a:pt x="1286" y="1108"/>
                    </a:cubicBezTo>
                    <a:lnTo>
                      <a:pt x="1286" y="1108"/>
                    </a:lnTo>
                    <a:cubicBezTo>
                      <a:pt x="1291" y="1098"/>
                      <a:pt x="1303" y="1095"/>
                      <a:pt x="1313" y="1100"/>
                    </a:cubicBezTo>
                    <a:cubicBezTo>
                      <a:pt x="1323" y="1105"/>
                      <a:pt x="1327" y="1117"/>
                      <a:pt x="1322" y="1127"/>
                    </a:cubicBezTo>
                    <a:close/>
                    <a:moveTo>
                      <a:pt x="1229" y="1304"/>
                    </a:moveTo>
                    <a:lnTo>
                      <a:pt x="1229" y="1304"/>
                    </a:lnTo>
                    <a:cubicBezTo>
                      <a:pt x="1224" y="1314"/>
                      <a:pt x="1212" y="1318"/>
                      <a:pt x="1202" y="1313"/>
                    </a:cubicBezTo>
                    <a:cubicBezTo>
                      <a:pt x="1192" y="1308"/>
                      <a:pt x="1189" y="1295"/>
                      <a:pt x="1194" y="1286"/>
                    </a:cubicBezTo>
                    <a:lnTo>
                      <a:pt x="1194" y="1286"/>
                    </a:lnTo>
                    <a:cubicBezTo>
                      <a:pt x="1199" y="1276"/>
                      <a:pt x="1211" y="1272"/>
                      <a:pt x="1221" y="1277"/>
                    </a:cubicBezTo>
                    <a:cubicBezTo>
                      <a:pt x="1231" y="1282"/>
                      <a:pt x="1234" y="1295"/>
                      <a:pt x="1229" y="1304"/>
                    </a:cubicBezTo>
                    <a:close/>
                    <a:moveTo>
                      <a:pt x="1137" y="1482"/>
                    </a:moveTo>
                    <a:lnTo>
                      <a:pt x="1137" y="1482"/>
                    </a:lnTo>
                    <a:cubicBezTo>
                      <a:pt x="1132" y="1492"/>
                      <a:pt x="1120" y="1495"/>
                      <a:pt x="1110" y="1490"/>
                    </a:cubicBezTo>
                    <a:cubicBezTo>
                      <a:pt x="1100" y="1485"/>
                      <a:pt x="1096" y="1473"/>
                      <a:pt x="1102" y="1463"/>
                    </a:cubicBezTo>
                    <a:lnTo>
                      <a:pt x="1102" y="1463"/>
                    </a:lnTo>
                    <a:cubicBezTo>
                      <a:pt x="1107" y="1453"/>
                      <a:pt x="1119" y="1450"/>
                      <a:pt x="1129" y="1455"/>
                    </a:cubicBezTo>
                    <a:cubicBezTo>
                      <a:pt x="1138" y="1460"/>
                      <a:pt x="1142" y="1472"/>
                      <a:pt x="1137" y="1482"/>
                    </a:cubicBezTo>
                    <a:close/>
                    <a:moveTo>
                      <a:pt x="1045" y="1659"/>
                    </a:moveTo>
                    <a:lnTo>
                      <a:pt x="1045" y="1659"/>
                    </a:lnTo>
                    <a:cubicBezTo>
                      <a:pt x="1040" y="1669"/>
                      <a:pt x="1027" y="1673"/>
                      <a:pt x="1018" y="1668"/>
                    </a:cubicBezTo>
                    <a:cubicBezTo>
                      <a:pt x="1008" y="1663"/>
                      <a:pt x="1004" y="1650"/>
                      <a:pt x="1009" y="1641"/>
                    </a:cubicBezTo>
                    <a:lnTo>
                      <a:pt x="1009" y="1641"/>
                    </a:lnTo>
                    <a:cubicBezTo>
                      <a:pt x="1014" y="1631"/>
                      <a:pt x="1027" y="1627"/>
                      <a:pt x="1036" y="1632"/>
                    </a:cubicBezTo>
                    <a:cubicBezTo>
                      <a:pt x="1046" y="1637"/>
                      <a:pt x="1050" y="1649"/>
                      <a:pt x="1045" y="1659"/>
                    </a:cubicBezTo>
                    <a:close/>
                    <a:moveTo>
                      <a:pt x="952" y="1837"/>
                    </a:moveTo>
                    <a:lnTo>
                      <a:pt x="952" y="1837"/>
                    </a:lnTo>
                    <a:cubicBezTo>
                      <a:pt x="947" y="1847"/>
                      <a:pt x="935" y="1850"/>
                      <a:pt x="925" y="1845"/>
                    </a:cubicBezTo>
                    <a:cubicBezTo>
                      <a:pt x="916" y="1840"/>
                      <a:pt x="912" y="1828"/>
                      <a:pt x="917" y="1818"/>
                    </a:cubicBezTo>
                    <a:lnTo>
                      <a:pt x="917" y="1818"/>
                    </a:lnTo>
                    <a:cubicBezTo>
                      <a:pt x="922" y="1808"/>
                      <a:pt x="934" y="1805"/>
                      <a:pt x="944" y="1810"/>
                    </a:cubicBezTo>
                    <a:cubicBezTo>
                      <a:pt x="954" y="1815"/>
                      <a:pt x="958" y="1827"/>
                      <a:pt x="952" y="1837"/>
                    </a:cubicBezTo>
                    <a:close/>
                    <a:moveTo>
                      <a:pt x="860" y="2014"/>
                    </a:moveTo>
                    <a:lnTo>
                      <a:pt x="860" y="2014"/>
                    </a:lnTo>
                    <a:cubicBezTo>
                      <a:pt x="855" y="2024"/>
                      <a:pt x="843" y="2028"/>
                      <a:pt x="833" y="2023"/>
                    </a:cubicBezTo>
                    <a:cubicBezTo>
                      <a:pt x="823" y="2018"/>
                      <a:pt x="820" y="2005"/>
                      <a:pt x="825" y="1996"/>
                    </a:cubicBezTo>
                    <a:lnTo>
                      <a:pt x="825" y="1996"/>
                    </a:lnTo>
                    <a:cubicBezTo>
                      <a:pt x="830" y="1986"/>
                      <a:pt x="842" y="1982"/>
                      <a:pt x="852" y="1987"/>
                    </a:cubicBezTo>
                    <a:cubicBezTo>
                      <a:pt x="862" y="1992"/>
                      <a:pt x="865" y="2004"/>
                      <a:pt x="860" y="2014"/>
                    </a:cubicBezTo>
                    <a:close/>
                    <a:moveTo>
                      <a:pt x="838" y="2199"/>
                    </a:moveTo>
                    <a:lnTo>
                      <a:pt x="838" y="2199"/>
                    </a:lnTo>
                    <a:cubicBezTo>
                      <a:pt x="838" y="2210"/>
                      <a:pt x="829" y="2219"/>
                      <a:pt x="818" y="2219"/>
                    </a:cubicBezTo>
                    <a:cubicBezTo>
                      <a:pt x="806" y="2219"/>
                      <a:pt x="798" y="2210"/>
                      <a:pt x="798" y="2199"/>
                    </a:cubicBezTo>
                    <a:lnTo>
                      <a:pt x="798" y="2199"/>
                    </a:lnTo>
                    <a:cubicBezTo>
                      <a:pt x="798" y="2188"/>
                      <a:pt x="806" y="2179"/>
                      <a:pt x="818" y="2179"/>
                    </a:cubicBezTo>
                    <a:cubicBezTo>
                      <a:pt x="829" y="2179"/>
                      <a:pt x="838" y="2188"/>
                      <a:pt x="838" y="2199"/>
                    </a:cubicBezTo>
                    <a:close/>
                    <a:moveTo>
                      <a:pt x="838" y="2399"/>
                    </a:moveTo>
                    <a:lnTo>
                      <a:pt x="838" y="2399"/>
                    </a:lnTo>
                    <a:cubicBezTo>
                      <a:pt x="838" y="2410"/>
                      <a:pt x="829" y="2419"/>
                      <a:pt x="818" y="2419"/>
                    </a:cubicBezTo>
                    <a:cubicBezTo>
                      <a:pt x="806" y="2419"/>
                      <a:pt x="798" y="2410"/>
                      <a:pt x="798" y="2399"/>
                    </a:cubicBezTo>
                    <a:lnTo>
                      <a:pt x="798" y="2399"/>
                    </a:lnTo>
                    <a:cubicBezTo>
                      <a:pt x="798" y="2388"/>
                      <a:pt x="806" y="2379"/>
                      <a:pt x="818" y="2379"/>
                    </a:cubicBezTo>
                    <a:cubicBezTo>
                      <a:pt x="829" y="2379"/>
                      <a:pt x="838" y="2388"/>
                      <a:pt x="838" y="2399"/>
                    </a:cubicBezTo>
                    <a:close/>
                    <a:moveTo>
                      <a:pt x="838" y="2599"/>
                    </a:moveTo>
                    <a:lnTo>
                      <a:pt x="838" y="2599"/>
                    </a:lnTo>
                    <a:cubicBezTo>
                      <a:pt x="838" y="2610"/>
                      <a:pt x="829" y="2619"/>
                      <a:pt x="818" y="2619"/>
                    </a:cubicBezTo>
                    <a:cubicBezTo>
                      <a:pt x="806" y="2619"/>
                      <a:pt x="798" y="2610"/>
                      <a:pt x="798" y="2599"/>
                    </a:cubicBezTo>
                    <a:lnTo>
                      <a:pt x="798" y="2599"/>
                    </a:lnTo>
                    <a:cubicBezTo>
                      <a:pt x="798" y="2588"/>
                      <a:pt x="806" y="2579"/>
                      <a:pt x="818" y="2579"/>
                    </a:cubicBezTo>
                    <a:cubicBezTo>
                      <a:pt x="829" y="2579"/>
                      <a:pt x="838" y="2588"/>
                      <a:pt x="838" y="2599"/>
                    </a:cubicBezTo>
                    <a:close/>
                    <a:moveTo>
                      <a:pt x="838" y="2799"/>
                    </a:moveTo>
                    <a:lnTo>
                      <a:pt x="838" y="2799"/>
                    </a:lnTo>
                    <a:cubicBezTo>
                      <a:pt x="838" y="2810"/>
                      <a:pt x="829" y="2819"/>
                      <a:pt x="818" y="2819"/>
                    </a:cubicBezTo>
                    <a:cubicBezTo>
                      <a:pt x="806" y="2819"/>
                      <a:pt x="798" y="2810"/>
                      <a:pt x="798" y="2799"/>
                    </a:cubicBezTo>
                    <a:lnTo>
                      <a:pt x="798" y="2799"/>
                    </a:lnTo>
                    <a:cubicBezTo>
                      <a:pt x="798" y="2788"/>
                      <a:pt x="806" y="2779"/>
                      <a:pt x="818" y="2779"/>
                    </a:cubicBezTo>
                    <a:cubicBezTo>
                      <a:pt x="829" y="2779"/>
                      <a:pt x="838" y="2788"/>
                      <a:pt x="838" y="2799"/>
                    </a:cubicBezTo>
                    <a:close/>
                    <a:moveTo>
                      <a:pt x="838" y="2999"/>
                    </a:moveTo>
                    <a:lnTo>
                      <a:pt x="838" y="2999"/>
                    </a:lnTo>
                    <a:cubicBezTo>
                      <a:pt x="838" y="3010"/>
                      <a:pt x="829" y="3019"/>
                      <a:pt x="818" y="3019"/>
                    </a:cubicBezTo>
                    <a:cubicBezTo>
                      <a:pt x="806" y="3019"/>
                      <a:pt x="798" y="3010"/>
                      <a:pt x="798" y="2999"/>
                    </a:cubicBezTo>
                    <a:lnTo>
                      <a:pt x="798" y="2999"/>
                    </a:lnTo>
                    <a:cubicBezTo>
                      <a:pt x="798" y="2988"/>
                      <a:pt x="806" y="2979"/>
                      <a:pt x="818" y="2979"/>
                    </a:cubicBezTo>
                    <a:cubicBezTo>
                      <a:pt x="829" y="2979"/>
                      <a:pt x="838" y="2988"/>
                      <a:pt x="838" y="2999"/>
                    </a:cubicBezTo>
                    <a:close/>
                    <a:moveTo>
                      <a:pt x="838" y="3199"/>
                    </a:moveTo>
                    <a:lnTo>
                      <a:pt x="838" y="3199"/>
                    </a:lnTo>
                    <a:cubicBezTo>
                      <a:pt x="838" y="3210"/>
                      <a:pt x="829" y="3219"/>
                      <a:pt x="818" y="3219"/>
                    </a:cubicBezTo>
                    <a:cubicBezTo>
                      <a:pt x="806" y="3219"/>
                      <a:pt x="798" y="3210"/>
                      <a:pt x="798" y="3199"/>
                    </a:cubicBezTo>
                    <a:lnTo>
                      <a:pt x="798" y="3199"/>
                    </a:lnTo>
                    <a:cubicBezTo>
                      <a:pt x="798" y="3188"/>
                      <a:pt x="806" y="3179"/>
                      <a:pt x="818" y="3179"/>
                    </a:cubicBezTo>
                    <a:cubicBezTo>
                      <a:pt x="829" y="3179"/>
                      <a:pt x="838" y="3188"/>
                      <a:pt x="838" y="3199"/>
                    </a:cubicBezTo>
                    <a:close/>
                    <a:moveTo>
                      <a:pt x="838" y="3399"/>
                    </a:moveTo>
                    <a:lnTo>
                      <a:pt x="838" y="3399"/>
                    </a:lnTo>
                    <a:cubicBezTo>
                      <a:pt x="838" y="3410"/>
                      <a:pt x="829" y="3419"/>
                      <a:pt x="818" y="3419"/>
                    </a:cubicBezTo>
                    <a:cubicBezTo>
                      <a:pt x="806" y="3419"/>
                      <a:pt x="798" y="3410"/>
                      <a:pt x="798" y="3399"/>
                    </a:cubicBezTo>
                    <a:lnTo>
                      <a:pt x="798" y="3399"/>
                    </a:lnTo>
                    <a:cubicBezTo>
                      <a:pt x="798" y="3388"/>
                      <a:pt x="806" y="3379"/>
                      <a:pt x="818" y="3379"/>
                    </a:cubicBezTo>
                    <a:cubicBezTo>
                      <a:pt x="829" y="3379"/>
                      <a:pt x="838" y="3388"/>
                      <a:pt x="838" y="3399"/>
                    </a:cubicBezTo>
                    <a:close/>
                    <a:moveTo>
                      <a:pt x="838" y="3599"/>
                    </a:moveTo>
                    <a:lnTo>
                      <a:pt x="838" y="3599"/>
                    </a:lnTo>
                    <a:cubicBezTo>
                      <a:pt x="838" y="3610"/>
                      <a:pt x="829" y="3619"/>
                      <a:pt x="818" y="3619"/>
                    </a:cubicBezTo>
                    <a:cubicBezTo>
                      <a:pt x="806" y="3619"/>
                      <a:pt x="798" y="3610"/>
                      <a:pt x="798" y="3599"/>
                    </a:cubicBezTo>
                    <a:lnTo>
                      <a:pt x="798" y="3599"/>
                    </a:lnTo>
                    <a:cubicBezTo>
                      <a:pt x="798" y="3588"/>
                      <a:pt x="806" y="3579"/>
                      <a:pt x="818" y="3579"/>
                    </a:cubicBezTo>
                    <a:cubicBezTo>
                      <a:pt x="829" y="3579"/>
                      <a:pt x="838" y="3588"/>
                      <a:pt x="838" y="3599"/>
                    </a:cubicBezTo>
                    <a:close/>
                    <a:moveTo>
                      <a:pt x="838" y="3799"/>
                    </a:moveTo>
                    <a:lnTo>
                      <a:pt x="838" y="3799"/>
                    </a:lnTo>
                    <a:cubicBezTo>
                      <a:pt x="838" y="3810"/>
                      <a:pt x="829" y="3819"/>
                      <a:pt x="818" y="3819"/>
                    </a:cubicBezTo>
                    <a:cubicBezTo>
                      <a:pt x="806" y="3819"/>
                      <a:pt x="798" y="3810"/>
                      <a:pt x="798" y="3799"/>
                    </a:cubicBezTo>
                    <a:lnTo>
                      <a:pt x="798" y="3799"/>
                    </a:lnTo>
                    <a:cubicBezTo>
                      <a:pt x="798" y="3788"/>
                      <a:pt x="806" y="3779"/>
                      <a:pt x="818" y="3779"/>
                    </a:cubicBezTo>
                    <a:cubicBezTo>
                      <a:pt x="829" y="3779"/>
                      <a:pt x="838" y="3788"/>
                      <a:pt x="838" y="3799"/>
                    </a:cubicBezTo>
                    <a:close/>
                    <a:moveTo>
                      <a:pt x="838" y="3999"/>
                    </a:moveTo>
                    <a:lnTo>
                      <a:pt x="838" y="3999"/>
                    </a:lnTo>
                    <a:cubicBezTo>
                      <a:pt x="838" y="4010"/>
                      <a:pt x="829" y="4019"/>
                      <a:pt x="818" y="4019"/>
                    </a:cubicBezTo>
                    <a:cubicBezTo>
                      <a:pt x="806" y="4019"/>
                      <a:pt x="798" y="4010"/>
                      <a:pt x="798" y="3999"/>
                    </a:cubicBezTo>
                    <a:lnTo>
                      <a:pt x="798" y="3999"/>
                    </a:lnTo>
                    <a:cubicBezTo>
                      <a:pt x="798" y="3988"/>
                      <a:pt x="806" y="3979"/>
                      <a:pt x="818" y="3979"/>
                    </a:cubicBezTo>
                    <a:cubicBezTo>
                      <a:pt x="829" y="3979"/>
                      <a:pt x="838" y="3988"/>
                      <a:pt x="838" y="3999"/>
                    </a:cubicBezTo>
                    <a:close/>
                    <a:moveTo>
                      <a:pt x="838" y="4199"/>
                    </a:moveTo>
                    <a:lnTo>
                      <a:pt x="838" y="4199"/>
                    </a:lnTo>
                    <a:cubicBezTo>
                      <a:pt x="838" y="4210"/>
                      <a:pt x="829" y="4219"/>
                      <a:pt x="818" y="4219"/>
                    </a:cubicBezTo>
                    <a:cubicBezTo>
                      <a:pt x="806" y="4219"/>
                      <a:pt x="798" y="4210"/>
                      <a:pt x="798" y="4199"/>
                    </a:cubicBezTo>
                    <a:lnTo>
                      <a:pt x="798" y="4199"/>
                    </a:lnTo>
                    <a:cubicBezTo>
                      <a:pt x="798" y="4188"/>
                      <a:pt x="806" y="4179"/>
                      <a:pt x="818" y="4179"/>
                    </a:cubicBezTo>
                    <a:cubicBezTo>
                      <a:pt x="829" y="4179"/>
                      <a:pt x="838" y="4188"/>
                      <a:pt x="838" y="4199"/>
                    </a:cubicBezTo>
                    <a:close/>
                    <a:moveTo>
                      <a:pt x="838" y="4399"/>
                    </a:moveTo>
                    <a:lnTo>
                      <a:pt x="838" y="4399"/>
                    </a:lnTo>
                    <a:cubicBezTo>
                      <a:pt x="838" y="4410"/>
                      <a:pt x="829" y="4419"/>
                      <a:pt x="818" y="4419"/>
                    </a:cubicBezTo>
                    <a:cubicBezTo>
                      <a:pt x="806" y="4419"/>
                      <a:pt x="798" y="4410"/>
                      <a:pt x="798" y="4399"/>
                    </a:cubicBezTo>
                    <a:lnTo>
                      <a:pt x="798" y="4399"/>
                    </a:lnTo>
                    <a:cubicBezTo>
                      <a:pt x="798" y="4388"/>
                      <a:pt x="806" y="4379"/>
                      <a:pt x="818" y="4379"/>
                    </a:cubicBezTo>
                    <a:cubicBezTo>
                      <a:pt x="829" y="4379"/>
                      <a:pt x="838" y="4388"/>
                      <a:pt x="838" y="4399"/>
                    </a:cubicBezTo>
                    <a:close/>
                    <a:moveTo>
                      <a:pt x="838" y="4599"/>
                    </a:moveTo>
                    <a:lnTo>
                      <a:pt x="838" y="4599"/>
                    </a:lnTo>
                    <a:cubicBezTo>
                      <a:pt x="838" y="4610"/>
                      <a:pt x="829" y="4619"/>
                      <a:pt x="818" y="4619"/>
                    </a:cubicBezTo>
                    <a:cubicBezTo>
                      <a:pt x="806" y="4619"/>
                      <a:pt x="798" y="4610"/>
                      <a:pt x="798" y="4599"/>
                    </a:cubicBezTo>
                    <a:lnTo>
                      <a:pt x="798" y="4599"/>
                    </a:lnTo>
                    <a:cubicBezTo>
                      <a:pt x="798" y="4588"/>
                      <a:pt x="806" y="4579"/>
                      <a:pt x="818" y="4579"/>
                    </a:cubicBezTo>
                    <a:cubicBezTo>
                      <a:pt x="829" y="4579"/>
                      <a:pt x="838" y="4588"/>
                      <a:pt x="838" y="4599"/>
                    </a:cubicBezTo>
                    <a:close/>
                    <a:moveTo>
                      <a:pt x="838" y="4799"/>
                    </a:moveTo>
                    <a:lnTo>
                      <a:pt x="838" y="4799"/>
                    </a:lnTo>
                    <a:cubicBezTo>
                      <a:pt x="838" y="4810"/>
                      <a:pt x="829" y="4819"/>
                      <a:pt x="818" y="4819"/>
                    </a:cubicBezTo>
                    <a:cubicBezTo>
                      <a:pt x="806" y="4819"/>
                      <a:pt x="798" y="4810"/>
                      <a:pt x="798" y="4799"/>
                    </a:cubicBezTo>
                    <a:lnTo>
                      <a:pt x="798" y="4799"/>
                    </a:lnTo>
                    <a:cubicBezTo>
                      <a:pt x="798" y="4788"/>
                      <a:pt x="806" y="4779"/>
                      <a:pt x="818" y="4779"/>
                    </a:cubicBezTo>
                    <a:cubicBezTo>
                      <a:pt x="829" y="4779"/>
                      <a:pt x="838" y="4788"/>
                      <a:pt x="838" y="4799"/>
                    </a:cubicBezTo>
                    <a:close/>
                    <a:moveTo>
                      <a:pt x="838" y="4999"/>
                    </a:moveTo>
                    <a:lnTo>
                      <a:pt x="838" y="4999"/>
                    </a:lnTo>
                    <a:cubicBezTo>
                      <a:pt x="838" y="5011"/>
                      <a:pt x="829" y="5019"/>
                      <a:pt x="818" y="5019"/>
                    </a:cubicBezTo>
                    <a:cubicBezTo>
                      <a:pt x="806" y="5019"/>
                      <a:pt x="798" y="5011"/>
                      <a:pt x="798" y="4999"/>
                    </a:cubicBezTo>
                    <a:lnTo>
                      <a:pt x="798" y="4999"/>
                    </a:lnTo>
                    <a:cubicBezTo>
                      <a:pt x="798" y="4988"/>
                      <a:pt x="806" y="4979"/>
                      <a:pt x="818" y="4979"/>
                    </a:cubicBezTo>
                    <a:cubicBezTo>
                      <a:pt x="829" y="4979"/>
                      <a:pt x="838" y="4988"/>
                      <a:pt x="838" y="4999"/>
                    </a:cubicBezTo>
                    <a:close/>
                    <a:moveTo>
                      <a:pt x="838" y="5199"/>
                    </a:moveTo>
                    <a:lnTo>
                      <a:pt x="838" y="5200"/>
                    </a:lnTo>
                    <a:cubicBezTo>
                      <a:pt x="838" y="5211"/>
                      <a:pt x="829" y="5220"/>
                      <a:pt x="818" y="5220"/>
                    </a:cubicBezTo>
                    <a:cubicBezTo>
                      <a:pt x="806" y="5220"/>
                      <a:pt x="798" y="5211"/>
                      <a:pt x="798" y="5200"/>
                    </a:cubicBezTo>
                    <a:lnTo>
                      <a:pt x="798" y="5199"/>
                    </a:lnTo>
                    <a:cubicBezTo>
                      <a:pt x="798" y="5188"/>
                      <a:pt x="806" y="5179"/>
                      <a:pt x="818" y="5179"/>
                    </a:cubicBezTo>
                    <a:cubicBezTo>
                      <a:pt x="829" y="5179"/>
                      <a:pt x="838" y="5188"/>
                      <a:pt x="838" y="5199"/>
                    </a:cubicBezTo>
                    <a:close/>
                    <a:moveTo>
                      <a:pt x="838" y="5400"/>
                    </a:moveTo>
                    <a:lnTo>
                      <a:pt x="838" y="5400"/>
                    </a:lnTo>
                    <a:cubicBezTo>
                      <a:pt x="838" y="5411"/>
                      <a:pt x="829" y="5420"/>
                      <a:pt x="818" y="5420"/>
                    </a:cubicBezTo>
                    <a:cubicBezTo>
                      <a:pt x="806" y="5420"/>
                      <a:pt x="798" y="5411"/>
                      <a:pt x="798" y="5400"/>
                    </a:cubicBezTo>
                    <a:lnTo>
                      <a:pt x="798" y="5400"/>
                    </a:lnTo>
                    <a:cubicBezTo>
                      <a:pt x="798" y="5388"/>
                      <a:pt x="806" y="5380"/>
                      <a:pt x="818" y="5380"/>
                    </a:cubicBezTo>
                    <a:cubicBezTo>
                      <a:pt x="829" y="5380"/>
                      <a:pt x="838" y="5388"/>
                      <a:pt x="838" y="5400"/>
                    </a:cubicBezTo>
                    <a:close/>
                    <a:moveTo>
                      <a:pt x="838" y="5600"/>
                    </a:moveTo>
                    <a:lnTo>
                      <a:pt x="838" y="5600"/>
                    </a:lnTo>
                    <a:cubicBezTo>
                      <a:pt x="838" y="5611"/>
                      <a:pt x="829" y="5620"/>
                      <a:pt x="818" y="5620"/>
                    </a:cubicBezTo>
                    <a:cubicBezTo>
                      <a:pt x="806" y="5620"/>
                      <a:pt x="798" y="5611"/>
                      <a:pt x="798" y="5600"/>
                    </a:cubicBezTo>
                    <a:lnTo>
                      <a:pt x="798" y="5600"/>
                    </a:lnTo>
                    <a:cubicBezTo>
                      <a:pt x="798" y="5589"/>
                      <a:pt x="806" y="5580"/>
                      <a:pt x="818" y="5580"/>
                    </a:cubicBezTo>
                    <a:cubicBezTo>
                      <a:pt x="829" y="5580"/>
                      <a:pt x="838" y="5589"/>
                      <a:pt x="838" y="5600"/>
                    </a:cubicBezTo>
                    <a:close/>
                    <a:moveTo>
                      <a:pt x="838" y="5800"/>
                    </a:moveTo>
                    <a:lnTo>
                      <a:pt x="838" y="5800"/>
                    </a:lnTo>
                    <a:cubicBezTo>
                      <a:pt x="838" y="5811"/>
                      <a:pt x="829" y="5820"/>
                      <a:pt x="818" y="5820"/>
                    </a:cubicBezTo>
                    <a:cubicBezTo>
                      <a:pt x="806" y="5820"/>
                      <a:pt x="798" y="5811"/>
                      <a:pt x="798" y="5800"/>
                    </a:cubicBezTo>
                    <a:lnTo>
                      <a:pt x="798" y="5800"/>
                    </a:lnTo>
                    <a:cubicBezTo>
                      <a:pt x="798" y="5789"/>
                      <a:pt x="806" y="5780"/>
                      <a:pt x="818" y="5780"/>
                    </a:cubicBezTo>
                    <a:cubicBezTo>
                      <a:pt x="829" y="5780"/>
                      <a:pt x="838" y="5789"/>
                      <a:pt x="838" y="5800"/>
                    </a:cubicBezTo>
                    <a:close/>
                    <a:moveTo>
                      <a:pt x="838" y="6000"/>
                    </a:moveTo>
                    <a:lnTo>
                      <a:pt x="838" y="6000"/>
                    </a:lnTo>
                    <a:cubicBezTo>
                      <a:pt x="838" y="6011"/>
                      <a:pt x="829" y="6020"/>
                      <a:pt x="818" y="6020"/>
                    </a:cubicBezTo>
                    <a:cubicBezTo>
                      <a:pt x="806" y="6020"/>
                      <a:pt x="798" y="6011"/>
                      <a:pt x="798" y="6000"/>
                    </a:cubicBezTo>
                    <a:lnTo>
                      <a:pt x="798" y="6000"/>
                    </a:lnTo>
                    <a:cubicBezTo>
                      <a:pt x="798" y="5989"/>
                      <a:pt x="806" y="5980"/>
                      <a:pt x="818" y="5980"/>
                    </a:cubicBezTo>
                    <a:cubicBezTo>
                      <a:pt x="829" y="5980"/>
                      <a:pt x="838" y="5989"/>
                      <a:pt x="838" y="6000"/>
                    </a:cubicBezTo>
                    <a:close/>
                    <a:moveTo>
                      <a:pt x="838" y="6200"/>
                    </a:moveTo>
                    <a:lnTo>
                      <a:pt x="838" y="6200"/>
                    </a:lnTo>
                    <a:cubicBezTo>
                      <a:pt x="838" y="6211"/>
                      <a:pt x="829" y="6220"/>
                      <a:pt x="818" y="6220"/>
                    </a:cubicBezTo>
                    <a:cubicBezTo>
                      <a:pt x="806" y="6220"/>
                      <a:pt x="798" y="6211"/>
                      <a:pt x="798" y="6200"/>
                    </a:cubicBezTo>
                    <a:lnTo>
                      <a:pt x="798" y="6200"/>
                    </a:lnTo>
                    <a:cubicBezTo>
                      <a:pt x="798" y="6189"/>
                      <a:pt x="806" y="6180"/>
                      <a:pt x="818" y="6180"/>
                    </a:cubicBezTo>
                    <a:cubicBezTo>
                      <a:pt x="829" y="6180"/>
                      <a:pt x="838" y="6189"/>
                      <a:pt x="838" y="6200"/>
                    </a:cubicBezTo>
                    <a:close/>
                    <a:moveTo>
                      <a:pt x="838" y="6400"/>
                    </a:moveTo>
                    <a:lnTo>
                      <a:pt x="838" y="6400"/>
                    </a:lnTo>
                    <a:cubicBezTo>
                      <a:pt x="838" y="6411"/>
                      <a:pt x="829" y="6420"/>
                      <a:pt x="818" y="6420"/>
                    </a:cubicBezTo>
                    <a:cubicBezTo>
                      <a:pt x="806" y="6420"/>
                      <a:pt x="798" y="6411"/>
                      <a:pt x="798" y="6400"/>
                    </a:cubicBezTo>
                    <a:lnTo>
                      <a:pt x="798" y="6400"/>
                    </a:lnTo>
                    <a:cubicBezTo>
                      <a:pt x="798" y="6389"/>
                      <a:pt x="806" y="6380"/>
                      <a:pt x="818" y="6380"/>
                    </a:cubicBezTo>
                    <a:cubicBezTo>
                      <a:pt x="829" y="6380"/>
                      <a:pt x="838" y="6389"/>
                      <a:pt x="838" y="6400"/>
                    </a:cubicBezTo>
                    <a:close/>
                    <a:moveTo>
                      <a:pt x="838" y="6600"/>
                    </a:moveTo>
                    <a:lnTo>
                      <a:pt x="838" y="6600"/>
                    </a:lnTo>
                    <a:cubicBezTo>
                      <a:pt x="838" y="6611"/>
                      <a:pt x="829" y="6620"/>
                      <a:pt x="818" y="6620"/>
                    </a:cubicBezTo>
                    <a:cubicBezTo>
                      <a:pt x="806" y="6620"/>
                      <a:pt x="798" y="6611"/>
                      <a:pt x="798" y="6600"/>
                    </a:cubicBezTo>
                    <a:lnTo>
                      <a:pt x="798" y="6600"/>
                    </a:lnTo>
                    <a:cubicBezTo>
                      <a:pt x="798" y="6589"/>
                      <a:pt x="806" y="6580"/>
                      <a:pt x="818" y="6580"/>
                    </a:cubicBezTo>
                    <a:cubicBezTo>
                      <a:pt x="829" y="6580"/>
                      <a:pt x="838" y="6589"/>
                      <a:pt x="838" y="6600"/>
                    </a:cubicBezTo>
                    <a:close/>
                    <a:moveTo>
                      <a:pt x="838" y="6800"/>
                    </a:moveTo>
                    <a:lnTo>
                      <a:pt x="838" y="6800"/>
                    </a:lnTo>
                    <a:cubicBezTo>
                      <a:pt x="838" y="6811"/>
                      <a:pt x="829" y="6820"/>
                      <a:pt x="818" y="6820"/>
                    </a:cubicBezTo>
                    <a:cubicBezTo>
                      <a:pt x="806" y="6820"/>
                      <a:pt x="798" y="6811"/>
                      <a:pt x="798" y="6800"/>
                    </a:cubicBezTo>
                    <a:lnTo>
                      <a:pt x="798" y="6800"/>
                    </a:lnTo>
                    <a:cubicBezTo>
                      <a:pt x="798" y="6789"/>
                      <a:pt x="806" y="6780"/>
                      <a:pt x="818" y="6780"/>
                    </a:cubicBezTo>
                    <a:cubicBezTo>
                      <a:pt x="829" y="6780"/>
                      <a:pt x="838" y="6789"/>
                      <a:pt x="838" y="6800"/>
                    </a:cubicBezTo>
                    <a:close/>
                    <a:moveTo>
                      <a:pt x="838" y="7000"/>
                    </a:moveTo>
                    <a:lnTo>
                      <a:pt x="838" y="7000"/>
                    </a:lnTo>
                    <a:cubicBezTo>
                      <a:pt x="838" y="7011"/>
                      <a:pt x="829" y="7020"/>
                      <a:pt x="818" y="7020"/>
                    </a:cubicBezTo>
                    <a:cubicBezTo>
                      <a:pt x="806" y="7020"/>
                      <a:pt x="798" y="7011"/>
                      <a:pt x="798" y="7000"/>
                    </a:cubicBezTo>
                    <a:lnTo>
                      <a:pt x="798" y="7000"/>
                    </a:lnTo>
                    <a:cubicBezTo>
                      <a:pt x="798" y="6989"/>
                      <a:pt x="806" y="6980"/>
                      <a:pt x="818" y="6980"/>
                    </a:cubicBezTo>
                    <a:cubicBezTo>
                      <a:pt x="829" y="6980"/>
                      <a:pt x="838" y="6989"/>
                      <a:pt x="838" y="7000"/>
                    </a:cubicBezTo>
                    <a:close/>
                    <a:moveTo>
                      <a:pt x="838" y="7200"/>
                    </a:moveTo>
                    <a:lnTo>
                      <a:pt x="838" y="7200"/>
                    </a:lnTo>
                    <a:cubicBezTo>
                      <a:pt x="838" y="7211"/>
                      <a:pt x="829" y="7220"/>
                      <a:pt x="818" y="7220"/>
                    </a:cubicBezTo>
                    <a:cubicBezTo>
                      <a:pt x="806" y="7220"/>
                      <a:pt x="798" y="7211"/>
                      <a:pt x="798" y="7200"/>
                    </a:cubicBezTo>
                    <a:lnTo>
                      <a:pt x="798" y="7200"/>
                    </a:lnTo>
                    <a:cubicBezTo>
                      <a:pt x="798" y="7189"/>
                      <a:pt x="806" y="7180"/>
                      <a:pt x="818" y="7180"/>
                    </a:cubicBezTo>
                    <a:cubicBezTo>
                      <a:pt x="829" y="7180"/>
                      <a:pt x="838" y="7189"/>
                      <a:pt x="838" y="7200"/>
                    </a:cubicBezTo>
                    <a:close/>
                    <a:moveTo>
                      <a:pt x="838" y="7400"/>
                    </a:moveTo>
                    <a:lnTo>
                      <a:pt x="838" y="7400"/>
                    </a:lnTo>
                    <a:cubicBezTo>
                      <a:pt x="838" y="7411"/>
                      <a:pt x="829" y="7420"/>
                      <a:pt x="818" y="7420"/>
                    </a:cubicBezTo>
                    <a:cubicBezTo>
                      <a:pt x="806" y="7420"/>
                      <a:pt x="798" y="7411"/>
                      <a:pt x="798" y="7400"/>
                    </a:cubicBezTo>
                    <a:lnTo>
                      <a:pt x="798" y="7400"/>
                    </a:lnTo>
                    <a:cubicBezTo>
                      <a:pt x="798" y="7389"/>
                      <a:pt x="806" y="7380"/>
                      <a:pt x="818" y="7380"/>
                    </a:cubicBezTo>
                    <a:cubicBezTo>
                      <a:pt x="829" y="7380"/>
                      <a:pt x="838" y="7389"/>
                      <a:pt x="838" y="7400"/>
                    </a:cubicBezTo>
                    <a:close/>
                    <a:moveTo>
                      <a:pt x="838" y="7600"/>
                    </a:moveTo>
                    <a:lnTo>
                      <a:pt x="838" y="7600"/>
                    </a:lnTo>
                    <a:cubicBezTo>
                      <a:pt x="838" y="7611"/>
                      <a:pt x="829" y="7620"/>
                      <a:pt x="818" y="7620"/>
                    </a:cubicBezTo>
                    <a:cubicBezTo>
                      <a:pt x="806" y="7620"/>
                      <a:pt x="798" y="7611"/>
                      <a:pt x="798" y="7600"/>
                    </a:cubicBezTo>
                    <a:lnTo>
                      <a:pt x="798" y="7600"/>
                    </a:lnTo>
                    <a:cubicBezTo>
                      <a:pt x="798" y="7589"/>
                      <a:pt x="806" y="7580"/>
                      <a:pt x="818" y="7580"/>
                    </a:cubicBezTo>
                    <a:cubicBezTo>
                      <a:pt x="829" y="7580"/>
                      <a:pt x="838" y="7589"/>
                      <a:pt x="838" y="7600"/>
                    </a:cubicBezTo>
                    <a:close/>
                    <a:moveTo>
                      <a:pt x="838" y="7800"/>
                    </a:moveTo>
                    <a:lnTo>
                      <a:pt x="838" y="7800"/>
                    </a:lnTo>
                    <a:cubicBezTo>
                      <a:pt x="838" y="7811"/>
                      <a:pt x="829" y="7820"/>
                      <a:pt x="818" y="7820"/>
                    </a:cubicBezTo>
                    <a:cubicBezTo>
                      <a:pt x="806" y="7820"/>
                      <a:pt x="798" y="7811"/>
                      <a:pt x="798" y="7800"/>
                    </a:cubicBezTo>
                    <a:lnTo>
                      <a:pt x="798" y="7800"/>
                    </a:lnTo>
                    <a:cubicBezTo>
                      <a:pt x="798" y="7789"/>
                      <a:pt x="806" y="7780"/>
                      <a:pt x="818" y="7780"/>
                    </a:cubicBezTo>
                    <a:cubicBezTo>
                      <a:pt x="829" y="7780"/>
                      <a:pt x="838" y="7789"/>
                      <a:pt x="838" y="7800"/>
                    </a:cubicBezTo>
                    <a:close/>
                    <a:moveTo>
                      <a:pt x="838" y="8000"/>
                    </a:moveTo>
                    <a:lnTo>
                      <a:pt x="838" y="8000"/>
                    </a:lnTo>
                    <a:cubicBezTo>
                      <a:pt x="838" y="8011"/>
                      <a:pt x="829" y="8020"/>
                      <a:pt x="818" y="8020"/>
                    </a:cubicBezTo>
                    <a:cubicBezTo>
                      <a:pt x="806" y="8020"/>
                      <a:pt x="798" y="8011"/>
                      <a:pt x="798" y="8000"/>
                    </a:cubicBezTo>
                    <a:lnTo>
                      <a:pt x="798" y="8000"/>
                    </a:lnTo>
                    <a:cubicBezTo>
                      <a:pt x="798" y="7989"/>
                      <a:pt x="806" y="7980"/>
                      <a:pt x="818" y="7980"/>
                    </a:cubicBezTo>
                    <a:cubicBezTo>
                      <a:pt x="829" y="7980"/>
                      <a:pt x="838" y="7989"/>
                      <a:pt x="838" y="8000"/>
                    </a:cubicBezTo>
                    <a:close/>
                    <a:moveTo>
                      <a:pt x="838" y="8200"/>
                    </a:moveTo>
                    <a:lnTo>
                      <a:pt x="838" y="8200"/>
                    </a:lnTo>
                    <a:cubicBezTo>
                      <a:pt x="838" y="8211"/>
                      <a:pt x="829" y="8220"/>
                      <a:pt x="818" y="8220"/>
                    </a:cubicBezTo>
                    <a:cubicBezTo>
                      <a:pt x="806" y="8220"/>
                      <a:pt x="798" y="8211"/>
                      <a:pt x="798" y="8200"/>
                    </a:cubicBezTo>
                    <a:lnTo>
                      <a:pt x="798" y="8200"/>
                    </a:lnTo>
                    <a:cubicBezTo>
                      <a:pt x="798" y="8189"/>
                      <a:pt x="806" y="8180"/>
                      <a:pt x="818" y="8180"/>
                    </a:cubicBezTo>
                    <a:cubicBezTo>
                      <a:pt x="829" y="8180"/>
                      <a:pt x="838" y="8189"/>
                      <a:pt x="838" y="8200"/>
                    </a:cubicBezTo>
                    <a:close/>
                    <a:moveTo>
                      <a:pt x="838" y="8400"/>
                    </a:moveTo>
                    <a:lnTo>
                      <a:pt x="838" y="8400"/>
                    </a:lnTo>
                    <a:cubicBezTo>
                      <a:pt x="838" y="8411"/>
                      <a:pt x="829" y="8420"/>
                      <a:pt x="818" y="8420"/>
                    </a:cubicBezTo>
                    <a:cubicBezTo>
                      <a:pt x="806" y="8420"/>
                      <a:pt x="798" y="8411"/>
                      <a:pt x="798" y="8400"/>
                    </a:cubicBezTo>
                    <a:lnTo>
                      <a:pt x="798" y="8400"/>
                    </a:lnTo>
                    <a:cubicBezTo>
                      <a:pt x="798" y="8389"/>
                      <a:pt x="806" y="8380"/>
                      <a:pt x="818" y="8380"/>
                    </a:cubicBezTo>
                    <a:cubicBezTo>
                      <a:pt x="829" y="8380"/>
                      <a:pt x="838" y="8389"/>
                      <a:pt x="838" y="8400"/>
                    </a:cubicBezTo>
                    <a:close/>
                    <a:moveTo>
                      <a:pt x="838" y="8600"/>
                    </a:moveTo>
                    <a:lnTo>
                      <a:pt x="838" y="8600"/>
                    </a:lnTo>
                    <a:cubicBezTo>
                      <a:pt x="838" y="8611"/>
                      <a:pt x="829" y="8620"/>
                      <a:pt x="818" y="8620"/>
                    </a:cubicBezTo>
                    <a:cubicBezTo>
                      <a:pt x="806" y="8620"/>
                      <a:pt x="798" y="8611"/>
                      <a:pt x="798" y="8600"/>
                    </a:cubicBezTo>
                    <a:lnTo>
                      <a:pt x="798" y="8600"/>
                    </a:lnTo>
                    <a:cubicBezTo>
                      <a:pt x="798" y="8589"/>
                      <a:pt x="806" y="8580"/>
                      <a:pt x="818" y="8580"/>
                    </a:cubicBezTo>
                    <a:cubicBezTo>
                      <a:pt x="829" y="8580"/>
                      <a:pt x="838" y="8589"/>
                      <a:pt x="838" y="8600"/>
                    </a:cubicBezTo>
                    <a:close/>
                    <a:moveTo>
                      <a:pt x="850" y="8461"/>
                    </a:moveTo>
                    <a:lnTo>
                      <a:pt x="850" y="8461"/>
                    </a:lnTo>
                    <a:cubicBezTo>
                      <a:pt x="853" y="8450"/>
                      <a:pt x="864" y="8444"/>
                      <a:pt x="875" y="8447"/>
                    </a:cubicBezTo>
                    <a:cubicBezTo>
                      <a:pt x="885" y="8451"/>
                      <a:pt x="891" y="8462"/>
                      <a:pt x="888" y="8473"/>
                    </a:cubicBezTo>
                    <a:lnTo>
                      <a:pt x="888" y="8473"/>
                    </a:lnTo>
                    <a:cubicBezTo>
                      <a:pt x="885" y="8483"/>
                      <a:pt x="873" y="8489"/>
                      <a:pt x="863" y="8486"/>
                    </a:cubicBezTo>
                    <a:cubicBezTo>
                      <a:pt x="852" y="8482"/>
                      <a:pt x="847" y="8471"/>
                      <a:pt x="850" y="8461"/>
                    </a:cubicBezTo>
                    <a:close/>
                    <a:moveTo>
                      <a:pt x="910" y="8270"/>
                    </a:moveTo>
                    <a:lnTo>
                      <a:pt x="910" y="8270"/>
                    </a:lnTo>
                    <a:cubicBezTo>
                      <a:pt x="913" y="8259"/>
                      <a:pt x="925" y="8253"/>
                      <a:pt x="935" y="8257"/>
                    </a:cubicBezTo>
                    <a:cubicBezTo>
                      <a:pt x="946" y="8260"/>
                      <a:pt x="952" y="8271"/>
                      <a:pt x="948" y="8282"/>
                    </a:cubicBezTo>
                    <a:lnTo>
                      <a:pt x="948" y="8282"/>
                    </a:lnTo>
                    <a:cubicBezTo>
                      <a:pt x="945" y="8292"/>
                      <a:pt x="934" y="8298"/>
                      <a:pt x="923" y="8295"/>
                    </a:cubicBezTo>
                    <a:cubicBezTo>
                      <a:pt x="913" y="8292"/>
                      <a:pt x="907" y="8280"/>
                      <a:pt x="910" y="8270"/>
                    </a:cubicBezTo>
                    <a:close/>
                    <a:moveTo>
                      <a:pt x="970" y="8079"/>
                    </a:moveTo>
                    <a:lnTo>
                      <a:pt x="970" y="8079"/>
                    </a:lnTo>
                    <a:cubicBezTo>
                      <a:pt x="974" y="8068"/>
                      <a:pt x="985" y="8063"/>
                      <a:pt x="995" y="8066"/>
                    </a:cubicBezTo>
                    <a:cubicBezTo>
                      <a:pt x="1006" y="8069"/>
                      <a:pt x="1012" y="8080"/>
                      <a:pt x="1009" y="8091"/>
                    </a:cubicBezTo>
                    <a:lnTo>
                      <a:pt x="1008" y="8091"/>
                    </a:lnTo>
                    <a:cubicBezTo>
                      <a:pt x="1005" y="8102"/>
                      <a:pt x="994" y="8107"/>
                      <a:pt x="983" y="8104"/>
                    </a:cubicBezTo>
                    <a:cubicBezTo>
                      <a:pt x="973" y="8101"/>
                      <a:pt x="967" y="8090"/>
                      <a:pt x="970" y="8079"/>
                    </a:cubicBezTo>
                    <a:close/>
                    <a:moveTo>
                      <a:pt x="1031" y="7888"/>
                    </a:moveTo>
                    <a:lnTo>
                      <a:pt x="1031" y="7888"/>
                    </a:lnTo>
                    <a:cubicBezTo>
                      <a:pt x="1034" y="7878"/>
                      <a:pt x="1045" y="7872"/>
                      <a:pt x="1056" y="7875"/>
                    </a:cubicBezTo>
                    <a:cubicBezTo>
                      <a:pt x="1066" y="7879"/>
                      <a:pt x="1072" y="7890"/>
                      <a:pt x="1069" y="7900"/>
                    </a:cubicBezTo>
                    <a:lnTo>
                      <a:pt x="1069" y="7900"/>
                    </a:lnTo>
                    <a:cubicBezTo>
                      <a:pt x="1065" y="7911"/>
                      <a:pt x="1054" y="7917"/>
                      <a:pt x="1044" y="7913"/>
                    </a:cubicBezTo>
                    <a:cubicBezTo>
                      <a:pt x="1033" y="7910"/>
                      <a:pt x="1027" y="7899"/>
                      <a:pt x="1031" y="7888"/>
                    </a:cubicBezTo>
                    <a:close/>
                    <a:moveTo>
                      <a:pt x="1091" y="7698"/>
                    </a:moveTo>
                    <a:lnTo>
                      <a:pt x="1091" y="7698"/>
                    </a:lnTo>
                    <a:cubicBezTo>
                      <a:pt x="1094" y="7687"/>
                      <a:pt x="1105" y="7681"/>
                      <a:pt x="1116" y="7684"/>
                    </a:cubicBezTo>
                    <a:cubicBezTo>
                      <a:pt x="1126" y="7688"/>
                      <a:pt x="1132" y="7699"/>
                      <a:pt x="1129" y="7709"/>
                    </a:cubicBezTo>
                    <a:lnTo>
                      <a:pt x="1129" y="7710"/>
                    </a:lnTo>
                    <a:cubicBezTo>
                      <a:pt x="1126" y="7720"/>
                      <a:pt x="1114" y="7726"/>
                      <a:pt x="1104" y="7723"/>
                    </a:cubicBezTo>
                    <a:cubicBezTo>
                      <a:pt x="1093" y="7719"/>
                      <a:pt x="1088" y="7708"/>
                      <a:pt x="1091" y="7698"/>
                    </a:cubicBezTo>
                    <a:close/>
                    <a:moveTo>
                      <a:pt x="1151" y="7507"/>
                    </a:moveTo>
                    <a:lnTo>
                      <a:pt x="1151" y="7507"/>
                    </a:lnTo>
                    <a:cubicBezTo>
                      <a:pt x="1154" y="7496"/>
                      <a:pt x="1166" y="7490"/>
                      <a:pt x="1176" y="7494"/>
                    </a:cubicBezTo>
                    <a:cubicBezTo>
                      <a:pt x="1187" y="7497"/>
                      <a:pt x="1193" y="7508"/>
                      <a:pt x="1189" y="7519"/>
                    </a:cubicBezTo>
                    <a:lnTo>
                      <a:pt x="1189" y="7519"/>
                    </a:lnTo>
                    <a:cubicBezTo>
                      <a:pt x="1186" y="7529"/>
                      <a:pt x="1175" y="7535"/>
                      <a:pt x="1164" y="7532"/>
                    </a:cubicBezTo>
                    <a:cubicBezTo>
                      <a:pt x="1154" y="7529"/>
                      <a:pt x="1148" y="7517"/>
                      <a:pt x="1151" y="7507"/>
                    </a:cubicBezTo>
                    <a:close/>
                    <a:moveTo>
                      <a:pt x="1211" y="7316"/>
                    </a:moveTo>
                    <a:lnTo>
                      <a:pt x="1211" y="7316"/>
                    </a:lnTo>
                    <a:cubicBezTo>
                      <a:pt x="1215" y="7305"/>
                      <a:pt x="1226" y="7300"/>
                      <a:pt x="1236" y="7303"/>
                    </a:cubicBezTo>
                    <a:cubicBezTo>
                      <a:pt x="1247" y="7306"/>
                      <a:pt x="1253" y="7317"/>
                      <a:pt x="1249" y="7328"/>
                    </a:cubicBezTo>
                    <a:lnTo>
                      <a:pt x="1249" y="7328"/>
                    </a:lnTo>
                    <a:cubicBezTo>
                      <a:pt x="1246" y="7339"/>
                      <a:pt x="1235" y="7344"/>
                      <a:pt x="1224" y="7341"/>
                    </a:cubicBezTo>
                    <a:cubicBezTo>
                      <a:pt x="1214" y="7338"/>
                      <a:pt x="1208" y="7327"/>
                      <a:pt x="1211" y="7316"/>
                    </a:cubicBezTo>
                    <a:close/>
                    <a:moveTo>
                      <a:pt x="1272" y="7125"/>
                    </a:moveTo>
                    <a:lnTo>
                      <a:pt x="1272" y="7125"/>
                    </a:lnTo>
                    <a:cubicBezTo>
                      <a:pt x="1275" y="7115"/>
                      <a:pt x="1286" y="7109"/>
                      <a:pt x="1297" y="7112"/>
                    </a:cubicBezTo>
                    <a:cubicBezTo>
                      <a:pt x="1307" y="7115"/>
                      <a:pt x="1313" y="7127"/>
                      <a:pt x="1310" y="7137"/>
                    </a:cubicBezTo>
                    <a:lnTo>
                      <a:pt x="1310" y="7137"/>
                    </a:lnTo>
                    <a:cubicBezTo>
                      <a:pt x="1306" y="7148"/>
                      <a:pt x="1295" y="7154"/>
                      <a:pt x="1285" y="7150"/>
                    </a:cubicBezTo>
                    <a:cubicBezTo>
                      <a:pt x="1274" y="7147"/>
                      <a:pt x="1268" y="7136"/>
                      <a:pt x="1272" y="7125"/>
                    </a:cubicBezTo>
                    <a:close/>
                    <a:moveTo>
                      <a:pt x="1332" y="6935"/>
                    </a:moveTo>
                    <a:lnTo>
                      <a:pt x="1332" y="6935"/>
                    </a:lnTo>
                    <a:cubicBezTo>
                      <a:pt x="1335" y="6924"/>
                      <a:pt x="1346" y="6918"/>
                      <a:pt x="1357" y="6921"/>
                    </a:cubicBezTo>
                    <a:cubicBezTo>
                      <a:pt x="1367" y="6925"/>
                      <a:pt x="1373" y="6936"/>
                      <a:pt x="1370" y="6946"/>
                    </a:cubicBezTo>
                    <a:lnTo>
                      <a:pt x="1370" y="6946"/>
                    </a:lnTo>
                    <a:cubicBezTo>
                      <a:pt x="1367" y="6957"/>
                      <a:pt x="1355" y="6963"/>
                      <a:pt x="1345" y="6960"/>
                    </a:cubicBezTo>
                    <a:cubicBezTo>
                      <a:pt x="1334" y="6956"/>
                      <a:pt x="1328" y="6945"/>
                      <a:pt x="1332" y="6935"/>
                    </a:cubicBezTo>
                    <a:close/>
                    <a:moveTo>
                      <a:pt x="1392" y="6744"/>
                    </a:moveTo>
                    <a:lnTo>
                      <a:pt x="1392" y="6744"/>
                    </a:lnTo>
                    <a:cubicBezTo>
                      <a:pt x="1395" y="6733"/>
                      <a:pt x="1407" y="6727"/>
                      <a:pt x="1417" y="6731"/>
                    </a:cubicBezTo>
                    <a:cubicBezTo>
                      <a:pt x="1428" y="6734"/>
                      <a:pt x="1433" y="6745"/>
                      <a:pt x="1430" y="6756"/>
                    </a:cubicBezTo>
                    <a:lnTo>
                      <a:pt x="1430" y="6756"/>
                    </a:lnTo>
                    <a:cubicBezTo>
                      <a:pt x="1427" y="6766"/>
                      <a:pt x="1416" y="6772"/>
                      <a:pt x="1405" y="6769"/>
                    </a:cubicBezTo>
                    <a:cubicBezTo>
                      <a:pt x="1395" y="6766"/>
                      <a:pt x="1389" y="6754"/>
                      <a:pt x="1392" y="6744"/>
                    </a:cubicBezTo>
                    <a:close/>
                    <a:moveTo>
                      <a:pt x="1452" y="6553"/>
                    </a:moveTo>
                    <a:lnTo>
                      <a:pt x="1452" y="6553"/>
                    </a:lnTo>
                    <a:cubicBezTo>
                      <a:pt x="1456" y="6542"/>
                      <a:pt x="1467" y="6537"/>
                      <a:pt x="1477" y="6540"/>
                    </a:cubicBezTo>
                    <a:cubicBezTo>
                      <a:pt x="1488" y="6543"/>
                      <a:pt x="1494" y="6554"/>
                      <a:pt x="1490" y="6565"/>
                    </a:cubicBezTo>
                    <a:lnTo>
                      <a:pt x="1490" y="6565"/>
                    </a:lnTo>
                    <a:cubicBezTo>
                      <a:pt x="1487" y="6576"/>
                      <a:pt x="1476" y="6581"/>
                      <a:pt x="1465" y="6578"/>
                    </a:cubicBezTo>
                    <a:cubicBezTo>
                      <a:pt x="1455" y="6575"/>
                      <a:pt x="1449" y="6564"/>
                      <a:pt x="1452" y="6553"/>
                    </a:cubicBezTo>
                    <a:close/>
                    <a:moveTo>
                      <a:pt x="1512" y="6362"/>
                    </a:moveTo>
                    <a:lnTo>
                      <a:pt x="1512" y="6362"/>
                    </a:lnTo>
                    <a:cubicBezTo>
                      <a:pt x="1516" y="6352"/>
                      <a:pt x="1527" y="6346"/>
                      <a:pt x="1538" y="6349"/>
                    </a:cubicBezTo>
                    <a:cubicBezTo>
                      <a:pt x="1548" y="6352"/>
                      <a:pt x="1554" y="6364"/>
                      <a:pt x="1551" y="6374"/>
                    </a:cubicBezTo>
                    <a:lnTo>
                      <a:pt x="1551" y="6374"/>
                    </a:lnTo>
                    <a:cubicBezTo>
                      <a:pt x="1547" y="6385"/>
                      <a:pt x="1536" y="6391"/>
                      <a:pt x="1526" y="6387"/>
                    </a:cubicBezTo>
                    <a:cubicBezTo>
                      <a:pt x="1515" y="6384"/>
                      <a:pt x="1509" y="6373"/>
                      <a:pt x="1512" y="6362"/>
                    </a:cubicBezTo>
                    <a:close/>
                    <a:moveTo>
                      <a:pt x="1573" y="6172"/>
                    </a:moveTo>
                    <a:lnTo>
                      <a:pt x="1573" y="6172"/>
                    </a:lnTo>
                    <a:cubicBezTo>
                      <a:pt x="1576" y="6161"/>
                      <a:pt x="1587" y="6155"/>
                      <a:pt x="1598" y="6158"/>
                    </a:cubicBezTo>
                    <a:cubicBezTo>
                      <a:pt x="1608" y="6162"/>
                      <a:pt x="1614" y="6173"/>
                      <a:pt x="1611" y="6183"/>
                    </a:cubicBezTo>
                    <a:lnTo>
                      <a:pt x="1611" y="6183"/>
                    </a:lnTo>
                    <a:cubicBezTo>
                      <a:pt x="1608" y="6194"/>
                      <a:pt x="1596" y="6200"/>
                      <a:pt x="1586" y="6197"/>
                    </a:cubicBezTo>
                    <a:cubicBezTo>
                      <a:pt x="1575" y="6193"/>
                      <a:pt x="1569" y="6182"/>
                      <a:pt x="1573" y="6172"/>
                    </a:cubicBezTo>
                    <a:close/>
                    <a:moveTo>
                      <a:pt x="1633" y="5981"/>
                    </a:moveTo>
                    <a:lnTo>
                      <a:pt x="1633" y="5981"/>
                    </a:lnTo>
                    <a:cubicBezTo>
                      <a:pt x="1636" y="5970"/>
                      <a:pt x="1647" y="5964"/>
                      <a:pt x="1658" y="5968"/>
                    </a:cubicBezTo>
                    <a:cubicBezTo>
                      <a:pt x="1669" y="5971"/>
                      <a:pt x="1674" y="5982"/>
                      <a:pt x="1671" y="5993"/>
                    </a:cubicBezTo>
                    <a:lnTo>
                      <a:pt x="1671" y="5993"/>
                    </a:lnTo>
                    <a:cubicBezTo>
                      <a:pt x="1668" y="6003"/>
                      <a:pt x="1657" y="6009"/>
                      <a:pt x="1646" y="6006"/>
                    </a:cubicBezTo>
                    <a:cubicBezTo>
                      <a:pt x="1636" y="6003"/>
                      <a:pt x="1630" y="5991"/>
                      <a:pt x="1633" y="5981"/>
                    </a:cubicBezTo>
                    <a:close/>
                    <a:moveTo>
                      <a:pt x="1693" y="5790"/>
                    </a:moveTo>
                    <a:lnTo>
                      <a:pt x="1693" y="5790"/>
                    </a:lnTo>
                    <a:cubicBezTo>
                      <a:pt x="1696" y="5779"/>
                      <a:pt x="1708" y="5774"/>
                      <a:pt x="1718" y="5777"/>
                    </a:cubicBezTo>
                    <a:cubicBezTo>
                      <a:pt x="1729" y="5780"/>
                      <a:pt x="1735" y="5791"/>
                      <a:pt x="1731" y="5802"/>
                    </a:cubicBezTo>
                    <a:lnTo>
                      <a:pt x="1731" y="5802"/>
                    </a:lnTo>
                    <a:cubicBezTo>
                      <a:pt x="1728" y="5812"/>
                      <a:pt x="1717" y="5818"/>
                      <a:pt x="1706" y="5815"/>
                    </a:cubicBezTo>
                    <a:cubicBezTo>
                      <a:pt x="1696" y="5812"/>
                      <a:pt x="1690" y="5801"/>
                      <a:pt x="1693" y="5790"/>
                    </a:cubicBezTo>
                    <a:close/>
                    <a:moveTo>
                      <a:pt x="1753" y="5599"/>
                    </a:moveTo>
                    <a:lnTo>
                      <a:pt x="1753" y="5599"/>
                    </a:lnTo>
                    <a:cubicBezTo>
                      <a:pt x="1757" y="5589"/>
                      <a:pt x="1768" y="5583"/>
                      <a:pt x="1778" y="5586"/>
                    </a:cubicBezTo>
                    <a:cubicBezTo>
                      <a:pt x="1789" y="5589"/>
                      <a:pt x="1795" y="5601"/>
                      <a:pt x="1792" y="5611"/>
                    </a:cubicBezTo>
                    <a:lnTo>
                      <a:pt x="1792" y="5611"/>
                    </a:lnTo>
                    <a:cubicBezTo>
                      <a:pt x="1788" y="5622"/>
                      <a:pt x="1777" y="5628"/>
                      <a:pt x="1767" y="5624"/>
                    </a:cubicBezTo>
                    <a:cubicBezTo>
                      <a:pt x="1756" y="5621"/>
                      <a:pt x="1750" y="5610"/>
                      <a:pt x="1753" y="5599"/>
                    </a:cubicBezTo>
                    <a:close/>
                    <a:moveTo>
                      <a:pt x="1814" y="5409"/>
                    </a:moveTo>
                    <a:lnTo>
                      <a:pt x="1814" y="5408"/>
                    </a:lnTo>
                    <a:cubicBezTo>
                      <a:pt x="1817" y="5398"/>
                      <a:pt x="1828" y="5392"/>
                      <a:pt x="1839" y="5395"/>
                    </a:cubicBezTo>
                    <a:cubicBezTo>
                      <a:pt x="1849" y="5399"/>
                      <a:pt x="1855" y="5410"/>
                      <a:pt x="1852" y="5420"/>
                    </a:cubicBezTo>
                    <a:lnTo>
                      <a:pt x="1852" y="5420"/>
                    </a:lnTo>
                    <a:cubicBezTo>
                      <a:pt x="1849" y="5431"/>
                      <a:pt x="1837" y="5437"/>
                      <a:pt x="1827" y="5434"/>
                    </a:cubicBezTo>
                    <a:cubicBezTo>
                      <a:pt x="1816" y="5430"/>
                      <a:pt x="1810" y="5419"/>
                      <a:pt x="1814" y="5409"/>
                    </a:cubicBezTo>
                    <a:close/>
                    <a:moveTo>
                      <a:pt x="1856" y="5221"/>
                    </a:moveTo>
                    <a:lnTo>
                      <a:pt x="1856" y="5221"/>
                    </a:lnTo>
                    <a:cubicBezTo>
                      <a:pt x="1856" y="5210"/>
                      <a:pt x="1865" y="5201"/>
                      <a:pt x="1876" y="5201"/>
                    </a:cubicBezTo>
                    <a:cubicBezTo>
                      <a:pt x="1887" y="5201"/>
                      <a:pt x="1896" y="5210"/>
                      <a:pt x="1896" y="5221"/>
                    </a:cubicBezTo>
                    <a:lnTo>
                      <a:pt x="1896" y="5221"/>
                    </a:lnTo>
                    <a:cubicBezTo>
                      <a:pt x="1896" y="5232"/>
                      <a:pt x="1887" y="5241"/>
                      <a:pt x="1876" y="5241"/>
                    </a:cubicBezTo>
                    <a:cubicBezTo>
                      <a:pt x="1865" y="5241"/>
                      <a:pt x="1856" y="5232"/>
                      <a:pt x="1856" y="5221"/>
                    </a:cubicBezTo>
                    <a:close/>
                    <a:moveTo>
                      <a:pt x="1856" y="5021"/>
                    </a:moveTo>
                    <a:lnTo>
                      <a:pt x="1856" y="5021"/>
                    </a:lnTo>
                    <a:cubicBezTo>
                      <a:pt x="1856" y="5010"/>
                      <a:pt x="1865" y="5001"/>
                      <a:pt x="1876" y="5001"/>
                    </a:cubicBezTo>
                    <a:cubicBezTo>
                      <a:pt x="1887" y="5001"/>
                      <a:pt x="1896" y="5010"/>
                      <a:pt x="1896" y="5021"/>
                    </a:cubicBezTo>
                    <a:lnTo>
                      <a:pt x="1896" y="5021"/>
                    </a:lnTo>
                    <a:cubicBezTo>
                      <a:pt x="1896" y="5032"/>
                      <a:pt x="1887" y="5041"/>
                      <a:pt x="1876" y="5041"/>
                    </a:cubicBezTo>
                    <a:cubicBezTo>
                      <a:pt x="1865" y="5041"/>
                      <a:pt x="1856" y="5032"/>
                      <a:pt x="1856" y="5021"/>
                    </a:cubicBezTo>
                    <a:close/>
                    <a:moveTo>
                      <a:pt x="1856" y="4821"/>
                    </a:moveTo>
                    <a:lnTo>
                      <a:pt x="1856" y="4821"/>
                    </a:lnTo>
                    <a:cubicBezTo>
                      <a:pt x="1856" y="4810"/>
                      <a:pt x="1865" y="4801"/>
                      <a:pt x="1876" y="4801"/>
                    </a:cubicBezTo>
                    <a:cubicBezTo>
                      <a:pt x="1887" y="4801"/>
                      <a:pt x="1896" y="4810"/>
                      <a:pt x="1896" y="4821"/>
                    </a:cubicBezTo>
                    <a:lnTo>
                      <a:pt x="1896" y="4821"/>
                    </a:lnTo>
                    <a:cubicBezTo>
                      <a:pt x="1896" y="4832"/>
                      <a:pt x="1887" y="4841"/>
                      <a:pt x="1876" y="4841"/>
                    </a:cubicBezTo>
                    <a:cubicBezTo>
                      <a:pt x="1865" y="4841"/>
                      <a:pt x="1856" y="4832"/>
                      <a:pt x="1856" y="4821"/>
                    </a:cubicBezTo>
                    <a:close/>
                    <a:moveTo>
                      <a:pt x="1856" y="4621"/>
                    </a:moveTo>
                    <a:lnTo>
                      <a:pt x="1856" y="4621"/>
                    </a:lnTo>
                    <a:cubicBezTo>
                      <a:pt x="1856" y="4610"/>
                      <a:pt x="1865" y="4601"/>
                      <a:pt x="1876" y="4601"/>
                    </a:cubicBezTo>
                    <a:cubicBezTo>
                      <a:pt x="1887" y="4601"/>
                      <a:pt x="1896" y="4610"/>
                      <a:pt x="1896" y="4621"/>
                    </a:cubicBezTo>
                    <a:lnTo>
                      <a:pt x="1896" y="4621"/>
                    </a:lnTo>
                    <a:cubicBezTo>
                      <a:pt x="1896" y="4632"/>
                      <a:pt x="1887" y="4641"/>
                      <a:pt x="1876" y="4641"/>
                    </a:cubicBezTo>
                    <a:cubicBezTo>
                      <a:pt x="1865" y="4641"/>
                      <a:pt x="1856" y="4632"/>
                      <a:pt x="1856" y="4621"/>
                    </a:cubicBezTo>
                    <a:close/>
                    <a:moveTo>
                      <a:pt x="1856" y="4421"/>
                    </a:moveTo>
                    <a:lnTo>
                      <a:pt x="1856" y="4421"/>
                    </a:lnTo>
                    <a:cubicBezTo>
                      <a:pt x="1856" y="4410"/>
                      <a:pt x="1865" y="4401"/>
                      <a:pt x="1876" y="4401"/>
                    </a:cubicBezTo>
                    <a:cubicBezTo>
                      <a:pt x="1887" y="4401"/>
                      <a:pt x="1896" y="4410"/>
                      <a:pt x="1896" y="4421"/>
                    </a:cubicBezTo>
                    <a:lnTo>
                      <a:pt x="1896" y="4421"/>
                    </a:lnTo>
                    <a:cubicBezTo>
                      <a:pt x="1896" y="4432"/>
                      <a:pt x="1887" y="4441"/>
                      <a:pt x="1876" y="4441"/>
                    </a:cubicBezTo>
                    <a:cubicBezTo>
                      <a:pt x="1865" y="4441"/>
                      <a:pt x="1856" y="4432"/>
                      <a:pt x="1856" y="4421"/>
                    </a:cubicBezTo>
                    <a:close/>
                    <a:moveTo>
                      <a:pt x="1856" y="4221"/>
                    </a:moveTo>
                    <a:lnTo>
                      <a:pt x="1856" y="4221"/>
                    </a:lnTo>
                    <a:cubicBezTo>
                      <a:pt x="1856" y="4210"/>
                      <a:pt x="1865" y="4201"/>
                      <a:pt x="1876" y="4201"/>
                    </a:cubicBezTo>
                    <a:cubicBezTo>
                      <a:pt x="1887" y="4201"/>
                      <a:pt x="1896" y="4210"/>
                      <a:pt x="1896" y="4221"/>
                    </a:cubicBezTo>
                    <a:lnTo>
                      <a:pt x="1896" y="4221"/>
                    </a:lnTo>
                    <a:cubicBezTo>
                      <a:pt x="1896" y="4232"/>
                      <a:pt x="1887" y="4241"/>
                      <a:pt x="1876" y="4241"/>
                    </a:cubicBezTo>
                    <a:cubicBezTo>
                      <a:pt x="1865" y="4241"/>
                      <a:pt x="1856" y="4232"/>
                      <a:pt x="1856" y="4221"/>
                    </a:cubicBezTo>
                    <a:close/>
                    <a:moveTo>
                      <a:pt x="1856" y="4021"/>
                    </a:moveTo>
                    <a:lnTo>
                      <a:pt x="1856" y="4021"/>
                    </a:lnTo>
                    <a:cubicBezTo>
                      <a:pt x="1856" y="4010"/>
                      <a:pt x="1865" y="4001"/>
                      <a:pt x="1876" y="4001"/>
                    </a:cubicBezTo>
                    <a:cubicBezTo>
                      <a:pt x="1887" y="4001"/>
                      <a:pt x="1896" y="4010"/>
                      <a:pt x="1896" y="4021"/>
                    </a:cubicBezTo>
                    <a:lnTo>
                      <a:pt x="1896" y="4021"/>
                    </a:lnTo>
                    <a:cubicBezTo>
                      <a:pt x="1896" y="4032"/>
                      <a:pt x="1887" y="4041"/>
                      <a:pt x="1876" y="4041"/>
                    </a:cubicBezTo>
                    <a:cubicBezTo>
                      <a:pt x="1865" y="4041"/>
                      <a:pt x="1856" y="4032"/>
                      <a:pt x="1856" y="4021"/>
                    </a:cubicBezTo>
                    <a:close/>
                    <a:moveTo>
                      <a:pt x="1856" y="3821"/>
                    </a:moveTo>
                    <a:lnTo>
                      <a:pt x="1856" y="3821"/>
                    </a:lnTo>
                    <a:cubicBezTo>
                      <a:pt x="1856" y="3810"/>
                      <a:pt x="1865" y="3801"/>
                      <a:pt x="1876" y="3801"/>
                    </a:cubicBezTo>
                    <a:cubicBezTo>
                      <a:pt x="1887" y="3801"/>
                      <a:pt x="1896" y="3810"/>
                      <a:pt x="1896" y="3821"/>
                    </a:cubicBezTo>
                    <a:lnTo>
                      <a:pt x="1896" y="3821"/>
                    </a:lnTo>
                    <a:cubicBezTo>
                      <a:pt x="1896" y="3832"/>
                      <a:pt x="1887" y="3841"/>
                      <a:pt x="1876" y="3841"/>
                    </a:cubicBezTo>
                    <a:cubicBezTo>
                      <a:pt x="1865" y="3841"/>
                      <a:pt x="1856" y="3832"/>
                      <a:pt x="1856" y="3821"/>
                    </a:cubicBezTo>
                    <a:close/>
                    <a:moveTo>
                      <a:pt x="1856" y="3621"/>
                    </a:moveTo>
                    <a:lnTo>
                      <a:pt x="1856" y="3621"/>
                    </a:lnTo>
                    <a:cubicBezTo>
                      <a:pt x="1856" y="3610"/>
                      <a:pt x="1865" y="3601"/>
                      <a:pt x="1876" y="3601"/>
                    </a:cubicBezTo>
                    <a:cubicBezTo>
                      <a:pt x="1887" y="3601"/>
                      <a:pt x="1896" y="3610"/>
                      <a:pt x="1896" y="3621"/>
                    </a:cubicBezTo>
                    <a:lnTo>
                      <a:pt x="1896" y="3621"/>
                    </a:lnTo>
                    <a:cubicBezTo>
                      <a:pt x="1896" y="3632"/>
                      <a:pt x="1887" y="3641"/>
                      <a:pt x="1876" y="3641"/>
                    </a:cubicBezTo>
                    <a:cubicBezTo>
                      <a:pt x="1865" y="3641"/>
                      <a:pt x="1856" y="3632"/>
                      <a:pt x="1856" y="3621"/>
                    </a:cubicBezTo>
                    <a:close/>
                    <a:moveTo>
                      <a:pt x="1856" y="3421"/>
                    </a:moveTo>
                    <a:lnTo>
                      <a:pt x="1856" y="3421"/>
                    </a:lnTo>
                    <a:cubicBezTo>
                      <a:pt x="1856" y="3410"/>
                      <a:pt x="1865" y="3401"/>
                      <a:pt x="1876" y="3401"/>
                    </a:cubicBezTo>
                    <a:cubicBezTo>
                      <a:pt x="1887" y="3401"/>
                      <a:pt x="1896" y="3410"/>
                      <a:pt x="1896" y="3421"/>
                    </a:cubicBezTo>
                    <a:lnTo>
                      <a:pt x="1896" y="3421"/>
                    </a:lnTo>
                    <a:cubicBezTo>
                      <a:pt x="1896" y="3432"/>
                      <a:pt x="1887" y="3441"/>
                      <a:pt x="1876" y="3441"/>
                    </a:cubicBezTo>
                    <a:cubicBezTo>
                      <a:pt x="1865" y="3441"/>
                      <a:pt x="1856" y="3432"/>
                      <a:pt x="1856" y="3421"/>
                    </a:cubicBezTo>
                    <a:close/>
                    <a:moveTo>
                      <a:pt x="1856" y="3221"/>
                    </a:moveTo>
                    <a:lnTo>
                      <a:pt x="1856" y="3221"/>
                    </a:lnTo>
                    <a:cubicBezTo>
                      <a:pt x="1856" y="3210"/>
                      <a:pt x="1865" y="3201"/>
                      <a:pt x="1876" y="3201"/>
                    </a:cubicBezTo>
                    <a:cubicBezTo>
                      <a:pt x="1887" y="3201"/>
                      <a:pt x="1896" y="3210"/>
                      <a:pt x="1896" y="3221"/>
                    </a:cubicBezTo>
                    <a:lnTo>
                      <a:pt x="1896" y="3221"/>
                    </a:lnTo>
                    <a:cubicBezTo>
                      <a:pt x="1896" y="3232"/>
                      <a:pt x="1887" y="3241"/>
                      <a:pt x="1876" y="3241"/>
                    </a:cubicBezTo>
                    <a:cubicBezTo>
                      <a:pt x="1865" y="3241"/>
                      <a:pt x="1856" y="3232"/>
                      <a:pt x="1856" y="3221"/>
                    </a:cubicBezTo>
                    <a:close/>
                    <a:moveTo>
                      <a:pt x="1856" y="3021"/>
                    </a:moveTo>
                    <a:lnTo>
                      <a:pt x="1856" y="3021"/>
                    </a:lnTo>
                    <a:cubicBezTo>
                      <a:pt x="1856" y="3010"/>
                      <a:pt x="1865" y="3001"/>
                      <a:pt x="1876" y="3001"/>
                    </a:cubicBezTo>
                    <a:cubicBezTo>
                      <a:pt x="1887" y="3001"/>
                      <a:pt x="1896" y="3010"/>
                      <a:pt x="1896" y="3021"/>
                    </a:cubicBezTo>
                    <a:lnTo>
                      <a:pt x="1896" y="3021"/>
                    </a:lnTo>
                    <a:cubicBezTo>
                      <a:pt x="1896" y="3032"/>
                      <a:pt x="1887" y="3041"/>
                      <a:pt x="1876" y="3041"/>
                    </a:cubicBezTo>
                    <a:cubicBezTo>
                      <a:pt x="1865" y="3041"/>
                      <a:pt x="1856" y="3032"/>
                      <a:pt x="1856" y="3021"/>
                    </a:cubicBezTo>
                    <a:close/>
                    <a:moveTo>
                      <a:pt x="1856" y="2821"/>
                    </a:moveTo>
                    <a:lnTo>
                      <a:pt x="1856" y="2821"/>
                    </a:lnTo>
                    <a:cubicBezTo>
                      <a:pt x="1856" y="2810"/>
                      <a:pt x="1865" y="2801"/>
                      <a:pt x="1876" y="2801"/>
                    </a:cubicBezTo>
                    <a:cubicBezTo>
                      <a:pt x="1887" y="2801"/>
                      <a:pt x="1896" y="2810"/>
                      <a:pt x="1896" y="2821"/>
                    </a:cubicBezTo>
                    <a:lnTo>
                      <a:pt x="1896" y="2821"/>
                    </a:lnTo>
                    <a:cubicBezTo>
                      <a:pt x="1896" y="2832"/>
                      <a:pt x="1887" y="2841"/>
                      <a:pt x="1876" y="2841"/>
                    </a:cubicBezTo>
                    <a:cubicBezTo>
                      <a:pt x="1865" y="2841"/>
                      <a:pt x="1856" y="2832"/>
                      <a:pt x="1856" y="2821"/>
                    </a:cubicBezTo>
                    <a:close/>
                    <a:moveTo>
                      <a:pt x="1856" y="2621"/>
                    </a:moveTo>
                    <a:lnTo>
                      <a:pt x="1856" y="2621"/>
                    </a:lnTo>
                    <a:cubicBezTo>
                      <a:pt x="1856" y="2609"/>
                      <a:pt x="1865" y="2601"/>
                      <a:pt x="1876" y="2601"/>
                    </a:cubicBezTo>
                    <a:cubicBezTo>
                      <a:pt x="1887" y="2601"/>
                      <a:pt x="1896" y="2609"/>
                      <a:pt x="1896" y="2621"/>
                    </a:cubicBezTo>
                    <a:lnTo>
                      <a:pt x="1896" y="2621"/>
                    </a:lnTo>
                    <a:cubicBezTo>
                      <a:pt x="1896" y="2632"/>
                      <a:pt x="1887" y="2641"/>
                      <a:pt x="1876" y="2641"/>
                    </a:cubicBezTo>
                    <a:cubicBezTo>
                      <a:pt x="1865" y="2641"/>
                      <a:pt x="1856" y="2632"/>
                      <a:pt x="1856" y="2621"/>
                    </a:cubicBezTo>
                    <a:close/>
                    <a:moveTo>
                      <a:pt x="1856" y="2421"/>
                    </a:moveTo>
                    <a:lnTo>
                      <a:pt x="1856" y="2420"/>
                    </a:lnTo>
                    <a:cubicBezTo>
                      <a:pt x="1856" y="2409"/>
                      <a:pt x="1865" y="2400"/>
                      <a:pt x="1876" y="2400"/>
                    </a:cubicBezTo>
                    <a:cubicBezTo>
                      <a:pt x="1887" y="2400"/>
                      <a:pt x="1896" y="2409"/>
                      <a:pt x="1896" y="2420"/>
                    </a:cubicBezTo>
                    <a:lnTo>
                      <a:pt x="1896" y="2421"/>
                    </a:lnTo>
                    <a:cubicBezTo>
                      <a:pt x="1896" y="2432"/>
                      <a:pt x="1887" y="2441"/>
                      <a:pt x="1876" y="2441"/>
                    </a:cubicBezTo>
                    <a:cubicBezTo>
                      <a:pt x="1865" y="2441"/>
                      <a:pt x="1856" y="2432"/>
                      <a:pt x="1856" y="2421"/>
                    </a:cubicBezTo>
                    <a:close/>
                    <a:moveTo>
                      <a:pt x="1856" y="2220"/>
                    </a:moveTo>
                    <a:lnTo>
                      <a:pt x="1856" y="2220"/>
                    </a:lnTo>
                    <a:cubicBezTo>
                      <a:pt x="1856" y="2209"/>
                      <a:pt x="1865" y="2200"/>
                      <a:pt x="1876" y="2200"/>
                    </a:cubicBezTo>
                    <a:cubicBezTo>
                      <a:pt x="1887" y="2200"/>
                      <a:pt x="1896" y="2209"/>
                      <a:pt x="1896" y="2220"/>
                    </a:cubicBezTo>
                    <a:lnTo>
                      <a:pt x="1896" y="2220"/>
                    </a:lnTo>
                    <a:cubicBezTo>
                      <a:pt x="1896" y="2232"/>
                      <a:pt x="1887" y="2240"/>
                      <a:pt x="1876" y="2240"/>
                    </a:cubicBezTo>
                    <a:cubicBezTo>
                      <a:pt x="1865" y="2240"/>
                      <a:pt x="1856" y="2232"/>
                      <a:pt x="1856" y="2220"/>
                    </a:cubicBezTo>
                    <a:close/>
                    <a:moveTo>
                      <a:pt x="1856" y="2020"/>
                    </a:moveTo>
                    <a:lnTo>
                      <a:pt x="1856" y="2020"/>
                    </a:lnTo>
                    <a:cubicBezTo>
                      <a:pt x="1856" y="2009"/>
                      <a:pt x="1865" y="2000"/>
                      <a:pt x="1876" y="2000"/>
                    </a:cubicBezTo>
                    <a:cubicBezTo>
                      <a:pt x="1887" y="2000"/>
                      <a:pt x="1896" y="2009"/>
                      <a:pt x="1896" y="2020"/>
                    </a:cubicBezTo>
                    <a:lnTo>
                      <a:pt x="1896" y="2020"/>
                    </a:lnTo>
                    <a:cubicBezTo>
                      <a:pt x="1896" y="2031"/>
                      <a:pt x="1887" y="2040"/>
                      <a:pt x="1876" y="2040"/>
                    </a:cubicBezTo>
                    <a:cubicBezTo>
                      <a:pt x="1865" y="2040"/>
                      <a:pt x="1856" y="2031"/>
                      <a:pt x="1856" y="2020"/>
                    </a:cubicBezTo>
                    <a:close/>
                    <a:moveTo>
                      <a:pt x="1856" y="1820"/>
                    </a:moveTo>
                    <a:lnTo>
                      <a:pt x="1856" y="1820"/>
                    </a:lnTo>
                    <a:cubicBezTo>
                      <a:pt x="1856" y="1809"/>
                      <a:pt x="1865" y="1800"/>
                      <a:pt x="1876" y="1800"/>
                    </a:cubicBezTo>
                    <a:cubicBezTo>
                      <a:pt x="1887" y="1800"/>
                      <a:pt x="1896" y="1809"/>
                      <a:pt x="1896" y="1820"/>
                    </a:cubicBezTo>
                    <a:lnTo>
                      <a:pt x="1896" y="1820"/>
                    </a:lnTo>
                    <a:cubicBezTo>
                      <a:pt x="1896" y="1831"/>
                      <a:pt x="1887" y="1840"/>
                      <a:pt x="1876" y="1840"/>
                    </a:cubicBezTo>
                    <a:cubicBezTo>
                      <a:pt x="1865" y="1840"/>
                      <a:pt x="1856" y="1831"/>
                      <a:pt x="1856" y="1820"/>
                    </a:cubicBezTo>
                    <a:close/>
                    <a:moveTo>
                      <a:pt x="1856" y="1620"/>
                    </a:moveTo>
                    <a:lnTo>
                      <a:pt x="1856" y="1620"/>
                    </a:lnTo>
                    <a:cubicBezTo>
                      <a:pt x="1856" y="1609"/>
                      <a:pt x="1865" y="1600"/>
                      <a:pt x="1876" y="1600"/>
                    </a:cubicBezTo>
                    <a:cubicBezTo>
                      <a:pt x="1887" y="1600"/>
                      <a:pt x="1896" y="1609"/>
                      <a:pt x="1896" y="1620"/>
                    </a:cubicBezTo>
                    <a:lnTo>
                      <a:pt x="1896" y="1620"/>
                    </a:lnTo>
                    <a:cubicBezTo>
                      <a:pt x="1896" y="1631"/>
                      <a:pt x="1887" y="1640"/>
                      <a:pt x="1876" y="1640"/>
                    </a:cubicBezTo>
                    <a:cubicBezTo>
                      <a:pt x="1865" y="1640"/>
                      <a:pt x="1856" y="1631"/>
                      <a:pt x="1856" y="1620"/>
                    </a:cubicBezTo>
                    <a:close/>
                    <a:moveTo>
                      <a:pt x="1856" y="1420"/>
                    </a:moveTo>
                    <a:lnTo>
                      <a:pt x="1856" y="1420"/>
                    </a:lnTo>
                    <a:cubicBezTo>
                      <a:pt x="1856" y="1409"/>
                      <a:pt x="1865" y="1400"/>
                      <a:pt x="1876" y="1400"/>
                    </a:cubicBezTo>
                    <a:cubicBezTo>
                      <a:pt x="1887" y="1400"/>
                      <a:pt x="1896" y="1409"/>
                      <a:pt x="1896" y="1420"/>
                    </a:cubicBezTo>
                    <a:lnTo>
                      <a:pt x="1896" y="1420"/>
                    </a:lnTo>
                    <a:cubicBezTo>
                      <a:pt x="1896" y="1431"/>
                      <a:pt x="1887" y="1440"/>
                      <a:pt x="1876" y="1440"/>
                    </a:cubicBezTo>
                    <a:cubicBezTo>
                      <a:pt x="1865" y="1440"/>
                      <a:pt x="1856" y="1431"/>
                      <a:pt x="1856" y="1420"/>
                    </a:cubicBezTo>
                    <a:close/>
                    <a:moveTo>
                      <a:pt x="1856" y="1220"/>
                    </a:moveTo>
                    <a:lnTo>
                      <a:pt x="1856" y="1220"/>
                    </a:lnTo>
                    <a:cubicBezTo>
                      <a:pt x="1856" y="1209"/>
                      <a:pt x="1865" y="1200"/>
                      <a:pt x="1876" y="1200"/>
                    </a:cubicBezTo>
                    <a:cubicBezTo>
                      <a:pt x="1887" y="1200"/>
                      <a:pt x="1896" y="1209"/>
                      <a:pt x="1896" y="1220"/>
                    </a:cubicBezTo>
                    <a:lnTo>
                      <a:pt x="1896" y="1220"/>
                    </a:lnTo>
                    <a:cubicBezTo>
                      <a:pt x="1896" y="1231"/>
                      <a:pt x="1887" y="1240"/>
                      <a:pt x="1876" y="1240"/>
                    </a:cubicBezTo>
                    <a:cubicBezTo>
                      <a:pt x="1865" y="1240"/>
                      <a:pt x="1856" y="1231"/>
                      <a:pt x="1856" y="1220"/>
                    </a:cubicBezTo>
                    <a:close/>
                    <a:moveTo>
                      <a:pt x="1856" y="1020"/>
                    </a:moveTo>
                    <a:lnTo>
                      <a:pt x="1856" y="1020"/>
                    </a:lnTo>
                    <a:cubicBezTo>
                      <a:pt x="1856" y="1009"/>
                      <a:pt x="1865" y="1000"/>
                      <a:pt x="1876" y="1000"/>
                    </a:cubicBezTo>
                    <a:cubicBezTo>
                      <a:pt x="1887" y="1000"/>
                      <a:pt x="1896" y="1009"/>
                      <a:pt x="1896" y="1020"/>
                    </a:cubicBezTo>
                    <a:lnTo>
                      <a:pt x="1896" y="1020"/>
                    </a:lnTo>
                    <a:cubicBezTo>
                      <a:pt x="1896" y="1031"/>
                      <a:pt x="1887" y="1040"/>
                      <a:pt x="1876" y="1040"/>
                    </a:cubicBezTo>
                    <a:cubicBezTo>
                      <a:pt x="1865" y="1040"/>
                      <a:pt x="1856" y="1031"/>
                      <a:pt x="1856" y="1020"/>
                    </a:cubicBezTo>
                    <a:close/>
                    <a:moveTo>
                      <a:pt x="1856" y="820"/>
                    </a:moveTo>
                    <a:lnTo>
                      <a:pt x="1856" y="820"/>
                    </a:lnTo>
                    <a:cubicBezTo>
                      <a:pt x="1856" y="809"/>
                      <a:pt x="1865" y="800"/>
                      <a:pt x="1876" y="800"/>
                    </a:cubicBezTo>
                    <a:cubicBezTo>
                      <a:pt x="1887" y="800"/>
                      <a:pt x="1896" y="809"/>
                      <a:pt x="1896" y="820"/>
                    </a:cubicBezTo>
                    <a:lnTo>
                      <a:pt x="1896" y="820"/>
                    </a:lnTo>
                    <a:cubicBezTo>
                      <a:pt x="1896" y="831"/>
                      <a:pt x="1887" y="840"/>
                      <a:pt x="1876" y="840"/>
                    </a:cubicBezTo>
                    <a:cubicBezTo>
                      <a:pt x="1865" y="840"/>
                      <a:pt x="1856" y="831"/>
                      <a:pt x="1856" y="820"/>
                    </a:cubicBezTo>
                    <a:close/>
                    <a:moveTo>
                      <a:pt x="1856" y="620"/>
                    </a:moveTo>
                    <a:lnTo>
                      <a:pt x="1856" y="620"/>
                    </a:lnTo>
                    <a:cubicBezTo>
                      <a:pt x="1856" y="609"/>
                      <a:pt x="1865" y="600"/>
                      <a:pt x="1876" y="600"/>
                    </a:cubicBezTo>
                    <a:cubicBezTo>
                      <a:pt x="1887" y="600"/>
                      <a:pt x="1896" y="609"/>
                      <a:pt x="1896" y="620"/>
                    </a:cubicBezTo>
                    <a:lnTo>
                      <a:pt x="1896" y="620"/>
                    </a:lnTo>
                    <a:cubicBezTo>
                      <a:pt x="1896" y="631"/>
                      <a:pt x="1887" y="640"/>
                      <a:pt x="1876" y="640"/>
                    </a:cubicBezTo>
                    <a:cubicBezTo>
                      <a:pt x="1865" y="640"/>
                      <a:pt x="1856" y="631"/>
                      <a:pt x="1856" y="620"/>
                    </a:cubicBezTo>
                    <a:close/>
                    <a:moveTo>
                      <a:pt x="1856" y="420"/>
                    </a:moveTo>
                    <a:lnTo>
                      <a:pt x="1856" y="420"/>
                    </a:lnTo>
                    <a:cubicBezTo>
                      <a:pt x="1856" y="409"/>
                      <a:pt x="1865" y="400"/>
                      <a:pt x="1876" y="400"/>
                    </a:cubicBezTo>
                    <a:cubicBezTo>
                      <a:pt x="1887" y="400"/>
                      <a:pt x="1896" y="409"/>
                      <a:pt x="1896" y="420"/>
                    </a:cubicBezTo>
                    <a:lnTo>
                      <a:pt x="1896" y="420"/>
                    </a:lnTo>
                    <a:cubicBezTo>
                      <a:pt x="1896" y="431"/>
                      <a:pt x="1887" y="440"/>
                      <a:pt x="1876" y="440"/>
                    </a:cubicBezTo>
                    <a:cubicBezTo>
                      <a:pt x="1865" y="440"/>
                      <a:pt x="1856" y="431"/>
                      <a:pt x="1856" y="420"/>
                    </a:cubicBezTo>
                    <a:close/>
                    <a:moveTo>
                      <a:pt x="1856" y="220"/>
                    </a:moveTo>
                    <a:lnTo>
                      <a:pt x="1856" y="220"/>
                    </a:lnTo>
                    <a:cubicBezTo>
                      <a:pt x="1856" y="209"/>
                      <a:pt x="1865" y="200"/>
                      <a:pt x="1876" y="200"/>
                    </a:cubicBezTo>
                    <a:cubicBezTo>
                      <a:pt x="1887" y="200"/>
                      <a:pt x="1896" y="209"/>
                      <a:pt x="1896" y="220"/>
                    </a:cubicBezTo>
                    <a:lnTo>
                      <a:pt x="1896" y="220"/>
                    </a:lnTo>
                    <a:cubicBezTo>
                      <a:pt x="1896" y="231"/>
                      <a:pt x="1887" y="240"/>
                      <a:pt x="1876" y="240"/>
                    </a:cubicBezTo>
                    <a:cubicBezTo>
                      <a:pt x="1865" y="240"/>
                      <a:pt x="1856" y="231"/>
                      <a:pt x="1856" y="220"/>
                    </a:cubicBezTo>
                    <a:close/>
                    <a:moveTo>
                      <a:pt x="1856" y="20"/>
                    </a:moveTo>
                    <a:lnTo>
                      <a:pt x="1856" y="20"/>
                    </a:lnTo>
                    <a:cubicBezTo>
                      <a:pt x="1856" y="9"/>
                      <a:pt x="1865" y="0"/>
                      <a:pt x="1876" y="0"/>
                    </a:cubicBezTo>
                    <a:cubicBezTo>
                      <a:pt x="1887" y="0"/>
                      <a:pt x="1896" y="9"/>
                      <a:pt x="1896" y="20"/>
                    </a:cubicBezTo>
                    <a:lnTo>
                      <a:pt x="1896" y="20"/>
                    </a:lnTo>
                    <a:cubicBezTo>
                      <a:pt x="1896" y="31"/>
                      <a:pt x="1887" y="40"/>
                      <a:pt x="1876" y="40"/>
                    </a:cubicBezTo>
                    <a:cubicBezTo>
                      <a:pt x="1865" y="40"/>
                      <a:pt x="1856" y="31"/>
                      <a:pt x="1856" y="20"/>
                    </a:cubicBezTo>
                    <a:close/>
                    <a:moveTo>
                      <a:pt x="1209" y="5323"/>
                    </a:moveTo>
                    <a:lnTo>
                      <a:pt x="1209" y="5323"/>
                    </a:lnTo>
                    <a:cubicBezTo>
                      <a:pt x="1206" y="5333"/>
                      <a:pt x="1194" y="5338"/>
                      <a:pt x="1184" y="5334"/>
                    </a:cubicBezTo>
                    <a:cubicBezTo>
                      <a:pt x="1173" y="5331"/>
                      <a:pt x="1168" y="5319"/>
                      <a:pt x="1172" y="5309"/>
                    </a:cubicBezTo>
                    <a:lnTo>
                      <a:pt x="1172" y="5309"/>
                    </a:lnTo>
                    <a:cubicBezTo>
                      <a:pt x="1176" y="5298"/>
                      <a:pt x="1187" y="5293"/>
                      <a:pt x="1198" y="5297"/>
                    </a:cubicBezTo>
                    <a:cubicBezTo>
                      <a:pt x="1208" y="5301"/>
                      <a:pt x="1213" y="5312"/>
                      <a:pt x="1209" y="5323"/>
                    </a:cubicBezTo>
                    <a:close/>
                    <a:moveTo>
                      <a:pt x="1141" y="5510"/>
                    </a:moveTo>
                    <a:lnTo>
                      <a:pt x="1141" y="5510"/>
                    </a:lnTo>
                    <a:cubicBezTo>
                      <a:pt x="1137" y="5521"/>
                      <a:pt x="1125" y="5526"/>
                      <a:pt x="1115" y="5522"/>
                    </a:cubicBezTo>
                    <a:cubicBezTo>
                      <a:pt x="1105" y="5519"/>
                      <a:pt x="1099" y="5507"/>
                      <a:pt x="1103" y="5497"/>
                    </a:cubicBezTo>
                    <a:lnTo>
                      <a:pt x="1103" y="5497"/>
                    </a:lnTo>
                    <a:cubicBezTo>
                      <a:pt x="1107" y="5486"/>
                      <a:pt x="1118" y="5481"/>
                      <a:pt x="1129" y="5485"/>
                    </a:cubicBezTo>
                    <a:cubicBezTo>
                      <a:pt x="1139" y="5489"/>
                      <a:pt x="1145" y="5500"/>
                      <a:pt x="1141" y="5510"/>
                    </a:cubicBezTo>
                    <a:close/>
                    <a:moveTo>
                      <a:pt x="1072" y="5698"/>
                    </a:moveTo>
                    <a:lnTo>
                      <a:pt x="1072" y="5698"/>
                    </a:lnTo>
                    <a:cubicBezTo>
                      <a:pt x="1068" y="5709"/>
                      <a:pt x="1057" y="5714"/>
                      <a:pt x="1046" y="5710"/>
                    </a:cubicBezTo>
                    <a:cubicBezTo>
                      <a:pt x="1036" y="5706"/>
                      <a:pt x="1031" y="5695"/>
                      <a:pt x="1034" y="5685"/>
                    </a:cubicBezTo>
                    <a:lnTo>
                      <a:pt x="1034" y="5685"/>
                    </a:lnTo>
                    <a:cubicBezTo>
                      <a:pt x="1038" y="5674"/>
                      <a:pt x="1050" y="5669"/>
                      <a:pt x="1060" y="5673"/>
                    </a:cubicBezTo>
                    <a:cubicBezTo>
                      <a:pt x="1070" y="5676"/>
                      <a:pt x="1076" y="5688"/>
                      <a:pt x="1072" y="5698"/>
                    </a:cubicBezTo>
                    <a:close/>
                    <a:moveTo>
                      <a:pt x="1003" y="5886"/>
                    </a:moveTo>
                    <a:lnTo>
                      <a:pt x="1003" y="5886"/>
                    </a:lnTo>
                    <a:cubicBezTo>
                      <a:pt x="999" y="5897"/>
                      <a:pt x="988" y="5902"/>
                      <a:pt x="978" y="5898"/>
                    </a:cubicBezTo>
                    <a:cubicBezTo>
                      <a:pt x="967" y="5894"/>
                      <a:pt x="962" y="5883"/>
                      <a:pt x="966" y="5872"/>
                    </a:cubicBezTo>
                    <a:lnTo>
                      <a:pt x="966" y="5872"/>
                    </a:lnTo>
                    <a:cubicBezTo>
                      <a:pt x="970" y="5862"/>
                      <a:pt x="981" y="5857"/>
                      <a:pt x="991" y="5860"/>
                    </a:cubicBezTo>
                    <a:cubicBezTo>
                      <a:pt x="1002" y="5864"/>
                      <a:pt x="1007" y="5876"/>
                      <a:pt x="1003" y="5886"/>
                    </a:cubicBezTo>
                    <a:close/>
                    <a:moveTo>
                      <a:pt x="935" y="6074"/>
                    </a:moveTo>
                    <a:lnTo>
                      <a:pt x="935" y="6074"/>
                    </a:lnTo>
                    <a:cubicBezTo>
                      <a:pt x="931" y="6084"/>
                      <a:pt x="919" y="6090"/>
                      <a:pt x="909" y="6086"/>
                    </a:cubicBezTo>
                    <a:cubicBezTo>
                      <a:pt x="898" y="6082"/>
                      <a:pt x="893" y="6071"/>
                      <a:pt x="897" y="6060"/>
                    </a:cubicBezTo>
                    <a:lnTo>
                      <a:pt x="897" y="6060"/>
                    </a:lnTo>
                    <a:cubicBezTo>
                      <a:pt x="901" y="6050"/>
                      <a:pt x="912" y="6045"/>
                      <a:pt x="923" y="6048"/>
                    </a:cubicBezTo>
                    <a:cubicBezTo>
                      <a:pt x="933" y="6052"/>
                      <a:pt x="938" y="6064"/>
                      <a:pt x="935" y="6074"/>
                    </a:cubicBezTo>
                    <a:close/>
                    <a:moveTo>
                      <a:pt x="866" y="6262"/>
                    </a:moveTo>
                    <a:lnTo>
                      <a:pt x="866" y="6262"/>
                    </a:lnTo>
                    <a:cubicBezTo>
                      <a:pt x="862" y="6272"/>
                      <a:pt x="851" y="6278"/>
                      <a:pt x="840" y="6274"/>
                    </a:cubicBezTo>
                    <a:cubicBezTo>
                      <a:pt x="830" y="6270"/>
                      <a:pt x="824" y="6258"/>
                      <a:pt x="828" y="6248"/>
                    </a:cubicBezTo>
                    <a:lnTo>
                      <a:pt x="828" y="6248"/>
                    </a:lnTo>
                    <a:cubicBezTo>
                      <a:pt x="832" y="6238"/>
                      <a:pt x="844" y="6232"/>
                      <a:pt x="854" y="6236"/>
                    </a:cubicBezTo>
                    <a:cubicBezTo>
                      <a:pt x="864" y="6240"/>
                      <a:pt x="870" y="6252"/>
                      <a:pt x="866" y="6262"/>
                    </a:cubicBezTo>
                    <a:close/>
                    <a:moveTo>
                      <a:pt x="797" y="6450"/>
                    </a:moveTo>
                    <a:lnTo>
                      <a:pt x="797" y="6450"/>
                    </a:lnTo>
                    <a:cubicBezTo>
                      <a:pt x="793" y="6460"/>
                      <a:pt x="782" y="6465"/>
                      <a:pt x="771" y="6462"/>
                    </a:cubicBezTo>
                    <a:cubicBezTo>
                      <a:pt x="761" y="6458"/>
                      <a:pt x="756" y="6446"/>
                      <a:pt x="760" y="6436"/>
                    </a:cubicBezTo>
                    <a:lnTo>
                      <a:pt x="760" y="6436"/>
                    </a:lnTo>
                    <a:cubicBezTo>
                      <a:pt x="763" y="6426"/>
                      <a:pt x="775" y="6420"/>
                      <a:pt x="785" y="6424"/>
                    </a:cubicBezTo>
                    <a:cubicBezTo>
                      <a:pt x="796" y="6428"/>
                      <a:pt x="801" y="6439"/>
                      <a:pt x="797" y="6450"/>
                    </a:cubicBezTo>
                    <a:close/>
                    <a:moveTo>
                      <a:pt x="728" y="6638"/>
                    </a:moveTo>
                    <a:lnTo>
                      <a:pt x="728" y="6638"/>
                    </a:lnTo>
                    <a:cubicBezTo>
                      <a:pt x="725" y="6648"/>
                      <a:pt x="713" y="6653"/>
                      <a:pt x="703" y="6650"/>
                    </a:cubicBezTo>
                    <a:cubicBezTo>
                      <a:pt x="692" y="6646"/>
                      <a:pt x="687" y="6634"/>
                      <a:pt x="691" y="6624"/>
                    </a:cubicBezTo>
                    <a:lnTo>
                      <a:pt x="691" y="6624"/>
                    </a:lnTo>
                    <a:cubicBezTo>
                      <a:pt x="695" y="6613"/>
                      <a:pt x="706" y="6608"/>
                      <a:pt x="716" y="6612"/>
                    </a:cubicBezTo>
                    <a:cubicBezTo>
                      <a:pt x="727" y="6616"/>
                      <a:pt x="732" y="6627"/>
                      <a:pt x="728" y="6638"/>
                    </a:cubicBezTo>
                    <a:close/>
                    <a:moveTo>
                      <a:pt x="660" y="6825"/>
                    </a:moveTo>
                    <a:lnTo>
                      <a:pt x="660" y="6826"/>
                    </a:lnTo>
                    <a:cubicBezTo>
                      <a:pt x="656" y="6836"/>
                      <a:pt x="644" y="6841"/>
                      <a:pt x="634" y="6837"/>
                    </a:cubicBezTo>
                    <a:cubicBezTo>
                      <a:pt x="624" y="6834"/>
                      <a:pt x="618" y="6822"/>
                      <a:pt x="622" y="6812"/>
                    </a:cubicBezTo>
                    <a:lnTo>
                      <a:pt x="622" y="6812"/>
                    </a:lnTo>
                    <a:cubicBezTo>
                      <a:pt x="626" y="6801"/>
                      <a:pt x="637" y="6796"/>
                      <a:pt x="648" y="6800"/>
                    </a:cubicBezTo>
                    <a:cubicBezTo>
                      <a:pt x="658" y="6804"/>
                      <a:pt x="663" y="6815"/>
                      <a:pt x="660" y="6825"/>
                    </a:cubicBezTo>
                    <a:close/>
                    <a:moveTo>
                      <a:pt x="591" y="7013"/>
                    </a:moveTo>
                    <a:lnTo>
                      <a:pt x="591" y="7013"/>
                    </a:lnTo>
                    <a:cubicBezTo>
                      <a:pt x="587" y="7024"/>
                      <a:pt x="576" y="7029"/>
                      <a:pt x="565" y="7025"/>
                    </a:cubicBezTo>
                    <a:cubicBezTo>
                      <a:pt x="555" y="7021"/>
                      <a:pt x="550" y="7010"/>
                      <a:pt x="553" y="7000"/>
                    </a:cubicBezTo>
                    <a:lnTo>
                      <a:pt x="553" y="7000"/>
                    </a:lnTo>
                    <a:cubicBezTo>
                      <a:pt x="557" y="6989"/>
                      <a:pt x="569" y="6984"/>
                      <a:pt x="579" y="6988"/>
                    </a:cubicBezTo>
                    <a:cubicBezTo>
                      <a:pt x="589" y="6991"/>
                      <a:pt x="595" y="7003"/>
                      <a:pt x="591" y="7013"/>
                    </a:cubicBezTo>
                    <a:close/>
                    <a:moveTo>
                      <a:pt x="522" y="7201"/>
                    </a:moveTo>
                    <a:lnTo>
                      <a:pt x="522" y="7201"/>
                    </a:lnTo>
                    <a:cubicBezTo>
                      <a:pt x="518" y="7212"/>
                      <a:pt x="507" y="7217"/>
                      <a:pt x="496" y="7213"/>
                    </a:cubicBezTo>
                    <a:cubicBezTo>
                      <a:pt x="486" y="7209"/>
                      <a:pt x="481" y="7198"/>
                      <a:pt x="485" y="7187"/>
                    </a:cubicBezTo>
                    <a:lnTo>
                      <a:pt x="485" y="7187"/>
                    </a:lnTo>
                    <a:cubicBezTo>
                      <a:pt x="488" y="7177"/>
                      <a:pt x="500" y="7172"/>
                      <a:pt x="510" y="7176"/>
                    </a:cubicBezTo>
                    <a:cubicBezTo>
                      <a:pt x="521" y="7179"/>
                      <a:pt x="526" y="7191"/>
                      <a:pt x="522" y="7201"/>
                    </a:cubicBezTo>
                    <a:close/>
                    <a:moveTo>
                      <a:pt x="453" y="7389"/>
                    </a:moveTo>
                    <a:lnTo>
                      <a:pt x="453" y="7389"/>
                    </a:lnTo>
                    <a:cubicBezTo>
                      <a:pt x="450" y="7399"/>
                      <a:pt x="438" y="7405"/>
                      <a:pt x="428" y="7401"/>
                    </a:cubicBezTo>
                    <a:cubicBezTo>
                      <a:pt x="417" y="7397"/>
                      <a:pt x="412" y="7386"/>
                      <a:pt x="416" y="7375"/>
                    </a:cubicBezTo>
                    <a:lnTo>
                      <a:pt x="416" y="7375"/>
                    </a:lnTo>
                    <a:cubicBezTo>
                      <a:pt x="420" y="7365"/>
                      <a:pt x="431" y="7360"/>
                      <a:pt x="442" y="7363"/>
                    </a:cubicBezTo>
                    <a:cubicBezTo>
                      <a:pt x="452" y="7367"/>
                      <a:pt x="457" y="7379"/>
                      <a:pt x="453" y="7389"/>
                    </a:cubicBezTo>
                    <a:close/>
                    <a:moveTo>
                      <a:pt x="385" y="7577"/>
                    </a:moveTo>
                    <a:lnTo>
                      <a:pt x="385" y="7577"/>
                    </a:lnTo>
                    <a:cubicBezTo>
                      <a:pt x="381" y="7587"/>
                      <a:pt x="369" y="7593"/>
                      <a:pt x="359" y="7589"/>
                    </a:cubicBezTo>
                    <a:cubicBezTo>
                      <a:pt x="349" y="7585"/>
                      <a:pt x="343" y="7574"/>
                      <a:pt x="347" y="7563"/>
                    </a:cubicBezTo>
                    <a:lnTo>
                      <a:pt x="347" y="7563"/>
                    </a:lnTo>
                    <a:cubicBezTo>
                      <a:pt x="351" y="7553"/>
                      <a:pt x="362" y="7547"/>
                      <a:pt x="373" y="7551"/>
                    </a:cubicBezTo>
                    <a:cubicBezTo>
                      <a:pt x="383" y="7555"/>
                      <a:pt x="389" y="7567"/>
                      <a:pt x="385" y="7577"/>
                    </a:cubicBezTo>
                    <a:close/>
                    <a:moveTo>
                      <a:pt x="316" y="7765"/>
                    </a:moveTo>
                    <a:lnTo>
                      <a:pt x="316" y="7765"/>
                    </a:lnTo>
                    <a:cubicBezTo>
                      <a:pt x="312" y="7775"/>
                      <a:pt x="301" y="7780"/>
                      <a:pt x="290" y="7777"/>
                    </a:cubicBezTo>
                    <a:cubicBezTo>
                      <a:pt x="280" y="7773"/>
                      <a:pt x="275" y="7761"/>
                      <a:pt x="278" y="7751"/>
                    </a:cubicBezTo>
                    <a:lnTo>
                      <a:pt x="278" y="7751"/>
                    </a:lnTo>
                    <a:cubicBezTo>
                      <a:pt x="282" y="7741"/>
                      <a:pt x="294" y="7735"/>
                      <a:pt x="304" y="7739"/>
                    </a:cubicBezTo>
                    <a:cubicBezTo>
                      <a:pt x="314" y="7743"/>
                      <a:pt x="320" y="7754"/>
                      <a:pt x="316" y="7765"/>
                    </a:cubicBezTo>
                    <a:close/>
                    <a:moveTo>
                      <a:pt x="247" y="7953"/>
                    </a:moveTo>
                    <a:lnTo>
                      <a:pt x="247" y="7953"/>
                    </a:lnTo>
                    <a:cubicBezTo>
                      <a:pt x="243" y="7963"/>
                      <a:pt x="232" y="7968"/>
                      <a:pt x="222" y="7965"/>
                    </a:cubicBezTo>
                    <a:cubicBezTo>
                      <a:pt x="211" y="7961"/>
                      <a:pt x="206" y="7949"/>
                      <a:pt x="210" y="7939"/>
                    </a:cubicBezTo>
                    <a:lnTo>
                      <a:pt x="210" y="7939"/>
                    </a:lnTo>
                    <a:cubicBezTo>
                      <a:pt x="213" y="7928"/>
                      <a:pt x="225" y="7923"/>
                      <a:pt x="235" y="7927"/>
                    </a:cubicBezTo>
                    <a:cubicBezTo>
                      <a:pt x="246" y="7931"/>
                      <a:pt x="251" y="7942"/>
                      <a:pt x="247" y="7953"/>
                    </a:cubicBezTo>
                    <a:close/>
                    <a:moveTo>
                      <a:pt x="179" y="8140"/>
                    </a:moveTo>
                    <a:lnTo>
                      <a:pt x="179" y="8141"/>
                    </a:lnTo>
                    <a:cubicBezTo>
                      <a:pt x="175" y="8151"/>
                      <a:pt x="163" y="8156"/>
                      <a:pt x="153" y="8152"/>
                    </a:cubicBezTo>
                    <a:cubicBezTo>
                      <a:pt x="142" y="8149"/>
                      <a:pt x="137" y="8137"/>
                      <a:pt x="141" y="8127"/>
                    </a:cubicBezTo>
                    <a:lnTo>
                      <a:pt x="141" y="8127"/>
                    </a:lnTo>
                    <a:cubicBezTo>
                      <a:pt x="145" y="8116"/>
                      <a:pt x="156" y="8111"/>
                      <a:pt x="167" y="8115"/>
                    </a:cubicBezTo>
                    <a:cubicBezTo>
                      <a:pt x="177" y="8119"/>
                      <a:pt x="182" y="8130"/>
                      <a:pt x="179" y="8140"/>
                    </a:cubicBezTo>
                    <a:close/>
                    <a:moveTo>
                      <a:pt x="110" y="8328"/>
                    </a:moveTo>
                    <a:lnTo>
                      <a:pt x="110" y="8328"/>
                    </a:lnTo>
                    <a:cubicBezTo>
                      <a:pt x="106" y="8339"/>
                      <a:pt x="94" y="8344"/>
                      <a:pt x="84" y="8340"/>
                    </a:cubicBezTo>
                    <a:cubicBezTo>
                      <a:pt x="74" y="8336"/>
                      <a:pt x="68" y="8325"/>
                      <a:pt x="72" y="8315"/>
                    </a:cubicBezTo>
                    <a:lnTo>
                      <a:pt x="72" y="8315"/>
                    </a:lnTo>
                    <a:cubicBezTo>
                      <a:pt x="76" y="8304"/>
                      <a:pt x="88" y="8299"/>
                      <a:pt x="98" y="8303"/>
                    </a:cubicBezTo>
                    <a:cubicBezTo>
                      <a:pt x="108" y="8306"/>
                      <a:pt x="114" y="8318"/>
                      <a:pt x="110" y="8328"/>
                    </a:cubicBezTo>
                    <a:close/>
                    <a:moveTo>
                      <a:pt x="41" y="8516"/>
                    </a:moveTo>
                    <a:lnTo>
                      <a:pt x="41" y="8516"/>
                    </a:lnTo>
                    <a:cubicBezTo>
                      <a:pt x="37" y="8527"/>
                      <a:pt x="26" y="8532"/>
                      <a:pt x="15" y="8528"/>
                    </a:cubicBezTo>
                    <a:cubicBezTo>
                      <a:pt x="5" y="8524"/>
                      <a:pt x="0" y="8513"/>
                      <a:pt x="3" y="8502"/>
                    </a:cubicBezTo>
                    <a:lnTo>
                      <a:pt x="3" y="8502"/>
                    </a:lnTo>
                    <a:cubicBezTo>
                      <a:pt x="7" y="8492"/>
                      <a:pt x="19" y="8487"/>
                      <a:pt x="29" y="8491"/>
                    </a:cubicBezTo>
                    <a:cubicBezTo>
                      <a:pt x="40" y="8494"/>
                      <a:pt x="45" y="8506"/>
                      <a:pt x="41" y="8516"/>
                    </a:cubicBezTo>
                    <a:close/>
                    <a:moveTo>
                      <a:pt x="50" y="8609"/>
                    </a:moveTo>
                    <a:lnTo>
                      <a:pt x="51" y="8609"/>
                    </a:lnTo>
                    <a:cubicBezTo>
                      <a:pt x="62" y="8609"/>
                      <a:pt x="71" y="8618"/>
                      <a:pt x="71" y="8629"/>
                    </a:cubicBezTo>
                    <a:cubicBezTo>
                      <a:pt x="71" y="8640"/>
                      <a:pt x="62" y="8649"/>
                      <a:pt x="51" y="8649"/>
                    </a:cubicBezTo>
                    <a:lnTo>
                      <a:pt x="50" y="8649"/>
                    </a:lnTo>
                    <a:cubicBezTo>
                      <a:pt x="39" y="8649"/>
                      <a:pt x="30" y="8640"/>
                      <a:pt x="30" y="8629"/>
                    </a:cubicBezTo>
                    <a:cubicBezTo>
                      <a:pt x="30" y="8618"/>
                      <a:pt x="39" y="8609"/>
                      <a:pt x="50" y="8609"/>
                    </a:cubicBezTo>
                    <a:close/>
                    <a:moveTo>
                      <a:pt x="251" y="8609"/>
                    </a:moveTo>
                    <a:lnTo>
                      <a:pt x="251" y="8609"/>
                    </a:lnTo>
                    <a:cubicBezTo>
                      <a:pt x="262" y="8609"/>
                      <a:pt x="271" y="8618"/>
                      <a:pt x="271" y="8629"/>
                    </a:cubicBezTo>
                    <a:cubicBezTo>
                      <a:pt x="271" y="8640"/>
                      <a:pt x="262" y="8649"/>
                      <a:pt x="251" y="8649"/>
                    </a:cubicBezTo>
                    <a:lnTo>
                      <a:pt x="251" y="8649"/>
                    </a:lnTo>
                    <a:cubicBezTo>
                      <a:pt x="239" y="8649"/>
                      <a:pt x="231" y="8640"/>
                      <a:pt x="231" y="8629"/>
                    </a:cubicBezTo>
                    <a:cubicBezTo>
                      <a:pt x="231" y="8618"/>
                      <a:pt x="239" y="8609"/>
                      <a:pt x="251" y="8609"/>
                    </a:cubicBezTo>
                    <a:close/>
                    <a:moveTo>
                      <a:pt x="451" y="8609"/>
                    </a:moveTo>
                    <a:lnTo>
                      <a:pt x="451" y="8609"/>
                    </a:lnTo>
                    <a:cubicBezTo>
                      <a:pt x="462" y="8609"/>
                      <a:pt x="471" y="8618"/>
                      <a:pt x="471" y="8629"/>
                    </a:cubicBezTo>
                    <a:cubicBezTo>
                      <a:pt x="471" y="8640"/>
                      <a:pt x="462" y="8649"/>
                      <a:pt x="451" y="8649"/>
                    </a:cubicBezTo>
                    <a:lnTo>
                      <a:pt x="451" y="8649"/>
                    </a:lnTo>
                    <a:cubicBezTo>
                      <a:pt x="440" y="8649"/>
                      <a:pt x="431" y="8640"/>
                      <a:pt x="431" y="8629"/>
                    </a:cubicBezTo>
                    <a:cubicBezTo>
                      <a:pt x="431" y="8618"/>
                      <a:pt x="440" y="8609"/>
                      <a:pt x="451" y="8609"/>
                    </a:cubicBezTo>
                    <a:close/>
                    <a:moveTo>
                      <a:pt x="651" y="8609"/>
                    </a:moveTo>
                    <a:lnTo>
                      <a:pt x="651" y="8609"/>
                    </a:lnTo>
                    <a:cubicBezTo>
                      <a:pt x="662" y="8609"/>
                      <a:pt x="671" y="8618"/>
                      <a:pt x="671" y="8629"/>
                    </a:cubicBezTo>
                    <a:cubicBezTo>
                      <a:pt x="671" y="8640"/>
                      <a:pt x="662" y="8649"/>
                      <a:pt x="651" y="8649"/>
                    </a:cubicBezTo>
                    <a:lnTo>
                      <a:pt x="651" y="8649"/>
                    </a:lnTo>
                    <a:cubicBezTo>
                      <a:pt x="640" y="8649"/>
                      <a:pt x="631" y="8640"/>
                      <a:pt x="631" y="8629"/>
                    </a:cubicBezTo>
                    <a:cubicBezTo>
                      <a:pt x="631" y="8618"/>
                      <a:pt x="640" y="8609"/>
                      <a:pt x="651" y="8609"/>
                    </a:cubicBezTo>
                    <a:close/>
                    <a:moveTo>
                      <a:pt x="808" y="8592"/>
                    </a:moveTo>
                    <a:lnTo>
                      <a:pt x="808" y="8592"/>
                    </a:lnTo>
                    <a:cubicBezTo>
                      <a:pt x="812" y="8581"/>
                      <a:pt x="823" y="8575"/>
                      <a:pt x="834" y="8579"/>
                    </a:cubicBezTo>
                    <a:cubicBezTo>
                      <a:pt x="844" y="8582"/>
                      <a:pt x="850" y="8593"/>
                      <a:pt x="847" y="8604"/>
                    </a:cubicBezTo>
                    <a:lnTo>
                      <a:pt x="847" y="8604"/>
                    </a:lnTo>
                    <a:cubicBezTo>
                      <a:pt x="843" y="8614"/>
                      <a:pt x="832" y="8620"/>
                      <a:pt x="821" y="8617"/>
                    </a:cubicBezTo>
                    <a:cubicBezTo>
                      <a:pt x="811" y="8614"/>
                      <a:pt x="805" y="8602"/>
                      <a:pt x="808" y="8592"/>
                    </a:cubicBezTo>
                    <a:close/>
                    <a:moveTo>
                      <a:pt x="869" y="8401"/>
                    </a:moveTo>
                    <a:lnTo>
                      <a:pt x="869" y="8401"/>
                    </a:lnTo>
                    <a:cubicBezTo>
                      <a:pt x="872" y="8391"/>
                      <a:pt x="883" y="8385"/>
                      <a:pt x="894" y="8388"/>
                    </a:cubicBezTo>
                    <a:cubicBezTo>
                      <a:pt x="904" y="8391"/>
                      <a:pt x="910" y="8403"/>
                      <a:pt x="907" y="8413"/>
                    </a:cubicBezTo>
                    <a:lnTo>
                      <a:pt x="907" y="8413"/>
                    </a:lnTo>
                    <a:cubicBezTo>
                      <a:pt x="903" y="8424"/>
                      <a:pt x="892" y="8429"/>
                      <a:pt x="882" y="8426"/>
                    </a:cubicBezTo>
                    <a:cubicBezTo>
                      <a:pt x="871" y="8423"/>
                      <a:pt x="865" y="8412"/>
                      <a:pt x="869" y="8401"/>
                    </a:cubicBezTo>
                    <a:close/>
                    <a:moveTo>
                      <a:pt x="929" y="8210"/>
                    </a:moveTo>
                    <a:lnTo>
                      <a:pt x="929" y="8210"/>
                    </a:lnTo>
                    <a:cubicBezTo>
                      <a:pt x="932" y="8200"/>
                      <a:pt x="943" y="8194"/>
                      <a:pt x="954" y="8197"/>
                    </a:cubicBezTo>
                    <a:cubicBezTo>
                      <a:pt x="965" y="8201"/>
                      <a:pt x="970" y="8212"/>
                      <a:pt x="967" y="8222"/>
                    </a:cubicBezTo>
                    <a:lnTo>
                      <a:pt x="967" y="8222"/>
                    </a:lnTo>
                    <a:cubicBezTo>
                      <a:pt x="964" y="8233"/>
                      <a:pt x="953" y="8239"/>
                      <a:pt x="942" y="8235"/>
                    </a:cubicBezTo>
                    <a:cubicBezTo>
                      <a:pt x="931" y="8232"/>
                      <a:pt x="926" y="8221"/>
                      <a:pt x="929" y="8210"/>
                    </a:cubicBezTo>
                    <a:close/>
                    <a:moveTo>
                      <a:pt x="989" y="8020"/>
                    </a:moveTo>
                    <a:lnTo>
                      <a:pt x="989" y="8020"/>
                    </a:lnTo>
                    <a:cubicBezTo>
                      <a:pt x="992" y="8009"/>
                      <a:pt x="1004" y="8003"/>
                      <a:pt x="1014" y="8006"/>
                    </a:cubicBezTo>
                    <a:cubicBezTo>
                      <a:pt x="1025" y="8010"/>
                      <a:pt x="1031" y="8021"/>
                      <a:pt x="1027" y="8032"/>
                    </a:cubicBezTo>
                    <a:lnTo>
                      <a:pt x="1027" y="8032"/>
                    </a:lnTo>
                    <a:cubicBezTo>
                      <a:pt x="1024" y="8042"/>
                      <a:pt x="1013" y="8048"/>
                      <a:pt x="1002" y="8045"/>
                    </a:cubicBezTo>
                    <a:cubicBezTo>
                      <a:pt x="992" y="8041"/>
                      <a:pt x="986" y="8030"/>
                      <a:pt x="989" y="8020"/>
                    </a:cubicBezTo>
                    <a:close/>
                    <a:moveTo>
                      <a:pt x="1049" y="7829"/>
                    </a:moveTo>
                    <a:lnTo>
                      <a:pt x="1049" y="7829"/>
                    </a:lnTo>
                    <a:cubicBezTo>
                      <a:pt x="1053" y="7818"/>
                      <a:pt x="1064" y="7812"/>
                      <a:pt x="1074" y="7816"/>
                    </a:cubicBezTo>
                    <a:cubicBezTo>
                      <a:pt x="1085" y="7819"/>
                      <a:pt x="1091" y="7830"/>
                      <a:pt x="1088" y="7841"/>
                    </a:cubicBezTo>
                    <a:lnTo>
                      <a:pt x="1088" y="7841"/>
                    </a:lnTo>
                    <a:cubicBezTo>
                      <a:pt x="1084" y="7851"/>
                      <a:pt x="1073" y="7857"/>
                      <a:pt x="1062" y="7854"/>
                    </a:cubicBezTo>
                    <a:cubicBezTo>
                      <a:pt x="1052" y="7851"/>
                      <a:pt x="1046" y="7839"/>
                      <a:pt x="1049" y="7829"/>
                    </a:cubicBezTo>
                    <a:close/>
                    <a:moveTo>
                      <a:pt x="1110" y="7638"/>
                    </a:moveTo>
                    <a:lnTo>
                      <a:pt x="1110" y="7638"/>
                    </a:lnTo>
                    <a:cubicBezTo>
                      <a:pt x="1113" y="7628"/>
                      <a:pt x="1124" y="7622"/>
                      <a:pt x="1135" y="7625"/>
                    </a:cubicBezTo>
                    <a:cubicBezTo>
                      <a:pt x="1145" y="7628"/>
                      <a:pt x="1151" y="7639"/>
                      <a:pt x="1148" y="7650"/>
                    </a:cubicBezTo>
                    <a:lnTo>
                      <a:pt x="1148" y="7650"/>
                    </a:lnTo>
                    <a:cubicBezTo>
                      <a:pt x="1144" y="7661"/>
                      <a:pt x="1133" y="7666"/>
                      <a:pt x="1123" y="7663"/>
                    </a:cubicBezTo>
                    <a:cubicBezTo>
                      <a:pt x="1112" y="7660"/>
                      <a:pt x="1106" y="7649"/>
                      <a:pt x="1110" y="7638"/>
                    </a:cubicBezTo>
                    <a:close/>
                    <a:moveTo>
                      <a:pt x="1170" y="7447"/>
                    </a:moveTo>
                    <a:lnTo>
                      <a:pt x="1170" y="7447"/>
                    </a:lnTo>
                    <a:cubicBezTo>
                      <a:pt x="1173" y="7437"/>
                      <a:pt x="1184" y="7431"/>
                      <a:pt x="1195" y="7434"/>
                    </a:cubicBezTo>
                    <a:cubicBezTo>
                      <a:pt x="1205" y="7437"/>
                      <a:pt x="1211" y="7449"/>
                      <a:pt x="1208" y="7459"/>
                    </a:cubicBezTo>
                    <a:lnTo>
                      <a:pt x="1208" y="7459"/>
                    </a:lnTo>
                    <a:cubicBezTo>
                      <a:pt x="1205" y="7470"/>
                      <a:pt x="1193" y="7476"/>
                      <a:pt x="1183" y="7472"/>
                    </a:cubicBezTo>
                    <a:cubicBezTo>
                      <a:pt x="1172" y="7469"/>
                      <a:pt x="1167" y="7458"/>
                      <a:pt x="1170" y="7447"/>
                    </a:cubicBezTo>
                    <a:close/>
                    <a:moveTo>
                      <a:pt x="1230" y="7257"/>
                    </a:moveTo>
                    <a:lnTo>
                      <a:pt x="1230" y="7257"/>
                    </a:lnTo>
                    <a:cubicBezTo>
                      <a:pt x="1233" y="7246"/>
                      <a:pt x="1245" y="7240"/>
                      <a:pt x="1255" y="7243"/>
                    </a:cubicBezTo>
                    <a:cubicBezTo>
                      <a:pt x="1266" y="7247"/>
                      <a:pt x="1272" y="7258"/>
                      <a:pt x="1268" y="7268"/>
                    </a:cubicBezTo>
                    <a:lnTo>
                      <a:pt x="1268" y="7269"/>
                    </a:lnTo>
                    <a:cubicBezTo>
                      <a:pt x="1265" y="7279"/>
                      <a:pt x="1254" y="7285"/>
                      <a:pt x="1243" y="7282"/>
                    </a:cubicBezTo>
                    <a:cubicBezTo>
                      <a:pt x="1233" y="7278"/>
                      <a:pt x="1227" y="7267"/>
                      <a:pt x="1230" y="7257"/>
                    </a:cubicBezTo>
                    <a:close/>
                    <a:moveTo>
                      <a:pt x="1290" y="7066"/>
                    </a:moveTo>
                    <a:lnTo>
                      <a:pt x="1290" y="7066"/>
                    </a:lnTo>
                    <a:cubicBezTo>
                      <a:pt x="1294" y="7055"/>
                      <a:pt x="1305" y="7049"/>
                      <a:pt x="1315" y="7053"/>
                    </a:cubicBezTo>
                    <a:cubicBezTo>
                      <a:pt x="1326" y="7056"/>
                      <a:pt x="1332" y="7067"/>
                      <a:pt x="1328" y="7078"/>
                    </a:cubicBezTo>
                    <a:lnTo>
                      <a:pt x="1328" y="7078"/>
                    </a:lnTo>
                    <a:cubicBezTo>
                      <a:pt x="1325" y="7088"/>
                      <a:pt x="1314" y="7094"/>
                      <a:pt x="1303" y="7091"/>
                    </a:cubicBezTo>
                    <a:cubicBezTo>
                      <a:pt x="1293" y="7088"/>
                      <a:pt x="1287" y="7076"/>
                      <a:pt x="1290" y="7066"/>
                    </a:cubicBezTo>
                    <a:close/>
                    <a:moveTo>
                      <a:pt x="1351" y="6875"/>
                    </a:moveTo>
                    <a:lnTo>
                      <a:pt x="1351" y="6875"/>
                    </a:lnTo>
                    <a:cubicBezTo>
                      <a:pt x="1354" y="6864"/>
                      <a:pt x="1365" y="6859"/>
                      <a:pt x="1376" y="6862"/>
                    </a:cubicBezTo>
                    <a:cubicBezTo>
                      <a:pt x="1386" y="6865"/>
                      <a:pt x="1392" y="6876"/>
                      <a:pt x="1389" y="6887"/>
                    </a:cubicBezTo>
                    <a:lnTo>
                      <a:pt x="1389" y="6887"/>
                    </a:lnTo>
                    <a:cubicBezTo>
                      <a:pt x="1385" y="6898"/>
                      <a:pt x="1374" y="6903"/>
                      <a:pt x="1364" y="6900"/>
                    </a:cubicBezTo>
                    <a:cubicBezTo>
                      <a:pt x="1353" y="6897"/>
                      <a:pt x="1347" y="6886"/>
                      <a:pt x="1351" y="6875"/>
                    </a:cubicBezTo>
                    <a:close/>
                    <a:moveTo>
                      <a:pt x="1411" y="6684"/>
                    </a:moveTo>
                    <a:lnTo>
                      <a:pt x="1411" y="6684"/>
                    </a:lnTo>
                    <a:cubicBezTo>
                      <a:pt x="1414" y="6674"/>
                      <a:pt x="1425" y="6668"/>
                      <a:pt x="1436" y="6671"/>
                    </a:cubicBezTo>
                    <a:cubicBezTo>
                      <a:pt x="1446" y="6674"/>
                      <a:pt x="1452" y="6686"/>
                      <a:pt x="1449" y="6696"/>
                    </a:cubicBezTo>
                    <a:lnTo>
                      <a:pt x="1449" y="6696"/>
                    </a:lnTo>
                    <a:cubicBezTo>
                      <a:pt x="1446" y="6707"/>
                      <a:pt x="1434" y="6713"/>
                      <a:pt x="1424" y="6709"/>
                    </a:cubicBezTo>
                    <a:cubicBezTo>
                      <a:pt x="1413" y="6706"/>
                      <a:pt x="1407" y="6695"/>
                      <a:pt x="1411" y="6684"/>
                    </a:cubicBezTo>
                    <a:close/>
                    <a:moveTo>
                      <a:pt x="1471" y="6494"/>
                    </a:moveTo>
                    <a:lnTo>
                      <a:pt x="1471" y="6494"/>
                    </a:lnTo>
                    <a:cubicBezTo>
                      <a:pt x="1474" y="6483"/>
                      <a:pt x="1486" y="6477"/>
                      <a:pt x="1496" y="6480"/>
                    </a:cubicBezTo>
                    <a:cubicBezTo>
                      <a:pt x="1507" y="6484"/>
                      <a:pt x="1512" y="6495"/>
                      <a:pt x="1509" y="6505"/>
                    </a:cubicBezTo>
                    <a:lnTo>
                      <a:pt x="1509" y="6505"/>
                    </a:lnTo>
                    <a:cubicBezTo>
                      <a:pt x="1506" y="6516"/>
                      <a:pt x="1495" y="6522"/>
                      <a:pt x="1484" y="6519"/>
                    </a:cubicBezTo>
                    <a:cubicBezTo>
                      <a:pt x="1474" y="6515"/>
                      <a:pt x="1468" y="6504"/>
                      <a:pt x="1471" y="6494"/>
                    </a:cubicBezTo>
                    <a:close/>
                    <a:moveTo>
                      <a:pt x="1531" y="6303"/>
                    </a:moveTo>
                    <a:lnTo>
                      <a:pt x="1531" y="6303"/>
                    </a:lnTo>
                    <a:cubicBezTo>
                      <a:pt x="1535" y="6292"/>
                      <a:pt x="1546" y="6286"/>
                      <a:pt x="1556" y="6290"/>
                    </a:cubicBezTo>
                    <a:cubicBezTo>
                      <a:pt x="1567" y="6293"/>
                      <a:pt x="1573" y="6304"/>
                      <a:pt x="1569" y="6315"/>
                    </a:cubicBezTo>
                    <a:lnTo>
                      <a:pt x="1569" y="6315"/>
                    </a:lnTo>
                    <a:cubicBezTo>
                      <a:pt x="1566" y="6325"/>
                      <a:pt x="1555" y="6331"/>
                      <a:pt x="1544" y="6328"/>
                    </a:cubicBezTo>
                    <a:cubicBezTo>
                      <a:pt x="1534" y="6325"/>
                      <a:pt x="1528" y="6313"/>
                      <a:pt x="1531" y="6303"/>
                    </a:cubicBezTo>
                    <a:close/>
                    <a:moveTo>
                      <a:pt x="1591" y="6112"/>
                    </a:moveTo>
                    <a:lnTo>
                      <a:pt x="1591" y="6112"/>
                    </a:lnTo>
                    <a:cubicBezTo>
                      <a:pt x="1595" y="6101"/>
                      <a:pt x="1606" y="6096"/>
                      <a:pt x="1617" y="6099"/>
                    </a:cubicBezTo>
                    <a:cubicBezTo>
                      <a:pt x="1627" y="6102"/>
                      <a:pt x="1633" y="6113"/>
                      <a:pt x="1630" y="6124"/>
                    </a:cubicBezTo>
                    <a:lnTo>
                      <a:pt x="1630" y="6124"/>
                    </a:lnTo>
                    <a:cubicBezTo>
                      <a:pt x="1626" y="6135"/>
                      <a:pt x="1615" y="6140"/>
                      <a:pt x="1605" y="6137"/>
                    </a:cubicBezTo>
                    <a:cubicBezTo>
                      <a:pt x="1594" y="6134"/>
                      <a:pt x="1588" y="6123"/>
                      <a:pt x="1591" y="6112"/>
                    </a:cubicBezTo>
                    <a:close/>
                    <a:moveTo>
                      <a:pt x="1652" y="5921"/>
                    </a:moveTo>
                    <a:lnTo>
                      <a:pt x="1652" y="5921"/>
                    </a:lnTo>
                    <a:cubicBezTo>
                      <a:pt x="1655" y="5911"/>
                      <a:pt x="1666" y="5905"/>
                      <a:pt x="1677" y="5908"/>
                    </a:cubicBezTo>
                    <a:cubicBezTo>
                      <a:pt x="1687" y="5911"/>
                      <a:pt x="1693" y="5923"/>
                      <a:pt x="1690" y="5933"/>
                    </a:cubicBezTo>
                    <a:lnTo>
                      <a:pt x="1690" y="5933"/>
                    </a:lnTo>
                    <a:cubicBezTo>
                      <a:pt x="1687" y="5944"/>
                      <a:pt x="1675" y="5950"/>
                      <a:pt x="1665" y="5946"/>
                    </a:cubicBezTo>
                    <a:cubicBezTo>
                      <a:pt x="1654" y="5943"/>
                      <a:pt x="1648" y="5932"/>
                      <a:pt x="1652" y="5921"/>
                    </a:cubicBezTo>
                    <a:close/>
                    <a:moveTo>
                      <a:pt x="1712" y="5731"/>
                    </a:moveTo>
                    <a:lnTo>
                      <a:pt x="1712" y="5731"/>
                    </a:lnTo>
                    <a:cubicBezTo>
                      <a:pt x="1715" y="5720"/>
                      <a:pt x="1726" y="5714"/>
                      <a:pt x="1737" y="5717"/>
                    </a:cubicBezTo>
                    <a:cubicBezTo>
                      <a:pt x="1748" y="5721"/>
                      <a:pt x="1753" y="5732"/>
                      <a:pt x="1750" y="5742"/>
                    </a:cubicBezTo>
                    <a:lnTo>
                      <a:pt x="1750" y="5742"/>
                    </a:lnTo>
                    <a:cubicBezTo>
                      <a:pt x="1747" y="5753"/>
                      <a:pt x="1736" y="5759"/>
                      <a:pt x="1725" y="5756"/>
                    </a:cubicBezTo>
                    <a:cubicBezTo>
                      <a:pt x="1715" y="5752"/>
                      <a:pt x="1709" y="5741"/>
                      <a:pt x="1712" y="5731"/>
                    </a:cubicBezTo>
                    <a:close/>
                    <a:moveTo>
                      <a:pt x="1772" y="5540"/>
                    </a:moveTo>
                    <a:lnTo>
                      <a:pt x="1772" y="5540"/>
                    </a:lnTo>
                    <a:cubicBezTo>
                      <a:pt x="1775" y="5529"/>
                      <a:pt x="1787" y="5523"/>
                      <a:pt x="1797" y="5527"/>
                    </a:cubicBezTo>
                    <a:cubicBezTo>
                      <a:pt x="1808" y="5530"/>
                      <a:pt x="1814" y="5541"/>
                      <a:pt x="1810" y="5552"/>
                    </a:cubicBezTo>
                    <a:lnTo>
                      <a:pt x="1810" y="5552"/>
                    </a:lnTo>
                    <a:cubicBezTo>
                      <a:pt x="1807" y="5562"/>
                      <a:pt x="1796" y="5568"/>
                      <a:pt x="1785" y="5565"/>
                    </a:cubicBezTo>
                    <a:cubicBezTo>
                      <a:pt x="1775" y="5562"/>
                      <a:pt x="1769" y="5550"/>
                      <a:pt x="1772" y="5540"/>
                    </a:cubicBezTo>
                    <a:close/>
                    <a:moveTo>
                      <a:pt x="1832" y="5349"/>
                    </a:moveTo>
                    <a:lnTo>
                      <a:pt x="1832" y="5349"/>
                    </a:lnTo>
                    <a:cubicBezTo>
                      <a:pt x="1836" y="5338"/>
                      <a:pt x="1847" y="5333"/>
                      <a:pt x="1857" y="5336"/>
                    </a:cubicBezTo>
                    <a:cubicBezTo>
                      <a:pt x="1868" y="5339"/>
                      <a:pt x="1874" y="5350"/>
                      <a:pt x="1871" y="5361"/>
                    </a:cubicBezTo>
                    <a:lnTo>
                      <a:pt x="1871" y="5361"/>
                    </a:lnTo>
                    <a:cubicBezTo>
                      <a:pt x="1867" y="5371"/>
                      <a:pt x="1856" y="5377"/>
                      <a:pt x="1846" y="5374"/>
                    </a:cubicBezTo>
                    <a:cubicBezTo>
                      <a:pt x="1835" y="5371"/>
                      <a:pt x="1829" y="5360"/>
                      <a:pt x="1832" y="5349"/>
                    </a:cubicBezTo>
                    <a:close/>
                    <a:moveTo>
                      <a:pt x="1756" y="5298"/>
                    </a:moveTo>
                    <a:lnTo>
                      <a:pt x="1756" y="5298"/>
                    </a:lnTo>
                    <a:cubicBezTo>
                      <a:pt x="1745" y="5298"/>
                      <a:pt x="1736" y="5289"/>
                      <a:pt x="1736" y="5278"/>
                    </a:cubicBezTo>
                    <a:cubicBezTo>
                      <a:pt x="1736" y="5267"/>
                      <a:pt x="1745" y="5258"/>
                      <a:pt x="1756" y="5258"/>
                    </a:cubicBezTo>
                    <a:lnTo>
                      <a:pt x="1756" y="5258"/>
                    </a:lnTo>
                    <a:cubicBezTo>
                      <a:pt x="1767" y="5258"/>
                      <a:pt x="1776" y="5267"/>
                      <a:pt x="1776" y="5278"/>
                    </a:cubicBezTo>
                    <a:cubicBezTo>
                      <a:pt x="1776" y="5289"/>
                      <a:pt x="1767" y="5298"/>
                      <a:pt x="1756" y="5298"/>
                    </a:cubicBezTo>
                    <a:close/>
                    <a:moveTo>
                      <a:pt x="1556" y="5298"/>
                    </a:moveTo>
                    <a:lnTo>
                      <a:pt x="1556" y="5298"/>
                    </a:lnTo>
                    <a:cubicBezTo>
                      <a:pt x="1545" y="5298"/>
                      <a:pt x="1536" y="5289"/>
                      <a:pt x="1536" y="5278"/>
                    </a:cubicBezTo>
                    <a:cubicBezTo>
                      <a:pt x="1536" y="5267"/>
                      <a:pt x="1545" y="5258"/>
                      <a:pt x="1556" y="5258"/>
                    </a:cubicBezTo>
                    <a:lnTo>
                      <a:pt x="1556" y="5258"/>
                    </a:lnTo>
                    <a:cubicBezTo>
                      <a:pt x="1567" y="5258"/>
                      <a:pt x="1576" y="5267"/>
                      <a:pt x="1576" y="5278"/>
                    </a:cubicBezTo>
                    <a:cubicBezTo>
                      <a:pt x="1576" y="5289"/>
                      <a:pt x="1567" y="5298"/>
                      <a:pt x="1556" y="5298"/>
                    </a:cubicBezTo>
                    <a:close/>
                    <a:moveTo>
                      <a:pt x="1356" y="5298"/>
                    </a:moveTo>
                    <a:lnTo>
                      <a:pt x="1356" y="5298"/>
                    </a:lnTo>
                    <a:cubicBezTo>
                      <a:pt x="1345" y="5298"/>
                      <a:pt x="1336" y="5289"/>
                      <a:pt x="1336" y="5278"/>
                    </a:cubicBezTo>
                    <a:cubicBezTo>
                      <a:pt x="1336" y="5267"/>
                      <a:pt x="1345" y="5258"/>
                      <a:pt x="1356" y="5258"/>
                    </a:cubicBezTo>
                    <a:lnTo>
                      <a:pt x="1356" y="5258"/>
                    </a:lnTo>
                    <a:cubicBezTo>
                      <a:pt x="1367" y="5258"/>
                      <a:pt x="1376" y="5267"/>
                      <a:pt x="1376" y="5278"/>
                    </a:cubicBezTo>
                    <a:cubicBezTo>
                      <a:pt x="1376" y="5289"/>
                      <a:pt x="1367" y="5298"/>
                      <a:pt x="1356" y="5298"/>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p>
            </p:txBody>
          </p:sp>
          <p:sp>
            <p:nvSpPr>
              <p:cNvPr id="220" name="Freeform 14">
                <a:extLst>
                  <a:ext uri="{FF2B5EF4-FFF2-40B4-BE49-F238E27FC236}">
                    <a16:creationId xmlns:a16="http://schemas.microsoft.com/office/drawing/2014/main" id="{3F5CF029-ED1C-486D-BCF7-ED07958214C9}"/>
                  </a:ext>
                </a:extLst>
              </p:cNvPr>
              <p:cNvSpPr>
                <a:spLocks noEditPoints="1"/>
              </p:cNvSpPr>
              <p:nvPr/>
            </p:nvSpPr>
            <p:spPr bwMode="auto">
              <a:xfrm>
                <a:off x="3544190" y="3469152"/>
                <a:ext cx="126323" cy="1208208"/>
              </a:xfrm>
              <a:custGeom>
                <a:avLst/>
                <a:gdLst>
                  <a:gd name="T0" fmla="*/ 40 w 880"/>
                  <a:gd name="T1" fmla="*/ 260 h 6616"/>
                  <a:gd name="T2" fmla="*/ 0 w 880"/>
                  <a:gd name="T3" fmla="*/ 460 h 6616"/>
                  <a:gd name="T4" fmla="*/ 20 w 880"/>
                  <a:gd name="T5" fmla="*/ 640 h 6616"/>
                  <a:gd name="T6" fmla="*/ 40 w 880"/>
                  <a:gd name="T7" fmla="*/ 1060 h 6616"/>
                  <a:gd name="T8" fmla="*/ 20 w 880"/>
                  <a:gd name="T9" fmla="*/ 1280 h 6616"/>
                  <a:gd name="T10" fmla="*/ 0 w 880"/>
                  <a:gd name="T11" fmla="*/ 1460 h 6616"/>
                  <a:gd name="T12" fmla="*/ 40 w 880"/>
                  <a:gd name="T13" fmla="*/ 1660 h 6616"/>
                  <a:gd name="T14" fmla="*/ 40 w 880"/>
                  <a:gd name="T15" fmla="*/ 2060 h 6616"/>
                  <a:gd name="T16" fmla="*/ 0 w 880"/>
                  <a:gd name="T17" fmla="*/ 2261 h 6616"/>
                  <a:gd name="T18" fmla="*/ 20 w 880"/>
                  <a:gd name="T19" fmla="*/ 2441 h 6616"/>
                  <a:gd name="T20" fmla="*/ 40 w 880"/>
                  <a:gd name="T21" fmla="*/ 2861 h 6616"/>
                  <a:gd name="T22" fmla="*/ 20 w 880"/>
                  <a:gd name="T23" fmla="*/ 3081 h 6616"/>
                  <a:gd name="T24" fmla="*/ 0 w 880"/>
                  <a:gd name="T25" fmla="*/ 3261 h 6616"/>
                  <a:gd name="T26" fmla="*/ 40 w 880"/>
                  <a:gd name="T27" fmla="*/ 3461 h 6616"/>
                  <a:gd name="T28" fmla="*/ 40 w 880"/>
                  <a:gd name="T29" fmla="*/ 3861 h 6616"/>
                  <a:gd name="T30" fmla="*/ 0 w 880"/>
                  <a:gd name="T31" fmla="*/ 4061 h 6616"/>
                  <a:gd name="T32" fmla="*/ 20 w 880"/>
                  <a:gd name="T33" fmla="*/ 4241 h 6616"/>
                  <a:gd name="T34" fmla="*/ 40 w 880"/>
                  <a:gd name="T35" fmla="*/ 4661 h 6616"/>
                  <a:gd name="T36" fmla="*/ 20 w 880"/>
                  <a:gd name="T37" fmla="*/ 4881 h 6616"/>
                  <a:gd name="T38" fmla="*/ 0 w 880"/>
                  <a:gd name="T39" fmla="*/ 5061 h 6616"/>
                  <a:gd name="T40" fmla="*/ 40 w 880"/>
                  <a:gd name="T41" fmla="*/ 5261 h 6616"/>
                  <a:gd name="T42" fmla="*/ 40 w 880"/>
                  <a:gd name="T43" fmla="*/ 5661 h 6616"/>
                  <a:gd name="T44" fmla="*/ 0 w 880"/>
                  <a:gd name="T45" fmla="*/ 5861 h 6616"/>
                  <a:gd name="T46" fmla="*/ 20 w 880"/>
                  <a:gd name="T47" fmla="*/ 6041 h 6616"/>
                  <a:gd name="T48" fmla="*/ 40 w 880"/>
                  <a:gd name="T49" fmla="*/ 6461 h 6616"/>
                  <a:gd name="T50" fmla="*/ 105 w 880"/>
                  <a:gd name="T51" fmla="*/ 6596 h 6616"/>
                  <a:gd name="T52" fmla="*/ 285 w 880"/>
                  <a:gd name="T53" fmla="*/ 6616 h 6616"/>
                  <a:gd name="T54" fmla="*/ 485 w 880"/>
                  <a:gd name="T55" fmla="*/ 6576 h 6616"/>
                  <a:gd name="T56" fmla="*/ 840 w 880"/>
                  <a:gd name="T57" fmla="*/ 6570 h 6616"/>
                  <a:gd name="T58" fmla="*/ 880 w 880"/>
                  <a:gd name="T59" fmla="*/ 6370 h 6616"/>
                  <a:gd name="T60" fmla="*/ 860 w 880"/>
                  <a:gd name="T61" fmla="*/ 6190 h 6616"/>
                  <a:gd name="T62" fmla="*/ 840 w 880"/>
                  <a:gd name="T63" fmla="*/ 5770 h 6616"/>
                  <a:gd name="T64" fmla="*/ 860 w 880"/>
                  <a:gd name="T65" fmla="*/ 5550 h 6616"/>
                  <a:gd name="T66" fmla="*/ 880 w 880"/>
                  <a:gd name="T67" fmla="*/ 5370 h 6616"/>
                  <a:gd name="T68" fmla="*/ 840 w 880"/>
                  <a:gd name="T69" fmla="*/ 5170 h 6616"/>
                  <a:gd name="T70" fmla="*/ 840 w 880"/>
                  <a:gd name="T71" fmla="*/ 4770 h 6616"/>
                  <a:gd name="T72" fmla="*/ 880 w 880"/>
                  <a:gd name="T73" fmla="*/ 4570 h 6616"/>
                  <a:gd name="T74" fmla="*/ 860 w 880"/>
                  <a:gd name="T75" fmla="*/ 4390 h 6616"/>
                  <a:gd name="T76" fmla="*/ 840 w 880"/>
                  <a:gd name="T77" fmla="*/ 3970 h 6616"/>
                  <a:gd name="T78" fmla="*/ 860 w 880"/>
                  <a:gd name="T79" fmla="*/ 3750 h 6616"/>
                  <a:gd name="T80" fmla="*/ 880 w 880"/>
                  <a:gd name="T81" fmla="*/ 3570 h 6616"/>
                  <a:gd name="T82" fmla="*/ 840 w 880"/>
                  <a:gd name="T83" fmla="*/ 3370 h 6616"/>
                  <a:gd name="T84" fmla="*/ 840 w 880"/>
                  <a:gd name="T85" fmla="*/ 2970 h 6616"/>
                  <a:gd name="T86" fmla="*/ 880 w 880"/>
                  <a:gd name="T87" fmla="*/ 2770 h 6616"/>
                  <a:gd name="T88" fmla="*/ 860 w 880"/>
                  <a:gd name="T89" fmla="*/ 2590 h 6616"/>
                  <a:gd name="T90" fmla="*/ 840 w 880"/>
                  <a:gd name="T91" fmla="*/ 2170 h 6616"/>
                  <a:gd name="T92" fmla="*/ 860 w 880"/>
                  <a:gd name="T93" fmla="*/ 1950 h 6616"/>
                  <a:gd name="T94" fmla="*/ 880 w 880"/>
                  <a:gd name="T95" fmla="*/ 1770 h 6616"/>
                  <a:gd name="T96" fmla="*/ 840 w 880"/>
                  <a:gd name="T97" fmla="*/ 1569 h 6616"/>
                  <a:gd name="T98" fmla="*/ 840 w 880"/>
                  <a:gd name="T99" fmla="*/ 1169 h 6616"/>
                  <a:gd name="T100" fmla="*/ 880 w 880"/>
                  <a:gd name="T101" fmla="*/ 969 h 6616"/>
                  <a:gd name="T102" fmla="*/ 860 w 880"/>
                  <a:gd name="T103" fmla="*/ 789 h 6616"/>
                  <a:gd name="T104" fmla="*/ 840 w 880"/>
                  <a:gd name="T105" fmla="*/ 369 h 6616"/>
                  <a:gd name="T106" fmla="*/ 860 w 880"/>
                  <a:gd name="T107" fmla="*/ 149 h 6616"/>
                  <a:gd name="T108" fmla="*/ 809 w 880"/>
                  <a:gd name="T109" fmla="*/ 0 h 6616"/>
                  <a:gd name="T110" fmla="*/ 609 w 880"/>
                  <a:gd name="T111" fmla="*/ 40 h 6616"/>
                  <a:gd name="T112" fmla="*/ 208 w 880"/>
                  <a:gd name="T113" fmla="*/ 40 h 6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0" h="6616">
                    <a:moveTo>
                      <a:pt x="40" y="60"/>
                    </a:moveTo>
                    <a:lnTo>
                      <a:pt x="40" y="60"/>
                    </a:lnTo>
                    <a:cubicBezTo>
                      <a:pt x="40" y="71"/>
                      <a:pt x="31" y="80"/>
                      <a:pt x="20" y="80"/>
                    </a:cubicBezTo>
                    <a:cubicBezTo>
                      <a:pt x="9" y="80"/>
                      <a:pt x="0" y="71"/>
                      <a:pt x="0" y="60"/>
                    </a:cubicBezTo>
                    <a:lnTo>
                      <a:pt x="0" y="60"/>
                    </a:lnTo>
                    <a:cubicBezTo>
                      <a:pt x="0" y="49"/>
                      <a:pt x="9" y="40"/>
                      <a:pt x="20" y="40"/>
                    </a:cubicBezTo>
                    <a:cubicBezTo>
                      <a:pt x="31" y="40"/>
                      <a:pt x="40" y="49"/>
                      <a:pt x="40" y="60"/>
                    </a:cubicBezTo>
                    <a:close/>
                    <a:moveTo>
                      <a:pt x="40" y="260"/>
                    </a:moveTo>
                    <a:lnTo>
                      <a:pt x="40" y="260"/>
                    </a:lnTo>
                    <a:cubicBezTo>
                      <a:pt x="40" y="271"/>
                      <a:pt x="31" y="280"/>
                      <a:pt x="20" y="280"/>
                    </a:cubicBezTo>
                    <a:cubicBezTo>
                      <a:pt x="9" y="280"/>
                      <a:pt x="0" y="271"/>
                      <a:pt x="0" y="260"/>
                    </a:cubicBezTo>
                    <a:lnTo>
                      <a:pt x="0" y="260"/>
                    </a:lnTo>
                    <a:cubicBezTo>
                      <a:pt x="0" y="249"/>
                      <a:pt x="9" y="240"/>
                      <a:pt x="20" y="240"/>
                    </a:cubicBezTo>
                    <a:cubicBezTo>
                      <a:pt x="31" y="240"/>
                      <a:pt x="40" y="249"/>
                      <a:pt x="40" y="260"/>
                    </a:cubicBezTo>
                    <a:close/>
                    <a:moveTo>
                      <a:pt x="40" y="460"/>
                    </a:moveTo>
                    <a:lnTo>
                      <a:pt x="40" y="460"/>
                    </a:lnTo>
                    <a:cubicBezTo>
                      <a:pt x="40" y="471"/>
                      <a:pt x="31" y="480"/>
                      <a:pt x="20" y="480"/>
                    </a:cubicBezTo>
                    <a:cubicBezTo>
                      <a:pt x="9" y="480"/>
                      <a:pt x="0" y="471"/>
                      <a:pt x="0" y="460"/>
                    </a:cubicBezTo>
                    <a:lnTo>
                      <a:pt x="0" y="460"/>
                    </a:lnTo>
                    <a:cubicBezTo>
                      <a:pt x="0" y="449"/>
                      <a:pt x="9" y="440"/>
                      <a:pt x="20" y="440"/>
                    </a:cubicBezTo>
                    <a:cubicBezTo>
                      <a:pt x="31" y="440"/>
                      <a:pt x="40" y="449"/>
                      <a:pt x="40" y="460"/>
                    </a:cubicBezTo>
                    <a:close/>
                    <a:moveTo>
                      <a:pt x="40" y="660"/>
                    </a:moveTo>
                    <a:lnTo>
                      <a:pt x="40" y="660"/>
                    </a:lnTo>
                    <a:cubicBezTo>
                      <a:pt x="40" y="671"/>
                      <a:pt x="31" y="680"/>
                      <a:pt x="20" y="680"/>
                    </a:cubicBezTo>
                    <a:cubicBezTo>
                      <a:pt x="9" y="680"/>
                      <a:pt x="0" y="671"/>
                      <a:pt x="0" y="660"/>
                    </a:cubicBezTo>
                    <a:lnTo>
                      <a:pt x="0" y="660"/>
                    </a:lnTo>
                    <a:cubicBezTo>
                      <a:pt x="0" y="649"/>
                      <a:pt x="9" y="640"/>
                      <a:pt x="20" y="640"/>
                    </a:cubicBezTo>
                    <a:cubicBezTo>
                      <a:pt x="31" y="640"/>
                      <a:pt x="40" y="649"/>
                      <a:pt x="40" y="660"/>
                    </a:cubicBezTo>
                    <a:close/>
                    <a:moveTo>
                      <a:pt x="40" y="860"/>
                    </a:moveTo>
                    <a:lnTo>
                      <a:pt x="40" y="860"/>
                    </a:lnTo>
                    <a:cubicBezTo>
                      <a:pt x="40" y="871"/>
                      <a:pt x="31" y="880"/>
                      <a:pt x="20" y="880"/>
                    </a:cubicBezTo>
                    <a:cubicBezTo>
                      <a:pt x="9" y="880"/>
                      <a:pt x="0" y="871"/>
                      <a:pt x="0" y="860"/>
                    </a:cubicBezTo>
                    <a:lnTo>
                      <a:pt x="0" y="860"/>
                    </a:lnTo>
                    <a:cubicBezTo>
                      <a:pt x="0" y="849"/>
                      <a:pt x="9" y="840"/>
                      <a:pt x="20" y="840"/>
                    </a:cubicBezTo>
                    <a:cubicBezTo>
                      <a:pt x="31" y="840"/>
                      <a:pt x="40" y="849"/>
                      <a:pt x="40" y="860"/>
                    </a:cubicBezTo>
                    <a:close/>
                    <a:moveTo>
                      <a:pt x="40" y="1060"/>
                    </a:moveTo>
                    <a:lnTo>
                      <a:pt x="40" y="1060"/>
                    </a:lnTo>
                    <a:cubicBezTo>
                      <a:pt x="40" y="1071"/>
                      <a:pt x="31" y="1080"/>
                      <a:pt x="20" y="1080"/>
                    </a:cubicBezTo>
                    <a:cubicBezTo>
                      <a:pt x="9" y="1080"/>
                      <a:pt x="0" y="1071"/>
                      <a:pt x="0" y="1060"/>
                    </a:cubicBezTo>
                    <a:lnTo>
                      <a:pt x="0" y="1060"/>
                    </a:lnTo>
                    <a:cubicBezTo>
                      <a:pt x="0" y="1049"/>
                      <a:pt x="9" y="1040"/>
                      <a:pt x="20" y="1040"/>
                    </a:cubicBezTo>
                    <a:cubicBezTo>
                      <a:pt x="31" y="1040"/>
                      <a:pt x="40" y="1049"/>
                      <a:pt x="40" y="1060"/>
                    </a:cubicBezTo>
                    <a:close/>
                    <a:moveTo>
                      <a:pt x="40" y="1260"/>
                    </a:moveTo>
                    <a:lnTo>
                      <a:pt x="40" y="1260"/>
                    </a:lnTo>
                    <a:cubicBezTo>
                      <a:pt x="40" y="1271"/>
                      <a:pt x="31" y="1280"/>
                      <a:pt x="20" y="1280"/>
                    </a:cubicBezTo>
                    <a:cubicBezTo>
                      <a:pt x="9" y="1280"/>
                      <a:pt x="0" y="1271"/>
                      <a:pt x="0" y="1260"/>
                    </a:cubicBezTo>
                    <a:lnTo>
                      <a:pt x="0" y="1260"/>
                    </a:lnTo>
                    <a:cubicBezTo>
                      <a:pt x="0" y="1249"/>
                      <a:pt x="9" y="1240"/>
                      <a:pt x="20" y="1240"/>
                    </a:cubicBezTo>
                    <a:cubicBezTo>
                      <a:pt x="31" y="1240"/>
                      <a:pt x="40" y="1249"/>
                      <a:pt x="40" y="1260"/>
                    </a:cubicBezTo>
                    <a:close/>
                    <a:moveTo>
                      <a:pt x="40" y="1460"/>
                    </a:moveTo>
                    <a:lnTo>
                      <a:pt x="40" y="1460"/>
                    </a:lnTo>
                    <a:cubicBezTo>
                      <a:pt x="40" y="1471"/>
                      <a:pt x="31" y="1480"/>
                      <a:pt x="20" y="1480"/>
                    </a:cubicBezTo>
                    <a:cubicBezTo>
                      <a:pt x="9" y="1480"/>
                      <a:pt x="0" y="1471"/>
                      <a:pt x="0" y="1460"/>
                    </a:cubicBezTo>
                    <a:lnTo>
                      <a:pt x="0" y="1460"/>
                    </a:lnTo>
                    <a:cubicBezTo>
                      <a:pt x="0" y="1449"/>
                      <a:pt x="9" y="1440"/>
                      <a:pt x="20" y="1440"/>
                    </a:cubicBezTo>
                    <a:cubicBezTo>
                      <a:pt x="31" y="1440"/>
                      <a:pt x="40" y="1449"/>
                      <a:pt x="40" y="1460"/>
                    </a:cubicBezTo>
                    <a:close/>
                    <a:moveTo>
                      <a:pt x="40" y="1660"/>
                    </a:moveTo>
                    <a:lnTo>
                      <a:pt x="40" y="1660"/>
                    </a:lnTo>
                    <a:cubicBezTo>
                      <a:pt x="40" y="1671"/>
                      <a:pt x="31" y="1680"/>
                      <a:pt x="20" y="1680"/>
                    </a:cubicBezTo>
                    <a:cubicBezTo>
                      <a:pt x="9" y="1680"/>
                      <a:pt x="0" y="1671"/>
                      <a:pt x="0" y="1660"/>
                    </a:cubicBezTo>
                    <a:lnTo>
                      <a:pt x="0" y="1660"/>
                    </a:lnTo>
                    <a:cubicBezTo>
                      <a:pt x="0" y="1649"/>
                      <a:pt x="9" y="1640"/>
                      <a:pt x="20" y="1640"/>
                    </a:cubicBezTo>
                    <a:cubicBezTo>
                      <a:pt x="31" y="1640"/>
                      <a:pt x="40" y="1649"/>
                      <a:pt x="40" y="1660"/>
                    </a:cubicBezTo>
                    <a:close/>
                    <a:moveTo>
                      <a:pt x="40" y="1860"/>
                    </a:moveTo>
                    <a:lnTo>
                      <a:pt x="40" y="1860"/>
                    </a:lnTo>
                    <a:cubicBezTo>
                      <a:pt x="40" y="1871"/>
                      <a:pt x="31" y="1880"/>
                      <a:pt x="20" y="1880"/>
                    </a:cubicBezTo>
                    <a:cubicBezTo>
                      <a:pt x="9" y="1880"/>
                      <a:pt x="0" y="1871"/>
                      <a:pt x="0" y="1860"/>
                    </a:cubicBezTo>
                    <a:lnTo>
                      <a:pt x="0" y="1860"/>
                    </a:lnTo>
                    <a:cubicBezTo>
                      <a:pt x="0" y="1849"/>
                      <a:pt x="9" y="1840"/>
                      <a:pt x="20" y="1840"/>
                    </a:cubicBezTo>
                    <a:cubicBezTo>
                      <a:pt x="31" y="1840"/>
                      <a:pt x="40" y="1849"/>
                      <a:pt x="40" y="1860"/>
                    </a:cubicBezTo>
                    <a:close/>
                    <a:moveTo>
                      <a:pt x="40" y="2060"/>
                    </a:moveTo>
                    <a:lnTo>
                      <a:pt x="40" y="2060"/>
                    </a:lnTo>
                    <a:cubicBezTo>
                      <a:pt x="40" y="2072"/>
                      <a:pt x="31" y="2080"/>
                      <a:pt x="20" y="2080"/>
                    </a:cubicBezTo>
                    <a:cubicBezTo>
                      <a:pt x="9" y="2080"/>
                      <a:pt x="0" y="2072"/>
                      <a:pt x="0" y="2060"/>
                    </a:cubicBezTo>
                    <a:lnTo>
                      <a:pt x="0" y="2060"/>
                    </a:lnTo>
                    <a:cubicBezTo>
                      <a:pt x="0" y="2049"/>
                      <a:pt x="9" y="2040"/>
                      <a:pt x="20" y="2040"/>
                    </a:cubicBezTo>
                    <a:cubicBezTo>
                      <a:pt x="31" y="2040"/>
                      <a:pt x="40" y="2049"/>
                      <a:pt x="40" y="2060"/>
                    </a:cubicBezTo>
                    <a:close/>
                    <a:moveTo>
                      <a:pt x="40" y="2260"/>
                    </a:moveTo>
                    <a:lnTo>
                      <a:pt x="40" y="2261"/>
                    </a:lnTo>
                    <a:cubicBezTo>
                      <a:pt x="40" y="2272"/>
                      <a:pt x="31" y="2281"/>
                      <a:pt x="20" y="2281"/>
                    </a:cubicBezTo>
                    <a:cubicBezTo>
                      <a:pt x="9" y="2281"/>
                      <a:pt x="0" y="2272"/>
                      <a:pt x="0" y="2261"/>
                    </a:cubicBezTo>
                    <a:lnTo>
                      <a:pt x="0" y="2260"/>
                    </a:lnTo>
                    <a:cubicBezTo>
                      <a:pt x="0" y="2249"/>
                      <a:pt x="9" y="2240"/>
                      <a:pt x="20" y="2240"/>
                    </a:cubicBezTo>
                    <a:cubicBezTo>
                      <a:pt x="31" y="2240"/>
                      <a:pt x="40" y="2249"/>
                      <a:pt x="40" y="2260"/>
                    </a:cubicBezTo>
                    <a:close/>
                    <a:moveTo>
                      <a:pt x="40" y="2461"/>
                    </a:moveTo>
                    <a:lnTo>
                      <a:pt x="40" y="2461"/>
                    </a:lnTo>
                    <a:cubicBezTo>
                      <a:pt x="40" y="2472"/>
                      <a:pt x="31" y="2481"/>
                      <a:pt x="20" y="2481"/>
                    </a:cubicBezTo>
                    <a:cubicBezTo>
                      <a:pt x="9" y="2481"/>
                      <a:pt x="0" y="2472"/>
                      <a:pt x="0" y="2461"/>
                    </a:cubicBezTo>
                    <a:lnTo>
                      <a:pt x="0" y="2461"/>
                    </a:lnTo>
                    <a:cubicBezTo>
                      <a:pt x="0" y="2449"/>
                      <a:pt x="9" y="2441"/>
                      <a:pt x="20" y="2441"/>
                    </a:cubicBezTo>
                    <a:cubicBezTo>
                      <a:pt x="31" y="2441"/>
                      <a:pt x="40" y="2449"/>
                      <a:pt x="40" y="2461"/>
                    </a:cubicBezTo>
                    <a:close/>
                    <a:moveTo>
                      <a:pt x="40" y="2661"/>
                    </a:moveTo>
                    <a:lnTo>
                      <a:pt x="40" y="2661"/>
                    </a:lnTo>
                    <a:cubicBezTo>
                      <a:pt x="40" y="2672"/>
                      <a:pt x="31" y="2681"/>
                      <a:pt x="20" y="2681"/>
                    </a:cubicBezTo>
                    <a:cubicBezTo>
                      <a:pt x="9" y="2681"/>
                      <a:pt x="0" y="2672"/>
                      <a:pt x="0" y="2661"/>
                    </a:cubicBezTo>
                    <a:lnTo>
                      <a:pt x="0" y="2661"/>
                    </a:lnTo>
                    <a:cubicBezTo>
                      <a:pt x="0" y="2650"/>
                      <a:pt x="9" y="2641"/>
                      <a:pt x="20" y="2641"/>
                    </a:cubicBezTo>
                    <a:cubicBezTo>
                      <a:pt x="31" y="2641"/>
                      <a:pt x="40" y="2650"/>
                      <a:pt x="40" y="2661"/>
                    </a:cubicBezTo>
                    <a:close/>
                    <a:moveTo>
                      <a:pt x="40" y="2861"/>
                    </a:moveTo>
                    <a:lnTo>
                      <a:pt x="40" y="2861"/>
                    </a:lnTo>
                    <a:cubicBezTo>
                      <a:pt x="40" y="2872"/>
                      <a:pt x="31" y="2881"/>
                      <a:pt x="20" y="2881"/>
                    </a:cubicBezTo>
                    <a:cubicBezTo>
                      <a:pt x="9" y="2881"/>
                      <a:pt x="0" y="2872"/>
                      <a:pt x="0" y="2861"/>
                    </a:cubicBezTo>
                    <a:lnTo>
                      <a:pt x="0" y="2861"/>
                    </a:lnTo>
                    <a:cubicBezTo>
                      <a:pt x="0" y="2850"/>
                      <a:pt x="9" y="2841"/>
                      <a:pt x="20" y="2841"/>
                    </a:cubicBezTo>
                    <a:cubicBezTo>
                      <a:pt x="31" y="2841"/>
                      <a:pt x="40" y="2850"/>
                      <a:pt x="40" y="2861"/>
                    </a:cubicBezTo>
                    <a:close/>
                    <a:moveTo>
                      <a:pt x="40" y="3061"/>
                    </a:moveTo>
                    <a:lnTo>
                      <a:pt x="40" y="3061"/>
                    </a:lnTo>
                    <a:cubicBezTo>
                      <a:pt x="40" y="3072"/>
                      <a:pt x="31" y="3081"/>
                      <a:pt x="20" y="3081"/>
                    </a:cubicBezTo>
                    <a:cubicBezTo>
                      <a:pt x="9" y="3081"/>
                      <a:pt x="0" y="3072"/>
                      <a:pt x="0" y="3061"/>
                    </a:cubicBezTo>
                    <a:lnTo>
                      <a:pt x="0" y="3061"/>
                    </a:lnTo>
                    <a:cubicBezTo>
                      <a:pt x="0" y="3050"/>
                      <a:pt x="9" y="3041"/>
                      <a:pt x="20" y="3041"/>
                    </a:cubicBezTo>
                    <a:cubicBezTo>
                      <a:pt x="31" y="3041"/>
                      <a:pt x="40" y="3050"/>
                      <a:pt x="40" y="3061"/>
                    </a:cubicBezTo>
                    <a:close/>
                    <a:moveTo>
                      <a:pt x="40" y="3261"/>
                    </a:moveTo>
                    <a:lnTo>
                      <a:pt x="40" y="3261"/>
                    </a:lnTo>
                    <a:cubicBezTo>
                      <a:pt x="40" y="3272"/>
                      <a:pt x="31" y="3281"/>
                      <a:pt x="20" y="3281"/>
                    </a:cubicBezTo>
                    <a:cubicBezTo>
                      <a:pt x="9" y="3281"/>
                      <a:pt x="0" y="3272"/>
                      <a:pt x="0" y="3261"/>
                    </a:cubicBezTo>
                    <a:lnTo>
                      <a:pt x="0" y="3261"/>
                    </a:lnTo>
                    <a:cubicBezTo>
                      <a:pt x="0" y="3250"/>
                      <a:pt x="9" y="3241"/>
                      <a:pt x="20" y="3241"/>
                    </a:cubicBezTo>
                    <a:cubicBezTo>
                      <a:pt x="31" y="3241"/>
                      <a:pt x="40" y="3250"/>
                      <a:pt x="40" y="3261"/>
                    </a:cubicBezTo>
                    <a:close/>
                    <a:moveTo>
                      <a:pt x="40" y="3461"/>
                    </a:moveTo>
                    <a:lnTo>
                      <a:pt x="40" y="3461"/>
                    </a:lnTo>
                    <a:cubicBezTo>
                      <a:pt x="40" y="3472"/>
                      <a:pt x="31" y="3481"/>
                      <a:pt x="20" y="3481"/>
                    </a:cubicBezTo>
                    <a:cubicBezTo>
                      <a:pt x="9" y="3481"/>
                      <a:pt x="0" y="3472"/>
                      <a:pt x="0" y="3461"/>
                    </a:cubicBezTo>
                    <a:lnTo>
                      <a:pt x="0" y="3461"/>
                    </a:lnTo>
                    <a:cubicBezTo>
                      <a:pt x="0" y="3450"/>
                      <a:pt x="9" y="3441"/>
                      <a:pt x="20" y="3441"/>
                    </a:cubicBezTo>
                    <a:cubicBezTo>
                      <a:pt x="31" y="3441"/>
                      <a:pt x="40" y="3450"/>
                      <a:pt x="40" y="3461"/>
                    </a:cubicBezTo>
                    <a:close/>
                    <a:moveTo>
                      <a:pt x="40" y="3661"/>
                    </a:moveTo>
                    <a:lnTo>
                      <a:pt x="40" y="3661"/>
                    </a:lnTo>
                    <a:cubicBezTo>
                      <a:pt x="40" y="3672"/>
                      <a:pt x="31" y="3681"/>
                      <a:pt x="20" y="3681"/>
                    </a:cubicBezTo>
                    <a:cubicBezTo>
                      <a:pt x="9" y="3681"/>
                      <a:pt x="0" y="3672"/>
                      <a:pt x="0" y="3661"/>
                    </a:cubicBezTo>
                    <a:lnTo>
                      <a:pt x="0" y="3661"/>
                    </a:lnTo>
                    <a:cubicBezTo>
                      <a:pt x="0" y="3650"/>
                      <a:pt x="9" y="3641"/>
                      <a:pt x="20" y="3641"/>
                    </a:cubicBezTo>
                    <a:cubicBezTo>
                      <a:pt x="31" y="3641"/>
                      <a:pt x="40" y="3650"/>
                      <a:pt x="40" y="3661"/>
                    </a:cubicBezTo>
                    <a:close/>
                    <a:moveTo>
                      <a:pt x="40" y="3861"/>
                    </a:moveTo>
                    <a:lnTo>
                      <a:pt x="40" y="3861"/>
                    </a:lnTo>
                    <a:cubicBezTo>
                      <a:pt x="40" y="3872"/>
                      <a:pt x="31" y="3881"/>
                      <a:pt x="20" y="3881"/>
                    </a:cubicBezTo>
                    <a:cubicBezTo>
                      <a:pt x="9" y="3881"/>
                      <a:pt x="0" y="3872"/>
                      <a:pt x="0" y="3861"/>
                    </a:cubicBezTo>
                    <a:lnTo>
                      <a:pt x="0" y="3861"/>
                    </a:lnTo>
                    <a:cubicBezTo>
                      <a:pt x="0" y="3850"/>
                      <a:pt x="9" y="3841"/>
                      <a:pt x="20" y="3841"/>
                    </a:cubicBezTo>
                    <a:cubicBezTo>
                      <a:pt x="31" y="3841"/>
                      <a:pt x="40" y="3850"/>
                      <a:pt x="40" y="3861"/>
                    </a:cubicBezTo>
                    <a:close/>
                    <a:moveTo>
                      <a:pt x="40" y="4061"/>
                    </a:moveTo>
                    <a:lnTo>
                      <a:pt x="40" y="4061"/>
                    </a:lnTo>
                    <a:cubicBezTo>
                      <a:pt x="40" y="4072"/>
                      <a:pt x="31" y="4081"/>
                      <a:pt x="20" y="4081"/>
                    </a:cubicBezTo>
                    <a:cubicBezTo>
                      <a:pt x="9" y="4081"/>
                      <a:pt x="0" y="4072"/>
                      <a:pt x="0" y="4061"/>
                    </a:cubicBezTo>
                    <a:lnTo>
                      <a:pt x="0" y="4061"/>
                    </a:lnTo>
                    <a:cubicBezTo>
                      <a:pt x="0" y="4050"/>
                      <a:pt x="9" y="4041"/>
                      <a:pt x="20" y="4041"/>
                    </a:cubicBezTo>
                    <a:cubicBezTo>
                      <a:pt x="31" y="4041"/>
                      <a:pt x="40" y="4050"/>
                      <a:pt x="40" y="4061"/>
                    </a:cubicBezTo>
                    <a:close/>
                    <a:moveTo>
                      <a:pt x="40" y="4261"/>
                    </a:moveTo>
                    <a:lnTo>
                      <a:pt x="40" y="4261"/>
                    </a:lnTo>
                    <a:cubicBezTo>
                      <a:pt x="40" y="4272"/>
                      <a:pt x="31" y="4281"/>
                      <a:pt x="20" y="4281"/>
                    </a:cubicBezTo>
                    <a:cubicBezTo>
                      <a:pt x="9" y="4281"/>
                      <a:pt x="0" y="4272"/>
                      <a:pt x="0" y="4261"/>
                    </a:cubicBezTo>
                    <a:lnTo>
                      <a:pt x="0" y="4261"/>
                    </a:lnTo>
                    <a:cubicBezTo>
                      <a:pt x="0" y="4250"/>
                      <a:pt x="9" y="4241"/>
                      <a:pt x="20" y="4241"/>
                    </a:cubicBezTo>
                    <a:cubicBezTo>
                      <a:pt x="31" y="4241"/>
                      <a:pt x="40" y="4250"/>
                      <a:pt x="40" y="4261"/>
                    </a:cubicBezTo>
                    <a:close/>
                    <a:moveTo>
                      <a:pt x="40" y="4461"/>
                    </a:moveTo>
                    <a:lnTo>
                      <a:pt x="40" y="4461"/>
                    </a:lnTo>
                    <a:cubicBezTo>
                      <a:pt x="40" y="4472"/>
                      <a:pt x="31" y="4481"/>
                      <a:pt x="20" y="4481"/>
                    </a:cubicBezTo>
                    <a:cubicBezTo>
                      <a:pt x="9" y="4481"/>
                      <a:pt x="0" y="4472"/>
                      <a:pt x="0" y="4461"/>
                    </a:cubicBezTo>
                    <a:lnTo>
                      <a:pt x="0" y="4461"/>
                    </a:lnTo>
                    <a:cubicBezTo>
                      <a:pt x="0" y="4450"/>
                      <a:pt x="9" y="4441"/>
                      <a:pt x="20" y="4441"/>
                    </a:cubicBezTo>
                    <a:cubicBezTo>
                      <a:pt x="31" y="4441"/>
                      <a:pt x="40" y="4450"/>
                      <a:pt x="40" y="4461"/>
                    </a:cubicBezTo>
                    <a:close/>
                    <a:moveTo>
                      <a:pt x="40" y="4661"/>
                    </a:moveTo>
                    <a:lnTo>
                      <a:pt x="40" y="4661"/>
                    </a:lnTo>
                    <a:cubicBezTo>
                      <a:pt x="40" y="4672"/>
                      <a:pt x="31" y="4681"/>
                      <a:pt x="20" y="4681"/>
                    </a:cubicBezTo>
                    <a:cubicBezTo>
                      <a:pt x="9" y="4681"/>
                      <a:pt x="0" y="4672"/>
                      <a:pt x="0" y="4661"/>
                    </a:cubicBezTo>
                    <a:lnTo>
                      <a:pt x="0" y="4661"/>
                    </a:lnTo>
                    <a:cubicBezTo>
                      <a:pt x="0" y="4650"/>
                      <a:pt x="9" y="4641"/>
                      <a:pt x="20" y="4641"/>
                    </a:cubicBezTo>
                    <a:cubicBezTo>
                      <a:pt x="31" y="4641"/>
                      <a:pt x="40" y="4650"/>
                      <a:pt x="40" y="4661"/>
                    </a:cubicBezTo>
                    <a:close/>
                    <a:moveTo>
                      <a:pt x="40" y="4861"/>
                    </a:moveTo>
                    <a:lnTo>
                      <a:pt x="40" y="4861"/>
                    </a:lnTo>
                    <a:cubicBezTo>
                      <a:pt x="40" y="4872"/>
                      <a:pt x="31" y="4881"/>
                      <a:pt x="20" y="4881"/>
                    </a:cubicBezTo>
                    <a:cubicBezTo>
                      <a:pt x="9" y="4881"/>
                      <a:pt x="0" y="4872"/>
                      <a:pt x="0" y="4861"/>
                    </a:cubicBezTo>
                    <a:lnTo>
                      <a:pt x="0" y="4861"/>
                    </a:lnTo>
                    <a:cubicBezTo>
                      <a:pt x="0" y="4850"/>
                      <a:pt x="9" y="4841"/>
                      <a:pt x="20" y="4841"/>
                    </a:cubicBezTo>
                    <a:cubicBezTo>
                      <a:pt x="31" y="4841"/>
                      <a:pt x="40" y="4850"/>
                      <a:pt x="40" y="4861"/>
                    </a:cubicBezTo>
                    <a:close/>
                    <a:moveTo>
                      <a:pt x="40" y="5061"/>
                    </a:moveTo>
                    <a:lnTo>
                      <a:pt x="40" y="5061"/>
                    </a:lnTo>
                    <a:cubicBezTo>
                      <a:pt x="40" y="5072"/>
                      <a:pt x="31" y="5081"/>
                      <a:pt x="20" y="5081"/>
                    </a:cubicBezTo>
                    <a:cubicBezTo>
                      <a:pt x="9" y="5081"/>
                      <a:pt x="0" y="5072"/>
                      <a:pt x="0" y="5061"/>
                    </a:cubicBezTo>
                    <a:lnTo>
                      <a:pt x="0" y="5061"/>
                    </a:lnTo>
                    <a:cubicBezTo>
                      <a:pt x="0" y="5050"/>
                      <a:pt x="9" y="5041"/>
                      <a:pt x="20" y="5041"/>
                    </a:cubicBezTo>
                    <a:cubicBezTo>
                      <a:pt x="31" y="5041"/>
                      <a:pt x="40" y="5050"/>
                      <a:pt x="40" y="5061"/>
                    </a:cubicBezTo>
                    <a:close/>
                    <a:moveTo>
                      <a:pt x="40" y="5261"/>
                    </a:moveTo>
                    <a:lnTo>
                      <a:pt x="40" y="5261"/>
                    </a:lnTo>
                    <a:cubicBezTo>
                      <a:pt x="40" y="5272"/>
                      <a:pt x="31" y="5281"/>
                      <a:pt x="20" y="5281"/>
                    </a:cubicBezTo>
                    <a:cubicBezTo>
                      <a:pt x="9" y="5281"/>
                      <a:pt x="0" y="5272"/>
                      <a:pt x="0" y="5261"/>
                    </a:cubicBezTo>
                    <a:lnTo>
                      <a:pt x="0" y="5261"/>
                    </a:lnTo>
                    <a:cubicBezTo>
                      <a:pt x="0" y="5250"/>
                      <a:pt x="9" y="5241"/>
                      <a:pt x="20" y="5241"/>
                    </a:cubicBezTo>
                    <a:cubicBezTo>
                      <a:pt x="31" y="5241"/>
                      <a:pt x="40" y="5250"/>
                      <a:pt x="40" y="5261"/>
                    </a:cubicBezTo>
                    <a:close/>
                    <a:moveTo>
                      <a:pt x="40" y="5461"/>
                    </a:moveTo>
                    <a:lnTo>
                      <a:pt x="40" y="5461"/>
                    </a:lnTo>
                    <a:cubicBezTo>
                      <a:pt x="40" y="5472"/>
                      <a:pt x="31" y="5481"/>
                      <a:pt x="20" y="5481"/>
                    </a:cubicBezTo>
                    <a:cubicBezTo>
                      <a:pt x="9" y="5481"/>
                      <a:pt x="0" y="5472"/>
                      <a:pt x="0" y="5461"/>
                    </a:cubicBezTo>
                    <a:lnTo>
                      <a:pt x="0" y="5461"/>
                    </a:lnTo>
                    <a:cubicBezTo>
                      <a:pt x="0" y="5450"/>
                      <a:pt x="9" y="5441"/>
                      <a:pt x="20" y="5441"/>
                    </a:cubicBezTo>
                    <a:cubicBezTo>
                      <a:pt x="31" y="5441"/>
                      <a:pt x="40" y="5450"/>
                      <a:pt x="40" y="5461"/>
                    </a:cubicBezTo>
                    <a:close/>
                    <a:moveTo>
                      <a:pt x="40" y="5661"/>
                    </a:moveTo>
                    <a:lnTo>
                      <a:pt x="40" y="5661"/>
                    </a:lnTo>
                    <a:cubicBezTo>
                      <a:pt x="40" y="5672"/>
                      <a:pt x="31" y="5681"/>
                      <a:pt x="20" y="5681"/>
                    </a:cubicBezTo>
                    <a:cubicBezTo>
                      <a:pt x="9" y="5681"/>
                      <a:pt x="0" y="5672"/>
                      <a:pt x="0" y="5661"/>
                    </a:cubicBezTo>
                    <a:lnTo>
                      <a:pt x="0" y="5661"/>
                    </a:lnTo>
                    <a:cubicBezTo>
                      <a:pt x="0" y="5650"/>
                      <a:pt x="9" y="5641"/>
                      <a:pt x="20" y="5641"/>
                    </a:cubicBezTo>
                    <a:cubicBezTo>
                      <a:pt x="31" y="5641"/>
                      <a:pt x="40" y="5650"/>
                      <a:pt x="40" y="5661"/>
                    </a:cubicBezTo>
                    <a:close/>
                    <a:moveTo>
                      <a:pt x="40" y="5861"/>
                    </a:moveTo>
                    <a:lnTo>
                      <a:pt x="40" y="5861"/>
                    </a:lnTo>
                    <a:cubicBezTo>
                      <a:pt x="40" y="5872"/>
                      <a:pt x="31" y="5881"/>
                      <a:pt x="20" y="5881"/>
                    </a:cubicBezTo>
                    <a:cubicBezTo>
                      <a:pt x="9" y="5881"/>
                      <a:pt x="0" y="5872"/>
                      <a:pt x="0" y="5861"/>
                    </a:cubicBezTo>
                    <a:lnTo>
                      <a:pt x="0" y="5861"/>
                    </a:lnTo>
                    <a:cubicBezTo>
                      <a:pt x="0" y="5850"/>
                      <a:pt x="9" y="5841"/>
                      <a:pt x="20" y="5841"/>
                    </a:cubicBezTo>
                    <a:cubicBezTo>
                      <a:pt x="31" y="5841"/>
                      <a:pt x="40" y="5850"/>
                      <a:pt x="40" y="5861"/>
                    </a:cubicBezTo>
                    <a:close/>
                    <a:moveTo>
                      <a:pt x="40" y="6061"/>
                    </a:moveTo>
                    <a:lnTo>
                      <a:pt x="40" y="6061"/>
                    </a:lnTo>
                    <a:cubicBezTo>
                      <a:pt x="40" y="6072"/>
                      <a:pt x="31" y="6081"/>
                      <a:pt x="20" y="6081"/>
                    </a:cubicBezTo>
                    <a:cubicBezTo>
                      <a:pt x="9" y="6081"/>
                      <a:pt x="0" y="6072"/>
                      <a:pt x="0" y="6061"/>
                    </a:cubicBezTo>
                    <a:lnTo>
                      <a:pt x="0" y="6061"/>
                    </a:lnTo>
                    <a:cubicBezTo>
                      <a:pt x="0" y="6050"/>
                      <a:pt x="9" y="6041"/>
                      <a:pt x="20" y="6041"/>
                    </a:cubicBezTo>
                    <a:cubicBezTo>
                      <a:pt x="31" y="6041"/>
                      <a:pt x="40" y="6050"/>
                      <a:pt x="40" y="6061"/>
                    </a:cubicBezTo>
                    <a:close/>
                    <a:moveTo>
                      <a:pt x="40" y="6261"/>
                    </a:moveTo>
                    <a:lnTo>
                      <a:pt x="40" y="6261"/>
                    </a:lnTo>
                    <a:cubicBezTo>
                      <a:pt x="40" y="6272"/>
                      <a:pt x="31" y="6281"/>
                      <a:pt x="20" y="6281"/>
                    </a:cubicBezTo>
                    <a:cubicBezTo>
                      <a:pt x="9" y="6281"/>
                      <a:pt x="0" y="6272"/>
                      <a:pt x="0" y="6261"/>
                    </a:cubicBezTo>
                    <a:lnTo>
                      <a:pt x="0" y="6261"/>
                    </a:lnTo>
                    <a:cubicBezTo>
                      <a:pt x="0" y="6250"/>
                      <a:pt x="9" y="6241"/>
                      <a:pt x="20" y="6241"/>
                    </a:cubicBezTo>
                    <a:cubicBezTo>
                      <a:pt x="31" y="6241"/>
                      <a:pt x="40" y="6250"/>
                      <a:pt x="40" y="6261"/>
                    </a:cubicBezTo>
                    <a:close/>
                    <a:moveTo>
                      <a:pt x="40" y="6461"/>
                    </a:moveTo>
                    <a:lnTo>
                      <a:pt x="40" y="6461"/>
                    </a:lnTo>
                    <a:cubicBezTo>
                      <a:pt x="40" y="6472"/>
                      <a:pt x="31" y="6481"/>
                      <a:pt x="20" y="6481"/>
                    </a:cubicBezTo>
                    <a:cubicBezTo>
                      <a:pt x="9" y="6481"/>
                      <a:pt x="0" y="6472"/>
                      <a:pt x="0" y="6461"/>
                    </a:cubicBezTo>
                    <a:lnTo>
                      <a:pt x="0" y="6461"/>
                    </a:lnTo>
                    <a:cubicBezTo>
                      <a:pt x="0" y="6450"/>
                      <a:pt x="9" y="6441"/>
                      <a:pt x="20" y="6441"/>
                    </a:cubicBezTo>
                    <a:cubicBezTo>
                      <a:pt x="31" y="6441"/>
                      <a:pt x="40" y="6450"/>
                      <a:pt x="40" y="6461"/>
                    </a:cubicBezTo>
                    <a:close/>
                    <a:moveTo>
                      <a:pt x="85" y="6576"/>
                    </a:moveTo>
                    <a:lnTo>
                      <a:pt x="85" y="6576"/>
                    </a:lnTo>
                    <a:cubicBezTo>
                      <a:pt x="96" y="6576"/>
                      <a:pt x="105" y="6585"/>
                      <a:pt x="105" y="6596"/>
                    </a:cubicBezTo>
                    <a:cubicBezTo>
                      <a:pt x="105" y="6607"/>
                      <a:pt x="96" y="6616"/>
                      <a:pt x="85" y="6616"/>
                    </a:cubicBezTo>
                    <a:lnTo>
                      <a:pt x="85" y="6616"/>
                    </a:lnTo>
                    <a:cubicBezTo>
                      <a:pt x="74" y="6616"/>
                      <a:pt x="65" y="6607"/>
                      <a:pt x="65" y="6596"/>
                    </a:cubicBezTo>
                    <a:cubicBezTo>
                      <a:pt x="65" y="6585"/>
                      <a:pt x="74" y="6576"/>
                      <a:pt x="85" y="6576"/>
                    </a:cubicBezTo>
                    <a:close/>
                    <a:moveTo>
                      <a:pt x="285" y="6576"/>
                    </a:moveTo>
                    <a:lnTo>
                      <a:pt x="285" y="6576"/>
                    </a:lnTo>
                    <a:cubicBezTo>
                      <a:pt x="296" y="6576"/>
                      <a:pt x="305" y="6585"/>
                      <a:pt x="305" y="6596"/>
                    </a:cubicBezTo>
                    <a:cubicBezTo>
                      <a:pt x="305" y="6607"/>
                      <a:pt x="296" y="6616"/>
                      <a:pt x="285" y="6616"/>
                    </a:cubicBezTo>
                    <a:lnTo>
                      <a:pt x="285" y="6616"/>
                    </a:lnTo>
                    <a:cubicBezTo>
                      <a:pt x="274" y="6616"/>
                      <a:pt x="265" y="6607"/>
                      <a:pt x="265" y="6596"/>
                    </a:cubicBezTo>
                    <a:cubicBezTo>
                      <a:pt x="265" y="6585"/>
                      <a:pt x="274" y="6576"/>
                      <a:pt x="285" y="6576"/>
                    </a:cubicBezTo>
                    <a:close/>
                    <a:moveTo>
                      <a:pt x="485" y="6576"/>
                    </a:moveTo>
                    <a:lnTo>
                      <a:pt x="485" y="6576"/>
                    </a:lnTo>
                    <a:cubicBezTo>
                      <a:pt x="496" y="6576"/>
                      <a:pt x="505" y="6585"/>
                      <a:pt x="505" y="6596"/>
                    </a:cubicBezTo>
                    <a:cubicBezTo>
                      <a:pt x="505" y="6607"/>
                      <a:pt x="496" y="6616"/>
                      <a:pt x="485" y="6616"/>
                    </a:cubicBezTo>
                    <a:lnTo>
                      <a:pt x="485" y="6616"/>
                    </a:lnTo>
                    <a:cubicBezTo>
                      <a:pt x="474" y="6616"/>
                      <a:pt x="465" y="6607"/>
                      <a:pt x="465" y="6596"/>
                    </a:cubicBezTo>
                    <a:cubicBezTo>
                      <a:pt x="465" y="6585"/>
                      <a:pt x="474" y="6576"/>
                      <a:pt x="485" y="6576"/>
                    </a:cubicBezTo>
                    <a:close/>
                    <a:moveTo>
                      <a:pt x="685" y="6576"/>
                    </a:moveTo>
                    <a:lnTo>
                      <a:pt x="685" y="6576"/>
                    </a:lnTo>
                    <a:cubicBezTo>
                      <a:pt x="696" y="6576"/>
                      <a:pt x="705" y="6585"/>
                      <a:pt x="705" y="6596"/>
                    </a:cubicBezTo>
                    <a:cubicBezTo>
                      <a:pt x="705" y="6607"/>
                      <a:pt x="696" y="6616"/>
                      <a:pt x="685" y="6616"/>
                    </a:cubicBezTo>
                    <a:lnTo>
                      <a:pt x="685" y="6616"/>
                    </a:lnTo>
                    <a:cubicBezTo>
                      <a:pt x="674" y="6616"/>
                      <a:pt x="665" y="6607"/>
                      <a:pt x="665" y="6596"/>
                    </a:cubicBezTo>
                    <a:cubicBezTo>
                      <a:pt x="665" y="6585"/>
                      <a:pt x="674" y="6576"/>
                      <a:pt x="685" y="6576"/>
                    </a:cubicBezTo>
                    <a:close/>
                    <a:moveTo>
                      <a:pt x="840" y="6571"/>
                    </a:moveTo>
                    <a:lnTo>
                      <a:pt x="840" y="6570"/>
                    </a:lnTo>
                    <a:cubicBezTo>
                      <a:pt x="840" y="6559"/>
                      <a:pt x="848" y="6550"/>
                      <a:pt x="860" y="6550"/>
                    </a:cubicBezTo>
                    <a:cubicBezTo>
                      <a:pt x="871" y="6550"/>
                      <a:pt x="880" y="6559"/>
                      <a:pt x="880" y="6570"/>
                    </a:cubicBezTo>
                    <a:lnTo>
                      <a:pt x="880" y="6571"/>
                    </a:lnTo>
                    <a:cubicBezTo>
                      <a:pt x="880" y="6582"/>
                      <a:pt x="871" y="6591"/>
                      <a:pt x="860" y="6591"/>
                    </a:cubicBezTo>
                    <a:cubicBezTo>
                      <a:pt x="848" y="6591"/>
                      <a:pt x="840" y="6582"/>
                      <a:pt x="840" y="6571"/>
                    </a:cubicBezTo>
                    <a:close/>
                    <a:moveTo>
                      <a:pt x="840" y="6370"/>
                    </a:moveTo>
                    <a:lnTo>
                      <a:pt x="840" y="6370"/>
                    </a:lnTo>
                    <a:cubicBezTo>
                      <a:pt x="840" y="6359"/>
                      <a:pt x="848" y="6350"/>
                      <a:pt x="860" y="6350"/>
                    </a:cubicBezTo>
                    <a:cubicBezTo>
                      <a:pt x="871" y="6350"/>
                      <a:pt x="880" y="6359"/>
                      <a:pt x="880" y="6370"/>
                    </a:cubicBezTo>
                    <a:lnTo>
                      <a:pt x="880" y="6370"/>
                    </a:lnTo>
                    <a:cubicBezTo>
                      <a:pt x="880" y="6382"/>
                      <a:pt x="871" y="6390"/>
                      <a:pt x="860" y="6390"/>
                    </a:cubicBezTo>
                    <a:cubicBezTo>
                      <a:pt x="848" y="6390"/>
                      <a:pt x="840" y="6382"/>
                      <a:pt x="840" y="6370"/>
                    </a:cubicBezTo>
                    <a:close/>
                    <a:moveTo>
                      <a:pt x="840" y="6170"/>
                    </a:moveTo>
                    <a:lnTo>
                      <a:pt x="840" y="6170"/>
                    </a:lnTo>
                    <a:cubicBezTo>
                      <a:pt x="840" y="6159"/>
                      <a:pt x="848" y="6150"/>
                      <a:pt x="860" y="6150"/>
                    </a:cubicBezTo>
                    <a:cubicBezTo>
                      <a:pt x="871" y="6150"/>
                      <a:pt x="880" y="6159"/>
                      <a:pt x="880" y="6170"/>
                    </a:cubicBezTo>
                    <a:lnTo>
                      <a:pt x="880" y="6170"/>
                    </a:lnTo>
                    <a:cubicBezTo>
                      <a:pt x="880" y="6181"/>
                      <a:pt x="871" y="6190"/>
                      <a:pt x="860" y="6190"/>
                    </a:cubicBezTo>
                    <a:cubicBezTo>
                      <a:pt x="848" y="6190"/>
                      <a:pt x="840" y="6181"/>
                      <a:pt x="840" y="6170"/>
                    </a:cubicBezTo>
                    <a:close/>
                    <a:moveTo>
                      <a:pt x="840" y="5970"/>
                    </a:moveTo>
                    <a:lnTo>
                      <a:pt x="840" y="5970"/>
                    </a:lnTo>
                    <a:cubicBezTo>
                      <a:pt x="840" y="5959"/>
                      <a:pt x="848" y="5950"/>
                      <a:pt x="860" y="5950"/>
                    </a:cubicBezTo>
                    <a:cubicBezTo>
                      <a:pt x="871" y="5950"/>
                      <a:pt x="880" y="5959"/>
                      <a:pt x="880" y="5970"/>
                    </a:cubicBezTo>
                    <a:lnTo>
                      <a:pt x="880" y="5970"/>
                    </a:lnTo>
                    <a:cubicBezTo>
                      <a:pt x="880" y="5981"/>
                      <a:pt x="871" y="5990"/>
                      <a:pt x="860" y="5990"/>
                    </a:cubicBezTo>
                    <a:cubicBezTo>
                      <a:pt x="848" y="5990"/>
                      <a:pt x="840" y="5981"/>
                      <a:pt x="840" y="5970"/>
                    </a:cubicBezTo>
                    <a:close/>
                    <a:moveTo>
                      <a:pt x="840" y="5770"/>
                    </a:moveTo>
                    <a:lnTo>
                      <a:pt x="840" y="5770"/>
                    </a:lnTo>
                    <a:cubicBezTo>
                      <a:pt x="840" y="5759"/>
                      <a:pt x="848" y="5750"/>
                      <a:pt x="860" y="5750"/>
                    </a:cubicBezTo>
                    <a:cubicBezTo>
                      <a:pt x="871" y="5750"/>
                      <a:pt x="880" y="5759"/>
                      <a:pt x="880" y="5770"/>
                    </a:cubicBezTo>
                    <a:lnTo>
                      <a:pt x="880" y="5770"/>
                    </a:lnTo>
                    <a:cubicBezTo>
                      <a:pt x="880" y="5781"/>
                      <a:pt x="871" y="5790"/>
                      <a:pt x="860" y="5790"/>
                    </a:cubicBezTo>
                    <a:cubicBezTo>
                      <a:pt x="848" y="5790"/>
                      <a:pt x="840" y="5781"/>
                      <a:pt x="840" y="5770"/>
                    </a:cubicBezTo>
                    <a:close/>
                    <a:moveTo>
                      <a:pt x="840" y="5570"/>
                    </a:moveTo>
                    <a:lnTo>
                      <a:pt x="840" y="5570"/>
                    </a:lnTo>
                    <a:cubicBezTo>
                      <a:pt x="840" y="5559"/>
                      <a:pt x="848" y="5550"/>
                      <a:pt x="860" y="5550"/>
                    </a:cubicBezTo>
                    <a:cubicBezTo>
                      <a:pt x="871" y="5550"/>
                      <a:pt x="880" y="5559"/>
                      <a:pt x="880" y="5570"/>
                    </a:cubicBezTo>
                    <a:lnTo>
                      <a:pt x="880" y="5570"/>
                    </a:lnTo>
                    <a:cubicBezTo>
                      <a:pt x="880" y="5581"/>
                      <a:pt x="871" y="5590"/>
                      <a:pt x="860" y="5590"/>
                    </a:cubicBezTo>
                    <a:cubicBezTo>
                      <a:pt x="848" y="5590"/>
                      <a:pt x="840" y="5581"/>
                      <a:pt x="840" y="5570"/>
                    </a:cubicBezTo>
                    <a:close/>
                    <a:moveTo>
                      <a:pt x="840" y="5370"/>
                    </a:moveTo>
                    <a:lnTo>
                      <a:pt x="840" y="5370"/>
                    </a:lnTo>
                    <a:cubicBezTo>
                      <a:pt x="840" y="5359"/>
                      <a:pt x="848" y="5350"/>
                      <a:pt x="860" y="5350"/>
                    </a:cubicBezTo>
                    <a:cubicBezTo>
                      <a:pt x="871" y="5350"/>
                      <a:pt x="880" y="5359"/>
                      <a:pt x="880" y="5370"/>
                    </a:cubicBezTo>
                    <a:lnTo>
                      <a:pt x="880" y="5370"/>
                    </a:lnTo>
                    <a:cubicBezTo>
                      <a:pt x="880" y="5381"/>
                      <a:pt x="871" y="5390"/>
                      <a:pt x="860" y="5390"/>
                    </a:cubicBezTo>
                    <a:cubicBezTo>
                      <a:pt x="848" y="5390"/>
                      <a:pt x="840" y="5381"/>
                      <a:pt x="840" y="5370"/>
                    </a:cubicBezTo>
                    <a:close/>
                    <a:moveTo>
                      <a:pt x="840" y="5170"/>
                    </a:moveTo>
                    <a:lnTo>
                      <a:pt x="840" y="5170"/>
                    </a:lnTo>
                    <a:cubicBezTo>
                      <a:pt x="840" y="5159"/>
                      <a:pt x="848" y="5150"/>
                      <a:pt x="860" y="5150"/>
                    </a:cubicBezTo>
                    <a:cubicBezTo>
                      <a:pt x="871" y="5150"/>
                      <a:pt x="880" y="5159"/>
                      <a:pt x="880" y="5170"/>
                    </a:cubicBezTo>
                    <a:lnTo>
                      <a:pt x="880" y="5170"/>
                    </a:lnTo>
                    <a:cubicBezTo>
                      <a:pt x="880" y="5181"/>
                      <a:pt x="871" y="5190"/>
                      <a:pt x="860" y="5190"/>
                    </a:cubicBezTo>
                    <a:cubicBezTo>
                      <a:pt x="848" y="5190"/>
                      <a:pt x="840" y="5181"/>
                      <a:pt x="840" y="5170"/>
                    </a:cubicBezTo>
                    <a:close/>
                    <a:moveTo>
                      <a:pt x="840" y="4970"/>
                    </a:moveTo>
                    <a:lnTo>
                      <a:pt x="840" y="4970"/>
                    </a:lnTo>
                    <a:cubicBezTo>
                      <a:pt x="840" y="4959"/>
                      <a:pt x="848" y="4950"/>
                      <a:pt x="860" y="4950"/>
                    </a:cubicBezTo>
                    <a:cubicBezTo>
                      <a:pt x="871" y="4950"/>
                      <a:pt x="880" y="4959"/>
                      <a:pt x="880" y="4970"/>
                    </a:cubicBezTo>
                    <a:lnTo>
                      <a:pt x="880" y="4970"/>
                    </a:lnTo>
                    <a:cubicBezTo>
                      <a:pt x="880" y="4981"/>
                      <a:pt x="871" y="4990"/>
                      <a:pt x="860" y="4990"/>
                    </a:cubicBezTo>
                    <a:cubicBezTo>
                      <a:pt x="848" y="4990"/>
                      <a:pt x="840" y="4981"/>
                      <a:pt x="840" y="4970"/>
                    </a:cubicBezTo>
                    <a:close/>
                    <a:moveTo>
                      <a:pt x="840" y="4770"/>
                    </a:moveTo>
                    <a:lnTo>
                      <a:pt x="840" y="4770"/>
                    </a:lnTo>
                    <a:cubicBezTo>
                      <a:pt x="840" y="4759"/>
                      <a:pt x="848" y="4750"/>
                      <a:pt x="860" y="4750"/>
                    </a:cubicBezTo>
                    <a:cubicBezTo>
                      <a:pt x="871" y="4750"/>
                      <a:pt x="880" y="4759"/>
                      <a:pt x="880" y="4770"/>
                    </a:cubicBezTo>
                    <a:lnTo>
                      <a:pt x="880" y="4770"/>
                    </a:lnTo>
                    <a:cubicBezTo>
                      <a:pt x="880" y="4781"/>
                      <a:pt x="871" y="4790"/>
                      <a:pt x="860" y="4790"/>
                    </a:cubicBezTo>
                    <a:cubicBezTo>
                      <a:pt x="848" y="4790"/>
                      <a:pt x="840" y="4781"/>
                      <a:pt x="840" y="4770"/>
                    </a:cubicBezTo>
                    <a:close/>
                    <a:moveTo>
                      <a:pt x="840" y="4570"/>
                    </a:moveTo>
                    <a:lnTo>
                      <a:pt x="840" y="4570"/>
                    </a:lnTo>
                    <a:cubicBezTo>
                      <a:pt x="840" y="4559"/>
                      <a:pt x="848" y="4550"/>
                      <a:pt x="860" y="4550"/>
                    </a:cubicBezTo>
                    <a:cubicBezTo>
                      <a:pt x="871" y="4550"/>
                      <a:pt x="880" y="4559"/>
                      <a:pt x="880" y="4570"/>
                    </a:cubicBezTo>
                    <a:lnTo>
                      <a:pt x="880" y="4570"/>
                    </a:lnTo>
                    <a:cubicBezTo>
                      <a:pt x="880" y="4581"/>
                      <a:pt x="871" y="4590"/>
                      <a:pt x="860" y="4590"/>
                    </a:cubicBezTo>
                    <a:cubicBezTo>
                      <a:pt x="848" y="4590"/>
                      <a:pt x="840" y="4581"/>
                      <a:pt x="840" y="4570"/>
                    </a:cubicBezTo>
                    <a:close/>
                    <a:moveTo>
                      <a:pt x="840" y="4370"/>
                    </a:moveTo>
                    <a:lnTo>
                      <a:pt x="840" y="4370"/>
                    </a:lnTo>
                    <a:cubicBezTo>
                      <a:pt x="840" y="4359"/>
                      <a:pt x="848" y="4350"/>
                      <a:pt x="860" y="4350"/>
                    </a:cubicBezTo>
                    <a:cubicBezTo>
                      <a:pt x="871" y="4350"/>
                      <a:pt x="880" y="4359"/>
                      <a:pt x="880" y="4370"/>
                    </a:cubicBezTo>
                    <a:lnTo>
                      <a:pt x="880" y="4370"/>
                    </a:lnTo>
                    <a:cubicBezTo>
                      <a:pt x="880" y="4381"/>
                      <a:pt x="871" y="4390"/>
                      <a:pt x="860" y="4390"/>
                    </a:cubicBezTo>
                    <a:cubicBezTo>
                      <a:pt x="848" y="4390"/>
                      <a:pt x="840" y="4381"/>
                      <a:pt x="840" y="4370"/>
                    </a:cubicBezTo>
                    <a:close/>
                    <a:moveTo>
                      <a:pt x="840" y="4170"/>
                    </a:moveTo>
                    <a:lnTo>
                      <a:pt x="840" y="4170"/>
                    </a:lnTo>
                    <a:cubicBezTo>
                      <a:pt x="840" y="4159"/>
                      <a:pt x="848" y="4150"/>
                      <a:pt x="860" y="4150"/>
                    </a:cubicBezTo>
                    <a:cubicBezTo>
                      <a:pt x="871" y="4150"/>
                      <a:pt x="880" y="4159"/>
                      <a:pt x="880" y="4170"/>
                    </a:cubicBezTo>
                    <a:lnTo>
                      <a:pt x="880" y="4170"/>
                    </a:lnTo>
                    <a:cubicBezTo>
                      <a:pt x="880" y="4181"/>
                      <a:pt x="871" y="4190"/>
                      <a:pt x="860" y="4190"/>
                    </a:cubicBezTo>
                    <a:cubicBezTo>
                      <a:pt x="848" y="4190"/>
                      <a:pt x="840" y="4181"/>
                      <a:pt x="840" y="4170"/>
                    </a:cubicBezTo>
                    <a:close/>
                    <a:moveTo>
                      <a:pt x="840" y="3970"/>
                    </a:moveTo>
                    <a:lnTo>
                      <a:pt x="840" y="3970"/>
                    </a:lnTo>
                    <a:cubicBezTo>
                      <a:pt x="840" y="3959"/>
                      <a:pt x="848" y="3950"/>
                      <a:pt x="860" y="3950"/>
                    </a:cubicBezTo>
                    <a:cubicBezTo>
                      <a:pt x="871" y="3950"/>
                      <a:pt x="880" y="3959"/>
                      <a:pt x="880" y="3970"/>
                    </a:cubicBezTo>
                    <a:lnTo>
                      <a:pt x="880" y="3970"/>
                    </a:lnTo>
                    <a:cubicBezTo>
                      <a:pt x="880" y="3981"/>
                      <a:pt x="871" y="3990"/>
                      <a:pt x="860" y="3990"/>
                    </a:cubicBezTo>
                    <a:cubicBezTo>
                      <a:pt x="848" y="3990"/>
                      <a:pt x="840" y="3981"/>
                      <a:pt x="840" y="3970"/>
                    </a:cubicBezTo>
                    <a:close/>
                    <a:moveTo>
                      <a:pt x="840" y="3770"/>
                    </a:moveTo>
                    <a:lnTo>
                      <a:pt x="840" y="3770"/>
                    </a:lnTo>
                    <a:cubicBezTo>
                      <a:pt x="840" y="3759"/>
                      <a:pt x="848" y="3750"/>
                      <a:pt x="860" y="3750"/>
                    </a:cubicBezTo>
                    <a:cubicBezTo>
                      <a:pt x="871" y="3750"/>
                      <a:pt x="880" y="3759"/>
                      <a:pt x="880" y="3770"/>
                    </a:cubicBezTo>
                    <a:lnTo>
                      <a:pt x="880" y="3770"/>
                    </a:lnTo>
                    <a:cubicBezTo>
                      <a:pt x="880" y="3781"/>
                      <a:pt x="871" y="3790"/>
                      <a:pt x="860" y="3790"/>
                    </a:cubicBezTo>
                    <a:cubicBezTo>
                      <a:pt x="848" y="3790"/>
                      <a:pt x="840" y="3781"/>
                      <a:pt x="840" y="3770"/>
                    </a:cubicBezTo>
                    <a:close/>
                    <a:moveTo>
                      <a:pt x="840" y="3570"/>
                    </a:moveTo>
                    <a:lnTo>
                      <a:pt x="840" y="3570"/>
                    </a:lnTo>
                    <a:cubicBezTo>
                      <a:pt x="840" y="3559"/>
                      <a:pt x="848" y="3550"/>
                      <a:pt x="860" y="3550"/>
                    </a:cubicBezTo>
                    <a:cubicBezTo>
                      <a:pt x="871" y="3550"/>
                      <a:pt x="880" y="3559"/>
                      <a:pt x="880" y="3570"/>
                    </a:cubicBezTo>
                    <a:lnTo>
                      <a:pt x="880" y="3570"/>
                    </a:lnTo>
                    <a:cubicBezTo>
                      <a:pt x="880" y="3581"/>
                      <a:pt x="871" y="3590"/>
                      <a:pt x="860" y="3590"/>
                    </a:cubicBezTo>
                    <a:cubicBezTo>
                      <a:pt x="848" y="3590"/>
                      <a:pt x="840" y="3581"/>
                      <a:pt x="840" y="3570"/>
                    </a:cubicBezTo>
                    <a:close/>
                    <a:moveTo>
                      <a:pt x="840" y="3370"/>
                    </a:moveTo>
                    <a:lnTo>
                      <a:pt x="840" y="3370"/>
                    </a:lnTo>
                    <a:cubicBezTo>
                      <a:pt x="840" y="3359"/>
                      <a:pt x="848" y="3350"/>
                      <a:pt x="860" y="3350"/>
                    </a:cubicBezTo>
                    <a:cubicBezTo>
                      <a:pt x="871" y="3350"/>
                      <a:pt x="880" y="3359"/>
                      <a:pt x="880" y="3370"/>
                    </a:cubicBezTo>
                    <a:lnTo>
                      <a:pt x="880" y="3370"/>
                    </a:lnTo>
                    <a:cubicBezTo>
                      <a:pt x="880" y="3381"/>
                      <a:pt x="871" y="3390"/>
                      <a:pt x="860" y="3390"/>
                    </a:cubicBezTo>
                    <a:cubicBezTo>
                      <a:pt x="848" y="3390"/>
                      <a:pt x="840" y="3381"/>
                      <a:pt x="840" y="3370"/>
                    </a:cubicBezTo>
                    <a:close/>
                    <a:moveTo>
                      <a:pt x="840" y="3170"/>
                    </a:moveTo>
                    <a:lnTo>
                      <a:pt x="840" y="3170"/>
                    </a:lnTo>
                    <a:cubicBezTo>
                      <a:pt x="840" y="3159"/>
                      <a:pt x="848" y="3150"/>
                      <a:pt x="860" y="3150"/>
                    </a:cubicBezTo>
                    <a:cubicBezTo>
                      <a:pt x="871" y="3150"/>
                      <a:pt x="880" y="3159"/>
                      <a:pt x="880" y="3170"/>
                    </a:cubicBezTo>
                    <a:lnTo>
                      <a:pt x="880" y="3170"/>
                    </a:lnTo>
                    <a:cubicBezTo>
                      <a:pt x="880" y="3181"/>
                      <a:pt x="871" y="3190"/>
                      <a:pt x="860" y="3190"/>
                    </a:cubicBezTo>
                    <a:cubicBezTo>
                      <a:pt x="848" y="3190"/>
                      <a:pt x="840" y="3181"/>
                      <a:pt x="840" y="3170"/>
                    </a:cubicBezTo>
                    <a:close/>
                    <a:moveTo>
                      <a:pt x="840" y="2970"/>
                    </a:moveTo>
                    <a:lnTo>
                      <a:pt x="840" y="2970"/>
                    </a:lnTo>
                    <a:cubicBezTo>
                      <a:pt x="840" y="2959"/>
                      <a:pt x="848" y="2950"/>
                      <a:pt x="860" y="2950"/>
                    </a:cubicBezTo>
                    <a:cubicBezTo>
                      <a:pt x="871" y="2950"/>
                      <a:pt x="880" y="2959"/>
                      <a:pt x="880" y="2970"/>
                    </a:cubicBezTo>
                    <a:lnTo>
                      <a:pt x="880" y="2970"/>
                    </a:lnTo>
                    <a:cubicBezTo>
                      <a:pt x="880" y="2981"/>
                      <a:pt x="871" y="2990"/>
                      <a:pt x="860" y="2990"/>
                    </a:cubicBezTo>
                    <a:cubicBezTo>
                      <a:pt x="848" y="2990"/>
                      <a:pt x="840" y="2981"/>
                      <a:pt x="840" y="2970"/>
                    </a:cubicBezTo>
                    <a:close/>
                    <a:moveTo>
                      <a:pt x="840" y="2770"/>
                    </a:moveTo>
                    <a:lnTo>
                      <a:pt x="840" y="2770"/>
                    </a:lnTo>
                    <a:cubicBezTo>
                      <a:pt x="840" y="2759"/>
                      <a:pt x="848" y="2750"/>
                      <a:pt x="860" y="2750"/>
                    </a:cubicBezTo>
                    <a:cubicBezTo>
                      <a:pt x="871" y="2750"/>
                      <a:pt x="880" y="2759"/>
                      <a:pt x="880" y="2770"/>
                    </a:cubicBezTo>
                    <a:lnTo>
                      <a:pt x="880" y="2770"/>
                    </a:lnTo>
                    <a:cubicBezTo>
                      <a:pt x="880" y="2781"/>
                      <a:pt x="871" y="2790"/>
                      <a:pt x="860" y="2790"/>
                    </a:cubicBezTo>
                    <a:cubicBezTo>
                      <a:pt x="848" y="2790"/>
                      <a:pt x="840" y="2781"/>
                      <a:pt x="840" y="2770"/>
                    </a:cubicBezTo>
                    <a:close/>
                    <a:moveTo>
                      <a:pt x="840" y="2570"/>
                    </a:moveTo>
                    <a:lnTo>
                      <a:pt x="840" y="2570"/>
                    </a:lnTo>
                    <a:cubicBezTo>
                      <a:pt x="840" y="2559"/>
                      <a:pt x="848" y="2550"/>
                      <a:pt x="860" y="2550"/>
                    </a:cubicBezTo>
                    <a:cubicBezTo>
                      <a:pt x="871" y="2550"/>
                      <a:pt x="880" y="2559"/>
                      <a:pt x="880" y="2570"/>
                    </a:cubicBezTo>
                    <a:lnTo>
                      <a:pt x="880" y="2570"/>
                    </a:lnTo>
                    <a:cubicBezTo>
                      <a:pt x="880" y="2581"/>
                      <a:pt x="871" y="2590"/>
                      <a:pt x="860" y="2590"/>
                    </a:cubicBezTo>
                    <a:cubicBezTo>
                      <a:pt x="848" y="2590"/>
                      <a:pt x="840" y="2581"/>
                      <a:pt x="840" y="2570"/>
                    </a:cubicBezTo>
                    <a:close/>
                    <a:moveTo>
                      <a:pt x="840" y="2370"/>
                    </a:moveTo>
                    <a:lnTo>
                      <a:pt x="840" y="2370"/>
                    </a:lnTo>
                    <a:cubicBezTo>
                      <a:pt x="840" y="2359"/>
                      <a:pt x="848" y="2350"/>
                      <a:pt x="860" y="2350"/>
                    </a:cubicBezTo>
                    <a:cubicBezTo>
                      <a:pt x="871" y="2350"/>
                      <a:pt x="880" y="2359"/>
                      <a:pt x="880" y="2370"/>
                    </a:cubicBezTo>
                    <a:lnTo>
                      <a:pt x="880" y="2370"/>
                    </a:lnTo>
                    <a:cubicBezTo>
                      <a:pt x="880" y="2381"/>
                      <a:pt x="871" y="2390"/>
                      <a:pt x="860" y="2390"/>
                    </a:cubicBezTo>
                    <a:cubicBezTo>
                      <a:pt x="848" y="2390"/>
                      <a:pt x="840" y="2381"/>
                      <a:pt x="840" y="2370"/>
                    </a:cubicBezTo>
                    <a:close/>
                    <a:moveTo>
                      <a:pt x="840" y="2170"/>
                    </a:moveTo>
                    <a:lnTo>
                      <a:pt x="840" y="2170"/>
                    </a:lnTo>
                    <a:cubicBezTo>
                      <a:pt x="840" y="2159"/>
                      <a:pt x="848" y="2150"/>
                      <a:pt x="860" y="2150"/>
                    </a:cubicBezTo>
                    <a:cubicBezTo>
                      <a:pt x="871" y="2150"/>
                      <a:pt x="880" y="2159"/>
                      <a:pt x="880" y="2170"/>
                    </a:cubicBezTo>
                    <a:lnTo>
                      <a:pt x="880" y="2170"/>
                    </a:lnTo>
                    <a:cubicBezTo>
                      <a:pt x="880" y="2181"/>
                      <a:pt x="871" y="2190"/>
                      <a:pt x="860" y="2190"/>
                    </a:cubicBezTo>
                    <a:cubicBezTo>
                      <a:pt x="848" y="2190"/>
                      <a:pt x="840" y="2181"/>
                      <a:pt x="840" y="2170"/>
                    </a:cubicBezTo>
                    <a:close/>
                    <a:moveTo>
                      <a:pt x="840" y="1970"/>
                    </a:moveTo>
                    <a:lnTo>
                      <a:pt x="840" y="1970"/>
                    </a:lnTo>
                    <a:cubicBezTo>
                      <a:pt x="840" y="1958"/>
                      <a:pt x="848" y="1950"/>
                      <a:pt x="860" y="1950"/>
                    </a:cubicBezTo>
                    <a:cubicBezTo>
                      <a:pt x="871" y="1950"/>
                      <a:pt x="880" y="1958"/>
                      <a:pt x="880" y="1970"/>
                    </a:cubicBezTo>
                    <a:lnTo>
                      <a:pt x="880" y="1970"/>
                    </a:lnTo>
                    <a:cubicBezTo>
                      <a:pt x="880" y="1981"/>
                      <a:pt x="871" y="1990"/>
                      <a:pt x="860" y="1990"/>
                    </a:cubicBezTo>
                    <a:cubicBezTo>
                      <a:pt x="848" y="1990"/>
                      <a:pt x="840" y="1981"/>
                      <a:pt x="840" y="1970"/>
                    </a:cubicBezTo>
                    <a:close/>
                    <a:moveTo>
                      <a:pt x="840" y="1770"/>
                    </a:moveTo>
                    <a:lnTo>
                      <a:pt x="840" y="1769"/>
                    </a:lnTo>
                    <a:cubicBezTo>
                      <a:pt x="840" y="1758"/>
                      <a:pt x="848" y="1749"/>
                      <a:pt x="860" y="1749"/>
                    </a:cubicBezTo>
                    <a:cubicBezTo>
                      <a:pt x="871" y="1749"/>
                      <a:pt x="880" y="1758"/>
                      <a:pt x="880" y="1769"/>
                    </a:cubicBezTo>
                    <a:lnTo>
                      <a:pt x="880" y="1770"/>
                    </a:lnTo>
                    <a:cubicBezTo>
                      <a:pt x="880" y="1781"/>
                      <a:pt x="871" y="1790"/>
                      <a:pt x="860" y="1790"/>
                    </a:cubicBezTo>
                    <a:cubicBezTo>
                      <a:pt x="848" y="1790"/>
                      <a:pt x="840" y="1781"/>
                      <a:pt x="840" y="1770"/>
                    </a:cubicBezTo>
                    <a:close/>
                    <a:moveTo>
                      <a:pt x="840" y="1569"/>
                    </a:moveTo>
                    <a:lnTo>
                      <a:pt x="840" y="1569"/>
                    </a:lnTo>
                    <a:cubicBezTo>
                      <a:pt x="840" y="1558"/>
                      <a:pt x="848" y="1549"/>
                      <a:pt x="860" y="1549"/>
                    </a:cubicBezTo>
                    <a:cubicBezTo>
                      <a:pt x="871" y="1549"/>
                      <a:pt x="880" y="1558"/>
                      <a:pt x="880" y="1569"/>
                    </a:cubicBezTo>
                    <a:lnTo>
                      <a:pt x="880" y="1569"/>
                    </a:lnTo>
                    <a:cubicBezTo>
                      <a:pt x="880" y="1581"/>
                      <a:pt x="871" y="1589"/>
                      <a:pt x="860" y="1589"/>
                    </a:cubicBezTo>
                    <a:cubicBezTo>
                      <a:pt x="848" y="1589"/>
                      <a:pt x="840" y="1581"/>
                      <a:pt x="840" y="1569"/>
                    </a:cubicBezTo>
                    <a:close/>
                    <a:moveTo>
                      <a:pt x="840" y="1369"/>
                    </a:moveTo>
                    <a:lnTo>
                      <a:pt x="840" y="1369"/>
                    </a:lnTo>
                    <a:cubicBezTo>
                      <a:pt x="840" y="1358"/>
                      <a:pt x="848" y="1349"/>
                      <a:pt x="860" y="1349"/>
                    </a:cubicBezTo>
                    <a:cubicBezTo>
                      <a:pt x="871" y="1349"/>
                      <a:pt x="880" y="1358"/>
                      <a:pt x="880" y="1369"/>
                    </a:cubicBezTo>
                    <a:lnTo>
                      <a:pt x="880" y="1369"/>
                    </a:lnTo>
                    <a:cubicBezTo>
                      <a:pt x="880" y="1380"/>
                      <a:pt x="871" y="1389"/>
                      <a:pt x="860" y="1389"/>
                    </a:cubicBezTo>
                    <a:cubicBezTo>
                      <a:pt x="848" y="1389"/>
                      <a:pt x="840" y="1380"/>
                      <a:pt x="840" y="1369"/>
                    </a:cubicBezTo>
                    <a:close/>
                    <a:moveTo>
                      <a:pt x="840" y="1169"/>
                    </a:moveTo>
                    <a:lnTo>
                      <a:pt x="840" y="1169"/>
                    </a:lnTo>
                    <a:cubicBezTo>
                      <a:pt x="840" y="1158"/>
                      <a:pt x="848" y="1149"/>
                      <a:pt x="860" y="1149"/>
                    </a:cubicBezTo>
                    <a:cubicBezTo>
                      <a:pt x="871" y="1149"/>
                      <a:pt x="880" y="1158"/>
                      <a:pt x="880" y="1169"/>
                    </a:cubicBezTo>
                    <a:lnTo>
                      <a:pt x="880" y="1169"/>
                    </a:lnTo>
                    <a:cubicBezTo>
                      <a:pt x="880" y="1180"/>
                      <a:pt x="871" y="1189"/>
                      <a:pt x="860" y="1189"/>
                    </a:cubicBezTo>
                    <a:cubicBezTo>
                      <a:pt x="848" y="1189"/>
                      <a:pt x="840" y="1180"/>
                      <a:pt x="840" y="1169"/>
                    </a:cubicBezTo>
                    <a:close/>
                    <a:moveTo>
                      <a:pt x="840" y="969"/>
                    </a:moveTo>
                    <a:lnTo>
                      <a:pt x="840" y="969"/>
                    </a:lnTo>
                    <a:cubicBezTo>
                      <a:pt x="840" y="958"/>
                      <a:pt x="848" y="949"/>
                      <a:pt x="860" y="949"/>
                    </a:cubicBezTo>
                    <a:cubicBezTo>
                      <a:pt x="871" y="949"/>
                      <a:pt x="880" y="958"/>
                      <a:pt x="880" y="969"/>
                    </a:cubicBezTo>
                    <a:lnTo>
                      <a:pt x="880" y="969"/>
                    </a:lnTo>
                    <a:cubicBezTo>
                      <a:pt x="880" y="980"/>
                      <a:pt x="871" y="989"/>
                      <a:pt x="860" y="989"/>
                    </a:cubicBezTo>
                    <a:cubicBezTo>
                      <a:pt x="848" y="989"/>
                      <a:pt x="840" y="980"/>
                      <a:pt x="840" y="969"/>
                    </a:cubicBezTo>
                    <a:close/>
                    <a:moveTo>
                      <a:pt x="840" y="769"/>
                    </a:moveTo>
                    <a:lnTo>
                      <a:pt x="840" y="769"/>
                    </a:lnTo>
                    <a:cubicBezTo>
                      <a:pt x="840" y="758"/>
                      <a:pt x="848" y="749"/>
                      <a:pt x="860" y="749"/>
                    </a:cubicBezTo>
                    <a:cubicBezTo>
                      <a:pt x="871" y="749"/>
                      <a:pt x="880" y="758"/>
                      <a:pt x="880" y="769"/>
                    </a:cubicBezTo>
                    <a:lnTo>
                      <a:pt x="880" y="769"/>
                    </a:lnTo>
                    <a:cubicBezTo>
                      <a:pt x="880" y="780"/>
                      <a:pt x="871" y="789"/>
                      <a:pt x="860" y="789"/>
                    </a:cubicBezTo>
                    <a:cubicBezTo>
                      <a:pt x="848" y="789"/>
                      <a:pt x="840" y="780"/>
                      <a:pt x="840" y="769"/>
                    </a:cubicBezTo>
                    <a:close/>
                    <a:moveTo>
                      <a:pt x="840" y="569"/>
                    </a:moveTo>
                    <a:lnTo>
                      <a:pt x="840" y="569"/>
                    </a:lnTo>
                    <a:cubicBezTo>
                      <a:pt x="840" y="558"/>
                      <a:pt x="848" y="549"/>
                      <a:pt x="860" y="549"/>
                    </a:cubicBezTo>
                    <a:cubicBezTo>
                      <a:pt x="871" y="549"/>
                      <a:pt x="880" y="558"/>
                      <a:pt x="880" y="569"/>
                    </a:cubicBezTo>
                    <a:lnTo>
                      <a:pt x="880" y="569"/>
                    </a:lnTo>
                    <a:cubicBezTo>
                      <a:pt x="880" y="580"/>
                      <a:pt x="871" y="589"/>
                      <a:pt x="860" y="589"/>
                    </a:cubicBezTo>
                    <a:cubicBezTo>
                      <a:pt x="848" y="589"/>
                      <a:pt x="840" y="580"/>
                      <a:pt x="840" y="569"/>
                    </a:cubicBezTo>
                    <a:close/>
                    <a:moveTo>
                      <a:pt x="840" y="369"/>
                    </a:moveTo>
                    <a:lnTo>
                      <a:pt x="840" y="369"/>
                    </a:lnTo>
                    <a:cubicBezTo>
                      <a:pt x="840" y="358"/>
                      <a:pt x="848" y="349"/>
                      <a:pt x="860" y="349"/>
                    </a:cubicBezTo>
                    <a:cubicBezTo>
                      <a:pt x="871" y="349"/>
                      <a:pt x="880" y="358"/>
                      <a:pt x="880" y="369"/>
                    </a:cubicBezTo>
                    <a:lnTo>
                      <a:pt x="880" y="369"/>
                    </a:lnTo>
                    <a:cubicBezTo>
                      <a:pt x="880" y="380"/>
                      <a:pt x="871" y="389"/>
                      <a:pt x="860" y="389"/>
                    </a:cubicBezTo>
                    <a:cubicBezTo>
                      <a:pt x="848" y="389"/>
                      <a:pt x="840" y="380"/>
                      <a:pt x="840" y="369"/>
                    </a:cubicBezTo>
                    <a:close/>
                    <a:moveTo>
                      <a:pt x="840" y="169"/>
                    </a:moveTo>
                    <a:lnTo>
                      <a:pt x="840" y="169"/>
                    </a:lnTo>
                    <a:cubicBezTo>
                      <a:pt x="840" y="158"/>
                      <a:pt x="848" y="149"/>
                      <a:pt x="860" y="149"/>
                    </a:cubicBezTo>
                    <a:cubicBezTo>
                      <a:pt x="871" y="149"/>
                      <a:pt x="880" y="158"/>
                      <a:pt x="880" y="169"/>
                    </a:cubicBezTo>
                    <a:lnTo>
                      <a:pt x="880" y="169"/>
                    </a:lnTo>
                    <a:cubicBezTo>
                      <a:pt x="880" y="180"/>
                      <a:pt x="871" y="189"/>
                      <a:pt x="860" y="189"/>
                    </a:cubicBezTo>
                    <a:cubicBezTo>
                      <a:pt x="848" y="189"/>
                      <a:pt x="840" y="180"/>
                      <a:pt x="840" y="169"/>
                    </a:cubicBezTo>
                    <a:close/>
                    <a:moveTo>
                      <a:pt x="809" y="40"/>
                    </a:moveTo>
                    <a:lnTo>
                      <a:pt x="809" y="40"/>
                    </a:lnTo>
                    <a:cubicBezTo>
                      <a:pt x="798" y="40"/>
                      <a:pt x="789" y="31"/>
                      <a:pt x="789" y="20"/>
                    </a:cubicBezTo>
                    <a:cubicBezTo>
                      <a:pt x="789" y="9"/>
                      <a:pt x="798" y="0"/>
                      <a:pt x="809" y="0"/>
                    </a:cubicBezTo>
                    <a:lnTo>
                      <a:pt x="809" y="0"/>
                    </a:lnTo>
                    <a:cubicBezTo>
                      <a:pt x="820" y="0"/>
                      <a:pt x="829" y="9"/>
                      <a:pt x="829" y="20"/>
                    </a:cubicBezTo>
                    <a:cubicBezTo>
                      <a:pt x="829" y="31"/>
                      <a:pt x="820" y="40"/>
                      <a:pt x="809" y="40"/>
                    </a:cubicBezTo>
                    <a:close/>
                    <a:moveTo>
                      <a:pt x="609" y="40"/>
                    </a:moveTo>
                    <a:lnTo>
                      <a:pt x="609" y="40"/>
                    </a:lnTo>
                    <a:cubicBezTo>
                      <a:pt x="598" y="40"/>
                      <a:pt x="589" y="31"/>
                      <a:pt x="589" y="20"/>
                    </a:cubicBezTo>
                    <a:cubicBezTo>
                      <a:pt x="589" y="9"/>
                      <a:pt x="598" y="0"/>
                      <a:pt x="609" y="0"/>
                    </a:cubicBezTo>
                    <a:lnTo>
                      <a:pt x="609" y="0"/>
                    </a:lnTo>
                    <a:cubicBezTo>
                      <a:pt x="620" y="0"/>
                      <a:pt x="629" y="9"/>
                      <a:pt x="629" y="20"/>
                    </a:cubicBezTo>
                    <a:cubicBezTo>
                      <a:pt x="629" y="31"/>
                      <a:pt x="620" y="40"/>
                      <a:pt x="609" y="40"/>
                    </a:cubicBezTo>
                    <a:close/>
                    <a:moveTo>
                      <a:pt x="409" y="40"/>
                    </a:moveTo>
                    <a:lnTo>
                      <a:pt x="409" y="40"/>
                    </a:lnTo>
                    <a:cubicBezTo>
                      <a:pt x="397" y="40"/>
                      <a:pt x="389" y="31"/>
                      <a:pt x="389" y="20"/>
                    </a:cubicBezTo>
                    <a:cubicBezTo>
                      <a:pt x="389" y="9"/>
                      <a:pt x="397" y="0"/>
                      <a:pt x="409" y="0"/>
                    </a:cubicBezTo>
                    <a:lnTo>
                      <a:pt x="409" y="0"/>
                    </a:lnTo>
                    <a:cubicBezTo>
                      <a:pt x="420" y="0"/>
                      <a:pt x="429" y="9"/>
                      <a:pt x="429" y="20"/>
                    </a:cubicBezTo>
                    <a:cubicBezTo>
                      <a:pt x="429" y="31"/>
                      <a:pt x="420" y="40"/>
                      <a:pt x="409" y="40"/>
                    </a:cubicBezTo>
                    <a:close/>
                    <a:moveTo>
                      <a:pt x="209" y="40"/>
                    </a:moveTo>
                    <a:lnTo>
                      <a:pt x="208" y="40"/>
                    </a:lnTo>
                    <a:cubicBezTo>
                      <a:pt x="197" y="40"/>
                      <a:pt x="188" y="31"/>
                      <a:pt x="188" y="20"/>
                    </a:cubicBezTo>
                    <a:cubicBezTo>
                      <a:pt x="188" y="9"/>
                      <a:pt x="197" y="0"/>
                      <a:pt x="208" y="0"/>
                    </a:cubicBezTo>
                    <a:lnTo>
                      <a:pt x="209" y="0"/>
                    </a:lnTo>
                    <a:cubicBezTo>
                      <a:pt x="220" y="0"/>
                      <a:pt x="229" y="9"/>
                      <a:pt x="229" y="20"/>
                    </a:cubicBezTo>
                    <a:cubicBezTo>
                      <a:pt x="229" y="31"/>
                      <a:pt x="220" y="40"/>
                      <a:pt x="209" y="40"/>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p>
            </p:txBody>
          </p:sp>
          <p:sp>
            <p:nvSpPr>
              <p:cNvPr id="221" name="Freeform 78">
                <a:extLst>
                  <a:ext uri="{FF2B5EF4-FFF2-40B4-BE49-F238E27FC236}">
                    <a16:creationId xmlns:a16="http://schemas.microsoft.com/office/drawing/2014/main" id="{DB7403B6-E118-45F5-80CE-8808F59C5128}"/>
                  </a:ext>
                </a:extLst>
              </p:cNvPr>
              <p:cNvSpPr>
                <a:spLocks/>
              </p:cNvSpPr>
              <p:nvPr/>
            </p:nvSpPr>
            <p:spPr bwMode="auto">
              <a:xfrm>
                <a:off x="3198196" y="3402793"/>
                <a:ext cx="121202" cy="212687"/>
              </a:xfrm>
              <a:custGeom>
                <a:avLst/>
                <a:gdLst>
                  <a:gd name="T0" fmla="*/ 0 w 71"/>
                  <a:gd name="T1" fmla="*/ 119 h 119"/>
                  <a:gd name="T2" fmla="*/ 36 w 71"/>
                  <a:gd name="T3" fmla="*/ 119 h 119"/>
                  <a:gd name="T4" fmla="*/ 71 w 71"/>
                  <a:gd name="T5" fmla="*/ 0 h 119"/>
                  <a:gd name="T6" fmla="*/ 40 w 71"/>
                  <a:gd name="T7" fmla="*/ 0 h 119"/>
                  <a:gd name="T8" fmla="*/ 0 w 71"/>
                  <a:gd name="T9" fmla="*/ 119 h 119"/>
                </a:gdLst>
                <a:ahLst/>
                <a:cxnLst>
                  <a:cxn ang="0">
                    <a:pos x="T0" y="T1"/>
                  </a:cxn>
                  <a:cxn ang="0">
                    <a:pos x="T2" y="T3"/>
                  </a:cxn>
                  <a:cxn ang="0">
                    <a:pos x="T4" y="T5"/>
                  </a:cxn>
                  <a:cxn ang="0">
                    <a:pos x="T6" y="T7"/>
                  </a:cxn>
                  <a:cxn ang="0">
                    <a:pos x="T8" y="T9"/>
                  </a:cxn>
                </a:cxnLst>
                <a:rect l="0" t="0" r="r" b="b"/>
                <a:pathLst>
                  <a:path w="71" h="119">
                    <a:moveTo>
                      <a:pt x="0" y="119"/>
                    </a:moveTo>
                    <a:lnTo>
                      <a:pt x="36" y="119"/>
                    </a:lnTo>
                    <a:lnTo>
                      <a:pt x="71" y="0"/>
                    </a:lnTo>
                    <a:lnTo>
                      <a:pt x="40" y="0"/>
                    </a:lnTo>
                    <a:lnTo>
                      <a:pt x="0" y="119"/>
                    </a:lnTo>
                    <a:close/>
                  </a:path>
                </a:pathLst>
              </a:custGeom>
              <a:solidFill>
                <a:srgbClr val="9CAB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22" name="Freeform 79">
                <a:extLst>
                  <a:ext uri="{FF2B5EF4-FFF2-40B4-BE49-F238E27FC236}">
                    <a16:creationId xmlns:a16="http://schemas.microsoft.com/office/drawing/2014/main" id="{EBBE9CC7-0ACE-4718-8A46-82AEC70907E3}"/>
                  </a:ext>
                </a:extLst>
              </p:cNvPr>
              <p:cNvSpPr>
                <a:spLocks/>
              </p:cNvSpPr>
              <p:nvPr/>
            </p:nvSpPr>
            <p:spPr bwMode="auto">
              <a:xfrm>
                <a:off x="3198196" y="3402793"/>
                <a:ext cx="121202" cy="212687"/>
              </a:xfrm>
              <a:custGeom>
                <a:avLst/>
                <a:gdLst>
                  <a:gd name="T0" fmla="*/ 0 w 71"/>
                  <a:gd name="T1" fmla="*/ 119 h 119"/>
                  <a:gd name="T2" fmla="*/ 36 w 71"/>
                  <a:gd name="T3" fmla="*/ 119 h 119"/>
                  <a:gd name="T4" fmla="*/ 71 w 71"/>
                  <a:gd name="T5" fmla="*/ 0 h 119"/>
                  <a:gd name="T6" fmla="*/ 40 w 71"/>
                  <a:gd name="T7" fmla="*/ 0 h 119"/>
                  <a:gd name="T8" fmla="*/ 0 w 71"/>
                  <a:gd name="T9" fmla="*/ 119 h 119"/>
                </a:gdLst>
                <a:ahLst/>
                <a:cxnLst>
                  <a:cxn ang="0">
                    <a:pos x="T0" y="T1"/>
                  </a:cxn>
                  <a:cxn ang="0">
                    <a:pos x="T2" y="T3"/>
                  </a:cxn>
                  <a:cxn ang="0">
                    <a:pos x="T4" y="T5"/>
                  </a:cxn>
                  <a:cxn ang="0">
                    <a:pos x="T6" y="T7"/>
                  </a:cxn>
                  <a:cxn ang="0">
                    <a:pos x="T8" y="T9"/>
                  </a:cxn>
                </a:cxnLst>
                <a:rect l="0" t="0" r="r" b="b"/>
                <a:pathLst>
                  <a:path w="71" h="119">
                    <a:moveTo>
                      <a:pt x="0" y="119"/>
                    </a:moveTo>
                    <a:lnTo>
                      <a:pt x="36" y="119"/>
                    </a:lnTo>
                    <a:lnTo>
                      <a:pt x="71" y="0"/>
                    </a:lnTo>
                    <a:lnTo>
                      <a:pt x="40" y="0"/>
                    </a:lnTo>
                    <a:lnTo>
                      <a:pt x="0" y="11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23" name="Freeform 80">
                <a:extLst>
                  <a:ext uri="{FF2B5EF4-FFF2-40B4-BE49-F238E27FC236}">
                    <a16:creationId xmlns:a16="http://schemas.microsoft.com/office/drawing/2014/main" id="{4FAD3A54-2AE0-48A4-B99B-1A0E424BE2C8}"/>
                  </a:ext>
                </a:extLst>
              </p:cNvPr>
              <p:cNvSpPr>
                <a:spLocks/>
              </p:cNvSpPr>
              <p:nvPr/>
            </p:nvSpPr>
            <p:spPr bwMode="auto">
              <a:xfrm>
                <a:off x="3259650" y="3402793"/>
                <a:ext cx="59747" cy="904369"/>
              </a:xfrm>
              <a:custGeom>
                <a:avLst/>
                <a:gdLst>
                  <a:gd name="T0" fmla="*/ 0 w 35"/>
                  <a:gd name="T1" fmla="*/ 119 h 506"/>
                  <a:gd name="T2" fmla="*/ 0 w 35"/>
                  <a:gd name="T3" fmla="*/ 506 h 506"/>
                  <a:gd name="T4" fmla="*/ 35 w 35"/>
                  <a:gd name="T5" fmla="*/ 348 h 506"/>
                  <a:gd name="T6" fmla="*/ 35 w 35"/>
                  <a:gd name="T7" fmla="*/ 0 h 506"/>
                  <a:gd name="T8" fmla="*/ 0 w 35"/>
                  <a:gd name="T9" fmla="*/ 119 h 506"/>
                </a:gdLst>
                <a:ahLst/>
                <a:cxnLst>
                  <a:cxn ang="0">
                    <a:pos x="T0" y="T1"/>
                  </a:cxn>
                  <a:cxn ang="0">
                    <a:pos x="T2" y="T3"/>
                  </a:cxn>
                  <a:cxn ang="0">
                    <a:pos x="T4" y="T5"/>
                  </a:cxn>
                  <a:cxn ang="0">
                    <a:pos x="T6" y="T7"/>
                  </a:cxn>
                  <a:cxn ang="0">
                    <a:pos x="T8" y="T9"/>
                  </a:cxn>
                </a:cxnLst>
                <a:rect l="0" t="0" r="r" b="b"/>
                <a:pathLst>
                  <a:path w="35" h="506">
                    <a:moveTo>
                      <a:pt x="0" y="119"/>
                    </a:moveTo>
                    <a:lnTo>
                      <a:pt x="0" y="506"/>
                    </a:lnTo>
                    <a:lnTo>
                      <a:pt x="35" y="348"/>
                    </a:lnTo>
                    <a:lnTo>
                      <a:pt x="35" y="0"/>
                    </a:lnTo>
                    <a:lnTo>
                      <a:pt x="0" y="119"/>
                    </a:lnTo>
                    <a:close/>
                  </a:path>
                </a:pathLst>
              </a:custGeom>
              <a:solidFill>
                <a:srgbClr val="758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24" name="Freeform 81">
                <a:extLst>
                  <a:ext uri="{FF2B5EF4-FFF2-40B4-BE49-F238E27FC236}">
                    <a16:creationId xmlns:a16="http://schemas.microsoft.com/office/drawing/2014/main" id="{65C2171B-AF34-4D7D-B7D4-501CF234A94F}"/>
                  </a:ext>
                </a:extLst>
              </p:cNvPr>
              <p:cNvSpPr>
                <a:spLocks/>
              </p:cNvSpPr>
              <p:nvPr/>
            </p:nvSpPr>
            <p:spPr bwMode="auto">
              <a:xfrm>
                <a:off x="3259650" y="3402793"/>
                <a:ext cx="59747" cy="904369"/>
              </a:xfrm>
              <a:custGeom>
                <a:avLst/>
                <a:gdLst>
                  <a:gd name="T0" fmla="*/ 0 w 35"/>
                  <a:gd name="T1" fmla="*/ 119 h 506"/>
                  <a:gd name="T2" fmla="*/ 0 w 35"/>
                  <a:gd name="T3" fmla="*/ 506 h 506"/>
                  <a:gd name="T4" fmla="*/ 35 w 35"/>
                  <a:gd name="T5" fmla="*/ 348 h 506"/>
                  <a:gd name="T6" fmla="*/ 35 w 35"/>
                  <a:gd name="T7" fmla="*/ 0 h 506"/>
                  <a:gd name="T8" fmla="*/ 0 w 35"/>
                  <a:gd name="T9" fmla="*/ 119 h 506"/>
                </a:gdLst>
                <a:ahLst/>
                <a:cxnLst>
                  <a:cxn ang="0">
                    <a:pos x="T0" y="T1"/>
                  </a:cxn>
                  <a:cxn ang="0">
                    <a:pos x="T2" y="T3"/>
                  </a:cxn>
                  <a:cxn ang="0">
                    <a:pos x="T4" y="T5"/>
                  </a:cxn>
                  <a:cxn ang="0">
                    <a:pos x="T6" y="T7"/>
                  </a:cxn>
                  <a:cxn ang="0">
                    <a:pos x="T8" y="T9"/>
                  </a:cxn>
                </a:cxnLst>
                <a:rect l="0" t="0" r="r" b="b"/>
                <a:pathLst>
                  <a:path w="35" h="506">
                    <a:moveTo>
                      <a:pt x="0" y="119"/>
                    </a:moveTo>
                    <a:lnTo>
                      <a:pt x="0" y="506"/>
                    </a:lnTo>
                    <a:lnTo>
                      <a:pt x="35" y="348"/>
                    </a:lnTo>
                    <a:lnTo>
                      <a:pt x="35" y="0"/>
                    </a:lnTo>
                    <a:lnTo>
                      <a:pt x="0" y="11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25" name="Rectangle 82">
                <a:extLst>
                  <a:ext uri="{FF2B5EF4-FFF2-40B4-BE49-F238E27FC236}">
                    <a16:creationId xmlns:a16="http://schemas.microsoft.com/office/drawing/2014/main" id="{82851396-7BF6-4790-9D82-2ED40971CCB2}"/>
                  </a:ext>
                </a:extLst>
              </p:cNvPr>
              <p:cNvSpPr>
                <a:spLocks noChangeArrowheads="1"/>
              </p:cNvSpPr>
              <p:nvPr/>
            </p:nvSpPr>
            <p:spPr bwMode="auto">
              <a:xfrm>
                <a:off x="3198196" y="3615482"/>
                <a:ext cx="61454" cy="691682"/>
              </a:xfrm>
              <a:prstGeom prst="rect">
                <a:avLst/>
              </a:prstGeom>
              <a:solidFill>
                <a:srgbClr val="C4D6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26" name="Rectangle 83">
                <a:extLst>
                  <a:ext uri="{FF2B5EF4-FFF2-40B4-BE49-F238E27FC236}">
                    <a16:creationId xmlns:a16="http://schemas.microsoft.com/office/drawing/2014/main" id="{68D60FCD-19EF-4149-9F1C-2803DCC68B8E}"/>
                  </a:ext>
                </a:extLst>
              </p:cNvPr>
              <p:cNvSpPr>
                <a:spLocks noChangeArrowheads="1"/>
              </p:cNvSpPr>
              <p:nvPr/>
            </p:nvSpPr>
            <p:spPr bwMode="auto">
              <a:xfrm>
                <a:off x="3198196" y="3615482"/>
                <a:ext cx="61454" cy="691682"/>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27" name="Rectangle 89">
                <a:extLst>
                  <a:ext uri="{FF2B5EF4-FFF2-40B4-BE49-F238E27FC236}">
                    <a16:creationId xmlns:a16="http://schemas.microsoft.com/office/drawing/2014/main" id="{31743DF3-7A64-4298-858B-A6F7228A1DBE}"/>
                  </a:ext>
                </a:extLst>
              </p:cNvPr>
              <p:cNvSpPr>
                <a:spLocks noChangeArrowheads="1"/>
              </p:cNvSpPr>
              <p:nvPr/>
            </p:nvSpPr>
            <p:spPr bwMode="auto">
              <a:xfrm>
                <a:off x="5480439" y="3158672"/>
                <a:ext cx="744317" cy="26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50" b="0" i="0" u="none" strike="noStrike" cap="none" normalizeH="0" baseline="0" dirty="0">
                    <a:ln>
                      <a:noFill/>
                    </a:ln>
                    <a:solidFill>
                      <a:srgbClr val="000000"/>
                    </a:solidFill>
                    <a:effectLst/>
                    <a:latin typeface="Calibri" panose="020F0502020204030204" pitchFamily="34" charset="0"/>
                  </a:rPr>
                  <a:t>Scintillator</a:t>
                </a:r>
                <a:endParaRPr kumimoji="0" lang="zh-CN" altLang="zh-CN" sz="1400" b="0" i="0" u="none" strike="noStrike" cap="none" normalizeH="0" baseline="0" dirty="0">
                  <a:ln>
                    <a:noFill/>
                  </a:ln>
                  <a:solidFill>
                    <a:schemeClr val="tx1"/>
                  </a:solidFill>
                  <a:effectLst/>
                  <a:latin typeface="Arial" panose="020B0604020202020204" pitchFamily="34" charset="0"/>
                </a:endParaRPr>
              </a:p>
            </p:txBody>
          </p:sp>
          <p:sp>
            <p:nvSpPr>
              <p:cNvPr id="228" name="Rectangle 91">
                <a:extLst>
                  <a:ext uri="{FF2B5EF4-FFF2-40B4-BE49-F238E27FC236}">
                    <a16:creationId xmlns:a16="http://schemas.microsoft.com/office/drawing/2014/main" id="{3E2FB0CF-064D-42B7-838E-D197B1BC5BED}"/>
                  </a:ext>
                </a:extLst>
              </p:cNvPr>
              <p:cNvSpPr>
                <a:spLocks noChangeArrowheads="1"/>
              </p:cNvSpPr>
              <p:nvPr/>
            </p:nvSpPr>
            <p:spPr bwMode="auto">
              <a:xfrm>
                <a:off x="5626050" y="3318218"/>
                <a:ext cx="566417" cy="26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50" b="0" i="0" u="none" strike="noStrike" cap="none" normalizeH="0" baseline="0" dirty="0">
                    <a:ln>
                      <a:noFill/>
                    </a:ln>
                    <a:solidFill>
                      <a:srgbClr val="000000"/>
                    </a:solidFill>
                    <a:effectLst/>
                    <a:latin typeface="Calibri" panose="020F0502020204030204" pitchFamily="34" charset="0"/>
                  </a:rPr>
                  <a:t>(</a:t>
                </a:r>
                <a:r>
                  <a:rPr kumimoji="0" lang="zh-CN" altLang="zh-CN" sz="1050" b="0" i="0" u="none" strike="noStrike" cap="none" normalizeH="0" baseline="0" dirty="0">
                    <a:ln>
                      <a:noFill/>
                    </a:ln>
                    <a:solidFill>
                      <a:srgbClr val="000000"/>
                    </a:solidFill>
                    <a:effectLst/>
                    <a:latin typeface="Calibri" panose="020F0502020204030204" pitchFamily="34" charset="0"/>
                  </a:rPr>
                  <a:t>trigger</a:t>
                </a:r>
                <a:r>
                  <a:rPr kumimoji="0" lang="en-US" altLang="zh-CN" sz="1050" b="0" i="0" u="none" strike="noStrike" cap="none" normalizeH="0" baseline="0" dirty="0">
                    <a:ln>
                      <a:noFill/>
                    </a:ln>
                    <a:solidFill>
                      <a:srgbClr val="000000"/>
                    </a:solidFill>
                    <a:effectLst/>
                    <a:latin typeface="Calibri" panose="020F0502020204030204" pitchFamily="34" charset="0"/>
                  </a:rPr>
                  <a:t>)</a:t>
                </a:r>
                <a:endParaRPr kumimoji="0" lang="zh-CN" altLang="zh-CN" sz="1400" b="0" i="0" u="none" strike="noStrike" cap="none" normalizeH="0" baseline="0" dirty="0">
                  <a:ln>
                    <a:noFill/>
                  </a:ln>
                  <a:solidFill>
                    <a:schemeClr val="tx1"/>
                  </a:solidFill>
                  <a:effectLst/>
                  <a:latin typeface="Arial" panose="020B0604020202020204" pitchFamily="34" charset="0"/>
                </a:endParaRPr>
              </a:p>
            </p:txBody>
          </p:sp>
          <p:sp>
            <p:nvSpPr>
              <p:cNvPr id="229" name="Freeform 78">
                <a:extLst>
                  <a:ext uri="{FF2B5EF4-FFF2-40B4-BE49-F238E27FC236}">
                    <a16:creationId xmlns:a16="http://schemas.microsoft.com/office/drawing/2014/main" id="{A8D7CACA-2FB3-4FA7-B184-85742194FA97}"/>
                  </a:ext>
                </a:extLst>
              </p:cNvPr>
              <p:cNvSpPr>
                <a:spLocks/>
              </p:cNvSpPr>
              <p:nvPr/>
            </p:nvSpPr>
            <p:spPr bwMode="auto">
              <a:xfrm>
                <a:off x="2988994" y="3402791"/>
                <a:ext cx="121202" cy="212687"/>
              </a:xfrm>
              <a:custGeom>
                <a:avLst/>
                <a:gdLst>
                  <a:gd name="T0" fmla="*/ 0 w 71"/>
                  <a:gd name="T1" fmla="*/ 119 h 119"/>
                  <a:gd name="T2" fmla="*/ 36 w 71"/>
                  <a:gd name="T3" fmla="*/ 119 h 119"/>
                  <a:gd name="T4" fmla="*/ 71 w 71"/>
                  <a:gd name="T5" fmla="*/ 0 h 119"/>
                  <a:gd name="T6" fmla="*/ 40 w 71"/>
                  <a:gd name="T7" fmla="*/ 0 h 119"/>
                  <a:gd name="T8" fmla="*/ 0 w 71"/>
                  <a:gd name="T9" fmla="*/ 119 h 119"/>
                </a:gdLst>
                <a:ahLst/>
                <a:cxnLst>
                  <a:cxn ang="0">
                    <a:pos x="T0" y="T1"/>
                  </a:cxn>
                  <a:cxn ang="0">
                    <a:pos x="T2" y="T3"/>
                  </a:cxn>
                  <a:cxn ang="0">
                    <a:pos x="T4" y="T5"/>
                  </a:cxn>
                  <a:cxn ang="0">
                    <a:pos x="T6" y="T7"/>
                  </a:cxn>
                  <a:cxn ang="0">
                    <a:pos x="T8" y="T9"/>
                  </a:cxn>
                </a:cxnLst>
                <a:rect l="0" t="0" r="r" b="b"/>
                <a:pathLst>
                  <a:path w="71" h="119">
                    <a:moveTo>
                      <a:pt x="0" y="119"/>
                    </a:moveTo>
                    <a:lnTo>
                      <a:pt x="36" y="119"/>
                    </a:lnTo>
                    <a:lnTo>
                      <a:pt x="71" y="0"/>
                    </a:lnTo>
                    <a:lnTo>
                      <a:pt x="40" y="0"/>
                    </a:lnTo>
                    <a:lnTo>
                      <a:pt x="0" y="119"/>
                    </a:lnTo>
                    <a:close/>
                  </a:path>
                </a:pathLst>
              </a:custGeom>
              <a:solidFill>
                <a:srgbClr val="9CAB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30" name="Freeform 79">
                <a:extLst>
                  <a:ext uri="{FF2B5EF4-FFF2-40B4-BE49-F238E27FC236}">
                    <a16:creationId xmlns:a16="http://schemas.microsoft.com/office/drawing/2014/main" id="{45914D68-4D57-4398-AF5D-810444D23FF1}"/>
                  </a:ext>
                </a:extLst>
              </p:cNvPr>
              <p:cNvSpPr>
                <a:spLocks/>
              </p:cNvSpPr>
              <p:nvPr/>
            </p:nvSpPr>
            <p:spPr bwMode="auto">
              <a:xfrm>
                <a:off x="2988994" y="3402791"/>
                <a:ext cx="121202" cy="212687"/>
              </a:xfrm>
              <a:custGeom>
                <a:avLst/>
                <a:gdLst>
                  <a:gd name="T0" fmla="*/ 0 w 71"/>
                  <a:gd name="T1" fmla="*/ 119 h 119"/>
                  <a:gd name="T2" fmla="*/ 36 w 71"/>
                  <a:gd name="T3" fmla="*/ 119 h 119"/>
                  <a:gd name="T4" fmla="*/ 71 w 71"/>
                  <a:gd name="T5" fmla="*/ 0 h 119"/>
                  <a:gd name="T6" fmla="*/ 40 w 71"/>
                  <a:gd name="T7" fmla="*/ 0 h 119"/>
                  <a:gd name="T8" fmla="*/ 0 w 71"/>
                  <a:gd name="T9" fmla="*/ 119 h 119"/>
                </a:gdLst>
                <a:ahLst/>
                <a:cxnLst>
                  <a:cxn ang="0">
                    <a:pos x="T0" y="T1"/>
                  </a:cxn>
                  <a:cxn ang="0">
                    <a:pos x="T2" y="T3"/>
                  </a:cxn>
                  <a:cxn ang="0">
                    <a:pos x="T4" y="T5"/>
                  </a:cxn>
                  <a:cxn ang="0">
                    <a:pos x="T6" y="T7"/>
                  </a:cxn>
                  <a:cxn ang="0">
                    <a:pos x="T8" y="T9"/>
                  </a:cxn>
                </a:cxnLst>
                <a:rect l="0" t="0" r="r" b="b"/>
                <a:pathLst>
                  <a:path w="71" h="119">
                    <a:moveTo>
                      <a:pt x="0" y="119"/>
                    </a:moveTo>
                    <a:lnTo>
                      <a:pt x="36" y="119"/>
                    </a:lnTo>
                    <a:lnTo>
                      <a:pt x="71" y="0"/>
                    </a:lnTo>
                    <a:lnTo>
                      <a:pt x="40" y="0"/>
                    </a:lnTo>
                    <a:lnTo>
                      <a:pt x="0" y="11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31" name="Freeform 80">
                <a:extLst>
                  <a:ext uri="{FF2B5EF4-FFF2-40B4-BE49-F238E27FC236}">
                    <a16:creationId xmlns:a16="http://schemas.microsoft.com/office/drawing/2014/main" id="{D61DCB27-DEF3-4D19-9F7A-256169EE5FB2}"/>
                  </a:ext>
                </a:extLst>
              </p:cNvPr>
              <p:cNvSpPr>
                <a:spLocks/>
              </p:cNvSpPr>
              <p:nvPr/>
            </p:nvSpPr>
            <p:spPr bwMode="auto">
              <a:xfrm>
                <a:off x="3050448" y="3402791"/>
                <a:ext cx="59747" cy="904369"/>
              </a:xfrm>
              <a:custGeom>
                <a:avLst/>
                <a:gdLst>
                  <a:gd name="T0" fmla="*/ 0 w 35"/>
                  <a:gd name="T1" fmla="*/ 119 h 506"/>
                  <a:gd name="T2" fmla="*/ 0 w 35"/>
                  <a:gd name="T3" fmla="*/ 506 h 506"/>
                  <a:gd name="T4" fmla="*/ 35 w 35"/>
                  <a:gd name="T5" fmla="*/ 348 h 506"/>
                  <a:gd name="T6" fmla="*/ 35 w 35"/>
                  <a:gd name="T7" fmla="*/ 0 h 506"/>
                  <a:gd name="T8" fmla="*/ 0 w 35"/>
                  <a:gd name="T9" fmla="*/ 119 h 506"/>
                </a:gdLst>
                <a:ahLst/>
                <a:cxnLst>
                  <a:cxn ang="0">
                    <a:pos x="T0" y="T1"/>
                  </a:cxn>
                  <a:cxn ang="0">
                    <a:pos x="T2" y="T3"/>
                  </a:cxn>
                  <a:cxn ang="0">
                    <a:pos x="T4" y="T5"/>
                  </a:cxn>
                  <a:cxn ang="0">
                    <a:pos x="T6" y="T7"/>
                  </a:cxn>
                  <a:cxn ang="0">
                    <a:pos x="T8" y="T9"/>
                  </a:cxn>
                </a:cxnLst>
                <a:rect l="0" t="0" r="r" b="b"/>
                <a:pathLst>
                  <a:path w="35" h="506">
                    <a:moveTo>
                      <a:pt x="0" y="119"/>
                    </a:moveTo>
                    <a:lnTo>
                      <a:pt x="0" y="506"/>
                    </a:lnTo>
                    <a:lnTo>
                      <a:pt x="35" y="348"/>
                    </a:lnTo>
                    <a:lnTo>
                      <a:pt x="35" y="0"/>
                    </a:lnTo>
                    <a:lnTo>
                      <a:pt x="0" y="119"/>
                    </a:lnTo>
                    <a:close/>
                  </a:path>
                </a:pathLst>
              </a:custGeom>
              <a:solidFill>
                <a:srgbClr val="758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32" name="Freeform 81">
                <a:extLst>
                  <a:ext uri="{FF2B5EF4-FFF2-40B4-BE49-F238E27FC236}">
                    <a16:creationId xmlns:a16="http://schemas.microsoft.com/office/drawing/2014/main" id="{D9E4CA78-E649-4FD9-B450-55B11D68712B}"/>
                  </a:ext>
                </a:extLst>
              </p:cNvPr>
              <p:cNvSpPr>
                <a:spLocks/>
              </p:cNvSpPr>
              <p:nvPr/>
            </p:nvSpPr>
            <p:spPr bwMode="auto">
              <a:xfrm>
                <a:off x="3050448" y="3402791"/>
                <a:ext cx="59747" cy="904369"/>
              </a:xfrm>
              <a:custGeom>
                <a:avLst/>
                <a:gdLst>
                  <a:gd name="T0" fmla="*/ 0 w 35"/>
                  <a:gd name="T1" fmla="*/ 119 h 506"/>
                  <a:gd name="T2" fmla="*/ 0 w 35"/>
                  <a:gd name="T3" fmla="*/ 506 h 506"/>
                  <a:gd name="T4" fmla="*/ 35 w 35"/>
                  <a:gd name="T5" fmla="*/ 348 h 506"/>
                  <a:gd name="T6" fmla="*/ 35 w 35"/>
                  <a:gd name="T7" fmla="*/ 0 h 506"/>
                  <a:gd name="T8" fmla="*/ 0 w 35"/>
                  <a:gd name="T9" fmla="*/ 119 h 506"/>
                </a:gdLst>
                <a:ahLst/>
                <a:cxnLst>
                  <a:cxn ang="0">
                    <a:pos x="T0" y="T1"/>
                  </a:cxn>
                  <a:cxn ang="0">
                    <a:pos x="T2" y="T3"/>
                  </a:cxn>
                  <a:cxn ang="0">
                    <a:pos x="T4" y="T5"/>
                  </a:cxn>
                  <a:cxn ang="0">
                    <a:pos x="T6" y="T7"/>
                  </a:cxn>
                  <a:cxn ang="0">
                    <a:pos x="T8" y="T9"/>
                  </a:cxn>
                </a:cxnLst>
                <a:rect l="0" t="0" r="r" b="b"/>
                <a:pathLst>
                  <a:path w="35" h="506">
                    <a:moveTo>
                      <a:pt x="0" y="119"/>
                    </a:moveTo>
                    <a:lnTo>
                      <a:pt x="0" y="506"/>
                    </a:lnTo>
                    <a:lnTo>
                      <a:pt x="35" y="348"/>
                    </a:lnTo>
                    <a:lnTo>
                      <a:pt x="35" y="0"/>
                    </a:lnTo>
                    <a:lnTo>
                      <a:pt x="0" y="11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33" name="Rectangle 82">
                <a:extLst>
                  <a:ext uri="{FF2B5EF4-FFF2-40B4-BE49-F238E27FC236}">
                    <a16:creationId xmlns:a16="http://schemas.microsoft.com/office/drawing/2014/main" id="{B734A520-E72D-443E-9E0D-825E8D265E31}"/>
                  </a:ext>
                </a:extLst>
              </p:cNvPr>
              <p:cNvSpPr>
                <a:spLocks noChangeArrowheads="1"/>
              </p:cNvSpPr>
              <p:nvPr/>
            </p:nvSpPr>
            <p:spPr bwMode="auto">
              <a:xfrm>
                <a:off x="2988994" y="3615480"/>
                <a:ext cx="61454" cy="691682"/>
              </a:xfrm>
              <a:prstGeom prst="rect">
                <a:avLst/>
              </a:prstGeom>
              <a:solidFill>
                <a:srgbClr val="C4D6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34" name="Rectangle 83">
                <a:extLst>
                  <a:ext uri="{FF2B5EF4-FFF2-40B4-BE49-F238E27FC236}">
                    <a16:creationId xmlns:a16="http://schemas.microsoft.com/office/drawing/2014/main" id="{25C45354-60A7-41FD-9FB7-AE749724F8B1}"/>
                  </a:ext>
                </a:extLst>
              </p:cNvPr>
              <p:cNvSpPr>
                <a:spLocks noChangeArrowheads="1"/>
              </p:cNvSpPr>
              <p:nvPr/>
            </p:nvSpPr>
            <p:spPr bwMode="auto">
              <a:xfrm>
                <a:off x="2988994" y="3615480"/>
                <a:ext cx="61454" cy="691682"/>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grpSp>
        <p:sp>
          <p:nvSpPr>
            <p:cNvPr id="235" name="矩形 234">
              <a:extLst>
                <a:ext uri="{FF2B5EF4-FFF2-40B4-BE49-F238E27FC236}">
                  <a16:creationId xmlns:a16="http://schemas.microsoft.com/office/drawing/2014/main" id="{4264DEEA-AAD1-4429-8298-573D17928268}"/>
                </a:ext>
              </a:extLst>
            </p:cNvPr>
            <p:cNvSpPr/>
            <p:nvPr/>
          </p:nvSpPr>
          <p:spPr>
            <a:xfrm>
              <a:off x="3267426" y="1820195"/>
              <a:ext cx="3461745" cy="1392357"/>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36" name="文本框 235">
              <a:extLst>
                <a:ext uri="{FF2B5EF4-FFF2-40B4-BE49-F238E27FC236}">
                  <a16:creationId xmlns:a16="http://schemas.microsoft.com/office/drawing/2014/main" id="{D62B25D1-A178-4537-A167-8EB7CA26828D}"/>
                </a:ext>
              </a:extLst>
            </p:cNvPr>
            <p:cNvSpPr txBox="1"/>
            <p:nvPr/>
          </p:nvSpPr>
          <p:spPr>
            <a:xfrm>
              <a:off x="5693817" y="2904017"/>
              <a:ext cx="1125310" cy="383629"/>
            </a:xfrm>
            <a:prstGeom prst="rect">
              <a:avLst/>
            </a:prstGeom>
            <a:noFill/>
          </p:spPr>
          <p:txBody>
            <a:bodyPr wrap="none" rtlCol="0">
              <a:spAutoFit/>
            </a:bodyPr>
            <a:lstStyle/>
            <a:p>
              <a:r>
                <a:rPr lang="zh-CN" altLang="en-US" sz="1400" dirty="0"/>
                <a:t>实验终端</a:t>
              </a:r>
            </a:p>
          </p:txBody>
        </p:sp>
        <p:cxnSp>
          <p:nvCxnSpPr>
            <p:cNvPr id="237" name="直接箭头连接符 236">
              <a:extLst>
                <a:ext uri="{FF2B5EF4-FFF2-40B4-BE49-F238E27FC236}">
                  <a16:creationId xmlns:a16="http://schemas.microsoft.com/office/drawing/2014/main" id="{291F931F-D8BB-426F-A6EB-3B1F53ABB16C}"/>
                </a:ext>
              </a:extLst>
            </p:cNvPr>
            <p:cNvCxnSpPr>
              <a:cxnSpLocks/>
            </p:cNvCxnSpPr>
            <p:nvPr/>
          </p:nvCxnSpPr>
          <p:spPr>
            <a:xfrm flipV="1">
              <a:off x="4364856" y="2584794"/>
              <a:ext cx="1" cy="853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8" name="矩形 237">
              <a:extLst>
                <a:ext uri="{FF2B5EF4-FFF2-40B4-BE49-F238E27FC236}">
                  <a16:creationId xmlns:a16="http://schemas.microsoft.com/office/drawing/2014/main" id="{3A0C4F08-49E0-477F-95ED-7986C63F3AFE}"/>
                </a:ext>
              </a:extLst>
            </p:cNvPr>
            <p:cNvSpPr/>
            <p:nvPr/>
          </p:nvSpPr>
          <p:spPr>
            <a:xfrm>
              <a:off x="3827813" y="3282848"/>
              <a:ext cx="1170485" cy="322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大型磁铁</a:t>
              </a:r>
            </a:p>
          </p:txBody>
        </p:sp>
        <p:pic>
          <p:nvPicPr>
            <p:cNvPr id="239" name="Picture 641">
              <a:extLst>
                <a:ext uri="{FF2B5EF4-FFF2-40B4-BE49-F238E27FC236}">
                  <a16:creationId xmlns:a16="http://schemas.microsoft.com/office/drawing/2014/main" id="{B4735EE7-1C7D-4793-9334-599B2D625502}"/>
                </a:ext>
              </a:extLst>
            </p:cNvPr>
            <p:cNvPicPr/>
            <p:nvPr/>
          </p:nvPicPr>
          <p:blipFill>
            <a:blip r:embed="rId3"/>
            <a:stretch/>
          </p:blipFill>
          <p:spPr>
            <a:xfrm>
              <a:off x="5029718" y="3292770"/>
              <a:ext cx="1019972" cy="744687"/>
            </a:xfrm>
            <a:prstGeom prst="rect">
              <a:avLst/>
            </a:prstGeom>
            <a:ln>
              <a:noFill/>
            </a:ln>
          </p:spPr>
        </p:pic>
      </p:grpSp>
    </p:spTree>
    <p:extLst>
      <p:ext uri="{BB962C8B-B14F-4D97-AF65-F5344CB8AC3E}">
        <p14:creationId xmlns:p14="http://schemas.microsoft.com/office/powerpoint/2010/main" val="579190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893973-21F6-4820-80B1-F545961376DD}"/>
              </a:ext>
            </a:extLst>
          </p:cNvPr>
          <p:cNvSpPr>
            <a:spLocks noGrp="1"/>
          </p:cNvSpPr>
          <p:nvPr>
            <p:ph type="title"/>
          </p:nvPr>
        </p:nvSpPr>
        <p:spPr>
          <a:xfrm>
            <a:off x="838200" y="365125"/>
            <a:ext cx="10515600" cy="815493"/>
          </a:xfrm>
        </p:spPr>
        <p:txBody>
          <a:bodyPr>
            <a:normAutofit/>
          </a:bodyPr>
          <a:lstStyle/>
          <a:p>
            <a:r>
              <a:rPr lang="en-US" altLang="zh-CN" sz="3600" dirty="0"/>
              <a:t>5.1 </a:t>
            </a:r>
            <a:r>
              <a:rPr lang="zh-CN" altLang="en-US" sz="3600" dirty="0"/>
              <a:t>质子束流望远镜系统（</a:t>
            </a:r>
            <a:r>
              <a:rPr lang="en-US" altLang="zh-CN" sz="3600" dirty="0"/>
              <a:t>Telescope</a:t>
            </a:r>
            <a:r>
              <a:rPr lang="zh-CN" altLang="en-US" sz="3600" dirty="0"/>
              <a:t>）</a:t>
            </a:r>
          </a:p>
        </p:txBody>
      </p:sp>
      <p:pic>
        <p:nvPicPr>
          <p:cNvPr id="4" name="TELE动画视频">
            <a:hlinkClick r:id="" action="ppaction://media"/>
            <a:extLst>
              <a:ext uri="{FF2B5EF4-FFF2-40B4-BE49-F238E27FC236}">
                <a16:creationId xmlns:a16="http://schemas.microsoft.com/office/drawing/2014/main" id="{5B8EFADB-E9B6-421C-9489-1C7F27A2F07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334" t="16443" r="17333" b="20701"/>
          <a:stretch/>
        </p:blipFill>
        <p:spPr>
          <a:xfrm>
            <a:off x="1150600" y="1326063"/>
            <a:ext cx="3299126" cy="2417544"/>
          </a:xfrm>
          <a:prstGeom prst="rect">
            <a:avLst/>
          </a:prstGeom>
        </p:spPr>
      </p:pic>
      <p:sp>
        <p:nvSpPr>
          <p:cNvPr id="5" name="文本框 4">
            <a:extLst>
              <a:ext uri="{FF2B5EF4-FFF2-40B4-BE49-F238E27FC236}">
                <a16:creationId xmlns:a16="http://schemas.microsoft.com/office/drawing/2014/main" id="{8E3E9AE1-2D5A-4D40-B456-452B4227A5D6}"/>
              </a:ext>
            </a:extLst>
          </p:cNvPr>
          <p:cNvSpPr txBox="1"/>
          <p:nvPr/>
        </p:nvSpPr>
        <p:spPr>
          <a:xfrm>
            <a:off x="5520244" y="1180618"/>
            <a:ext cx="6031519" cy="270843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zh-CN" altLang="en-US" dirty="0"/>
              <a:t>高精度的位置探测器的位置分辨率已成为国际高能物理前沿研究的主流技术。需要束流望远镜在粒子束流上完成这些探测器的测试工作：</a:t>
            </a:r>
            <a:endParaRPr lang="en-US" altLang="zh-CN" dirty="0"/>
          </a:p>
          <a:p>
            <a:pPr marL="742950" lvl="1" indent="-285750">
              <a:spcAft>
                <a:spcPts val="1200"/>
              </a:spcAft>
              <a:buFont typeface="Arial" panose="020B0604020202020204" pitchFamily="34" charset="0"/>
              <a:buChar char="•"/>
            </a:pPr>
            <a:r>
              <a:rPr lang="zh-CN" altLang="en-US" sz="1600" dirty="0"/>
              <a:t>每片探测器的噪声水平、像素质量检验</a:t>
            </a:r>
            <a:endParaRPr lang="en-US" altLang="zh-CN" sz="1600" dirty="0"/>
          </a:p>
          <a:p>
            <a:pPr marL="742950" lvl="1" indent="-285750">
              <a:spcAft>
                <a:spcPts val="1200"/>
              </a:spcAft>
              <a:buFont typeface="Arial" panose="020B0604020202020204" pitchFamily="34" charset="0"/>
              <a:buChar char="•"/>
            </a:pPr>
            <a:r>
              <a:rPr lang="zh-CN" altLang="en-US" sz="1600" dirty="0"/>
              <a:t>组装体上探测器的定位</a:t>
            </a:r>
            <a:endParaRPr lang="en-US" altLang="zh-CN" sz="1600" dirty="0"/>
          </a:p>
          <a:p>
            <a:pPr marL="285750" indent="-285750">
              <a:spcAft>
                <a:spcPts val="1200"/>
              </a:spcAft>
              <a:buFont typeface="Arial" panose="020B0604020202020204" pitchFamily="34" charset="0"/>
              <a:buChar char="•"/>
            </a:pPr>
            <a:r>
              <a:rPr lang="zh-CN" altLang="en-US" dirty="0"/>
              <a:t>通过束流望远镜上的多片硅像素探测器，能够对质子径迹实现小于</a:t>
            </a:r>
            <a:r>
              <a:rPr lang="en-US" altLang="zh-CN" dirty="0"/>
              <a:t>10μm</a:t>
            </a:r>
            <a:r>
              <a:rPr lang="zh-CN" altLang="en-US" dirty="0"/>
              <a:t>的位置精度测量，进而实现位置探测器的测试需求。</a:t>
            </a:r>
          </a:p>
        </p:txBody>
      </p:sp>
      <p:pic>
        <p:nvPicPr>
          <p:cNvPr id="6" name="图片 5">
            <a:extLst>
              <a:ext uri="{FF2B5EF4-FFF2-40B4-BE49-F238E27FC236}">
                <a16:creationId xmlns:a16="http://schemas.microsoft.com/office/drawing/2014/main" id="{B67950B2-2FB5-4E72-A323-8BC52E0831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454" y="4075948"/>
            <a:ext cx="3527698" cy="2285053"/>
          </a:xfrm>
          <a:prstGeom prst="rect">
            <a:avLst/>
          </a:prstGeom>
        </p:spPr>
      </p:pic>
      <p:pic>
        <p:nvPicPr>
          <p:cNvPr id="7" name="图片 6">
            <a:extLst>
              <a:ext uri="{FF2B5EF4-FFF2-40B4-BE49-F238E27FC236}">
                <a16:creationId xmlns:a16="http://schemas.microsoft.com/office/drawing/2014/main" id="{E4A3AEC3-92D7-45A7-B0FD-4819E8ACC8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3486" y="4086580"/>
            <a:ext cx="3420739" cy="2215771"/>
          </a:xfrm>
          <a:prstGeom prst="rect">
            <a:avLst/>
          </a:prstGeom>
        </p:spPr>
      </p:pic>
      <p:pic>
        <p:nvPicPr>
          <p:cNvPr id="8" name="图片 7">
            <a:extLst>
              <a:ext uri="{FF2B5EF4-FFF2-40B4-BE49-F238E27FC236}">
                <a16:creationId xmlns:a16="http://schemas.microsoft.com/office/drawing/2014/main" id="{88032DD9-DD16-4170-9ABC-E717F3A40F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0285" y="3824278"/>
            <a:ext cx="5181425" cy="2478073"/>
          </a:xfrm>
          <a:prstGeom prst="rect">
            <a:avLst/>
          </a:prstGeom>
        </p:spPr>
      </p:pic>
      <p:sp>
        <p:nvSpPr>
          <p:cNvPr id="3" name="文本框 2">
            <a:extLst>
              <a:ext uri="{FF2B5EF4-FFF2-40B4-BE49-F238E27FC236}">
                <a16:creationId xmlns:a16="http://schemas.microsoft.com/office/drawing/2014/main" id="{DA6D2FA0-164F-4DE4-AAE7-D12A2B07958F}"/>
              </a:ext>
            </a:extLst>
          </p:cNvPr>
          <p:cNvSpPr txBox="1"/>
          <p:nvPr/>
        </p:nvSpPr>
        <p:spPr>
          <a:xfrm>
            <a:off x="359735" y="6332883"/>
            <a:ext cx="2954655" cy="369332"/>
          </a:xfrm>
          <a:prstGeom prst="rect">
            <a:avLst/>
          </a:prstGeom>
          <a:noFill/>
        </p:spPr>
        <p:txBody>
          <a:bodyPr wrap="none" rtlCol="0">
            <a:spAutoFit/>
          </a:bodyPr>
          <a:lstStyle/>
          <a:p>
            <a:r>
              <a:rPr lang="zh-CN" altLang="en-US" dirty="0"/>
              <a:t>待测样品空间对分辨率影响</a:t>
            </a:r>
          </a:p>
        </p:txBody>
      </p:sp>
      <p:sp>
        <p:nvSpPr>
          <p:cNvPr id="9" name="文本框 8">
            <a:extLst>
              <a:ext uri="{FF2B5EF4-FFF2-40B4-BE49-F238E27FC236}">
                <a16:creationId xmlns:a16="http://schemas.microsoft.com/office/drawing/2014/main" id="{226E732F-C4D7-4BC1-A62A-B39C401B8652}"/>
              </a:ext>
            </a:extLst>
          </p:cNvPr>
          <p:cNvSpPr txBox="1"/>
          <p:nvPr/>
        </p:nvSpPr>
        <p:spPr>
          <a:xfrm>
            <a:off x="3725152" y="6346942"/>
            <a:ext cx="2723823" cy="369332"/>
          </a:xfrm>
          <a:prstGeom prst="rect">
            <a:avLst/>
          </a:prstGeom>
          <a:noFill/>
        </p:spPr>
        <p:txBody>
          <a:bodyPr wrap="none" rtlCol="0">
            <a:spAutoFit/>
          </a:bodyPr>
          <a:lstStyle/>
          <a:p>
            <a:r>
              <a:rPr lang="zh-CN" altLang="en-US" dirty="0"/>
              <a:t>探测器间距对分辨率影响</a:t>
            </a:r>
          </a:p>
        </p:txBody>
      </p:sp>
      <p:sp>
        <p:nvSpPr>
          <p:cNvPr id="10" name="文本框 9">
            <a:extLst>
              <a:ext uri="{FF2B5EF4-FFF2-40B4-BE49-F238E27FC236}">
                <a16:creationId xmlns:a16="http://schemas.microsoft.com/office/drawing/2014/main" id="{556231AD-42A3-40FA-9270-84EDC156BC21}"/>
              </a:ext>
            </a:extLst>
          </p:cNvPr>
          <p:cNvSpPr txBox="1"/>
          <p:nvPr/>
        </p:nvSpPr>
        <p:spPr>
          <a:xfrm>
            <a:off x="6765089" y="6207491"/>
            <a:ext cx="5322291" cy="584775"/>
          </a:xfrm>
          <a:prstGeom prst="rect">
            <a:avLst/>
          </a:prstGeom>
          <a:noFill/>
        </p:spPr>
        <p:txBody>
          <a:bodyPr wrap="none" rtlCol="0">
            <a:spAutoFit/>
          </a:bodyPr>
          <a:lstStyle/>
          <a:p>
            <a:r>
              <a:rPr lang="zh-CN" altLang="en-US" sz="1600" dirty="0"/>
              <a:t>整体分辨率情况（</a:t>
            </a:r>
            <a:r>
              <a:rPr lang="en-US" altLang="zh-CN" sz="1600" dirty="0"/>
              <a:t>DUT</a:t>
            </a:r>
            <a:r>
              <a:rPr lang="zh-CN" altLang="en-US" sz="1600" dirty="0"/>
              <a:t>间距</a:t>
            </a:r>
            <a:r>
              <a:rPr lang="en-US" altLang="zh-CN" sz="1600" dirty="0"/>
              <a:t>20mm</a:t>
            </a:r>
            <a:r>
              <a:rPr lang="zh-CN" altLang="en-US" sz="1600" dirty="0"/>
              <a:t>，探测器间距</a:t>
            </a:r>
            <a:r>
              <a:rPr lang="en-US" altLang="zh-CN" sz="1600" dirty="0"/>
              <a:t>20mm</a:t>
            </a:r>
            <a:r>
              <a:rPr lang="zh-CN" altLang="en-US" sz="1600" dirty="0"/>
              <a:t>，</a:t>
            </a:r>
            <a:endParaRPr lang="en-US" altLang="zh-CN" sz="1600" dirty="0"/>
          </a:p>
          <a:p>
            <a:r>
              <a:rPr lang="zh-CN" altLang="en-US" sz="1600" dirty="0"/>
              <a:t>待测样品厚度</a:t>
            </a:r>
            <a:r>
              <a:rPr lang="en-US" altLang="zh-CN" sz="1600" dirty="0"/>
              <a:t>50</a:t>
            </a:r>
            <a:r>
              <a:rPr lang="zh-CN" altLang="en-US" sz="1600" dirty="0"/>
              <a:t>微米）</a:t>
            </a:r>
          </a:p>
        </p:txBody>
      </p:sp>
    </p:spTree>
    <p:extLst>
      <p:ext uri="{BB962C8B-B14F-4D97-AF65-F5344CB8AC3E}">
        <p14:creationId xmlns:p14="http://schemas.microsoft.com/office/powerpoint/2010/main" val="271574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349BF0-D64D-4DD8-9CC7-B54CC351E469}"/>
              </a:ext>
            </a:extLst>
          </p:cNvPr>
          <p:cNvSpPr>
            <a:spLocks noGrp="1"/>
          </p:cNvSpPr>
          <p:nvPr>
            <p:ph type="title"/>
          </p:nvPr>
        </p:nvSpPr>
        <p:spPr>
          <a:xfrm>
            <a:off x="838200" y="365125"/>
            <a:ext cx="10515600" cy="718957"/>
          </a:xfrm>
        </p:spPr>
        <p:txBody>
          <a:bodyPr>
            <a:normAutofit/>
          </a:bodyPr>
          <a:lstStyle/>
          <a:p>
            <a:r>
              <a:rPr lang="en-US" altLang="zh-CN" sz="4000" dirty="0"/>
              <a:t>5.1.1 </a:t>
            </a:r>
            <a:r>
              <a:rPr lang="zh-CN" altLang="en-US" sz="4000" dirty="0"/>
              <a:t>质子束流望远镜系统（</a:t>
            </a:r>
            <a:r>
              <a:rPr lang="en-US" altLang="zh-CN" sz="4000" dirty="0"/>
              <a:t>Telescope</a:t>
            </a:r>
            <a:r>
              <a:rPr lang="zh-CN" altLang="en-US" sz="4000" dirty="0"/>
              <a:t>）</a:t>
            </a:r>
          </a:p>
        </p:txBody>
      </p:sp>
      <p:sp>
        <p:nvSpPr>
          <p:cNvPr id="3" name="文本框 2">
            <a:extLst>
              <a:ext uri="{FF2B5EF4-FFF2-40B4-BE49-F238E27FC236}">
                <a16:creationId xmlns:a16="http://schemas.microsoft.com/office/drawing/2014/main" id="{8D1192F7-4E9A-4578-A252-00DBF8BF7BC0}"/>
              </a:ext>
            </a:extLst>
          </p:cNvPr>
          <p:cNvSpPr txBox="1"/>
          <p:nvPr/>
        </p:nvSpPr>
        <p:spPr>
          <a:xfrm>
            <a:off x="668517" y="1629353"/>
            <a:ext cx="10515600" cy="90794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zh-CN" altLang="en-US" sz="2400" dirty="0"/>
              <a:t>国外的主流测试束线上均有类似设备，我国暂未有类似设备。</a:t>
            </a:r>
            <a:endParaRPr lang="en-US" altLang="zh-CN" sz="2400" dirty="0"/>
          </a:p>
          <a:p>
            <a:pPr marL="285750" indent="-285750">
              <a:spcAft>
                <a:spcPts val="600"/>
              </a:spcAft>
              <a:buFont typeface="Arial" panose="020B0604020202020204" pitchFamily="34" charset="0"/>
              <a:buChar char="•"/>
            </a:pPr>
            <a:r>
              <a:rPr lang="zh-CN" altLang="en-US" sz="2400" dirty="0"/>
              <a:t>高能物理位置探测器的研制与测试非常需求高精度的位置监测设备。</a:t>
            </a:r>
          </a:p>
        </p:txBody>
      </p:sp>
      <p:graphicFrame>
        <p:nvGraphicFramePr>
          <p:cNvPr id="5" name="表格 6">
            <a:extLst>
              <a:ext uri="{FF2B5EF4-FFF2-40B4-BE49-F238E27FC236}">
                <a16:creationId xmlns:a16="http://schemas.microsoft.com/office/drawing/2014/main" id="{B38795B5-391D-4A67-B9EB-226E81789497}"/>
              </a:ext>
            </a:extLst>
          </p:cNvPr>
          <p:cNvGraphicFramePr>
            <a:graphicFrameLocks noGrp="1"/>
          </p:cNvGraphicFramePr>
          <p:nvPr/>
        </p:nvGraphicFramePr>
        <p:xfrm>
          <a:off x="772212" y="3429000"/>
          <a:ext cx="6329663" cy="2651760"/>
        </p:xfrm>
        <a:graphic>
          <a:graphicData uri="http://schemas.openxmlformats.org/drawingml/2006/table">
            <a:tbl>
              <a:tblPr firstRow="1" bandRow="1">
                <a:tableStyleId>{5C22544A-7EE6-4342-B048-85BDC9FD1C3A}</a:tableStyleId>
              </a:tblPr>
              <a:tblGrid>
                <a:gridCol w="1292361">
                  <a:extLst>
                    <a:ext uri="{9D8B030D-6E8A-4147-A177-3AD203B41FA5}">
                      <a16:colId xmlns:a16="http://schemas.microsoft.com/office/drawing/2014/main" val="478602468"/>
                    </a:ext>
                  </a:extLst>
                </a:gridCol>
                <a:gridCol w="1424741">
                  <a:extLst>
                    <a:ext uri="{9D8B030D-6E8A-4147-A177-3AD203B41FA5}">
                      <a16:colId xmlns:a16="http://schemas.microsoft.com/office/drawing/2014/main" val="125000611"/>
                    </a:ext>
                  </a:extLst>
                </a:gridCol>
                <a:gridCol w="1197204">
                  <a:extLst>
                    <a:ext uri="{9D8B030D-6E8A-4147-A177-3AD203B41FA5}">
                      <a16:colId xmlns:a16="http://schemas.microsoft.com/office/drawing/2014/main" val="4226987427"/>
                    </a:ext>
                  </a:extLst>
                </a:gridCol>
                <a:gridCol w="1076885">
                  <a:extLst>
                    <a:ext uri="{9D8B030D-6E8A-4147-A177-3AD203B41FA5}">
                      <a16:colId xmlns:a16="http://schemas.microsoft.com/office/drawing/2014/main" val="3197388154"/>
                    </a:ext>
                  </a:extLst>
                </a:gridCol>
                <a:gridCol w="1338472">
                  <a:extLst>
                    <a:ext uri="{9D8B030D-6E8A-4147-A177-3AD203B41FA5}">
                      <a16:colId xmlns:a16="http://schemas.microsoft.com/office/drawing/2014/main" val="2950674823"/>
                    </a:ext>
                  </a:extLst>
                </a:gridCol>
              </a:tblGrid>
              <a:tr h="253866">
                <a:tc>
                  <a:txBody>
                    <a:bodyPr/>
                    <a:lstStyle/>
                    <a:p>
                      <a:pPr algn="ctr"/>
                      <a:r>
                        <a:rPr lang="zh-CN" altLang="en-US" sz="1400" b="0" dirty="0">
                          <a:solidFill>
                            <a:schemeClr val="tx1"/>
                          </a:solidFill>
                          <a:latin typeface="Times New Roman" panose="02020603050405020304" pitchFamily="18" charset="0"/>
                          <a:ea typeface="+mn-ea"/>
                          <a:cs typeface="Times New Roman" panose="02020603050405020304" pitchFamily="18" charset="0"/>
                        </a:rPr>
                        <a:t>名称</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400" b="0" dirty="0">
                          <a:solidFill>
                            <a:schemeClr val="tx1"/>
                          </a:solidFill>
                          <a:latin typeface="Times New Roman" panose="02020603050405020304" pitchFamily="18" charset="0"/>
                          <a:ea typeface="+mn-ea"/>
                          <a:cs typeface="Times New Roman" panose="02020603050405020304" pitchFamily="18" charset="0"/>
                        </a:rPr>
                        <a:t>建造位置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400" b="0" dirty="0">
                          <a:solidFill>
                            <a:schemeClr val="tx1"/>
                          </a:solidFill>
                          <a:latin typeface="Times New Roman" panose="02020603050405020304" pitchFamily="18" charset="0"/>
                          <a:ea typeface="+mn-ea"/>
                          <a:cs typeface="Times New Roman" panose="02020603050405020304" pitchFamily="18" charset="0"/>
                        </a:rPr>
                        <a:t>读出芯片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400" b="0" dirty="0">
                          <a:solidFill>
                            <a:schemeClr val="tx1"/>
                          </a:solidFill>
                          <a:latin typeface="Times New Roman" panose="02020603050405020304" pitchFamily="18" charset="0"/>
                          <a:ea typeface="+mn-ea"/>
                          <a:cs typeface="Times New Roman" panose="02020603050405020304" pitchFamily="18" charset="0"/>
                        </a:rPr>
                        <a:t>灵敏区面积</a:t>
                      </a:r>
                      <a:r>
                        <a:rPr lang="en-US" altLang="zh-CN" sz="1400" b="0" dirty="0">
                          <a:solidFill>
                            <a:schemeClr val="tx1"/>
                          </a:solidFill>
                          <a:latin typeface="Times New Roman" panose="02020603050405020304" pitchFamily="18" charset="0"/>
                          <a:ea typeface="+mn-ea"/>
                          <a:cs typeface="Times New Roman" panose="02020603050405020304" pitchFamily="18" charset="0"/>
                        </a:rPr>
                        <a:t>(mm</a:t>
                      </a:r>
                      <a:r>
                        <a:rPr lang="en-US" altLang="zh-CN" sz="1400" b="0" baseline="30000" dirty="0">
                          <a:solidFill>
                            <a:schemeClr val="tx1"/>
                          </a:solidFill>
                          <a:latin typeface="Times New Roman" panose="02020603050405020304" pitchFamily="18" charset="0"/>
                          <a:ea typeface="+mn-ea"/>
                          <a:cs typeface="Times New Roman" panose="02020603050405020304" pitchFamily="18" charset="0"/>
                        </a:rPr>
                        <a:t>2</a:t>
                      </a:r>
                      <a:r>
                        <a:rPr lang="en-US" altLang="zh-CN" sz="1400" b="0" dirty="0">
                          <a:solidFill>
                            <a:schemeClr val="tx1"/>
                          </a:solidFill>
                          <a:latin typeface="Times New Roman" panose="02020603050405020304" pitchFamily="18" charset="0"/>
                          <a:ea typeface="+mn-ea"/>
                          <a:cs typeface="Times New Roman" panose="02020603050405020304" pitchFamily="18" charset="0"/>
                        </a:rPr>
                        <a:t>)</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400" b="0" dirty="0">
                          <a:solidFill>
                            <a:schemeClr val="tx1"/>
                          </a:solidFill>
                          <a:latin typeface="Times New Roman" panose="02020603050405020304" pitchFamily="18" charset="0"/>
                          <a:ea typeface="+mn-ea"/>
                          <a:cs typeface="Times New Roman" panose="02020603050405020304" pitchFamily="18" charset="0"/>
                        </a:rPr>
                        <a:t>位置灵敏度</a:t>
                      </a:r>
                      <a:r>
                        <a:rPr lang="en-US" altLang="zh-CN" sz="1400" b="0" dirty="0">
                          <a:solidFill>
                            <a:schemeClr val="tx1"/>
                          </a:solidFill>
                          <a:latin typeface="Times New Roman" panose="02020603050405020304" pitchFamily="18" charset="0"/>
                          <a:ea typeface="+mn-ea"/>
                          <a:cs typeface="Times New Roman" panose="02020603050405020304" pitchFamily="18" charset="0"/>
                        </a:rPr>
                        <a:t>(</a:t>
                      </a:r>
                      <a:r>
                        <a:rPr lang="en-US" altLang="zh-CN" sz="1400" b="0" dirty="0" err="1">
                          <a:solidFill>
                            <a:schemeClr val="tx1"/>
                          </a:solidFill>
                          <a:latin typeface="Times New Roman" panose="02020603050405020304" pitchFamily="18" charset="0"/>
                          <a:ea typeface="+mn-ea"/>
                          <a:cs typeface="Times New Roman" panose="02020603050405020304" pitchFamily="18" charset="0"/>
                        </a:rPr>
                        <a:t>μm</a:t>
                      </a:r>
                      <a:r>
                        <a:rPr lang="en-US" altLang="zh-CN" sz="1400" b="0" dirty="0">
                          <a:solidFill>
                            <a:schemeClr val="tx1"/>
                          </a:solidFill>
                          <a:latin typeface="Times New Roman" panose="02020603050405020304" pitchFamily="18" charset="0"/>
                          <a:ea typeface="+mn-ea"/>
                          <a:cs typeface="Times New Roman" panose="02020603050405020304" pitchFamily="18" charset="0"/>
                        </a:rPr>
                        <a:t>)</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5894253"/>
                  </a:ext>
                </a:extLst>
              </a:tr>
              <a:tr h="218227">
                <a:tc>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APTT</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Fermilab</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FE-I4B</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20.2×16.8</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72×13</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1796847"/>
                  </a:ext>
                </a:extLst>
              </a:tr>
              <a:tr h="218227">
                <a:tc>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FE-I4</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SPS@CERN</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Times New Roman" panose="02020603050405020304" pitchFamily="18" charset="0"/>
                          <a:ea typeface="+mn-ea"/>
                          <a:cs typeface="Times New Roman" panose="02020603050405020304" pitchFamily="18" charset="0"/>
                        </a:rPr>
                        <a:t>FE-I4</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70.2×10.6</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7805654"/>
                  </a:ext>
                </a:extLst>
              </a:tr>
              <a:tr h="218227">
                <a:tc>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EUDET/AIDA</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SPS@CERN</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MIMOSA26</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10.6×21.1</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3.24×3.24</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8571208"/>
                  </a:ext>
                </a:extLst>
              </a:tr>
              <a:tr h="218227">
                <a:tc>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AIDA2020</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PS@CERN</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zh-CN" alt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1890586"/>
                  </a:ext>
                </a:extLst>
              </a:tr>
              <a:tr h="218227">
                <a:tc>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ACONITE</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ATLAS@CERN</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zh-CN" alt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zh-CN" alt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2603966"/>
                  </a:ext>
                </a:extLst>
              </a:tr>
              <a:tr h="218227">
                <a:tc>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DATURA</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DESY</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zh-CN" alt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zh-CN" alt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9966293"/>
                  </a:ext>
                </a:extLst>
              </a:tr>
              <a:tr h="218227">
                <a:tc>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DURANTA</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0" dirty="0">
                          <a:solidFill>
                            <a:schemeClr val="tx1"/>
                          </a:solidFill>
                          <a:latin typeface="Times New Roman" panose="02020603050405020304" pitchFamily="18" charset="0"/>
                          <a:ea typeface="+mn-ea"/>
                          <a:cs typeface="Times New Roman" panose="02020603050405020304" pitchFamily="18" charset="0"/>
                        </a:rPr>
                        <a:t>DESY</a:t>
                      </a:r>
                      <a:endParaRPr lang="zh-CN" altLang="en-US" sz="1400" b="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zh-CN" alt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zh-CN" alt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2413620"/>
                  </a:ext>
                </a:extLst>
              </a:tr>
            </a:tbl>
          </a:graphicData>
        </a:graphic>
      </p:graphicFrame>
      <p:pic>
        <p:nvPicPr>
          <p:cNvPr id="11" name="图片 10">
            <a:extLst>
              <a:ext uri="{FF2B5EF4-FFF2-40B4-BE49-F238E27FC236}">
                <a16:creationId xmlns:a16="http://schemas.microsoft.com/office/drawing/2014/main" id="{0319BDF2-878A-4024-886F-58771A3316F9}"/>
              </a:ext>
            </a:extLst>
          </p:cNvPr>
          <p:cNvPicPr>
            <a:picLocks noChangeAspect="1"/>
          </p:cNvPicPr>
          <p:nvPr/>
        </p:nvPicPr>
        <p:blipFill>
          <a:blip r:embed="rId2"/>
          <a:stretch>
            <a:fillRect/>
          </a:stretch>
        </p:blipFill>
        <p:spPr>
          <a:xfrm>
            <a:off x="7882099" y="3429000"/>
            <a:ext cx="3471701" cy="2282322"/>
          </a:xfrm>
          <a:prstGeom prst="rect">
            <a:avLst/>
          </a:prstGeom>
        </p:spPr>
      </p:pic>
    </p:spTree>
    <p:extLst>
      <p:ext uri="{BB962C8B-B14F-4D97-AF65-F5344CB8AC3E}">
        <p14:creationId xmlns:p14="http://schemas.microsoft.com/office/powerpoint/2010/main" val="4055204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示&#10;&#10;描述已自动生成">
            <a:extLst>
              <a:ext uri="{FF2B5EF4-FFF2-40B4-BE49-F238E27FC236}">
                <a16:creationId xmlns:a16="http://schemas.microsoft.com/office/drawing/2014/main" id="{59F7BB68-5848-462A-B9DB-4D832D90EE6F}"/>
              </a:ext>
            </a:extLst>
          </p:cNvPr>
          <p:cNvPicPr/>
          <p:nvPr/>
        </p:nvPicPr>
        <p:blipFill>
          <a:blip r:embed="rId2"/>
          <a:stretch>
            <a:fillRect/>
          </a:stretch>
        </p:blipFill>
        <p:spPr>
          <a:xfrm>
            <a:off x="6526823" y="2865474"/>
            <a:ext cx="5139892" cy="3877881"/>
          </a:xfrm>
          <a:prstGeom prst="rect">
            <a:avLst/>
          </a:prstGeom>
        </p:spPr>
      </p:pic>
      <p:sp>
        <p:nvSpPr>
          <p:cNvPr id="2" name="标题 1">
            <a:extLst>
              <a:ext uri="{FF2B5EF4-FFF2-40B4-BE49-F238E27FC236}">
                <a16:creationId xmlns:a16="http://schemas.microsoft.com/office/drawing/2014/main" id="{C88ECDFF-A69E-4B03-9A27-3782AFD5A549}"/>
              </a:ext>
            </a:extLst>
          </p:cNvPr>
          <p:cNvSpPr>
            <a:spLocks noGrp="1"/>
          </p:cNvSpPr>
          <p:nvPr>
            <p:ph type="title"/>
          </p:nvPr>
        </p:nvSpPr>
        <p:spPr>
          <a:xfrm>
            <a:off x="630810" y="355694"/>
            <a:ext cx="10515600" cy="737811"/>
          </a:xfrm>
        </p:spPr>
        <p:txBody>
          <a:bodyPr>
            <a:normAutofit/>
          </a:bodyPr>
          <a:lstStyle/>
          <a:p>
            <a:r>
              <a:rPr lang="en-US" altLang="zh-CN" sz="4000" dirty="0"/>
              <a:t>5.1.1 </a:t>
            </a:r>
            <a:r>
              <a:rPr lang="zh-CN" altLang="en-US" sz="4000" dirty="0"/>
              <a:t>质子束流望远镜系统（</a:t>
            </a:r>
            <a:r>
              <a:rPr lang="en-US" altLang="zh-CN" sz="4000" dirty="0"/>
              <a:t>Telescope</a:t>
            </a:r>
            <a:r>
              <a:rPr lang="zh-CN" altLang="en-US" sz="4000" dirty="0"/>
              <a:t>）</a:t>
            </a:r>
          </a:p>
        </p:txBody>
      </p:sp>
      <p:pic>
        <p:nvPicPr>
          <p:cNvPr id="4" name="图片 3" descr="绘图1">
            <a:extLst>
              <a:ext uri="{FF2B5EF4-FFF2-40B4-BE49-F238E27FC236}">
                <a16:creationId xmlns:a16="http://schemas.microsoft.com/office/drawing/2014/main" id="{2AA92339-79FC-4EF5-8A51-71929E92ECE7}"/>
              </a:ext>
            </a:extLst>
          </p:cNvPr>
          <p:cNvPicPr>
            <a:picLocks noChangeAspect="1"/>
          </p:cNvPicPr>
          <p:nvPr/>
        </p:nvPicPr>
        <p:blipFill>
          <a:blip r:embed="rId3"/>
          <a:stretch>
            <a:fillRect/>
          </a:stretch>
        </p:blipFill>
        <p:spPr>
          <a:xfrm>
            <a:off x="6896515" y="1194113"/>
            <a:ext cx="4249895" cy="1836165"/>
          </a:xfrm>
          <a:prstGeom prst="rect">
            <a:avLst/>
          </a:prstGeom>
        </p:spPr>
      </p:pic>
      <p:sp>
        <p:nvSpPr>
          <p:cNvPr id="8" name="文本框 7">
            <a:extLst>
              <a:ext uri="{FF2B5EF4-FFF2-40B4-BE49-F238E27FC236}">
                <a16:creationId xmlns:a16="http://schemas.microsoft.com/office/drawing/2014/main" id="{314DD693-0EA6-4760-A453-FA36EBC2A546}"/>
              </a:ext>
            </a:extLst>
          </p:cNvPr>
          <p:cNvSpPr txBox="1"/>
          <p:nvPr/>
        </p:nvSpPr>
        <p:spPr>
          <a:xfrm>
            <a:off x="525285" y="1093505"/>
            <a:ext cx="6001537" cy="3816429"/>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zh-CN" altLang="en-US" dirty="0"/>
              <a:t>用于</a:t>
            </a:r>
            <a:r>
              <a:rPr lang="en-US" altLang="zh-CN" dirty="0"/>
              <a:t>HPES</a:t>
            </a:r>
            <a:r>
              <a:rPr lang="zh-CN" altLang="en-US" dirty="0"/>
              <a:t>的质子径迹的高精度测量。</a:t>
            </a:r>
            <a:endParaRPr lang="en-US" altLang="zh-CN" dirty="0"/>
          </a:p>
          <a:p>
            <a:pPr marL="342900" indent="-342900">
              <a:spcAft>
                <a:spcPts val="1200"/>
              </a:spcAft>
              <a:buFont typeface="Arial" panose="020B0604020202020204" pitchFamily="34" charset="0"/>
              <a:buChar char="•"/>
            </a:pPr>
            <a:r>
              <a:rPr lang="zh-CN" altLang="en-US" dirty="0"/>
              <a:t>主要参数：</a:t>
            </a:r>
            <a:endParaRPr lang="en-US" altLang="zh-CN" dirty="0"/>
          </a:p>
          <a:p>
            <a:pPr marL="800100" lvl="1" indent="-342900">
              <a:spcAft>
                <a:spcPts val="1200"/>
              </a:spcAft>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探测模块层数：</a:t>
            </a:r>
            <a:r>
              <a:rPr lang="en-US" altLang="zh-CN" dirty="0">
                <a:latin typeface="Times New Roman" panose="02020603050405020304" pitchFamily="18" charset="0"/>
                <a:cs typeface="Times New Roman" panose="02020603050405020304" pitchFamily="18" charset="0"/>
              </a:rPr>
              <a:t>6</a:t>
            </a:r>
            <a:r>
              <a:rPr lang="zh-CN" altLang="en-US" dirty="0">
                <a:latin typeface="Times New Roman" panose="02020603050405020304" pitchFamily="18" charset="0"/>
                <a:cs typeface="Times New Roman" panose="02020603050405020304" pitchFamily="18" charset="0"/>
              </a:rPr>
              <a:t>层</a:t>
            </a:r>
            <a:endParaRPr lang="en-US" altLang="zh-CN" dirty="0">
              <a:latin typeface="Times New Roman" panose="02020603050405020304" pitchFamily="18" charset="0"/>
              <a:cs typeface="Times New Roman" panose="02020603050405020304" pitchFamily="18" charset="0"/>
            </a:endParaRPr>
          </a:p>
          <a:p>
            <a:pPr marL="800100" lvl="1" indent="-342900">
              <a:spcAft>
                <a:spcPts val="1200"/>
              </a:spcAft>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每层灵敏面积</a:t>
            </a:r>
            <a:r>
              <a:rPr lang="en-US" altLang="zh-CN" dirty="0">
                <a:latin typeface="Times New Roman" panose="02020603050405020304" pitchFamily="18" charset="0"/>
                <a:cs typeface="Times New Roman" panose="02020603050405020304" pitchFamily="18" charset="0"/>
              </a:rPr>
              <a:t>&gt;3cm</a:t>
            </a:r>
            <a:r>
              <a:rPr lang="en-US" altLang="zh-CN" baseline="30000" dirty="0">
                <a:latin typeface="Times New Roman" panose="02020603050405020304" pitchFamily="18" charset="0"/>
                <a:cs typeface="Times New Roman" panose="02020603050405020304" pitchFamily="18" charset="0"/>
              </a:rPr>
              <a:t>2</a:t>
            </a:r>
          </a:p>
          <a:p>
            <a:pPr marL="800100" lvl="1" indent="-342900">
              <a:spcAft>
                <a:spcPts val="1200"/>
              </a:spcAft>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位置分辨率≤</a:t>
            </a:r>
            <a:r>
              <a:rPr lang="en-US" altLang="zh-CN" dirty="0">
                <a:latin typeface="Times New Roman" panose="02020603050405020304" pitchFamily="18" charset="0"/>
                <a:cs typeface="Times New Roman" panose="02020603050405020304" pitchFamily="18" charset="0"/>
              </a:rPr>
              <a:t>10 μm</a:t>
            </a:r>
          </a:p>
          <a:p>
            <a:pPr marL="342900" indent="-342900">
              <a:spcAft>
                <a:spcPts val="1200"/>
              </a:spcAft>
              <a:buFont typeface="Arial" panose="020B0604020202020204" pitchFamily="34" charset="0"/>
              <a:buChar char="•"/>
            </a:pPr>
            <a:r>
              <a:rPr lang="zh-CN" altLang="en-US" dirty="0"/>
              <a:t>应用场景：</a:t>
            </a:r>
            <a:endParaRPr lang="en-US" altLang="zh-CN" dirty="0"/>
          </a:p>
          <a:p>
            <a:pPr marL="742950" lvl="1" indent="-285750">
              <a:spcAft>
                <a:spcPts val="1200"/>
              </a:spcAft>
              <a:buFont typeface="Arial" panose="020B0604020202020204" pitchFamily="34" charset="0"/>
              <a:buChar char="•"/>
            </a:pPr>
            <a:r>
              <a:rPr lang="en-US" altLang="zh-CN" dirty="0"/>
              <a:t>CEPC</a:t>
            </a:r>
            <a:r>
              <a:rPr lang="zh-CN" altLang="en-US" dirty="0"/>
              <a:t>等大型粒子对撞机径迹探测器的高精度测试。</a:t>
            </a:r>
            <a:endParaRPr lang="en-US" altLang="zh-CN" dirty="0"/>
          </a:p>
          <a:p>
            <a:pPr marL="742950" lvl="1" indent="-285750">
              <a:spcAft>
                <a:spcPts val="1200"/>
              </a:spcAft>
              <a:buFont typeface="Arial" panose="020B0604020202020204" pitchFamily="34" charset="0"/>
              <a:buChar char="•"/>
            </a:pPr>
            <a:r>
              <a:rPr lang="zh-CN" altLang="en-US" dirty="0"/>
              <a:t>先进位置探测器的高精度测试。</a:t>
            </a:r>
            <a:endParaRPr lang="en-US" altLang="zh-CN" dirty="0"/>
          </a:p>
          <a:p>
            <a:pPr marL="742950" lvl="1" indent="-285750">
              <a:spcAft>
                <a:spcPts val="1200"/>
              </a:spcAft>
              <a:buFont typeface="Arial" panose="020B0604020202020204" pitchFamily="34" charset="0"/>
              <a:buChar char="•"/>
            </a:pPr>
            <a:r>
              <a:rPr lang="zh-CN" altLang="en-US" dirty="0"/>
              <a:t>质子成像原理测试。</a:t>
            </a:r>
            <a:endParaRPr lang="en-US" altLang="zh-CN" dirty="0"/>
          </a:p>
        </p:txBody>
      </p:sp>
      <p:pic>
        <p:nvPicPr>
          <p:cNvPr id="9" name="内容占位符 6">
            <a:extLst>
              <a:ext uri="{FF2B5EF4-FFF2-40B4-BE49-F238E27FC236}">
                <a16:creationId xmlns:a16="http://schemas.microsoft.com/office/drawing/2014/main" id="{5272E6F5-8EFC-407A-A651-4CE0E07CF1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6978" y="5097550"/>
            <a:ext cx="1233797" cy="1645805"/>
          </a:xfrm>
          <a:prstGeom prst="rect">
            <a:avLst/>
          </a:prstGeom>
        </p:spPr>
      </p:pic>
      <p:pic>
        <p:nvPicPr>
          <p:cNvPr id="10" name="图片 9">
            <a:extLst>
              <a:ext uri="{FF2B5EF4-FFF2-40B4-BE49-F238E27FC236}">
                <a16:creationId xmlns:a16="http://schemas.microsoft.com/office/drawing/2014/main" id="{0AB16B17-10F4-41BF-888F-946167FA7703}"/>
              </a:ext>
            </a:extLst>
          </p:cNvPr>
          <p:cNvPicPr>
            <a:picLocks noChangeAspect="1"/>
          </p:cNvPicPr>
          <p:nvPr/>
        </p:nvPicPr>
        <p:blipFill>
          <a:blip r:embed="rId5"/>
          <a:stretch>
            <a:fillRect/>
          </a:stretch>
        </p:blipFill>
        <p:spPr>
          <a:xfrm>
            <a:off x="3585839" y="4694815"/>
            <a:ext cx="2775920" cy="2048540"/>
          </a:xfrm>
          <a:prstGeom prst="rect">
            <a:avLst/>
          </a:prstGeom>
        </p:spPr>
      </p:pic>
    </p:spTree>
    <p:extLst>
      <p:ext uri="{BB962C8B-B14F-4D97-AF65-F5344CB8AC3E}">
        <p14:creationId xmlns:p14="http://schemas.microsoft.com/office/powerpoint/2010/main" val="949751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主要内容</a:t>
            </a:r>
          </a:p>
        </p:txBody>
      </p:sp>
      <p:sp>
        <p:nvSpPr>
          <p:cNvPr id="3" name="内容占位符 2"/>
          <p:cNvSpPr>
            <a:spLocks noGrp="1"/>
          </p:cNvSpPr>
          <p:nvPr>
            <p:ph idx="1"/>
          </p:nvPr>
        </p:nvSpPr>
        <p:spPr>
          <a:xfrm>
            <a:off x="781594" y="1451156"/>
            <a:ext cx="10515600" cy="4351338"/>
          </a:xfrm>
        </p:spPr>
        <p:txBody>
          <a:bodyPr>
            <a:normAutofit/>
          </a:bodyPr>
          <a:lstStyle/>
          <a:p>
            <a:pPr marL="514350" indent="-514350">
              <a:lnSpc>
                <a:spcPct val="100000"/>
              </a:lnSpc>
              <a:buFont typeface="+mj-lt"/>
              <a:buAutoNum type="arabicPeriod"/>
            </a:pPr>
            <a:r>
              <a:rPr lang="zh-CN" altLang="en-US" sz="2800" dirty="0"/>
              <a:t>质子测试束流的意义和作用</a:t>
            </a:r>
            <a:endParaRPr lang="en-US" altLang="zh-CN" sz="2800" dirty="0"/>
          </a:p>
          <a:p>
            <a:pPr marL="514350" indent="-514350">
              <a:lnSpc>
                <a:spcPct val="100000"/>
              </a:lnSpc>
              <a:buFont typeface="+mj-lt"/>
              <a:buAutoNum type="arabicPeriod"/>
            </a:pPr>
            <a:r>
              <a:rPr lang="zh-CN" altLang="en-US" sz="2800" dirty="0"/>
              <a:t>国际同类测试束装置</a:t>
            </a:r>
            <a:endParaRPr lang="en-US" altLang="zh-CN" sz="2800" dirty="0"/>
          </a:p>
          <a:p>
            <a:pPr marL="514350" indent="-514350">
              <a:lnSpc>
                <a:spcPct val="100000"/>
              </a:lnSpc>
              <a:buFont typeface="+mj-lt"/>
              <a:buAutoNum type="arabicPeriod"/>
            </a:pPr>
            <a:r>
              <a:rPr lang="en-US" altLang="zh-CN" sz="2800" dirty="0"/>
              <a:t>CSNS</a:t>
            </a:r>
            <a:r>
              <a:rPr lang="zh-CN" altLang="en-US" sz="2800" dirty="0"/>
              <a:t>布局和高能质子实验区</a:t>
            </a:r>
            <a:endParaRPr lang="en-US" altLang="zh-CN" sz="2800" dirty="0"/>
          </a:p>
          <a:p>
            <a:pPr marL="514350" indent="-514350">
              <a:lnSpc>
                <a:spcPct val="100000"/>
              </a:lnSpc>
              <a:buFont typeface="+mj-lt"/>
              <a:buAutoNum type="arabicPeriod"/>
            </a:pPr>
            <a:r>
              <a:rPr lang="zh-CN" altLang="en-US" sz="2800" dirty="0"/>
              <a:t>高能质子束的测试需求</a:t>
            </a:r>
            <a:endParaRPr lang="en-US" altLang="zh-CN" sz="2800" dirty="0"/>
          </a:p>
          <a:p>
            <a:pPr marL="514350" indent="-514350">
              <a:lnSpc>
                <a:spcPct val="100000"/>
              </a:lnSpc>
              <a:buFont typeface="+mj-lt"/>
              <a:buAutoNum type="arabicPeriod"/>
            </a:pPr>
            <a:r>
              <a:rPr lang="zh-CN" altLang="en-US" dirty="0"/>
              <a:t>实验终端探测方案设计</a:t>
            </a:r>
            <a:endParaRPr lang="en-US" altLang="zh-CN" dirty="0"/>
          </a:p>
          <a:p>
            <a:pPr marL="514350" indent="-514350">
              <a:lnSpc>
                <a:spcPct val="100000"/>
              </a:lnSpc>
              <a:buFont typeface="+mj-lt"/>
              <a:buAutoNum type="arabicPeriod"/>
            </a:pPr>
            <a:r>
              <a:rPr lang="zh-CN" altLang="en-US" dirty="0"/>
              <a:t>通用工艺需求及时间节点</a:t>
            </a:r>
            <a:endParaRPr lang="en-US" altLang="zh-CN" dirty="0"/>
          </a:p>
          <a:p>
            <a:pPr marL="514350" indent="-514350">
              <a:lnSpc>
                <a:spcPct val="100000"/>
              </a:lnSpc>
              <a:buFont typeface="+mj-lt"/>
              <a:buAutoNum type="arabicPeriod"/>
            </a:pPr>
            <a:r>
              <a:rPr lang="zh-CN" altLang="en-US" sz="2800" dirty="0"/>
              <a:t>次级束的考虑</a:t>
            </a:r>
            <a:endParaRPr lang="en-US" altLang="zh-CN" sz="2800" dirty="0"/>
          </a:p>
        </p:txBody>
      </p:sp>
      <p:pic>
        <p:nvPicPr>
          <p:cNvPr id="5" name="图片 4">
            <a:extLst>
              <a:ext uri="{FF2B5EF4-FFF2-40B4-BE49-F238E27FC236}">
                <a16:creationId xmlns:a16="http://schemas.microsoft.com/office/drawing/2014/main" id="{A1CF9289-E288-4D58-AB86-24DAD8CDF4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5722" y="3477236"/>
            <a:ext cx="4948106" cy="2783310"/>
          </a:xfrm>
          <a:prstGeom prst="rect">
            <a:avLst/>
          </a:prstGeom>
        </p:spPr>
      </p:pic>
    </p:spTree>
    <p:extLst>
      <p:ext uri="{BB962C8B-B14F-4D97-AF65-F5344CB8AC3E}">
        <p14:creationId xmlns:p14="http://schemas.microsoft.com/office/powerpoint/2010/main" val="3233516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A424B-D773-4726-B951-013644B62D8D}"/>
              </a:ext>
            </a:extLst>
          </p:cNvPr>
          <p:cNvSpPr>
            <a:spLocks noGrp="1"/>
          </p:cNvSpPr>
          <p:nvPr>
            <p:ph type="title"/>
          </p:nvPr>
        </p:nvSpPr>
        <p:spPr>
          <a:xfrm>
            <a:off x="838200" y="365126"/>
            <a:ext cx="10515600" cy="860560"/>
          </a:xfrm>
        </p:spPr>
        <p:txBody>
          <a:bodyPr>
            <a:normAutofit/>
          </a:bodyPr>
          <a:lstStyle/>
          <a:p>
            <a:r>
              <a:rPr lang="en-US" altLang="zh-CN" sz="3600" dirty="0"/>
              <a:t>5.2 </a:t>
            </a:r>
            <a:r>
              <a:rPr lang="zh-CN" altLang="en-US" sz="3600" dirty="0"/>
              <a:t>质子能量测量</a:t>
            </a:r>
          </a:p>
        </p:txBody>
      </p:sp>
      <p:pic>
        <p:nvPicPr>
          <p:cNvPr id="4" name="图片 3">
            <a:extLst>
              <a:ext uri="{FF2B5EF4-FFF2-40B4-BE49-F238E27FC236}">
                <a16:creationId xmlns:a16="http://schemas.microsoft.com/office/drawing/2014/main" id="{532B0160-D1EA-4CC3-87A9-2DA9974312AE}"/>
              </a:ext>
            </a:extLst>
          </p:cNvPr>
          <p:cNvPicPr>
            <a:picLocks noChangeAspect="1"/>
          </p:cNvPicPr>
          <p:nvPr/>
        </p:nvPicPr>
        <p:blipFill>
          <a:blip r:embed="rId4"/>
          <a:stretch>
            <a:fillRect/>
          </a:stretch>
        </p:blipFill>
        <p:spPr>
          <a:xfrm>
            <a:off x="6234761" y="900044"/>
            <a:ext cx="5119039" cy="2336586"/>
          </a:xfrm>
          <a:prstGeom prst="rect">
            <a:avLst/>
          </a:prstGeom>
        </p:spPr>
      </p:pic>
      <p:sp>
        <p:nvSpPr>
          <p:cNvPr id="5" name="文本框 4">
            <a:extLst>
              <a:ext uri="{FF2B5EF4-FFF2-40B4-BE49-F238E27FC236}">
                <a16:creationId xmlns:a16="http://schemas.microsoft.com/office/drawing/2014/main" id="{5AD229D9-D040-454E-A0E8-6A7F8C6F5FB5}"/>
              </a:ext>
            </a:extLst>
          </p:cNvPr>
          <p:cNvSpPr txBox="1"/>
          <p:nvPr/>
        </p:nvSpPr>
        <p:spPr>
          <a:xfrm>
            <a:off x="565558" y="1360661"/>
            <a:ext cx="5223752" cy="186204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zh-CN" altLang="en-US" sz="2000" dirty="0"/>
              <a:t>量能器测试需要降能使用质子。</a:t>
            </a:r>
            <a:endParaRPr lang="en-US" altLang="zh-CN" sz="2000" dirty="0"/>
          </a:p>
          <a:p>
            <a:pPr marL="285750" marR="0" lvl="0" indent="-285750"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测量思路：飞行时间法（</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TOF</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）进行粒子能量测量。</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85750" lvl="0" indent="-285750">
              <a:spcAft>
                <a:spcPts val="600"/>
              </a:spcAft>
              <a:buFont typeface="Arial" panose="020B0604020202020204" pitchFamily="34" charset="0"/>
              <a:buChar char="•"/>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飞行距离：按照最大可用空间设置（</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40</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米）</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探测器时间分辨：小于</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100</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ps</a:t>
            </a:r>
          </a:p>
        </p:txBody>
      </p:sp>
      <p:pic>
        <p:nvPicPr>
          <p:cNvPr id="6" name="LEMS动画视频">
            <a:hlinkClick r:id="" action="ppaction://media"/>
            <a:extLst>
              <a:ext uri="{FF2B5EF4-FFF2-40B4-BE49-F238E27FC236}">
                <a16:creationId xmlns:a16="http://schemas.microsoft.com/office/drawing/2014/main" id="{B1330BE5-E119-46DE-B672-F5C30E2EE17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6666" t="18667" r="6684" b="29111"/>
          <a:stretch/>
        </p:blipFill>
        <p:spPr>
          <a:xfrm>
            <a:off x="376805" y="4012354"/>
            <a:ext cx="4970578" cy="2246769"/>
          </a:xfrm>
          <a:prstGeom prst="rect">
            <a:avLst/>
          </a:prstGeom>
        </p:spPr>
      </p:pic>
      <p:pic>
        <p:nvPicPr>
          <p:cNvPr id="9" name="图片 8">
            <a:extLst>
              <a:ext uri="{FF2B5EF4-FFF2-40B4-BE49-F238E27FC236}">
                <a16:creationId xmlns:a16="http://schemas.microsoft.com/office/drawing/2014/main" id="{F2B75A4B-3FE5-4C18-9C3C-229836B287FF}"/>
              </a:ext>
            </a:extLst>
          </p:cNvPr>
          <p:cNvPicPr>
            <a:picLocks noChangeAspect="1"/>
          </p:cNvPicPr>
          <p:nvPr/>
        </p:nvPicPr>
        <p:blipFill>
          <a:blip r:embed="rId6"/>
          <a:stretch>
            <a:fillRect/>
          </a:stretch>
        </p:blipFill>
        <p:spPr>
          <a:xfrm>
            <a:off x="5612605" y="3396814"/>
            <a:ext cx="3566711" cy="2404169"/>
          </a:xfrm>
          <a:prstGeom prst="rect">
            <a:avLst/>
          </a:prstGeom>
        </p:spPr>
      </p:pic>
      <p:sp>
        <p:nvSpPr>
          <p:cNvPr id="10" name="文本框 9">
            <a:extLst>
              <a:ext uri="{FF2B5EF4-FFF2-40B4-BE49-F238E27FC236}">
                <a16:creationId xmlns:a16="http://schemas.microsoft.com/office/drawing/2014/main" id="{9EF69516-78D6-4680-A9A4-1C7E08172285}"/>
              </a:ext>
            </a:extLst>
          </p:cNvPr>
          <p:cNvSpPr txBox="1"/>
          <p:nvPr/>
        </p:nvSpPr>
        <p:spPr>
          <a:xfrm>
            <a:off x="5347383" y="5863236"/>
            <a:ext cx="6374860" cy="646331"/>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飞行距离</a:t>
            </a:r>
            <a:r>
              <a:rPr lang="en-US" altLang="zh-CN" dirty="0"/>
              <a:t>40 m</a:t>
            </a:r>
            <a:r>
              <a:rPr lang="zh-CN" altLang="en-US" dirty="0"/>
              <a:t>、质子角散忽略，探测器时间分辨</a:t>
            </a:r>
            <a:r>
              <a:rPr lang="en-US" altLang="zh-CN" dirty="0"/>
              <a:t>100 ps</a:t>
            </a:r>
            <a:r>
              <a:rPr lang="zh-CN" altLang="en-US" dirty="0"/>
              <a:t>时，测量设备能量分辨率随能量变化关系，好于</a:t>
            </a:r>
            <a:r>
              <a:rPr lang="en-US" altLang="zh-CN" dirty="0"/>
              <a:t>1%</a:t>
            </a:r>
            <a:r>
              <a:rPr lang="zh-CN" altLang="en-US" dirty="0"/>
              <a:t>。</a:t>
            </a:r>
            <a:endParaRPr lang="en-US" altLang="zh-CN" dirty="0"/>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952015F3-4E77-4FF0-B143-F25215B4E8EA}"/>
                  </a:ext>
                </a:extLst>
              </p:cNvPr>
              <p:cNvSpPr txBox="1"/>
              <p:nvPr/>
            </p:nvSpPr>
            <p:spPr>
              <a:xfrm>
                <a:off x="8659279" y="3938935"/>
                <a:ext cx="3469534" cy="9106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𝜎</m:t>
                              </m:r>
                            </m:e>
                            <m:sub>
                              <m:r>
                                <a:rPr lang="en-US" altLang="zh-CN" b="0" i="1" smtClean="0">
                                  <a:latin typeface="Cambria Math" panose="02040503050406030204" pitchFamily="18" charset="0"/>
                                </a:rPr>
                                <m:t>𝐸</m:t>
                              </m:r>
                            </m:sub>
                          </m:sSub>
                        </m:num>
                        <m:den>
                          <m:r>
                            <a:rPr lang="en-US" altLang="zh-CN" b="0" i="1" smtClean="0">
                              <a:latin typeface="Cambria Math" panose="02040503050406030204" pitchFamily="18" charset="0"/>
                            </a:rPr>
                            <m:t>𝐸</m:t>
                          </m:r>
                        </m:den>
                      </m:f>
                      <m:r>
                        <a:rPr lang="en-US" altLang="zh-CN" b="0" i="1" smtClean="0">
                          <a:latin typeface="Cambria Math" panose="02040503050406030204" pitchFamily="18" charset="0"/>
                        </a:rPr>
                        <m:t>=</m:t>
                      </m:r>
                      <m:r>
                        <a:rPr lang="en-US" altLang="zh-CN" b="0" i="1" smtClean="0">
                          <a:latin typeface="Cambria Math" panose="02040503050406030204" pitchFamily="18" charset="0"/>
                        </a:rPr>
                        <m:t>𝛾</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𝛾</m:t>
                          </m:r>
                          <m:r>
                            <a:rPr lang="en-US" altLang="zh-CN" b="0" i="1" smtClean="0">
                              <a:latin typeface="Cambria Math" panose="02040503050406030204" pitchFamily="18" charset="0"/>
                            </a:rPr>
                            <m:t>+1</m:t>
                          </m:r>
                        </m:e>
                      </m:d>
                      <m:rad>
                        <m:radPr>
                          <m:degHide m:val="on"/>
                          <m:ctrlPr>
                            <a:rPr lang="en-US" altLang="zh-CN" b="0" i="1" smtClean="0">
                              <a:latin typeface="Cambria Math" panose="02040503050406030204" pitchFamily="18" charset="0"/>
                            </a:rPr>
                          </m:ctrlPr>
                        </m:radPr>
                        <m:deg/>
                        <m:e>
                          <m:sSup>
                            <m:sSupPr>
                              <m:ctrlPr>
                                <a:rPr lang="en-US" altLang="zh-CN" b="0" i="1" smtClean="0">
                                  <a:latin typeface="Cambria Math" panose="02040503050406030204" pitchFamily="18" charset="0"/>
                                </a:rPr>
                              </m:ctrlPr>
                            </m:sSupPr>
                            <m:e>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𝜎</m:t>
                                          </m:r>
                                        </m:e>
                                        <m:sub>
                                          <m:r>
                                            <a:rPr lang="en-US" altLang="zh-CN" b="0" i="1" smtClean="0">
                                              <a:latin typeface="Cambria Math" panose="02040503050406030204" pitchFamily="18" charset="0"/>
                                            </a:rPr>
                                            <m:t>𝑇</m:t>
                                          </m:r>
                                        </m:sub>
                                      </m:sSub>
                                    </m:num>
                                    <m:den>
                                      <m:r>
                                        <a:rPr lang="en-US" altLang="zh-CN" b="0" i="1" smtClean="0">
                                          <a:latin typeface="Cambria Math" panose="02040503050406030204" pitchFamily="18" charset="0"/>
                                        </a:rPr>
                                        <m:t>𝑇</m:t>
                                      </m:r>
                                    </m:den>
                                  </m:f>
                                </m:e>
                              </m:d>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𝜎</m:t>
                                          </m:r>
                                        </m:e>
                                        <m:sub>
                                          <m:r>
                                            <a:rPr lang="en-US" altLang="zh-CN" b="0" i="1" smtClean="0">
                                              <a:latin typeface="Cambria Math" panose="02040503050406030204" pitchFamily="18" charset="0"/>
                                            </a:rPr>
                                            <m:t>𝐿</m:t>
                                          </m:r>
                                        </m:sub>
                                      </m:sSub>
                                    </m:num>
                                    <m:den>
                                      <m:r>
                                        <a:rPr lang="en-US" altLang="zh-CN" b="0" i="1" smtClean="0">
                                          <a:latin typeface="Cambria Math" panose="02040503050406030204" pitchFamily="18" charset="0"/>
                                        </a:rPr>
                                        <m:t>𝐿</m:t>
                                      </m:r>
                                    </m:den>
                                  </m:f>
                                </m:e>
                              </m:d>
                            </m:e>
                            <m:sup>
                              <m:r>
                                <a:rPr lang="en-US" altLang="zh-CN" b="0" i="1" smtClean="0">
                                  <a:latin typeface="Cambria Math" panose="02040503050406030204" pitchFamily="18" charset="0"/>
                                </a:rPr>
                                <m:t>2</m:t>
                              </m:r>
                            </m:sup>
                          </m:sSup>
                        </m:e>
                      </m:rad>
                    </m:oMath>
                  </m:oMathPara>
                </a14:m>
                <a:endParaRPr lang="zh-CN" altLang="en-US" dirty="0"/>
              </a:p>
            </p:txBody>
          </p:sp>
        </mc:Choice>
        <mc:Fallback xmlns="">
          <p:sp>
            <p:nvSpPr>
              <p:cNvPr id="11" name="文本框 10">
                <a:extLst>
                  <a:ext uri="{FF2B5EF4-FFF2-40B4-BE49-F238E27FC236}">
                    <a16:creationId xmlns:a16="http://schemas.microsoft.com/office/drawing/2014/main" id="{952015F3-4E77-4FF0-B143-F25215B4E8EA}"/>
                  </a:ext>
                </a:extLst>
              </p:cNvPr>
              <p:cNvSpPr txBox="1">
                <a:spLocks noRot="1" noChangeAspect="1" noMove="1" noResize="1" noEditPoints="1" noAdjustHandles="1" noChangeArrowheads="1" noChangeShapeType="1" noTextEdit="1"/>
              </p:cNvSpPr>
              <p:nvPr/>
            </p:nvSpPr>
            <p:spPr>
              <a:xfrm>
                <a:off x="8659279" y="3938935"/>
                <a:ext cx="3469534" cy="910699"/>
              </a:xfrm>
              <a:prstGeom prst="rect">
                <a:avLst/>
              </a:prstGeom>
              <a:blipFill>
                <a:blip r:embed="rId7"/>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9232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remove"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DEF21-D2DD-40A8-BD96-4598A5B04745}"/>
              </a:ext>
            </a:extLst>
          </p:cNvPr>
          <p:cNvSpPr>
            <a:spLocks noGrp="1"/>
          </p:cNvSpPr>
          <p:nvPr>
            <p:ph type="title"/>
          </p:nvPr>
        </p:nvSpPr>
        <p:spPr>
          <a:xfrm>
            <a:off x="438784" y="332162"/>
            <a:ext cx="10515600" cy="874470"/>
          </a:xfrm>
        </p:spPr>
        <p:txBody>
          <a:bodyPr>
            <a:normAutofit/>
          </a:bodyPr>
          <a:lstStyle/>
          <a:p>
            <a:r>
              <a:rPr lang="en-US" altLang="zh-CN" sz="3600" dirty="0"/>
              <a:t>5.2.1 </a:t>
            </a:r>
            <a:r>
              <a:rPr lang="zh-CN" altLang="en-US" sz="3600" dirty="0"/>
              <a:t>质子能量测量设备设计</a:t>
            </a:r>
          </a:p>
        </p:txBody>
      </p:sp>
      <p:grpSp>
        <p:nvGrpSpPr>
          <p:cNvPr id="5" name="组合 4">
            <a:extLst>
              <a:ext uri="{FF2B5EF4-FFF2-40B4-BE49-F238E27FC236}">
                <a16:creationId xmlns:a16="http://schemas.microsoft.com/office/drawing/2014/main" id="{5C547EE1-40B3-43A1-97A0-2AAD5A1235D4}"/>
              </a:ext>
            </a:extLst>
          </p:cNvPr>
          <p:cNvGrpSpPr/>
          <p:nvPr/>
        </p:nvGrpSpPr>
        <p:grpSpPr>
          <a:xfrm>
            <a:off x="722191" y="1311495"/>
            <a:ext cx="10846340" cy="5065940"/>
            <a:chOff x="2784921" y="2228128"/>
            <a:chExt cx="8936612" cy="4447587"/>
          </a:xfrm>
        </p:grpSpPr>
        <p:pic>
          <p:nvPicPr>
            <p:cNvPr id="16" name="图片 15">
              <a:extLst>
                <a:ext uri="{FF2B5EF4-FFF2-40B4-BE49-F238E27FC236}">
                  <a16:creationId xmlns:a16="http://schemas.microsoft.com/office/drawing/2014/main" id="{51E8A733-BB46-4AE6-98F6-45CCE840395D}"/>
                </a:ext>
              </a:extLst>
            </p:cNvPr>
            <p:cNvPicPr>
              <a:picLocks noChangeAspect="1"/>
            </p:cNvPicPr>
            <p:nvPr/>
          </p:nvPicPr>
          <p:blipFill>
            <a:blip r:embed="rId2"/>
            <a:stretch>
              <a:fillRect/>
            </a:stretch>
          </p:blipFill>
          <p:spPr>
            <a:xfrm>
              <a:off x="6227237" y="3822783"/>
              <a:ext cx="5494296" cy="2852932"/>
            </a:xfrm>
            <a:prstGeom prst="rect">
              <a:avLst/>
            </a:prstGeom>
          </p:spPr>
        </p:pic>
        <p:pic>
          <p:nvPicPr>
            <p:cNvPr id="17" name="图片 16">
              <a:extLst>
                <a:ext uri="{FF2B5EF4-FFF2-40B4-BE49-F238E27FC236}">
                  <a16:creationId xmlns:a16="http://schemas.microsoft.com/office/drawing/2014/main" id="{9C59A258-C75C-4A93-8475-244CAEC3DE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9810" r="25597" b="3681"/>
            <a:stretch/>
          </p:blipFill>
          <p:spPr>
            <a:xfrm>
              <a:off x="2784921" y="4188138"/>
              <a:ext cx="2145852" cy="2058987"/>
            </a:xfrm>
            <a:prstGeom prst="rect">
              <a:avLst/>
            </a:prstGeom>
            <a:ln w="19050">
              <a:solidFill>
                <a:srgbClr val="FF0000"/>
              </a:solidFill>
            </a:ln>
          </p:spPr>
        </p:pic>
        <p:cxnSp>
          <p:nvCxnSpPr>
            <p:cNvPr id="18" name="直接连接符 17">
              <a:extLst>
                <a:ext uri="{FF2B5EF4-FFF2-40B4-BE49-F238E27FC236}">
                  <a16:creationId xmlns:a16="http://schemas.microsoft.com/office/drawing/2014/main" id="{8BC969AA-E923-425A-AC12-5EE4D159423E}"/>
                </a:ext>
              </a:extLst>
            </p:cNvPr>
            <p:cNvCxnSpPr>
              <a:cxnSpLocks/>
            </p:cNvCxnSpPr>
            <p:nvPr/>
          </p:nvCxnSpPr>
          <p:spPr>
            <a:xfrm flipV="1">
              <a:off x="4930773" y="5467301"/>
              <a:ext cx="1932376" cy="7798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55A307F-E113-4848-8E8C-30748D1BA3A8}"/>
                </a:ext>
              </a:extLst>
            </p:cNvPr>
            <p:cNvCxnSpPr>
              <a:cxnSpLocks/>
            </p:cNvCxnSpPr>
            <p:nvPr/>
          </p:nvCxnSpPr>
          <p:spPr>
            <a:xfrm>
              <a:off x="4930773" y="4188138"/>
              <a:ext cx="1932376" cy="5787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图片 19">
              <a:extLst>
                <a:ext uri="{FF2B5EF4-FFF2-40B4-BE49-F238E27FC236}">
                  <a16:creationId xmlns:a16="http://schemas.microsoft.com/office/drawing/2014/main" id="{AA987A5C-8EC0-4063-83B7-B006163D7D0E}"/>
                </a:ext>
              </a:extLst>
            </p:cNvPr>
            <p:cNvPicPr>
              <a:picLocks noChangeAspect="1"/>
            </p:cNvPicPr>
            <p:nvPr/>
          </p:nvPicPr>
          <p:blipFill>
            <a:blip r:embed="rId4"/>
            <a:stretch>
              <a:fillRect/>
            </a:stretch>
          </p:blipFill>
          <p:spPr>
            <a:xfrm>
              <a:off x="9152200" y="2228128"/>
              <a:ext cx="1947485" cy="1232205"/>
            </a:xfrm>
            <a:prstGeom prst="rect">
              <a:avLst/>
            </a:prstGeom>
            <a:ln w="19050">
              <a:solidFill>
                <a:schemeClr val="accent5"/>
              </a:solidFill>
            </a:ln>
          </p:spPr>
        </p:pic>
        <p:cxnSp>
          <p:nvCxnSpPr>
            <p:cNvPr id="21" name="直接箭头连接符 20">
              <a:extLst>
                <a:ext uri="{FF2B5EF4-FFF2-40B4-BE49-F238E27FC236}">
                  <a16:creationId xmlns:a16="http://schemas.microsoft.com/office/drawing/2014/main" id="{DD0DBD8C-5A7A-43B3-8C5F-8B75D6C697BA}"/>
                </a:ext>
              </a:extLst>
            </p:cNvPr>
            <p:cNvCxnSpPr>
              <a:cxnSpLocks/>
              <a:stCxn id="20" idx="2"/>
            </p:cNvCxnSpPr>
            <p:nvPr/>
          </p:nvCxnSpPr>
          <p:spPr>
            <a:xfrm flipH="1">
              <a:off x="10062449" y="3460333"/>
              <a:ext cx="63494" cy="98716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
        <p:nvSpPr>
          <p:cNvPr id="6" name="文本框 5">
            <a:extLst>
              <a:ext uri="{FF2B5EF4-FFF2-40B4-BE49-F238E27FC236}">
                <a16:creationId xmlns:a16="http://schemas.microsoft.com/office/drawing/2014/main" id="{D2FF2C44-4DB9-45ED-9FED-BEC0E1D80A6B}"/>
              </a:ext>
            </a:extLst>
          </p:cNvPr>
          <p:cNvSpPr txBox="1"/>
          <p:nvPr/>
        </p:nvSpPr>
        <p:spPr>
          <a:xfrm>
            <a:off x="1003524" y="5914204"/>
            <a:ext cx="1885361" cy="369332"/>
          </a:xfrm>
          <a:prstGeom prst="rect">
            <a:avLst/>
          </a:prstGeom>
          <a:noFill/>
        </p:spPr>
        <p:txBody>
          <a:bodyPr wrap="square" rtlCol="0">
            <a:spAutoFit/>
          </a:bodyPr>
          <a:lstStyle/>
          <a:p>
            <a:pPr algn="ctr"/>
            <a:r>
              <a:rPr lang="en-US" altLang="zh-CN" b="1" dirty="0">
                <a:solidFill>
                  <a:srgbClr val="FF0000"/>
                </a:solidFill>
              </a:rPr>
              <a:t>LGAD</a:t>
            </a:r>
            <a:r>
              <a:rPr lang="zh-CN" altLang="en-US" b="1" dirty="0">
                <a:solidFill>
                  <a:srgbClr val="FF0000"/>
                </a:solidFill>
              </a:rPr>
              <a:t>探测器</a:t>
            </a:r>
            <a:endParaRPr lang="en-US" altLang="zh-CN" b="1" dirty="0">
              <a:solidFill>
                <a:srgbClr val="FF0000"/>
              </a:solidFill>
            </a:endParaRPr>
          </a:p>
        </p:txBody>
      </p:sp>
      <p:sp>
        <p:nvSpPr>
          <p:cNvPr id="8" name="文本框 7">
            <a:extLst>
              <a:ext uri="{FF2B5EF4-FFF2-40B4-BE49-F238E27FC236}">
                <a16:creationId xmlns:a16="http://schemas.microsoft.com/office/drawing/2014/main" id="{4FDBBBF7-FD75-4F5F-AA27-5CB25C89F716}"/>
              </a:ext>
            </a:extLst>
          </p:cNvPr>
          <p:cNvSpPr txBox="1"/>
          <p:nvPr/>
        </p:nvSpPr>
        <p:spPr>
          <a:xfrm>
            <a:off x="662381" y="1450416"/>
            <a:ext cx="8262949" cy="1631216"/>
          </a:xfrm>
          <a:prstGeom prst="rect">
            <a:avLst/>
          </a:prstGeom>
          <a:noFill/>
        </p:spPr>
        <p:txBody>
          <a:bodyPr wrap="square" rtlCol="0">
            <a:spAutoFit/>
          </a:bodyPr>
          <a:lstStyle/>
          <a:p>
            <a:pPr marL="285750" indent="-285750">
              <a:buFont typeface="Arial" panose="020B0604020202020204" pitchFamily="34" charset="0"/>
              <a:buChar char="•"/>
            </a:pPr>
            <a:r>
              <a:rPr lang="zh-CN" altLang="en-US" sz="2000" dirty="0"/>
              <a:t>采用</a:t>
            </a:r>
            <a:r>
              <a:rPr lang="en-US" altLang="zh-CN" sz="2000" dirty="0"/>
              <a:t>LGAD</a:t>
            </a:r>
            <a:r>
              <a:rPr lang="zh-CN" altLang="en-US" sz="2000" dirty="0"/>
              <a:t>探测器测量质子飞行时间。</a:t>
            </a:r>
            <a:endParaRPr lang="en-US" altLang="zh-CN" sz="2000" dirty="0"/>
          </a:p>
          <a:p>
            <a:pPr marL="285750" indent="-285750">
              <a:buFont typeface="Arial" panose="020B0604020202020204" pitchFamily="34" charset="0"/>
              <a:buChar char="•"/>
            </a:pPr>
            <a:r>
              <a:rPr lang="zh-CN" altLang="en-US" sz="2000" dirty="0"/>
              <a:t>采用</a:t>
            </a:r>
            <a:r>
              <a:rPr lang="en-US" altLang="zh-CN" sz="2000" dirty="0"/>
              <a:t>PXIe-X1012</a:t>
            </a:r>
            <a:r>
              <a:rPr lang="zh-CN" altLang="en-US" sz="2000" dirty="0"/>
              <a:t>作为</a:t>
            </a:r>
            <a:r>
              <a:rPr lang="en-US" altLang="zh-CN" sz="2000" dirty="0"/>
              <a:t>LGAD</a:t>
            </a:r>
            <a:r>
              <a:rPr lang="zh-CN" altLang="en-US" sz="2000" dirty="0"/>
              <a:t>超快时间信号的数据读出电子学。</a:t>
            </a:r>
            <a:endParaRPr lang="en-US" altLang="zh-CN" sz="2000" dirty="0"/>
          </a:p>
          <a:p>
            <a:pPr marL="742950" lvl="1" indent="-285750">
              <a:buFont typeface="Arial" panose="020B0604020202020204" pitchFamily="34" charset="0"/>
              <a:buChar char="•"/>
            </a:pPr>
            <a:r>
              <a:rPr lang="en-US" altLang="zh-CN" sz="2000" dirty="0"/>
              <a:t>6.4 </a:t>
            </a:r>
            <a:r>
              <a:rPr lang="en-US" altLang="zh-CN" sz="2000" dirty="0" err="1"/>
              <a:t>Gsps</a:t>
            </a:r>
            <a:endParaRPr lang="en-US" altLang="zh-CN" sz="2000" dirty="0"/>
          </a:p>
          <a:p>
            <a:pPr marL="742950" lvl="1" indent="-285750">
              <a:buFont typeface="Arial" panose="020B0604020202020204" pitchFamily="34" charset="0"/>
              <a:buChar char="•"/>
            </a:pPr>
            <a:r>
              <a:rPr lang="en-US" altLang="zh-CN" sz="2000" dirty="0"/>
              <a:t>2 GHz</a:t>
            </a:r>
          </a:p>
          <a:p>
            <a:pPr marL="285750" indent="-285750">
              <a:buFont typeface="Arial" panose="020B0604020202020204" pitchFamily="34" charset="0"/>
              <a:buChar char="•"/>
            </a:pPr>
            <a:r>
              <a:rPr lang="zh-CN" altLang="en-US" sz="2000" dirty="0"/>
              <a:t>经测试，</a:t>
            </a:r>
            <a:r>
              <a:rPr lang="en-US" altLang="zh-CN" sz="2000" dirty="0"/>
              <a:t>LGAD</a:t>
            </a:r>
            <a:r>
              <a:rPr lang="zh-CN" altLang="en-US" sz="2000" dirty="0"/>
              <a:t>探测器的时间精度约</a:t>
            </a:r>
            <a:r>
              <a:rPr lang="en-US" altLang="zh-CN" sz="2000" dirty="0"/>
              <a:t>70 ps</a:t>
            </a:r>
            <a:r>
              <a:rPr lang="zh-CN" altLang="en-US" sz="2000" dirty="0"/>
              <a:t>，满足需求。</a:t>
            </a:r>
            <a:endParaRPr lang="en-US" altLang="zh-CN" sz="2000" dirty="0"/>
          </a:p>
        </p:txBody>
      </p:sp>
    </p:spTree>
    <p:extLst>
      <p:ext uri="{BB962C8B-B14F-4D97-AF65-F5344CB8AC3E}">
        <p14:creationId xmlns:p14="http://schemas.microsoft.com/office/powerpoint/2010/main" val="2539100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17AE10E7-CAA5-467B-8E45-576E1AF62644}"/>
              </a:ext>
            </a:extLst>
          </p:cNvPr>
          <p:cNvSpPr>
            <a:spLocks noGrp="1"/>
          </p:cNvSpPr>
          <p:nvPr>
            <p:ph type="title"/>
          </p:nvPr>
        </p:nvSpPr>
        <p:spPr>
          <a:xfrm>
            <a:off x="838200" y="365125"/>
            <a:ext cx="5326930" cy="737811"/>
          </a:xfrm>
        </p:spPr>
        <p:txBody>
          <a:bodyPr>
            <a:normAutofit/>
          </a:bodyPr>
          <a:lstStyle/>
          <a:p>
            <a:r>
              <a:rPr lang="en-US" altLang="zh-CN" sz="3600" dirty="0"/>
              <a:t>5.3 </a:t>
            </a:r>
            <a:r>
              <a:rPr lang="zh-CN" altLang="en-US" sz="3600" dirty="0"/>
              <a:t>触发系统（</a:t>
            </a:r>
            <a:r>
              <a:rPr lang="en-US" altLang="zh-CN" sz="3600" dirty="0"/>
              <a:t>FLASH</a:t>
            </a:r>
            <a:r>
              <a:rPr lang="zh-CN" altLang="en-US" sz="3600" dirty="0"/>
              <a:t>）</a:t>
            </a:r>
          </a:p>
        </p:txBody>
      </p:sp>
      <p:sp>
        <p:nvSpPr>
          <p:cNvPr id="6" name="文本框 5">
            <a:extLst>
              <a:ext uri="{FF2B5EF4-FFF2-40B4-BE49-F238E27FC236}">
                <a16:creationId xmlns:a16="http://schemas.microsoft.com/office/drawing/2014/main" id="{DE0BD2C3-C46C-43FA-B343-F1B14CF5DFAD}"/>
              </a:ext>
            </a:extLst>
          </p:cNvPr>
          <p:cNvSpPr txBox="1"/>
          <p:nvPr/>
        </p:nvSpPr>
        <p:spPr>
          <a:xfrm>
            <a:off x="1073511" y="1162449"/>
            <a:ext cx="10183238" cy="269304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zh-CN" altLang="en-US" sz="2400" dirty="0"/>
              <a:t>触发系统用于为其他探测器提供数据采集起始信息。</a:t>
            </a:r>
            <a:endParaRPr lang="en-US" altLang="zh-CN" sz="2400" dirty="0"/>
          </a:p>
          <a:p>
            <a:pPr marL="285750" indent="-285750">
              <a:spcAft>
                <a:spcPts val="600"/>
              </a:spcAft>
              <a:buFont typeface="Arial" panose="020B0604020202020204" pitchFamily="34" charset="0"/>
              <a:buChar char="•"/>
            </a:pPr>
            <a:r>
              <a:rPr lang="zh-CN" altLang="en-US" sz="2400" dirty="0"/>
              <a:t>“两前</a:t>
            </a:r>
            <a:r>
              <a:rPr lang="en-US" altLang="zh-CN" sz="2400" dirty="0"/>
              <a:t>+</a:t>
            </a:r>
            <a:r>
              <a:rPr lang="zh-CN" altLang="en-US" sz="2400" dirty="0"/>
              <a:t>一后”设计：</a:t>
            </a:r>
            <a:endParaRPr lang="en-US" altLang="zh-CN" sz="2400" dirty="0"/>
          </a:p>
          <a:p>
            <a:pPr marL="742950" lvl="1" indent="-285750">
              <a:spcAft>
                <a:spcPts val="600"/>
              </a:spcAft>
              <a:buFont typeface="Arial" panose="020B0604020202020204" pitchFamily="34" charset="0"/>
              <a:buChar char="•"/>
            </a:pPr>
            <a:r>
              <a:rPr lang="zh-CN" altLang="en-US" sz="2400" dirty="0"/>
              <a:t>两前：</a:t>
            </a:r>
            <a:r>
              <a:rPr lang="en-US" altLang="zh-CN" sz="2400" dirty="0"/>
              <a:t>X+Y</a:t>
            </a:r>
            <a:r>
              <a:rPr lang="zh-CN" altLang="en-US" sz="2400" dirty="0"/>
              <a:t>方向约束，保证只对束斑区域的事例响应，降低本底。</a:t>
            </a:r>
            <a:endParaRPr lang="en-US" altLang="zh-CN" sz="2400" dirty="0"/>
          </a:p>
          <a:p>
            <a:pPr marL="742950" lvl="1" indent="-285750">
              <a:spcAft>
                <a:spcPts val="600"/>
              </a:spcAft>
              <a:buFont typeface="Arial" panose="020B0604020202020204" pitchFamily="34" charset="0"/>
              <a:buChar char="•"/>
            </a:pPr>
            <a:r>
              <a:rPr lang="zh-CN" altLang="en-US" sz="2400" dirty="0"/>
              <a:t>一后：第三重符合，保证质子径迹穿过了探测器。</a:t>
            </a:r>
            <a:endParaRPr lang="en-US" altLang="zh-CN" sz="2400" dirty="0"/>
          </a:p>
          <a:p>
            <a:pPr marL="285750" indent="-285750">
              <a:spcAft>
                <a:spcPts val="600"/>
              </a:spcAft>
              <a:buFont typeface="Arial" panose="020B0604020202020204" pitchFamily="34" charset="0"/>
              <a:buChar char="•"/>
            </a:pPr>
            <a:r>
              <a:rPr lang="zh-CN" altLang="en-US" sz="2400" dirty="0"/>
              <a:t>探测器选用闪烁体</a:t>
            </a:r>
            <a:r>
              <a:rPr lang="en-US" altLang="zh-CN" sz="2400" dirty="0"/>
              <a:t>+FPMT</a:t>
            </a:r>
            <a:r>
              <a:rPr lang="zh-CN" altLang="en-US" sz="2400" dirty="0"/>
              <a:t>，能保证触发时间不大于</a:t>
            </a:r>
            <a:r>
              <a:rPr lang="en-US" altLang="zh-CN" sz="2400" dirty="0"/>
              <a:t>1ns</a:t>
            </a:r>
            <a:r>
              <a:rPr lang="zh-CN" altLang="en-US" sz="2400" dirty="0"/>
              <a:t>的时间分辨率。</a:t>
            </a:r>
            <a:endParaRPr lang="en-US" altLang="zh-CN" sz="2400" dirty="0"/>
          </a:p>
          <a:p>
            <a:pPr marL="285750" indent="-285750">
              <a:spcAft>
                <a:spcPts val="600"/>
              </a:spcAft>
              <a:buFont typeface="Arial" panose="020B0604020202020204" pitchFamily="34" charset="0"/>
              <a:buChar char="•"/>
            </a:pPr>
            <a:r>
              <a:rPr lang="zh-CN" altLang="en-US" sz="2400" dirty="0"/>
              <a:t>为用户提供</a:t>
            </a:r>
            <a:r>
              <a:rPr lang="en-US" altLang="zh-CN" sz="2400" dirty="0"/>
              <a:t>TTL/NIM</a:t>
            </a:r>
            <a:r>
              <a:rPr lang="zh-CN" altLang="en-US" sz="2400" dirty="0"/>
              <a:t>等多种类型的触发信号。</a:t>
            </a:r>
          </a:p>
        </p:txBody>
      </p:sp>
      <p:sp>
        <p:nvSpPr>
          <p:cNvPr id="24" name="文本框 23">
            <a:extLst>
              <a:ext uri="{FF2B5EF4-FFF2-40B4-BE49-F238E27FC236}">
                <a16:creationId xmlns:a16="http://schemas.microsoft.com/office/drawing/2014/main" id="{0B3D8892-DACB-4ECA-BA69-8F6E60025985}"/>
              </a:ext>
            </a:extLst>
          </p:cNvPr>
          <p:cNvSpPr txBox="1"/>
          <p:nvPr/>
        </p:nvSpPr>
        <p:spPr>
          <a:xfrm>
            <a:off x="4540914" y="3832804"/>
            <a:ext cx="2238212" cy="400110"/>
          </a:xfrm>
          <a:prstGeom prst="rect">
            <a:avLst/>
          </a:prstGeom>
          <a:noFill/>
        </p:spPr>
        <p:txBody>
          <a:bodyPr wrap="square" rtlCol="0">
            <a:spAutoFit/>
          </a:bodyPr>
          <a:lstStyle/>
          <a:p>
            <a:r>
              <a:rPr lang="zh-CN" altLang="en-US" sz="2000" b="1" dirty="0"/>
              <a:t>其他探测系统</a:t>
            </a:r>
          </a:p>
        </p:txBody>
      </p:sp>
      <p:sp>
        <p:nvSpPr>
          <p:cNvPr id="25" name="文本框 24">
            <a:extLst>
              <a:ext uri="{FF2B5EF4-FFF2-40B4-BE49-F238E27FC236}">
                <a16:creationId xmlns:a16="http://schemas.microsoft.com/office/drawing/2014/main" id="{A5236D36-035E-4FE5-A45C-D45B79B76B90}"/>
              </a:ext>
            </a:extLst>
          </p:cNvPr>
          <p:cNvSpPr txBox="1"/>
          <p:nvPr/>
        </p:nvSpPr>
        <p:spPr>
          <a:xfrm>
            <a:off x="6939974" y="3832804"/>
            <a:ext cx="2238212" cy="400110"/>
          </a:xfrm>
          <a:prstGeom prst="rect">
            <a:avLst/>
          </a:prstGeom>
          <a:noFill/>
        </p:spPr>
        <p:txBody>
          <a:bodyPr wrap="square" rtlCol="0">
            <a:spAutoFit/>
          </a:bodyPr>
          <a:lstStyle/>
          <a:p>
            <a:r>
              <a:rPr lang="zh-CN" altLang="en-US" sz="2000" b="1" dirty="0"/>
              <a:t>用户探测系统</a:t>
            </a:r>
          </a:p>
        </p:txBody>
      </p:sp>
      <p:grpSp>
        <p:nvGrpSpPr>
          <p:cNvPr id="3" name="组合 2">
            <a:extLst>
              <a:ext uri="{FF2B5EF4-FFF2-40B4-BE49-F238E27FC236}">
                <a16:creationId xmlns:a16="http://schemas.microsoft.com/office/drawing/2014/main" id="{2FD89F6C-5439-4EC1-ACB1-5D3476183C9C}"/>
              </a:ext>
            </a:extLst>
          </p:cNvPr>
          <p:cNvGrpSpPr/>
          <p:nvPr/>
        </p:nvGrpSpPr>
        <p:grpSpPr>
          <a:xfrm>
            <a:off x="2216889" y="4254689"/>
            <a:ext cx="8334695" cy="1670971"/>
            <a:chOff x="1268276" y="4139722"/>
            <a:chExt cx="9655447" cy="2398862"/>
          </a:xfrm>
        </p:grpSpPr>
        <p:grpSp>
          <p:nvGrpSpPr>
            <p:cNvPr id="23" name="组合 22">
              <a:extLst>
                <a:ext uri="{FF2B5EF4-FFF2-40B4-BE49-F238E27FC236}">
                  <a16:creationId xmlns:a16="http://schemas.microsoft.com/office/drawing/2014/main" id="{C5109DF5-A0AB-412E-9A82-94CA4710484C}"/>
                </a:ext>
              </a:extLst>
            </p:cNvPr>
            <p:cNvGrpSpPr/>
            <p:nvPr/>
          </p:nvGrpSpPr>
          <p:grpSpPr>
            <a:xfrm>
              <a:off x="1268276" y="4139722"/>
              <a:ext cx="9655447" cy="1816999"/>
              <a:chOff x="1083283" y="4162872"/>
              <a:chExt cx="9655447" cy="1816999"/>
            </a:xfrm>
          </p:grpSpPr>
          <p:sp>
            <p:nvSpPr>
              <p:cNvPr id="15" name="矩形 14">
                <a:extLst>
                  <a:ext uri="{FF2B5EF4-FFF2-40B4-BE49-F238E27FC236}">
                    <a16:creationId xmlns:a16="http://schemas.microsoft.com/office/drawing/2014/main" id="{02B824B6-ED93-45D8-AAF2-74062DE2323E}"/>
                  </a:ext>
                </a:extLst>
              </p:cNvPr>
              <p:cNvSpPr/>
              <p:nvPr/>
            </p:nvSpPr>
            <p:spPr>
              <a:xfrm>
                <a:off x="1083283" y="4954399"/>
                <a:ext cx="762000" cy="23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立方体 11">
                <a:extLst>
                  <a:ext uri="{FF2B5EF4-FFF2-40B4-BE49-F238E27FC236}">
                    <a16:creationId xmlns:a16="http://schemas.microsoft.com/office/drawing/2014/main" id="{0EC5565D-7935-4A88-89E0-5D611E08E444}"/>
                  </a:ext>
                </a:extLst>
              </p:cNvPr>
              <p:cNvSpPr/>
              <p:nvPr/>
            </p:nvSpPr>
            <p:spPr>
              <a:xfrm>
                <a:off x="1684487" y="4162872"/>
                <a:ext cx="272374" cy="1816999"/>
              </a:xfrm>
              <a:prstGeom prst="cube">
                <a:avLst>
                  <a:gd name="adj" fmla="val 5714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368A3376-2E8A-43E4-920F-C3C457D96303}"/>
                  </a:ext>
                </a:extLst>
              </p:cNvPr>
              <p:cNvSpPr/>
              <p:nvPr/>
            </p:nvSpPr>
            <p:spPr>
              <a:xfrm>
                <a:off x="1884552" y="4954399"/>
                <a:ext cx="697830" cy="23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立方体 12">
                <a:extLst>
                  <a:ext uri="{FF2B5EF4-FFF2-40B4-BE49-F238E27FC236}">
                    <a16:creationId xmlns:a16="http://schemas.microsoft.com/office/drawing/2014/main" id="{FCEA5D39-0C34-48BF-A173-F0A37A30C565}"/>
                  </a:ext>
                </a:extLst>
              </p:cNvPr>
              <p:cNvSpPr/>
              <p:nvPr/>
            </p:nvSpPr>
            <p:spPr>
              <a:xfrm>
                <a:off x="2177065" y="4511392"/>
                <a:ext cx="907912" cy="1119958"/>
              </a:xfrm>
              <a:prstGeom prst="cube">
                <a:avLst>
                  <a:gd name="adj" fmla="val 8599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0217770A-F919-4A90-BAF2-5CAA58740D32}"/>
                  </a:ext>
                </a:extLst>
              </p:cNvPr>
              <p:cNvSpPr/>
              <p:nvPr/>
            </p:nvSpPr>
            <p:spPr>
              <a:xfrm>
                <a:off x="2697392" y="4954399"/>
                <a:ext cx="2236558" cy="23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立方体 15">
                <a:extLst>
                  <a:ext uri="{FF2B5EF4-FFF2-40B4-BE49-F238E27FC236}">
                    <a16:creationId xmlns:a16="http://schemas.microsoft.com/office/drawing/2014/main" id="{66510E70-7EC4-4FD2-9047-E7C64C5B2F97}"/>
                  </a:ext>
                </a:extLst>
              </p:cNvPr>
              <p:cNvSpPr/>
              <p:nvPr/>
            </p:nvSpPr>
            <p:spPr>
              <a:xfrm>
                <a:off x="4687748" y="4330591"/>
                <a:ext cx="462987" cy="1481560"/>
              </a:xfrm>
              <a:prstGeom prst="cube">
                <a:avLst>
                  <a:gd name="adj" fmla="val 740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3FCDAE6C-5FD6-4B8D-B87D-1A81132323D7}"/>
                  </a:ext>
                </a:extLst>
              </p:cNvPr>
              <p:cNvSpPr/>
              <p:nvPr/>
            </p:nvSpPr>
            <p:spPr>
              <a:xfrm>
                <a:off x="4941749" y="4954399"/>
                <a:ext cx="2520000" cy="23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立方体 16">
                <a:extLst>
                  <a:ext uri="{FF2B5EF4-FFF2-40B4-BE49-F238E27FC236}">
                    <a16:creationId xmlns:a16="http://schemas.microsoft.com/office/drawing/2014/main" id="{E76153E5-0440-434E-A570-2E3B8CF06B32}"/>
                  </a:ext>
                </a:extLst>
              </p:cNvPr>
              <p:cNvSpPr/>
              <p:nvPr/>
            </p:nvSpPr>
            <p:spPr>
              <a:xfrm>
                <a:off x="7250252" y="4330591"/>
                <a:ext cx="462987" cy="1481560"/>
              </a:xfrm>
              <a:prstGeom prst="cube">
                <a:avLst>
                  <a:gd name="adj" fmla="val 7400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D34E21D8-79D6-4D15-B8A3-BB861D9B1A78}"/>
                  </a:ext>
                </a:extLst>
              </p:cNvPr>
              <p:cNvSpPr/>
              <p:nvPr/>
            </p:nvSpPr>
            <p:spPr>
              <a:xfrm>
                <a:off x="7494935" y="4954399"/>
                <a:ext cx="2304000" cy="23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立方体 17">
                <a:extLst>
                  <a:ext uri="{FF2B5EF4-FFF2-40B4-BE49-F238E27FC236}">
                    <a16:creationId xmlns:a16="http://schemas.microsoft.com/office/drawing/2014/main" id="{01909870-98D0-4FE1-8B0C-55EBD2078047}"/>
                  </a:ext>
                </a:extLst>
              </p:cNvPr>
              <p:cNvSpPr/>
              <p:nvPr/>
            </p:nvSpPr>
            <p:spPr>
              <a:xfrm>
                <a:off x="9354680" y="4511392"/>
                <a:ext cx="907912" cy="1119958"/>
              </a:xfrm>
              <a:prstGeom prst="cube">
                <a:avLst>
                  <a:gd name="adj" fmla="val 8599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箭头: 右 4">
                <a:extLst>
                  <a:ext uri="{FF2B5EF4-FFF2-40B4-BE49-F238E27FC236}">
                    <a16:creationId xmlns:a16="http://schemas.microsoft.com/office/drawing/2014/main" id="{2BE09F8A-E328-496A-8376-0D5256BB3059}"/>
                  </a:ext>
                </a:extLst>
              </p:cNvPr>
              <p:cNvSpPr/>
              <p:nvPr/>
            </p:nvSpPr>
            <p:spPr>
              <a:xfrm>
                <a:off x="9919504" y="4818454"/>
                <a:ext cx="819226" cy="50583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6" name="文本框 25">
              <a:extLst>
                <a:ext uri="{FF2B5EF4-FFF2-40B4-BE49-F238E27FC236}">
                  <a16:creationId xmlns:a16="http://schemas.microsoft.com/office/drawing/2014/main" id="{F0D9D789-D44E-429C-A526-3728BE84F3AC}"/>
                </a:ext>
              </a:extLst>
            </p:cNvPr>
            <p:cNvSpPr txBox="1"/>
            <p:nvPr/>
          </p:nvSpPr>
          <p:spPr>
            <a:xfrm>
              <a:off x="5275572" y="6138474"/>
              <a:ext cx="2238212" cy="400110"/>
            </a:xfrm>
            <a:prstGeom prst="rect">
              <a:avLst/>
            </a:prstGeom>
            <a:noFill/>
          </p:spPr>
          <p:txBody>
            <a:bodyPr wrap="square" rtlCol="0">
              <a:spAutoFit/>
            </a:bodyPr>
            <a:lstStyle/>
            <a:p>
              <a:r>
                <a:rPr lang="zh-CN" altLang="en-US" sz="2000" b="1" dirty="0"/>
                <a:t>触发探测系统</a:t>
              </a:r>
            </a:p>
          </p:txBody>
        </p:sp>
        <p:cxnSp>
          <p:nvCxnSpPr>
            <p:cNvPr id="28" name="直接箭头连接符 27">
              <a:extLst>
                <a:ext uri="{FF2B5EF4-FFF2-40B4-BE49-F238E27FC236}">
                  <a16:creationId xmlns:a16="http://schemas.microsoft.com/office/drawing/2014/main" id="{92A6BB1A-6BA0-43FE-8144-95BB9F4EE9C3}"/>
                </a:ext>
              </a:extLst>
            </p:cNvPr>
            <p:cNvCxnSpPr/>
            <p:nvPr/>
          </p:nvCxnSpPr>
          <p:spPr>
            <a:xfrm flipV="1">
              <a:off x="6939974" y="5608200"/>
              <a:ext cx="2238212" cy="642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C856A0C1-38FE-4073-92FC-FB40DE0BCDDB}"/>
                </a:ext>
              </a:extLst>
            </p:cNvPr>
            <p:cNvCxnSpPr>
              <a:cxnSpLocks/>
            </p:cNvCxnSpPr>
            <p:nvPr/>
          </p:nvCxnSpPr>
          <p:spPr>
            <a:xfrm flipH="1" flipV="1">
              <a:off x="2816015" y="5689441"/>
              <a:ext cx="2519713" cy="461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0645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4A4B57-7ED7-4FDE-A574-9229FFA9F6F6}"/>
              </a:ext>
            </a:extLst>
          </p:cNvPr>
          <p:cNvSpPr>
            <a:spLocks noGrp="1"/>
          </p:cNvSpPr>
          <p:nvPr>
            <p:ph type="title"/>
          </p:nvPr>
        </p:nvSpPr>
        <p:spPr>
          <a:xfrm>
            <a:off x="838200" y="365125"/>
            <a:ext cx="5326930" cy="737811"/>
          </a:xfrm>
        </p:spPr>
        <p:txBody>
          <a:bodyPr>
            <a:normAutofit/>
          </a:bodyPr>
          <a:lstStyle/>
          <a:p>
            <a:r>
              <a:rPr lang="en-US" altLang="zh-CN" sz="3600" dirty="0"/>
              <a:t>5.3</a:t>
            </a:r>
            <a:r>
              <a:rPr lang="en-US" altLang="zh-CN" dirty="0"/>
              <a:t>.1</a:t>
            </a:r>
            <a:r>
              <a:rPr lang="en-US" altLang="zh-CN" sz="3600" dirty="0"/>
              <a:t> </a:t>
            </a:r>
            <a:r>
              <a:rPr lang="zh-CN" altLang="en-US" sz="3600" dirty="0"/>
              <a:t>触发系统（</a:t>
            </a:r>
            <a:r>
              <a:rPr lang="en-US" altLang="zh-CN" sz="3600" dirty="0"/>
              <a:t>FLASH</a:t>
            </a:r>
            <a:r>
              <a:rPr lang="zh-CN" altLang="en-US" sz="3600" dirty="0"/>
              <a:t>）</a:t>
            </a:r>
          </a:p>
        </p:txBody>
      </p:sp>
      <p:graphicFrame>
        <p:nvGraphicFramePr>
          <p:cNvPr id="6" name="表格 5">
            <a:extLst>
              <a:ext uri="{FF2B5EF4-FFF2-40B4-BE49-F238E27FC236}">
                <a16:creationId xmlns:a16="http://schemas.microsoft.com/office/drawing/2014/main" id="{7272E1D1-F21F-452F-91CE-0AD972774F54}"/>
              </a:ext>
            </a:extLst>
          </p:cNvPr>
          <p:cNvGraphicFramePr/>
          <p:nvPr/>
        </p:nvGraphicFramePr>
        <p:xfrm>
          <a:off x="838200" y="3456684"/>
          <a:ext cx="5257801" cy="2686096"/>
        </p:xfrm>
        <a:graphic>
          <a:graphicData uri="http://schemas.openxmlformats.org/drawingml/2006/table">
            <a:tbl>
              <a:tblPr firstRow="1" bandRow="1">
                <a:tableStyleId>{5940675A-B579-460E-94D1-54222C63F5DA}</a:tableStyleId>
              </a:tblPr>
              <a:tblGrid>
                <a:gridCol w="943466">
                  <a:extLst>
                    <a:ext uri="{9D8B030D-6E8A-4147-A177-3AD203B41FA5}">
                      <a16:colId xmlns:a16="http://schemas.microsoft.com/office/drawing/2014/main" val="20000"/>
                    </a:ext>
                  </a:extLst>
                </a:gridCol>
                <a:gridCol w="2561540">
                  <a:extLst>
                    <a:ext uri="{9D8B030D-6E8A-4147-A177-3AD203B41FA5}">
                      <a16:colId xmlns:a16="http://schemas.microsoft.com/office/drawing/2014/main" val="20001"/>
                    </a:ext>
                  </a:extLst>
                </a:gridCol>
                <a:gridCol w="1752795">
                  <a:extLst>
                    <a:ext uri="{9D8B030D-6E8A-4147-A177-3AD203B41FA5}">
                      <a16:colId xmlns:a16="http://schemas.microsoft.com/office/drawing/2014/main" val="20002"/>
                    </a:ext>
                  </a:extLst>
                </a:gridCol>
              </a:tblGrid>
              <a:tr h="335762">
                <a:tc>
                  <a:txBody>
                    <a:bodyPr/>
                    <a:lstStyle/>
                    <a:p>
                      <a:pPr indent="0" algn="ctr">
                        <a:lnSpc>
                          <a:spcPct val="100000"/>
                        </a:lnSpc>
                        <a:buNone/>
                      </a:pPr>
                      <a:r>
                        <a:rPr lang="zh-CN" altLang="en-US" sz="1600" b="0">
                          <a:latin typeface="等线" panose="02010600030101010101" charset="-122"/>
                          <a:cs typeface="等线" panose="02010600030101010101" charset="-122"/>
                        </a:rPr>
                        <a:t>参数类型</a:t>
                      </a:r>
                      <a:endParaRPr lang="zh-CN" altLang="en-US" sz="1600" b="0">
                        <a:latin typeface="等线" panose="02010600030101010101" charset="-122"/>
                        <a:ea typeface="等线" panose="02010600030101010101" charset="-122"/>
                        <a:cs typeface="等线" panose="0201060003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zh-CN" altLang="en-US" sz="1600" b="0">
                          <a:latin typeface="等线" panose="02010600030101010101" charset="-122"/>
                          <a:cs typeface="等线" panose="02010600030101010101" charset="-122"/>
                        </a:rPr>
                        <a:t>参数名称</a:t>
                      </a:r>
                      <a:endParaRPr lang="zh-CN" altLang="en-US" sz="1600" b="0">
                        <a:latin typeface="等线" panose="02010600030101010101" charset="-122"/>
                        <a:ea typeface="等线" panose="02010600030101010101" charset="-122"/>
                        <a:cs typeface="等线" panose="0201060003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zh-CN" altLang="en-US" sz="1600" b="0" dirty="0">
                          <a:latin typeface="等线" panose="02010600030101010101" charset="-122"/>
                          <a:cs typeface="等线" panose="02010600030101010101" charset="-122"/>
                        </a:rPr>
                        <a:t>参数值</a:t>
                      </a:r>
                      <a:endParaRPr lang="zh-CN" altLang="en-US" sz="1600" b="0" dirty="0">
                        <a:latin typeface="等线" panose="02010600030101010101" charset="-122"/>
                        <a:ea typeface="等线" panose="02010600030101010101" charset="-122"/>
                        <a:cs typeface="等线" panose="0201060003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5762">
                <a:tc rowSpan="7">
                  <a:txBody>
                    <a:bodyPr/>
                    <a:lstStyle/>
                    <a:p>
                      <a:pPr indent="0" algn="ctr">
                        <a:lnSpc>
                          <a:spcPct val="100000"/>
                        </a:lnSpc>
                        <a:buNone/>
                      </a:pPr>
                      <a:r>
                        <a:rPr lang="zh-CN" altLang="en-US" sz="1600" b="0" dirty="0">
                          <a:latin typeface="等线" panose="02010600030101010101" charset="-122"/>
                          <a:cs typeface="等线" panose="02010600030101010101" charset="-122"/>
                        </a:rPr>
                        <a:t>探测器</a:t>
                      </a:r>
                      <a:endParaRPr lang="en-US" altLang="zh-CN" sz="1600" b="0" dirty="0">
                        <a:latin typeface="等线" panose="02010600030101010101" charset="-122"/>
                        <a:cs typeface="等线" panose="02010600030101010101" charset="-122"/>
                      </a:endParaRPr>
                    </a:p>
                    <a:p>
                      <a:pPr indent="0" algn="ctr">
                        <a:lnSpc>
                          <a:spcPct val="100000"/>
                        </a:lnSpc>
                        <a:buNone/>
                      </a:pPr>
                      <a:r>
                        <a:rPr lang="zh-CN" altLang="en-US" sz="1600" b="0" dirty="0">
                          <a:latin typeface="等线" panose="02010600030101010101" charset="-122"/>
                          <a:cs typeface="等线" panose="02010600030101010101" charset="-122"/>
                        </a:rPr>
                        <a:t>设计参数</a:t>
                      </a:r>
                      <a:endParaRPr lang="zh-CN" altLang="en-US" sz="1600" b="0" dirty="0">
                        <a:latin typeface="等线" panose="02010600030101010101" charset="-122"/>
                        <a:ea typeface="等线" panose="02010600030101010101" charset="-122"/>
                        <a:cs typeface="等线" panose="0201060003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zh-CN" altLang="en-US" sz="1600" b="1">
                          <a:latin typeface="等线" panose="02010600030101010101" charset="-122"/>
                          <a:cs typeface="等线" panose="02010600030101010101" charset="-122"/>
                        </a:rPr>
                        <a:t>计数率上限</a:t>
                      </a: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altLang="zh-CN" sz="1600" b="1">
                          <a:latin typeface="等线" panose="02010600030101010101" charset="-122"/>
                          <a:cs typeface="等线" panose="02010600030101010101" charset="-122"/>
                        </a:rPr>
                        <a:t>10kHz</a:t>
                      </a:r>
                      <a:endParaRPr lang="en-US" altLang="zh-CN" sz="1600" b="1">
                        <a:latin typeface="等线" panose="02010600030101010101" charset="-122"/>
                        <a:ea typeface="等线" panose="02010600030101010101" charset="-122"/>
                        <a:cs typeface="等线" panose="0201060003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762">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lgn="ctr">
                        <a:lnSpc>
                          <a:spcPct val="100000"/>
                        </a:lnSpc>
                        <a:buNone/>
                      </a:pPr>
                      <a:r>
                        <a:rPr lang="zh-CN" altLang="en-US" sz="1600" b="1">
                          <a:latin typeface="等线" panose="02010600030101010101" charset="-122"/>
                          <a:cs typeface="等线" panose="02010600030101010101" charset="-122"/>
                        </a:rPr>
                        <a:t>灵敏区面积</a:t>
                      </a:r>
                      <a:endParaRPr lang="zh-CN" altLang="en-US" sz="1600" b="1">
                        <a:latin typeface="等线" panose="02010600030101010101" charset="-122"/>
                        <a:ea typeface="等线" panose="02010600030101010101" charset="-122"/>
                        <a:cs typeface="等线" panose="0201060003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altLang="zh-CN" sz="1600" b="1" dirty="0">
                          <a:latin typeface="等线" panose="02010600030101010101" charset="-122"/>
                          <a:cs typeface="等线" panose="02010600030101010101" charset="-122"/>
                        </a:rPr>
                        <a:t>10cm*10cm</a:t>
                      </a:r>
                      <a:endParaRPr lang="en-US" altLang="zh-CN" sz="1600" b="1" dirty="0">
                        <a:latin typeface="等线" panose="02010600030101010101" charset="-122"/>
                        <a:ea typeface="等线" panose="02010600030101010101" charset="-122"/>
                        <a:cs typeface="等线" panose="0201060003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762">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lgn="ctr">
                        <a:lnSpc>
                          <a:spcPct val="100000"/>
                        </a:lnSpc>
                        <a:buNone/>
                      </a:pPr>
                      <a:r>
                        <a:rPr lang="zh-CN" altLang="en-US" sz="1600" b="0">
                          <a:latin typeface="等线" panose="02010600030101010101" charset="-122"/>
                          <a:cs typeface="等线" panose="02010600030101010101" charset="-122"/>
                        </a:rPr>
                        <a:t>探测器数量</a:t>
                      </a:r>
                      <a:endParaRPr lang="zh-CN" altLang="en-US" sz="1600" b="0">
                        <a:latin typeface="等线" panose="02010600030101010101" charset="-122"/>
                        <a:ea typeface="等线" panose="02010600030101010101" charset="-122"/>
                        <a:cs typeface="等线" panose="0201060003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altLang="zh-CN" sz="1600" b="0">
                          <a:latin typeface="等线" panose="02010600030101010101" charset="-122"/>
                          <a:cs typeface="等线" panose="02010600030101010101" charset="-122"/>
                        </a:rPr>
                        <a:t>3</a:t>
                      </a:r>
                      <a:r>
                        <a:rPr lang="zh-CN" altLang="en-US" sz="1600" b="0">
                          <a:latin typeface="等线" panose="02010600030101010101" charset="-122"/>
                          <a:cs typeface="等线" panose="02010600030101010101" charset="-122"/>
                        </a:rPr>
                        <a:t>组</a:t>
                      </a:r>
                      <a:endParaRPr lang="zh-CN" altLang="en-US" sz="1600" b="0">
                        <a:latin typeface="等线" panose="02010600030101010101" charset="-122"/>
                        <a:ea typeface="等线" panose="02010600030101010101" charset="-122"/>
                        <a:cs typeface="等线" panose="0201060003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762">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lgn="ctr">
                        <a:lnSpc>
                          <a:spcPct val="100000"/>
                        </a:lnSpc>
                        <a:buNone/>
                      </a:pPr>
                      <a:r>
                        <a:rPr lang="zh-CN" altLang="en-US" sz="1600" b="0">
                          <a:latin typeface="等线" panose="02010600030101010101" charset="-122"/>
                          <a:cs typeface="等线" panose="02010600030101010101" charset="-122"/>
                        </a:rPr>
                        <a:t>电子学通道</a:t>
                      </a:r>
                      <a:endParaRPr lang="zh-CN" altLang="en-US" sz="1600" b="0">
                        <a:latin typeface="等线" panose="02010600030101010101" charset="-122"/>
                        <a:ea typeface="等线" panose="02010600030101010101" charset="-122"/>
                        <a:cs typeface="等线" panose="0201060003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altLang="zh-CN" sz="1600" b="0" dirty="0">
                          <a:latin typeface="等线" panose="02010600030101010101" charset="-122"/>
                          <a:cs typeface="等线" panose="02010600030101010101" charset="-122"/>
                        </a:rPr>
                        <a:t>2CH X 3</a:t>
                      </a:r>
                      <a:r>
                        <a:rPr lang="zh-CN" altLang="en-US" sz="1600" b="0" dirty="0">
                          <a:latin typeface="等线" panose="02010600030101010101" charset="-122"/>
                          <a:cs typeface="等线" panose="02010600030101010101" charset="-122"/>
                        </a:rPr>
                        <a:t>组</a:t>
                      </a:r>
                      <a:endParaRPr lang="zh-CN" altLang="en-US" sz="1600" b="0" dirty="0">
                        <a:latin typeface="等线" panose="02010600030101010101" charset="-122"/>
                        <a:ea typeface="等线" panose="02010600030101010101" charset="-122"/>
                        <a:cs typeface="等线" panose="0201060003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762">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lgn="ctr">
                        <a:lnSpc>
                          <a:spcPct val="100000"/>
                        </a:lnSpc>
                        <a:buNone/>
                      </a:pPr>
                      <a:r>
                        <a:rPr lang="zh-CN" altLang="en-US" sz="1600" b="0">
                          <a:latin typeface="等线" panose="02010600030101010101" charset="-122"/>
                          <a:cs typeface="等线" panose="02010600030101010101" charset="-122"/>
                        </a:rPr>
                        <a:t>质子能量测量区间</a:t>
                      </a:r>
                      <a:endParaRPr lang="zh-CN" altLang="en-US" sz="1600" b="0">
                        <a:latin typeface="等线" panose="02010600030101010101" charset="-122"/>
                        <a:ea typeface="等线" panose="02010600030101010101" charset="-122"/>
                        <a:cs typeface="等线" panose="0201060003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altLang="zh-CN" sz="1600" b="0">
                          <a:latin typeface="等线" panose="02010600030101010101" charset="-122"/>
                          <a:cs typeface="等线" panose="02010600030101010101" charset="-122"/>
                        </a:rPr>
                        <a:t>0.8~1.6GeV</a:t>
                      </a:r>
                      <a:endParaRPr lang="en-US" altLang="zh-CN" sz="1600" b="0">
                        <a:latin typeface="等线" panose="02010600030101010101" charset="-122"/>
                        <a:ea typeface="等线" panose="02010600030101010101" charset="-122"/>
                        <a:cs typeface="等线" panose="0201060003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762">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lgn="ctr">
                        <a:lnSpc>
                          <a:spcPct val="100000"/>
                        </a:lnSpc>
                        <a:buNone/>
                      </a:pPr>
                      <a:r>
                        <a:rPr lang="zh-CN" altLang="en-US" sz="1600" b="1">
                          <a:latin typeface="等线" panose="02010600030101010101" charset="-122"/>
                          <a:cs typeface="等线" panose="02010600030101010101" charset="-122"/>
                        </a:rPr>
                        <a:t>触发系统符合时间分辨</a:t>
                      </a:r>
                      <a:endParaRPr lang="zh-CN" altLang="en-US" sz="1600" b="1">
                        <a:latin typeface="等线" panose="02010600030101010101" charset="-122"/>
                        <a:ea typeface="等线" panose="02010600030101010101" charset="-122"/>
                        <a:cs typeface="等线" panose="0201060003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altLang="zh-CN" sz="1600" b="1">
                          <a:latin typeface="等线" panose="02010600030101010101" charset="-122"/>
                          <a:cs typeface="等线" panose="02010600030101010101" charset="-122"/>
                        </a:rPr>
                        <a:t>&lt;1ns</a:t>
                      </a:r>
                      <a:endParaRPr lang="en-US" altLang="zh-CN" sz="1600" b="1">
                        <a:latin typeface="等线" panose="02010600030101010101" charset="-122"/>
                        <a:ea typeface="等线" panose="02010600030101010101" charset="-122"/>
                        <a:cs typeface="等线" panose="0201060003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762">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lnSpc>
                          <a:spcPct val="100000"/>
                        </a:lnSpc>
                        <a:buNone/>
                      </a:pPr>
                      <a:r>
                        <a:rPr lang="zh-CN" altLang="en-US" sz="1600" b="0">
                          <a:latin typeface="等线" panose="02010600030101010101" charset="-122"/>
                          <a:cs typeface="等线" panose="02010600030101010101" charset="-122"/>
                        </a:rPr>
                        <a:t>光电倍增管单光子时间分辨</a:t>
                      </a:r>
                      <a:endParaRPr lang="zh-CN" altLang="en-US" sz="1600" b="0">
                        <a:latin typeface="等线" panose="02010600030101010101" charset="-122"/>
                        <a:ea typeface="等线" panose="02010600030101010101" charset="-122"/>
                        <a:cs typeface="等线" panose="0201060003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altLang="zh-CN" sz="1600" b="0" dirty="0">
                          <a:latin typeface="等线" panose="02010600030101010101" charset="-122"/>
                          <a:cs typeface="等线" panose="02010600030101010101" charset="-122"/>
                        </a:rPr>
                        <a:t>&lt; 100ps</a:t>
                      </a:r>
                      <a:endParaRPr lang="en-US" altLang="zh-CN" sz="1600" b="0" dirty="0">
                        <a:latin typeface="等线" panose="02010600030101010101" charset="-122"/>
                        <a:ea typeface="等线" panose="02010600030101010101" charset="-122"/>
                        <a:cs typeface="等线" panose="02010600030101010101"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7" name="文本框 6">
            <a:extLst>
              <a:ext uri="{FF2B5EF4-FFF2-40B4-BE49-F238E27FC236}">
                <a16:creationId xmlns:a16="http://schemas.microsoft.com/office/drawing/2014/main" id="{33484E68-330B-485A-9767-0A503FDB1332}"/>
              </a:ext>
            </a:extLst>
          </p:cNvPr>
          <p:cNvSpPr txBox="1"/>
          <p:nvPr/>
        </p:nvSpPr>
        <p:spPr>
          <a:xfrm>
            <a:off x="2620348" y="3110502"/>
            <a:ext cx="2376264" cy="369332"/>
          </a:xfrm>
          <a:prstGeom prst="rect">
            <a:avLst/>
          </a:prstGeom>
          <a:noFill/>
        </p:spPr>
        <p:txBody>
          <a:bodyPr wrap="square" rtlCol="0">
            <a:spAutoFit/>
          </a:bodyPr>
          <a:lstStyle/>
          <a:p>
            <a:r>
              <a:rPr lang="en-US" altLang="zh-CN" dirty="0"/>
              <a:t>FLASH</a:t>
            </a:r>
            <a:r>
              <a:rPr lang="zh-CN" altLang="en-US" dirty="0"/>
              <a:t>系统设计参数</a:t>
            </a:r>
          </a:p>
        </p:txBody>
      </p:sp>
      <p:sp>
        <p:nvSpPr>
          <p:cNvPr id="8" name="文本框 7">
            <a:extLst>
              <a:ext uri="{FF2B5EF4-FFF2-40B4-BE49-F238E27FC236}">
                <a16:creationId xmlns:a16="http://schemas.microsoft.com/office/drawing/2014/main" id="{5CE8E4D7-81D5-4620-97CC-CB1004DD8A97}"/>
              </a:ext>
            </a:extLst>
          </p:cNvPr>
          <p:cNvSpPr txBox="1"/>
          <p:nvPr/>
        </p:nvSpPr>
        <p:spPr>
          <a:xfrm>
            <a:off x="792140" y="1294992"/>
            <a:ext cx="5419050" cy="1277273"/>
          </a:xfrm>
          <a:prstGeom prst="rect">
            <a:avLst/>
          </a:prstGeom>
          <a:noFill/>
        </p:spPr>
        <p:txBody>
          <a:bodyPr wrap="square" rtlCol="0" anchor="t">
            <a:spAutoFit/>
          </a:bodyPr>
          <a:lstStyle/>
          <a:p>
            <a:pPr marL="285750" indent="-285750">
              <a:spcAft>
                <a:spcPts val="600"/>
              </a:spcAft>
              <a:buFont typeface="Arial" panose="020B0604020202090204" pitchFamily="34" charset="0"/>
              <a:buChar char="•"/>
            </a:pPr>
            <a:r>
              <a:rPr lang="zh-CN" altLang="en-US" sz="2400" dirty="0"/>
              <a:t>选用闪烁光纤组成探测器阵列。</a:t>
            </a:r>
            <a:endParaRPr lang="en-US" altLang="zh-CN" sz="2400" dirty="0"/>
          </a:p>
          <a:p>
            <a:pPr marL="285750" indent="-285750">
              <a:spcAft>
                <a:spcPts val="600"/>
              </a:spcAft>
              <a:buFont typeface="Arial" panose="020B0604020202090204" pitchFamily="34" charset="0"/>
              <a:buChar char="•"/>
            </a:pPr>
            <a:r>
              <a:rPr lang="zh-CN" altLang="en-US" sz="2400" dirty="0"/>
              <a:t>闪烁光纤厚度约</a:t>
            </a:r>
            <a:r>
              <a:rPr lang="en-US" altLang="zh-CN" sz="2400" dirty="0"/>
              <a:t>2mm</a:t>
            </a:r>
            <a:r>
              <a:rPr lang="zh-CN" altLang="en-US" sz="2400" dirty="0"/>
              <a:t>，物质的量低，对质子能量影响小。</a:t>
            </a:r>
          </a:p>
        </p:txBody>
      </p:sp>
      <p:pic>
        <p:nvPicPr>
          <p:cNvPr id="15" name="图片 14">
            <a:extLst>
              <a:ext uri="{FF2B5EF4-FFF2-40B4-BE49-F238E27FC236}">
                <a16:creationId xmlns:a16="http://schemas.microsoft.com/office/drawing/2014/main" id="{EDD3686E-8E67-4C34-9C31-26A365E5FDD8}"/>
              </a:ext>
            </a:extLst>
          </p:cNvPr>
          <p:cNvPicPr>
            <a:picLocks noChangeAspect="1"/>
          </p:cNvPicPr>
          <p:nvPr/>
        </p:nvPicPr>
        <p:blipFill>
          <a:blip r:embed="rId4"/>
          <a:stretch>
            <a:fillRect/>
          </a:stretch>
        </p:blipFill>
        <p:spPr>
          <a:xfrm>
            <a:off x="7071885" y="113778"/>
            <a:ext cx="4617353" cy="2996724"/>
          </a:xfrm>
          <a:prstGeom prst="rect">
            <a:avLst/>
          </a:prstGeom>
        </p:spPr>
      </p:pic>
      <p:pic>
        <p:nvPicPr>
          <p:cNvPr id="16" name="图片 15">
            <a:extLst>
              <a:ext uri="{FF2B5EF4-FFF2-40B4-BE49-F238E27FC236}">
                <a16:creationId xmlns:a16="http://schemas.microsoft.com/office/drawing/2014/main" id="{6693C3DA-FE24-444F-9F51-FE9AA36C8708}"/>
              </a:ext>
            </a:extLst>
          </p:cNvPr>
          <p:cNvPicPr>
            <a:picLocks noChangeAspect="1"/>
          </p:cNvPicPr>
          <p:nvPr>
            <p:custDataLst>
              <p:tags r:id="rId1"/>
            </p:custDataLst>
          </p:nvPr>
        </p:nvPicPr>
        <p:blipFill rotWithShape="1">
          <a:blip r:embed="rId5" cstate="print"/>
          <a:srcRect l="53606" r="9524"/>
          <a:stretch>
            <a:fillRect/>
          </a:stretch>
        </p:blipFill>
        <p:spPr>
          <a:xfrm>
            <a:off x="9889735" y="3260973"/>
            <a:ext cx="1992599" cy="3058056"/>
          </a:xfrm>
          <a:prstGeom prst="rect">
            <a:avLst/>
          </a:prstGeom>
        </p:spPr>
      </p:pic>
      <p:pic>
        <p:nvPicPr>
          <p:cNvPr id="17" name="图片 16">
            <a:extLst>
              <a:ext uri="{FF2B5EF4-FFF2-40B4-BE49-F238E27FC236}">
                <a16:creationId xmlns:a16="http://schemas.microsoft.com/office/drawing/2014/main" id="{D60D6346-92B6-4030-AE18-3E20EC70CF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02393" y="2637342"/>
            <a:ext cx="1603623" cy="2850886"/>
          </a:xfrm>
          <a:prstGeom prst="rect">
            <a:avLst/>
          </a:prstGeom>
        </p:spPr>
      </p:pic>
      <p:pic>
        <p:nvPicPr>
          <p:cNvPr id="18" name="图片 17">
            <a:extLst>
              <a:ext uri="{FF2B5EF4-FFF2-40B4-BE49-F238E27FC236}">
                <a16:creationId xmlns:a16="http://schemas.microsoft.com/office/drawing/2014/main" id="{45FF6989-540A-41C6-85B1-96911EE8B0DB}"/>
              </a:ext>
            </a:extLst>
          </p:cNvPr>
          <p:cNvPicPr>
            <a:picLocks noChangeAspect="1"/>
          </p:cNvPicPr>
          <p:nvPr>
            <p:custDataLst>
              <p:tags r:id="rId2"/>
            </p:custDataLst>
          </p:nvPr>
        </p:nvPicPr>
        <p:blipFill>
          <a:blip r:embed="rId7"/>
          <a:stretch>
            <a:fillRect/>
          </a:stretch>
        </p:blipFill>
        <p:spPr>
          <a:xfrm>
            <a:off x="6778760" y="4998301"/>
            <a:ext cx="2850887" cy="1320728"/>
          </a:xfrm>
          <a:prstGeom prst="rect">
            <a:avLst/>
          </a:prstGeom>
        </p:spPr>
      </p:pic>
      <p:sp>
        <p:nvSpPr>
          <p:cNvPr id="19" name="文本框 18">
            <a:extLst>
              <a:ext uri="{FF2B5EF4-FFF2-40B4-BE49-F238E27FC236}">
                <a16:creationId xmlns:a16="http://schemas.microsoft.com/office/drawing/2014/main" id="{5C03C381-5699-416F-9C73-1BC5D4898A1C}"/>
              </a:ext>
            </a:extLst>
          </p:cNvPr>
          <p:cNvSpPr txBox="1"/>
          <p:nvPr/>
        </p:nvSpPr>
        <p:spPr>
          <a:xfrm>
            <a:off x="10680165" y="3373012"/>
            <a:ext cx="1431898" cy="369332"/>
          </a:xfrm>
          <a:prstGeom prst="rect">
            <a:avLst/>
          </a:prstGeom>
          <a:noFill/>
        </p:spPr>
        <p:txBody>
          <a:bodyPr wrap="square" rtlCol="0">
            <a:spAutoFit/>
          </a:bodyPr>
          <a:lstStyle/>
          <a:p>
            <a:pPr algn="ctr"/>
            <a:r>
              <a:rPr kumimoji="1" lang="en-US" altLang="zh-CN" dirty="0"/>
              <a:t>FPMT</a:t>
            </a:r>
            <a:endParaRPr kumimoji="1" lang="zh-CN" altLang="en-US" dirty="0"/>
          </a:p>
        </p:txBody>
      </p:sp>
      <p:sp>
        <p:nvSpPr>
          <p:cNvPr id="20" name="文本框 19">
            <a:extLst>
              <a:ext uri="{FF2B5EF4-FFF2-40B4-BE49-F238E27FC236}">
                <a16:creationId xmlns:a16="http://schemas.microsoft.com/office/drawing/2014/main" id="{ACFB21E8-E8B3-4480-A127-B8E543C5D983}"/>
              </a:ext>
            </a:extLst>
          </p:cNvPr>
          <p:cNvSpPr txBox="1"/>
          <p:nvPr/>
        </p:nvSpPr>
        <p:spPr>
          <a:xfrm>
            <a:off x="7794809" y="4066842"/>
            <a:ext cx="1431898" cy="369332"/>
          </a:xfrm>
          <a:prstGeom prst="rect">
            <a:avLst/>
          </a:prstGeom>
          <a:noFill/>
        </p:spPr>
        <p:txBody>
          <a:bodyPr wrap="square" rtlCol="0">
            <a:spAutoFit/>
          </a:bodyPr>
          <a:lstStyle/>
          <a:p>
            <a:pPr algn="ctr"/>
            <a:r>
              <a:rPr kumimoji="1" lang="zh-CN" altLang="en-US" dirty="0"/>
              <a:t>光纤阵列</a:t>
            </a:r>
          </a:p>
        </p:txBody>
      </p:sp>
      <p:sp>
        <p:nvSpPr>
          <p:cNvPr id="21" name="文本框 20">
            <a:extLst>
              <a:ext uri="{FF2B5EF4-FFF2-40B4-BE49-F238E27FC236}">
                <a16:creationId xmlns:a16="http://schemas.microsoft.com/office/drawing/2014/main" id="{05D4FE77-A2D1-4EC7-8ABF-151FF4C5B573}"/>
              </a:ext>
            </a:extLst>
          </p:cNvPr>
          <p:cNvSpPr txBox="1"/>
          <p:nvPr/>
        </p:nvSpPr>
        <p:spPr>
          <a:xfrm>
            <a:off x="7794809" y="6337557"/>
            <a:ext cx="1431898" cy="369332"/>
          </a:xfrm>
          <a:prstGeom prst="rect">
            <a:avLst/>
          </a:prstGeom>
          <a:noFill/>
        </p:spPr>
        <p:txBody>
          <a:bodyPr wrap="square" rtlCol="0">
            <a:spAutoFit/>
          </a:bodyPr>
          <a:lstStyle/>
          <a:p>
            <a:pPr algn="ctr"/>
            <a:r>
              <a:rPr kumimoji="1" lang="zh-CN" altLang="en-US" dirty="0"/>
              <a:t>波形采样板</a:t>
            </a:r>
          </a:p>
        </p:txBody>
      </p:sp>
    </p:spTree>
    <p:extLst>
      <p:ext uri="{BB962C8B-B14F-4D97-AF65-F5344CB8AC3E}">
        <p14:creationId xmlns:p14="http://schemas.microsoft.com/office/powerpoint/2010/main" val="3452305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373A0C-6B71-44B6-AEC2-BBE72407621B}"/>
              </a:ext>
            </a:extLst>
          </p:cNvPr>
          <p:cNvSpPr>
            <a:spLocks noGrp="1"/>
          </p:cNvSpPr>
          <p:nvPr>
            <p:ph type="title"/>
          </p:nvPr>
        </p:nvSpPr>
        <p:spPr>
          <a:xfrm>
            <a:off x="602376" y="325659"/>
            <a:ext cx="10515600" cy="728384"/>
          </a:xfrm>
        </p:spPr>
        <p:txBody>
          <a:bodyPr>
            <a:normAutofit/>
          </a:bodyPr>
          <a:lstStyle/>
          <a:p>
            <a:r>
              <a:rPr lang="en-US" altLang="zh-CN" sz="4000" dirty="0"/>
              <a:t>5.4 </a:t>
            </a:r>
            <a:r>
              <a:rPr lang="zh-CN" altLang="en-US" sz="4000" dirty="0"/>
              <a:t>束流束斑测量系统（</a:t>
            </a:r>
            <a:r>
              <a:rPr lang="en-US" altLang="zh-CN" sz="4000" dirty="0"/>
              <a:t>PALOT</a:t>
            </a:r>
            <a:r>
              <a:rPr lang="zh-CN" altLang="en-US" sz="4000" dirty="0"/>
              <a:t>）</a:t>
            </a:r>
          </a:p>
        </p:txBody>
      </p:sp>
      <p:graphicFrame>
        <p:nvGraphicFramePr>
          <p:cNvPr id="7" name="表格 6">
            <a:extLst>
              <a:ext uri="{FF2B5EF4-FFF2-40B4-BE49-F238E27FC236}">
                <a16:creationId xmlns:a16="http://schemas.microsoft.com/office/drawing/2014/main" id="{B05CB2E7-C489-4E58-9C18-C8265AB1EE39}"/>
              </a:ext>
            </a:extLst>
          </p:cNvPr>
          <p:cNvGraphicFramePr>
            <a:graphicFrameLocks noGrp="1"/>
          </p:cNvGraphicFramePr>
          <p:nvPr>
            <p:custDataLst>
              <p:tags r:id="rId1"/>
            </p:custDataLst>
          </p:nvPr>
        </p:nvGraphicFramePr>
        <p:xfrm>
          <a:off x="5672464" y="4113571"/>
          <a:ext cx="2617353" cy="1631604"/>
        </p:xfrm>
        <a:graphic>
          <a:graphicData uri="http://schemas.openxmlformats.org/drawingml/2006/table">
            <a:tbl>
              <a:tblPr firstRow="1" firstCol="1" bandRow="1">
                <a:tableStyleId>{16D9F66E-5EB9-4882-86FB-DCBF35E3C3E4}</a:tableStyleId>
              </a:tblPr>
              <a:tblGrid>
                <a:gridCol w="1417090">
                  <a:extLst>
                    <a:ext uri="{9D8B030D-6E8A-4147-A177-3AD203B41FA5}">
                      <a16:colId xmlns:a16="http://schemas.microsoft.com/office/drawing/2014/main" val="20000"/>
                    </a:ext>
                  </a:extLst>
                </a:gridCol>
                <a:gridCol w="1200263">
                  <a:extLst>
                    <a:ext uri="{9D8B030D-6E8A-4147-A177-3AD203B41FA5}">
                      <a16:colId xmlns:a16="http://schemas.microsoft.com/office/drawing/2014/main" val="20001"/>
                    </a:ext>
                  </a:extLst>
                </a:gridCol>
              </a:tblGrid>
              <a:tr h="407901">
                <a:tc>
                  <a:txBody>
                    <a:bodyPr/>
                    <a:lstStyle/>
                    <a:p>
                      <a:pPr algn="ctr">
                        <a:lnSpc>
                          <a:spcPct val="100000"/>
                        </a:lnSpc>
                        <a:spcAft>
                          <a:spcPts val="0"/>
                        </a:spcAft>
                      </a:pPr>
                      <a:r>
                        <a:rPr lang="zh-CN" sz="1400" b="0" kern="100" dirty="0">
                          <a:effectLst/>
                          <a:latin typeface="Times New Roman" panose="02020603050405020304" pitchFamily="18" charset="0"/>
                          <a:ea typeface="宋体" panose="02010600030101010101" pitchFamily="2" charset="-122"/>
                          <a:cs typeface="Times New Roman" panose="02020603050405020304" pitchFamily="18" charset="0"/>
                        </a:rPr>
                        <a:t>计数率</a:t>
                      </a:r>
                    </a:p>
                  </a:txBody>
                  <a:tcPr marL="78845" marR="78845" marT="0" marB="0" anchor="ctr"/>
                </a:tc>
                <a:tc>
                  <a:txBody>
                    <a:bodyPr/>
                    <a:lstStyle/>
                    <a:p>
                      <a:pPr algn="ctr">
                        <a:lnSpc>
                          <a:spcPct val="100000"/>
                        </a:lnSpc>
                        <a:spcAft>
                          <a:spcPts val="0"/>
                        </a:spcAft>
                      </a:pPr>
                      <a:r>
                        <a:rPr lang="en-US" sz="1400" b="0" kern="100" dirty="0">
                          <a:effectLst/>
                          <a:latin typeface="Times New Roman" panose="02020603050405020304" pitchFamily="18" charset="0"/>
                          <a:ea typeface="宋体" panose="02010600030101010101" pitchFamily="2" charset="-122"/>
                          <a:cs typeface="Times New Roman" panose="02020603050405020304" pitchFamily="18" charset="0"/>
                        </a:rPr>
                        <a:t>10 kHz</a:t>
                      </a:r>
                    </a:p>
                  </a:txBody>
                  <a:tcPr marL="78845" marR="78845" marT="0" marB="0" anchor="ctr"/>
                </a:tc>
                <a:extLst>
                  <a:ext uri="{0D108BD9-81ED-4DB2-BD59-A6C34878D82A}">
                    <a16:rowId xmlns:a16="http://schemas.microsoft.com/office/drawing/2014/main" val="10000"/>
                  </a:ext>
                </a:extLst>
              </a:tr>
              <a:tr h="407901">
                <a:tc>
                  <a:txBody>
                    <a:bodyPr/>
                    <a:lstStyle/>
                    <a:p>
                      <a:pPr algn="ctr">
                        <a:lnSpc>
                          <a:spcPct val="100000"/>
                        </a:lnSpc>
                        <a:spcAft>
                          <a:spcPts val="0"/>
                        </a:spcAft>
                      </a:pPr>
                      <a:r>
                        <a:rPr lang="zh-CN" sz="1400" b="0" kern="100" dirty="0">
                          <a:effectLst/>
                          <a:latin typeface="Times New Roman" panose="02020603050405020304" pitchFamily="18" charset="0"/>
                          <a:ea typeface="宋体" panose="02010600030101010101" pitchFamily="2" charset="-122"/>
                          <a:cs typeface="Times New Roman" panose="02020603050405020304" pitchFamily="18" charset="0"/>
                        </a:rPr>
                        <a:t>灵敏区面积</a:t>
                      </a:r>
                    </a:p>
                  </a:txBody>
                  <a:tcPr marL="78845" marR="78845" marT="0" marB="0" anchor="ctr"/>
                </a:tc>
                <a:tc>
                  <a:txBody>
                    <a:bodyPr/>
                    <a:lstStyle/>
                    <a:p>
                      <a:pPr algn="ctr">
                        <a:lnSpc>
                          <a:spcPct val="100000"/>
                        </a:lnSpc>
                        <a:spcAft>
                          <a:spcPts val="0"/>
                        </a:spcAft>
                      </a:pPr>
                      <a:r>
                        <a:rPr lang="en-US" sz="1400" b="0" kern="100" dirty="0">
                          <a:effectLst/>
                          <a:latin typeface="Times New Roman" panose="02020603050405020304" pitchFamily="18" charset="0"/>
                          <a:ea typeface="宋体" panose="02010600030101010101" pitchFamily="2" charset="-122"/>
                          <a:cs typeface="Times New Roman" panose="02020603050405020304" pitchFamily="18" charset="0"/>
                        </a:rPr>
                        <a:t>10 cm*10 cm</a:t>
                      </a:r>
                    </a:p>
                  </a:txBody>
                  <a:tcPr marL="78845" marR="78845" marT="0" marB="0" anchor="ctr"/>
                </a:tc>
                <a:extLst>
                  <a:ext uri="{0D108BD9-81ED-4DB2-BD59-A6C34878D82A}">
                    <a16:rowId xmlns:a16="http://schemas.microsoft.com/office/drawing/2014/main" val="10001"/>
                  </a:ext>
                </a:extLst>
              </a:tr>
              <a:tr h="407901">
                <a:tc>
                  <a:txBody>
                    <a:bodyPr/>
                    <a:lstStyle/>
                    <a:p>
                      <a:pPr algn="ctr">
                        <a:lnSpc>
                          <a:spcPct val="100000"/>
                        </a:lnSpc>
                        <a:spcAft>
                          <a:spcPts val="0"/>
                        </a:spcAft>
                      </a:pPr>
                      <a:r>
                        <a:rPr lang="zh-CN" sz="1400" b="0" kern="100" dirty="0">
                          <a:effectLst/>
                          <a:latin typeface="Times New Roman" panose="02020603050405020304" pitchFamily="18" charset="0"/>
                          <a:ea typeface="宋体" panose="02010600030101010101" pitchFamily="2" charset="-122"/>
                          <a:cs typeface="Times New Roman" panose="02020603050405020304" pitchFamily="18" charset="0"/>
                        </a:rPr>
                        <a:t>位置分辨率</a:t>
                      </a:r>
                    </a:p>
                  </a:txBody>
                  <a:tcPr marL="78845" marR="78845" marT="0" marB="0" anchor="ctr"/>
                </a:tc>
                <a:tc>
                  <a:txBody>
                    <a:bodyPr/>
                    <a:lstStyle/>
                    <a:p>
                      <a:pPr algn="ctr">
                        <a:lnSpc>
                          <a:spcPct val="100000"/>
                        </a:lnSpc>
                        <a:spcAft>
                          <a:spcPts val="0"/>
                        </a:spcAft>
                      </a:pPr>
                      <a:r>
                        <a:rPr lang="en-US" sz="1400" b="0" kern="100" dirty="0">
                          <a:effectLst/>
                          <a:latin typeface="Times New Roman" panose="02020603050405020304" pitchFamily="18" charset="0"/>
                          <a:ea typeface="宋体" panose="02010600030101010101" pitchFamily="2" charset="-122"/>
                          <a:cs typeface="Times New Roman" panose="02020603050405020304" pitchFamily="18" charset="0"/>
                        </a:rPr>
                        <a:t>150 </a:t>
                      </a:r>
                      <a:r>
                        <a:rPr lang="en-US" altLang="zh-CN" sz="1400" dirty="0">
                          <a:latin typeface="Times New Roman" panose="02020603050405020304" pitchFamily="18" charset="0"/>
                          <a:cs typeface="Times New Roman" panose="02020603050405020304" pitchFamily="18" charset="0"/>
                        </a:rPr>
                        <a:t>µm</a:t>
                      </a:r>
                      <a:endParaRPr lang="en-US" sz="14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8845" marR="78845" marT="0" marB="0" anchor="ctr"/>
                </a:tc>
                <a:extLst>
                  <a:ext uri="{0D108BD9-81ED-4DB2-BD59-A6C34878D82A}">
                    <a16:rowId xmlns:a16="http://schemas.microsoft.com/office/drawing/2014/main" val="10002"/>
                  </a:ext>
                </a:extLst>
              </a:tr>
              <a:tr h="407901">
                <a:tc>
                  <a:txBody>
                    <a:bodyPr/>
                    <a:lstStyle/>
                    <a:p>
                      <a:pPr algn="ctr">
                        <a:lnSpc>
                          <a:spcPct val="100000"/>
                        </a:lnSpc>
                        <a:spcAft>
                          <a:spcPts val="0"/>
                        </a:spcAft>
                      </a:pPr>
                      <a:r>
                        <a:rPr lang="zh-CN" sz="1400" b="0" kern="100" dirty="0">
                          <a:effectLst/>
                          <a:latin typeface="Times New Roman" panose="02020603050405020304" pitchFamily="18" charset="0"/>
                          <a:ea typeface="宋体" panose="02010600030101010101" pitchFamily="2" charset="-122"/>
                          <a:cs typeface="Times New Roman" panose="02020603050405020304" pitchFamily="18" charset="0"/>
                        </a:rPr>
                        <a:t>电子学通道</a:t>
                      </a:r>
                    </a:p>
                  </a:txBody>
                  <a:tcPr marL="78845" marR="78845" marT="0" marB="0" anchor="ctr"/>
                </a:tc>
                <a:tc>
                  <a:txBody>
                    <a:bodyPr/>
                    <a:lstStyle/>
                    <a:p>
                      <a:pPr algn="ctr">
                        <a:lnSpc>
                          <a:spcPct val="100000"/>
                        </a:lnSpc>
                        <a:spcAft>
                          <a:spcPts val="0"/>
                        </a:spcAft>
                      </a:pPr>
                      <a:r>
                        <a:rPr lang="en-US" sz="1400" b="0" kern="100" dirty="0">
                          <a:effectLst/>
                          <a:latin typeface="Times New Roman" panose="02020603050405020304" pitchFamily="18" charset="0"/>
                          <a:ea typeface="宋体" panose="02010600030101010101" pitchFamily="2" charset="-122"/>
                          <a:cs typeface="Times New Roman" panose="02020603050405020304" pitchFamily="18" charset="0"/>
                        </a:rPr>
                        <a:t>2048</a:t>
                      </a:r>
                    </a:p>
                  </a:txBody>
                  <a:tcPr marL="78845" marR="78845" marT="0" marB="0" anchor="ctr"/>
                </a:tc>
                <a:extLst>
                  <a:ext uri="{0D108BD9-81ED-4DB2-BD59-A6C34878D82A}">
                    <a16:rowId xmlns:a16="http://schemas.microsoft.com/office/drawing/2014/main" val="10003"/>
                  </a:ext>
                </a:extLst>
              </a:tr>
            </a:tbl>
          </a:graphicData>
        </a:graphic>
      </p:graphicFrame>
      <p:pic>
        <p:nvPicPr>
          <p:cNvPr id="8" name="Picture 2">
            <a:extLst>
              <a:ext uri="{FF2B5EF4-FFF2-40B4-BE49-F238E27FC236}">
                <a16:creationId xmlns:a16="http://schemas.microsoft.com/office/drawing/2014/main" id="{54716515-5DD9-4CD0-943A-C745BD753F6D}"/>
              </a:ext>
            </a:extLst>
          </p:cNvPr>
          <p:cNvPicPr>
            <a:picLocks noChangeAspect="1" noChangeArrowheads="1"/>
          </p:cNvPicPr>
          <p:nvPr>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8558013" y="3930007"/>
            <a:ext cx="3133090" cy="2332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13">
            <a:extLst>
              <a:ext uri="{FF2B5EF4-FFF2-40B4-BE49-F238E27FC236}">
                <a16:creationId xmlns:a16="http://schemas.microsoft.com/office/drawing/2014/main" id="{37813B71-E453-482F-9E9F-6A536B658FF7}"/>
              </a:ext>
            </a:extLst>
          </p:cNvPr>
          <p:cNvSpPr txBox="1"/>
          <p:nvPr/>
        </p:nvSpPr>
        <p:spPr>
          <a:xfrm>
            <a:off x="397804" y="1284002"/>
            <a:ext cx="5607069" cy="477053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zh-CN" altLang="en-US" sz="2000" b="1" dirty="0">
                <a:latin typeface="Times New Roman" panose="02020603050405020304" pitchFamily="18" charset="0"/>
                <a:cs typeface="Times New Roman" panose="02020603050405020304" pitchFamily="18" charset="0"/>
              </a:rPr>
              <a:t>束斑测量探测器作用：</a:t>
            </a:r>
            <a:r>
              <a:rPr lang="zh-CN" altLang="en-US" sz="2000" dirty="0">
                <a:latin typeface="Times New Roman" panose="02020603050405020304" pitchFamily="18" charset="0"/>
                <a:cs typeface="Times New Roman" panose="02020603050405020304" pitchFamily="18" charset="0"/>
              </a:rPr>
              <a:t>提供原始束斑分布</a:t>
            </a:r>
            <a:endParaRPr lang="en-US" altLang="zh-CN" sz="2000" dirty="0">
              <a:latin typeface="Times New Roman" panose="02020603050405020304" pitchFamily="18" charset="0"/>
              <a:cs typeface="Times New Roman" panose="02020603050405020304" pitchFamily="18" charset="0"/>
            </a:endParaRPr>
          </a:p>
          <a:p>
            <a:pPr marL="285750" indent="-285750">
              <a:spcAft>
                <a:spcPts val="1200"/>
              </a:spcAft>
              <a:buFont typeface="Arial" panose="020B0604020202020204" pitchFamily="34" charset="0"/>
              <a:buChar char="•"/>
            </a:pPr>
            <a:r>
              <a:rPr lang="zh-CN" altLang="en-US" sz="2000" b="1" dirty="0">
                <a:latin typeface="Times New Roman" panose="02020603050405020304" pitchFamily="18" charset="0"/>
                <a:cs typeface="Times New Roman" panose="02020603050405020304" pitchFamily="18" charset="0"/>
              </a:rPr>
              <a:t>参数要求：</a:t>
            </a:r>
            <a:endParaRPr lang="en-US" altLang="zh-CN" sz="2000" b="1" dirty="0">
              <a:latin typeface="Times New Roman" panose="02020603050405020304" pitchFamily="18" charset="0"/>
              <a:cs typeface="Times New Roman" panose="02020603050405020304" pitchFamily="18" charset="0"/>
            </a:endParaRPr>
          </a:p>
          <a:p>
            <a:pPr marL="742950" lvl="1" indent="-285750">
              <a:spcAft>
                <a:spcPts val="1200"/>
              </a:spcAft>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极弱束流束斑：</a:t>
            </a:r>
            <a:r>
              <a:rPr lang="en-US" altLang="zh-CN" dirty="0">
                <a:latin typeface="Times New Roman" panose="02020603050405020304" pitchFamily="18" charset="0"/>
                <a:cs typeface="Times New Roman" panose="02020603050405020304" pitchFamily="18" charset="0"/>
              </a:rPr>
              <a:t>10*10mm</a:t>
            </a:r>
            <a:r>
              <a:rPr lang="en-US" altLang="zh-CN" baseline="30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~30*30mm</a:t>
            </a:r>
            <a:r>
              <a:rPr lang="en-US" altLang="zh-CN" baseline="30000"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a:t>
            </a:r>
          </a:p>
          <a:p>
            <a:pPr marL="742950" lvl="1" indent="-285750">
              <a:spcAft>
                <a:spcPts val="1200"/>
              </a:spcAft>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辐照实验束斑：</a:t>
            </a:r>
            <a:r>
              <a:rPr lang="en-US" altLang="zh-CN" dirty="0">
                <a:latin typeface="Times New Roman" panose="02020603050405020304" pitchFamily="18" charset="0"/>
                <a:cs typeface="Times New Roman" panose="02020603050405020304" pitchFamily="18" charset="0"/>
              </a:rPr>
              <a:t>10*10mm</a:t>
            </a:r>
            <a:r>
              <a:rPr lang="en-US" altLang="zh-CN" baseline="30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~100*100mm</a:t>
            </a:r>
            <a:r>
              <a:rPr lang="en-US" altLang="zh-CN" baseline="30000"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a:t>
            </a:r>
          </a:p>
          <a:p>
            <a:pPr marL="742950" lvl="1" indent="-285750">
              <a:spcAft>
                <a:spcPts val="1200"/>
              </a:spcAft>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像素分辨：</a:t>
            </a:r>
            <a:r>
              <a:rPr lang="en-US" altLang="zh-CN" b="1" dirty="0">
                <a:solidFill>
                  <a:srgbClr val="3333FF"/>
                </a:solidFill>
                <a:latin typeface="Times New Roman" panose="02020603050405020304" pitchFamily="18" charset="0"/>
                <a:cs typeface="Times New Roman" panose="02020603050405020304" pitchFamily="18" charset="0"/>
              </a:rPr>
              <a:t>150µm</a:t>
            </a:r>
            <a:r>
              <a:rPr lang="zh-CN" altLang="en-US" dirty="0">
                <a:latin typeface="Times New Roman" panose="02020603050405020304" pitchFamily="18" charset="0"/>
                <a:cs typeface="Times New Roman" panose="02020603050405020304" pitchFamily="18" charset="0"/>
              </a:rPr>
              <a:t>；</a:t>
            </a:r>
          </a:p>
          <a:p>
            <a:pPr marL="285750" indent="-285750">
              <a:spcAft>
                <a:spcPts val="1200"/>
              </a:spcAft>
              <a:buFont typeface="Arial" panose="020B0604020202020204" pitchFamily="34" charset="0"/>
              <a:buChar char="•"/>
            </a:pPr>
            <a:r>
              <a:rPr lang="zh-CN" altLang="en-US" sz="2000" b="1" dirty="0">
                <a:latin typeface="Times New Roman" panose="02020603050405020304" pitchFamily="18" charset="0"/>
                <a:cs typeface="Times New Roman" panose="02020603050405020304" pitchFamily="18" charset="0"/>
              </a:rPr>
              <a:t>测量思路：</a:t>
            </a:r>
            <a:r>
              <a:rPr lang="en-US" altLang="zh-CN" sz="2000" b="1" dirty="0">
                <a:latin typeface="Times New Roman" panose="02020603050405020304" pitchFamily="18" charset="0"/>
                <a:cs typeface="Times New Roman" panose="02020603050405020304" pitchFamily="18" charset="0"/>
              </a:rPr>
              <a:t>Micromegas</a:t>
            </a:r>
            <a:r>
              <a:rPr lang="zh-CN" altLang="en-US" sz="2000" b="1" dirty="0">
                <a:latin typeface="Times New Roman" panose="02020603050405020304" pitchFamily="18" charset="0"/>
                <a:cs typeface="Times New Roman" panose="02020603050405020304" pitchFamily="18" charset="0"/>
              </a:rPr>
              <a:t>探测器</a:t>
            </a:r>
          </a:p>
          <a:p>
            <a:pPr marL="742950" lvl="1" indent="-285750">
              <a:spcAft>
                <a:spcPts val="1200"/>
              </a:spcAft>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sym typeface="+mn-ea"/>
              </a:rPr>
              <a:t>探测效率高</a:t>
            </a:r>
            <a:r>
              <a:rPr lang="en-US" altLang="zh-CN" dirty="0">
                <a:latin typeface="Times New Roman" panose="02020603050405020304" pitchFamily="18" charset="0"/>
                <a:cs typeface="Times New Roman" panose="02020603050405020304" pitchFamily="18" charset="0"/>
              </a:rPr>
              <a:t>(&gt;95%)</a:t>
            </a:r>
            <a:endParaRPr lang="zh-CN" altLang="en-US" dirty="0">
              <a:latin typeface="Times New Roman" panose="02020603050405020304" pitchFamily="18" charset="0"/>
              <a:cs typeface="Times New Roman" panose="02020603050405020304" pitchFamily="18" charset="0"/>
            </a:endParaRPr>
          </a:p>
          <a:p>
            <a:pPr marL="742950" lvl="1" indent="-285750">
              <a:spcAft>
                <a:spcPts val="1200"/>
              </a:spcAft>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高计数率</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最高</a:t>
            </a:r>
            <a:r>
              <a:rPr lang="en-US" altLang="zh-CN" dirty="0">
                <a:latin typeface="Times New Roman" panose="02020603050405020304" pitchFamily="18" charset="0"/>
                <a:cs typeface="Times New Roman" panose="02020603050405020304" pitchFamily="18" charset="0"/>
              </a:rPr>
              <a:t>MHz)</a:t>
            </a:r>
            <a:r>
              <a:rPr lang="zh-CN" altLang="en-US" dirty="0">
                <a:latin typeface="Times New Roman" panose="02020603050405020304" pitchFamily="18" charset="0"/>
                <a:cs typeface="Times New Roman" panose="02020603050405020304" pitchFamily="18" charset="0"/>
              </a:rPr>
              <a:t>，匹配调束需求</a:t>
            </a:r>
          </a:p>
          <a:p>
            <a:pPr marL="742950" lvl="1" indent="-285750">
              <a:spcAft>
                <a:spcPts val="1200"/>
              </a:spcAft>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低离子回流，高计数率时空间电荷效应低</a:t>
            </a:r>
            <a:endParaRPr lang="en-US" altLang="zh-CN" dirty="0">
              <a:latin typeface="Times New Roman" panose="02020603050405020304" pitchFamily="18" charset="0"/>
              <a:cs typeface="Times New Roman" panose="02020603050405020304" pitchFamily="18" charset="0"/>
            </a:endParaRPr>
          </a:p>
          <a:p>
            <a:pPr marL="742950" lvl="1" indent="-285750">
              <a:spcAft>
                <a:spcPts val="1200"/>
              </a:spcAft>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时间分辨</a:t>
            </a:r>
            <a:r>
              <a:rPr lang="en-US" altLang="zh-CN" dirty="0">
                <a:latin typeface="Times New Roman" panose="02020603050405020304" pitchFamily="18" charset="0"/>
                <a:cs typeface="Times New Roman" panose="02020603050405020304" pitchFamily="18" charset="0"/>
              </a:rPr>
              <a:t>(~ns)</a:t>
            </a:r>
            <a:r>
              <a:rPr lang="zh-CN" altLang="en-US" dirty="0">
                <a:latin typeface="Times New Roman" panose="02020603050405020304" pitchFamily="18" charset="0"/>
                <a:cs typeface="Times New Roman" panose="02020603050405020304" pitchFamily="18" charset="0"/>
              </a:rPr>
              <a:t>和空间分辨</a:t>
            </a:r>
            <a:r>
              <a:rPr lang="en-US" altLang="zh-CN" dirty="0">
                <a:latin typeface="Times New Roman" panose="02020603050405020304" pitchFamily="18" charset="0"/>
                <a:cs typeface="Times New Roman" panose="02020603050405020304" pitchFamily="18" charset="0"/>
              </a:rPr>
              <a:t>(~10</a:t>
            </a:r>
            <a:r>
              <a:rPr lang="en-US" altLang="zh-CN" baseline="30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µm)</a:t>
            </a:r>
            <a:r>
              <a:rPr lang="zh-CN" altLang="en-US" dirty="0">
                <a:latin typeface="Times New Roman" panose="02020603050405020304" pitchFamily="18" charset="0"/>
                <a:cs typeface="Times New Roman" panose="02020603050405020304" pitchFamily="18" charset="0"/>
              </a:rPr>
              <a:t>满足需求</a:t>
            </a:r>
          </a:p>
          <a:p>
            <a:pPr marL="742950" lvl="1" indent="-285750">
              <a:spcAft>
                <a:spcPts val="1200"/>
              </a:spcAft>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技术成熟工艺稳定，研制成本低</a:t>
            </a:r>
          </a:p>
        </p:txBody>
      </p:sp>
      <p:pic>
        <p:nvPicPr>
          <p:cNvPr id="18" name="图片 17">
            <a:extLst>
              <a:ext uri="{FF2B5EF4-FFF2-40B4-BE49-F238E27FC236}">
                <a16:creationId xmlns:a16="http://schemas.microsoft.com/office/drawing/2014/main" id="{638266E0-CB94-4B46-92F6-4EC8AE902CA9}"/>
              </a:ext>
            </a:extLst>
          </p:cNvPr>
          <p:cNvPicPr>
            <a:picLocks noChangeAspect="1"/>
          </p:cNvPicPr>
          <p:nvPr/>
        </p:nvPicPr>
        <p:blipFill>
          <a:blip r:embed="rId5"/>
          <a:stretch>
            <a:fillRect/>
          </a:stretch>
        </p:blipFill>
        <p:spPr>
          <a:xfrm>
            <a:off x="8558013" y="1339472"/>
            <a:ext cx="2875991" cy="1844975"/>
          </a:xfrm>
          <a:prstGeom prst="rect">
            <a:avLst/>
          </a:prstGeom>
        </p:spPr>
      </p:pic>
      <p:pic>
        <p:nvPicPr>
          <p:cNvPr id="19" name="图片 18">
            <a:extLst>
              <a:ext uri="{FF2B5EF4-FFF2-40B4-BE49-F238E27FC236}">
                <a16:creationId xmlns:a16="http://schemas.microsoft.com/office/drawing/2014/main" id="{15D44E11-5025-45E7-B766-BCA0EFAE80AE}"/>
              </a:ext>
            </a:extLst>
          </p:cNvPr>
          <p:cNvPicPr>
            <a:picLocks noChangeAspect="1"/>
          </p:cNvPicPr>
          <p:nvPr/>
        </p:nvPicPr>
        <p:blipFill>
          <a:blip r:embed="rId6"/>
          <a:stretch>
            <a:fillRect/>
          </a:stretch>
        </p:blipFill>
        <p:spPr>
          <a:xfrm>
            <a:off x="5512208" y="1339473"/>
            <a:ext cx="2916249" cy="1844975"/>
          </a:xfrm>
          <a:prstGeom prst="rect">
            <a:avLst/>
          </a:prstGeom>
        </p:spPr>
      </p:pic>
      <p:sp>
        <p:nvSpPr>
          <p:cNvPr id="20" name="文本框 19">
            <a:extLst>
              <a:ext uri="{FF2B5EF4-FFF2-40B4-BE49-F238E27FC236}">
                <a16:creationId xmlns:a16="http://schemas.microsoft.com/office/drawing/2014/main" id="{FB129ED8-0F97-4F36-8991-8A390FC32431}"/>
              </a:ext>
            </a:extLst>
          </p:cNvPr>
          <p:cNvSpPr txBox="1"/>
          <p:nvPr/>
        </p:nvSpPr>
        <p:spPr>
          <a:xfrm>
            <a:off x="6077146" y="3330716"/>
            <a:ext cx="5040830" cy="369332"/>
          </a:xfrm>
          <a:prstGeom prst="rect">
            <a:avLst/>
          </a:prstGeom>
          <a:noFill/>
        </p:spPr>
        <p:txBody>
          <a:bodyPr wrap="square" rtlCol="0">
            <a:spAutoFit/>
          </a:bodyPr>
          <a:lstStyle/>
          <a:p>
            <a:pPr algn="ctr">
              <a:spcAft>
                <a:spcPts val="600"/>
              </a:spcAft>
            </a:pPr>
            <a:r>
              <a:rPr lang="zh-CN" altLang="en-US" b="1" dirty="0">
                <a:latin typeface="Times New Roman" panose="02020603050405020304" pitchFamily="18" charset="0"/>
                <a:ea typeface="宋体" panose="02010600030101010101" pitchFamily="2" charset="-122"/>
                <a:cs typeface="Times New Roman" panose="02020603050405020304" pitchFamily="18" charset="0"/>
              </a:rPr>
              <a:t>终端处模拟得到的束斑尺寸</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 ~2.5×2.5 cm</a:t>
            </a:r>
            <a:r>
              <a:rPr lang="en-US" altLang="zh-CN" b="1" baseline="30000" dirty="0">
                <a:latin typeface="Times New Roman" panose="02020603050405020304" pitchFamily="18" charset="0"/>
                <a:ea typeface="宋体" panose="02010600030101010101" pitchFamily="2" charset="-122"/>
                <a:cs typeface="Times New Roman" panose="02020603050405020304" pitchFamily="18" charset="0"/>
              </a:rPr>
              <a:t>2</a:t>
            </a:r>
            <a:endParaRPr lang="zh-CN" altLang="en-US" b="1"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61403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AD2079CF-9799-4379-A172-3AC764BF0C73}"/>
              </a:ext>
            </a:extLst>
          </p:cNvPr>
          <p:cNvSpPr>
            <a:spLocks noGrp="1"/>
          </p:cNvSpPr>
          <p:nvPr>
            <p:ph type="title"/>
          </p:nvPr>
        </p:nvSpPr>
        <p:spPr>
          <a:xfrm>
            <a:off x="555395" y="383581"/>
            <a:ext cx="10515600" cy="728384"/>
          </a:xfrm>
        </p:spPr>
        <p:txBody>
          <a:bodyPr>
            <a:normAutofit/>
          </a:bodyPr>
          <a:lstStyle/>
          <a:p>
            <a:r>
              <a:rPr lang="en-US" altLang="zh-CN" sz="4000" dirty="0"/>
              <a:t>5.4.1 </a:t>
            </a:r>
            <a:r>
              <a:rPr lang="zh-CN" altLang="en-US" sz="4000" dirty="0"/>
              <a:t>束流束斑测量系统（</a:t>
            </a:r>
            <a:r>
              <a:rPr lang="en-US" altLang="zh-CN" sz="4000" dirty="0"/>
              <a:t>PALOT</a:t>
            </a:r>
            <a:r>
              <a:rPr lang="zh-CN" altLang="en-US" sz="4000" dirty="0"/>
              <a:t>）</a:t>
            </a:r>
          </a:p>
        </p:txBody>
      </p:sp>
      <p:pic>
        <p:nvPicPr>
          <p:cNvPr id="5" name="图片 1">
            <a:extLst>
              <a:ext uri="{FF2B5EF4-FFF2-40B4-BE49-F238E27FC236}">
                <a16:creationId xmlns:a16="http://schemas.microsoft.com/office/drawing/2014/main" id="{4CD560E3-B02F-4081-99FA-FEE809406B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395" y="4129644"/>
            <a:ext cx="3257393" cy="209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389F402F-A4D1-4D93-A24F-AEB1446F5EC2}"/>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55395" y="1402452"/>
            <a:ext cx="3257393" cy="2443045"/>
          </a:xfrm>
          <a:prstGeom prst="rect">
            <a:avLst/>
          </a:prstGeom>
        </p:spPr>
      </p:pic>
      <p:pic>
        <p:nvPicPr>
          <p:cNvPr id="7" name="Picture 2">
            <a:extLst>
              <a:ext uri="{FF2B5EF4-FFF2-40B4-BE49-F238E27FC236}">
                <a16:creationId xmlns:a16="http://schemas.microsoft.com/office/drawing/2014/main" id="{D3B2C5C1-DD97-46DF-B82C-77ABD57B05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4354" y="1402452"/>
            <a:ext cx="2937469" cy="2255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FFEA6E09-1417-4D04-B4C6-798292A586E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0000" b="47805"/>
          <a:stretch/>
        </p:blipFill>
        <p:spPr bwMode="auto">
          <a:xfrm>
            <a:off x="7242929" y="1254038"/>
            <a:ext cx="4652308" cy="24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本框 8">
            <a:extLst>
              <a:ext uri="{FF2B5EF4-FFF2-40B4-BE49-F238E27FC236}">
                <a16:creationId xmlns:a16="http://schemas.microsoft.com/office/drawing/2014/main" id="{B64D41F2-32BE-431D-8381-0C7D81BDA541}"/>
              </a:ext>
            </a:extLst>
          </p:cNvPr>
          <p:cNvSpPr txBox="1"/>
          <p:nvPr/>
        </p:nvSpPr>
        <p:spPr>
          <a:xfrm>
            <a:off x="1210990" y="3440784"/>
            <a:ext cx="2818615" cy="369332"/>
          </a:xfrm>
          <a:prstGeom prst="rect">
            <a:avLst/>
          </a:prstGeom>
          <a:noFill/>
        </p:spPr>
        <p:txBody>
          <a:bodyPr wrap="square" rtlCol="0">
            <a:spAutoFit/>
          </a:bodyPr>
          <a:lstStyle/>
          <a:p>
            <a:pPr algn="ctr"/>
            <a:r>
              <a:rPr lang="en-US" altLang="zh-CN" b="1" dirty="0">
                <a:solidFill>
                  <a:srgbClr val="FFFF00"/>
                </a:solidFill>
              </a:rPr>
              <a:t>Micromegas</a:t>
            </a:r>
            <a:r>
              <a:rPr lang="zh-CN" altLang="en-US" b="1" dirty="0">
                <a:solidFill>
                  <a:srgbClr val="FFFF00"/>
                </a:solidFill>
              </a:rPr>
              <a:t>探测器</a:t>
            </a:r>
          </a:p>
        </p:txBody>
      </p:sp>
      <p:sp>
        <p:nvSpPr>
          <p:cNvPr id="10" name="文本框 9">
            <a:extLst>
              <a:ext uri="{FF2B5EF4-FFF2-40B4-BE49-F238E27FC236}">
                <a16:creationId xmlns:a16="http://schemas.microsoft.com/office/drawing/2014/main" id="{F02024FD-0B0B-48E3-8307-D06E7B4701A1}"/>
              </a:ext>
            </a:extLst>
          </p:cNvPr>
          <p:cNvSpPr txBox="1"/>
          <p:nvPr/>
        </p:nvSpPr>
        <p:spPr>
          <a:xfrm>
            <a:off x="1210990" y="5867301"/>
            <a:ext cx="2818615" cy="369332"/>
          </a:xfrm>
          <a:prstGeom prst="rect">
            <a:avLst/>
          </a:prstGeom>
          <a:noFill/>
        </p:spPr>
        <p:txBody>
          <a:bodyPr wrap="square" rtlCol="0">
            <a:spAutoFit/>
          </a:bodyPr>
          <a:lstStyle/>
          <a:p>
            <a:pPr algn="ctr"/>
            <a:r>
              <a:rPr lang="zh-CN" altLang="en-US" b="1" dirty="0">
                <a:solidFill>
                  <a:srgbClr val="FFFF00"/>
                </a:solidFill>
              </a:rPr>
              <a:t>数据采集板卡</a:t>
            </a:r>
          </a:p>
        </p:txBody>
      </p:sp>
      <p:sp>
        <p:nvSpPr>
          <p:cNvPr id="11" name="文本框 10">
            <a:extLst>
              <a:ext uri="{FF2B5EF4-FFF2-40B4-BE49-F238E27FC236}">
                <a16:creationId xmlns:a16="http://schemas.microsoft.com/office/drawing/2014/main" id="{4A0D9DDE-08EE-4918-ADB6-E04F92ABE9D7}"/>
              </a:ext>
            </a:extLst>
          </p:cNvPr>
          <p:cNvSpPr txBox="1"/>
          <p:nvPr/>
        </p:nvSpPr>
        <p:spPr>
          <a:xfrm>
            <a:off x="4105019" y="4163902"/>
            <a:ext cx="6730739" cy="461665"/>
          </a:xfrm>
          <a:prstGeom prst="rect">
            <a:avLst/>
          </a:prstGeom>
          <a:noFill/>
        </p:spPr>
        <p:txBody>
          <a:bodyPr wrap="square" rtlCol="0">
            <a:spAutoFit/>
          </a:bodyPr>
          <a:lstStyle/>
          <a:p>
            <a:pPr marL="342900" indent="-342900">
              <a:buFont typeface="Arial" panose="020B0604020202020204" pitchFamily="34" charset="0"/>
              <a:buChar char="•"/>
            </a:pPr>
            <a:r>
              <a:rPr lang="zh-CN" altLang="en-US" sz="2400" b="1" dirty="0"/>
              <a:t>已在白光中子源上开展了束斑测量</a:t>
            </a:r>
          </a:p>
        </p:txBody>
      </p:sp>
      <mc:AlternateContent xmlns:mc="http://schemas.openxmlformats.org/markup-compatibility/2006" xmlns:a14="http://schemas.microsoft.com/office/drawing/2010/main">
        <mc:Choice Requires="a14">
          <p:sp>
            <p:nvSpPr>
              <p:cNvPr id="12" name="文本占位符 2">
                <a:extLst>
                  <a:ext uri="{FF2B5EF4-FFF2-40B4-BE49-F238E27FC236}">
                    <a16:creationId xmlns:a16="http://schemas.microsoft.com/office/drawing/2014/main" id="{F4D29347-7A2B-4288-ABB8-723EC27766D7}"/>
                  </a:ext>
                </a:extLst>
              </p:cNvPr>
              <p:cNvSpPr txBox="1">
                <a:spLocks/>
              </p:cNvSpPr>
              <p:nvPr/>
            </p:nvSpPr>
            <p:spPr>
              <a:xfrm>
                <a:off x="4358608" y="4672149"/>
                <a:ext cx="5072558" cy="1792768"/>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L="198000" marR="0" lvl="0" indent="-198000" algn="l" rtl="0" eaLnBrk="1" hangingPunct="1">
                  <a:lnSpc>
                    <a:spcPct val="110000"/>
                  </a:lnSpc>
                  <a:spcBef>
                    <a:spcPts val="0"/>
                  </a:spcBef>
                  <a:spcAft>
                    <a:spcPts val="225"/>
                  </a:spcAft>
                  <a:buClr>
                    <a:schemeClr val="tx2"/>
                  </a:buClr>
                  <a:buSzPct val="100000"/>
                  <a:buFont typeface="Wingdings" pitchFamily="2" charset="2"/>
                  <a:buChar char="l"/>
                  <a:defRPr sz="1200" b="0" i="0" u="none" strike="noStrike" cap="none">
                    <a:solidFill>
                      <a:schemeClr val="tx2"/>
                    </a:solidFill>
                    <a:latin typeface="微软雅黑" pitchFamily="34" charset="-122"/>
                    <a:ea typeface="微软雅黑" pitchFamily="34" charset="-122"/>
                    <a:cs typeface="Arial"/>
                    <a:sym typeface="Arial"/>
                  </a:defRPr>
                </a:lvl1pPr>
                <a:lvl2pPr marL="327600" marR="0" lvl="1" indent="-171450" algn="l" rtl="0" eaLnBrk="1" hangingPunct="1">
                  <a:lnSpc>
                    <a:spcPct val="110000"/>
                  </a:lnSpc>
                  <a:spcBef>
                    <a:spcPts val="0"/>
                  </a:spcBef>
                  <a:spcAft>
                    <a:spcPts val="300"/>
                  </a:spcAft>
                  <a:buClr>
                    <a:srgbClr val="3D001D"/>
                  </a:buClr>
                  <a:buSzPct val="100000"/>
                  <a:buFont typeface="Wingdings" pitchFamily="2" charset="2"/>
                  <a:buChar char="p"/>
                  <a:defRPr sz="1000" b="0" i="0" u="none" strike="noStrike" cap="none">
                    <a:solidFill>
                      <a:srgbClr val="3D001D"/>
                    </a:solidFill>
                    <a:latin typeface="微软雅黑" pitchFamily="34" charset="-122"/>
                    <a:ea typeface="微软雅黑" pitchFamily="34" charset="-122"/>
                    <a:cs typeface="Arial"/>
                    <a:sym typeface="Arial"/>
                  </a:defRPr>
                </a:lvl2pPr>
                <a:lvl3pPr marL="1028700" marR="0" lvl="2" indent="-171450" algn="l" rtl="0" eaLnBrk="1" hangingPunct="1">
                  <a:lnSpc>
                    <a:spcPct val="90000"/>
                  </a:lnSpc>
                  <a:spcBef>
                    <a:spcPts val="375"/>
                  </a:spcBef>
                  <a:spcAft>
                    <a:spcPts val="0"/>
                  </a:spcAft>
                  <a:buClr>
                    <a:srgbClr val="3D001D"/>
                  </a:buClr>
                  <a:buSzPts val="1800"/>
                  <a:buFont typeface="Arial"/>
                  <a:buNone/>
                  <a:defRPr sz="1800" b="0" i="0" u="none" strike="noStrike" cap="none">
                    <a:solidFill>
                      <a:srgbClr val="3D001D"/>
                    </a:solidFill>
                    <a:latin typeface="Arial"/>
                    <a:ea typeface="Arial"/>
                    <a:cs typeface="Arial"/>
                    <a:sym typeface="Arial"/>
                  </a:defRPr>
                </a:lvl3pPr>
                <a:lvl4pPr marL="1371600" marR="0" lvl="3" indent="-171450" algn="l" rtl="0" eaLnBrk="1" hangingPunct="1">
                  <a:lnSpc>
                    <a:spcPct val="90000"/>
                  </a:lnSpc>
                  <a:spcBef>
                    <a:spcPts val="375"/>
                  </a:spcBef>
                  <a:spcAft>
                    <a:spcPts val="0"/>
                  </a:spcAft>
                  <a:buClr>
                    <a:srgbClr val="3D001D"/>
                  </a:buClr>
                  <a:buSzPts val="1800"/>
                  <a:buFont typeface="Arial"/>
                  <a:buNone/>
                  <a:defRPr sz="1600" b="0" i="0" u="none" strike="noStrike" cap="none">
                    <a:solidFill>
                      <a:srgbClr val="3D001D"/>
                    </a:solidFill>
                    <a:latin typeface="Arial"/>
                    <a:ea typeface="Arial"/>
                    <a:cs typeface="Arial"/>
                    <a:sym typeface="Arial"/>
                  </a:defRPr>
                </a:lvl4pPr>
                <a:lvl5pPr marL="1714500" marR="0" lvl="4" indent="-171450" algn="l" rtl="0" eaLnBrk="1" hangingPunct="1">
                  <a:lnSpc>
                    <a:spcPct val="90000"/>
                  </a:lnSpc>
                  <a:spcBef>
                    <a:spcPts val="375"/>
                  </a:spcBef>
                  <a:spcAft>
                    <a:spcPts val="0"/>
                  </a:spcAft>
                  <a:buClr>
                    <a:srgbClr val="3D001D"/>
                  </a:buClr>
                  <a:buSzPts val="1800"/>
                  <a:buFont typeface="Arial"/>
                  <a:buNone/>
                  <a:defRPr sz="1600" b="0" i="0" u="none" strike="noStrike" cap="none">
                    <a:solidFill>
                      <a:srgbClr val="3D001D"/>
                    </a:solidFill>
                    <a:latin typeface="Arial"/>
                    <a:ea typeface="Arial"/>
                    <a:cs typeface="Arial"/>
                    <a:sym typeface="Arial"/>
                  </a:defRPr>
                </a:lvl5pPr>
                <a:lvl6pPr marL="2057400" marR="0" lvl="5" indent="-257175" algn="l" rtl="0" eaLnBrk="1" hangingPunct="1">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2400300" marR="0" lvl="6" indent="-257175" algn="l" rtl="0" eaLnBrk="1" hangingPunct="1">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2743200" marR="0" lvl="7" indent="-257175" algn="l" rtl="0" eaLnBrk="1" hangingPunct="1">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3086100" marR="0" lvl="8" indent="-257175" algn="l" rtl="0" eaLnBrk="1" hangingPunct="1">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0" indent="0">
                  <a:lnSpc>
                    <a:spcPct val="100000"/>
                  </a:lnSpc>
                  <a:spcAft>
                    <a:spcPts val="1200"/>
                  </a:spcAft>
                  <a:buClr>
                    <a:srgbClr val="001B36"/>
                  </a:buClr>
                  <a:buNone/>
                  <a:defRPr/>
                </a:pPr>
                <a:r>
                  <a:rPr kumimoji="0" lang="zh-CN" altLang="en-US" sz="1800" i="0" u="none" strike="noStrike" kern="0" cap="none" spc="0" normalizeH="0" baseline="0" noProof="0" dirty="0">
                    <a:ln>
                      <a:noFill/>
                    </a:ln>
                    <a:solidFill>
                      <a:srgbClr val="001B36"/>
                    </a:solidFill>
                    <a:effectLst/>
                    <a:uLnTx/>
                    <a:uFillTx/>
                    <a:latin typeface="+mj-ea"/>
                    <a:ea typeface="+mj-ea"/>
                    <a:cs typeface="Arial"/>
                    <a:sym typeface="Arial"/>
                  </a:rPr>
                  <a:t>拟合结果：</a:t>
                </a:r>
                <a:endParaRPr kumimoji="0" lang="en-US" altLang="zh-CN" sz="1800" i="0" u="none" strike="noStrike" kern="0" cap="none" spc="0" normalizeH="0" baseline="0" noProof="0" dirty="0">
                  <a:ln>
                    <a:noFill/>
                  </a:ln>
                  <a:solidFill>
                    <a:srgbClr val="001B36"/>
                  </a:solidFill>
                  <a:effectLst/>
                  <a:uLnTx/>
                  <a:uFillTx/>
                  <a:latin typeface="+mj-ea"/>
                  <a:ea typeface="+mj-ea"/>
                  <a:cs typeface="Arial"/>
                  <a:sym typeface="Arial"/>
                </a:endParaRPr>
              </a:p>
              <a:p>
                <a:pPr>
                  <a:lnSpc>
                    <a:spcPct val="100000"/>
                  </a:lnSpc>
                  <a:spcAft>
                    <a:spcPts val="1200"/>
                  </a:spcAft>
                  <a:buClr>
                    <a:srgbClr val="001B36"/>
                  </a:buClr>
                  <a:buFont typeface="Arial" panose="020B0604020202020204" pitchFamily="34" charset="0"/>
                  <a:buChar char="•"/>
                  <a:defRPr/>
                </a:pPr>
                <a:r>
                  <a:rPr kumimoji="0" lang="zh-CN" altLang="en-US" sz="1800" i="0" u="none" strike="noStrike" kern="0" cap="none" spc="0" normalizeH="0" baseline="0" noProof="0" dirty="0">
                    <a:ln>
                      <a:noFill/>
                    </a:ln>
                    <a:solidFill>
                      <a:srgbClr val="001B36"/>
                    </a:solidFill>
                    <a:effectLst/>
                    <a:uLnTx/>
                    <a:uFillTx/>
                    <a:latin typeface="+mj-ea"/>
                    <a:ea typeface="+mj-ea"/>
                    <a:cs typeface="Arial"/>
                    <a:sym typeface="Wingdings" pitchFamily="2" charset="2"/>
                  </a:rPr>
                  <a:t>束斑中心</a:t>
                </a:r>
                <a14:m>
                  <m:oMath xmlns:m="http://schemas.openxmlformats.org/officeDocument/2006/math">
                    <m:r>
                      <a:rPr kumimoji="0" lang="en-US" altLang="zh-CN" sz="1800" b="0" i="0" u="none" strike="noStrike" kern="0" cap="none" spc="0" normalizeH="0" baseline="0" noProof="0" smtClean="0">
                        <a:ln>
                          <a:noFill/>
                        </a:ln>
                        <a:solidFill>
                          <a:srgbClr val="001B36"/>
                        </a:solidFill>
                        <a:effectLst/>
                        <a:uLnTx/>
                        <a:uFillTx/>
                        <a:latin typeface="Cambria Math" panose="02040503050406030204" pitchFamily="18" charset="0"/>
                        <a:ea typeface="+mj-ea"/>
                        <a:sym typeface="Wingdings" pitchFamily="2" charset="2"/>
                      </a:rPr>
                      <m:t> </m:t>
                    </m:r>
                    <m:r>
                      <a:rPr kumimoji="0" lang="en-US" altLang="zh-CN" sz="1800" b="0" i="1" u="none" strike="noStrike" kern="0" cap="none" spc="0" normalizeH="0" baseline="0" noProof="0" smtClean="0">
                        <a:ln>
                          <a:noFill/>
                        </a:ln>
                        <a:solidFill>
                          <a:srgbClr val="001B36"/>
                        </a:solidFill>
                        <a:effectLst/>
                        <a:uLnTx/>
                        <a:uFillTx/>
                        <a:latin typeface="Cambria Math" panose="02040503050406030204" pitchFamily="18" charset="0"/>
                        <a:ea typeface="+mj-ea"/>
                        <a:sym typeface="Wingdings" pitchFamily="2" charset="2"/>
                      </a:rPr>
                      <m:t>(</m:t>
                    </m:r>
                    <m:sSub>
                      <m:sSubPr>
                        <m:ctrlPr>
                          <a:rPr kumimoji="0" lang="en-US" altLang="zh-CN" sz="1800" i="1" u="none" strike="noStrike" kern="0" cap="none" spc="0" normalizeH="0" baseline="0" noProof="0" smtClean="0">
                            <a:ln>
                              <a:noFill/>
                            </a:ln>
                            <a:solidFill>
                              <a:srgbClr val="001B36"/>
                            </a:solidFill>
                            <a:effectLst/>
                            <a:uLnTx/>
                            <a:uFillTx/>
                            <a:latin typeface="Cambria Math" panose="02040503050406030204" pitchFamily="18" charset="0"/>
                            <a:ea typeface="+mj-ea"/>
                            <a:sym typeface="Wingdings" pitchFamily="2" charset="2"/>
                          </a:rPr>
                        </m:ctrlPr>
                      </m:sSubPr>
                      <m:e>
                        <m:r>
                          <a:rPr kumimoji="0" lang="en-US" altLang="zh-CN" sz="1800" b="0" i="1" u="none" strike="noStrike" kern="0" cap="none" spc="0" normalizeH="0" baseline="0" noProof="0" smtClean="0">
                            <a:ln>
                              <a:noFill/>
                            </a:ln>
                            <a:solidFill>
                              <a:srgbClr val="001B36"/>
                            </a:solidFill>
                            <a:effectLst/>
                            <a:uLnTx/>
                            <a:uFillTx/>
                            <a:latin typeface="Cambria Math" panose="02040503050406030204" pitchFamily="18" charset="0"/>
                            <a:ea typeface="+mj-ea"/>
                            <a:sym typeface="Wingdings" pitchFamily="2" charset="2"/>
                          </a:rPr>
                          <m:t>𝑥</m:t>
                        </m:r>
                      </m:e>
                      <m:sub>
                        <m:r>
                          <a:rPr kumimoji="0" lang="en-US" altLang="zh-CN" sz="1800" b="0" i="1" u="none" strike="noStrike" kern="0" cap="none" spc="0" normalizeH="0" baseline="0" noProof="0" smtClean="0">
                            <a:ln>
                              <a:noFill/>
                            </a:ln>
                            <a:solidFill>
                              <a:srgbClr val="001B36"/>
                            </a:solidFill>
                            <a:effectLst/>
                            <a:uLnTx/>
                            <a:uFillTx/>
                            <a:latin typeface="Cambria Math" panose="02040503050406030204" pitchFamily="18" charset="0"/>
                            <a:ea typeface="+mj-ea"/>
                            <a:sym typeface="Wingdings" pitchFamily="2" charset="2"/>
                          </a:rPr>
                          <m:t>0</m:t>
                        </m:r>
                      </m:sub>
                    </m:sSub>
                    <m:r>
                      <a:rPr kumimoji="0" lang="en-US" altLang="zh-CN" sz="1800" b="0" i="1" u="none" strike="noStrike" kern="0" cap="none" spc="0" normalizeH="0" baseline="0" noProof="0" smtClean="0">
                        <a:ln>
                          <a:noFill/>
                        </a:ln>
                        <a:solidFill>
                          <a:srgbClr val="001B36"/>
                        </a:solidFill>
                        <a:effectLst/>
                        <a:uLnTx/>
                        <a:uFillTx/>
                        <a:latin typeface="Cambria Math" panose="02040503050406030204" pitchFamily="18" charset="0"/>
                        <a:ea typeface="+mj-ea"/>
                        <a:sym typeface="Wingdings" pitchFamily="2" charset="2"/>
                      </a:rPr>
                      <m:t>,  </m:t>
                    </m:r>
                    <m:sSub>
                      <m:sSubPr>
                        <m:ctrlPr>
                          <a:rPr kumimoji="0" lang="en-US" altLang="zh-CN" sz="1800" i="1" u="none" strike="noStrike" kern="0" cap="none" spc="0" normalizeH="0" baseline="0" noProof="0" smtClean="0">
                            <a:ln>
                              <a:noFill/>
                            </a:ln>
                            <a:solidFill>
                              <a:srgbClr val="001B36"/>
                            </a:solidFill>
                            <a:effectLst/>
                            <a:uLnTx/>
                            <a:uFillTx/>
                            <a:latin typeface="Cambria Math" panose="02040503050406030204" pitchFamily="18" charset="0"/>
                            <a:ea typeface="+mj-ea"/>
                            <a:sym typeface="Wingdings" pitchFamily="2" charset="2"/>
                          </a:rPr>
                        </m:ctrlPr>
                      </m:sSubPr>
                      <m:e>
                        <m:r>
                          <a:rPr kumimoji="0" lang="en-US" altLang="zh-CN" sz="1800" b="0" i="1" u="none" strike="noStrike" kern="0" cap="none" spc="0" normalizeH="0" baseline="0" noProof="0" smtClean="0">
                            <a:ln>
                              <a:noFill/>
                            </a:ln>
                            <a:solidFill>
                              <a:srgbClr val="001B36"/>
                            </a:solidFill>
                            <a:effectLst/>
                            <a:uLnTx/>
                            <a:uFillTx/>
                            <a:latin typeface="Cambria Math" panose="02040503050406030204" pitchFamily="18" charset="0"/>
                            <a:ea typeface="+mj-ea"/>
                            <a:sym typeface="Wingdings" pitchFamily="2" charset="2"/>
                          </a:rPr>
                          <m:t>𝑦</m:t>
                        </m:r>
                      </m:e>
                      <m:sub>
                        <m:r>
                          <a:rPr kumimoji="0" lang="en-US" altLang="zh-CN" sz="1800" b="0" i="1" u="none" strike="noStrike" kern="0" cap="none" spc="0" normalizeH="0" baseline="0" noProof="0" smtClean="0">
                            <a:ln>
                              <a:noFill/>
                            </a:ln>
                            <a:solidFill>
                              <a:srgbClr val="001B36"/>
                            </a:solidFill>
                            <a:effectLst/>
                            <a:uLnTx/>
                            <a:uFillTx/>
                            <a:latin typeface="Cambria Math" panose="02040503050406030204" pitchFamily="18" charset="0"/>
                            <a:ea typeface="+mj-ea"/>
                            <a:sym typeface="Wingdings" pitchFamily="2" charset="2"/>
                          </a:rPr>
                          <m:t>0</m:t>
                        </m:r>
                      </m:sub>
                    </m:sSub>
                    <m:r>
                      <a:rPr kumimoji="0" lang="en-US" altLang="zh-CN" sz="1800" b="0" i="1" u="none" strike="noStrike" kern="0" cap="none" spc="0" normalizeH="0" baseline="0" noProof="0" smtClean="0">
                        <a:ln>
                          <a:noFill/>
                        </a:ln>
                        <a:solidFill>
                          <a:srgbClr val="001B36"/>
                        </a:solidFill>
                        <a:effectLst/>
                        <a:uLnTx/>
                        <a:uFillTx/>
                        <a:latin typeface="Cambria Math" panose="02040503050406030204" pitchFamily="18" charset="0"/>
                        <a:ea typeface="+mj-ea"/>
                        <a:sym typeface="Wingdings" pitchFamily="2" charset="2"/>
                      </a:rPr>
                      <m:t>)</m:t>
                    </m:r>
                  </m:oMath>
                </a14:m>
                <a:r>
                  <a:rPr kumimoji="0" lang="zh-CN" altLang="en-US" sz="1800" i="0" u="none" strike="noStrike" kern="0" cap="none" spc="0" normalizeH="0" baseline="0" noProof="0" dirty="0">
                    <a:ln>
                      <a:noFill/>
                    </a:ln>
                    <a:solidFill>
                      <a:srgbClr val="001B36"/>
                    </a:solidFill>
                    <a:effectLst/>
                    <a:uLnTx/>
                    <a:uFillTx/>
                    <a:latin typeface="+mj-ea"/>
                    <a:ea typeface="+mj-ea"/>
                    <a:cs typeface="Arial"/>
                    <a:sym typeface="Wingdings" pitchFamily="2" charset="2"/>
                  </a:rPr>
                  <a:t>：</a:t>
                </a:r>
                <a:r>
                  <a:rPr kumimoji="0" lang="en-US" altLang="zh-CN" sz="1800" i="0" u="none" strike="noStrike" kern="0" cap="none" spc="0" normalizeH="0" baseline="0" noProof="0" dirty="0">
                    <a:ln>
                      <a:noFill/>
                    </a:ln>
                    <a:solidFill>
                      <a:srgbClr val="001B36"/>
                    </a:solidFill>
                    <a:effectLst/>
                    <a:uLnTx/>
                    <a:uFillTx/>
                    <a:latin typeface="+mj-ea"/>
                    <a:ea typeface="+mj-ea"/>
                    <a:cs typeface="Arial"/>
                    <a:sym typeface="Wingdings" pitchFamily="2" charset="2"/>
                  </a:rPr>
                  <a:t>(-3.1mm, 0.6mm)</a:t>
                </a:r>
              </a:p>
              <a:p>
                <a:pPr>
                  <a:lnSpc>
                    <a:spcPct val="100000"/>
                  </a:lnSpc>
                  <a:spcAft>
                    <a:spcPts val="1200"/>
                  </a:spcAft>
                  <a:buClr>
                    <a:srgbClr val="001B36"/>
                  </a:buClr>
                  <a:buFont typeface="Arial" panose="020B0604020202020204" pitchFamily="34" charset="0"/>
                  <a:buChar char="•"/>
                  <a:defRPr/>
                </a:pPr>
                <a:r>
                  <a:rPr kumimoji="0" lang="zh-CN" altLang="en-US" sz="1800" u="none" strike="noStrike" kern="0" cap="none" spc="0" normalizeH="0" baseline="0" noProof="0" dirty="0">
                    <a:ln>
                      <a:noFill/>
                    </a:ln>
                    <a:solidFill>
                      <a:srgbClr val="001B36"/>
                    </a:solidFill>
                    <a:effectLst/>
                    <a:uLnTx/>
                    <a:uFillTx/>
                    <a:latin typeface="+mj-ea"/>
                    <a:ea typeface="+mj-ea"/>
                    <a:sym typeface="Arial"/>
                  </a:rPr>
                  <a:t>束斑</a:t>
                </a:r>
                <a14:m>
                  <m:oMath xmlns:m="http://schemas.openxmlformats.org/officeDocument/2006/math">
                    <m:sSub>
                      <m:sSubPr>
                        <m:ctrlPr>
                          <a:rPr kumimoji="0" lang="en-US" altLang="zh-CN" sz="1800" i="1" u="none" strike="noStrike" kern="0" cap="none" spc="0" normalizeH="0" baseline="0" noProof="0">
                            <a:ln>
                              <a:noFill/>
                            </a:ln>
                            <a:solidFill>
                              <a:srgbClr val="001B36"/>
                            </a:solidFill>
                            <a:effectLst/>
                            <a:uLnTx/>
                            <a:uFillTx/>
                            <a:latin typeface="Cambria Math" panose="02040503050406030204" pitchFamily="18" charset="0"/>
                            <a:ea typeface="+mj-ea"/>
                            <a:sym typeface="Arial"/>
                          </a:rPr>
                        </m:ctrlPr>
                      </m:sSubPr>
                      <m:e>
                        <m:r>
                          <a:rPr kumimoji="0" lang="en-US" altLang="zh-CN" sz="1800" b="0" i="1" u="none" strike="noStrike" kern="0" cap="none" spc="0" normalizeH="0" baseline="0" noProof="0" smtClean="0">
                            <a:ln>
                              <a:noFill/>
                            </a:ln>
                            <a:solidFill>
                              <a:srgbClr val="001B36"/>
                            </a:solidFill>
                            <a:effectLst/>
                            <a:uLnTx/>
                            <a:uFillTx/>
                            <a:latin typeface="Cambria Math" panose="02040503050406030204" pitchFamily="18" charset="0"/>
                            <a:ea typeface="+mj-ea"/>
                            <a:sym typeface="Arial"/>
                          </a:rPr>
                          <m:t>𝑟</m:t>
                        </m:r>
                      </m:e>
                      <m:sub>
                        <m:r>
                          <a:rPr kumimoji="0" lang="en-US" altLang="zh-CN" sz="1800" b="0" i="1" u="none" strike="noStrike" kern="0" cap="none" spc="0" normalizeH="0" baseline="0" noProof="0" smtClean="0">
                            <a:ln>
                              <a:noFill/>
                            </a:ln>
                            <a:solidFill>
                              <a:srgbClr val="001B36"/>
                            </a:solidFill>
                            <a:effectLst/>
                            <a:uLnTx/>
                            <a:uFillTx/>
                            <a:latin typeface="Cambria Math" panose="02040503050406030204" pitchFamily="18" charset="0"/>
                            <a:ea typeface="+mj-ea"/>
                            <a:sym typeface="Arial"/>
                          </a:rPr>
                          <m:t>0</m:t>
                        </m:r>
                      </m:sub>
                    </m:sSub>
                    <m:r>
                      <a:rPr kumimoji="0" lang="en-US" altLang="zh-CN" sz="1800" b="0" i="1" u="none" strike="noStrike" kern="0" cap="none" spc="0" normalizeH="0" baseline="0" noProof="0" smtClean="0">
                        <a:ln>
                          <a:noFill/>
                        </a:ln>
                        <a:solidFill>
                          <a:srgbClr val="001B36"/>
                        </a:solidFill>
                        <a:effectLst/>
                        <a:uLnTx/>
                        <a:uFillTx/>
                        <a:latin typeface="Cambria Math" panose="02040503050406030204" pitchFamily="18" charset="0"/>
                        <a:ea typeface="+mj-ea"/>
                        <a:sym typeface="Arial"/>
                      </a:rPr>
                      <m:t> </m:t>
                    </m:r>
                  </m:oMath>
                </a14:m>
                <a:r>
                  <a:rPr kumimoji="0" lang="zh-CN" altLang="en-US" sz="1800" i="0" u="none" strike="noStrike" kern="0" cap="none" spc="0" normalizeH="0" baseline="0" noProof="0" dirty="0">
                    <a:ln>
                      <a:noFill/>
                    </a:ln>
                    <a:solidFill>
                      <a:srgbClr val="001B36"/>
                    </a:solidFill>
                    <a:effectLst/>
                    <a:uLnTx/>
                    <a:uFillTx/>
                    <a:latin typeface="+mj-ea"/>
                    <a:ea typeface="+mj-ea"/>
                    <a:cs typeface="Arial"/>
                    <a:sym typeface="Wingdings" pitchFamily="2" charset="2"/>
                  </a:rPr>
                  <a:t>：</a:t>
                </a:r>
                <a:r>
                  <a:rPr kumimoji="0" lang="en-US" altLang="zh-CN" sz="1800" i="0" u="none" strike="noStrike" kern="0" cap="none" spc="0" normalizeH="0" baseline="0" noProof="0" dirty="0">
                    <a:ln>
                      <a:noFill/>
                    </a:ln>
                    <a:solidFill>
                      <a:srgbClr val="001B36"/>
                    </a:solidFill>
                    <a:effectLst/>
                    <a:uLnTx/>
                    <a:uFillTx/>
                    <a:latin typeface="+mj-ea"/>
                    <a:ea typeface="+mj-ea"/>
                    <a:cs typeface="Arial"/>
                    <a:sym typeface="Wingdings" pitchFamily="2" charset="2"/>
                  </a:rPr>
                  <a:t>17.7±0.1mm</a:t>
                </a:r>
              </a:p>
              <a:p>
                <a:pPr>
                  <a:lnSpc>
                    <a:spcPct val="100000"/>
                  </a:lnSpc>
                  <a:spcAft>
                    <a:spcPts val="1200"/>
                  </a:spcAft>
                  <a:buClr>
                    <a:srgbClr val="001B36"/>
                  </a:buClr>
                  <a:buFont typeface="Arial" panose="020B0604020202020204" pitchFamily="34" charset="0"/>
                  <a:buChar char="•"/>
                  <a:defRPr/>
                </a:pPr>
                <a:r>
                  <a:rPr lang="zh-CN" altLang="en-US" sz="1800" kern="0" dirty="0">
                    <a:solidFill>
                      <a:srgbClr val="001B36"/>
                    </a:solidFill>
                    <a:latin typeface="+mj-ea"/>
                    <a:ea typeface="+mj-ea"/>
                  </a:rPr>
                  <a:t>位置分辨率约 </a:t>
                </a:r>
                <a:r>
                  <a:rPr lang="en-US" altLang="zh-CN" sz="1800" kern="0" dirty="0">
                    <a:solidFill>
                      <a:srgbClr val="001B36"/>
                    </a:solidFill>
                    <a:latin typeface="+mj-ea"/>
                    <a:ea typeface="+mj-ea"/>
                  </a:rPr>
                  <a:t>100 </a:t>
                </a:r>
                <a:r>
                  <a:rPr lang="en-US" altLang="zh-CN" sz="1800" kern="0" dirty="0">
                    <a:solidFill>
                      <a:srgbClr val="001B36"/>
                    </a:solidFill>
                    <a:latin typeface="Calibri" panose="020F0502020204030204" pitchFamily="34" charset="0"/>
                    <a:ea typeface="+mj-ea"/>
                    <a:cs typeface="Calibri" panose="020F0502020204030204" pitchFamily="34" charset="0"/>
                  </a:rPr>
                  <a:t>µ</a:t>
                </a:r>
                <a:r>
                  <a:rPr lang="en-US" altLang="zh-CN" sz="1800" kern="0" dirty="0">
                    <a:solidFill>
                      <a:srgbClr val="001B36"/>
                    </a:solidFill>
                    <a:latin typeface="+mj-ea"/>
                    <a:ea typeface="+mj-ea"/>
                  </a:rPr>
                  <a:t>m</a:t>
                </a:r>
                <a:endParaRPr kumimoji="0" lang="en-US" altLang="zh-CN" sz="1800" i="0" u="none" strike="noStrike" kern="0" cap="none" spc="0" normalizeH="0" baseline="0" noProof="0" dirty="0">
                  <a:ln>
                    <a:noFill/>
                  </a:ln>
                  <a:solidFill>
                    <a:srgbClr val="001B36"/>
                  </a:solidFill>
                  <a:effectLst/>
                  <a:uLnTx/>
                  <a:uFillTx/>
                  <a:latin typeface="+mj-ea"/>
                  <a:ea typeface="+mj-ea"/>
                  <a:cs typeface="Arial"/>
                  <a:sym typeface="Arial"/>
                </a:endParaRPr>
              </a:p>
            </p:txBody>
          </p:sp>
        </mc:Choice>
        <mc:Fallback xmlns="">
          <p:sp>
            <p:nvSpPr>
              <p:cNvPr id="12" name="文本占位符 2">
                <a:extLst>
                  <a:ext uri="{FF2B5EF4-FFF2-40B4-BE49-F238E27FC236}">
                    <a16:creationId xmlns:a16="http://schemas.microsoft.com/office/drawing/2014/main" id="{F4D29347-7A2B-4288-ABB8-723EC27766D7}"/>
                  </a:ext>
                </a:extLst>
              </p:cNvPr>
              <p:cNvSpPr txBox="1">
                <a:spLocks noRot="1" noChangeAspect="1" noMove="1" noResize="1" noEditPoints="1" noAdjustHandles="1" noChangeArrowheads="1" noChangeShapeType="1" noTextEdit="1"/>
              </p:cNvSpPr>
              <p:nvPr/>
            </p:nvSpPr>
            <p:spPr>
              <a:xfrm>
                <a:off x="4358608" y="4672149"/>
                <a:ext cx="5072558" cy="1792768"/>
              </a:xfrm>
              <a:prstGeom prst="rect">
                <a:avLst/>
              </a:prstGeom>
              <a:blipFill>
                <a:blip r:embed="rId7"/>
                <a:stretch>
                  <a:fillRect l="-1442" t="-2373"/>
                </a:stretch>
              </a:blipFill>
              <a:ln>
                <a:noFill/>
              </a:ln>
            </p:spPr>
            <p:txBody>
              <a:bodyPr/>
              <a:lstStyle/>
              <a:p>
                <a:r>
                  <a:rPr lang="zh-CN" altLang="en-US">
                    <a:noFill/>
                  </a:rPr>
                  <a:t> </a:t>
                </a:r>
              </a:p>
            </p:txBody>
          </p:sp>
        </mc:Fallback>
      </mc:AlternateContent>
      <p:pic>
        <p:nvPicPr>
          <p:cNvPr id="13" name="Picture 2">
            <a:extLst>
              <a:ext uri="{FF2B5EF4-FFF2-40B4-BE49-F238E27FC236}">
                <a16:creationId xmlns:a16="http://schemas.microsoft.com/office/drawing/2014/main" id="{88DE21E1-0FE7-4E70-A940-A5942222BC8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00620" y="4548762"/>
            <a:ext cx="2713057" cy="1805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539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C10FC5-7DB6-4EA0-949F-15B3300C663B}"/>
              </a:ext>
            </a:extLst>
          </p:cNvPr>
          <p:cNvSpPr>
            <a:spLocks noGrp="1"/>
          </p:cNvSpPr>
          <p:nvPr>
            <p:ph type="title"/>
          </p:nvPr>
        </p:nvSpPr>
        <p:spPr/>
        <p:txBody>
          <a:bodyPr>
            <a:normAutofit/>
          </a:bodyPr>
          <a:lstStyle/>
          <a:p>
            <a:r>
              <a:rPr lang="en-US" altLang="zh-CN" dirty="0"/>
              <a:t>5.5 </a:t>
            </a:r>
            <a:r>
              <a:rPr lang="zh-CN" altLang="en-US" dirty="0"/>
              <a:t>质子流强监测</a:t>
            </a:r>
            <a:r>
              <a:rPr lang="en-US" altLang="zh-CN" dirty="0"/>
              <a:t>——</a:t>
            </a:r>
            <a:r>
              <a:rPr lang="zh-CN" altLang="en-US" dirty="0"/>
              <a:t>长期实时质子流强监测</a:t>
            </a:r>
          </a:p>
        </p:txBody>
      </p:sp>
      <p:sp>
        <p:nvSpPr>
          <p:cNvPr id="3" name="内容占位符 2">
            <a:extLst>
              <a:ext uri="{FF2B5EF4-FFF2-40B4-BE49-F238E27FC236}">
                <a16:creationId xmlns:a16="http://schemas.microsoft.com/office/drawing/2014/main" id="{73F51F75-E0C3-476A-9630-1C2CF460CAD3}"/>
              </a:ext>
            </a:extLst>
          </p:cNvPr>
          <p:cNvSpPr>
            <a:spLocks noGrp="1"/>
          </p:cNvSpPr>
          <p:nvPr>
            <p:ph idx="1"/>
          </p:nvPr>
        </p:nvSpPr>
        <p:spPr>
          <a:xfrm>
            <a:off x="826672" y="1736857"/>
            <a:ext cx="3888996" cy="4351338"/>
          </a:xfrm>
        </p:spPr>
        <p:txBody>
          <a:bodyPr>
            <a:normAutofit/>
          </a:bodyPr>
          <a:lstStyle/>
          <a:p>
            <a:pPr marL="0" indent="0">
              <a:buNone/>
            </a:pPr>
            <a:r>
              <a:rPr lang="zh-CN" altLang="en-US" sz="2400" dirty="0"/>
              <a:t>测量需求</a:t>
            </a:r>
            <a:endParaRPr lang="en-US" altLang="zh-CN" sz="2400" dirty="0"/>
          </a:p>
          <a:p>
            <a:r>
              <a:rPr lang="zh-CN" altLang="en-US" sz="2400" dirty="0"/>
              <a:t>预计最大流强</a:t>
            </a:r>
            <a:r>
              <a:rPr lang="en-US" altLang="zh-CN" sz="2400" dirty="0"/>
              <a:t>5E7 p/s</a:t>
            </a:r>
          </a:p>
          <a:p>
            <a:r>
              <a:rPr lang="zh-CN" altLang="en-US" sz="2400" dirty="0"/>
              <a:t>设计值</a:t>
            </a:r>
            <a:r>
              <a:rPr lang="en-US" altLang="zh-CN" sz="2400" dirty="0"/>
              <a:t>1E6-1E8 p/s</a:t>
            </a:r>
            <a:r>
              <a:rPr lang="zh-CN" altLang="en-US" sz="2400" dirty="0"/>
              <a:t>，测量精度小于</a:t>
            </a:r>
            <a:r>
              <a:rPr lang="en-US" altLang="zh-CN" sz="2400" dirty="0"/>
              <a:t>10%</a:t>
            </a:r>
          </a:p>
          <a:p>
            <a:r>
              <a:rPr lang="zh-CN" altLang="en-US" sz="2400" dirty="0"/>
              <a:t>耐用，造价低</a:t>
            </a:r>
            <a:endParaRPr lang="en-US" altLang="zh-CN" sz="2400" dirty="0"/>
          </a:p>
          <a:p>
            <a:endParaRPr lang="en-US" altLang="zh-CN" sz="2400" dirty="0"/>
          </a:p>
          <a:p>
            <a:endParaRPr lang="zh-CN" altLang="en-US" sz="2400" dirty="0"/>
          </a:p>
        </p:txBody>
      </p:sp>
      <p:pic>
        <p:nvPicPr>
          <p:cNvPr id="4" name="图片 3">
            <a:extLst>
              <a:ext uri="{FF2B5EF4-FFF2-40B4-BE49-F238E27FC236}">
                <a16:creationId xmlns:a16="http://schemas.microsoft.com/office/drawing/2014/main" id="{5C66B278-CBE6-416F-AE93-8BC1FC7439DF}"/>
              </a:ext>
            </a:extLst>
          </p:cNvPr>
          <p:cNvPicPr>
            <a:picLocks noChangeAspect="1"/>
          </p:cNvPicPr>
          <p:nvPr/>
        </p:nvPicPr>
        <p:blipFill>
          <a:blip r:embed="rId2"/>
          <a:stretch>
            <a:fillRect/>
          </a:stretch>
        </p:blipFill>
        <p:spPr>
          <a:xfrm>
            <a:off x="838200" y="3957936"/>
            <a:ext cx="3379823" cy="2484847"/>
          </a:xfrm>
          <a:prstGeom prst="rect">
            <a:avLst/>
          </a:prstGeom>
        </p:spPr>
      </p:pic>
      <p:sp>
        <p:nvSpPr>
          <p:cNvPr id="5" name="文本框 4">
            <a:extLst>
              <a:ext uri="{FF2B5EF4-FFF2-40B4-BE49-F238E27FC236}">
                <a16:creationId xmlns:a16="http://schemas.microsoft.com/office/drawing/2014/main" id="{FB6FBD86-C7C2-405B-B10B-6AAB91860997}"/>
              </a:ext>
            </a:extLst>
          </p:cNvPr>
          <p:cNvSpPr txBox="1"/>
          <p:nvPr/>
        </p:nvSpPr>
        <p:spPr>
          <a:xfrm>
            <a:off x="4721890" y="2022892"/>
            <a:ext cx="6864279" cy="4093428"/>
          </a:xfrm>
          <a:prstGeom prst="rect">
            <a:avLst/>
          </a:prstGeom>
          <a:noFill/>
        </p:spPr>
        <p:txBody>
          <a:bodyPr wrap="square" rtlCol="0">
            <a:spAutoFit/>
          </a:bodyPr>
          <a:lstStyle/>
          <a:p>
            <a:r>
              <a:rPr lang="zh-CN" altLang="en-US" sz="2000" dirty="0"/>
              <a:t>测量思路：</a:t>
            </a:r>
            <a:endParaRPr lang="en-US" altLang="zh-CN" sz="2000" dirty="0"/>
          </a:p>
          <a:p>
            <a:pPr marL="342900" indent="-342900">
              <a:buAutoNum type="arabicPeriod"/>
            </a:pPr>
            <a:r>
              <a:rPr lang="zh-CN" altLang="en-US" sz="2000" dirty="0"/>
              <a:t>截断式</a:t>
            </a:r>
            <a:endParaRPr lang="en-US" altLang="zh-CN" sz="2000" dirty="0"/>
          </a:p>
          <a:p>
            <a:pPr marL="800100" lvl="1" indent="-342900">
              <a:buFont typeface="Arial" panose="020B0604020202020204" pitchFamily="34" charset="0"/>
              <a:buChar char="•"/>
            </a:pPr>
            <a:r>
              <a:rPr lang="zh-CN" altLang="en-US" sz="2000" b="1" dirty="0">
                <a:solidFill>
                  <a:srgbClr val="3333FF"/>
                </a:solidFill>
              </a:rPr>
              <a:t>采用二次电子发射原理（中低流强长期监测）</a:t>
            </a:r>
            <a:endParaRPr lang="en-US" altLang="zh-CN" sz="2000" b="1" dirty="0">
              <a:solidFill>
                <a:srgbClr val="3333FF"/>
              </a:solidFill>
            </a:endParaRPr>
          </a:p>
          <a:p>
            <a:pPr lvl="1"/>
            <a:r>
              <a:rPr lang="zh-CN" altLang="en-US" sz="2000" dirty="0"/>
              <a:t>优点：不受束流束斑分布影响；</a:t>
            </a:r>
            <a:endParaRPr lang="en-US" altLang="zh-CN" sz="2000" dirty="0"/>
          </a:p>
          <a:p>
            <a:pPr lvl="1"/>
            <a:r>
              <a:rPr lang="zh-CN" altLang="en-US" sz="2000" dirty="0"/>
              <a:t>缺点：影响质子角散；</a:t>
            </a:r>
            <a:endParaRPr lang="en-US" altLang="zh-CN" sz="2000" dirty="0"/>
          </a:p>
          <a:p>
            <a:pPr marL="342900" indent="-342900">
              <a:buAutoNum type="arabicPeriod"/>
            </a:pPr>
            <a:endParaRPr lang="en-US" altLang="zh-CN" sz="2000" dirty="0"/>
          </a:p>
          <a:p>
            <a:pPr marL="342900" indent="-342900">
              <a:buAutoNum type="arabicPeriod"/>
            </a:pPr>
            <a:endParaRPr lang="en-US" altLang="zh-CN" sz="2000" dirty="0"/>
          </a:p>
          <a:p>
            <a:pPr marL="342900" indent="-342900">
              <a:buAutoNum type="arabicPeriod"/>
            </a:pPr>
            <a:r>
              <a:rPr lang="zh-CN" altLang="en-US" sz="2000" dirty="0"/>
              <a:t>周边测量</a:t>
            </a:r>
            <a:endParaRPr lang="en-US" altLang="zh-CN" sz="2000" dirty="0"/>
          </a:p>
          <a:p>
            <a:pPr marL="800100" lvl="1" indent="-342900">
              <a:buFont typeface="Arial" panose="020B0604020202020204" pitchFamily="34" charset="0"/>
              <a:buChar char="•"/>
            </a:pPr>
            <a:r>
              <a:rPr lang="en-US" altLang="zh-CN" sz="2000" dirty="0"/>
              <a:t>CT</a:t>
            </a:r>
            <a:r>
              <a:rPr lang="zh-CN" altLang="en-US" sz="2000" dirty="0"/>
              <a:t>（一般测量大流强）</a:t>
            </a:r>
            <a:endParaRPr lang="en-US" altLang="zh-CN" sz="2000" dirty="0"/>
          </a:p>
          <a:p>
            <a:pPr marL="800100" lvl="1" indent="-342900">
              <a:buFont typeface="Arial" panose="020B0604020202020204" pitchFamily="34" charset="0"/>
              <a:buChar char="•"/>
            </a:pPr>
            <a:r>
              <a:rPr lang="zh-CN" altLang="en-US" sz="2000" b="1" dirty="0">
                <a:solidFill>
                  <a:srgbClr val="3333FF"/>
                </a:solidFill>
              </a:rPr>
              <a:t>半导体探测（低流强长期监测）</a:t>
            </a:r>
            <a:endParaRPr lang="en-US" altLang="zh-CN" sz="2000" b="1" dirty="0">
              <a:solidFill>
                <a:srgbClr val="3333FF"/>
              </a:solidFill>
            </a:endParaRPr>
          </a:p>
          <a:p>
            <a:pPr lvl="1"/>
            <a:r>
              <a:rPr lang="zh-CN" altLang="en-US" sz="2000" dirty="0"/>
              <a:t>优点：不影响主束流，低流强灵敏敏性好；</a:t>
            </a:r>
            <a:endParaRPr lang="en-US" altLang="zh-CN" sz="2000" dirty="0"/>
          </a:p>
          <a:p>
            <a:pPr lvl="1"/>
            <a:r>
              <a:rPr lang="zh-CN" altLang="en-US" sz="2000" dirty="0"/>
              <a:t>缺点：要求束斑分布确定及束流对中好；</a:t>
            </a:r>
            <a:endParaRPr lang="en-US" altLang="zh-CN" sz="2000" dirty="0"/>
          </a:p>
          <a:p>
            <a:pPr marL="342900" indent="-342900">
              <a:buAutoNum type="arabicPeriod"/>
            </a:pPr>
            <a:endParaRPr lang="zh-CN" altLang="en-US" sz="2000" dirty="0"/>
          </a:p>
        </p:txBody>
      </p:sp>
      <p:sp>
        <p:nvSpPr>
          <p:cNvPr id="22" name="文本框 21">
            <a:extLst>
              <a:ext uri="{FF2B5EF4-FFF2-40B4-BE49-F238E27FC236}">
                <a16:creationId xmlns:a16="http://schemas.microsoft.com/office/drawing/2014/main" id="{BBC09142-FF9D-4D19-843C-2761B29677E6}"/>
              </a:ext>
            </a:extLst>
          </p:cNvPr>
          <p:cNvSpPr txBox="1"/>
          <p:nvPr/>
        </p:nvSpPr>
        <p:spPr>
          <a:xfrm>
            <a:off x="1145097" y="5784902"/>
            <a:ext cx="2031325" cy="369332"/>
          </a:xfrm>
          <a:prstGeom prst="rect">
            <a:avLst/>
          </a:prstGeom>
          <a:noFill/>
        </p:spPr>
        <p:txBody>
          <a:bodyPr wrap="none" rtlCol="0">
            <a:spAutoFit/>
          </a:bodyPr>
          <a:lstStyle/>
          <a:p>
            <a:r>
              <a:rPr lang="zh-CN" altLang="en-US" dirty="0"/>
              <a:t>测量位置模拟束斑</a:t>
            </a:r>
          </a:p>
        </p:txBody>
      </p:sp>
      <p:grpSp>
        <p:nvGrpSpPr>
          <p:cNvPr id="23" name="组合 22">
            <a:extLst>
              <a:ext uri="{FF2B5EF4-FFF2-40B4-BE49-F238E27FC236}">
                <a16:creationId xmlns:a16="http://schemas.microsoft.com/office/drawing/2014/main" id="{B031FDC2-E023-4FB3-A1C3-E4A4BED835CF}"/>
              </a:ext>
            </a:extLst>
          </p:cNvPr>
          <p:cNvGrpSpPr>
            <a:grpSpLocks noChangeAspect="1"/>
          </p:cNvGrpSpPr>
          <p:nvPr/>
        </p:nvGrpSpPr>
        <p:grpSpPr>
          <a:xfrm>
            <a:off x="10128894" y="4548914"/>
            <a:ext cx="1800000" cy="1800000"/>
            <a:chOff x="899592" y="1700808"/>
            <a:chExt cx="2304000" cy="2304000"/>
          </a:xfrm>
        </p:grpSpPr>
        <p:grpSp>
          <p:nvGrpSpPr>
            <p:cNvPr id="24" name="组合 23">
              <a:extLst>
                <a:ext uri="{FF2B5EF4-FFF2-40B4-BE49-F238E27FC236}">
                  <a16:creationId xmlns:a16="http://schemas.microsoft.com/office/drawing/2014/main" id="{D0CC59C8-93D4-4A49-B711-3A3B22E1C248}"/>
                </a:ext>
              </a:extLst>
            </p:cNvPr>
            <p:cNvGrpSpPr/>
            <p:nvPr/>
          </p:nvGrpSpPr>
          <p:grpSpPr>
            <a:xfrm>
              <a:off x="899592" y="1700808"/>
              <a:ext cx="2304000" cy="2304000"/>
              <a:chOff x="1331647" y="1916840"/>
              <a:chExt cx="2304000" cy="2304000"/>
            </a:xfrm>
          </p:grpSpPr>
          <p:sp>
            <p:nvSpPr>
              <p:cNvPr id="47" name="椭圆 46">
                <a:extLst>
                  <a:ext uri="{FF2B5EF4-FFF2-40B4-BE49-F238E27FC236}">
                    <a16:creationId xmlns:a16="http://schemas.microsoft.com/office/drawing/2014/main" id="{6625986A-4804-48ED-B749-83BDDE2217B2}"/>
                  </a:ext>
                </a:extLst>
              </p:cNvPr>
              <p:cNvSpPr/>
              <p:nvPr/>
            </p:nvSpPr>
            <p:spPr bwMode="auto">
              <a:xfrm>
                <a:off x="1331647" y="1916840"/>
                <a:ext cx="2304000" cy="2304000"/>
              </a:xfrm>
              <a:prstGeom prst="ellipse">
                <a:avLst/>
              </a:prstGeom>
              <a:solidFill>
                <a:srgbClr val="000000">
                  <a:lumMod val="75000"/>
                  <a:lumOff val="25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srgbClr val="000000"/>
                  </a:solidFill>
                  <a:effectLst/>
                  <a:uLnTx/>
                  <a:uFillTx/>
                  <a:latin typeface="Arial" charset="0"/>
                  <a:ea typeface="宋体" pitchFamily="2" charset="-122"/>
                </a:endParaRPr>
              </a:p>
            </p:txBody>
          </p:sp>
          <p:sp>
            <p:nvSpPr>
              <p:cNvPr id="48" name="椭圆 47">
                <a:extLst>
                  <a:ext uri="{FF2B5EF4-FFF2-40B4-BE49-F238E27FC236}">
                    <a16:creationId xmlns:a16="http://schemas.microsoft.com/office/drawing/2014/main" id="{9F33F624-2543-4501-8FCB-2005BC25D6C8}"/>
                  </a:ext>
                </a:extLst>
              </p:cNvPr>
              <p:cNvSpPr/>
              <p:nvPr/>
            </p:nvSpPr>
            <p:spPr bwMode="auto">
              <a:xfrm>
                <a:off x="1403647" y="1988840"/>
                <a:ext cx="2160000" cy="2160000"/>
              </a:xfrm>
              <a:prstGeom prst="ellipse">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srgbClr val="000000"/>
                  </a:solidFill>
                  <a:effectLst/>
                  <a:uLnTx/>
                  <a:uFillTx/>
                  <a:latin typeface="Arial" charset="0"/>
                  <a:ea typeface="宋体" pitchFamily="2" charset="-122"/>
                </a:endParaRPr>
              </a:p>
            </p:txBody>
          </p:sp>
        </p:grpSp>
        <p:sp>
          <p:nvSpPr>
            <p:cNvPr id="25" name="椭圆 24">
              <a:extLst>
                <a:ext uri="{FF2B5EF4-FFF2-40B4-BE49-F238E27FC236}">
                  <a16:creationId xmlns:a16="http://schemas.microsoft.com/office/drawing/2014/main" id="{D7F21312-B95B-47B8-8831-6E402976A062}"/>
                </a:ext>
              </a:extLst>
            </p:cNvPr>
            <p:cNvSpPr>
              <a:spLocks noChangeAspect="1"/>
            </p:cNvSpPr>
            <p:nvPr/>
          </p:nvSpPr>
          <p:spPr bwMode="auto">
            <a:xfrm>
              <a:off x="1120870" y="1922086"/>
              <a:ext cx="1861444" cy="1861444"/>
            </a:xfrm>
            <a:prstGeom prst="ellipse">
              <a:avLst/>
            </a:prstGeom>
            <a:solidFill>
              <a:srgbClr val="FF6600"/>
            </a:solidFill>
            <a:ln w="76200" cap="flat" cmpd="sng" algn="ctr">
              <a:noFill/>
              <a:prstDash val="solid"/>
              <a:round/>
              <a:headEnd type="none" w="med" len="med"/>
              <a:tailEnd type="none" w="med" len="med"/>
            </a:ln>
            <a:effectLst>
              <a:softEdge rad="279400"/>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srgbClr val="000000"/>
                </a:solidFill>
                <a:effectLst/>
                <a:uLnTx/>
                <a:uFillTx/>
                <a:latin typeface="Arial" charset="0"/>
                <a:ea typeface="宋体" pitchFamily="2" charset="-122"/>
              </a:endParaRPr>
            </a:p>
          </p:txBody>
        </p:sp>
        <p:grpSp>
          <p:nvGrpSpPr>
            <p:cNvPr id="26" name="组合 25">
              <a:extLst>
                <a:ext uri="{FF2B5EF4-FFF2-40B4-BE49-F238E27FC236}">
                  <a16:creationId xmlns:a16="http://schemas.microsoft.com/office/drawing/2014/main" id="{EF89432E-B18C-44F3-BC35-065174524F48}"/>
                </a:ext>
              </a:extLst>
            </p:cNvPr>
            <p:cNvGrpSpPr/>
            <p:nvPr/>
          </p:nvGrpSpPr>
          <p:grpSpPr>
            <a:xfrm>
              <a:off x="1271655" y="2071905"/>
              <a:ext cx="1559872" cy="1559872"/>
              <a:chOff x="1789626" y="3178061"/>
              <a:chExt cx="1559872" cy="1559872"/>
            </a:xfrm>
          </p:grpSpPr>
          <p:grpSp>
            <p:nvGrpSpPr>
              <p:cNvPr id="27" name="组合 26">
                <a:extLst>
                  <a:ext uri="{FF2B5EF4-FFF2-40B4-BE49-F238E27FC236}">
                    <a16:creationId xmlns:a16="http://schemas.microsoft.com/office/drawing/2014/main" id="{7A2577A2-8C50-4026-BD7D-5AFFC9411744}"/>
                  </a:ext>
                </a:extLst>
              </p:cNvPr>
              <p:cNvGrpSpPr/>
              <p:nvPr/>
            </p:nvGrpSpPr>
            <p:grpSpPr>
              <a:xfrm>
                <a:off x="1789626" y="3809789"/>
                <a:ext cx="1559872" cy="296416"/>
                <a:chOff x="1703712" y="2920632"/>
                <a:chExt cx="1559872" cy="296416"/>
              </a:xfrm>
            </p:grpSpPr>
            <p:grpSp>
              <p:nvGrpSpPr>
                <p:cNvPr id="37" name="组合 36">
                  <a:extLst>
                    <a:ext uri="{FF2B5EF4-FFF2-40B4-BE49-F238E27FC236}">
                      <a16:creationId xmlns:a16="http://schemas.microsoft.com/office/drawing/2014/main" id="{04F0D25D-4E97-44FD-8141-F84457DB075F}"/>
                    </a:ext>
                  </a:extLst>
                </p:cNvPr>
                <p:cNvGrpSpPr/>
                <p:nvPr/>
              </p:nvGrpSpPr>
              <p:grpSpPr>
                <a:xfrm>
                  <a:off x="3049276" y="2920632"/>
                  <a:ext cx="214308" cy="296416"/>
                  <a:chOff x="3049276" y="2920632"/>
                  <a:chExt cx="214308" cy="296416"/>
                </a:xfrm>
              </p:grpSpPr>
              <p:grpSp>
                <p:nvGrpSpPr>
                  <p:cNvPr id="43" name="组合 42">
                    <a:extLst>
                      <a:ext uri="{FF2B5EF4-FFF2-40B4-BE49-F238E27FC236}">
                        <a16:creationId xmlns:a16="http://schemas.microsoft.com/office/drawing/2014/main" id="{7A95B258-CD4B-4F39-B0FF-0FD43562DAC8}"/>
                      </a:ext>
                    </a:extLst>
                  </p:cNvPr>
                  <p:cNvGrpSpPr/>
                  <p:nvPr/>
                </p:nvGrpSpPr>
                <p:grpSpPr>
                  <a:xfrm>
                    <a:off x="3049276" y="2920632"/>
                    <a:ext cx="214308" cy="296416"/>
                    <a:chOff x="2768206" y="2938694"/>
                    <a:chExt cx="214308" cy="296416"/>
                  </a:xfrm>
                </p:grpSpPr>
                <p:sp>
                  <p:nvSpPr>
                    <p:cNvPr id="45" name="矩形 44">
                      <a:extLst>
                        <a:ext uri="{FF2B5EF4-FFF2-40B4-BE49-F238E27FC236}">
                          <a16:creationId xmlns:a16="http://schemas.microsoft.com/office/drawing/2014/main" id="{D64F309D-E034-4967-9D40-3032D123EB1B}"/>
                        </a:ext>
                      </a:extLst>
                    </p:cNvPr>
                    <p:cNvSpPr/>
                    <p:nvPr/>
                  </p:nvSpPr>
                  <p:spPr bwMode="auto">
                    <a:xfrm>
                      <a:off x="2768206" y="3032836"/>
                      <a:ext cx="147610" cy="108132"/>
                    </a:xfrm>
                    <a:prstGeom prst="rect">
                      <a:avLst/>
                    </a:prstGeom>
                    <a:solidFill>
                      <a:srgbClr val="0000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srgbClr val="000000"/>
                        </a:solidFill>
                        <a:effectLst/>
                        <a:uLnTx/>
                        <a:uFillTx/>
                        <a:latin typeface="Arial" charset="0"/>
                        <a:ea typeface="宋体" pitchFamily="2" charset="-122"/>
                      </a:endParaRPr>
                    </a:p>
                  </p:txBody>
                </p:sp>
                <p:sp>
                  <p:nvSpPr>
                    <p:cNvPr id="46" name="矩形 45">
                      <a:extLst>
                        <a:ext uri="{FF2B5EF4-FFF2-40B4-BE49-F238E27FC236}">
                          <a16:creationId xmlns:a16="http://schemas.microsoft.com/office/drawing/2014/main" id="{8C2B51B9-18A8-4E85-9D9F-306DA1BD6A60}"/>
                        </a:ext>
                      </a:extLst>
                    </p:cNvPr>
                    <p:cNvSpPr/>
                    <p:nvPr/>
                  </p:nvSpPr>
                  <p:spPr bwMode="auto">
                    <a:xfrm>
                      <a:off x="2910514" y="2938694"/>
                      <a:ext cx="72000" cy="296416"/>
                    </a:xfrm>
                    <a:prstGeom prst="rect">
                      <a:avLst/>
                    </a:prstGeom>
                    <a:solidFill>
                      <a:srgbClr val="0000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srgbClr val="000000"/>
                        </a:solidFill>
                        <a:effectLst/>
                        <a:uLnTx/>
                        <a:uFillTx/>
                        <a:latin typeface="Arial" charset="0"/>
                        <a:ea typeface="宋体" pitchFamily="2" charset="-122"/>
                      </a:endParaRPr>
                    </a:p>
                  </p:txBody>
                </p:sp>
              </p:grpSp>
              <p:sp>
                <p:nvSpPr>
                  <p:cNvPr id="44" name="矩形 43">
                    <a:extLst>
                      <a:ext uri="{FF2B5EF4-FFF2-40B4-BE49-F238E27FC236}">
                        <a16:creationId xmlns:a16="http://schemas.microsoft.com/office/drawing/2014/main" id="{590E82BE-53F3-4575-B8B7-7530A0AD4870}"/>
                      </a:ext>
                    </a:extLst>
                  </p:cNvPr>
                  <p:cNvSpPr/>
                  <p:nvPr/>
                </p:nvSpPr>
                <p:spPr bwMode="auto">
                  <a:xfrm>
                    <a:off x="3066628" y="3032840"/>
                    <a:ext cx="72008" cy="720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srgbClr val="000000"/>
                      </a:solidFill>
                      <a:effectLst/>
                      <a:uLnTx/>
                      <a:uFillTx/>
                      <a:latin typeface="Arial" charset="0"/>
                      <a:ea typeface="宋体" pitchFamily="2" charset="-122"/>
                    </a:endParaRPr>
                  </a:p>
                </p:txBody>
              </p:sp>
            </p:grpSp>
            <p:grpSp>
              <p:nvGrpSpPr>
                <p:cNvPr id="38" name="组合 37">
                  <a:extLst>
                    <a:ext uri="{FF2B5EF4-FFF2-40B4-BE49-F238E27FC236}">
                      <a16:creationId xmlns:a16="http://schemas.microsoft.com/office/drawing/2014/main" id="{3731589D-6342-4C16-BFF6-A58D3CFE0229}"/>
                    </a:ext>
                  </a:extLst>
                </p:cNvPr>
                <p:cNvGrpSpPr/>
                <p:nvPr/>
              </p:nvGrpSpPr>
              <p:grpSpPr>
                <a:xfrm>
                  <a:off x="1703712" y="2920632"/>
                  <a:ext cx="214308" cy="296416"/>
                  <a:chOff x="1703712" y="2920632"/>
                  <a:chExt cx="214308" cy="296416"/>
                </a:xfrm>
              </p:grpSpPr>
              <p:grpSp>
                <p:nvGrpSpPr>
                  <p:cNvPr id="39" name="组合 38">
                    <a:extLst>
                      <a:ext uri="{FF2B5EF4-FFF2-40B4-BE49-F238E27FC236}">
                        <a16:creationId xmlns:a16="http://schemas.microsoft.com/office/drawing/2014/main" id="{25D7BADF-F8D9-4553-9A70-F22D5B7730BE}"/>
                      </a:ext>
                    </a:extLst>
                  </p:cNvPr>
                  <p:cNvGrpSpPr/>
                  <p:nvPr/>
                </p:nvGrpSpPr>
                <p:grpSpPr>
                  <a:xfrm flipH="1">
                    <a:off x="1703712" y="2920632"/>
                    <a:ext cx="214308" cy="296416"/>
                    <a:chOff x="2768206" y="2938694"/>
                    <a:chExt cx="214308" cy="296416"/>
                  </a:xfrm>
                </p:grpSpPr>
                <p:sp>
                  <p:nvSpPr>
                    <p:cNvPr id="41" name="矩形 40">
                      <a:extLst>
                        <a:ext uri="{FF2B5EF4-FFF2-40B4-BE49-F238E27FC236}">
                          <a16:creationId xmlns:a16="http://schemas.microsoft.com/office/drawing/2014/main" id="{CA435A55-F7E9-463B-A7B4-B137B9DC9E47}"/>
                        </a:ext>
                      </a:extLst>
                    </p:cNvPr>
                    <p:cNvSpPr/>
                    <p:nvPr/>
                  </p:nvSpPr>
                  <p:spPr bwMode="auto">
                    <a:xfrm>
                      <a:off x="2768206" y="3032836"/>
                      <a:ext cx="147610" cy="108132"/>
                    </a:xfrm>
                    <a:prstGeom prst="rect">
                      <a:avLst/>
                    </a:prstGeom>
                    <a:solidFill>
                      <a:srgbClr val="0000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srgbClr val="000000"/>
                        </a:solidFill>
                        <a:effectLst/>
                        <a:uLnTx/>
                        <a:uFillTx/>
                        <a:latin typeface="Arial" charset="0"/>
                        <a:ea typeface="宋体" pitchFamily="2" charset="-122"/>
                      </a:endParaRPr>
                    </a:p>
                  </p:txBody>
                </p:sp>
                <p:sp>
                  <p:nvSpPr>
                    <p:cNvPr id="42" name="矩形 41">
                      <a:extLst>
                        <a:ext uri="{FF2B5EF4-FFF2-40B4-BE49-F238E27FC236}">
                          <a16:creationId xmlns:a16="http://schemas.microsoft.com/office/drawing/2014/main" id="{A818713D-A7C7-432C-9734-C3F66462ED2B}"/>
                        </a:ext>
                      </a:extLst>
                    </p:cNvPr>
                    <p:cNvSpPr/>
                    <p:nvPr/>
                  </p:nvSpPr>
                  <p:spPr bwMode="auto">
                    <a:xfrm>
                      <a:off x="2910514" y="2938694"/>
                      <a:ext cx="72000" cy="296416"/>
                    </a:xfrm>
                    <a:prstGeom prst="rect">
                      <a:avLst/>
                    </a:prstGeom>
                    <a:solidFill>
                      <a:srgbClr val="0000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srgbClr val="000000"/>
                        </a:solidFill>
                        <a:effectLst/>
                        <a:uLnTx/>
                        <a:uFillTx/>
                        <a:latin typeface="Arial" charset="0"/>
                        <a:ea typeface="宋体" pitchFamily="2" charset="-122"/>
                      </a:endParaRPr>
                    </a:p>
                  </p:txBody>
                </p:sp>
              </p:grpSp>
              <p:sp>
                <p:nvSpPr>
                  <p:cNvPr id="40" name="矩形 39">
                    <a:extLst>
                      <a:ext uri="{FF2B5EF4-FFF2-40B4-BE49-F238E27FC236}">
                        <a16:creationId xmlns:a16="http://schemas.microsoft.com/office/drawing/2014/main" id="{75AF79F3-ACA9-4E61-A8CC-9637B164FE90}"/>
                      </a:ext>
                    </a:extLst>
                  </p:cNvPr>
                  <p:cNvSpPr/>
                  <p:nvPr/>
                </p:nvSpPr>
                <p:spPr bwMode="auto">
                  <a:xfrm>
                    <a:off x="1829096" y="3032840"/>
                    <a:ext cx="72008" cy="720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srgbClr val="000000"/>
                      </a:solidFill>
                      <a:effectLst/>
                      <a:uLnTx/>
                      <a:uFillTx/>
                      <a:latin typeface="Arial" charset="0"/>
                      <a:ea typeface="宋体" pitchFamily="2" charset="-122"/>
                    </a:endParaRPr>
                  </a:p>
                </p:txBody>
              </p:sp>
            </p:grpSp>
          </p:grpSp>
          <p:grpSp>
            <p:nvGrpSpPr>
              <p:cNvPr id="28" name="组合 27">
                <a:extLst>
                  <a:ext uri="{FF2B5EF4-FFF2-40B4-BE49-F238E27FC236}">
                    <a16:creationId xmlns:a16="http://schemas.microsoft.com/office/drawing/2014/main" id="{C1B541D5-2CA3-4A8F-9C4B-489EE15281FD}"/>
                  </a:ext>
                </a:extLst>
              </p:cNvPr>
              <p:cNvGrpSpPr/>
              <p:nvPr/>
            </p:nvGrpSpPr>
            <p:grpSpPr>
              <a:xfrm>
                <a:off x="2421354" y="3178061"/>
                <a:ext cx="296416" cy="1559872"/>
                <a:chOff x="2421354" y="3178061"/>
                <a:chExt cx="296416" cy="1559872"/>
              </a:xfrm>
            </p:grpSpPr>
            <p:grpSp>
              <p:nvGrpSpPr>
                <p:cNvPr id="29" name="组合 28">
                  <a:extLst>
                    <a:ext uri="{FF2B5EF4-FFF2-40B4-BE49-F238E27FC236}">
                      <a16:creationId xmlns:a16="http://schemas.microsoft.com/office/drawing/2014/main" id="{C0979B4D-FB23-4385-99F0-4E987FF478BB}"/>
                    </a:ext>
                  </a:extLst>
                </p:cNvPr>
                <p:cNvGrpSpPr/>
                <p:nvPr/>
              </p:nvGrpSpPr>
              <p:grpSpPr>
                <a:xfrm rot="16200000">
                  <a:off x="2462408" y="3137007"/>
                  <a:ext cx="214308" cy="296416"/>
                  <a:chOff x="2768206" y="2938694"/>
                  <a:chExt cx="214308" cy="296416"/>
                </a:xfrm>
              </p:grpSpPr>
              <p:sp>
                <p:nvSpPr>
                  <p:cNvPr id="35" name="矩形 34">
                    <a:extLst>
                      <a:ext uri="{FF2B5EF4-FFF2-40B4-BE49-F238E27FC236}">
                        <a16:creationId xmlns:a16="http://schemas.microsoft.com/office/drawing/2014/main" id="{9F500AFB-95D2-485F-A76D-1BE64A798C7D}"/>
                      </a:ext>
                    </a:extLst>
                  </p:cNvPr>
                  <p:cNvSpPr/>
                  <p:nvPr/>
                </p:nvSpPr>
                <p:spPr bwMode="auto">
                  <a:xfrm>
                    <a:off x="2768206" y="3032836"/>
                    <a:ext cx="147610" cy="108132"/>
                  </a:xfrm>
                  <a:prstGeom prst="rect">
                    <a:avLst/>
                  </a:prstGeom>
                  <a:solidFill>
                    <a:srgbClr val="0000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srgbClr val="000000"/>
                      </a:solidFill>
                      <a:effectLst/>
                      <a:uLnTx/>
                      <a:uFillTx/>
                      <a:latin typeface="Arial" charset="0"/>
                      <a:ea typeface="宋体" pitchFamily="2" charset="-122"/>
                    </a:endParaRPr>
                  </a:p>
                </p:txBody>
              </p:sp>
              <p:sp>
                <p:nvSpPr>
                  <p:cNvPr id="36" name="矩形 35">
                    <a:extLst>
                      <a:ext uri="{FF2B5EF4-FFF2-40B4-BE49-F238E27FC236}">
                        <a16:creationId xmlns:a16="http://schemas.microsoft.com/office/drawing/2014/main" id="{F885496F-E8AA-4684-9CCF-F66EB426E187}"/>
                      </a:ext>
                    </a:extLst>
                  </p:cNvPr>
                  <p:cNvSpPr/>
                  <p:nvPr/>
                </p:nvSpPr>
                <p:spPr bwMode="auto">
                  <a:xfrm>
                    <a:off x="2910514" y="2938694"/>
                    <a:ext cx="72000" cy="296416"/>
                  </a:xfrm>
                  <a:prstGeom prst="rect">
                    <a:avLst/>
                  </a:prstGeom>
                  <a:solidFill>
                    <a:srgbClr val="0000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srgbClr val="000000"/>
                      </a:solidFill>
                      <a:effectLst/>
                      <a:uLnTx/>
                      <a:uFillTx/>
                      <a:latin typeface="Arial" charset="0"/>
                      <a:ea typeface="宋体" pitchFamily="2" charset="-122"/>
                    </a:endParaRPr>
                  </a:p>
                </p:txBody>
              </p:sp>
            </p:grpSp>
            <p:sp>
              <p:nvSpPr>
                <p:cNvPr id="30" name="矩形 29">
                  <a:extLst>
                    <a:ext uri="{FF2B5EF4-FFF2-40B4-BE49-F238E27FC236}">
                      <a16:creationId xmlns:a16="http://schemas.microsoft.com/office/drawing/2014/main" id="{C1968323-D251-4016-922D-9DE3F7119A80}"/>
                    </a:ext>
                  </a:extLst>
                </p:cNvPr>
                <p:cNvSpPr/>
                <p:nvPr/>
              </p:nvSpPr>
              <p:spPr bwMode="auto">
                <a:xfrm rot="16200000">
                  <a:off x="2533558" y="3303013"/>
                  <a:ext cx="72008" cy="720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srgbClr val="000000"/>
                    </a:solidFill>
                    <a:effectLst/>
                    <a:uLnTx/>
                    <a:uFillTx/>
                    <a:latin typeface="Arial" charset="0"/>
                    <a:ea typeface="宋体" pitchFamily="2" charset="-122"/>
                  </a:endParaRPr>
                </a:p>
              </p:txBody>
            </p:sp>
            <p:grpSp>
              <p:nvGrpSpPr>
                <p:cNvPr id="31" name="组合 30">
                  <a:extLst>
                    <a:ext uri="{FF2B5EF4-FFF2-40B4-BE49-F238E27FC236}">
                      <a16:creationId xmlns:a16="http://schemas.microsoft.com/office/drawing/2014/main" id="{D1B24554-B490-4BCC-882E-37DAA3DB37A6}"/>
                    </a:ext>
                  </a:extLst>
                </p:cNvPr>
                <p:cNvGrpSpPr/>
                <p:nvPr/>
              </p:nvGrpSpPr>
              <p:grpSpPr>
                <a:xfrm rot="16200000" flipH="1">
                  <a:off x="2462408" y="4482571"/>
                  <a:ext cx="214308" cy="296416"/>
                  <a:chOff x="2768206" y="2938694"/>
                  <a:chExt cx="214308" cy="296416"/>
                </a:xfrm>
              </p:grpSpPr>
              <p:sp>
                <p:nvSpPr>
                  <p:cNvPr id="33" name="矩形 32">
                    <a:extLst>
                      <a:ext uri="{FF2B5EF4-FFF2-40B4-BE49-F238E27FC236}">
                        <a16:creationId xmlns:a16="http://schemas.microsoft.com/office/drawing/2014/main" id="{C320383E-899A-4EB7-8D2B-640D7E19190D}"/>
                      </a:ext>
                    </a:extLst>
                  </p:cNvPr>
                  <p:cNvSpPr/>
                  <p:nvPr/>
                </p:nvSpPr>
                <p:spPr bwMode="auto">
                  <a:xfrm>
                    <a:off x="2768206" y="3032836"/>
                    <a:ext cx="147610" cy="108132"/>
                  </a:xfrm>
                  <a:prstGeom prst="rect">
                    <a:avLst/>
                  </a:prstGeom>
                  <a:solidFill>
                    <a:srgbClr val="0000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srgbClr val="000000"/>
                      </a:solidFill>
                      <a:effectLst/>
                      <a:uLnTx/>
                      <a:uFillTx/>
                      <a:latin typeface="Arial" charset="0"/>
                      <a:ea typeface="宋体" pitchFamily="2" charset="-122"/>
                    </a:endParaRPr>
                  </a:p>
                </p:txBody>
              </p:sp>
              <p:sp>
                <p:nvSpPr>
                  <p:cNvPr id="34" name="矩形 33">
                    <a:extLst>
                      <a:ext uri="{FF2B5EF4-FFF2-40B4-BE49-F238E27FC236}">
                        <a16:creationId xmlns:a16="http://schemas.microsoft.com/office/drawing/2014/main" id="{B12C6A8D-D897-4623-9019-A2325281B53E}"/>
                      </a:ext>
                    </a:extLst>
                  </p:cNvPr>
                  <p:cNvSpPr/>
                  <p:nvPr/>
                </p:nvSpPr>
                <p:spPr bwMode="auto">
                  <a:xfrm>
                    <a:off x="2910514" y="2938694"/>
                    <a:ext cx="72000" cy="296416"/>
                  </a:xfrm>
                  <a:prstGeom prst="rect">
                    <a:avLst/>
                  </a:prstGeom>
                  <a:solidFill>
                    <a:srgbClr val="0000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srgbClr val="000000"/>
                      </a:solidFill>
                      <a:effectLst/>
                      <a:uLnTx/>
                      <a:uFillTx/>
                      <a:latin typeface="Arial" charset="0"/>
                      <a:ea typeface="宋体" pitchFamily="2" charset="-122"/>
                    </a:endParaRPr>
                  </a:p>
                </p:txBody>
              </p:sp>
            </p:grpSp>
            <p:sp>
              <p:nvSpPr>
                <p:cNvPr id="32" name="矩形 31">
                  <a:extLst>
                    <a:ext uri="{FF2B5EF4-FFF2-40B4-BE49-F238E27FC236}">
                      <a16:creationId xmlns:a16="http://schemas.microsoft.com/office/drawing/2014/main" id="{64DC3B0C-A735-422F-BD8D-438678AD338E}"/>
                    </a:ext>
                  </a:extLst>
                </p:cNvPr>
                <p:cNvSpPr/>
                <p:nvPr/>
              </p:nvSpPr>
              <p:spPr bwMode="auto">
                <a:xfrm rot="16200000">
                  <a:off x="2533558" y="4540545"/>
                  <a:ext cx="72008" cy="720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srgbClr val="000000"/>
                    </a:solidFill>
                    <a:effectLst/>
                    <a:uLnTx/>
                    <a:uFillTx/>
                    <a:latin typeface="Arial" charset="0"/>
                    <a:ea typeface="宋体" pitchFamily="2" charset="-122"/>
                  </a:endParaRPr>
                </a:p>
              </p:txBody>
            </p:sp>
          </p:grpSp>
        </p:grpSp>
      </p:grpSp>
      <p:grpSp>
        <p:nvGrpSpPr>
          <p:cNvPr id="64" name="组合 63">
            <a:extLst>
              <a:ext uri="{FF2B5EF4-FFF2-40B4-BE49-F238E27FC236}">
                <a16:creationId xmlns:a16="http://schemas.microsoft.com/office/drawing/2014/main" id="{435638C3-ACC2-42F5-874F-DD06222C39E3}"/>
              </a:ext>
            </a:extLst>
          </p:cNvPr>
          <p:cNvGrpSpPr/>
          <p:nvPr/>
        </p:nvGrpSpPr>
        <p:grpSpPr>
          <a:xfrm>
            <a:off x="9692060" y="2188804"/>
            <a:ext cx="1950975" cy="1626899"/>
            <a:chOff x="16161055" y="962916"/>
            <a:chExt cx="1945116" cy="1462414"/>
          </a:xfrm>
        </p:grpSpPr>
        <p:cxnSp>
          <p:nvCxnSpPr>
            <p:cNvPr id="7" name="直接箭头连接符 6">
              <a:extLst>
                <a:ext uri="{FF2B5EF4-FFF2-40B4-BE49-F238E27FC236}">
                  <a16:creationId xmlns:a16="http://schemas.microsoft.com/office/drawing/2014/main" id="{B660ABF6-2C91-4C30-B0B1-CEE5CF3731D9}"/>
                </a:ext>
              </a:extLst>
            </p:cNvPr>
            <p:cNvCxnSpPr/>
            <p:nvPr/>
          </p:nvCxnSpPr>
          <p:spPr>
            <a:xfrm>
              <a:off x="16214800" y="1865803"/>
              <a:ext cx="117445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776E2405-160D-4E09-AFE6-306B8092B072}"/>
                </a:ext>
              </a:extLst>
            </p:cNvPr>
            <p:cNvSpPr/>
            <p:nvPr/>
          </p:nvSpPr>
          <p:spPr>
            <a:xfrm>
              <a:off x="17472068" y="1327355"/>
              <a:ext cx="628680" cy="109797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2D8870A8-479B-4691-BBCA-CE04FA4884F3}"/>
                </a:ext>
              </a:extLst>
            </p:cNvPr>
            <p:cNvSpPr txBox="1"/>
            <p:nvPr/>
          </p:nvSpPr>
          <p:spPr>
            <a:xfrm>
              <a:off x="17415042" y="962916"/>
              <a:ext cx="673542" cy="331991"/>
            </a:xfrm>
            <a:prstGeom prst="rect">
              <a:avLst/>
            </a:prstGeom>
            <a:noFill/>
          </p:spPr>
          <p:txBody>
            <a:bodyPr wrap="square" rtlCol="0">
              <a:spAutoFit/>
            </a:bodyPr>
            <a:lstStyle/>
            <a:p>
              <a:pPr algn="ctr"/>
              <a:r>
                <a:rPr lang="zh-CN" altLang="en-US" dirty="0"/>
                <a:t>探头</a:t>
              </a:r>
            </a:p>
          </p:txBody>
        </p:sp>
        <p:sp>
          <p:nvSpPr>
            <p:cNvPr id="12" name="文本框 11">
              <a:extLst>
                <a:ext uri="{FF2B5EF4-FFF2-40B4-BE49-F238E27FC236}">
                  <a16:creationId xmlns:a16="http://schemas.microsoft.com/office/drawing/2014/main" id="{100DC9B5-71E7-4140-8DDD-603E0B8932CB}"/>
                </a:ext>
              </a:extLst>
            </p:cNvPr>
            <p:cNvSpPr txBox="1"/>
            <p:nvPr/>
          </p:nvSpPr>
          <p:spPr>
            <a:xfrm>
              <a:off x="16161055" y="1921583"/>
              <a:ext cx="1104669" cy="331991"/>
            </a:xfrm>
            <a:prstGeom prst="rect">
              <a:avLst/>
            </a:prstGeom>
            <a:noFill/>
          </p:spPr>
          <p:txBody>
            <a:bodyPr wrap="none" rtlCol="0">
              <a:spAutoFit/>
            </a:bodyPr>
            <a:lstStyle/>
            <a:p>
              <a:pPr algn="ctr"/>
              <a:r>
                <a:rPr lang="zh-CN" altLang="en-US" dirty="0"/>
                <a:t>质子束流</a:t>
              </a:r>
            </a:p>
          </p:txBody>
        </p:sp>
        <p:sp>
          <p:nvSpPr>
            <p:cNvPr id="49" name="矩形 48">
              <a:extLst>
                <a:ext uri="{FF2B5EF4-FFF2-40B4-BE49-F238E27FC236}">
                  <a16:creationId xmlns:a16="http://schemas.microsoft.com/office/drawing/2014/main" id="{EB1A7859-7177-4B58-A7E4-B05D0CB84802}"/>
                </a:ext>
              </a:extLst>
            </p:cNvPr>
            <p:cNvSpPr/>
            <p:nvPr/>
          </p:nvSpPr>
          <p:spPr>
            <a:xfrm>
              <a:off x="17472068" y="1327355"/>
              <a:ext cx="115929" cy="109797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3" name="组合 62">
              <a:extLst>
                <a:ext uri="{FF2B5EF4-FFF2-40B4-BE49-F238E27FC236}">
                  <a16:creationId xmlns:a16="http://schemas.microsoft.com/office/drawing/2014/main" id="{1034A8A7-7B2D-4CE8-9235-AD55FB0348EF}"/>
                </a:ext>
              </a:extLst>
            </p:cNvPr>
            <p:cNvGrpSpPr/>
            <p:nvPr/>
          </p:nvGrpSpPr>
          <p:grpSpPr>
            <a:xfrm>
              <a:off x="17599391" y="1696687"/>
              <a:ext cx="506780" cy="413100"/>
              <a:chOff x="8829675" y="868680"/>
              <a:chExt cx="906780" cy="920115"/>
            </a:xfrm>
          </p:grpSpPr>
          <p:sp>
            <p:nvSpPr>
              <p:cNvPr id="52" name="任意多边形: 形状 51">
                <a:extLst>
                  <a:ext uri="{FF2B5EF4-FFF2-40B4-BE49-F238E27FC236}">
                    <a16:creationId xmlns:a16="http://schemas.microsoft.com/office/drawing/2014/main" id="{1B789C94-D0A2-404C-8A45-AA6AC71A6E95}"/>
                  </a:ext>
                </a:extLst>
              </p:cNvPr>
              <p:cNvSpPr/>
              <p:nvPr/>
            </p:nvSpPr>
            <p:spPr>
              <a:xfrm>
                <a:off x="8829675" y="1223010"/>
                <a:ext cx="887730" cy="565785"/>
              </a:xfrm>
              <a:custGeom>
                <a:avLst/>
                <a:gdLst>
                  <a:gd name="connsiteX0" fmla="*/ 0 w 855345"/>
                  <a:gd name="connsiteY0" fmla="*/ 0 h 565785"/>
                  <a:gd name="connsiteX1" fmla="*/ 192405 w 855345"/>
                  <a:gd name="connsiteY1" fmla="*/ 45720 h 565785"/>
                  <a:gd name="connsiteX2" fmla="*/ 260985 w 855345"/>
                  <a:gd name="connsiteY2" fmla="*/ 161925 h 565785"/>
                  <a:gd name="connsiteX3" fmla="*/ 289560 w 855345"/>
                  <a:gd name="connsiteY3" fmla="*/ 316230 h 565785"/>
                  <a:gd name="connsiteX4" fmla="*/ 421005 w 855345"/>
                  <a:gd name="connsiteY4" fmla="*/ 384810 h 565785"/>
                  <a:gd name="connsiteX5" fmla="*/ 365760 w 855345"/>
                  <a:gd name="connsiteY5" fmla="*/ 481965 h 565785"/>
                  <a:gd name="connsiteX6" fmla="*/ 481965 w 855345"/>
                  <a:gd name="connsiteY6" fmla="*/ 525780 h 565785"/>
                  <a:gd name="connsiteX7" fmla="*/ 554355 w 855345"/>
                  <a:gd name="connsiteY7" fmla="*/ 527685 h 565785"/>
                  <a:gd name="connsiteX8" fmla="*/ 712470 w 855345"/>
                  <a:gd name="connsiteY8" fmla="*/ 565785 h 565785"/>
                  <a:gd name="connsiteX9" fmla="*/ 855345 w 855345"/>
                  <a:gd name="connsiteY9" fmla="*/ 565785 h 56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5345" h="565785">
                    <a:moveTo>
                      <a:pt x="0" y="0"/>
                    </a:moveTo>
                    <a:lnTo>
                      <a:pt x="192405" y="45720"/>
                    </a:lnTo>
                    <a:lnTo>
                      <a:pt x="260985" y="161925"/>
                    </a:lnTo>
                    <a:lnTo>
                      <a:pt x="289560" y="316230"/>
                    </a:lnTo>
                    <a:lnTo>
                      <a:pt x="421005" y="384810"/>
                    </a:lnTo>
                    <a:lnTo>
                      <a:pt x="365760" y="481965"/>
                    </a:lnTo>
                    <a:lnTo>
                      <a:pt x="481965" y="525780"/>
                    </a:lnTo>
                    <a:lnTo>
                      <a:pt x="554355" y="527685"/>
                    </a:lnTo>
                    <a:lnTo>
                      <a:pt x="712470" y="565785"/>
                    </a:lnTo>
                    <a:lnTo>
                      <a:pt x="855345" y="565785"/>
                    </a:lnTo>
                  </a:path>
                </a:pathLst>
              </a:cu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形状 52">
                <a:extLst>
                  <a:ext uri="{FF2B5EF4-FFF2-40B4-BE49-F238E27FC236}">
                    <a16:creationId xmlns:a16="http://schemas.microsoft.com/office/drawing/2014/main" id="{D430F8CF-6F7A-4F4A-9B71-1DE62FBCDA31}"/>
                  </a:ext>
                </a:extLst>
              </p:cNvPr>
              <p:cNvSpPr/>
              <p:nvPr/>
            </p:nvSpPr>
            <p:spPr>
              <a:xfrm>
                <a:off x="9018270" y="868680"/>
                <a:ext cx="716280" cy="405765"/>
              </a:xfrm>
              <a:custGeom>
                <a:avLst/>
                <a:gdLst>
                  <a:gd name="connsiteX0" fmla="*/ 0 w 716280"/>
                  <a:gd name="connsiteY0" fmla="*/ 405765 h 405765"/>
                  <a:gd name="connsiteX1" fmla="*/ 112395 w 716280"/>
                  <a:gd name="connsiteY1" fmla="*/ 300990 h 405765"/>
                  <a:gd name="connsiteX2" fmla="*/ 158115 w 716280"/>
                  <a:gd name="connsiteY2" fmla="*/ 182880 h 405765"/>
                  <a:gd name="connsiteX3" fmla="*/ 283845 w 716280"/>
                  <a:gd name="connsiteY3" fmla="*/ 213360 h 405765"/>
                  <a:gd name="connsiteX4" fmla="*/ 421005 w 716280"/>
                  <a:gd name="connsiteY4" fmla="*/ 120015 h 405765"/>
                  <a:gd name="connsiteX5" fmla="*/ 615315 w 716280"/>
                  <a:gd name="connsiteY5" fmla="*/ 66675 h 405765"/>
                  <a:gd name="connsiteX6" fmla="*/ 716280 w 716280"/>
                  <a:gd name="connsiteY6" fmla="*/ 0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6280" h="405765">
                    <a:moveTo>
                      <a:pt x="0" y="405765"/>
                    </a:moveTo>
                    <a:lnTo>
                      <a:pt x="112395" y="300990"/>
                    </a:lnTo>
                    <a:lnTo>
                      <a:pt x="158115" y="182880"/>
                    </a:lnTo>
                    <a:lnTo>
                      <a:pt x="283845" y="213360"/>
                    </a:lnTo>
                    <a:lnTo>
                      <a:pt x="421005" y="120015"/>
                    </a:lnTo>
                    <a:lnTo>
                      <a:pt x="615315" y="66675"/>
                    </a:lnTo>
                    <a:lnTo>
                      <a:pt x="716280" y="0"/>
                    </a:lnTo>
                  </a:path>
                </a:pathLst>
              </a:cu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形状 53">
                <a:extLst>
                  <a:ext uri="{FF2B5EF4-FFF2-40B4-BE49-F238E27FC236}">
                    <a16:creationId xmlns:a16="http://schemas.microsoft.com/office/drawing/2014/main" id="{5BAE6A78-1107-4011-8BEE-F34A8AD596E5}"/>
                  </a:ext>
                </a:extLst>
              </p:cNvPr>
              <p:cNvSpPr/>
              <p:nvPr/>
            </p:nvSpPr>
            <p:spPr>
              <a:xfrm>
                <a:off x="9302115" y="1059180"/>
                <a:ext cx="428625" cy="70485"/>
              </a:xfrm>
              <a:custGeom>
                <a:avLst/>
                <a:gdLst>
                  <a:gd name="connsiteX0" fmla="*/ 0 w 428625"/>
                  <a:gd name="connsiteY0" fmla="*/ 20955 h 70485"/>
                  <a:gd name="connsiteX1" fmla="*/ 137160 w 428625"/>
                  <a:gd name="connsiteY1" fmla="*/ 0 h 70485"/>
                  <a:gd name="connsiteX2" fmla="*/ 240030 w 428625"/>
                  <a:gd name="connsiteY2" fmla="*/ 47625 h 70485"/>
                  <a:gd name="connsiteX3" fmla="*/ 356235 w 428625"/>
                  <a:gd name="connsiteY3" fmla="*/ 70485 h 70485"/>
                  <a:gd name="connsiteX4" fmla="*/ 428625 w 428625"/>
                  <a:gd name="connsiteY4" fmla="*/ 1905 h 7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70485">
                    <a:moveTo>
                      <a:pt x="0" y="20955"/>
                    </a:moveTo>
                    <a:lnTo>
                      <a:pt x="137160" y="0"/>
                    </a:lnTo>
                    <a:lnTo>
                      <a:pt x="240030" y="47625"/>
                    </a:lnTo>
                    <a:lnTo>
                      <a:pt x="356235" y="70485"/>
                    </a:lnTo>
                    <a:lnTo>
                      <a:pt x="428625" y="1905"/>
                    </a:lnTo>
                  </a:path>
                </a:pathLst>
              </a:cu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任意多边形: 形状 54">
                <a:extLst>
                  <a:ext uri="{FF2B5EF4-FFF2-40B4-BE49-F238E27FC236}">
                    <a16:creationId xmlns:a16="http://schemas.microsoft.com/office/drawing/2014/main" id="{52010B9D-A759-4F0F-90C9-FA5AE1B2D40E}"/>
                  </a:ext>
                </a:extLst>
              </p:cNvPr>
              <p:cNvSpPr/>
              <p:nvPr/>
            </p:nvSpPr>
            <p:spPr>
              <a:xfrm>
                <a:off x="9431655" y="933450"/>
                <a:ext cx="304800" cy="129540"/>
              </a:xfrm>
              <a:custGeom>
                <a:avLst/>
                <a:gdLst>
                  <a:gd name="connsiteX0" fmla="*/ 0 w 304800"/>
                  <a:gd name="connsiteY0" fmla="*/ 123825 h 129540"/>
                  <a:gd name="connsiteX1" fmla="*/ 121920 w 304800"/>
                  <a:gd name="connsiteY1" fmla="*/ 80010 h 129540"/>
                  <a:gd name="connsiteX2" fmla="*/ 194310 w 304800"/>
                  <a:gd name="connsiteY2" fmla="*/ 129540 h 129540"/>
                  <a:gd name="connsiteX3" fmla="*/ 251460 w 304800"/>
                  <a:gd name="connsiteY3" fmla="*/ 28575 h 129540"/>
                  <a:gd name="connsiteX4" fmla="*/ 304800 w 304800"/>
                  <a:gd name="connsiteY4" fmla="*/ 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129540">
                    <a:moveTo>
                      <a:pt x="0" y="123825"/>
                    </a:moveTo>
                    <a:lnTo>
                      <a:pt x="121920" y="80010"/>
                    </a:lnTo>
                    <a:lnTo>
                      <a:pt x="194310" y="129540"/>
                    </a:lnTo>
                    <a:lnTo>
                      <a:pt x="251460" y="28575"/>
                    </a:lnTo>
                    <a:lnTo>
                      <a:pt x="304800" y="0"/>
                    </a:lnTo>
                  </a:path>
                </a:pathLst>
              </a:cu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形状 55">
                <a:extLst>
                  <a:ext uri="{FF2B5EF4-FFF2-40B4-BE49-F238E27FC236}">
                    <a16:creationId xmlns:a16="http://schemas.microsoft.com/office/drawing/2014/main" id="{139479E5-CA08-4DD0-85E4-89A83E85B003}"/>
                  </a:ext>
                </a:extLst>
              </p:cNvPr>
              <p:cNvSpPr/>
              <p:nvPr/>
            </p:nvSpPr>
            <p:spPr>
              <a:xfrm>
                <a:off x="9627870" y="1066800"/>
                <a:ext cx="99060" cy="68580"/>
              </a:xfrm>
              <a:custGeom>
                <a:avLst/>
                <a:gdLst>
                  <a:gd name="connsiteX0" fmla="*/ 0 w 99060"/>
                  <a:gd name="connsiteY0" fmla="*/ 0 h 68580"/>
                  <a:gd name="connsiteX1" fmla="*/ 99060 w 99060"/>
                  <a:gd name="connsiteY1" fmla="*/ 68580 h 68580"/>
                </a:gdLst>
                <a:ahLst/>
                <a:cxnLst>
                  <a:cxn ang="0">
                    <a:pos x="connsiteX0" y="connsiteY0"/>
                  </a:cxn>
                  <a:cxn ang="0">
                    <a:pos x="connsiteX1" y="connsiteY1"/>
                  </a:cxn>
                </a:cxnLst>
                <a:rect l="l" t="t" r="r" b="b"/>
                <a:pathLst>
                  <a:path w="99060" h="68580">
                    <a:moveTo>
                      <a:pt x="0" y="0"/>
                    </a:moveTo>
                    <a:lnTo>
                      <a:pt x="99060" y="68580"/>
                    </a:lnTo>
                  </a:path>
                </a:pathLst>
              </a:cu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任意多边形: 形状 56">
                <a:extLst>
                  <a:ext uri="{FF2B5EF4-FFF2-40B4-BE49-F238E27FC236}">
                    <a16:creationId xmlns:a16="http://schemas.microsoft.com/office/drawing/2014/main" id="{9D14EB16-6553-4493-9509-7623D6D5510E}"/>
                  </a:ext>
                </a:extLst>
              </p:cNvPr>
              <p:cNvSpPr/>
              <p:nvPr/>
            </p:nvSpPr>
            <p:spPr>
              <a:xfrm>
                <a:off x="9134475" y="1169670"/>
                <a:ext cx="600075" cy="89535"/>
              </a:xfrm>
              <a:custGeom>
                <a:avLst/>
                <a:gdLst>
                  <a:gd name="connsiteX0" fmla="*/ 0 w 600075"/>
                  <a:gd name="connsiteY0" fmla="*/ 3810 h 89535"/>
                  <a:gd name="connsiteX1" fmla="*/ 129540 w 600075"/>
                  <a:gd name="connsiteY1" fmla="*/ 83820 h 89535"/>
                  <a:gd name="connsiteX2" fmla="*/ 211455 w 600075"/>
                  <a:gd name="connsiteY2" fmla="*/ 0 h 89535"/>
                  <a:gd name="connsiteX3" fmla="*/ 272415 w 600075"/>
                  <a:gd name="connsiteY3" fmla="*/ 20955 h 89535"/>
                  <a:gd name="connsiteX4" fmla="*/ 384810 w 600075"/>
                  <a:gd name="connsiteY4" fmla="*/ 89535 h 89535"/>
                  <a:gd name="connsiteX5" fmla="*/ 523875 w 600075"/>
                  <a:gd name="connsiteY5" fmla="*/ 24765 h 89535"/>
                  <a:gd name="connsiteX6" fmla="*/ 600075 w 600075"/>
                  <a:gd name="connsiteY6" fmla="*/ 9525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89535">
                    <a:moveTo>
                      <a:pt x="0" y="3810"/>
                    </a:moveTo>
                    <a:lnTo>
                      <a:pt x="129540" y="83820"/>
                    </a:lnTo>
                    <a:lnTo>
                      <a:pt x="211455" y="0"/>
                    </a:lnTo>
                    <a:lnTo>
                      <a:pt x="272415" y="20955"/>
                    </a:lnTo>
                    <a:lnTo>
                      <a:pt x="384810" y="89535"/>
                    </a:lnTo>
                    <a:lnTo>
                      <a:pt x="523875" y="24765"/>
                    </a:lnTo>
                    <a:lnTo>
                      <a:pt x="600075" y="9525"/>
                    </a:lnTo>
                  </a:path>
                </a:pathLst>
              </a:cu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形状 57">
                <a:extLst>
                  <a:ext uri="{FF2B5EF4-FFF2-40B4-BE49-F238E27FC236}">
                    <a16:creationId xmlns:a16="http://schemas.microsoft.com/office/drawing/2014/main" id="{9CBDF4CE-6DC7-4F7F-B49E-BB3722043A82}"/>
                  </a:ext>
                </a:extLst>
              </p:cNvPr>
              <p:cNvSpPr/>
              <p:nvPr/>
            </p:nvSpPr>
            <p:spPr>
              <a:xfrm>
                <a:off x="9269730" y="1162050"/>
                <a:ext cx="457200" cy="228600"/>
              </a:xfrm>
              <a:custGeom>
                <a:avLst/>
                <a:gdLst>
                  <a:gd name="connsiteX0" fmla="*/ 0 w 457200"/>
                  <a:gd name="connsiteY0" fmla="*/ 89535 h 228600"/>
                  <a:gd name="connsiteX1" fmla="*/ 76200 w 457200"/>
                  <a:gd name="connsiteY1" fmla="*/ 228600 h 228600"/>
                  <a:gd name="connsiteX2" fmla="*/ 131445 w 457200"/>
                  <a:gd name="connsiteY2" fmla="*/ 152400 h 228600"/>
                  <a:gd name="connsiteX3" fmla="*/ 224790 w 457200"/>
                  <a:gd name="connsiteY3" fmla="*/ 0 h 228600"/>
                  <a:gd name="connsiteX4" fmla="*/ 329565 w 457200"/>
                  <a:gd name="connsiteY4" fmla="*/ 121920 h 228600"/>
                  <a:gd name="connsiteX5" fmla="*/ 422910 w 457200"/>
                  <a:gd name="connsiteY5" fmla="*/ 118110 h 228600"/>
                  <a:gd name="connsiteX6" fmla="*/ 457200 w 457200"/>
                  <a:gd name="connsiteY6" fmla="*/ 150495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228600">
                    <a:moveTo>
                      <a:pt x="0" y="89535"/>
                    </a:moveTo>
                    <a:lnTo>
                      <a:pt x="76200" y="228600"/>
                    </a:lnTo>
                    <a:lnTo>
                      <a:pt x="131445" y="152400"/>
                    </a:lnTo>
                    <a:lnTo>
                      <a:pt x="224790" y="0"/>
                    </a:lnTo>
                    <a:lnTo>
                      <a:pt x="329565" y="121920"/>
                    </a:lnTo>
                    <a:lnTo>
                      <a:pt x="422910" y="118110"/>
                    </a:lnTo>
                    <a:lnTo>
                      <a:pt x="457200" y="150495"/>
                    </a:lnTo>
                  </a:path>
                </a:pathLst>
              </a:cu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任意多边形: 形状 58">
                <a:extLst>
                  <a:ext uri="{FF2B5EF4-FFF2-40B4-BE49-F238E27FC236}">
                    <a16:creationId xmlns:a16="http://schemas.microsoft.com/office/drawing/2014/main" id="{8C6889CF-9EF4-4E43-A3DC-D45B3BECA5F8}"/>
                  </a:ext>
                </a:extLst>
              </p:cNvPr>
              <p:cNvSpPr/>
              <p:nvPr/>
            </p:nvSpPr>
            <p:spPr>
              <a:xfrm>
                <a:off x="9123045" y="1415415"/>
                <a:ext cx="186690" cy="116205"/>
              </a:xfrm>
              <a:custGeom>
                <a:avLst/>
                <a:gdLst>
                  <a:gd name="connsiteX0" fmla="*/ 0 w 186690"/>
                  <a:gd name="connsiteY0" fmla="*/ 116205 h 116205"/>
                  <a:gd name="connsiteX1" fmla="*/ 74295 w 186690"/>
                  <a:gd name="connsiteY1" fmla="*/ 0 h 116205"/>
                  <a:gd name="connsiteX2" fmla="*/ 186690 w 186690"/>
                  <a:gd name="connsiteY2" fmla="*/ 9525 h 116205"/>
                </a:gdLst>
                <a:ahLst/>
                <a:cxnLst>
                  <a:cxn ang="0">
                    <a:pos x="connsiteX0" y="connsiteY0"/>
                  </a:cxn>
                  <a:cxn ang="0">
                    <a:pos x="connsiteX1" y="connsiteY1"/>
                  </a:cxn>
                  <a:cxn ang="0">
                    <a:pos x="connsiteX2" y="connsiteY2"/>
                  </a:cxn>
                </a:cxnLst>
                <a:rect l="l" t="t" r="r" b="b"/>
                <a:pathLst>
                  <a:path w="186690" h="116205">
                    <a:moveTo>
                      <a:pt x="0" y="116205"/>
                    </a:moveTo>
                    <a:lnTo>
                      <a:pt x="74295" y="0"/>
                    </a:lnTo>
                    <a:lnTo>
                      <a:pt x="186690" y="9525"/>
                    </a:lnTo>
                  </a:path>
                </a:pathLst>
              </a:cu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形状 59">
                <a:extLst>
                  <a:ext uri="{FF2B5EF4-FFF2-40B4-BE49-F238E27FC236}">
                    <a16:creationId xmlns:a16="http://schemas.microsoft.com/office/drawing/2014/main" id="{3BE651BC-FC75-4A2A-9785-5935704AF376}"/>
                  </a:ext>
                </a:extLst>
              </p:cNvPr>
              <p:cNvSpPr/>
              <p:nvPr/>
            </p:nvSpPr>
            <p:spPr>
              <a:xfrm>
                <a:off x="9252585" y="1409700"/>
                <a:ext cx="470535" cy="194310"/>
              </a:xfrm>
              <a:custGeom>
                <a:avLst/>
                <a:gdLst>
                  <a:gd name="connsiteX0" fmla="*/ 0 w 470535"/>
                  <a:gd name="connsiteY0" fmla="*/ 194310 h 194310"/>
                  <a:gd name="connsiteX1" fmla="*/ 129540 w 470535"/>
                  <a:gd name="connsiteY1" fmla="*/ 120015 h 194310"/>
                  <a:gd name="connsiteX2" fmla="*/ 165735 w 470535"/>
                  <a:gd name="connsiteY2" fmla="*/ 17145 h 194310"/>
                  <a:gd name="connsiteX3" fmla="*/ 274320 w 470535"/>
                  <a:gd name="connsiteY3" fmla="*/ 0 h 194310"/>
                  <a:gd name="connsiteX4" fmla="*/ 381000 w 470535"/>
                  <a:gd name="connsiteY4" fmla="*/ 49530 h 194310"/>
                  <a:gd name="connsiteX5" fmla="*/ 470535 w 470535"/>
                  <a:gd name="connsiteY5" fmla="*/ 5715 h 19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535" h="194310">
                    <a:moveTo>
                      <a:pt x="0" y="194310"/>
                    </a:moveTo>
                    <a:lnTo>
                      <a:pt x="129540" y="120015"/>
                    </a:lnTo>
                    <a:lnTo>
                      <a:pt x="165735" y="17145"/>
                    </a:lnTo>
                    <a:lnTo>
                      <a:pt x="274320" y="0"/>
                    </a:lnTo>
                    <a:lnTo>
                      <a:pt x="381000" y="49530"/>
                    </a:lnTo>
                    <a:lnTo>
                      <a:pt x="470535" y="5715"/>
                    </a:lnTo>
                  </a:path>
                </a:pathLst>
              </a:cu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形状 60">
                <a:extLst>
                  <a:ext uri="{FF2B5EF4-FFF2-40B4-BE49-F238E27FC236}">
                    <a16:creationId xmlns:a16="http://schemas.microsoft.com/office/drawing/2014/main" id="{C7AD1CDD-1BBF-4EE0-970E-EEA5309C4132}"/>
                  </a:ext>
                </a:extLst>
              </p:cNvPr>
              <p:cNvSpPr/>
              <p:nvPr/>
            </p:nvSpPr>
            <p:spPr>
              <a:xfrm>
                <a:off x="9384030" y="1522095"/>
                <a:ext cx="333375" cy="196215"/>
              </a:xfrm>
              <a:custGeom>
                <a:avLst/>
                <a:gdLst>
                  <a:gd name="connsiteX0" fmla="*/ 0 w 333375"/>
                  <a:gd name="connsiteY0" fmla="*/ 3810 h 196215"/>
                  <a:gd name="connsiteX1" fmla="*/ 36195 w 333375"/>
                  <a:gd name="connsiteY1" fmla="*/ 68580 h 196215"/>
                  <a:gd name="connsiteX2" fmla="*/ 135255 w 333375"/>
                  <a:gd name="connsiteY2" fmla="*/ 0 h 196215"/>
                  <a:gd name="connsiteX3" fmla="*/ 194310 w 333375"/>
                  <a:gd name="connsiteY3" fmla="*/ 66675 h 196215"/>
                  <a:gd name="connsiteX4" fmla="*/ 184785 w 333375"/>
                  <a:gd name="connsiteY4" fmla="*/ 152400 h 196215"/>
                  <a:gd name="connsiteX5" fmla="*/ 245745 w 333375"/>
                  <a:gd name="connsiteY5" fmla="*/ 196215 h 196215"/>
                  <a:gd name="connsiteX6" fmla="*/ 333375 w 333375"/>
                  <a:gd name="connsiteY6" fmla="*/ 192405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75" h="196215">
                    <a:moveTo>
                      <a:pt x="0" y="3810"/>
                    </a:moveTo>
                    <a:lnTo>
                      <a:pt x="36195" y="68580"/>
                    </a:lnTo>
                    <a:lnTo>
                      <a:pt x="135255" y="0"/>
                    </a:lnTo>
                    <a:lnTo>
                      <a:pt x="194310" y="66675"/>
                    </a:lnTo>
                    <a:lnTo>
                      <a:pt x="184785" y="152400"/>
                    </a:lnTo>
                    <a:lnTo>
                      <a:pt x="245745" y="196215"/>
                    </a:lnTo>
                    <a:lnTo>
                      <a:pt x="333375" y="192405"/>
                    </a:lnTo>
                  </a:path>
                </a:pathLst>
              </a:cu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形状 61">
                <a:extLst>
                  <a:ext uri="{FF2B5EF4-FFF2-40B4-BE49-F238E27FC236}">
                    <a16:creationId xmlns:a16="http://schemas.microsoft.com/office/drawing/2014/main" id="{0BEEC623-4216-470D-9C8B-16B395F100F3}"/>
                  </a:ext>
                </a:extLst>
              </p:cNvPr>
              <p:cNvSpPr/>
              <p:nvPr/>
            </p:nvSpPr>
            <p:spPr>
              <a:xfrm>
                <a:off x="9406890" y="1476375"/>
                <a:ext cx="318135" cy="270510"/>
              </a:xfrm>
              <a:custGeom>
                <a:avLst/>
                <a:gdLst>
                  <a:gd name="connsiteX0" fmla="*/ 0 w 337185"/>
                  <a:gd name="connsiteY0" fmla="*/ 270510 h 270510"/>
                  <a:gd name="connsiteX1" fmla="*/ 76200 w 337185"/>
                  <a:gd name="connsiteY1" fmla="*/ 179070 h 270510"/>
                  <a:gd name="connsiteX2" fmla="*/ 133350 w 337185"/>
                  <a:gd name="connsiteY2" fmla="*/ 169545 h 270510"/>
                  <a:gd name="connsiteX3" fmla="*/ 236220 w 337185"/>
                  <a:gd name="connsiteY3" fmla="*/ 127635 h 270510"/>
                  <a:gd name="connsiteX4" fmla="*/ 272415 w 337185"/>
                  <a:gd name="connsiteY4" fmla="*/ 26670 h 270510"/>
                  <a:gd name="connsiteX5" fmla="*/ 337185 w 337185"/>
                  <a:gd name="connsiteY5" fmla="*/ 0 h 27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185" h="270510">
                    <a:moveTo>
                      <a:pt x="0" y="270510"/>
                    </a:moveTo>
                    <a:lnTo>
                      <a:pt x="76200" y="179070"/>
                    </a:lnTo>
                    <a:lnTo>
                      <a:pt x="133350" y="169545"/>
                    </a:lnTo>
                    <a:lnTo>
                      <a:pt x="236220" y="127635"/>
                    </a:lnTo>
                    <a:lnTo>
                      <a:pt x="272415" y="26670"/>
                    </a:lnTo>
                    <a:lnTo>
                      <a:pt x="337185" y="0"/>
                    </a:lnTo>
                  </a:path>
                </a:pathLst>
              </a:cu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2682723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8C42F39E-C9E3-4330-8106-777EEA48193F}"/>
              </a:ext>
            </a:extLst>
          </p:cNvPr>
          <p:cNvSpPr txBox="1"/>
          <p:nvPr/>
        </p:nvSpPr>
        <p:spPr>
          <a:xfrm>
            <a:off x="256783" y="965471"/>
            <a:ext cx="1467068" cy="400110"/>
          </a:xfrm>
          <a:prstGeom prst="rect">
            <a:avLst/>
          </a:prstGeom>
          <a:noFill/>
        </p:spPr>
        <p:txBody>
          <a:bodyPr wrap="none" rtlCol="0">
            <a:spAutoFit/>
          </a:bodyPr>
          <a:lstStyle/>
          <a:p>
            <a:r>
              <a:rPr lang="zh-CN" altLang="en-US" sz="2000" dirty="0"/>
              <a:t>原理方案：</a:t>
            </a:r>
          </a:p>
        </p:txBody>
      </p:sp>
      <p:grpSp>
        <p:nvGrpSpPr>
          <p:cNvPr id="9" name="组合 8">
            <a:extLst>
              <a:ext uri="{FF2B5EF4-FFF2-40B4-BE49-F238E27FC236}">
                <a16:creationId xmlns:a16="http://schemas.microsoft.com/office/drawing/2014/main" id="{0C06B5AD-0261-4CCB-A272-FFD062F24725}"/>
              </a:ext>
            </a:extLst>
          </p:cNvPr>
          <p:cNvGrpSpPr/>
          <p:nvPr/>
        </p:nvGrpSpPr>
        <p:grpSpPr>
          <a:xfrm>
            <a:off x="6813735" y="4294921"/>
            <a:ext cx="4518187" cy="2315188"/>
            <a:chOff x="3865320" y="1793766"/>
            <a:chExt cx="4650202" cy="2819159"/>
          </a:xfrm>
        </p:grpSpPr>
        <p:pic>
          <p:nvPicPr>
            <p:cNvPr id="10" name="图片 9">
              <a:extLst>
                <a:ext uri="{FF2B5EF4-FFF2-40B4-BE49-F238E27FC236}">
                  <a16:creationId xmlns:a16="http://schemas.microsoft.com/office/drawing/2014/main" id="{F743956A-770A-4C8F-91D6-F276EA88AD4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65320" y="1793766"/>
              <a:ext cx="4650202" cy="2808312"/>
            </a:xfrm>
            <a:prstGeom prst="rect">
              <a:avLst/>
            </a:prstGeom>
          </p:spPr>
        </p:pic>
        <p:sp>
          <p:nvSpPr>
            <p:cNvPr id="11" name="文本框 10">
              <a:extLst>
                <a:ext uri="{FF2B5EF4-FFF2-40B4-BE49-F238E27FC236}">
                  <a16:creationId xmlns:a16="http://schemas.microsoft.com/office/drawing/2014/main" id="{F08FFEBD-D5C7-43E2-9FDE-2F4DE2160E8F}"/>
                </a:ext>
              </a:extLst>
            </p:cNvPr>
            <p:cNvSpPr txBox="1"/>
            <p:nvPr/>
          </p:nvSpPr>
          <p:spPr>
            <a:xfrm>
              <a:off x="4116919" y="3785042"/>
              <a:ext cx="434487" cy="348483"/>
            </a:xfrm>
            <a:prstGeom prst="rect">
              <a:avLst/>
            </a:prstGeom>
            <a:noFill/>
          </p:spPr>
          <p:txBody>
            <a:bodyPr wrap="none" rtlCol="0">
              <a:spAutoFit/>
            </a:bodyPr>
            <a:lstStyle/>
            <a:p>
              <a:r>
                <a:rPr lang="en-US" altLang="zh-CN" sz="1200" dirty="0">
                  <a:latin typeface="Times New Roman" panose="02020603050405020304" pitchFamily="18" charset="0"/>
                  <a:cs typeface="Times New Roman" panose="02020603050405020304" pitchFamily="18" charset="0"/>
                </a:rPr>
                <a:t>CT</a:t>
              </a:r>
              <a:endParaRPr lang="zh-CN" altLang="en-US" sz="12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A02529D8-AB67-47EC-AB23-6A6B18CD69E1}"/>
                </a:ext>
              </a:extLst>
            </p:cNvPr>
            <p:cNvSpPr txBox="1"/>
            <p:nvPr/>
          </p:nvSpPr>
          <p:spPr>
            <a:xfrm>
              <a:off x="4740097" y="4264442"/>
              <a:ext cx="1260777" cy="348483"/>
            </a:xfrm>
            <a:prstGeom prst="rect">
              <a:avLst/>
            </a:prstGeom>
            <a:noFill/>
          </p:spPr>
          <p:txBody>
            <a:bodyPr wrap="none" rtlCol="0">
              <a:spAutoFit/>
            </a:bodyPr>
            <a:lstStyle/>
            <a:p>
              <a:r>
                <a:rPr lang="zh-CN" altLang="en-US" sz="1200" dirty="0">
                  <a:latin typeface="Times New Roman" panose="02020603050405020304" pitchFamily="18" charset="0"/>
                  <a:cs typeface="Times New Roman" panose="02020603050405020304" pitchFamily="18" charset="0"/>
                </a:rPr>
                <a:t>降流及降能器</a:t>
              </a:r>
            </a:p>
          </p:txBody>
        </p:sp>
        <p:sp>
          <p:nvSpPr>
            <p:cNvPr id="13" name="文本框 12">
              <a:extLst>
                <a:ext uri="{FF2B5EF4-FFF2-40B4-BE49-F238E27FC236}">
                  <a16:creationId xmlns:a16="http://schemas.microsoft.com/office/drawing/2014/main" id="{BF135E92-8D65-47CD-B397-95318699B82F}"/>
                </a:ext>
              </a:extLst>
            </p:cNvPr>
            <p:cNvSpPr txBox="1"/>
            <p:nvPr/>
          </p:nvSpPr>
          <p:spPr>
            <a:xfrm>
              <a:off x="4098343" y="3593479"/>
              <a:ext cx="823007" cy="348483"/>
            </a:xfrm>
            <a:prstGeom prst="rect">
              <a:avLst/>
            </a:prstGeom>
            <a:noFill/>
          </p:spPr>
          <p:txBody>
            <a:bodyPr wrap="none" rtlCol="0">
              <a:spAutoFit/>
            </a:bodyPr>
            <a:lstStyle/>
            <a:p>
              <a:r>
                <a:rPr lang="zh-CN" altLang="en-US" sz="1200" dirty="0">
                  <a:latin typeface="Times New Roman" panose="02020603050405020304" pitchFamily="18" charset="0"/>
                  <a:cs typeface="Times New Roman" panose="02020603050405020304" pitchFamily="18" charset="0"/>
                </a:rPr>
                <a:t>准直器</a:t>
              </a:r>
              <a:r>
                <a:rPr lang="en-US" altLang="zh-CN" sz="1200" dirty="0">
                  <a:latin typeface="Times New Roman" panose="02020603050405020304" pitchFamily="18" charset="0"/>
                  <a:cs typeface="Times New Roman" panose="02020603050405020304" pitchFamily="18" charset="0"/>
                </a:rPr>
                <a:t>1</a:t>
              </a:r>
              <a:endParaRPr lang="zh-CN" altLang="en-US" sz="12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59DC4F6E-23D9-4E65-A5A9-80BDD8491F0D}"/>
                </a:ext>
              </a:extLst>
            </p:cNvPr>
            <p:cNvSpPr txBox="1"/>
            <p:nvPr/>
          </p:nvSpPr>
          <p:spPr>
            <a:xfrm>
              <a:off x="4737380" y="3298822"/>
              <a:ext cx="823007" cy="348483"/>
            </a:xfrm>
            <a:prstGeom prst="rect">
              <a:avLst/>
            </a:prstGeom>
            <a:noFill/>
          </p:spPr>
          <p:txBody>
            <a:bodyPr wrap="none" rtlCol="0">
              <a:spAutoFit/>
            </a:bodyPr>
            <a:lstStyle/>
            <a:p>
              <a:r>
                <a:rPr lang="zh-CN" altLang="en-US" sz="1200" dirty="0">
                  <a:latin typeface="Times New Roman" panose="02020603050405020304" pitchFamily="18" charset="0"/>
                  <a:cs typeface="Times New Roman" panose="02020603050405020304" pitchFamily="18" charset="0"/>
                </a:rPr>
                <a:t>准直器</a:t>
              </a:r>
              <a:r>
                <a:rPr lang="en-US" altLang="zh-CN" sz="1200" dirty="0">
                  <a:latin typeface="Times New Roman" panose="02020603050405020304" pitchFamily="18" charset="0"/>
                  <a:cs typeface="Times New Roman" panose="02020603050405020304" pitchFamily="18" charset="0"/>
                </a:rPr>
                <a:t>2</a:t>
              </a:r>
              <a:endParaRPr lang="zh-CN" altLang="en-US" sz="1200"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92D9BC13-9C3C-4EFD-9221-68FF3C74ED0A}"/>
                </a:ext>
              </a:extLst>
            </p:cNvPr>
            <p:cNvSpPr txBox="1"/>
            <p:nvPr/>
          </p:nvSpPr>
          <p:spPr>
            <a:xfrm>
              <a:off x="5436097" y="3004165"/>
              <a:ext cx="823007" cy="348483"/>
            </a:xfrm>
            <a:prstGeom prst="rect">
              <a:avLst/>
            </a:prstGeom>
            <a:noFill/>
          </p:spPr>
          <p:txBody>
            <a:bodyPr wrap="none" rtlCol="0">
              <a:spAutoFit/>
            </a:bodyPr>
            <a:lstStyle/>
            <a:p>
              <a:r>
                <a:rPr lang="zh-CN" altLang="en-US" sz="1200" dirty="0">
                  <a:latin typeface="Times New Roman" panose="02020603050405020304" pitchFamily="18" charset="0"/>
                  <a:cs typeface="Times New Roman" panose="02020603050405020304" pitchFamily="18" charset="0"/>
                </a:rPr>
                <a:t>准直器</a:t>
              </a:r>
              <a:r>
                <a:rPr lang="en-US" altLang="zh-CN" sz="1200" dirty="0">
                  <a:latin typeface="Times New Roman" panose="02020603050405020304" pitchFamily="18" charset="0"/>
                  <a:cs typeface="Times New Roman" panose="02020603050405020304" pitchFamily="18" charset="0"/>
                </a:rPr>
                <a:t>3</a:t>
              </a:r>
              <a:endParaRPr lang="zh-CN" altLang="en-US" sz="1200"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3B65CD33-DD86-4C1F-ABDE-BF8770A41D67}"/>
                </a:ext>
              </a:extLst>
            </p:cNvPr>
            <p:cNvSpPr txBox="1"/>
            <p:nvPr/>
          </p:nvSpPr>
          <p:spPr>
            <a:xfrm>
              <a:off x="5702384" y="2678441"/>
              <a:ext cx="910561" cy="348483"/>
            </a:xfrm>
            <a:prstGeom prst="rect">
              <a:avLst/>
            </a:prstGeom>
            <a:noFill/>
          </p:spPr>
          <p:txBody>
            <a:bodyPr wrap="none" rtlCol="0">
              <a:spAutoFit/>
            </a:bodyPr>
            <a:lstStyle/>
            <a:p>
              <a:r>
                <a:rPr lang="zh-CN" altLang="en-US" sz="1200" dirty="0">
                  <a:latin typeface="Times New Roman" panose="02020603050405020304" pitchFamily="18" charset="0"/>
                  <a:cs typeface="Times New Roman" panose="02020603050405020304" pitchFamily="18" charset="0"/>
                </a:rPr>
                <a:t>真空靶室</a:t>
              </a:r>
            </a:p>
          </p:txBody>
        </p:sp>
        <p:sp>
          <p:nvSpPr>
            <p:cNvPr id="17" name="文本框 16">
              <a:extLst>
                <a:ext uri="{FF2B5EF4-FFF2-40B4-BE49-F238E27FC236}">
                  <a16:creationId xmlns:a16="http://schemas.microsoft.com/office/drawing/2014/main" id="{3C411A5A-F8FC-42C1-858A-28CA9DF2C603}"/>
                </a:ext>
              </a:extLst>
            </p:cNvPr>
            <p:cNvSpPr txBox="1"/>
            <p:nvPr/>
          </p:nvSpPr>
          <p:spPr>
            <a:xfrm>
              <a:off x="6517531" y="2390688"/>
              <a:ext cx="910561" cy="348483"/>
            </a:xfrm>
            <a:prstGeom prst="rect">
              <a:avLst/>
            </a:prstGeom>
            <a:noFill/>
          </p:spPr>
          <p:txBody>
            <a:bodyPr wrap="none" rtlCol="0">
              <a:spAutoFit/>
            </a:bodyPr>
            <a:lstStyle/>
            <a:p>
              <a:r>
                <a:rPr lang="zh-CN" altLang="en-US" sz="1200" dirty="0">
                  <a:latin typeface="Times New Roman" panose="02020603050405020304" pitchFamily="18" charset="0"/>
                  <a:cs typeface="Times New Roman" panose="02020603050405020304" pitchFamily="18" charset="0"/>
                </a:rPr>
                <a:t>法拉第筒</a:t>
              </a:r>
            </a:p>
          </p:txBody>
        </p:sp>
        <p:sp>
          <p:nvSpPr>
            <p:cNvPr id="18" name="文本框 17">
              <a:extLst>
                <a:ext uri="{FF2B5EF4-FFF2-40B4-BE49-F238E27FC236}">
                  <a16:creationId xmlns:a16="http://schemas.microsoft.com/office/drawing/2014/main" id="{C33216F2-2F16-4AB2-B9EE-A7BE0FC5E9AB}"/>
                </a:ext>
              </a:extLst>
            </p:cNvPr>
            <p:cNvSpPr txBox="1"/>
            <p:nvPr/>
          </p:nvSpPr>
          <p:spPr>
            <a:xfrm>
              <a:off x="7317750" y="1916832"/>
              <a:ext cx="735453" cy="348483"/>
            </a:xfrm>
            <a:prstGeom prst="rect">
              <a:avLst/>
            </a:prstGeom>
            <a:noFill/>
          </p:spPr>
          <p:txBody>
            <a:bodyPr wrap="none" rtlCol="0">
              <a:spAutoFit/>
            </a:bodyPr>
            <a:lstStyle/>
            <a:p>
              <a:r>
                <a:rPr lang="zh-CN" altLang="en-US" sz="1200" dirty="0">
                  <a:latin typeface="Times New Roman" panose="02020603050405020304" pitchFamily="18" charset="0"/>
                  <a:cs typeface="Times New Roman" panose="02020603050405020304" pitchFamily="18" charset="0"/>
                </a:rPr>
                <a:t>废束站</a:t>
              </a:r>
            </a:p>
          </p:txBody>
        </p:sp>
        <p:sp>
          <p:nvSpPr>
            <p:cNvPr id="19" name="文本框 18">
              <a:extLst>
                <a:ext uri="{FF2B5EF4-FFF2-40B4-BE49-F238E27FC236}">
                  <a16:creationId xmlns:a16="http://schemas.microsoft.com/office/drawing/2014/main" id="{D028051C-4656-43E5-B52D-47ACAB473736}"/>
                </a:ext>
              </a:extLst>
            </p:cNvPr>
            <p:cNvSpPr txBox="1"/>
            <p:nvPr/>
          </p:nvSpPr>
          <p:spPr>
            <a:xfrm>
              <a:off x="5981419" y="3956799"/>
              <a:ext cx="910561" cy="348483"/>
            </a:xfrm>
            <a:prstGeom prst="rect">
              <a:avLst/>
            </a:prstGeom>
            <a:noFill/>
          </p:spPr>
          <p:txBody>
            <a:bodyPr wrap="none" rtlCol="0">
              <a:spAutoFit/>
            </a:bodyPr>
            <a:lstStyle/>
            <a:p>
              <a:r>
                <a:rPr lang="zh-CN" altLang="en-US" sz="1200" dirty="0">
                  <a:latin typeface="Times New Roman" panose="02020603050405020304" pitchFamily="18" charset="0"/>
                  <a:cs typeface="Times New Roman" panose="02020603050405020304" pitchFamily="18" charset="0"/>
                </a:rPr>
                <a:t>真空泵组</a:t>
              </a:r>
            </a:p>
          </p:txBody>
        </p:sp>
      </p:grpSp>
      <p:sp>
        <p:nvSpPr>
          <p:cNvPr id="20" name="文本框 19">
            <a:extLst>
              <a:ext uri="{FF2B5EF4-FFF2-40B4-BE49-F238E27FC236}">
                <a16:creationId xmlns:a16="http://schemas.microsoft.com/office/drawing/2014/main" id="{BBB016CB-1C3B-4655-B732-EDAE55D67422}"/>
              </a:ext>
            </a:extLst>
          </p:cNvPr>
          <p:cNvSpPr txBox="1"/>
          <p:nvPr/>
        </p:nvSpPr>
        <p:spPr>
          <a:xfrm>
            <a:off x="785470" y="5015717"/>
            <a:ext cx="5089670" cy="1253677"/>
          </a:xfrm>
          <a:prstGeom prst="rect">
            <a:avLst/>
          </a:prstGeom>
          <a:noFill/>
        </p:spPr>
        <p:txBody>
          <a:bodyPr wrap="square" rtlCol="0">
            <a:spAutoFit/>
          </a:bodyPr>
          <a:lstStyle/>
          <a:p>
            <a:pPr algn="just">
              <a:lnSpc>
                <a:spcPct val="150000"/>
              </a:lnSpc>
            </a:pPr>
            <a:r>
              <a:rPr lang="zh-CN" altLang="en-US" sz="2000" dirty="0">
                <a:latin typeface="Times New Roman" panose="02020603050405020304" pitchFamily="18" charset="0"/>
                <a:cs typeface="Times New Roman" panose="02020603050405020304" pitchFamily="18" charset="0"/>
              </a:rPr>
              <a:t>参数</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algn="just">
              <a:lnSpc>
                <a:spcPct val="150000"/>
              </a:lnSpc>
            </a:pPr>
            <a:r>
              <a:rPr lang="zh-CN" altLang="en-US" sz="1600" dirty="0">
                <a:latin typeface="Times New Roman" panose="02020603050405020304" pitchFamily="18" charset="0"/>
                <a:cs typeface="Times New Roman" panose="02020603050405020304" pitchFamily="18" charset="0"/>
              </a:rPr>
              <a:t>铝膜厚度：</a:t>
            </a:r>
            <a:r>
              <a:rPr lang="en-US" altLang="zh-CN" sz="1600" dirty="0">
                <a:latin typeface="Times New Roman" panose="02020603050405020304" pitchFamily="18" charset="0"/>
                <a:cs typeface="Times New Roman" panose="02020603050405020304" pitchFamily="18" charset="0"/>
              </a:rPr>
              <a:t>10μm  </a:t>
            </a:r>
            <a:r>
              <a:rPr lang="zh-CN" altLang="en-US" sz="1600" dirty="0">
                <a:latin typeface="Times New Roman" panose="02020603050405020304" pitchFamily="18" charset="0"/>
                <a:cs typeface="Times New Roman" panose="02020603050405020304" pitchFamily="18" charset="0"/>
              </a:rPr>
              <a:t>      层数：</a:t>
            </a:r>
            <a:r>
              <a:rPr lang="en-US" altLang="zh-CN" sz="1600" dirty="0">
                <a:latin typeface="Times New Roman" panose="02020603050405020304" pitchFamily="18" charset="0"/>
                <a:cs typeface="Times New Roman" panose="02020603050405020304" pitchFamily="18" charset="0"/>
              </a:rPr>
              <a:t>5</a:t>
            </a:r>
            <a:r>
              <a:rPr lang="zh-CN" altLang="en-US" sz="1600" dirty="0">
                <a:latin typeface="Times New Roman" panose="02020603050405020304" pitchFamily="18" charset="0"/>
                <a:cs typeface="Times New Roman" panose="02020603050405020304" pitchFamily="18" charset="0"/>
              </a:rPr>
              <a:t>层</a:t>
            </a:r>
            <a:endParaRPr lang="en-US" altLang="zh-CN" sz="1600" dirty="0">
              <a:latin typeface="Times New Roman" panose="02020603050405020304" pitchFamily="18" charset="0"/>
              <a:cs typeface="Times New Roman" panose="02020603050405020304" pitchFamily="18" charset="0"/>
            </a:endParaRPr>
          </a:p>
          <a:p>
            <a:pPr algn="just">
              <a:lnSpc>
                <a:spcPct val="150000"/>
              </a:lnSpc>
            </a:pPr>
            <a:r>
              <a:rPr lang="zh-CN" altLang="en-US" sz="1600" dirty="0">
                <a:latin typeface="Times New Roman" panose="02020603050405020304" pitchFamily="18" charset="0"/>
                <a:cs typeface="Times New Roman" panose="02020603050405020304" pitchFamily="18" charset="0"/>
              </a:rPr>
              <a:t>偏压：大于</a:t>
            </a:r>
            <a:r>
              <a:rPr lang="en-US" altLang="zh-CN" sz="1600" dirty="0">
                <a:latin typeface="Times New Roman" panose="02020603050405020304" pitchFamily="18" charset="0"/>
                <a:cs typeface="Times New Roman" panose="02020603050405020304" pitchFamily="18" charset="0"/>
              </a:rPr>
              <a:t>100V      </a:t>
            </a:r>
            <a:r>
              <a:rPr lang="zh-CN" altLang="en-US" sz="1600" dirty="0">
                <a:latin typeface="Times New Roman" panose="02020603050405020304" pitchFamily="18" charset="0"/>
                <a:cs typeface="Times New Roman" panose="02020603050405020304" pitchFamily="18" charset="0"/>
              </a:rPr>
              <a:t>可监测流强：</a:t>
            </a:r>
            <a:r>
              <a:rPr lang="en-US" altLang="zh-CN" sz="1600" dirty="0">
                <a:latin typeface="Times New Roman" panose="02020603050405020304" pitchFamily="18" charset="0"/>
                <a:cs typeface="Times New Roman" panose="02020603050405020304" pitchFamily="18" charset="0"/>
              </a:rPr>
              <a:t>10</a:t>
            </a:r>
            <a:r>
              <a:rPr lang="en-US" altLang="zh-CN" sz="1600" baseline="30000" dirty="0">
                <a:latin typeface="Times New Roman" panose="02020603050405020304" pitchFamily="18" charset="0"/>
                <a:cs typeface="Times New Roman" panose="02020603050405020304" pitchFamily="18" charset="0"/>
              </a:rPr>
              <a:t>6</a:t>
            </a:r>
            <a:r>
              <a:rPr lang="en-US" altLang="zh-CN" sz="1600" dirty="0">
                <a:latin typeface="Times New Roman" panose="02020603050405020304" pitchFamily="18" charset="0"/>
                <a:cs typeface="Times New Roman" panose="02020603050405020304" pitchFamily="18" charset="0"/>
              </a:rPr>
              <a:t>~10</a:t>
            </a:r>
            <a:r>
              <a:rPr lang="en-US" altLang="zh-CN" sz="1600" baseline="30000" dirty="0">
                <a:latin typeface="Times New Roman" panose="02020603050405020304" pitchFamily="18" charset="0"/>
                <a:cs typeface="Times New Roman" panose="02020603050405020304" pitchFamily="18" charset="0"/>
              </a:rPr>
              <a:t>8  </a:t>
            </a:r>
            <a:r>
              <a:rPr lang="en-US" altLang="zh-CN" sz="1600" dirty="0">
                <a:latin typeface="Times New Roman" panose="02020603050405020304" pitchFamily="18" charset="0"/>
                <a:cs typeface="Times New Roman" panose="02020603050405020304" pitchFamily="18" charset="0"/>
              </a:rPr>
              <a:t>p/s</a:t>
            </a:r>
          </a:p>
        </p:txBody>
      </p:sp>
      <p:pic>
        <p:nvPicPr>
          <p:cNvPr id="21" name="图片 20">
            <a:extLst>
              <a:ext uri="{FF2B5EF4-FFF2-40B4-BE49-F238E27FC236}">
                <a16:creationId xmlns:a16="http://schemas.microsoft.com/office/drawing/2014/main" id="{AE10D3D0-F51F-4B25-A877-16EFDA08AB30}"/>
              </a:ext>
            </a:extLst>
          </p:cNvPr>
          <p:cNvPicPr>
            <a:picLocks noChangeAspect="1"/>
          </p:cNvPicPr>
          <p:nvPr/>
        </p:nvPicPr>
        <p:blipFill>
          <a:blip r:embed="rId4"/>
          <a:stretch>
            <a:fillRect/>
          </a:stretch>
        </p:blipFill>
        <p:spPr>
          <a:xfrm>
            <a:off x="7269073" y="1839108"/>
            <a:ext cx="1467069" cy="1826880"/>
          </a:xfrm>
          <a:prstGeom prst="rect">
            <a:avLst/>
          </a:prstGeom>
        </p:spPr>
      </p:pic>
      <p:sp>
        <p:nvSpPr>
          <p:cNvPr id="22" name="文本框 21">
            <a:extLst>
              <a:ext uri="{FF2B5EF4-FFF2-40B4-BE49-F238E27FC236}">
                <a16:creationId xmlns:a16="http://schemas.microsoft.com/office/drawing/2014/main" id="{1526D2AF-9475-4CBF-BBD2-8BEDBD3B95CF}"/>
              </a:ext>
            </a:extLst>
          </p:cNvPr>
          <p:cNvSpPr txBox="1"/>
          <p:nvPr/>
        </p:nvSpPr>
        <p:spPr>
          <a:xfrm>
            <a:off x="7653793" y="1290141"/>
            <a:ext cx="595035" cy="338554"/>
          </a:xfrm>
          <a:prstGeom prst="rect">
            <a:avLst/>
          </a:prstGeom>
          <a:noFill/>
        </p:spPr>
        <p:txBody>
          <a:bodyPr wrap="none" rtlCol="0">
            <a:spAutoFit/>
          </a:bodyPr>
          <a:lstStyle/>
          <a:p>
            <a:r>
              <a:rPr lang="zh-CN" altLang="en-US" sz="1600" dirty="0"/>
              <a:t>实物</a:t>
            </a:r>
          </a:p>
        </p:txBody>
      </p:sp>
      <p:cxnSp>
        <p:nvCxnSpPr>
          <p:cNvPr id="24" name="连接符: 肘形 23">
            <a:extLst>
              <a:ext uri="{FF2B5EF4-FFF2-40B4-BE49-F238E27FC236}">
                <a16:creationId xmlns:a16="http://schemas.microsoft.com/office/drawing/2014/main" id="{2CA07449-14F2-4B6A-BE39-7160E8F261F0}"/>
              </a:ext>
            </a:extLst>
          </p:cNvPr>
          <p:cNvCxnSpPr>
            <a:cxnSpLocks/>
            <a:stCxn id="21" idx="2"/>
          </p:cNvCxnSpPr>
          <p:nvPr/>
        </p:nvCxnSpPr>
        <p:spPr>
          <a:xfrm rot="16200000" flipH="1">
            <a:off x="7700529" y="3968067"/>
            <a:ext cx="1778138" cy="1173980"/>
          </a:xfrm>
          <a:prstGeom prst="bentConnector3">
            <a:avLst>
              <a:gd name="adj1" fmla="val 50000"/>
            </a:avLst>
          </a:prstGeom>
          <a:ln w="381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A6D4E690-43ED-48C9-B16B-FC97C29092CB}"/>
              </a:ext>
            </a:extLst>
          </p:cNvPr>
          <p:cNvSpPr txBox="1"/>
          <p:nvPr/>
        </p:nvSpPr>
        <p:spPr>
          <a:xfrm>
            <a:off x="507115" y="4505287"/>
            <a:ext cx="3262432" cy="338554"/>
          </a:xfrm>
          <a:prstGeom prst="rect">
            <a:avLst/>
          </a:prstGeom>
          <a:noFill/>
        </p:spPr>
        <p:txBody>
          <a:bodyPr wrap="none" rtlCol="0">
            <a:spAutoFit/>
          </a:bodyPr>
          <a:lstStyle/>
          <a:p>
            <a:r>
              <a:rPr lang="zh-CN" altLang="en-US" sz="1600" dirty="0"/>
              <a:t>铝膜对质子的二次电子发射系数：</a:t>
            </a:r>
          </a:p>
        </p:txBody>
      </p: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818A343A-F8F7-49B9-A736-6DD270485B70}"/>
                  </a:ext>
                </a:extLst>
              </p:cNvPr>
              <p:cNvSpPr txBox="1"/>
              <p:nvPr/>
            </p:nvSpPr>
            <p:spPr>
              <a:xfrm>
                <a:off x="2762173" y="4805879"/>
                <a:ext cx="2112752" cy="455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𝜀</m:t>
                      </m:r>
                      <m:r>
                        <a:rPr lang="en-US" altLang="zh-CN" b="0" i="1" smtClean="0">
                          <a:latin typeface="Cambria Math" panose="02040503050406030204" pitchFamily="18" charset="0"/>
                        </a:rPr>
                        <m:t>=38.26 </m:t>
                      </m:r>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𝑒𝑞</m:t>
                          </m:r>
                        </m:sub>
                        <m:sup>
                          <m:r>
                            <a:rPr lang="en-US" altLang="zh-CN" b="0" i="1" smtClean="0">
                              <a:latin typeface="Cambria Math" panose="02040503050406030204" pitchFamily="18" charset="0"/>
                            </a:rPr>
                            <m:t>−1/2</m:t>
                          </m:r>
                        </m:sup>
                      </m:sSubSup>
                    </m:oMath>
                  </m:oMathPara>
                </a14:m>
                <a:endParaRPr lang="zh-CN" altLang="en-US" dirty="0"/>
              </a:p>
            </p:txBody>
          </p:sp>
        </mc:Choice>
        <mc:Fallback xmlns="">
          <p:sp>
            <p:nvSpPr>
              <p:cNvPr id="29" name="文本框 28">
                <a:extLst>
                  <a:ext uri="{FF2B5EF4-FFF2-40B4-BE49-F238E27FC236}">
                    <a16:creationId xmlns:a16="http://schemas.microsoft.com/office/drawing/2014/main" id="{818A343A-F8F7-49B9-A736-6DD270485B70}"/>
                  </a:ext>
                </a:extLst>
              </p:cNvPr>
              <p:cNvSpPr txBox="1">
                <a:spLocks noRot="1" noChangeAspect="1" noMove="1" noResize="1" noEditPoints="1" noAdjustHandles="1" noChangeArrowheads="1" noChangeShapeType="1" noTextEdit="1"/>
              </p:cNvSpPr>
              <p:nvPr/>
            </p:nvSpPr>
            <p:spPr>
              <a:xfrm>
                <a:off x="2762173" y="4805879"/>
                <a:ext cx="2112752" cy="455317"/>
              </a:xfrm>
              <a:prstGeom prst="rect">
                <a:avLst/>
              </a:prstGeom>
              <a:blipFill>
                <a:blip r:embed="rId5"/>
                <a:stretch>
                  <a:fillRect b="-2667"/>
                </a:stretch>
              </a:blipFill>
            </p:spPr>
            <p:txBody>
              <a:bodyPr/>
              <a:lstStyle/>
              <a:p>
                <a:r>
                  <a:rPr lang="zh-CN" altLang="en-US">
                    <a:noFill/>
                  </a:rPr>
                  <a:t> </a:t>
                </a:r>
              </a:p>
            </p:txBody>
          </p:sp>
        </mc:Fallback>
      </mc:AlternateContent>
      <p:sp>
        <p:nvSpPr>
          <p:cNvPr id="30" name="文本框 29">
            <a:extLst>
              <a:ext uri="{FF2B5EF4-FFF2-40B4-BE49-F238E27FC236}">
                <a16:creationId xmlns:a16="http://schemas.microsoft.com/office/drawing/2014/main" id="{239CE857-08D1-443F-8BB0-B590609EE9C1}"/>
              </a:ext>
            </a:extLst>
          </p:cNvPr>
          <p:cNvSpPr txBox="1"/>
          <p:nvPr/>
        </p:nvSpPr>
        <p:spPr>
          <a:xfrm>
            <a:off x="9401698" y="1111860"/>
            <a:ext cx="2634514" cy="584775"/>
          </a:xfrm>
          <a:prstGeom prst="rect">
            <a:avLst/>
          </a:prstGeom>
          <a:noFill/>
        </p:spPr>
        <p:txBody>
          <a:bodyPr wrap="square" rtlCol="0">
            <a:spAutoFit/>
          </a:bodyPr>
          <a:lstStyle/>
          <a:p>
            <a:r>
              <a:rPr lang="en-US" altLang="zh-CN" sz="1600" dirty="0"/>
              <a:t>SEEM</a:t>
            </a:r>
            <a:r>
              <a:rPr lang="zh-CN" altLang="en-US" sz="1600" dirty="0"/>
              <a:t>监测</a:t>
            </a:r>
            <a:r>
              <a:rPr lang="en-US" altLang="zh-CN" sz="1600" dirty="0"/>
              <a:t>APEP</a:t>
            </a:r>
            <a:r>
              <a:rPr lang="zh-CN" altLang="en-US" sz="1600" dirty="0"/>
              <a:t>质子注量率随束斑变化：</a:t>
            </a:r>
          </a:p>
        </p:txBody>
      </p:sp>
      <p:pic>
        <p:nvPicPr>
          <p:cNvPr id="7" name="图片 6">
            <a:extLst>
              <a:ext uri="{FF2B5EF4-FFF2-40B4-BE49-F238E27FC236}">
                <a16:creationId xmlns:a16="http://schemas.microsoft.com/office/drawing/2014/main" id="{FB707B1A-B251-478B-83DC-F783036281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561" y="1427272"/>
            <a:ext cx="6096681" cy="2970664"/>
          </a:xfrm>
          <a:prstGeom prst="rect">
            <a:avLst/>
          </a:prstGeom>
        </p:spPr>
      </p:pic>
      <p:sp>
        <p:nvSpPr>
          <p:cNvPr id="25" name="标题 1">
            <a:extLst>
              <a:ext uri="{FF2B5EF4-FFF2-40B4-BE49-F238E27FC236}">
                <a16:creationId xmlns:a16="http://schemas.microsoft.com/office/drawing/2014/main" id="{8B151D00-5884-421F-89A8-1BF4B2B78F44}"/>
              </a:ext>
            </a:extLst>
          </p:cNvPr>
          <p:cNvSpPr txBox="1">
            <a:spLocks/>
          </p:cNvSpPr>
          <p:nvPr/>
        </p:nvSpPr>
        <p:spPr>
          <a:xfrm>
            <a:off x="392561" y="224308"/>
            <a:ext cx="11120762" cy="629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dirty="0"/>
              <a:t>5.5.1 </a:t>
            </a:r>
            <a:r>
              <a:rPr lang="zh-CN" altLang="en-US" sz="3600" dirty="0"/>
              <a:t>二次电子发射监测器（</a:t>
            </a:r>
            <a:r>
              <a:rPr lang="en-US" altLang="zh-CN" sz="3600" dirty="0"/>
              <a:t>SEEM</a:t>
            </a:r>
            <a:r>
              <a:rPr lang="zh-CN" altLang="en-US" sz="3600" dirty="0"/>
              <a:t>）</a:t>
            </a:r>
          </a:p>
        </p:txBody>
      </p:sp>
      <p:pic>
        <p:nvPicPr>
          <p:cNvPr id="4" name="图片 3">
            <a:extLst>
              <a:ext uri="{FF2B5EF4-FFF2-40B4-BE49-F238E27FC236}">
                <a16:creationId xmlns:a16="http://schemas.microsoft.com/office/drawing/2014/main" id="{D14D4091-12D3-430A-B6FD-F8299FEBA2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35729" y="1747895"/>
            <a:ext cx="3032571" cy="2231592"/>
          </a:xfrm>
          <a:prstGeom prst="rect">
            <a:avLst/>
          </a:prstGeom>
        </p:spPr>
      </p:pic>
    </p:spTree>
    <p:extLst>
      <p:ext uri="{BB962C8B-B14F-4D97-AF65-F5344CB8AC3E}">
        <p14:creationId xmlns:p14="http://schemas.microsoft.com/office/powerpoint/2010/main" val="1275238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C5EA6C-A1C0-406D-8EB1-22461217A539}"/>
              </a:ext>
            </a:extLst>
          </p:cNvPr>
          <p:cNvSpPr>
            <a:spLocks noGrp="1"/>
          </p:cNvSpPr>
          <p:nvPr>
            <p:ph type="title"/>
          </p:nvPr>
        </p:nvSpPr>
        <p:spPr>
          <a:xfrm>
            <a:off x="496787" y="121582"/>
            <a:ext cx="10515600" cy="918346"/>
          </a:xfrm>
        </p:spPr>
        <p:txBody>
          <a:bodyPr>
            <a:normAutofit/>
          </a:bodyPr>
          <a:lstStyle/>
          <a:p>
            <a:r>
              <a:rPr lang="en-US" altLang="zh-CN" sz="3600" dirty="0"/>
              <a:t>5.5.2 </a:t>
            </a:r>
            <a:r>
              <a:rPr lang="zh-CN" altLang="en-US" sz="3600" dirty="0"/>
              <a:t>基于</a:t>
            </a:r>
            <a:r>
              <a:rPr lang="en-US" altLang="zh-CN" sz="3600" dirty="0"/>
              <a:t>SiC</a:t>
            </a:r>
            <a:r>
              <a:rPr lang="zh-CN" altLang="en-US" sz="3600" dirty="0"/>
              <a:t>的流强监测系统（</a:t>
            </a:r>
            <a:r>
              <a:rPr lang="en-US" altLang="zh-CN" sz="3600" dirty="0"/>
              <a:t>BMOS</a:t>
            </a:r>
            <a:r>
              <a:rPr lang="zh-CN" altLang="en-US" sz="3600" dirty="0"/>
              <a:t>）</a:t>
            </a:r>
          </a:p>
        </p:txBody>
      </p:sp>
      <p:sp>
        <p:nvSpPr>
          <p:cNvPr id="31" name="文本框 30">
            <a:extLst>
              <a:ext uri="{FF2B5EF4-FFF2-40B4-BE49-F238E27FC236}">
                <a16:creationId xmlns:a16="http://schemas.microsoft.com/office/drawing/2014/main" id="{A1A5600D-0E4A-4C2B-A93A-A7171B69FF8F}"/>
              </a:ext>
            </a:extLst>
          </p:cNvPr>
          <p:cNvSpPr txBox="1"/>
          <p:nvPr/>
        </p:nvSpPr>
        <p:spPr>
          <a:xfrm>
            <a:off x="712486" y="1264463"/>
            <a:ext cx="3745650" cy="1354217"/>
          </a:xfrm>
          <a:prstGeom prst="rect">
            <a:avLst/>
          </a:prstGeom>
          <a:noFill/>
        </p:spPr>
        <p:txBody>
          <a:bodyPr wrap="square" rtlCol="0">
            <a:spAutoFit/>
          </a:bodyPr>
          <a:lstStyle/>
          <a:p>
            <a:pPr>
              <a:spcAft>
                <a:spcPts val="600"/>
              </a:spcAft>
            </a:pPr>
            <a:r>
              <a:rPr lang="zh-CN" altLang="en-US" sz="2400" b="1" dirty="0">
                <a:latin typeface="+mn-ea"/>
                <a:cs typeface="Times New Roman" panose="02020603050405020304" pitchFamily="18" charset="0"/>
              </a:rPr>
              <a:t>束流监控系统设计目标：</a:t>
            </a:r>
            <a:endParaRPr lang="en-US" altLang="zh-CN" sz="2400" b="1" dirty="0">
              <a:latin typeface="+mn-ea"/>
              <a:cs typeface="Times New Roman" panose="02020603050405020304" pitchFamily="18" charset="0"/>
            </a:endParaRPr>
          </a:p>
          <a:p>
            <a:pPr marL="468000" indent="-288000">
              <a:spcAft>
                <a:spcPts val="600"/>
              </a:spcAft>
              <a:buFont typeface="Arial" panose="020B0604020202020204" pitchFamily="34" charset="0"/>
              <a:buChar char="•"/>
            </a:pPr>
            <a:r>
              <a:rPr lang="zh-CN" altLang="en-US" sz="2400" b="1" dirty="0">
                <a:latin typeface="+mn-ea"/>
                <a:cs typeface="Times New Roman" panose="02020603050405020304" pitchFamily="18" charset="0"/>
              </a:rPr>
              <a:t>测量误差：＜</a:t>
            </a:r>
            <a:r>
              <a:rPr lang="en-US" altLang="zh-CN" sz="2400" b="1" dirty="0">
                <a:latin typeface="+mn-ea"/>
                <a:cs typeface="Times New Roman" panose="02020603050405020304" pitchFamily="18" charset="0"/>
              </a:rPr>
              <a:t> 1%</a:t>
            </a:r>
          </a:p>
          <a:p>
            <a:pPr marL="468000" indent="-288000">
              <a:spcAft>
                <a:spcPts val="600"/>
              </a:spcAft>
              <a:buFont typeface="Arial" panose="020B0604020202020204" pitchFamily="34" charset="0"/>
              <a:buChar char="•"/>
            </a:pPr>
            <a:r>
              <a:rPr lang="zh-CN" altLang="en-US" sz="2400" b="1" dirty="0">
                <a:latin typeface="+mn-ea"/>
                <a:cs typeface="Times New Roman" panose="02020603050405020304" pitchFamily="18" charset="0"/>
              </a:rPr>
              <a:t>工作时间：</a:t>
            </a:r>
            <a:r>
              <a:rPr lang="en-US" altLang="zh-CN" sz="2400" b="1" dirty="0">
                <a:latin typeface="+mn-ea"/>
                <a:cs typeface="Times New Roman" panose="02020603050405020304" pitchFamily="18" charset="0"/>
              </a:rPr>
              <a:t>5000 h/y</a:t>
            </a:r>
          </a:p>
        </p:txBody>
      </p:sp>
      <p:pic>
        <p:nvPicPr>
          <p:cNvPr id="34" name="图片 5">
            <a:extLst>
              <a:ext uri="{FF2B5EF4-FFF2-40B4-BE49-F238E27FC236}">
                <a16:creationId xmlns:a16="http://schemas.microsoft.com/office/drawing/2014/main" id="{A41BD883-7056-41C1-983F-A35B272EE139}"/>
              </a:ext>
            </a:extLst>
          </p:cNvPr>
          <p:cNvPicPr>
            <a:picLocks noChangeAspect="1"/>
          </p:cNvPicPr>
          <p:nvPr/>
        </p:nvPicPr>
        <p:blipFill rotWithShape="1">
          <a:blip r:embed="rId2"/>
          <a:srcRect t="17719" b="13068"/>
          <a:stretch/>
        </p:blipFill>
        <p:spPr>
          <a:xfrm>
            <a:off x="4415704" y="1048229"/>
            <a:ext cx="7552074" cy="817544"/>
          </a:xfrm>
          <a:prstGeom prst="rect">
            <a:avLst/>
          </a:prstGeom>
        </p:spPr>
      </p:pic>
      <p:grpSp>
        <p:nvGrpSpPr>
          <p:cNvPr id="35" name="Group 20">
            <a:extLst>
              <a:ext uri="{FF2B5EF4-FFF2-40B4-BE49-F238E27FC236}">
                <a16:creationId xmlns:a16="http://schemas.microsoft.com/office/drawing/2014/main" id="{840209F8-3452-418F-AEFF-417461CB5E58}"/>
              </a:ext>
            </a:extLst>
          </p:cNvPr>
          <p:cNvGrpSpPr/>
          <p:nvPr/>
        </p:nvGrpSpPr>
        <p:grpSpPr>
          <a:xfrm>
            <a:off x="9224577" y="4402879"/>
            <a:ext cx="2743201" cy="1972375"/>
            <a:chOff x="8932652" y="4611964"/>
            <a:chExt cx="2743201" cy="1972375"/>
          </a:xfrm>
        </p:grpSpPr>
        <p:pic>
          <p:nvPicPr>
            <p:cNvPr id="36" name="图片 7">
              <a:extLst>
                <a:ext uri="{FF2B5EF4-FFF2-40B4-BE49-F238E27FC236}">
                  <a16:creationId xmlns:a16="http://schemas.microsoft.com/office/drawing/2014/main" id="{91F63EB3-8683-4A5B-ACC6-ED4D0E0FD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2652" y="4611964"/>
              <a:ext cx="2743201" cy="1972375"/>
            </a:xfrm>
            <a:prstGeom prst="rect">
              <a:avLst/>
            </a:prstGeom>
          </p:spPr>
        </p:pic>
        <p:sp>
          <p:nvSpPr>
            <p:cNvPr id="37" name="文本框 9">
              <a:extLst>
                <a:ext uri="{FF2B5EF4-FFF2-40B4-BE49-F238E27FC236}">
                  <a16:creationId xmlns:a16="http://schemas.microsoft.com/office/drawing/2014/main" id="{2A22AC78-19B8-4512-9B85-342920695E9A}"/>
                </a:ext>
              </a:extLst>
            </p:cNvPr>
            <p:cNvSpPr txBox="1"/>
            <p:nvPr/>
          </p:nvSpPr>
          <p:spPr>
            <a:xfrm>
              <a:off x="9590442" y="4911746"/>
              <a:ext cx="1271291" cy="584775"/>
            </a:xfrm>
            <a:prstGeom prst="rect">
              <a:avLst/>
            </a:prstGeom>
            <a:noFill/>
          </p:spPr>
          <p:txBody>
            <a:bodyPr wrap="square" rtlCol="0">
              <a:spAutoFit/>
            </a:bodyPr>
            <a:lstStyle/>
            <a:p>
              <a:pPr algn="ctr"/>
              <a:r>
                <a:rPr lang="en-US" altLang="zh-CN" sz="1600" dirty="0">
                  <a:latin typeface="黑体" panose="02010609060101010101" pitchFamily="49" charset="-122"/>
                  <a:ea typeface="黑体" panose="02010609060101010101" pitchFamily="49" charset="-122"/>
                </a:rPr>
                <a:t>β</a:t>
              </a:r>
              <a:r>
                <a:rPr lang="zh-CN" altLang="en-US" sz="1600" dirty="0">
                  <a:latin typeface="黑体" panose="02010609060101010101" pitchFamily="49" charset="-122"/>
                  <a:ea typeface="黑体" panose="02010609060101010101" pitchFamily="49" charset="-122"/>
                </a:rPr>
                <a:t>源测试</a:t>
              </a:r>
              <a:br>
                <a:rPr lang="en-US" altLang="zh-CN" sz="1600" dirty="0">
                  <a:latin typeface="黑体" panose="02010609060101010101" pitchFamily="49" charset="-122"/>
                  <a:ea typeface="黑体" panose="02010609060101010101" pitchFamily="49" charset="-122"/>
                </a:rPr>
              </a:br>
              <a:r>
                <a:rPr lang="en-US" altLang="zh-CN" sz="1600" dirty="0">
                  <a:latin typeface="黑体" panose="02010609060101010101" pitchFamily="49" charset="-122"/>
                  <a:ea typeface="黑体" panose="02010609060101010101" pitchFamily="49" charset="-122"/>
                </a:rPr>
                <a:t>20mV</a:t>
              </a:r>
              <a:endParaRPr lang="zh-CN" altLang="en-US" sz="1600" dirty="0">
                <a:latin typeface="黑体" panose="02010609060101010101" pitchFamily="49" charset="-122"/>
                <a:ea typeface="黑体" panose="02010609060101010101" pitchFamily="49" charset="-122"/>
              </a:endParaRPr>
            </a:p>
          </p:txBody>
        </p:sp>
      </p:grpSp>
      <p:grpSp>
        <p:nvGrpSpPr>
          <p:cNvPr id="38" name="Group 36">
            <a:extLst>
              <a:ext uri="{FF2B5EF4-FFF2-40B4-BE49-F238E27FC236}">
                <a16:creationId xmlns:a16="http://schemas.microsoft.com/office/drawing/2014/main" id="{C4408AEC-EAAE-4F8F-93A7-3AD20F14D94E}"/>
              </a:ext>
            </a:extLst>
          </p:cNvPr>
          <p:cNvGrpSpPr/>
          <p:nvPr/>
        </p:nvGrpSpPr>
        <p:grpSpPr>
          <a:xfrm>
            <a:off x="4942664" y="2233894"/>
            <a:ext cx="1366868" cy="1331669"/>
            <a:chOff x="149107" y="4981856"/>
            <a:chExt cx="1366868" cy="1331669"/>
          </a:xfrm>
        </p:grpSpPr>
        <p:pic>
          <p:nvPicPr>
            <p:cNvPr id="39" name="Picture 18">
              <a:extLst>
                <a:ext uri="{FF2B5EF4-FFF2-40B4-BE49-F238E27FC236}">
                  <a16:creationId xmlns:a16="http://schemas.microsoft.com/office/drawing/2014/main" id="{32CAC814-9984-4765-AA77-F2F1B71428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7" y="4981856"/>
              <a:ext cx="1366868" cy="1331669"/>
            </a:xfrm>
            <a:prstGeom prst="rect">
              <a:avLst/>
            </a:prstGeom>
          </p:spPr>
        </p:pic>
        <p:sp>
          <p:nvSpPr>
            <p:cNvPr id="40" name="TextBox 19">
              <a:extLst>
                <a:ext uri="{FF2B5EF4-FFF2-40B4-BE49-F238E27FC236}">
                  <a16:creationId xmlns:a16="http://schemas.microsoft.com/office/drawing/2014/main" id="{5E57FBB7-ADD7-44F4-9C34-5A353DB81D97}"/>
                </a:ext>
              </a:extLst>
            </p:cNvPr>
            <p:cNvSpPr txBox="1"/>
            <p:nvPr/>
          </p:nvSpPr>
          <p:spPr>
            <a:xfrm>
              <a:off x="233637" y="5371322"/>
              <a:ext cx="1239480" cy="646331"/>
            </a:xfrm>
            <a:prstGeom prst="rect">
              <a:avLst/>
            </a:prstGeom>
            <a:noFill/>
          </p:spPr>
          <p:txBody>
            <a:bodyPr wrap="square" rtlCol="0">
              <a:spAutoFit/>
            </a:bodyPr>
            <a:lstStyle/>
            <a:p>
              <a:r>
                <a:rPr lang="en-CN" dirty="0">
                  <a:solidFill>
                    <a:schemeClr val="bg1"/>
                  </a:solidFill>
                </a:rPr>
                <a:t>南京大学</a:t>
              </a:r>
              <a:r>
                <a:rPr lang="zh-CN" altLang="en-US" dirty="0">
                  <a:solidFill>
                    <a:schemeClr val="bg1"/>
                  </a:solidFill>
                </a:rPr>
                <a:t> </a:t>
              </a:r>
              <a:r>
                <a:rPr lang="en-US" altLang="zh-CN" dirty="0">
                  <a:solidFill>
                    <a:schemeClr val="bg1"/>
                  </a:solidFill>
                </a:rPr>
                <a:t>SiC</a:t>
              </a:r>
              <a:r>
                <a:rPr lang="zh-CN" altLang="en-US" dirty="0">
                  <a:solidFill>
                    <a:schemeClr val="bg1"/>
                  </a:solidFill>
                </a:rPr>
                <a:t> </a:t>
              </a:r>
              <a:r>
                <a:rPr lang="en-US" altLang="zh-CN" dirty="0">
                  <a:solidFill>
                    <a:schemeClr val="bg1"/>
                  </a:solidFill>
                </a:rPr>
                <a:t>PIN</a:t>
              </a:r>
              <a:endParaRPr lang="en-CN" dirty="0">
                <a:solidFill>
                  <a:schemeClr val="bg1"/>
                </a:solidFill>
              </a:endParaRPr>
            </a:p>
          </p:txBody>
        </p:sp>
      </p:grpSp>
      <p:grpSp>
        <p:nvGrpSpPr>
          <p:cNvPr id="41" name="Group 22">
            <a:extLst>
              <a:ext uri="{FF2B5EF4-FFF2-40B4-BE49-F238E27FC236}">
                <a16:creationId xmlns:a16="http://schemas.microsoft.com/office/drawing/2014/main" id="{C7C68F5B-BB7C-4238-9441-2C3B6B45B9A9}"/>
              </a:ext>
            </a:extLst>
          </p:cNvPr>
          <p:cNvGrpSpPr/>
          <p:nvPr/>
        </p:nvGrpSpPr>
        <p:grpSpPr>
          <a:xfrm>
            <a:off x="750014" y="3439598"/>
            <a:ext cx="3079582" cy="3093800"/>
            <a:chOff x="7848679" y="1216449"/>
            <a:chExt cx="2503163" cy="2671892"/>
          </a:xfrm>
        </p:grpSpPr>
        <p:sp>
          <p:nvSpPr>
            <p:cNvPr id="42" name="文本框 41">
              <a:extLst>
                <a:ext uri="{FF2B5EF4-FFF2-40B4-BE49-F238E27FC236}">
                  <a16:creationId xmlns:a16="http://schemas.microsoft.com/office/drawing/2014/main" id="{1CB5526F-3DFC-401E-83A1-ED1EEAA24291}"/>
                </a:ext>
              </a:extLst>
            </p:cNvPr>
            <p:cNvSpPr txBox="1"/>
            <p:nvPr/>
          </p:nvSpPr>
          <p:spPr>
            <a:xfrm>
              <a:off x="8323512" y="1216449"/>
              <a:ext cx="1553496" cy="338554"/>
            </a:xfrm>
            <a:prstGeom prst="rect">
              <a:avLst/>
            </a:prstGeom>
            <a:noFill/>
          </p:spPr>
          <p:txBody>
            <a:bodyPr wrap="square" rtlCol="0">
              <a:spAutoFit/>
            </a:bodyPr>
            <a:lstStyle/>
            <a:p>
              <a:r>
                <a:rPr lang="zh-CN" altLang="en-US" sz="1600" dirty="0">
                  <a:latin typeface="黑体" panose="02010609060101010101" pitchFamily="49" charset="-122"/>
                  <a:ea typeface="黑体" panose="02010609060101010101" pitchFamily="49" charset="-122"/>
                </a:rPr>
                <a:t>束流流强分布</a:t>
              </a:r>
            </a:p>
          </p:txBody>
        </p:sp>
        <p:pic>
          <p:nvPicPr>
            <p:cNvPr id="43" name="图片 5">
              <a:extLst>
                <a:ext uri="{FF2B5EF4-FFF2-40B4-BE49-F238E27FC236}">
                  <a16:creationId xmlns:a16="http://schemas.microsoft.com/office/drawing/2014/main" id="{EF5470E9-BE47-4C89-961C-6B02A270D108}"/>
                </a:ext>
              </a:extLst>
            </p:cNvPr>
            <p:cNvPicPr>
              <a:picLocks noChangeAspect="1"/>
            </p:cNvPicPr>
            <p:nvPr/>
          </p:nvPicPr>
          <p:blipFill rotWithShape="1">
            <a:blip r:embed="rId5"/>
            <a:srcRect l="6904" t="7298"/>
            <a:stretch/>
          </p:blipFill>
          <p:spPr>
            <a:xfrm>
              <a:off x="7848679" y="1583232"/>
              <a:ext cx="2503163" cy="2305109"/>
            </a:xfrm>
            <a:prstGeom prst="rect">
              <a:avLst/>
            </a:prstGeom>
          </p:spPr>
        </p:pic>
      </p:grpSp>
      <p:grpSp>
        <p:nvGrpSpPr>
          <p:cNvPr id="44" name="Group 26">
            <a:extLst>
              <a:ext uri="{FF2B5EF4-FFF2-40B4-BE49-F238E27FC236}">
                <a16:creationId xmlns:a16="http://schemas.microsoft.com/office/drawing/2014/main" id="{F2EBA62F-EEA1-4842-AB7D-C13A50856CE5}"/>
              </a:ext>
            </a:extLst>
          </p:cNvPr>
          <p:cNvGrpSpPr/>
          <p:nvPr/>
        </p:nvGrpSpPr>
        <p:grpSpPr>
          <a:xfrm>
            <a:off x="8466735" y="2182506"/>
            <a:ext cx="2696210" cy="1496060"/>
            <a:chOff x="3647200" y="4830153"/>
            <a:chExt cx="2696210" cy="1496060"/>
          </a:xfrm>
        </p:grpSpPr>
        <p:pic>
          <p:nvPicPr>
            <p:cNvPr id="45" name="图片 4">
              <a:extLst>
                <a:ext uri="{FF2B5EF4-FFF2-40B4-BE49-F238E27FC236}">
                  <a16:creationId xmlns:a16="http://schemas.microsoft.com/office/drawing/2014/main" id="{292D67C2-BA7B-4502-BA25-46CD3AB61A3D}"/>
                </a:ext>
              </a:extLst>
            </p:cNvPr>
            <p:cNvPicPr>
              <a:picLocks noChangeAspect="1"/>
            </p:cNvPicPr>
            <p:nvPr/>
          </p:nvPicPr>
          <p:blipFill>
            <a:blip r:embed="rId6"/>
            <a:stretch/>
          </p:blipFill>
          <p:spPr>
            <a:xfrm>
              <a:off x="3647200" y="4830153"/>
              <a:ext cx="2696210" cy="1496060"/>
            </a:xfrm>
            <a:prstGeom prst="rect">
              <a:avLst/>
            </a:prstGeom>
          </p:spPr>
        </p:pic>
        <p:sp>
          <p:nvSpPr>
            <p:cNvPr id="46" name="TextBox 25">
              <a:extLst>
                <a:ext uri="{FF2B5EF4-FFF2-40B4-BE49-F238E27FC236}">
                  <a16:creationId xmlns:a16="http://schemas.microsoft.com/office/drawing/2014/main" id="{57F29F19-FF44-453A-A06B-0E595F0BD3CB}"/>
                </a:ext>
              </a:extLst>
            </p:cNvPr>
            <p:cNvSpPr txBox="1"/>
            <p:nvPr/>
          </p:nvSpPr>
          <p:spPr>
            <a:xfrm>
              <a:off x="4248742" y="5280611"/>
              <a:ext cx="1849926" cy="369332"/>
            </a:xfrm>
            <a:prstGeom prst="rect">
              <a:avLst/>
            </a:prstGeom>
            <a:noFill/>
          </p:spPr>
          <p:txBody>
            <a:bodyPr wrap="square">
              <a:spAutoFit/>
            </a:bodyPr>
            <a:lstStyle/>
            <a:p>
              <a:r>
                <a:rPr lang="en-US" altLang="zh-CN" dirty="0">
                  <a:solidFill>
                    <a:schemeClr val="bg1"/>
                  </a:solidFill>
                  <a:latin typeface="黑体" panose="02010609060101010101" pitchFamily="49" charset="-122"/>
                  <a:ea typeface="黑体" panose="02010609060101010101" pitchFamily="49" charset="-122"/>
                </a:rPr>
                <a:t>CAEN DT 5742</a:t>
              </a:r>
              <a:endParaRPr lang="en-CN" dirty="0">
                <a:solidFill>
                  <a:schemeClr val="bg1"/>
                </a:solidFill>
              </a:endParaRPr>
            </a:p>
          </p:txBody>
        </p:sp>
      </p:grpSp>
      <p:grpSp>
        <p:nvGrpSpPr>
          <p:cNvPr id="47" name="Group 29">
            <a:extLst>
              <a:ext uri="{FF2B5EF4-FFF2-40B4-BE49-F238E27FC236}">
                <a16:creationId xmlns:a16="http://schemas.microsoft.com/office/drawing/2014/main" id="{F08545CE-46DA-48EB-8ABE-EEF5FA1090F4}"/>
              </a:ext>
            </a:extLst>
          </p:cNvPr>
          <p:cNvGrpSpPr/>
          <p:nvPr/>
        </p:nvGrpSpPr>
        <p:grpSpPr>
          <a:xfrm>
            <a:off x="6417069" y="2185777"/>
            <a:ext cx="1513101" cy="1379786"/>
            <a:chOff x="1605295" y="4948498"/>
            <a:chExt cx="1513101" cy="1379786"/>
          </a:xfrm>
        </p:grpSpPr>
        <p:pic>
          <p:nvPicPr>
            <p:cNvPr id="48" name="图片 4">
              <a:extLst>
                <a:ext uri="{FF2B5EF4-FFF2-40B4-BE49-F238E27FC236}">
                  <a16:creationId xmlns:a16="http://schemas.microsoft.com/office/drawing/2014/main" id="{958D8F14-84EE-410A-BA61-79CD1EB86C28}"/>
                </a:ext>
              </a:extLst>
            </p:cNvPr>
            <p:cNvPicPr>
              <a:picLocks noChangeAspect="1"/>
            </p:cNvPicPr>
            <p:nvPr/>
          </p:nvPicPr>
          <p:blipFill>
            <a:blip r:embed="rId7"/>
            <a:stretch>
              <a:fillRect/>
            </a:stretch>
          </p:blipFill>
          <p:spPr>
            <a:xfrm>
              <a:off x="1605295" y="4948498"/>
              <a:ext cx="1339627" cy="1379786"/>
            </a:xfrm>
            <a:prstGeom prst="rect">
              <a:avLst/>
            </a:prstGeom>
          </p:spPr>
        </p:pic>
        <p:sp>
          <p:nvSpPr>
            <p:cNvPr id="49" name="TextBox 28">
              <a:extLst>
                <a:ext uri="{FF2B5EF4-FFF2-40B4-BE49-F238E27FC236}">
                  <a16:creationId xmlns:a16="http://schemas.microsoft.com/office/drawing/2014/main" id="{47FA0EF7-8B1C-467E-B0B8-D56AA3749223}"/>
                </a:ext>
              </a:extLst>
            </p:cNvPr>
            <p:cNvSpPr txBox="1"/>
            <p:nvPr/>
          </p:nvSpPr>
          <p:spPr>
            <a:xfrm>
              <a:off x="1639794" y="5832987"/>
              <a:ext cx="1478602" cy="369332"/>
            </a:xfrm>
            <a:prstGeom prst="rect">
              <a:avLst/>
            </a:prstGeom>
            <a:noFill/>
          </p:spPr>
          <p:txBody>
            <a:bodyPr wrap="square">
              <a:spAutoFit/>
            </a:bodyPr>
            <a:lstStyle/>
            <a:p>
              <a:r>
                <a:rPr lang="en-US" altLang="zh-CN" dirty="0">
                  <a:solidFill>
                    <a:schemeClr val="bg1"/>
                  </a:solidFill>
                  <a:latin typeface="黑体" panose="02010609060101010101" pitchFamily="49" charset="-122"/>
                  <a:ea typeface="黑体" panose="02010609060101010101" pitchFamily="49" charset="-122"/>
                </a:rPr>
                <a:t>T1</a:t>
              </a:r>
              <a:r>
                <a:rPr lang="zh-CN" altLang="en-US" dirty="0">
                  <a:solidFill>
                    <a:schemeClr val="bg1"/>
                  </a:solidFill>
                  <a:latin typeface="黑体" panose="02010609060101010101" pitchFamily="49" charset="-122"/>
                  <a:ea typeface="黑体" panose="02010609060101010101" pitchFamily="49" charset="-122"/>
                </a:rPr>
                <a:t>放大～</a:t>
              </a:r>
              <a:r>
                <a:rPr lang="en-US" altLang="zh-CN" dirty="0">
                  <a:solidFill>
                    <a:schemeClr val="bg1"/>
                  </a:solidFill>
                  <a:latin typeface="黑体" panose="02010609060101010101" pitchFamily="49" charset="-122"/>
                  <a:ea typeface="黑体" panose="02010609060101010101" pitchFamily="49" charset="-122"/>
                </a:rPr>
                <a:t>10</a:t>
              </a:r>
              <a:endParaRPr lang="en-CN" dirty="0">
                <a:solidFill>
                  <a:schemeClr val="bg1"/>
                </a:solidFill>
              </a:endParaRPr>
            </a:p>
          </p:txBody>
        </p:sp>
      </p:grpSp>
      <p:grpSp>
        <p:nvGrpSpPr>
          <p:cNvPr id="50" name="Group 33">
            <a:extLst>
              <a:ext uri="{FF2B5EF4-FFF2-40B4-BE49-F238E27FC236}">
                <a16:creationId xmlns:a16="http://schemas.microsoft.com/office/drawing/2014/main" id="{99C13A0B-30C7-4565-98E4-AB154A1EDD42}"/>
              </a:ext>
            </a:extLst>
          </p:cNvPr>
          <p:cNvGrpSpPr/>
          <p:nvPr/>
        </p:nvGrpSpPr>
        <p:grpSpPr>
          <a:xfrm>
            <a:off x="6605781" y="4451523"/>
            <a:ext cx="2672023" cy="1914683"/>
            <a:chOff x="6275876" y="4602843"/>
            <a:chExt cx="2672023" cy="1914683"/>
          </a:xfrm>
        </p:grpSpPr>
        <p:pic>
          <p:nvPicPr>
            <p:cNvPr id="51" name="图片 6">
              <a:extLst>
                <a:ext uri="{FF2B5EF4-FFF2-40B4-BE49-F238E27FC236}">
                  <a16:creationId xmlns:a16="http://schemas.microsoft.com/office/drawing/2014/main" id="{F89D439B-61AE-474F-83AB-083CE77516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75876" y="4602843"/>
              <a:ext cx="2672023" cy="1914683"/>
            </a:xfrm>
            <a:prstGeom prst="rect">
              <a:avLst/>
            </a:prstGeom>
          </p:spPr>
        </p:pic>
        <p:sp>
          <p:nvSpPr>
            <p:cNvPr id="52" name="TextBox 32">
              <a:extLst>
                <a:ext uri="{FF2B5EF4-FFF2-40B4-BE49-F238E27FC236}">
                  <a16:creationId xmlns:a16="http://schemas.microsoft.com/office/drawing/2014/main" id="{0720E22D-87A1-4A23-8728-BE4D3DDD648B}"/>
                </a:ext>
              </a:extLst>
            </p:cNvPr>
            <p:cNvSpPr txBox="1"/>
            <p:nvPr/>
          </p:nvSpPr>
          <p:spPr>
            <a:xfrm>
              <a:off x="7384115" y="4802974"/>
              <a:ext cx="1226484" cy="646331"/>
            </a:xfrm>
            <a:prstGeom prst="rect">
              <a:avLst/>
            </a:prstGeom>
            <a:noFill/>
          </p:spPr>
          <p:txBody>
            <a:bodyPr wrap="square">
              <a:spAutoFit/>
            </a:bodyPr>
            <a:lstStyle/>
            <a:p>
              <a:pPr algn="ctr"/>
              <a:r>
                <a:rPr lang="en-US" altLang="zh-CN" sz="1800" dirty="0">
                  <a:latin typeface="黑体" panose="02010609060101010101" pitchFamily="49" charset="-122"/>
                  <a:ea typeface="黑体" panose="02010609060101010101" pitchFamily="49" charset="-122"/>
                </a:rPr>
                <a:t>α</a:t>
              </a:r>
              <a:r>
                <a:rPr lang="zh-CN" altLang="en-US" sz="1800" dirty="0">
                  <a:latin typeface="黑体" panose="02010609060101010101" pitchFamily="49" charset="-122"/>
                  <a:ea typeface="黑体" panose="02010609060101010101" pitchFamily="49" charset="-122"/>
                </a:rPr>
                <a:t>源测试</a:t>
              </a:r>
              <a:br>
                <a:rPr lang="en-US" altLang="zh-CN" sz="1800" dirty="0">
                  <a:latin typeface="黑体" panose="02010609060101010101" pitchFamily="49" charset="-122"/>
                  <a:ea typeface="黑体" panose="02010609060101010101" pitchFamily="49" charset="-122"/>
                </a:rPr>
              </a:br>
              <a:r>
                <a:rPr lang="en-US" altLang="zh-CN" sz="1800" dirty="0">
                  <a:latin typeface="黑体" panose="02010609060101010101" pitchFamily="49" charset="-122"/>
                  <a:ea typeface="黑体" panose="02010609060101010101" pitchFamily="49" charset="-122"/>
                </a:rPr>
                <a:t>120mV</a:t>
              </a:r>
              <a:endParaRPr lang="zh-CN" altLang="en-US" sz="1800" dirty="0">
                <a:latin typeface="黑体" panose="02010609060101010101" pitchFamily="49" charset="-122"/>
                <a:ea typeface="黑体" panose="02010609060101010101" pitchFamily="49" charset="-122"/>
              </a:endParaRPr>
            </a:p>
          </p:txBody>
        </p:sp>
      </p:grpSp>
      <p:grpSp>
        <p:nvGrpSpPr>
          <p:cNvPr id="53" name="Group 35">
            <a:extLst>
              <a:ext uri="{FF2B5EF4-FFF2-40B4-BE49-F238E27FC236}">
                <a16:creationId xmlns:a16="http://schemas.microsoft.com/office/drawing/2014/main" id="{2F7E6AB8-08D2-4E51-90B8-E9D278B9B3C9}"/>
              </a:ext>
            </a:extLst>
          </p:cNvPr>
          <p:cNvGrpSpPr/>
          <p:nvPr/>
        </p:nvGrpSpPr>
        <p:grpSpPr>
          <a:xfrm>
            <a:off x="3891203" y="3816526"/>
            <a:ext cx="2652970" cy="2764644"/>
            <a:chOff x="9440863" y="1033515"/>
            <a:chExt cx="2652970" cy="2764644"/>
          </a:xfrm>
        </p:grpSpPr>
        <p:pic>
          <p:nvPicPr>
            <p:cNvPr id="54" name="图片 5">
              <a:extLst>
                <a:ext uri="{FF2B5EF4-FFF2-40B4-BE49-F238E27FC236}">
                  <a16:creationId xmlns:a16="http://schemas.microsoft.com/office/drawing/2014/main" id="{7B6857B7-A9AB-4B52-97EC-578C96483B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40863" y="1033515"/>
              <a:ext cx="2652970" cy="2764644"/>
            </a:xfrm>
            <a:prstGeom prst="rect">
              <a:avLst/>
            </a:prstGeom>
            <a:noFill/>
            <a:ln>
              <a:noFill/>
            </a:ln>
          </p:spPr>
        </p:pic>
        <p:sp>
          <p:nvSpPr>
            <p:cNvPr id="55" name="文本框 6">
              <a:extLst>
                <a:ext uri="{FF2B5EF4-FFF2-40B4-BE49-F238E27FC236}">
                  <a16:creationId xmlns:a16="http://schemas.microsoft.com/office/drawing/2014/main" id="{249DBF6A-D0CA-4CB7-92B2-58532FF39148}"/>
                </a:ext>
              </a:extLst>
            </p:cNvPr>
            <p:cNvSpPr txBox="1"/>
            <p:nvPr/>
          </p:nvSpPr>
          <p:spPr>
            <a:xfrm>
              <a:off x="9912525" y="1739480"/>
              <a:ext cx="1099862" cy="338554"/>
            </a:xfrm>
            <a:prstGeom prst="rect">
              <a:avLst/>
            </a:prstGeom>
            <a:noFill/>
          </p:spPr>
          <p:txBody>
            <a:bodyPr wrap="square" rtlCol="0">
              <a:spAutoFit/>
            </a:bodyPr>
            <a:lstStyle/>
            <a:p>
              <a:r>
                <a:rPr lang="zh-CN" altLang="en-US" sz="1600" dirty="0">
                  <a:latin typeface="黑体" panose="02010609060101010101" pitchFamily="49" charset="-122"/>
                  <a:ea typeface="黑体" panose="02010609060101010101" pitchFamily="49" charset="-122"/>
                </a:rPr>
                <a:t>机械设计</a:t>
              </a:r>
            </a:p>
          </p:txBody>
        </p:sp>
      </p:grpSp>
    </p:spTree>
    <p:extLst>
      <p:ext uri="{BB962C8B-B14F-4D97-AF65-F5344CB8AC3E}">
        <p14:creationId xmlns:p14="http://schemas.microsoft.com/office/powerpoint/2010/main" val="3595185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4D4BFE-72B3-44FA-A4E4-0F6A463204B2}"/>
              </a:ext>
            </a:extLst>
          </p:cNvPr>
          <p:cNvSpPr>
            <a:spLocks noGrp="1"/>
          </p:cNvSpPr>
          <p:nvPr>
            <p:ph type="title"/>
          </p:nvPr>
        </p:nvSpPr>
        <p:spPr>
          <a:xfrm>
            <a:off x="611957" y="431134"/>
            <a:ext cx="10515600" cy="671823"/>
          </a:xfrm>
        </p:spPr>
        <p:txBody>
          <a:bodyPr>
            <a:normAutofit/>
          </a:bodyPr>
          <a:lstStyle/>
          <a:p>
            <a:r>
              <a:rPr lang="en-US" altLang="zh-CN" dirty="0"/>
              <a:t>5.5.3 </a:t>
            </a:r>
            <a:r>
              <a:rPr lang="zh-CN" altLang="en-US" dirty="0">
                <a:cs typeface="+mn-cs"/>
              </a:rPr>
              <a:t>质子流强监测</a:t>
            </a:r>
            <a:r>
              <a:rPr lang="en-US" altLang="zh-CN" dirty="0">
                <a:cs typeface="+mn-cs"/>
              </a:rPr>
              <a:t>——</a:t>
            </a:r>
            <a:r>
              <a:rPr lang="zh-CN" altLang="en-US" dirty="0">
                <a:cs typeface="+mn-cs"/>
              </a:rPr>
              <a:t>极弱质子流强测量</a:t>
            </a:r>
          </a:p>
        </p:txBody>
      </p:sp>
      <p:sp>
        <p:nvSpPr>
          <p:cNvPr id="4" name="内容占位符 3">
            <a:extLst>
              <a:ext uri="{FF2B5EF4-FFF2-40B4-BE49-F238E27FC236}">
                <a16:creationId xmlns:a16="http://schemas.microsoft.com/office/drawing/2014/main" id="{AA341C6E-DFC2-4E96-A73C-D75E9DDD8E60}"/>
              </a:ext>
            </a:extLst>
          </p:cNvPr>
          <p:cNvSpPr>
            <a:spLocks noGrp="1"/>
          </p:cNvSpPr>
          <p:nvPr>
            <p:ph idx="1"/>
          </p:nvPr>
        </p:nvSpPr>
        <p:spPr>
          <a:xfrm>
            <a:off x="611957" y="1552248"/>
            <a:ext cx="11171548" cy="4351338"/>
          </a:xfrm>
        </p:spPr>
        <p:txBody>
          <a:bodyPr/>
          <a:lstStyle/>
          <a:p>
            <a:r>
              <a:rPr lang="zh-CN" altLang="en-US" dirty="0"/>
              <a:t>识别</a:t>
            </a:r>
            <a:r>
              <a:rPr lang="en-US" altLang="zh-CN" dirty="0"/>
              <a:t>HPES</a:t>
            </a:r>
            <a:r>
              <a:rPr lang="zh-CN" altLang="en-US" dirty="0"/>
              <a:t>质子束流时间结构（</a:t>
            </a:r>
            <a:r>
              <a:rPr lang="en-US" altLang="zh-CN" dirty="0"/>
              <a:t>410ns</a:t>
            </a:r>
            <a:r>
              <a:rPr lang="zh-CN" altLang="en-US" dirty="0"/>
              <a:t>微脉冲 </a:t>
            </a:r>
            <a:r>
              <a:rPr lang="en-US" altLang="zh-CN" dirty="0"/>
              <a:t>&amp; 40ms</a:t>
            </a:r>
            <a:r>
              <a:rPr lang="zh-CN" altLang="en-US" dirty="0"/>
              <a:t>宏脉冲）及稳定性。</a:t>
            </a:r>
            <a:endParaRPr lang="en-US" altLang="zh-CN" dirty="0"/>
          </a:p>
          <a:p>
            <a:r>
              <a:rPr lang="zh-CN" altLang="en-US" dirty="0"/>
              <a:t>测量极弱质子束流强度，测量范围：</a:t>
            </a:r>
            <a:r>
              <a:rPr lang="en-US" altLang="zh-CN" dirty="0"/>
              <a:t>1~5000 p/pulse</a:t>
            </a:r>
          </a:p>
        </p:txBody>
      </p:sp>
      <p:grpSp>
        <p:nvGrpSpPr>
          <p:cNvPr id="5" name="组合 4">
            <a:extLst>
              <a:ext uri="{FF2B5EF4-FFF2-40B4-BE49-F238E27FC236}">
                <a16:creationId xmlns:a16="http://schemas.microsoft.com/office/drawing/2014/main" id="{717C6E51-F8C8-4D75-90D9-5811D2FB06BD}"/>
              </a:ext>
            </a:extLst>
          </p:cNvPr>
          <p:cNvGrpSpPr/>
          <p:nvPr/>
        </p:nvGrpSpPr>
        <p:grpSpPr>
          <a:xfrm>
            <a:off x="838200" y="3429000"/>
            <a:ext cx="5004000" cy="1994273"/>
            <a:chOff x="483278" y="958419"/>
            <a:chExt cx="4440188" cy="1994273"/>
          </a:xfrm>
        </p:grpSpPr>
        <p:cxnSp>
          <p:nvCxnSpPr>
            <p:cNvPr id="6" name="直接箭头连接符 5">
              <a:extLst>
                <a:ext uri="{FF2B5EF4-FFF2-40B4-BE49-F238E27FC236}">
                  <a16:creationId xmlns:a16="http://schemas.microsoft.com/office/drawing/2014/main" id="{3E7D75F3-1E50-4AA3-AAB2-98541865F934}"/>
                </a:ext>
              </a:extLst>
            </p:cNvPr>
            <p:cNvCxnSpPr>
              <a:cxnSpLocks/>
            </p:cNvCxnSpPr>
            <p:nvPr/>
          </p:nvCxnSpPr>
          <p:spPr bwMode="auto">
            <a:xfrm>
              <a:off x="483278" y="2362356"/>
              <a:ext cx="4440188" cy="0"/>
            </a:xfrm>
            <a:prstGeom prst="straightConnector1">
              <a:avLst/>
            </a:prstGeom>
            <a:ln w="15875">
              <a:headEnd type="none" w="med" len="med"/>
              <a:tailEnd type="triangle"/>
            </a:ln>
          </p:spPr>
          <p:style>
            <a:lnRef idx="1">
              <a:schemeClr val="dk1"/>
            </a:lnRef>
            <a:fillRef idx="0">
              <a:schemeClr val="dk1"/>
            </a:fillRef>
            <a:effectRef idx="0">
              <a:schemeClr val="dk1"/>
            </a:effectRef>
            <a:fontRef idx="minor">
              <a:schemeClr val="tx1"/>
            </a:fontRef>
          </p:style>
        </p:cxnSp>
        <p:grpSp>
          <p:nvGrpSpPr>
            <p:cNvPr id="7" name="组合 6">
              <a:extLst>
                <a:ext uri="{FF2B5EF4-FFF2-40B4-BE49-F238E27FC236}">
                  <a16:creationId xmlns:a16="http://schemas.microsoft.com/office/drawing/2014/main" id="{B9B623D0-047E-4E9D-B641-348128099A08}"/>
                </a:ext>
              </a:extLst>
            </p:cNvPr>
            <p:cNvGrpSpPr/>
            <p:nvPr/>
          </p:nvGrpSpPr>
          <p:grpSpPr>
            <a:xfrm>
              <a:off x="896672" y="1642356"/>
              <a:ext cx="774440" cy="720000"/>
              <a:chOff x="1399592" y="2107176"/>
              <a:chExt cx="774440" cy="720000"/>
            </a:xfrm>
          </p:grpSpPr>
          <p:cxnSp>
            <p:nvCxnSpPr>
              <p:cNvPr id="30" name="直接连接符 29">
                <a:extLst>
                  <a:ext uri="{FF2B5EF4-FFF2-40B4-BE49-F238E27FC236}">
                    <a16:creationId xmlns:a16="http://schemas.microsoft.com/office/drawing/2014/main" id="{B26E2016-B466-4E1C-A22A-6AE1066104D9}"/>
                  </a:ext>
                </a:extLst>
              </p:cNvPr>
              <p:cNvCxnSpPr/>
              <p:nvPr/>
            </p:nvCxnSpPr>
            <p:spPr bwMode="auto">
              <a:xfrm flipV="1">
                <a:off x="1399592"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接连接符 30">
                <a:extLst>
                  <a:ext uri="{FF2B5EF4-FFF2-40B4-BE49-F238E27FC236}">
                    <a16:creationId xmlns:a16="http://schemas.microsoft.com/office/drawing/2014/main" id="{9787DAF6-3EB0-4346-A7B3-5916EF70970C}"/>
                  </a:ext>
                </a:extLst>
              </p:cNvPr>
              <p:cNvCxnSpPr/>
              <p:nvPr/>
            </p:nvCxnSpPr>
            <p:spPr bwMode="auto">
              <a:xfrm flipV="1">
                <a:off x="1530220"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接连接符 31">
                <a:extLst>
                  <a:ext uri="{FF2B5EF4-FFF2-40B4-BE49-F238E27FC236}">
                    <a16:creationId xmlns:a16="http://schemas.microsoft.com/office/drawing/2014/main" id="{10072C0B-EB71-4229-9485-58A928A220FC}"/>
                  </a:ext>
                </a:extLst>
              </p:cNvPr>
              <p:cNvCxnSpPr/>
              <p:nvPr/>
            </p:nvCxnSpPr>
            <p:spPr bwMode="auto">
              <a:xfrm flipV="1">
                <a:off x="1660849"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接连接符 32">
                <a:extLst>
                  <a:ext uri="{FF2B5EF4-FFF2-40B4-BE49-F238E27FC236}">
                    <a16:creationId xmlns:a16="http://schemas.microsoft.com/office/drawing/2014/main" id="{3C7438BF-4A07-4BCB-8E2D-23BAA5CD4A93}"/>
                  </a:ext>
                </a:extLst>
              </p:cNvPr>
              <p:cNvCxnSpPr/>
              <p:nvPr/>
            </p:nvCxnSpPr>
            <p:spPr bwMode="auto">
              <a:xfrm flipV="1">
                <a:off x="2174032"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文本框 33">
                <a:extLst>
                  <a:ext uri="{FF2B5EF4-FFF2-40B4-BE49-F238E27FC236}">
                    <a16:creationId xmlns:a16="http://schemas.microsoft.com/office/drawing/2014/main" id="{66DC48B9-7F15-463C-A0E7-15EFE73523E5}"/>
                  </a:ext>
                </a:extLst>
              </p:cNvPr>
              <p:cNvSpPr txBox="1"/>
              <p:nvPr/>
            </p:nvSpPr>
            <p:spPr>
              <a:xfrm>
                <a:off x="1675623" y="2153831"/>
                <a:ext cx="492966" cy="461665"/>
              </a:xfrm>
              <a:prstGeom prst="rect">
                <a:avLst/>
              </a:prstGeom>
              <a:noFill/>
            </p:spPr>
            <p:txBody>
              <a:bodyPr wrap="square" rtlCol="0">
                <a:spAutoFit/>
              </a:bodyPr>
              <a:lstStyle/>
              <a:p>
                <a:pPr algn="ctr"/>
                <a:r>
                  <a:rPr lang="en-US" altLang="zh-CN" sz="2400" b="1" dirty="0">
                    <a:latin typeface="Cambria Math" panose="02040503050406030204" pitchFamily="18" charset="0"/>
                    <a:ea typeface="Cambria Math" panose="02040503050406030204" pitchFamily="18" charset="0"/>
                  </a:rPr>
                  <a:t>…</a:t>
                </a:r>
                <a:endParaRPr lang="zh-CN" altLang="en-US" sz="2400" b="1" dirty="0">
                  <a:latin typeface="Cambria Math" panose="02040503050406030204" pitchFamily="18" charset="0"/>
                </a:endParaRPr>
              </a:p>
            </p:txBody>
          </p:sp>
        </p:grpSp>
        <p:grpSp>
          <p:nvGrpSpPr>
            <p:cNvPr id="8" name="组合 7">
              <a:extLst>
                <a:ext uri="{FF2B5EF4-FFF2-40B4-BE49-F238E27FC236}">
                  <a16:creationId xmlns:a16="http://schemas.microsoft.com/office/drawing/2014/main" id="{CB67FE49-6790-42CF-A9CD-6A10CBAFBE62}"/>
                </a:ext>
              </a:extLst>
            </p:cNvPr>
            <p:cNvGrpSpPr/>
            <p:nvPr/>
          </p:nvGrpSpPr>
          <p:grpSpPr>
            <a:xfrm>
              <a:off x="3742508" y="1642356"/>
              <a:ext cx="774440" cy="720000"/>
              <a:chOff x="1399592" y="2107176"/>
              <a:chExt cx="774440" cy="720000"/>
            </a:xfrm>
          </p:grpSpPr>
          <p:cxnSp>
            <p:nvCxnSpPr>
              <p:cNvPr id="25" name="直接连接符 24">
                <a:extLst>
                  <a:ext uri="{FF2B5EF4-FFF2-40B4-BE49-F238E27FC236}">
                    <a16:creationId xmlns:a16="http://schemas.microsoft.com/office/drawing/2014/main" id="{9FE85A6E-F3FD-4244-88F1-FB2306607776}"/>
                  </a:ext>
                </a:extLst>
              </p:cNvPr>
              <p:cNvCxnSpPr/>
              <p:nvPr/>
            </p:nvCxnSpPr>
            <p:spPr bwMode="auto">
              <a:xfrm flipV="1">
                <a:off x="1399592"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接连接符 25">
                <a:extLst>
                  <a:ext uri="{FF2B5EF4-FFF2-40B4-BE49-F238E27FC236}">
                    <a16:creationId xmlns:a16="http://schemas.microsoft.com/office/drawing/2014/main" id="{D436F7E0-9554-44A8-BBF4-B4308FD995DF}"/>
                  </a:ext>
                </a:extLst>
              </p:cNvPr>
              <p:cNvCxnSpPr/>
              <p:nvPr/>
            </p:nvCxnSpPr>
            <p:spPr bwMode="auto">
              <a:xfrm flipV="1">
                <a:off x="1530220"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接连接符 26">
                <a:extLst>
                  <a:ext uri="{FF2B5EF4-FFF2-40B4-BE49-F238E27FC236}">
                    <a16:creationId xmlns:a16="http://schemas.microsoft.com/office/drawing/2014/main" id="{B0D5456C-749D-4DB1-9C00-26B3795BDE0E}"/>
                  </a:ext>
                </a:extLst>
              </p:cNvPr>
              <p:cNvCxnSpPr/>
              <p:nvPr/>
            </p:nvCxnSpPr>
            <p:spPr bwMode="auto">
              <a:xfrm flipV="1">
                <a:off x="1660849"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接连接符 27">
                <a:extLst>
                  <a:ext uri="{FF2B5EF4-FFF2-40B4-BE49-F238E27FC236}">
                    <a16:creationId xmlns:a16="http://schemas.microsoft.com/office/drawing/2014/main" id="{BB1EC66D-EC1F-4171-AA3E-FDCC4C435B95}"/>
                  </a:ext>
                </a:extLst>
              </p:cNvPr>
              <p:cNvCxnSpPr/>
              <p:nvPr/>
            </p:nvCxnSpPr>
            <p:spPr bwMode="auto">
              <a:xfrm flipV="1">
                <a:off x="2174032" y="2107176"/>
                <a:ext cx="0" cy="720000"/>
              </a:xfrm>
              <a:prstGeom prst="line">
                <a:avLst/>
              </a:prstGeom>
              <a:solidFill>
                <a:srgbClr val="FFFF00"/>
              </a:solidFill>
              <a:ln w="25400" cap="flat" cmpd="sng" algn="ctr">
                <a:solidFill>
                  <a:srgbClr val="CC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文本框 28">
                <a:extLst>
                  <a:ext uri="{FF2B5EF4-FFF2-40B4-BE49-F238E27FC236}">
                    <a16:creationId xmlns:a16="http://schemas.microsoft.com/office/drawing/2014/main" id="{9D2F3205-0FA2-4BD7-AF5F-9F21F8B30C15}"/>
                  </a:ext>
                </a:extLst>
              </p:cNvPr>
              <p:cNvSpPr txBox="1"/>
              <p:nvPr/>
            </p:nvSpPr>
            <p:spPr>
              <a:xfrm>
                <a:off x="1675623" y="2153831"/>
                <a:ext cx="492966" cy="461665"/>
              </a:xfrm>
              <a:prstGeom prst="rect">
                <a:avLst/>
              </a:prstGeom>
              <a:noFill/>
            </p:spPr>
            <p:txBody>
              <a:bodyPr wrap="square" rtlCol="0">
                <a:spAutoFit/>
              </a:bodyPr>
              <a:lstStyle/>
              <a:p>
                <a:pPr algn="ctr"/>
                <a:r>
                  <a:rPr lang="en-US" altLang="zh-CN" sz="2400" b="1" dirty="0">
                    <a:latin typeface="Cambria Math" panose="02040503050406030204" pitchFamily="18" charset="0"/>
                    <a:ea typeface="Cambria Math" panose="02040503050406030204" pitchFamily="18" charset="0"/>
                  </a:rPr>
                  <a:t>…</a:t>
                </a:r>
                <a:endParaRPr lang="zh-CN" altLang="en-US" sz="2400" b="1" dirty="0">
                  <a:latin typeface="Cambria Math" panose="02040503050406030204" pitchFamily="18" charset="0"/>
                </a:endParaRPr>
              </a:p>
            </p:txBody>
          </p:sp>
        </p:grpSp>
        <p:cxnSp>
          <p:nvCxnSpPr>
            <p:cNvPr id="9" name="直接连接符 8">
              <a:extLst>
                <a:ext uri="{FF2B5EF4-FFF2-40B4-BE49-F238E27FC236}">
                  <a16:creationId xmlns:a16="http://schemas.microsoft.com/office/drawing/2014/main" id="{5DAF5767-A359-452F-96DB-6BEE88996B26}"/>
                </a:ext>
              </a:extLst>
            </p:cNvPr>
            <p:cNvCxnSpPr>
              <a:cxnSpLocks/>
            </p:cNvCxnSpPr>
            <p:nvPr/>
          </p:nvCxnSpPr>
          <p:spPr bwMode="auto">
            <a:xfrm flipH="1">
              <a:off x="681601" y="2362356"/>
              <a:ext cx="215071" cy="216000"/>
            </a:xfrm>
            <a:prstGeom prst="line">
              <a:avLst/>
            </a:prstGeom>
            <a:ln w="6350" cap="rnd">
              <a:prstDash val="solid"/>
              <a:miter lim="8000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直接连接符 9">
              <a:extLst>
                <a:ext uri="{FF2B5EF4-FFF2-40B4-BE49-F238E27FC236}">
                  <a16:creationId xmlns:a16="http://schemas.microsoft.com/office/drawing/2014/main" id="{D20605E6-1E50-496B-B08E-571F21AC1520}"/>
                </a:ext>
              </a:extLst>
            </p:cNvPr>
            <p:cNvCxnSpPr/>
            <p:nvPr/>
          </p:nvCxnSpPr>
          <p:spPr bwMode="auto">
            <a:xfrm>
              <a:off x="1027300" y="2362356"/>
              <a:ext cx="216000" cy="216000"/>
            </a:xfrm>
            <a:prstGeom prst="line">
              <a:avLst/>
            </a:prstGeom>
            <a:solidFill>
              <a:srgbClr val="FFFF00"/>
            </a:solidFill>
            <a:ln w="6350" cap="rnd"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接连接符 10">
              <a:extLst>
                <a:ext uri="{FF2B5EF4-FFF2-40B4-BE49-F238E27FC236}">
                  <a16:creationId xmlns:a16="http://schemas.microsoft.com/office/drawing/2014/main" id="{3A573931-C022-44AA-98B7-2E091CF0580C}"/>
                </a:ext>
              </a:extLst>
            </p:cNvPr>
            <p:cNvCxnSpPr/>
            <p:nvPr/>
          </p:nvCxnSpPr>
          <p:spPr bwMode="auto">
            <a:xfrm>
              <a:off x="681601" y="2589117"/>
              <a:ext cx="0" cy="144000"/>
            </a:xfrm>
            <a:prstGeom prst="line">
              <a:avLst/>
            </a:prstGeom>
            <a:ln w="6350" cap="rnd">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直接连接符 11">
              <a:extLst>
                <a:ext uri="{FF2B5EF4-FFF2-40B4-BE49-F238E27FC236}">
                  <a16:creationId xmlns:a16="http://schemas.microsoft.com/office/drawing/2014/main" id="{BB8ECDDA-61B8-42EF-A6C0-04DA98763F56}"/>
                </a:ext>
              </a:extLst>
            </p:cNvPr>
            <p:cNvCxnSpPr/>
            <p:nvPr/>
          </p:nvCxnSpPr>
          <p:spPr bwMode="auto">
            <a:xfrm>
              <a:off x="1244540" y="2589117"/>
              <a:ext cx="0" cy="144000"/>
            </a:xfrm>
            <a:prstGeom prst="line">
              <a:avLst/>
            </a:prstGeom>
            <a:solidFill>
              <a:srgbClr val="FFFF00"/>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接箭头连接符 12">
              <a:extLst>
                <a:ext uri="{FF2B5EF4-FFF2-40B4-BE49-F238E27FC236}">
                  <a16:creationId xmlns:a16="http://schemas.microsoft.com/office/drawing/2014/main" id="{E0515012-1B88-49CC-B717-AF29F9517691}"/>
                </a:ext>
              </a:extLst>
            </p:cNvPr>
            <p:cNvCxnSpPr/>
            <p:nvPr/>
          </p:nvCxnSpPr>
          <p:spPr bwMode="auto">
            <a:xfrm>
              <a:off x="681601" y="2661117"/>
              <a:ext cx="561699"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文本框 13">
              <a:extLst>
                <a:ext uri="{FF2B5EF4-FFF2-40B4-BE49-F238E27FC236}">
                  <a16:creationId xmlns:a16="http://schemas.microsoft.com/office/drawing/2014/main" id="{4BCCC9EB-16CE-4161-9EA9-DB6CB6691BCB}"/>
                </a:ext>
              </a:extLst>
            </p:cNvPr>
            <p:cNvSpPr txBox="1"/>
            <p:nvPr/>
          </p:nvSpPr>
          <p:spPr>
            <a:xfrm>
              <a:off x="572420" y="2644915"/>
              <a:ext cx="758578" cy="307777"/>
            </a:xfrm>
            <a:prstGeom prst="rect">
              <a:avLst/>
            </a:prstGeom>
            <a:noFill/>
          </p:spPr>
          <p:txBody>
            <a:bodyPr wrap="square" rtlCol="0">
              <a:spAutoFit/>
            </a:bodyPr>
            <a:lstStyle/>
            <a:p>
              <a:pPr algn="ctr"/>
              <a:r>
                <a:rPr lang="en-US" altLang="zh-CN" sz="1400" b="1" dirty="0">
                  <a:latin typeface="Cambria Math" panose="02040503050406030204" pitchFamily="18" charset="0"/>
                  <a:ea typeface="Cambria Math" panose="02040503050406030204" pitchFamily="18" charset="0"/>
                </a:rPr>
                <a:t>410 ns</a:t>
              </a:r>
              <a:endParaRPr lang="zh-CN" altLang="en-US" sz="1400" b="1" dirty="0">
                <a:latin typeface="Cambria Math" panose="02040503050406030204" pitchFamily="18" charset="0"/>
              </a:endParaRPr>
            </a:p>
          </p:txBody>
        </p:sp>
        <p:cxnSp>
          <p:nvCxnSpPr>
            <p:cNvPr id="15" name="直接连接符 14">
              <a:extLst>
                <a:ext uri="{FF2B5EF4-FFF2-40B4-BE49-F238E27FC236}">
                  <a16:creationId xmlns:a16="http://schemas.microsoft.com/office/drawing/2014/main" id="{1E3E4700-47DE-4EA6-9A50-3A01549F9BF0}"/>
                </a:ext>
              </a:extLst>
            </p:cNvPr>
            <p:cNvCxnSpPr>
              <a:cxnSpLocks/>
            </p:cNvCxnSpPr>
            <p:nvPr/>
          </p:nvCxnSpPr>
          <p:spPr bwMode="auto">
            <a:xfrm>
              <a:off x="896672" y="1188161"/>
              <a:ext cx="0" cy="468000"/>
            </a:xfrm>
            <a:prstGeom prst="line">
              <a:avLst/>
            </a:prstGeom>
            <a:ln w="6350" cap="rnd">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 name="直接连接符 15">
              <a:extLst>
                <a:ext uri="{FF2B5EF4-FFF2-40B4-BE49-F238E27FC236}">
                  <a16:creationId xmlns:a16="http://schemas.microsoft.com/office/drawing/2014/main" id="{CC72067F-980F-4600-8D27-4D5BB0B89452}"/>
                </a:ext>
              </a:extLst>
            </p:cNvPr>
            <p:cNvCxnSpPr>
              <a:cxnSpLocks/>
            </p:cNvCxnSpPr>
            <p:nvPr/>
          </p:nvCxnSpPr>
          <p:spPr bwMode="auto">
            <a:xfrm>
              <a:off x="3742508" y="1188161"/>
              <a:ext cx="0" cy="468000"/>
            </a:xfrm>
            <a:prstGeom prst="line">
              <a:avLst/>
            </a:prstGeom>
            <a:solidFill>
              <a:srgbClr val="FFFF00"/>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接箭头连接符 16">
              <a:extLst>
                <a:ext uri="{FF2B5EF4-FFF2-40B4-BE49-F238E27FC236}">
                  <a16:creationId xmlns:a16="http://schemas.microsoft.com/office/drawing/2014/main" id="{1145A428-642B-47B6-8C2C-4599E6C536DF}"/>
                </a:ext>
              </a:extLst>
            </p:cNvPr>
            <p:cNvCxnSpPr>
              <a:cxnSpLocks/>
            </p:cNvCxnSpPr>
            <p:nvPr/>
          </p:nvCxnSpPr>
          <p:spPr bwMode="auto">
            <a:xfrm>
              <a:off x="896672" y="1260161"/>
              <a:ext cx="2845836"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文本框 17">
              <a:extLst>
                <a:ext uri="{FF2B5EF4-FFF2-40B4-BE49-F238E27FC236}">
                  <a16:creationId xmlns:a16="http://schemas.microsoft.com/office/drawing/2014/main" id="{6DDE6867-5FDB-4AB8-A6B6-61B24366087B}"/>
                </a:ext>
              </a:extLst>
            </p:cNvPr>
            <p:cNvSpPr txBox="1"/>
            <p:nvPr/>
          </p:nvSpPr>
          <p:spPr>
            <a:xfrm>
              <a:off x="1368019" y="958419"/>
              <a:ext cx="2015639" cy="338554"/>
            </a:xfrm>
            <a:prstGeom prst="rect">
              <a:avLst/>
            </a:prstGeom>
            <a:noFill/>
          </p:spPr>
          <p:txBody>
            <a:bodyPr wrap="square" rtlCol="0">
              <a:spAutoFit/>
            </a:bodyPr>
            <a:lstStyle/>
            <a:p>
              <a:r>
                <a:rPr lang="zh-CN" altLang="en-US" sz="1600" b="1" dirty="0">
                  <a:latin typeface="Cambria Math" panose="02040503050406030204" pitchFamily="18" charset="0"/>
                </a:rPr>
                <a:t>宏脉冲周期  </a:t>
              </a:r>
              <a:r>
                <a:rPr lang="en-US" altLang="zh-CN" sz="1600" b="1" dirty="0">
                  <a:latin typeface="Cambria Math" panose="02040503050406030204" pitchFamily="18" charset="0"/>
                  <a:ea typeface="Cambria Math" panose="02040503050406030204" pitchFamily="18" charset="0"/>
                </a:rPr>
                <a:t>40 </a:t>
              </a:r>
              <a:r>
                <a:rPr lang="en-US" altLang="zh-CN" sz="1600" b="1" dirty="0" err="1">
                  <a:latin typeface="Cambria Math" panose="02040503050406030204" pitchFamily="18" charset="0"/>
                  <a:ea typeface="Cambria Math" panose="02040503050406030204" pitchFamily="18" charset="0"/>
                </a:rPr>
                <a:t>ms</a:t>
              </a:r>
              <a:endParaRPr lang="zh-CN" altLang="en-US" sz="1600" b="1" dirty="0">
                <a:latin typeface="Cambria Math" panose="02040503050406030204" pitchFamily="18" charset="0"/>
              </a:endParaRPr>
            </a:p>
          </p:txBody>
        </p:sp>
        <p:cxnSp>
          <p:nvCxnSpPr>
            <p:cNvPr id="19" name="直接连接符 18">
              <a:extLst>
                <a:ext uri="{FF2B5EF4-FFF2-40B4-BE49-F238E27FC236}">
                  <a16:creationId xmlns:a16="http://schemas.microsoft.com/office/drawing/2014/main" id="{EC5961B0-CC0B-4EB1-882C-AA0FB29960C3}"/>
                </a:ext>
              </a:extLst>
            </p:cNvPr>
            <p:cNvCxnSpPr/>
            <p:nvPr/>
          </p:nvCxnSpPr>
          <p:spPr bwMode="auto">
            <a:xfrm>
              <a:off x="1666909" y="1488624"/>
              <a:ext cx="0" cy="144000"/>
            </a:xfrm>
            <a:prstGeom prst="line">
              <a:avLst/>
            </a:prstGeom>
            <a:solidFill>
              <a:srgbClr val="FFFF00"/>
            </a:solidFill>
            <a:ln w="635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接箭头连接符 19">
              <a:extLst>
                <a:ext uri="{FF2B5EF4-FFF2-40B4-BE49-F238E27FC236}">
                  <a16:creationId xmlns:a16="http://schemas.microsoft.com/office/drawing/2014/main" id="{C6A1575F-1128-48AB-AB59-AA17087223E8}"/>
                </a:ext>
              </a:extLst>
            </p:cNvPr>
            <p:cNvCxnSpPr/>
            <p:nvPr/>
          </p:nvCxnSpPr>
          <p:spPr bwMode="auto">
            <a:xfrm>
              <a:off x="896672" y="1560624"/>
              <a:ext cx="768997"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文本框 20">
              <a:extLst>
                <a:ext uri="{FF2B5EF4-FFF2-40B4-BE49-F238E27FC236}">
                  <a16:creationId xmlns:a16="http://schemas.microsoft.com/office/drawing/2014/main" id="{91899A45-4480-4AB0-A3EB-45DB5565E029}"/>
                </a:ext>
              </a:extLst>
            </p:cNvPr>
            <p:cNvSpPr txBox="1"/>
            <p:nvPr/>
          </p:nvSpPr>
          <p:spPr>
            <a:xfrm>
              <a:off x="892469" y="1298781"/>
              <a:ext cx="758578" cy="307777"/>
            </a:xfrm>
            <a:prstGeom prst="rect">
              <a:avLst/>
            </a:prstGeom>
            <a:noFill/>
          </p:spPr>
          <p:txBody>
            <a:bodyPr wrap="square" rtlCol="0">
              <a:spAutoFit/>
            </a:bodyPr>
            <a:lstStyle/>
            <a:p>
              <a:pPr algn="ctr"/>
              <a:r>
                <a:rPr lang="en-US" altLang="zh-CN" sz="1400" b="1" dirty="0">
                  <a:latin typeface="Cambria Math" panose="02040503050406030204" pitchFamily="18" charset="0"/>
                  <a:ea typeface="Cambria Math" panose="02040503050406030204" pitchFamily="18" charset="0"/>
                </a:rPr>
                <a:t>1.5 </a:t>
              </a:r>
              <a:r>
                <a:rPr lang="en-US" altLang="zh-CN" sz="1400" b="1" dirty="0" err="1">
                  <a:latin typeface="Cambria Math" panose="02040503050406030204" pitchFamily="18" charset="0"/>
                  <a:ea typeface="Cambria Math" panose="02040503050406030204" pitchFamily="18" charset="0"/>
                </a:rPr>
                <a:t>ms</a:t>
              </a:r>
              <a:endParaRPr lang="zh-CN" altLang="en-US" sz="1400" b="1" dirty="0">
                <a:latin typeface="Cambria Math" panose="02040503050406030204" pitchFamily="18" charset="0"/>
              </a:endParaRPr>
            </a:p>
          </p:txBody>
        </p:sp>
        <p:sp>
          <p:nvSpPr>
            <p:cNvPr id="22" name="文本框 21">
              <a:extLst>
                <a:ext uri="{FF2B5EF4-FFF2-40B4-BE49-F238E27FC236}">
                  <a16:creationId xmlns:a16="http://schemas.microsoft.com/office/drawing/2014/main" id="{DC4E7733-5EBB-4AB9-8C0D-5E14E0A10997}"/>
                </a:ext>
              </a:extLst>
            </p:cNvPr>
            <p:cNvSpPr txBox="1"/>
            <p:nvPr/>
          </p:nvSpPr>
          <p:spPr>
            <a:xfrm>
              <a:off x="4145680" y="2381227"/>
              <a:ext cx="758578" cy="338554"/>
            </a:xfrm>
            <a:prstGeom prst="rect">
              <a:avLst/>
            </a:prstGeom>
            <a:noFill/>
          </p:spPr>
          <p:txBody>
            <a:bodyPr wrap="square" rtlCol="0">
              <a:spAutoFit/>
            </a:bodyPr>
            <a:lstStyle/>
            <a:p>
              <a:pPr algn="ctr"/>
              <a:r>
                <a:rPr lang="en-US" altLang="zh-CN" sz="1600" b="1" dirty="0">
                  <a:latin typeface="Cambria Math" panose="02040503050406030204" pitchFamily="18" charset="0"/>
                  <a:ea typeface="Cambria Math" panose="02040503050406030204" pitchFamily="18" charset="0"/>
                  <a:cs typeface="Times New Roman" panose="02020603050405020304" pitchFamily="18" charset="0"/>
                </a:rPr>
                <a:t>Time</a:t>
              </a:r>
              <a:endParaRPr lang="zh-CN" altLang="en-US" sz="1600" b="1" dirty="0">
                <a:latin typeface="Cambria Math" panose="02040503050406030204" pitchFamily="18" charset="0"/>
                <a:cs typeface="Times New Roman" panose="02020603050405020304" pitchFamily="18" charset="0"/>
              </a:endParaRPr>
            </a:p>
          </p:txBody>
        </p:sp>
        <p:cxnSp>
          <p:nvCxnSpPr>
            <p:cNvPr id="23" name="直接箭头连接符 22">
              <a:extLst>
                <a:ext uri="{FF2B5EF4-FFF2-40B4-BE49-F238E27FC236}">
                  <a16:creationId xmlns:a16="http://schemas.microsoft.com/office/drawing/2014/main" id="{CCA6D739-13A1-4A02-8A70-56B1E7801965}"/>
                </a:ext>
              </a:extLst>
            </p:cNvPr>
            <p:cNvCxnSpPr>
              <a:cxnSpLocks/>
            </p:cNvCxnSpPr>
            <p:nvPr/>
          </p:nvCxnSpPr>
          <p:spPr bwMode="auto">
            <a:xfrm>
              <a:off x="1691913" y="1867395"/>
              <a:ext cx="2041578" cy="0"/>
            </a:xfrm>
            <a:prstGeom prst="straightConnector1">
              <a:avLst/>
            </a:prstGeom>
            <a:solidFill>
              <a:srgbClr val="FFFF00"/>
            </a:solidFill>
            <a:ln w="9525"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文本框 23">
              <a:extLst>
                <a:ext uri="{FF2B5EF4-FFF2-40B4-BE49-F238E27FC236}">
                  <a16:creationId xmlns:a16="http://schemas.microsoft.com/office/drawing/2014/main" id="{5A624CDF-F39E-49DD-A2F3-0326D36CAAF1}"/>
                </a:ext>
              </a:extLst>
            </p:cNvPr>
            <p:cNvSpPr txBox="1"/>
            <p:nvPr/>
          </p:nvSpPr>
          <p:spPr>
            <a:xfrm>
              <a:off x="1921905" y="1565653"/>
              <a:ext cx="1583459" cy="307777"/>
            </a:xfrm>
            <a:prstGeom prst="rect">
              <a:avLst/>
            </a:prstGeom>
            <a:noFill/>
          </p:spPr>
          <p:txBody>
            <a:bodyPr wrap="square" rtlCol="0">
              <a:spAutoFit/>
            </a:bodyPr>
            <a:lstStyle/>
            <a:p>
              <a:pPr algn="ctr"/>
              <a:r>
                <a:rPr lang="zh-CN" altLang="en-US" sz="1400" b="1" dirty="0">
                  <a:latin typeface="Cambria Math" panose="02040503050406030204" pitchFamily="18" charset="0"/>
                </a:rPr>
                <a:t>宏脉冲间隔  </a:t>
              </a:r>
              <a:r>
                <a:rPr lang="en-US" altLang="zh-CN" sz="1400" b="1" dirty="0">
                  <a:latin typeface="Cambria Math" panose="02040503050406030204" pitchFamily="18" charset="0"/>
                  <a:ea typeface="Cambria Math" panose="02040503050406030204" pitchFamily="18" charset="0"/>
                </a:rPr>
                <a:t>38.5 </a:t>
              </a:r>
              <a:r>
                <a:rPr lang="en-US" altLang="zh-CN" sz="1400" b="1" dirty="0" err="1">
                  <a:latin typeface="Cambria Math" panose="02040503050406030204" pitchFamily="18" charset="0"/>
                  <a:ea typeface="Cambria Math" panose="02040503050406030204" pitchFamily="18" charset="0"/>
                </a:rPr>
                <a:t>ms</a:t>
              </a:r>
              <a:endParaRPr lang="zh-CN" altLang="en-US" sz="1400" b="1" dirty="0">
                <a:latin typeface="Cambria Math" panose="02040503050406030204" pitchFamily="18" charset="0"/>
              </a:endParaRPr>
            </a:p>
          </p:txBody>
        </p:sp>
      </p:grpSp>
      <p:sp>
        <p:nvSpPr>
          <p:cNvPr id="35" name="文本框 34">
            <a:extLst>
              <a:ext uri="{FF2B5EF4-FFF2-40B4-BE49-F238E27FC236}">
                <a16:creationId xmlns:a16="http://schemas.microsoft.com/office/drawing/2014/main" id="{62ED876D-1A52-472B-B8E4-09C9EF3F0D8C}"/>
              </a:ext>
            </a:extLst>
          </p:cNvPr>
          <p:cNvSpPr txBox="1"/>
          <p:nvPr/>
        </p:nvSpPr>
        <p:spPr>
          <a:xfrm>
            <a:off x="5995447" y="2922309"/>
            <a:ext cx="5584595" cy="3293209"/>
          </a:xfrm>
          <a:prstGeom prst="rect">
            <a:avLst/>
          </a:prstGeom>
          <a:noFill/>
        </p:spPr>
        <p:txBody>
          <a:bodyPr wrap="square" rtlCol="0">
            <a:spAutoFit/>
          </a:bodyPr>
          <a:lstStyle/>
          <a:p>
            <a:pPr>
              <a:spcAft>
                <a:spcPts val="1200"/>
              </a:spcAft>
            </a:pPr>
            <a:r>
              <a:rPr lang="zh-CN" altLang="en-US" sz="2800" b="1" dirty="0"/>
              <a:t>测量思路：</a:t>
            </a:r>
            <a:endParaRPr lang="en-US" altLang="zh-CN" sz="2800" b="1" dirty="0"/>
          </a:p>
          <a:p>
            <a:pPr>
              <a:spcAft>
                <a:spcPts val="1200"/>
              </a:spcAft>
            </a:pPr>
            <a:r>
              <a:rPr lang="zh-CN" altLang="en-US" sz="2000" b="1" dirty="0">
                <a:solidFill>
                  <a:srgbClr val="3333FF"/>
                </a:solidFill>
              </a:rPr>
              <a:t>直接测量</a:t>
            </a:r>
            <a:endParaRPr lang="en-US" altLang="zh-CN" sz="2000" b="1" dirty="0">
              <a:solidFill>
                <a:srgbClr val="3333FF"/>
              </a:solidFill>
            </a:endParaRPr>
          </a:p>
          <a:p>
            <a:pPr marL="342900" indent="-342900">
              <a:spcAft>
                <a:spcPts val="1200"/>
              </a:spcAft>
              <a:buFont typeface="Arial" panose="020B0604020202020204" pitchFamily="34" charset="0"/>
              <a:buChar char="•"/>
            </a:pPr>
            <a:r>
              <a:rPr lang="zh-CN" altLang="en-US" sz="2000" dirty="0"/>
              <a:t>采用闪烁体探测器，对极弱质子及束团结构做直接测量</a:t>
            </a:r>
            <a:endParaRPr lang="en-US" altLang="zh-CN" sz="2000" dirty="0"/>
          </a:p>
          <a:p>
            <a:pPr marL="756000" indent="-756000">
              <a:spcAft>
                <a:spcPts val="1200"/>
              </a:spcAft>
            </a:pPr>
            <a:r>
              <a:rPr lang="zh-CN" altLang="en-US" sz="2000" b="1" dirty="0"/>
              <a:t>优点：</a:t>
            </a:r>
            <a:r>
              <a:rPr lang="zh-CN" altLang="en-US" sz="2000" dirty="0"/>
              <a:t>闪烁体探测器对小角散、小束斑的带电粒子束流探测效率为</a:t>
            </a:r>
            <a:r>
              <a:rPr lang="en-US" altLang="zh-CN" sz="2000" dirty="0"/>
              <a:t>100%</a:t>
            </a:r>
            <a:r>
              <a:rPr lang="zh-CN" altLang="en-US" sz="2000" dirty="0"/>
              <a:t>，适合极弱质子束流强度的测量。</a:t>
            </a:r>
            <a:endParaRPr lang="en-US" altLang="zh-CN" sz="2000" dirty="0"/>
          </a:p>
          <a:p>
            <a:pPr marL="468000" indent="-936000">
              <a:spcAft>
                <a:spcPts val="1200"/>
              </a:spcAft>
            </a:pPr>
            <a:r>
              <a:rPr lang="zh-CN" altLang="en-US" sz="2000" b="1" dirty="0"/>
              <a:t>缺点：</a:t>
            </a:r>
            <a:r>
              <a:rPr lang="zh-CN" altLang="en-US" sz="2000" dirty="0"/>
              <a:t>不适合</a:t>
            </a:r>
            <a:r>
              <a:rPr lang="en-US" altLang="zh-CN" sz="2000" dirty="0"/>
              <a:t>&gt;10</a:t>
            </a:r>
            <a:r>
              <a:rPr lang="en-US" altLang="zh-CN" sz="2000" baseline="30000" dirty="0"/>
              <a:t>7</a:t>
            </a:r>
            <a:r>
              <a:rPr lang="zh-CN" altLang="en-US" sz="2000" dirty="0"/>
              <a:t> </a:t>
            </a:r>
            <a:r>
              <a:rPr lang="en-US" altLang="zh-CN" sz="2000" dirty="0"/>
              <a:t>p/s</a:t>
            </a:r>
            <a:r>
              <a:rPr lang="zh-CN" altLang="en-US" sz="2000" dirty="0"/>
              <a:t>的大流强测量。</a:t>
            </a:r>
          </a:p>
        </p:txBody>
      </p:sp>
    </p:spTree>
    <p:extLst>
      <p:ext uri="{BB962C8B-B14F-4D97-AF65-F5344CB8AC3E}">
        <p14:creationId xmlns:p14="http://schemas.microsoft.com/office/powerpoint/2010/main" val="1909782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38200" y="2291927"/>
            <a:ext cx="10147330" cy="1703287"/>
          </a:xfrm>
          <a:prstGeom prst="rect">
            <a:avLst/>
          </a:prstGeom>
        </p:spPr>
        <p:txBody>
          <a:bodyPr wrap="none">
            <a:spAutoFit/>
          </a:bodyPr>
          <a:lstStyle/>
          <a:p>
            <a:pPr marL="285744" indent="-285744">
              <a:spcAft>
                <a:spcPts val="1200"/>
              </a:spcAft>
              <a:buFont typeface="Wingdings" panose="05000000000000000000" pitchFamily="2" charset="2"/>
              <a:buChar char="l"/>
            </a:pPr>
            <a:r>
              <a:rPr lang="zh-CN" altLang="zh-CN" sz="1867" kern="0" dirty="0">
                <a:latin typeface="Times New Roman" panose="02020603050405020304" pitchFamily="18" charset="0"/>
                <a:cs typeface="Times New Roman" panose="02020603050405020304" pitchFamily="18" charset="0"/>
              </a:rPr>
              <a:t>对撞机实验中高能粒子顶点探测器（</a:t>
            </a:r>
            <a:r>
              <a:rPr lang="en-US" altLang="zh-CN" sz="1867" kern="0" dirty="0">
                <a:latin typeface="Times New Roman" panose="02020603050405020304" pitchFamily="18" charset="0"/>
              </a:rPr>
              <a:t>vertex</a:t>
            </a:r>
            <a:r>
              <a:rPr lang="zh-CN" altLang="zh-CN" sz="1867" kern="0" dirty="0">
                <a:latin typeface="Times New Roman" panose="02020603050405020304" pitchFamily="18" charset="0"/>
                <a:cs typeface="Times New Roman" panose="02020603050405020304" pitchFamily="18" charset="0"/>
              </a:rPr>
              <a:t>）</a:t>
            </a:r>
            <a:r>
              <a:rPr lang="zh-CN" altLang="en-US" sz="1867" kern="0" dirty="0">
                <a:latin typeface="Times New Roman" panose="02020603050405020304" pitchFamily="18" charset="0"/>
                <a:cs typeface="Times New Roman" panose="02020603050405020304" pitchFamily="18" charset="0"/>
              </a:rPr>
              <a:t>实现高精度顶点分辨能力和动量分辨能力测试；</a:t>
            </a:r>
            <a:endParaRPr lang="en-US" altLang="zh-CN" sz="1867" kern="0" dirty="0">
              <a:latin typeface="Times New Roman" panose="02020603050405020304" pitchFamily="18" charset="0"/>
              <a:cs typeface="Times New Roman" panose="02020603050405020304" pitchFamily="18" charset="0"/>
            </a:endParaRPr>
          </a:p>
          <a:p>
            <a:pPr marL="285744" indent="-285744">
              <a:spcAft>
                <a:spcPts val="1200"/>
              </a:spcAft>
              <a:buFont typeface="Wingdings" panose="05000000000000000000" pitchFamily="2" charset="2"/>
              <a:buChar char="l"/>
            </a:pPr>
            <a:r>
              <a:rPr lang="zh-CN" altLang="en-US" sz="1867" dirty="0"/>
              <a:t>高能粒子</a:t>
            </a:r>
            <a:r>
              <a:rPr lang="zh-CN" altLang="zh-CN" sz="1867" dirty="0"/>
              <a:t>量能器</a:t>
            </a:r>
            <a:r>
              <a:rPr lang="zh-CN" altLang="en-US" sz="1867" dirty="0"/>
              <a:t>的</a:t>
            </a:r>
            <a:r>
              <a:rPr lang="zh-CN" altLang="zh-CN" sz="1867" dirty="0"/>
              <a:t>能量测</a:t>
            </a:r>
            <a:r>
              <a:rPr lang="zh-CN" altLang="en-US" sz="1867" dirty="0"/>
              <a:t>试和</a:t>
            </a:r>
            <a:r>
              <a:rPr lang="zh-CN" altLang="zh-CN" sz="1867" dirty="0"/>
              <a:t>标定</a:t>
            </a:r>
            <a:r>
              <a:rPr lang="zh-CN" altLang="en-US" sz="1867" dirty="0"/>
              <a:t>；</a:t>
            </a:r>
            <a:endParaRPr lang="en-US" altLang="zh-CN" sz="1867" dirty="0"/>
          </a:p>
          <a:p>
            <a:pPr marL="285744" indent="-285744">
              <a:spcAft>
                <a:spcPts val="1200"/>
              </a:spcAft>
              <a:buFont typeface="Wingdings" panose="05000000000000000000" pitchFamily="2" charset="2"/>
              <a:buChar char="l"/>
            </a:pPr>
            <a:r>
              <a:rPr lang="zh-CN" altLang="en-US" sz="1867" dirty="0"/>
              <a:t>快电子学性能测试和标定；</a:t>
            </a:r>
            <a:endParaRPr lang="en-US" altLang="zh-CN" sz="1867" dirty="0"/>
          </a:p>
          <a:p>
            <a:pPr marL="285744" indent="-285744">
              <a:spcAft>
                <a:spcPts val="1200"/>
              </a:spcAft>
              <a:buFont typeface="Wingdings" panose="05000000000000000000" pitchFamily="2" charset="2"/>
              <a:buChar char="l"/>
            </a:pPr>
            <a:r>
              <a:rPr lang="zh-CN" altLang="en-US" sz="1867" dirty="0"/>
              <a:t>探测器的辐照测试；</a:t>
            </a:r>
          </a:p>
        </p:txBody>
      </p:sp>
      <p:pic>
        <p:nvPicPr>
          <p:cNvPr id="8" name="图片 7"/>
          <p:cNvPicPr>
            <a:picLocks noChangeAspect="1"/>
          </p:cNvPicPr>
          <p:nvPr/>
        </p:nvPicPr>
        <p:blipFill>
          <a:blip r:embed="rId2"/>
          <a:stretch>
            <a:fillRect/>
          </a:stretch>
        </p:blipFill>
        <p:spPr>
          <a:xfrm>
            <a:off x="4103468" y="4713496"/>
            <a:ext cx="3833749" cy="1869453"/>
          </a:xfrm>
          <a:prstGeom prst="rect">
            <a:avLst/>
          </a:prstGeom>
          <a:ln>
            <a:noFill/>
          </a:ln>
          <a:effectLst>
            <a:softEdge rad="112500"/>
          </a:effectLst>
        </p:spPr>
      </p:pic>
      <p:sp>
        <p:nvSpPr>
          <p:cNvPr id="2" name="标题 1"/>
          <p:cNvSpPr>
            <a:spLocks noGrp="1"/>
          </p:cNvSpPr>
          <p:nvPr>
            <p:ph type="title"/>
          </p:nvPr>
        </p:nvSpPr>
        <p:spPr/>
        <p:txBody>
          <a:bodyPr>
            <a:normAutofit/>
          </a:bodyPr>
          <a:lstStyle/>
          <a:p>
            <a:r>
              <a:rPr lang="en-US" altLang="zh-CN" dirty="0"/>
              <a:t>1. </a:t>
            </a:r>
            <a:r>
              <a:rPr lang="zh-CN" altLang="en-US" dirty="0"/>
              <a:t>意义和作用</a:t>
            </a:r>
          </a:p>
        </p:txBody>
      </p:sp>
      <p:sp>
        <p:nvSpPr>
          <p:cNvPr id="3" name="内容占位符 2"/>
          <p:cNvSpPr>
            <a:spLocks noGrp="1"/>
          </p:cNvSpPr>
          <p:nvPr>
            <p:ph idx="1"/>
          </p:nvPr>
        </p:nvSpPr>
        <p:spPr>
          <a:xfrm>
            <a:off x="805543" y="1161473"/>
            <a:ext cx="10515600" cy="1022068"/>
          </a:xfrm>
        </p:spPr>
        <p:txBody>
          <a:bodyPr>
            <a:normAutofit/>
          </a:bodyPr>
          <a:lstStyle/>
          <a:p>
            <a:pPr marL="0" indent="0">
              <a:buNone/>
            </a:pPr>
            <a:r>
              <a:rPr lang="zh-CN" altLang="en-US" sz="2133" dirty="0"/>
              <a:t>随着我国在先进粒子探测器的研发能力不断提高，对高性能质子测试束流的需求越来越强烈。建成高性能的质子测试束流能满足国家重大项目、重大装置和关键测量任务等探测器的研发需要。</a:t>
            </a:r>
            <a:endParaRPr lang="en-US" altLang="zh-CN" sz="2133" dirty="0"/>
          </a:p>
        </p:txBody>
      </p:sp>
      <p:pic>
        <p:nvPicPr>
          <p:cNvPr id="5" name="图片 4" descr="See the source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1434" y="3094265"/>
            <a:ext cx="4772366" cy="1501324"/>
          </a:xfrm>
          <a:prstGeom prst="rect">
            <a:avLst/>
          </a:prstGeom>
          <a:ln>
            <a:noFill/>
          </a:ln>
          <a:effectLst>
            <a:softEdge rad="112500"/>
          </a:effectLst>
        </p:spPr>
      </p:pic>
      <p:pic>
        <p:nvPicPr>
          <p:cNvPr id="6" name="图片 5" descr="See the source ima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4664932"/>
            <a:ext cx="2887293" cy="1908636"/>
          </a:xfrm>
          <a:prstGeom prst="rect">
            <a:avLst/>
          </a:prstGeom>
          <a:ln>
            <a:noFill/>
          </a:ln>
          <a:effectLst>
            <a:softEdge rad="112500"/>
          </a:effectLst>
        </p:spPr>
      </p:pic>
      <p:pic>
        <p:nvPicPr>
          <p:cNvPr id="7" name="图片 6" descr="See the source imag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5193" y="4703975"/>
            <a:ext cx="3045608" cy="1867214"/>
          </a:xfrm>
          <a:prstGeom prst="rect">
            <a:avLst/>
          </a:prstGeom>
          <a:ln>
            <a:noFill/>
          </a:ln>
          <a:effectLst>
            <a:softEdge rad="112500"/>
          </a:effectLst>
        </p:spPr>
      </p:pic>
    </p:spTree>
    <p:extLst>
      <p:ext uri="{BB962C8B-B14F-4D97-AF65-F5344CB8AC3E}">
        <p14:creationId xmlns:p14="http://schemas.microsoft.com/office/powerpoint/2010/main" val="3778868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F3BE3ADF-9DDE-4542-AEE3-80938ED02E8D}"/>
              </a:ext>
            </a:extLst>
          </p:cNvPr>
          <p:cNvSpPr txBox="1"/>
          <p:nvPr/>
        </p:nvSpPr>
        <p:spPr>
          <a:xfrm>
            <a:off x="308402" y="192923"/>
            <a:ext cx="10613598" cy="646331"/>
          </a:xfrm>
          <a:prstGeom prst="rect">
            <a:avLst/>
          </a:prstGeom>
          <a:noFill/>
        </p:spPr>
        <p:txBody>
          <a:bodyPr wrap="square" rtlCol="0">
            <a:spAutoFit/>
          </a:bodyPr>
          <a:lstStyle/>
          <a:p>
            <a:r>
              <a:rPr lang="en-US" altLang="zh-CN" sz="3600" dirty="0">
                <a:latin typeface="+mj-lt"/>
                <a:ea typeface="+mj-ea"/>
              </a:rPr>
              <a:t>5.5.3 </a:t>
            </a:r>
            <a:r>
              <a:rPr lang="zh-CN" altLang="en-US" sz="3600" dirty="0">
                <a:latin typeface="+mj-lt"/>
                <a:ea typeface="+mj-ea"/>
              </a:rPr>
              <a:t>基于塑闪的质子流强测量系统（</a:t>
            </a:r>
            <a:r>
              <a:rPr lang="en-US" altLang="zh-CN" sz="3600" dirty="0">
                <a:latin typeface="+mj-lt"/>
                <a:ea typeface="+mj-ea"/>
              </a:rPr>
              <a:t>PROUD</a:t>
            </a:r>
            <a:r>
              <a:rPr lang="zh-CN" altLang="en-US" sz="3600" dirty="0">
                <a:latin typeface="+mj-lt"/>
                <a:ea typeface="+mj-ea"/>
              </a:rPr>
              <a:t>）</a:t>
            </a:r>
          </a:p>
        </p:txBody>
      </p:sp>
      <p:sp>
        <p:nvSpPr>
          <p:cNvPr id="7" name="矩形 6">
            <a:extLst>
              <a:ext uri="{FF2B5EF4-FFF2-40B4-BE49-F238E27FC236}">
                <a16:creationId xmlns:a16="http://schemas.microsoft.com/office/drawing/2014/main" id="{386ABB5E-5531-41DA-947E-F4774408FEAE}"/>
              </a:ext>
            </a:extLst>
          </p:cNvPr>
          <p:cNvSpPr/>
          <p:nvPr/>
        </p:nvSpPr>
        <p:spPr>
          <a:xfrm>
            <a:off x="308403" y="2125051"/>
            <a:ext cx="6079271" cy="400110"/>
          </a:xfrm>
          <a:prstGeom prst="rect">
            <a:avLst/>
          </a:prstGeom>
        </p:spPr>
        <p:txBody>
          <a:bodyPr wrap="square">
            <a:spAutoFit/>
          </a:bodyPr>
          <a:lstStyle/>
          <a:p>
            <a:pPr marL="342900" indent="-342900">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弱流测量系统方案：闪烁体</a:t>
            </a:r>
            <a:r>
              <a:rPr lang="en-US" altLang="zh-CN" sz="2000" dirty="0">
                <a:latin typeface="微软雅黑" panose="020B0503020204020204" pitchFamily="34" charset="-122"/>
                <a:ea typeface="微软雅黑" panose="020B0503020204020204" pitchFamily="34" charset="-122"/>
              </a:rPr>
              <a:t>+PMT+</a:t>
            </a:r>
            <a:r>
              <a:rPr lang="zh-CN" altLang="en-US" sz="2000" dirty="0">
                <a:latin typeface="微软雅黑" panose="020B0503020204020204" pitchFamily="34" charset="-122"/>
                <a:ea typeface="微软雅黑" panose="020B0503020204020204" pitchFamily="34" charset="-122"/>
              </a:rPr>
              <a:t>波形采集方案</a:t>
            </a:r>
          </a:p>
        </p:txBody>
      </p:sp>
      <p:grpSp>
        <p:nvGrpSpPr>
          <p:cNvPr id="2" name="组合 1">
            <a:extLst>
              <a:ext uri="{FF2B5EF4-FFF2-40B4-BE49-F238E27FC236}">
                <a16:creationId xmlns:a16="http://schemas.microsoft.com/office/drawing/2014/main" id="{5ECEAB1D-008E-412E-AFDE-9EC8BA50913A}"/>
              </a:ext>
            </a:extLst>
          </p:cNvPr>
          <p:cNvGrpSpPr/>
          <p:nvPr/>
        </p:nvGrpSpPr>
        <p:grpSpPr>
          <a:xfrm>
            <a:off x="6784162" y="883262"/>
            <a:ext cx="4548828" cy="3180012"/>
            <a:chOff x="6707810" y="704718"/>
            <a:chExt cx="4548828" cy="3180012"/>
          </a:xfrm>
        </p:grpSpPr>
        <p:pic>
          <p:nvPicPr>
            <p:cNvPr id="6" name="图片 5">
              <a:extLst>
                <a:ext uri="{FF2B5EF4-FFF2-40B4-BE49-F238E27FC236}">
                  <a16:creationId xmlns:a16="http://schemas.microsoft.com/office/drawing/2014/main" id="{17A84151-10FC-4533-AA12-11BCED96795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7810" y="704718"/>
              <a:ext cx="4548828" cy="2787832"/>
            </a:xfrm>
            <a:prstGeom prst="rect">
              <a:avLst/>
            </a:prstGeom>
            <a:noFill/>
            <a:ln>
              <a:noFill/>
            </a:ln>
          </p:spPr>
        </p:pic>
        <p:sp>
          <p:nvSpPr>
            <p:cNvPr id="8" name="文本框 7">
              <a:extLst>
                <a:ext uri="{FF2B5EF4-FFF2-40B4-BE49-F238E27FC236}">
                  <a16:creationId xmlns:a16="http://schemas.microsoft.com/office/drawing/2014/main" id="{1A9E9067-E0F9-4BEE-86AB-33349346640D}"/>
                </a:ext>
              </a:extLst>
            </p:cNvPr>
            <p:cNvSpPr txBox="1"/>
            <p:nvPr/>
          </p:nvSpPr>
          <p:spPr>
            <a:xfrm>
              <a:off x="6983914" y="3546176"/>
              <a:ext cx="3996620" cy="338554"/>
            </a:xfrm>
            <a:prstGeom prst="rect">
              <a:avLst/>
            </a:prstGeom>
            <a:noFill/>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流强测量探测器系统示意图</a:t>
              </a:r>
            </a:p>
          </p:txBody>
        </p:sp>
      </p:grpSp>
      <p:sp>
        <p:nvSpPr>
          <p:cNvPr id="9" name="文本框 8">
            <a:extLst>
              <a:ext uri="{FF2B5EF4-FFF2-40B4-BE49-F238E27FC236}">
                <a16:creationId xmlns:a16="http://schemas.microsoft.com/office/drawing/2014/main" id="{3AFBBB95-EBEA-4943-938E-39430F381F9D}"/>
              </a:ext>
            </a:extLst>
          </p:cNvPr>
          <p:cNvSpPr txBox="1"/>
          <p:nvPr/>
        </p:nvSpPr>
        <p:spPr>
          <a:xfrm>
            <a:off x="308402" y="2589251"/>
            <a:ext cx="5528008" cy="1077218"/>
          </a:xfrm>
          <a:prstGeom prst="rect">
            <a:avLst/>
          </a:prstGeom>
          <a:noFill/>
        </p:spPr>
        <p:txBody>
          <a:bodyPr wrap="square" rtlCol="0">
            <a:spAutoFit/>
          </a:bodyPr>
          <a:lstStyle/>
          <a:p>
            <a:pPr marL="285750" indent="-285750">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探测器尺寸：</a:t>
            </a:r>
            <a:r>
              <a:rPr lang="en-US" altLang="zh-CN" sz="1600" dirty="0">
                <a:latin typeface="微软雅黑" panose="020B0503020204020204" pitchFamily="34" charset="-122"/>
                <a:ea typeface="微软雅黑" panose="020B0503020204020204" pitchFamily="34" charset="-122"/>
              </a:rPr>
              <a:t>15cm×15cm ×1cm</a:t>
            </a:r>
          </a:p>
          <a:p>
            <a:pPr marL="285750" indent="-285750">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动态范围：</a:t>
            </a:r>
            <a:r>
              <a:rPr lang="en-US" altLang="zh-CN" sz="1600" dirty="0">
                <a:latin typeface="微软雅黑" panose="020B0503020204020204" pitchFamily="34" charset="-122"/>
                <a:ea typeface="微软雅黑" panose="020B0503020204020204" pitchFamily="34" charset="-122"/>
              </a:rPr>
              <a:t>~10000</a:t>
            </a:r>
          </a:p>
          <a:p>
            <a:pPr marL="285750" indent="-285750">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探测效率：</a:t>
            </a:r>
            <a:r>
              <a:rPr lang="zh-CN" altLang="zh-CN" sz="1600" b="0" dirty="0">
                <a:effectLst/>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95% @1.6 GeV </a:t>
            </a:r>
            <a:r>
              <a:rPr lang="zh-CN" altLang="en-US" sz="1600" dirty="0">
                <a:latin typeface="微软雅黑" panose="020B0503020204020204" pitchFamily="34" charset="-122"/>
                <a:ea typeface="微软雅黑" panose="020B0503020204020204" pitchFamily="34" charset="-122"/>
              </a:rPr>
              <a:t>质子</a:t>
            </a:r>
            <a:endParaRPr lang="en-US" altLang="zh-CN" sz="16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读出电子学：波形采样电子学</a:t>
            </a:r>
            <a:endParaRPr lang="en-US" altLang="zh-CN" sz="1600" dirty="0">
              <a:latin typeface="微软雅黑" panose="020B0503020204020204" pitchFamily="34" charset="-122"/>
              <a:ea typeface="微软雅黑" panose="020B0503020204020204" pitchFamily="34" charset="-122"/>
            </a:endParaRPr>
          </a:p>
        </p:txBody>
      </p:sp>
      <p:graphicFrame>
        <p:nvGraphicFramePr>
          <p:cNvPr id="12" name="表格 11">
            <a:extLst>
              <a:ext uri="{FF2B5EF4-FFF2-40B4-BE49-F238E27FC236}">
                <a16:creationId xmlns:a16="http://schemas.microsoft.com/office/drawing/2014/main" id="{E3B69451-5B26-47EC-8590-471744483480}"/>
              </a:ext>
            </a:extLst>
          </p:cNvPr>
          <p:cNvGraphicFramePr>
            <a:graphicFrameLocks noGrp="1"/>
          </p:cNvGraphicFramePr>
          <p:nvPr>
            <p:extLst>
              <p:ext uri="{D42A27DB-BD31-4B8C-83A1-F6EECF244321}">
                <p14:modId xmlns:p14="http://schemas.microsoft.com/office/powerpoint/2010/main" val="3947565052"/>
              </p:ext>
            </p:extLst>
          </p:nvPr>
        </p:nvGraphicFramePr>
        <p:xfrm>
          <a:off x="308402" y="4419338"/>
          <a:ext cx="4967358" cy="1588717"/>
        </p:xfrm>
        <a:graphic>
          <a:graphicData uri="http://schemas.openxmlformats.org/drawingml/2006/table">
            <a:tbl>
              <a:tblPr firstRow="1" firstCol="1" bandRow="1">
                <a:tableStyleId>{3B4B98B0-60AC-42C2-AFA5-B58CD77FA1E5}</a:tableStyleId>
              </a:tblPr>
              <a:tblGrid>
                <a:gridCol w="2033210">
                  <a:extLst>
                    <a:ext uri="{9D8B030D-6E8A-4147-A177-3AD203B41FA5}">
                      <a16:colId xmlns:a16="http://schemas.microsoft.com/office/drawing/2014/main" val="4095753224"/>
                    </a:ext>
                  </a:extLst>
                </a:gridCol>
                <a:gridCol w="2934148">
                  <a:extLst>
                    <a:ext uri="{9D8B030D-6E8A-4147-A177-3AD203B41FA5}">
                      <a16:colId xmlns:a16="http://schemas.microsoft.com/office/drawing/2014/main" val="1820799566"/>
                    </a:ext>
                  </a:extLst>
                </a:gridCol>
              </a:tblGrid>
              <a:tr h="353047">
                <a:tc>
                  <a:txBody>
                    <a:bodyPr/>
                    <a:lstStyle/>
                    <a:p>
                      <a:pPr algn="ctr"/>
                      <a:r>
                        <a:rPr lang="zh-CN" altLang="en-US" sz="1400" b="0" dirty="0">
                          <a:latin typeface="微软雅黑" panose="020B0503020204020204" pitchFamily="34" charset="-122"/>
                          <a:ea typeface="微软雅黑" panose="020B0503020204020204" pitchFamily="34" charset="-122"/>
                        </a:rPr>
                        <a:t>参数名称</a:t>
                      </a:r>
                    </a:p>
                  </a:txBody>
                  <a:tcPr/>
                </a:tc>
                <a:tc>
                  <a:txBody>
                    <a:bodyPr/>
                    <a:lstStyle/>
                    <a:p>
                      <a:pPr algn="ctr">
                        <a:spcBef>
                          <a:spcPts val="120"/>
                        </a:spcBef>
                        <a:spcAft>
                          <a:spcPts val="120"/>
                        </a:spcAft>
                      </a:pPr>
                      <a:r>
                        <a:rPr lang="en-US" sz="1400" b="0">
                          <a:effectLst/>
                          <a:latin typeface="微软雅黑" panose="020B0503020204020204" pitchFamily="34" charset="-122"/>
                          <a:ea typeface="微软雅黑" panose="020B0503020204020204" pitchFamily="34" charset="-122"/>
                        </a:rPr>
                        <a:t>设计指标</a:t>
                      </a:r>
                      <a:endParaRPr lang="zh-CN" sz="1400" b="0">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val="37305872"/>
                  </a:ext>
                </a:extLst>
              </a:tr>
              <a:tr h="247134">
                <a:tc>
                  <a:txBody>
                    <a:bodyPr/>
                    <a:lstStyle/>
                    <a:p>
                      <a:pPr algn="ctr">
                        <a:spcBef>
                          <a:spcPts val="120"/>
                        </a:spcBef>
                        <a:spcAft>
                          <a:spcPts val="120"/>
                        </a:spcAft>
                      </a:pPr>
                      <a:r>
                        <a:rPr lang="zh-CN" sz="1400" b="0">
                          <a:effectLst/>
                          <a:latin typeface="微软雅黑" panose="020B0503020204020204" pitchFamily="34" charset="-122"/>
                          <a:ea typeface="微软雅黑" panose="020B0503020204020204" pitchFamily="34" charset="-122"/>
                        </a:rPr>
                        <a:t>探测器单元数</a:t>
                      </a:r>
                    </a:p>
                  </a:txBody>
                  <a:tcPr marL="0" marR="0" marT="0" marB="0" anchor="ctr"/>
                </a:tc>
                <a:tc>
                  <a:txBody>
                    <a:bodyPr/>
                    <a:lstStyle/>
                    <a:p>
                      <a:pPr algn="ctr">
                        <a:spcBef>
                          <a:spcPts val="120"/>
                        </a:spcBef>
                        <a:spcAft>
                          <a:spcPts val="120"/>
                        </a:spcAft>
                      </a:pPr>
                      <a:r>
                        <a:rPr lang="en-US" sz="1400" b="0">
                          <a:effectLst/>
                          <a:latin typeface="微软雅黑" panose="020B0503020204020204" pitchFamily="34" charset="-122"/>
                          <a:ea typeface="微软雅黑" panose="020B0503020204020204" pitchFamily="34" charset="-122"/>
                        </a:rPr>
                        <a:t>2</a:t>
                      </a:r>
                      <a:endParaRPr lang="zh-CN" sz="1400" b="0">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val="3851895638"/>
                  </a:ext>
                </a:extLst>
              </a:tr>
              <a:tr h="247134">
                <a:tc>
                  <a:txBody>
                    <a:bodyPr/>
                    <a:lstStyle/>
                    <a:p>
                      <a:pPr algn="ctr">
                        <a:spcBef>
                          <a:spcPts val="120"/>
                        </a:spcBef>
                        <a:spcAft>
                          <a:spcPts val="120"/>
                        </a:spcAft>
                      </a:pPr>
                      <a:r>
                        <a:rPr lang="zh-CN" sz="1400" b="0">
                          <a:effectLst/>
                          <a:latin typeface="微软雅黑" panose="020B0503020204020204" pitchFamily="34" charset="-122"/>
                          <a:ea typeface="微软雅黑" panose="020B0503020204020204" pitchFamily="34" charset="-122"/>
                        </a:rPr>
                        <a:t>探测器读出路数</a:t>
                      </a:r>
                    </a:p>
                  </a:txBody>
                  <a:tcPr marL="0" marR="0" marT="0" marB="0" anchor="ctr"/>
                </a:tc>
                <a:tc>
                  <a:txBody>
                    <a:bodyPr/>
                    <a:lstStyle/>
                    <a:p>
                      <a:pPr algn="ctr">
                        <a:spcBef>
                          <a:spcPts val="120"/>
                        </a:spcBef>
                        <a:spcAft>
                          <a:spcPts val="120"/>
                        </a:spcAft>
                      </a:pPr>
                      <a:r>
                        <a:rPr lang="en-US" sz="1400" b="0" dirty="0">
                          <a:effectLst/>
                          <a:latin typeface="微软雅黑" panose="020B0503020204020204" pitchFamily="34" charset="-122"/>
                          <a:ea typeface="微软雅黑" panose="020B0503020204020204" pitchFamily="34" charset="-122"/>
                        </a:rPr>
                        <a:t>6</a:t>
                      </a:r>
                      <a:endParaRPr lang="zh-CN" sz="1400" b="0" dirty="0">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val="289479578"/>
                  </a:ext>
                </a:extLst>
              </a:tr>
              <a:tr h="247134">
                <a:tc>
                  <a:txBody>
                    <a:bodyPr/>
                    <a:lstStyle/>
                    <a:p>
                      <a:pPr algn="ctr">
                        <a:spcBef>
                          <a:spcPts val="120"/>
                        </a:spcBef>
                        <a:spcAft>
                          <a:spcPts val="120"/>
                        </a:spcAft>
                      </a:pPr>
                      <a:r>
                        <a:rPr lang="en-US" sz="1400" b="0" dirty="0" err="1">
                          <a:effectLst/>
                          <a:latin typeface="微软雅黑" panose="020B0503020204020204" pitchFamily="34" charset="-122"/>
                          <a:ea typeface="微软雅黑" panose="020B0503020204020204" pitchFamily="34" charset="-122"/>
                        </a:rPr>
                        <a:t>灵敏区面积</a:t>
                      </a:r>
                      <a:endParaRPr lang="zh-CN" sz="1400" b="0" dirty="0">
                        <a:effectLst/>
                        <a:latin typeface="微软雅黑" panose="020B0503020204020204" pitchFamily="34" charset="-122"/>
                        <a:ea typeface="微软雅黑" panose="020B0503020204020204" pitchFamily="34" charset="-122"/>
                      </a:endParaRPr>
                    </a:p>
                  </a:txBody>
                  <a:tcPr marL="0" marR="0" marT="0" marB="0" anchor="ctr"/>
                </a:tc>
                <a:tc>
                  <a:txBody>
                    <a:bodyPr/>
                    <a:lstStyle/>
                    <a:p>
                      <a:pPr algn="ctr">
                        <a:spcBef>
                          <a:spcPts val="120"/>
                        </a:spcBef>
                        <a:spcAft>
                          <a:spcPts val="120"/>
                        </a:spcAft>
                      </a:pPr>
                      <a:r>
                        <a:rPr lang="zh-CN" sz="1400" b="0" dirty="0">
                          <a:effectLst/>
                          <a:latin typeface="微软雅黑" panose="020B0503020204020204" pitchFamily="34" charset="-122"/>
                          <a:ea typeface="微软雅黑" panose="020B0503020204020204" pitchFamily="34" charset="-122"/>
                        </a:rPr>
                        <a:t>≥</a:t>
                      </a:r>
                      <a:r>
                        <a:rPr lang="en-US" sz="1400" b="0" dirty="0">
                          <a:effectLst/>
                          <a:latin typeface="微软雅黑" panose="020B0503020204020204" pitchFamily="34" charset="-122"/>
                          <a:ea typeface="微软雅黑" panose="020B0503020204020204" pitchFamily="34" charset="-122"/>
                        </a:rPr>
                        <a:t>15mm</a:t>
                      </a:r>
                      <a:r>
                        <a:rPr lang="zh-CN" sz="1400" b="0" dirty="0">
                          <a:effectLst/>
                          <a:latin typeface="微软雅黑" panose="020B0503020204020204" pitchFamily="34" charset="-122"/>
                          <a:ea typeface="微软雅黑" panose="020B0503020204020204" pitchFamily="34" charset="-122"/>
                        </a:rPr>
                        <a:t>×</a:t>
                      </a:r>
                      <a:r>
                        <a:rPr lang="en-US" sz="1400" b="0" dirty="0">
                          <a:effectLst/>
                          <a:latin typeface="微软雅黑" panose="020B0503020204020204" pitchFamily="34" charset="-122"/>
                          <a:ea typeface="微软雅黑" panose="020B0503020204020204" pitchFamily="34" charset="-122"/>
                        </a:rPr>
                        <a:t>15mm</a:t>
                      </a:r>
                      <a:r>
                        <a:rPr lang="zh-CN" sz="1400" b="0" dirty="0">
                          <a:effectLst/>
                          <a:latin typeface="微软雅黑" panose="020B0503020204020204" pitchFamily="34" charset="-122"/>
                          <a:ea typeface="微软雅黑" panose="020B0503020204020204" pitchFamily="34" charset="-122"/>
                        </a:rPr>
                        <a:t>（塑闪）</a:t>
                      </a:r>
                    </a:p>
                  </a:txBody>
                  <a:tcPr marL="0" marR="0" marT="0" marB="0" anchor="ctr"/>
                </a:tc>
                <a:extLst>
                  <a:ext uri="{0D108BD9-81ED-4DB2-BD59-A6C34878D82A}">
                    <a16:rowId xmlns:a16="http://schemas.microsoft.com/office/drawing/2014/main" val="3425653221"/>
                  </a:ext>
                </a:extLst>
              </a:tr>
              <a:tr h="247134">
                <a:tc>
                  <a:txBody>
                    <a:bodyPr/>
                    <a:lstStyle/>
                    <a:p>
                      <a:pPr algn="ctr">
                        <a:spcBef>
                          <a:spcPts val="120"/>
                        </a:spcBef>
                        <a:spcAft>
                          <a:spcPts val="120"/>
                        </a:spcAft>
                      </a:pPr>
                      <a:r>
                        <a:rPr lang="zh-CN" sz="1400" b="0">
                          <a:effectLst/>
                          <a:latin typeface="微软雅黑" panose="020B0503020204020204" pitchFamily="34" charset="-122"/>
                          <a:ea typeface="微软雅黑" panose="020B0503020204020204" pitchFamily="34" charset="-122"/>
                        </a:rPr>
                        <a:t>探测效率</a:t>
                      </a:r>
                    </a:p>
                  </a:txBody>
                  <a:tcPr marL="0" marR="0" marT="0" marB="0" anchor="ctr"/>
                </a:tc>
                <a:tc>
                  <a:txBody>
                    <a:bodyPr/>
                    <a:lstStyle/>
                    <a:p>
                      <a:pPr algn="ctr">
                        <a:spcBef>
                          <a:spcPts val="120"/>
                        </a:spcBef>
                        <a:spcAft>
                          <a:spcPts val="120"/>
                        </a:spcAft>
                      </a:pPr>
                      <a:r>
                        <a:rPr lang="zh-CN" sz="1400" b="0" dirty="0">
                          <a:effectLst/>
                          <a:latin typeface="微软雅黑" panose="020B0503020204020204" pitchFamily="34" charset="-122"/>
                          <a:ea typeface="微软雅黑" panose="020B0503020204020204" pitchFamily="34" charset="-122"/>
                        </a:rPr>
                        <a:t>≥</a:t>
                      </a:r>
                      <a:r>
                        <a:rPr lang="en-US" sz="1400" b="0" dirty="0">
                          <a:effectLst/>
                          <a:latin typeface="微软雅黑" panose="020B0503020204020204" pitchFamily="34" charset="-122"/>
                          <a:ea typeface="微软雅黑" panose="020B0503020204020204" pitchFamily="34" charset="-122"/>
                        </a:rPr>
                        <a:t>95%</a:t>
                      </a:r>
                      <a:endParaRPr lang="zh-CN" sz="1400" b="0" dirty="0">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val="1328132765"/>
                  </a:ext>
                </a:extLst>
              </a:tr>
              <a:tr h="247134">
                <a:tc>
                  <a:txBody>
                    <a:bodyPr/>
                    <a:lstStyle/>
                    <a:p>
                      <a:pPr algn="ctr">
                        <a:spcBef>
                          <a:spcPts val="120"/>
                        </a:spcBef>
                        <a:spcAft>
                          <a:spcPts val="120"/>
                        </a:spcAft>
                      </a:pPr>
                      <a:r>
                        <a:rPr lang="en-US" sz="1400" b="0" dirty="0" err="1">
                          <a:effectLst/>
                          <a:latin typeface="微软雅黑" panose="020B0503020204020204" pitchFamily="34" charset="-122"/>
                          <a:ea typeface="微软雅黑" panose="020B0503020204020204" pitchFamily="34" charset="-122"/>
                        </a:rPr>
                        <a:t>探测器动态范围</a:t>
                      </a:r>
                      <a:endParaRPr lang="zh-CN" sz="1400" b="0" dirty="0">
                        <a:effectLst/>
                        <a:latin typeface="微软雅黑" panose="020B0503020204020204" pitchFamily="34" charset="-122"/>
                        <a:ea typeface="微软雅黑" panose="020B0503020204020204" pitchFamily="34" charset="-122"/>
                      </a:endParaRPr>
                    </a:p>
                  </a:txBody>
                  <a:tcPr marL="0" marR="0" marT="0" marB="0" anchor="ctr"/>
                </a:tc>
                <a:tc>
                  <a:txBody>
                    <a:bodyPr/>
                    <a:lstStyle/>
                    <a:p>
                      <a:pPr algn="ctr">
                        <a:spcBef>
                          <a:spcPts val="120"/>
                        </a:spcBef>
                        <a:spcAft>
                          <a:spcPts val="120"/>
                        </a:spcAft>
                      </a:pPr>
                      <a:r>
                        <a:rPr lang="en-US" sz="1400" b="0" dirty="0">
                          <a:effectLst/>
                          <a:latin typeface="微软雅黑" panose="020B0503020204020204" pitchFamily="34" charset="-122"/>
                          <a:ea typeface="微软雅黑" panose="020B0503020204020204" pitchFamily="34" charset="-122"/>
                        </a:rPr>
                        <a:t>1-10000</a:t>
                      </a:r>
                      <a:endParaRPr lang="zh-CN" sz="1400" b="0" dirty="0">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val="86485037"/>
                  </a:ext>
                </a:extLst>
              </a:tr>
            </a:tbl>
          </a:graphicData>
        </a:graphic>
      </p:graphicFrame>
      <p:sp>
        <p:nvSpPr>
          <p:cNvPr id="13" name="文本框 12">
            <a:extLst>
              <a:ext uri="{FF2B5EF4-FFF2-40B4-BE49-F238E27FC236}">
                <a16:creationId xmlns:a16="http://schemas.microsoft.com/office/drawing/2014/main" id="{53BB0A44-2638-4C57-96AB-B3FFD2626C57}"/>
              </a:ext>
            </a:extLst>
          </p:cNvPr>
          <p:cNvSpPr txBox="1"/>
          <p:nvPr/>
        </p:nvSpPr>
        <p:spPr>
          <a:xfrm>
            <a:off x="308403" y="936447"/>
            <a:ext cx="6138931" cy="400110"/>
          </a:xfrm>
          <a:prstGeom prst="rect">
            <a:avLst/>
          </a:prstGeom>
          <a:noFill/>
        </p:spPr>
        <p:txBody>
          <a:bodyPr wrap="square" rtlCol="0">
            <a:spAutoFit/>
          </a:bodyPr>
          <a:lstStyle/>
          <a:p>
            <a:pPr marL="342900" indent="-342900">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弱流测量系统目标</a:t>
            </a:r>
            <a:endParaRPr lang="en-US" altLang="zh-CN" sz="2000"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AE183CBE-A3B7-4ED3-839E-2214B8306A13}"/>
              </a:ext>
            </a:extLst>
          </p:cNvPr>
          <p:cNvSpPr txBox="1"/>
          <p:nvPr/>
        </p:nvSpPr>
        <p:spPr>
          <a:xfrm>
            <a:off x="308402" y="1347288"/>
            <a:ext cx="5987395" cy="661720"/>
          </a:xfrm>
          <a:prstGeom prst="rect">
            <a:avLst/>
          </a:prstGeom>
          <a:noFill/>
        </p:spPr>
        <p:txBody>
          <a:bodyPr wrap="square" rtlCol="0">
            <a:spAutoFit/>
          </a:bodyPr>
          <a:lstStyle/>
          <a:p>
            <a:pPr marL="342900" indent="-342900" algn="just">
              <a:spcAft>
                <a:spcPts val="600"/>
              </a:spcAft>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引出束调试、束团时间结构测试</a:t>
            </a:r>
            <a:endParaRPr lang="en-US" altLang="zh-CN" sz="1600" dirty="0">
              <a:latin typeface="微软雅黑" panose="020B0503020204020204" pitchFamily="34" charset="-122"/>
              <a:ea typeface="微软雅黑" panose="020B0503020204020204" pitchFamily="34" charset="-122"/>
            </a:endParaRPr>
          </a:p>
          <a:p>
            <a:pPr marL="342900" indent="-342900" algn="just">
              <a:spcAft>
                <a:spcPts val="600"/>
              </a:spcAft>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终端流强测试、极弱质子束特征确认</a:t>
            </a:r>
          </a:p>
        </p:txBody>
      </p:sp>
      <p:sp>
        <p:nvSpPr>
          <p:cNvPr id="16" name="文本框 15">
            <a:extLst>
              <a:ext uri="{FF2B5EF4-FFF2-40B4-BE49-F238E27FC236}">
                <a16:creationId xmlns:a16="http://schemas.microsoft.com/office/drawing/2014/main" id="{6FB1B17A-6D97-45EF-AEBF-04C3737EEA26}"/>
              </a:ext>
            </a:extLst>
          </p:cNvPr>
          <p:cNvSpPr txBox="1"/>
          <p:nvPr/>
        </p:nvSpPr>
        <p:spPr>
          <a:xfrm>
            <a:off x="793771" y="6072145"/>
            <a:ext cx="3996620" cy="338554"/>
          </a:xfrm>
          <a:prstGeom prst="rect">
            <a:avLst/>
          </a:prstGeom>
          <a:noFill/>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弱流测量系统关键参数</a:t>
            </a:r>
          </a:p>
        </p:txBody>
      </p:sp>
      <p:sp>
        <p:nvSpPr>
          <p:cNvPr id="18" name="文本框 17">
            <a:extLst>
              <a:ext uri="{FF2B5EF4-FFF2-40B4-BE49-F238E27FC236}">
                <a16:creationId xmlns:a16="http://schemas.microsoft.com/office/drawing/2014/main" id="{3073D3C5-B316-42F2-B8C8-2BABCBAAEAAF}"/>
              </a:ext>
            </a:extLst>
          </p:cNvPr>
          <p:cNvSpPr txBox="1"/>
          <p:nvPr/>
        </p:nvSpPr>
        <p:spPr>
          <a:xfrm>
            <a:off x="308402" y="3740109"/>
            <a:ext cx="4967358" cy="646331"/>
          </a:xfrm>
          <a:prstGeom prst="rect">
            <a:avLst/>
          </a:prstGeom>
          <a:noFill/>
        </p:spPr>
        <p:txBody>
          <a:bodyPr wrap="square">
            <a:spAutoFit/>
          </a:bodyPr>
          <a:lstStyle/>
          <a:p>
            <a:pPr marL="285750" indent="-285750">
              <a:buFont typeface="Wingdings" panose="05000000000000000000" pitchFamily="2" charset="2"/>
              <a:buChar char="u"/>
            </a:pPr>
            <a:r>
              <a:rPr lang="zh-CN" altLang="en-US" sz="1800" dirty="0">
                <a:latin typeface="微软雅黑" panose="020B0503020204020204" pitchFamily="34" charset="-122"/>
                <a:ea typeface="微软雅黑" panose="020B0503020204020204" pitchFamily="34" charset="-122"/>
              </a:rPr>
              <a:t>弱流测量系统对于探测器的动态范围具有很高要求，考虑采用三打拿极读出</a:t>
            </a:r>
            <a:r>
              <a:rPr lang="en-US" altLang="zh-CN" sz="1800" dirty="0">
                <a:latin typeface="微软雅黑" panose="020B0503020204020204" pitchFamily="34" charset="-122"/>
                <a:ea typeface="微软雅黑" panose="020B0503020204020204" pitchFamily="34" charset="-122"/>
              </a:rPr>
              <a:t>PMT</a:t>
            </a:r>
            <a:r>
              <a:rPr lang="zh-CN" altLang="en-US" sz="1800" dirty="0">
                <a:latin typeface="微软雅黑" panose="020B0503020204020204" pitchFamily="34" charset="-122"/>
                <a:ea typeface="微软雅黑" panose="020B0503020204020204" pitchFamily="34" charset="-122"/>
              </a:rPr>
              <a:t>方案</a:t>
            </a:r>
          </a:p>
        </p:txBody>
      </p:sp>
      <p:pic>
        <p:nvPicPr>
          <p:cNvPr id="15" name="图片 14">
            <a:extLst>
              <a:ext uri="{FF2B5EF4-FFF2-40B4-BE49-F238E27FC236}">
                <a16:creationId xmlns:a16="http://schemas.microsoft.com/office/drawing/2014/main" id="{CE8542A6-42B8-4544-908B-7D5A2F7F7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410" y="4284840"/>
            <a:ext cx="2895663" cy="1873292"/>
          </a:xfrm>
          <a:prstGeom prst="rect">
            <a:avLst/>
          </a:prstGeom>
        </p:spPr>
      </p:pic>
      <p:pic>
        <p:nvPicPr>
          <p:cNvPr id="17" name="图片 16">
            <a:extLst>
              <a:ext uri="{FF2B5EF4-FFF2-40B4-BE49-F238E27FC236}">
                <a16:creationId xmlns:a16="http://schemas.microsoft.com/office/drawing/2014/main" id="{C5DFB172-32F1-43A9-9E4E-84B75BF1FD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029" b="16007"/>
          <a:stretch/>
        </p:blipFill>
        <p:spPr>
          <a:xfrm>
            <a:off x="8556723" y="4284840"/>
            <a:ext cx="3470778" cy="1873292"/>
          </a:xfrm>
          <a:prstGeom prst="rect">
            <a:avLst/>
          </a:prstGeom>
        </p:spPr>
      </p:pic>
    </p:spTree>
    <p:extLst>
      <p:ext uri="{BB962C8B-B14F-4D97-AF65-F5344CB8AC3E}">
        <p14:creationId xmlns:p14="http://schemas.microsoft.com/office/powerpoint/2010/main" val="2980050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a:extLst>
              <a:ext uri="{FF2B5EF4-FFF2-40B4-BE49-F238E27FC236}">
                <a16:creationId xmlns:a16="http://schemas.microsoft.com/office/drawing/2014/main" id="{6042B1FD-4B61-4288-8E79-5386EEA33F14}"/>
              </a:ext>
            </a:extLst>
          </p:cNvPr>
          <p:cNvSpPr txBox="1"/>
          <p:nvPr/>
        </p:nvSpPr>
        <p:spPr>
          <a:xfrm>
            <a:off x="648164" y="4702523"/>
            <a:ext cx="6902401" cy="132343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zh-CN" altLang="en-US" sz="2000" dirty="0">
                <a:solidFill>
                  <a:srgbClr val="000000"/>
                </a:solidFill>
                <a:latin typeface="华文中宋" panose="02010600040101010101" pitchFamily="2" charset="-122"/>
                <a:ea typeface="华文中宋" panose="02010600040101010101" pitchFamily="2" charset="-122"/>
              </a:rPr>
              <a:t>用户数据与终端探测系统数据需要实现事件数据对齐。</a:t>
            </a:r>
            <a:endParaRPr lang="en-US" altLang="zh-CN" sz="2000" dirty="0">
              <a:solidFill>
                <a:srgbClr val="000000"/>
              </a:solidFill>
              <a:latin typeface="华文中宋" panose="02010600040101010101" pitchFamily="2" charset="-122"/>
              <a:ea typeface="华文中宋" panose="02010600040101010101" pitchFamily="2" charset="-122"/>
            </a:endParaRPr>
          </a:p>
          <a:p>
            <a:pPr marL="285750" indent="-285750">
              <a:spcAft>
                <a:spcPts val="1200"/>
              </a:spcAft>
              <a:buFont typeface="Arial" panose="020B0604020202020204" pitchFamily="34" charset="0"/>
              <a:buChar char="•"/>
            </a:pPr>
            <a:r>
              <a:rPr lang="zh-CN" altLang="en-US" sz="2000" dirty="0">
                <a:solidFill>
                  <a:srgbClr val="000000"/>
                </a:solidFill>
                <a:latin typeface="华文中宋" panose="02010600040101010101" pitchFamily="2" charset="-122"/>
                <a:ea typeface="华文中宋" panose="02010600040101010101" pitchFamily="2" charset="-122"/>
              </a:rPr>
              <a:t>触发逻辑单元（</a:t>
            </a:r>
            <a:r>
              <a:rPr lang="en-US" altLang="zh-CN" sz="2000" dirty="0">
                <a:solidFill>
                  <a:srgbClr val="000000"/>
                </a:solidFill>
                <a:latin typeface="华文中宋" panose="02010600040101010101" pitchFamily="2" charset="-122"/>
                <a:ea typeface="华文中宋" panose="02010600040101010101" pitchFamily="2" charset="-122"/>
              </a:rPr>
              <a:t>TLU</a:t>
            </a:r>
            <a:r>
              <a:rPr lang="zh-CN" altLang="en-US" sz="2000" dirty="0">
                <a:solidFill>
                  <a:srgbClr val="000000"/>
                </a:solidFill>
                <a:latin typeface="华文中宋" panose="02010600040101010101" pitchFamily="2" charset="-122"/>
                <a:ea typeface="华文中宋" panose="02010600040101010101" pitchFamily="2" charset="-122"/>
              </a:rPr>
              <a:t>）为</a:t>
            </a:r>
            <a:r>
              <a:rPr lang="en-US" altLang="zh-CN" sz="2000" dirty="0">
                <a:solidFill>
                  <a:srgbClr val="000000"/>
                </a:solidFill>
                <a:latin typeface="华文中宋" panose="02010600040101010101" pitchFamily="2" charset="-122"/>
                <a:ea typeface="华文中宋" panose="02010600040101010101" pitchFamily="2" charset="-122"/>
              </a:rPr>
              <a:t>HPES</a:t>
            </a:r>
            <a:r>
              <a:rPr lang="zh-CN" altLang="en-US" sz="2000" dirty="0">
                <a:solidFill>
                  <a:srgbClr val="000000"/>
                </a:solidFill>
                <a:latin typeface="华文中宋" panose="02010600040101010101" pitchFamily="2" charset="-122"/>
                <a:ea typeface="华文中宋" panose="02010600040101010101" pitchFamily="2" charset="-122"/>
              </a:rPr>
              <a:t>实现数据对齐提供参照。</a:t>
            </a:r>
            <a:endParaRPr lang="en-US" altLang="zh-CN" sz="2000" dirty="0">
              <a:solidFill>
                <a:srgbClr val="000000"/>
              </a:solidFill>
              <a:latin typeface="华文中宋" panose="02010600040101010101" pitchFamily="2" charset="-122"/>
              <a:ea typeface="华文中宋" panose="02010600040101010101" pitchFamily="2" charset="-122"/>
            </a:endParaRPr>
          </a:p>
          <a:p>
            <a:pPr marL="285750" indent="-285750">
              <a:spcAft>
                <a:spcPts val="1200"/>
              </a:spcAft>
              <a:buFont typeface="Arial" panose="020B0604020202020204" pitchFamily="34" charset="0"/>
              <a:buChar char="•"/>
            </a:pPr>
            <a:r>
              <a:rPr lang="zh-CN" altLang="en-US" sz="2000" dirty="0">
                <a:solidFill>
                  <a:srgbClr val="000000"/>
                </a:solidFill>
                <a:latin typeface="华文中宋" panose="02010600040101010101" pitchFamily="2" charset="-122"/>
                <a:ea typeface="华文中宋" panose="02010600040101010101" pitchFamily="2" charset="-122"/>
              </a:rPr>
              <a:t>负责向各探测系统提供数字触发信号。</a:t>
            </a:r>
          </a:p>
        </p:txBody>
      </p:sp>
      <p:sp>
        <p:nvSpPr>
          <p:cNvPr id="43" name="文本框 42">
            <a:extLst>
              <a:ext uri="{FF2B5EF4-FFF2-40B4-BE49-F238E27FC236}">
                <a16:creationId xmlns:a16="http://schemas.microsoft.com/office/drawing/2014/main" id="{BE52AEBB-2709-4996-9E86-D673628AF18D}"/>
              </a:ext>
            </a:extLst>
          </p:cNvPr>
          <p:cNvSpPr txBox="1"/>
          <p:nvPr/>
        </p:nvSpPr>
        <p:spPr>
          <a:xfrm>
            <a:off x="648164" y="376358"/>
            <a:ext cx="6997998" cy="646331"/>
          </a:xfrm>
          <a:prstGeom prst="rect">
            <a:avLst/>
          </a:prstGeom>
          <a:noFill/>
        </p:spPr>
        <p:txBody>
          <a:bodyPr wrap="square" rtlCol="0">
            <a:spAutoFit/>
          </a:bodyPr>
          <a:lstStyle/>
          <a:p>
            <a:r>
              <a:rPr lang="en-US" altLang="zh-CN" sz="3600" dirty="0">
                <a:latin typeface="+mj-lt"/>
                <a:ea typeface="+mj-ea"/>
              </a:rPr>
              <a:t>5.7 </a:t>
            </a:r>
            <a:r>
              <a:rPr lang="zh-CN" altLang="en-US" sz="3600" dirty="0">
                <a:latin typeface="+mj-lt"/>
                <a:ea typeface="+mj-ea"/>
              </a:rPr>
              <a:t>触发逻辑单元（</a:t>
            </a:r>
            <a:r>
              <a:rPr lang="en-US" altLang="zh-CN" sz="3600" dirty="0">
                <a:latin typeface="+mj-lt"/>
                <a:ea typeface="+mj-ea"/>
              </a:rPr>
              <a:t>TLU</a:t>
            </a:r>
            <a:r>
              <a:rPr lang="zh-CN" altLang="en-US" sz="3600" dirty="0">
                <a:latin typeface="+mj-lt"/>
                <a:ea typeface="+mj-ea"/>
              </a:rPr>
              <a:t>）</a:t>
            </a:r>
          </a:p>
        </p:txBody>
      </p:sp>
      <p:sp>
        <p:nvSpPr>
          <p:cNvPr id="5" name="左大括号 4">
            <a:extLst>
              <a:ext uri="{FF2B5EF4-FFF2-40B4-BE49-F238E27FC236}">
                <a16:creationId xmlns:a16="http://schemas.microsoft.com/office/drawing/2014/main" id="{F946A60E-3847-4134-AB99-F75210A258C7}"/>
              </a:ext>
            </a:extLst>
          </p:cNvPr>
          <p:cNvSpPr/>
          <p:nvPr/>
        </p:nvSpPr>
        <p:spPr>
          <a:xfrm>
            <a:off x="7338309" y="4854805"/>
            <a:ext cx="424511" cy="1118322"/>
          </a:xfrm>
          <a:prstGeom prst="leftBrace">
            <a:avLst>
              <a:gd name="adj1" fmla="val 52746"/>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696D125B-476E-494C-AD7A-A1CDEAB8E2E1}"/>
              </a:ext>
            </a:extLst>
          </p:cNvPr>
          <p:cNvSpPr txBox="1"/>
          <p:nvPr/>
        </p:nvSpPr>
        <p:spPr>
          <a:xfrm>
            <a:off x="7918515" y="4752246"/>
            <a:ext cx="4273485" cy="132343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zh-CN" altLang="en-US" sz="2000" b="1" dirty="0"/>
              <a:t>传递至少</a:t>
            </a:r>
            <a:r>
              <a:rPr lang="en-US" altLang="zh-CN" sz="2000" b="1" dirty="0">
                <a:solidFill>
                  <a:srgbClr val="3333FF"/>
                </a:solidFill>
              </a:rPr>
              <a:t>32</a:t>
            </a:r>
            <a:r>
              <a:rPr lang="zh-CN" altLang="en-US" sz="2000" b="1" dirty="0">
                <a:solidFill>
                  <a:srgbClr val="3333FF"/>
                </a:solidFill>
              </a:rPr>
              <a:t>位</a:t>
            </a:r>
            <a:r>
              <a:rPr lang="zh-CN" altLang="en-US" sz="2000" b="1" dirty="0"/>
              <a:t>的触发号</a:t>
            </a:r>
            <a:endParaRPr lang="en-US" altLang="zh-CN" sz="2000" b="1" dirty="0"/>
          </a:p>
          <a:p>
            <a:pPr marL="285750" indent="-285750">
              <a:spcAft>
                <a:spcPts val="1200"/>
              </a:spcAft>
              <a:buFont typeface="Arial" panose="020B0604020202020204" pitchFamily="34" charset="0"/>
              <a:buChar char="•"/>
            </a:pPr>
            <a:r>
              <a:rPr lang="zh-CN" altLang="en-US" sz="2000" b="1" dirty="0"/>
              <a:t>每个触发号传递时间小于</a:t>
            </a:r>
            <a:r>
              <a:rPr lang="en-US" altLang="zh-CN" sz="2000" b="1" dirty="0">
                <a:solidFill>
                  <a:srgbClr val="3333FF"/>
                </a:solidFill>
              </a:rPr>
              <a:t>410ns</a:t>
            </a:r>
          </a:p>
          <a:p>
            <a:pPr marL="285750" indent="-285750">
              <a:spcAft>
                <a:spcPts val="1200"/>
              </a:spcAft>
              <a:buFont typeface="Arial" panose="020B0604020202020204" pitchFamily="34" charset="0"/>
              <a:buChar char="•"/>
            </a:pPr>
            <a:r>
              <a:rPr lang="zh-CN" altLang="en-US" sz="2000" b="1" dirty="0">
                <a:solidFill>
                  <a:srgbClr val="3333FF"/>
                </a:solidFill>
              </a:rPr>
              <a:t>兼容</a:t>
            </a:r>
            <a:r>
              <a:rPr lang="en-US" altLang="zh-CN" sz="2000" b="1" dirty="0">
                <a:solidFill>
                  <a:srgbClr val="3333FF"/>
                </a:solidFill>
              </a:rPr>
              <a:t>AIDA</a:t>
            </a:r>
            <a:r>
              <a:rPr lang="zh-CN" altLang="en-US" sz="2000" b="1" dirty="0"/>
              <a:t>触发传递协议</a:t>
            </a:r>
          </a:p>
        </p:txBody>
      </p:sp>
      <p:pic>
        <p:nvPicPr>
          <p:cNvPr id="2" name="图片 1">
            <a:extLst>
              <a:ext uri="{FF2B5EF4-FFF2-40B4-BE49-F238E27FC236}">
                <a16:creationId xmlns:a16="http://schemas.microsoft.com/office/drawing/2014/main" id="{08A8BF29-A7D1-48F5-9008-758431A88479}"/>
              </a:ext>
            </a:extLst>
          </p:cNvPr>
          <p:cNvPicPr>
            <a:picLocks noChangeAspect="1"/>
          </p:cNvPicPr>
          <p:nvPr/>
        </p:nvPicPr>
        <p:blipFill>
          <a:blip r:embed="rId2"/>
          <a:stretch>
            <a:fillRect/>
          </a:stretch>
        </p:blipFill>
        <p:spPr>
          <a:xfrm>
            <a:off x="573055" y="1500507"/>
            <a:ext cx="10876207" cy="2773920"/>
          </a:xfrm>
          <a:prstGeom prst="rect">
            <a:avLst/>
          </a:prstGeom>
        </p:spPr>
      </p:pic>
    </p:spTree>
    <p:extLst>
      <p:ext uri="{BB962C8B-B14F-4D97-AF65-F5344CB8AC3E}">
        <p14:creationId xmlns:p14="http://schemas.microsoft.com/office/powerpoint/2010/main" val="1263680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4A4E0E01-F93C-425E-8BFB-695A7E87D551}"/>
              </a:ext>
            </a:extLst>
          </p:cNvPr>
          <p:cNvSpPr txBox="1"/>
          <p:nvPr/>
        </p:nvSpPr>
        <p:spPr>
          <a:xfrm>
            <a:off x="572440" y="1224516"/>
            <a:ext cx="9740174" cy="193899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zh-CN" altLang="en-US" sz="2000" dirty="0">
                <a:solidFill>
                  <a:srgbClr val="000000"/>
                </a:solidFill>
                <a:latin typeface="Century"/>
              </a:rPr>
              <a:t>依据</a:t>
            </a:r>
            <a:r>
              <a:rPr lang="en-US" altLang="zh-CN" sz="2000" dirty="0">
                <a:solidFill>
                  <a:srgbClr val="000000"/>
                </a:solidFill>
                <a:latin typeface="Century"/>
              </a:rPr>
              <a:t>AIDA</a:t>
            </a:r>
            <a:r>
              <a:rPr lang="zh-CN" altLang="en-US" sz="2000" dirty="0">
                <a:solidFill>
                  <a:srgbClr val="000000"/>
                </a:solidFill>
                <a:latin typeface="Century"/>
              </a:rPr>
              <a:t>触发方案，</a:t>
            </a:r>
            <a:r>
              <a:rPr lang="zh-CN" altLang="en-US" sz="2000" b="1" dirty="0">
                <a:solidFill>
                  <a:srgbClr val="000000"/>
                </a:solidFill>
                <a:latin typeface="Century"/>
              </a:rPr>
              <a:t>研发适用于</a:t>
            </a:r>
            <a:r>
              <a:rPr lang="en-US" altLang="zh-CN" sz="2000" b="1" dirty="0">
                <a:solidFill>
                  <a:srgbClr val="000000"/>
                </a:solidFill>
                <a:latin typeface="Century"/>
              </a:rPr>
              <a:t>HPES</a:t>
            </a:r>
            <a:r>
              <a:rPr lang="zh-CN" altLang="en-US" sz="2000" b="1" dirty="0">
                <a:solidFill>
                  <a:srgbClr val="000000"/>
                </a:solidFill>
                <a:latin typeface="Century"/>
              </a:rPr>
              <a:t>的触发逻辑单元</a:t>
            </a:r>
            <a:r>
              <a:rPr lang="zh-CN" altLang="en-US" sz="2000" dirty="0">
                <a:solidFill>
                  <a:srgbClr val="000000"/>
                </a:solidFill>
                <a:latin typeface="Century"/>
              </a:rPr>
              <a:t>。</a:t>
            </a:r>
            <a:endParaRPr lang="en-US" altLang="zh-CN" sz="2000" dirty="0">
              <a:solidFill>
                <a:srgbClr val="000000"/>
              </a:solidFill>
              <a:latin typeface="Century"/>
            </a:endParaRPr>
          </a:p>
          <a:p>
            <a:pPr marL="285750" indent="-285750">
              <a:spcAft>
                <a:spcPts val="600"/>
              </a:spcAft>
              <a:buFont typeface="Arial" panose="020B0604020202020204" pitchFamily="34" charset="0"/>
              <a:buChar char="•"/>
            </a:pPr>
            <a:r>
              <a:rPr lang="zh-CN" altLang="en-US" sz="2000" dirty="0">
                <a:solidFill>
                  <a:srgbClr val="000000"/>
                </a:solidFill>
                <a:latin typeface="Century"/>
              </a:rPr>
              <a:t>设计方案：</a:t>
            </a:r>
            <a:endParaRPr lang="en-US" altLang="zh-CN" sz="2000" dirty="0">
              <a:solidFill>
                <a:srgbClr val="000000"/>
              </a:solidFill>
              <a:latin typeface="Century"/>
            </a:endParaRPr>
          </a:p>
          <a:p>
            <a:pPr marL="800100" lvl="1" indent="-342900">
              <a:spcAft>
                <a:spcPts val="600"/>
              </a:spcAft>
              <a:buFont typeface="+mj-lt"/>
              <a:buAutoNum type="arabicPeriod"/>
            </a:pPr>
            <a:r>
              <a:rPr lang="zh-CN" altLang="en-US" sz="2000" dirty="0">
                <a:solidFill>
                  <a:srgbClr val="000000"/>
                </a:solidFill>
                <a:latin typeface="Century"/>
              </a:rPr>
              <a:t>双触发号设计</a:t>
            </a:r>
            <a:endParaRPr lang="en-US" altLang="zh-CN" sz="2000" dirty="0">
              <a:solidFill>
                <a:srgbClr val="000000"/>
              </a:solidFill>
              <a:latin typeface="Century"/>
            </a:endParaRPr>
          </a:p>
          <a:p>
            <a:pPr marL="800100" lvl="1" indent="-342900">
              <a:spcAft>
                <a:spcPts val="600"/>
              </a:spcAft>
              <a:buFont typeface="+mj-lt"/>
              <a:buAutoNum type="arabicPeriod"/>
            </a:pPr>
            <a:r>
              <a:rPr lang="zh-CN" altLang="en-US" sz="2000" dirty="0">
                <a:solidFill>
                  <a:srgbClr val="000000"/>
                </a:solidFill>
                <a:latin typeface="Century"/>
              </a:rPr>
              <a:t>握手机制</a:t>
            </a:r>
            <a:r>
              <a:rPr lang="en-US" altLang="zh-CN" sz="2000" dirty="0">
                <a:solidFill>
                  <a:srgbClr val="000000"/>
                </a:solidFill>
                <a:latin typeface="Century"/>
              </a:rPr>
              <a:t>+VETO</a:t>
            </a:r>
            <a:r>
              <a:rPr lang="zh-CN" altLang="en-US" sz="2000" dirty="0">
                <a:solidFill>
                  <a:srgbClr val="000000"/>
                </a:solidFill>
                <a:latin typeface="Century"/>
              </a:rPr>
              <a:t>机制</a:t>
            </a:r>
            <a:endParaRPr lang="en-US" altLang="zh-CN" sz="2000" dirty="0">
              <a:solidFill>
                <a:srgbClr val="000000"/>
              </a:solidFill>
              <a:latin typeface="Century"/>
            </a:endParaRPr>
          </a:p>
          <a:p>
            <a:pPr marL="800100" lvl="1" indent="-342900">
              <a:spcAft>
                <a:spcPts val="600"/>
              </a:spcAft>
              <a:buFont typeface="+mj-lt"/>
              <a:buAutoNum type="arabicPeriod"/>
            </a:pPr>
            <a:r>
              <a:rPr lang="zh-CN" altLang="en-US" sz="2000" dirty="0">
                <a:solidFill>
                  <a:srgbClr val="000000"/>
                </a:solidFill>
                <a:latin typeface="Century"/>
              </a:rPr>
              <a:t>针对</a:t>
            </a:r>
            <a:r>
              <a:rPr lang="en-US" altLang="zh-CN" sz="2000" dirty="0">
                <a:solidFill>
                  <a:srgbClr val="000000"/>
                </a:solidFill>
                <a:latin typeface="Century"/>
              </a:rPr>
              <a:t>AIDA</a:t>
            </a:r>
            <a:r>
              <a:rPr lang="zh-CN" altLang="en-US" sz="2000" dirty="0">
                <a:solidFill>
                  <a:srgbClr val="000000"/>
                </a:solidFill>
                <a:latin typeface="Century"/>
              </a:rPr>
              <a:t>方案的兼容性设计</a:t>
            </a:r>
          </a:p>
        </p:txBody>
      </p:sp>
      <p:sp>
        <p:nvSpPr>
          <p:cNvPr id="7" name="文本框 6">
            <a:extLst>
              <a:ext uri="{FF2B5EF4-FFF2-40B4-BE49-F238E27FC236}">
                <a16:creationId xmlns:a16="http://schemas.microsoft.com/office/drawing/2014/main" id="{ABF46620-FDB6-4C84-A300-A0341F94C172}"/>
              </a:ext>
            </a:extLst>
          </p:cNvPr>
          <p:cNvSpPr txBox="1"/>
          <p:nvPr/>
        </p:nvSpPr>
        <p:spPr>
          <a:xfrm>
            <a:off x="648164" y="376358"/>
            <a:ext cx="6997998" cy="646331"/>
          </a:xfrm>
          <a:prstGeom prst="rect">
            <a:avLst/>
          </a:prstGeom>
          <a:noFill/>
        </p:spPr>
        <p:txBody>
          <a:bodyPr wrap="square" rtlCol="0">
            <a:spAutoFit/>
          </a:bodyPr>
          <a:lstStyle/>
          <a:p>
            <a:r>
              <a:rPr lang="en-US" altLang="zh-CN" sz="3600" dirty="0">
                <a:latin typeface="+mj-lt"/>
                <a:ea typeface="+mj-ea"/>
              </a:rPr>
              <a:t>5.7.1 </a:t>
            </a:r>
            <a:r>
              <a:rPr lang="zh-CN" altLang="en-US" sz="3600" dirty="0">
                <a:latin typeface="+mj-lt"/>
                <a:ea typeface="+mj-ea"/>
              </a:rPr>
              <a:t>触发逻辑单元（</a:t>
            </a:r>
            <a:r>
              <a:rPr lang="en-US" altLang="zh-CN" sz="3600" dirty="0">
                <a:latin typeface="+mj-lt"/>
                <a:ea typeface="+mj-ea"/>
              </a:rPr>
              <a:t>TLU</a:t>
            </a:r>
            <a:r>
              <a:rPr lang="zh-CN" altLang="en-US" sz="3600" dirty="0">
                <a:latin typeface="+mj-lt"/>
                <a:ea typeface="+mj-ea"/>
              </a:rPr>
              <a:t>）</a:t>
            </a:r>
          </a:p>
        </p:txBody>
      </p:sp>
      <p:pic>
        <p:nvPicPr>
          <p:cNvPr id="213" name="图片 212">
            <a:extLst>
              <a:ext uri="{FF2B5EF4-FFF2-40B4-BE49-F238E27FC236}">
                <a16:creationId xmlns:a16="http://schemas.microsoft.com/office/drawing/2014/main" id="{EDFCAE69-EDB7-497E-90B1-62A92217ABE0}"/>
              </a:ext>
            </a:extLst>
          </p:cNvPr>
          <p:cNvPicPr>
            <a:picLocks noChangeAspect="1"/>
          </p:cNvPicPr>
          <p:nvPr/>
        </p:nvPicPr>
        <p:blipFill>
          <a:blip r:embed="rId2"/>
          <a:stretch>
            <a:fillRect/>
          </a:stretch>
        </p:blipFill>
        <p:spPr>
          <a:xfrm>
            <a:off x="763163" y="5054200"/>
            <a:ext cx="6768000" cy="1372424"/>
          </a:xfrm>
          <a:prstGeom prst="rect">
            <a:avLst/>
          </a:prstGeom>
        </p:spPr>
      </p:pic>
      <p:pic>
        <p:nvPicPr>
          <p:cNvPr id="214" name="图片 213">
            <a:extLst>
              <a:ext uri="{FF2B5EF4-FFF2-40B4-BE49-F238E27FC236}">
                <a16:creationId xmlns:a16="http://schemas.microsoft.com/office/drawing/2014/main" id="{2CF993EF-F9BC-4026-9998-C7781A29A274}"/>
              </a:ext>
            </a:extLst>
          </p:cNvPr>
          <p:cNvPicPr>
            <a:picLocks noChangeAspect="1"/>
          </p:cNvPicPr>
          <p:nvPr/>
        </p:nvPicPr>
        <p:blipFill>
          <a:blip r:embed="rId3"/>
          <a:stretch>
            <a:fillRect/>
          </a:stretch>
        </p:blipFill>
        <p:spPr>
          <a:xfrm>
            <a:off x="763163" y="3303780"/>
            <a:ext cx="6768000" cy="1578832"/>
          </a:xfrm>
          <a:prstGeom prst="rect">
            <a:avLst/>
          </a:prstGeom>
        </p:spPr>
      </p:pic>
      <p:pic>
        <p:nvPicPr>
          <p:cNvPr id="216" name="图片 215">
            <a:extLst>
              <a:ext uri="{FF2B5EF4-FFF2-40B4-BE49-F238E27FC236}">
                <a16:creationId xmlns:a16="http://schemas.microsoft.com/office/drawing/2014/main" id="{33148899-6C9A-42C2-91D1-4E92CD7209D1}"/>
              </a:ext>
            </a:extLst>
          </p:cNvPr>
          <p:cNvPicPr>
            <a:picLocks noChangeAspect="1"/>
          </p:cNvPicPr>
          <p:nvPr/>
        </p:nvPicPr>
        <p:blipFill rotWithShape="1">
          <a:blip r:embed="rId4" cstate="print"/>
          <a:srcRect t="9369"/>
          <a:stretch/>
        </p:blipFill>
        <p:spPr>
          <a:xfrm>
            <a:off x="8294494" y="1419704"/>
            <a:ext cx="3716278" cy="1775453"/>
          </a:xfrm>
          <a:prstGeom prst="rect">
            <a:avLst/>
          </a:prstGeom>
        </p:spPr>
      </p:pic>
      <p:pic>
        <p:nvPicPr>
          <p:cNvPr id="217" name="图片 216">
            <a:extLst>
              <a:ext uri="{FF2B5EF4-FFF2-40B4-BE49-F238E27FC236}">
                <a16:creationId xmlns:a16="http://schemas.microsoft.com/office/drawing/2014/main" id="{82B56DD7-377B-4C5A-8557-15203FDFA3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9285" y="3705826"/>
            <a:ext cx="4251487" cy="2615660"/>
          </a:xfrm>
          <a:prstGeom prst="rect">
            <a:avLst/>
          </a:prstGeom>
        </p:spPr>
      </p:pic>
      <p:sp>
        <p:nvSpPr>
          <p:cNvPr id="218" name="文本框 217">
            <a:extLst>
              <a:ext uri="{FF2B5EF4-FFF2-40B4-BE49-F238E27FC236}">
                <a16:creationId xmlns:a16="http://schemas.microsoft.com/office/drawing/2014/main" id="{24A21EB8-0EA8-4E0A-976D-E2D60994C23A}"/>
              </a:ext>
            </a:extLst>
          </p:cNvPr>
          <p:cNvSpPr txBox="1"/>
          <p:nvPr/>
        </p:nvSpPr>
        <p:spPr>
          <a:xfrm>
            <a:off x="8150496" y="5293882"/>
            <a:ext cx="3469064" cy="400110"/>
          </a:xfrm>
          <a:prstGeom prst="rect">
            <a:avLst/>
          </a:prstGeom>
          <a:noFill/>
        </p:spPr>
        <p:txBody>
          <a:bodyPr wrap="square" rtlCol="0">
            <a:spAutoFit/>
          </a:bodyPr>
          <a:lstStyle/>
          <a:p>
            <a:r>
              <a:rPr lang="zh-CN" altLang="en-US" sz="2000" b="1" dirty="0">
                <a:solidFill>
                  <a:srgbClr val="FFFF00"/>
                </a:solidFill>
              </a:rPr>
              <a:t>触发号传递</a:t>
            </a:r>
            <a:r>
              <a:rPr lang="en-US" altLang="zh-CN" sz="2000" b="1" dirty="0">
                <a:solidFill>
                  <a:srgbClr val="FFFF00"/>
                </a:solidFill>
              </a:rPr>
              <a:t>+</a:t>
            </a:r>
            <a:r>
              <a:rPr lang="zh-CN" altLang="en-US" sz="2000" b="1" dirty="0">
                <a:solidFill>
                  <a:srgbClr val="FFFF00"/>
                </a:solidFill>
              </a:rPr>
              <a:t>握手均能实现</a:t>
            </a:r>
          </a:p>
        </p:txBody>
      </p:sp>
      <p:sp>
        <p:nvSpPr>
          <p:cNvPr id="219" name="文本框 218">
            <a:extLst>
              <a:ext uri="{FF2B5EF4-FFF2-40B4-BE49-F238E27FC236}">
                <a16:creationId xmlns:a16="http://schemas.microsoft.com/office/drawing/2014/main" id="{B7D5EE39-1B46-48B6-9303-A88BF6F58614}"/>
              </a:ext>
            </a:extLst>
          </p:cNvPr>
          <p:cNvSpPr txBox="1"/>
          <p:nvPr/>
        </p:nvSpPr>
        <p:spPr>
          <a:xfrm>
            <a:off x="8294494" y="2795047"/>
            <a:ext cx="3469064" cy="400110"/>
          </a:xfrm>
          <a:prstGeom prst="rect">
            <a:avLst/>
          </a:prstGeom>
          <a:noFill/>
        </p:spPr>
        <p:txBody>
          <a:bodyPr wrap="square" rtlCol="0">
            <a:spAutoFit/>
          </a:bodyPr>
          <a:lstStyle/>
          <a:p>
            <a:r>
              <a:rPr lang="zh-CN" altLang="en-US" sz="2000" b="1" dirty="0">
                <a:solidFill>
                  <a:srgbClr val="FFFF00"/>
                </a:solidFill>
              </a:rPr>
              <a:t>已制作样机开展原理验证</a:t>
            </a:r>
          </a:p>
        </p:txBody>
      </p:sp>
      <p:sp>
        <p:nvSpPr>
          <p:cNvPr id="220" name="文本框 219">
            <a:extLst>
              <a:ext uri="{FF2B5EF4-FFF2-40B4-BE49-F238E27FC236}">
                <a16:creationId xmlns:a16="http://schemas.microsoft.com/office/drawing/2014/main" id="{E3758867-09DC-4D3C-AB13-EB546B65813C}"/>
              </a:ext>
            </a:extLst>
          </p:cNvPr>
          <p:cNvSpPr txBox="1"/>
          <p:nvPr/>
        </p:nvSpPr>
        <p:spPr>
          <a:xfrm>
            <a:off x="4889676" y="1993957"/>
            <a:ext cx="3716277" cy="1077218"/>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zh-CN" altLang="en-US" b="1" dirty="0">
                <a:solidFill>
                  <a:srgbClr val="3333FF"/>
                </a:solidFill>
              </a:rPr>
              <a:t>触发号长度</a:t>
            </a:r>
            <a:r>
              <a:rPr lang="en-US" altLang="zh-CN" b="1" dirty="0">
                <a:solidFill>
                  <a:srgbClr val="3333FF"/>
                </a:solidFill>
              </a:rPr>
              <a:t>40</a:t>
            </a:r>
            <a:r>
              <a:rPr lang="zh-CN" altLang="en-US" b="1" dirty="0">
                <a:solidFill>
                  <a:srgbClr val="3333FF"/>
                </a:solidFill>
              </a:rPr>
              <a:t>位</a:t>
            </a:r>
            <a:endParaRPr lang="en-US" altLang="zh-CN" b="1" dirty="0">
              <a:solidFill>
                <a:srgbClr val="3333FF"/>
              </a:solidFill>
            </a:endParaRPr>
          </a:p>
          <a:p>
            <a:pPr marL="342900" indent="-342900">
              <a:spcAft>
                <a:spcPts val="600"/>
              </a:spcAft>
              <a:buFont typeface="Arial" panose="020B0604020202020204" pitchFamily="34" charset="0"/>
              <a:buChar char="•"/>
            </a:pPr>
            <a:r>
              <a:rPr lang="zh-CN" altLang="en-US" b="1" dirty="0">
                <a:solidFill>
                  <a:srgbClr val="3333FF"/>
                </a:solidFill>
              </a:rPr>
              <a:t>触发号有效传递时间</a:t>
            </a:r>
            <a:r>
              <a:rPr lang="en-US" altLang="zh-CN" b="1" dirty="0">
                <a:solidFill>
                  <a:srgbClr val="3333FF"/>
                </a:solidFill>
              </a:rPr>
              <a:t>375ns</a:t>
            </a:r>
          </a:p>
          <a:p>
            <a:pPr marL="342900" indent="-342900">
              <a:spcAft>
                <a:spcPts val="600"/>
              </a:spcAft>
              <a:buFont typeface="Arial" panose="020B0604020202020204" pitchFamily="34" charset="0"/>
              <a:buChar char="•"/>
            </a:pPr>
            <a:r>
              <a:rPr lang="zh-CN" altLang="en-US" b="1" dirty="0">
                <a:solidFill>
                  <a:srgbClr val="3333FF"/>
                </a:solidFill>
              </a:rPr>
              <a:t>完全兼容</a:t>
            </a:r>
            <a:r>
              <a:rPr lang="en-US" altLang="zh-CN" b="1" dirty="0">
                <a:solidFill>
                  <a:srgbClr val="3333FF"/>
                </a:solidFill>
              </a:rPr>
              <a:t>AIDA</a:t>
            </a:r>
            <a:r>
              <a:rPr lang="zh-CN" altLang="en-US" b="1" dirty="0">
                <a:solidFill>
                  <a:srgbClr val="3333FF"/>
                </a:solidFill>
              </a:rPr>
              <a:t>方案</a:t>
            </a:r>
            <a:endParaRPr lang="en-US" altLang="zh-CN" b="1" dirty="0">
              <a:solidFill>
                <a:srgbClr val="3333FF"/>
              </a:solidFill>
            </a:endParaRPr>
          </a:p>
        </p:txBody>
      </p:sp>
      <p:sp>
        <p:nvSpPr>
          <p:cNvPr id="221" name="箭头: 右 220">
            <a:extLst>
              <a:ext uri="{FF2B5EF4-FFF2-40B4-BE49-F238E27FC236}">
                <a16:creationId xmlns:a16="http://schemas.microsoft.com/office/drawing/2014/main" id="{484B9DB8-425E-4A0C-AD0B-8A6EE53CE5E8}"/>
              </a:ext>
            </a:extLst>
          </p:cNvPr>
          <p:cNvSpPr/>
          <p:nvPr/>
        </p:nvSpPr>
        <p:spPr>
          <a:xfrm>
            <a:off x="4503177" y="2346747"/>
            <a:ext cx="386499" cy="351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57586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11DCB0-4A58-43DC-A641-372043729E4B}"/>
              </a:ext>
            </a:extLst>
          </p:cNvPr>
          <p:cNvSpPr>
            <a:spLocks noGrp="1"/>
          </p:cNvSpPr>
          <p:nvPr>
            <p:ph type="title"/>
          </p:nvPr>
        </p:nvSpPr>
        <p:spPr/>
        <p:txBody>
          <a:bodyPr/>
          <a:lstStyle/>
          <a:p>
            <a:r>
              <a:rPr lang="en-US" altLang="zh-CN" dirty="0"/>
              <a:t>5.8 </a:t>
            </a:r>
            <a:r>
              <a:rPr lang="zh-CN" altLang="en-US" dirty="0"/>
              <a:t>用户共用电子学 </a:t>
            </a:r>
            <a:r>
              <a:rPr lang="en-US" altLang="zh-CN" dirty="0"/>
              <a:t>UPEL</a:t>
            </a:r>
            <a:endParaRPr lang="zh-CN" altLang="en-US" dirty="0"/>
          </a:p>
        </p:txBody>
      </p:sp>
      <p:sp>
        <p:nvSpPr>
          <p:cNvPr id="4" name="文本框 3">
            <a:extLst>
              <a:ext uri="{FF2B5EF4-FFF2-40B4-BE49-F238E27FC236}">
                <a16:creationId xmlns:a16="http://schemas.microsoft.com/office/drawing/2014/main" id="{9EAFB089-929B-4B62-B74B-8A464A9AA1A8}"/>
              </a:ext>
            </a:extLst>
          </p:cNvPr>
          <p:cNvSpPr txBox="1"/>
          <p:nvPr/>
        </p:nvSpPr>
        <p:spPr>
          <a:xfrm>
            <a:off x="647998" y="4608539"/>
            <a:ext cx="7676236" cy="178510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altLang="zh-CN" sz="2000" dirty="0">
                <a:solidFill>
                  <a:srgbClr val="000000"/>
                </a:solidFill>
                <a:latin typeface="Century"/>
              </a:rPr>
              <a:t>HPES</a:t>
            </a:r>
            <a:r>
              <a:rPr lang="zh-CN" altLang="en-US" sz="2000" dirty="0">
                <a:solidFill>
                  <a:srgbClr val="000000"/>
                </a:solidFill>
                <a:latin typeface="Century"/>
              </a:rPr>
              <a:t>的共用电子学的作用：</a:t>
            </a:r>
            <a:endParaRPr lang="en-US" altLang="zh-CN" sz="2000" dirty="0">
              <a:solidFill>
                <a:srgbClr val="000000"/>
              </a:solidFill>
              <a:latin typeface="Century"/>
            </a:endParaRPr>
          </a:p>
          <a:p>
            <a:pPr marL="914400" lvl="1" indent="-457200">
              <a:spcAft>
                <a:spcPts val="1200"/>
              </a:spcAft>
              <a:buFont typeface="+mj-lt"/>
              <a:buAutoNum type="arabicPeriod"/>
            </a:pPr>
            <a:r>
              <a:rPr lang="zh-CN" altLang="en-US" sz="2000" dirty="0">
                <a:solidFill>
                  <a:srgbClr val="000000"/>
                </a:solidFill>
                <a:latin typeface="Century"/>
              </a:rPr>
              <a:t>为用户提供一个易用的数据读出方案。</a:t>
            </a:r>
            <a:endParaRPr lang="en-US" altLang="zh-CN" sz="2000" dirty="0">
              <a:solidFill>
                <a:srgbClr val="000000"/>
              </a:solidFill>
              <a:latin typeface="Century"/>
            </a:endParaRPr>
          </a:p>
          <a:p>
            <a:pPr marL="914400" lvl="1" indent="-457200">
              <a:spcAft>
                <a:spcPts val="1200"/>
              </a:spcAft>
              <a:buFont typeface="+mj-lt"/>
              <a:buAutoNum type="arabicPeriod"/>
            </a:pPr>
            <a:r>
              <a:rPr lang="zh-CN" altLang="en-US" sz="2000" dirty="0">
                <a:solidFill>
                  <a:srgbClr val="000000"/>
                </a:solidFill>
                <a:latin typeface="Century"/>
              </a:rPr>
              <a:t>尽可能统一用户数据格式，便于</a:t>
            </a:r>
            <a:r>
              <a:rPr lang="en-US" altLang="zh-CN" sz="2000" dirty="0">
                <a:solidFill>
                  <a:srgbClr val="000000"/>
                </a:solidFill>
                <a:latin typeface="Century"/>
              </a:rPr>
              <a:t>DAQ</a:t>
            </a:r>
            <a:r>
              <a:rPr lang="zh-CN" altLang="en-US" sz="2000" dirty="0">
                <a:solidFill>
                  <a:srgbClr val="000000"/>
                </a:solidFill>
                <a:latin typeface="Century"/>
              </a:rPr>
              <a:t>与数据储存。</a:t>
            </a:r>
            <a:endParaRPr lang="en-US" altLang="zh-CN" sz="2000" dirty="0">
              <a:solidFill>
                <a:srgbClr val="000000"/>
              </a:solidFill>
              <a:latin typeface="Century"/>
            </a:endParaRPr>
          </a:p>
          <a:p>
            <a:pPr marL="914400" lvl="1" indent="-457200">
              <a:spcAft>
                <a:spcPts val="1200"/>
              </a:spcAft>
              <a:buFont typeface="+mj-lt"/>
              <a:buAutoNum type="arabicPeriod"/>
            </a:pPr>
            <a:r>
              <a:rPr lang="zh-CN" altLang="en-US" sz="2000" dirty="0">
                <a:solidFill>
                  <a:srgbClr val="000000"/>
                </a:solidFill>
                <a:latin typeface="Century"/>
              </a:rPr>
              <a:t>提高</a:t>
            </a:r>
            <a:r>
              <a:rPr lang="en-US" altLang="zh-CN" sz="2000" dirty="0">
                <a:solidFill>
                  <a:srgbClr val="000000"/>
                </a:solidFill>
                <a:latin typeface="Century"/>
              </a:rPr>
              <a:t>HPES</a:t>
            </a:r>
            <a:r>
              <a:rPr lang="zh-CN" altLang="en-US" sz="2000" dirty="0">
                <a:solidFill>
                  <a:srgbClr val="000000"/>
                </a:solidFill>
                <a:latin typeface="Century"/>
              </a:rPr>
              <a:t>的用户友好性。</a:t>
            </a:r>
            <a:endParaRPr lang="en-US" altLang="zh-CN" sz="2000" dirty="0">
              <a:solidFill>
                <a:srgbClr val="000000"/>
              </a:solidFill>
              <a:latin typeface="Century"/>
            </a:endParaRPr>
          </a:p>
        </p:txBody>
      </p:sp>
      <p:sp>
        <p:nvSpPr>
          <p:cNvPr id="5" name="文本框 4">
            <a:extLst>
              <a:ext uri="{FF2B5EF4-FFF2-40B4-BE49-F238E27FC236}">
                <a16:creationId xmlns:a16="http://schemas.microsoft.com/office/drawing/2014/main" id="{42B5BA54-D6D2-4ADD-B3BF-3A44962CA2AB}"/>
              </a:ext>
            </a:extLst>
          </p:cNvPr>
          <p:cNvSpPr txBox="1"/>
          <p:nvPr/>
        </p:nvSpPr>
        <p:spPr>
          <a:xfrm>
            <a:off x="1168923" y="1322812"/>
            <a:ext cx="7595653" cy="461665"/>
          </a:xfrm>
          <a:prstGeom prst="rect">
            <a:avLst/>
          </a:prstGeom>
          <a:noFill/>
        </p:spPr>
        <p:txBody>
          <a:bodyPr wrap="square" rtlCol="0">
            <a:spAutoFit/>
          </a:bodyPr>
          <a:lstStyle/>
          <a:p>
            <a:pPr algn="ctr"/>
            <a:r>
              <a:rPr lang="zh-CN" altLang="en-US" sz="2400" b="1" i="1" dirty="0">
                <a:ln w="6600">
                  <a:solidFill>
                    <a:srgbClr val="C00000"/>
                  </a:solidFill>
                  <a:prstDash val="solid"/>
                </a:ln>
                <a:solidFill>
                  <a:srgbClr val="FFFFFF"/>
                </a:solidFill>
                <a:effectLst>
                  <a:outerShdw dist="38100" dir="2700000" algn="tl" rotWithShape="0">
                    <a:srgbClr val="C00000"/>
                  </a:outerShdw>
                </a:effectLst>
                <a:latin typeface="Century"/>
              </a:rPr>
              <a:t>可靠的读出电子学设计通常是探测器专家的技术短板</a:t>
            </a:r>
          </a:p>
        </p:txBody>
      </p:sp>
      <p:sp>
        <p:nvSpPr>
          <p:cNvPr id="6" name="椭圆 5">
            <a:extLst>
              <a:ext uri="{FF2B5EF4-FFF2-40B4-BE49-F238E27FC236}">
                <a16:creationId xmlns:a16="http://schemas.microsoft.com/office/drawing/2014/main" id="{AF7848ED-220A-4FEE-AD55-830F22F6560A}"/>
              </a:ext>
            </a:extLst>
          </p:cNvPr>
          <p:cNvSpPr/>
          <p:nvPr/>
        </p:nvSpPr>
        <p:spPr>
          <a:xfrm>
            <a:off x="1168923" y="2134587"/>
            <a:ext cx="2931737" cy="203619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8" name="文本框 7">
            <a:extLst>
              <a:ext uri="{FF2B5EF4-FFF2-40B4-BE49-F238E27FC236}">
                <a16:creationId xmlns:a16="http://schemas.microsoft.com/office/drawing/2014/main" id="{F5608F9D-8299-4C92-994C-F8AC2CDEFD0E}"/>
              </a:ext>
            </a:extLst>
          </p:cNvPr>
          <p:cNvSpPr txBox="1"/>
          <p:nvPr/>
        </p:nvSpPr>
        <p:spPr>
          <a:xfrm>
            <a:off x="1244338" y="2737184"/>
            <a:ext cx="2780906" cy="830997"/>
          </a:xfrm>
          <a:prstGeom prst="rect">
            <a:avLst/>
          </a:prstGeom>
          <a:noFill/>
        </p:spPr>
        <p:txBody>
          <a:bodyPr wrap="square" rtlCol="0">
            <a:spAutoFit/>
          </a:bodyPr>
          <a:lstStyle/>
          <a:p>
            <a:pPr algn="ctr"/>
            <a:r>
              <a:rPr lang="zh-CN" altLang="en-US" sz="2400" dirty="0">
                <a:latin typeface="+mj-ea"/>
                <a:ea typeface="+mj-ea"/>
              </a:rPr>
              <a:t>国内大科学装置</a:t>
            </a:r>
            <a:endParaRPr lang="en-US" altLang="zh-CN" sz="2400" dirty="0">
              <a:latin typeface="+mj-ea"/>
              <a:ea typeface="+mj-ea"/>
            </a:endParaRPr>
          </a:p>
          <a:p>
            <a:pPr algn="ctr"/>
            <a:r>
              <a:rPr lang="zh-CN" altLang="en-US" sz="2400" dirty="0">
                <a:latin typeface="+mj-ea"/>
                <a:ea typeface="+mj-ea"/>
              </a:rPr>
              <a:t>先进谱仪研发团队</a:t>
            </a:r>
          </a:p>
        </p:txBody>
      </p:sp>
      <p:sp>
        <p:nvSpPr>
          <p:cNvPr id="11" name="椭圆 10">
            <a:extLst>
              <a:ext uri="{FF2B5EF4-FFF2-40B4-BE49-F238E27FC236}">
                <a16:creationId xmlns:a16="http://schemas.microsoft.com/office/drawing/2014/main" id="{2FCFFE11-1B80-4A3C-ACAA-F9063E6D5508}"/>
              </a:ext>
            </a:extLst>
          </p:cNvPr>
          <p:cNvSpPr/>
          <p:nvPr/>
        </p:nvSpPr>
        <p:spPr>
          <a:xfrm>
            <a:off x="4522746" y="2134587"/>
            <a:ext cx="2931737" cy="203619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12" name="文本框 11">
            <a:extLst>
              <a:ext uri="{FF2B5EF4-FFF2-40B4-BE49-F238E27FC236}">
                <a16:creationId xmlns:a16="http://schemas.microsoft.com/office/drawing/2014/main" id="{FAC07E39-5320-4022-9A8E-D983B6461582}"/>
              </a:ext>
            </a:extLst>
          </p:cNvPr>
          <p:cNvSpPr txBox="1"/>
          <p:nvPr/>
        </p:nvSpPr>
        <p:spPr>
          <a:xfrm>
            <a:off x="4598161" y="2921850"/>
            <a:ext cx="2780906" cy="461665"/>
          </a:xfrm>
          <a:prstGeom prst="rect">
            <a:avLst/>
          </a:prstGeom>
          <a:noFill/>
        </p:spPr>
        <p:txBody>
          <a:bodyPr wrap="square" rtlCol="0">
            <a:spAutoFit/>
          </a:bodyPr>
          <a:lstStyle/>
          <a:p>
            <a:pPr algn="ctr"/>
            <a:r>
              <a:rPr lang="zh-CN" altLang="en-US" sz="2400" dirty="0">
                <a:latin typeface="+mj-ea"/>
                <a:ea typeface="+mj-ea"/>
              </a:rPr>
              <a:t>国外测试束用户</a:t>
            </a:r>
          </a:p>
        </p:txBody>
      </p:sp>
      <p:sp>
        <p:nvSpPr>
          <p:cNvPr id="15" name="椭圆 14">
            <a:extLst>
              <a:ext uri="{FF2B5EF4-FFF2-40B4-BE49-F238E27FC236}">
                <a16:creationId xmlns:a16="http://schemas.microsoft.com/office/drawing/2014/main" id="{8C89E1FE-DE0D-4B3F-A70C-DF663C5D66C2}"/>
              </a:ext>
            </a:extLst>
          </p:cNvPr>
          <p:cNvSpPr/>
          <p:nvPr/>
        </p:nvSpPr>
        <p:spPr>
          <a:xfrm>
            <a:off x="7906969" y="2134587"/>
            <a:ext cx="2931737" cy="203619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16" name="文本框 15">
            <a:extLst>
              <a:ext uri="{FF2B5EF4-FFF2-40B4-BE49-F238E27FC236}">
                <a16:creationId xmlns:a16="http://schemas.microsoft.com/office/drawing/2014/main" id="{7AFB80E2-0EEB-44DE-8A3D-BD6E5ED8A6D5}"/>
              </a:ext>
            </a:extLst>
          </p:cNvPr>
          <p:cNvSpPr txBox="1"/>
          <p:nvPr/>
        </p:nvSpPr>
        <p:spPr>
          <a:xfrm>
            <a:off x="7982384" y="2737184"/>
            <a:ext cx="2780906" cy="830997"/>
          </a:xfrm>
          <a:prstGeom prst="rect">
            <a:avLst/>
          </a:prstGeom>
          <a:noFill/>
        </p:spPr>
        <p:txBody>
          <a:bodyPr wrap="square" rtlCol="0">
            <a:spAutoFit/>
          </a:bodyPr>
          <a:lstStyle/>
          <a:p>
            <a:pPr algn="ctr"/>
            <a:r>
              <a:rPr lang="zh-CN" altLang="en-US" sz="2400" dirty="0">
                <a:solidFill>
                  <a:srgbClr val="3333FF"/>
                </a:solidFill>
                <a:latin typeface="+mj-ea"/>
                <a:ea typeface="+mj-ea"/>
              </a:rPr>
              <a:t>国内普通</a:t>
            </a:r>
            <a:endParaRPr lang="en-US" altLang="zh-CN" sz="2400" dirty="0">
              <a:solidFill>
                <a:srgbClr val="3333FF"/>
              </a:solidFill>
              <a:latin typeface="+mj-ea"/>
              <a:ea typeface="+mj-ea"/>
            </a:endParaRPr>
          </a:p>
          <a:p>
            <a:pPr algn="ctr"/>
            <a:r>
              <a:rPr lang="zh-CN" altLang="en-US" sz="2400" dirty="0">
                <a:solidFill>
                  <a:srgbClr val="3333FF"/>
                </a:solidFill>
                <a:latin typeface="+mj-ea"/>
                <a:ea typeface="+mj-ea"/>
              </a:rPr>
              <a:t>探测器研发团队</a:t>
            </a:r>
          </a:p>
        </p:txBody>
      </p:sp>
      <p:sp>
        <p:nvSpPr>
          <p:cNvPr id="18" name="左大括号 17">
            <a:extLst>
              <a:ext uri="{FF2B5EF4-FFF2-40B4-BE49-F238E27FC236}">
                <a16:creationId xmlns:a16="http://schemas.microsoft.com/office/drawing/2014/main" id="{412F6D7D-53B1-461A-8AE7-43363027F62B}"/>
              </a:ext>
            </a:extLst>
          </p:cNvPr>
          <p:cNvSpPr/>
          <p:nvPr/>
        </p:nvSpPr>
        <p:spPr>
          <a:xfrm>
            <a:off x="7454483" y="4881265"/>
            <a:ext cx="299537" cy="1323439"/>
          </a:xfrm>
          <a:prstGeom prst="leftBrace">
            <a:avLst>
              <a:gd name="adj1" fmla="val 63435"/>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1CF4FAE5-1548-46C7-872F-DA50D503D291}"/>
              </a:ext>
            </a:extLst>
          </p:cNvPr>
          <p:cNvSpPr txBox="1"/>
          <p:nvPr/>
        </p:nvSpPr>
        <p:spPr>
          <a:xfrm>
            <a:off x="7829435" y="4737605"/>
            <a:ext cx="3970804" cy="166199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zh-CN" altLang="en-US" dirty="0"/>
              <a:t>波形采集，便于多样化数据分析</a:t>
            </a:r>
            <a:endParaRPr lang="en-US" altLang="zh-CN" dirty="0"/>
          </a:p>
          <a:p>
            <a:pPr marL="285750" indent="-285750">
              <a:spcAft>
                <a:spcPts val="1200"/>
              </a:spcAft>
              <a:buFont typeface="Arial" panose="020B0604020202020204" pitchFamily="34" charset="0"/>
              <a:buChar char="•"/>
            </a:pPr>
            <a:r>
              <a:rPr lang="en-US" altLang="zh-CN" dirty="0"/>
              <a:t>&gt; 0.5 </a:t>
            </a:r>
            <a:r>
              <a:rPr lang="en-US" altLang="zh-CN" dirty="0" err="1"/>
              <a:t>Gsps</a:t>
            </a:r>
            <a:r>
              <a:rPr lang="zh-CN" altLang="en-US" dirty="0"/>
              <a:t>采样率</a:t>
            </a:r>
            <a:endParaRPr lang="en-US" altLang="zh-CN" dirty="0"/>
          </a:p>
          <a:p>
            <a:pPr marL="285750" indent="-285750">
              <a:spcAft>
                <a:spcPts val="1200"/>
              </a:spcAft>
              <a:buFont typeface="Arial" panose="020B0604020202020204" pitchFamily="34" charset="0"/>
              <a:buChar char="•"/>
            </a:pPr>
            <a:r>
              <a:rPr lang="zh-CN" altLang="en-US" dirty="0"/>
              <a:t>提供多种触发条件</a:t>
            </a:r>
            <a:endParaRPr lang="en-US" altLang="zh-CN" dirty="0"/>
          </a:p>
          <a:p>
            <a:pPr marL="285750" indent="-285750">
              <a:spcAft>
                <a:spcPts val="1200"/>
              </a:spcAft>
              <a:buFont typeface="Arial" panose="020B0604020202020204" pitchFamily="34" charset="0"/>
              <a:buChar char="•"/>
            </a:pPr>
            <a:r>
              <a:rPr lang="zh-CN" altLang="en-US" dirty="0"/>
              <a:t>研发成本低</a:t>
            </a:r>
          </a:p>
        </p:txBody>
      </p:sp>
      <p:cxnSp>
        <p:nvCxnSpPr>
          <p:cNvPr id="21" name="连接符: 肘形 20">
            <a:extLst>
              <a:ext uri="{FF2B5EF4-FFF2-40B4-BE49-F238E27FC236}">
                <a16:creationId xmlns:a16="http://schemas.microsoft.com/office/drawing/2014/main" id="{25A54019-ECA7-44E0-AD3A-431EA09B7C40}"/>
              </a:ext>
            </a:extLst>
          </p:cNvPr>
          <p:cNvCxnSpPr>
            <a:stCxn id="5" idx="3"/>
            <a:endCxn id="15" idx="0"/>
          </p:cNvCxnSpPr>
          <p:nvPr/>
        </p:nvCxnSpPr>
        <p:spPr>
          <a:xfrm>
            <a:off x="8764576" y="1553645"/>
            <a:ext cx="608262" cy="580942"/>
          </a:xfrm>
          <a:prstGeom prst="bentConnector2">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610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99AB15-0A86-4AAC-8701-9E9560EDD9E4}"/>
              </a:ext>
            </a:extLst>
          </p:cNvPr>
          <p:cNvSpPr>
            <a:spLocks noGrp="1"/>
          </p:cNvSpPr>
          <p:nvPr>
            <p:ph type="title"/>
          </p:nvPr>
        </p:nvSpPr>
        <p:spPr/>
        <p:txBody>
          <a:bodyPr/>
          <a:lstStyle/>
          <a:p>
            <a:r>
              <a:rPr lang="en-US" altLang="zh-CN" dirty="0"/>
              <a:t>5.8.1 </a:t>
            </a:r>
            <a:r>
              <a:rPr lang="zh-CN" altLang="en-US" dirty="0"/>
              <a:t>用户共用电子学 </a:t>
            </a:r>
            <a:r>
              <a:rPr lang="en-US" altLang="zh-CN" dirty="0"/>
              <a:t>UPEL</a:t>
            </a:r>
            <a:endParaRPr lang="zh-CN" altLang="en-US" dirty="0"/>
          </a:p>
        </p:txBody>
      </p:sp>
      <p:pic>
        <p:nvPicPr>
          <p:cNvPr id="4" name="图片 3">
            <a:extLst>
              <a:ext uri="{FF2B5EF4-FFF2-40B4-BE49-F238E27FC236}">
                <a16:creationId xmlns:a16="http://schemas.microsoft.com/office/drawing/2014/main" id="{1B3D4392-1157-4BCC-843F-A48582EDB5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085" y="1482298"/>
            <a:ext cx="4683863" cy="3512897"/>
          </a:xfrm>
          <a:prstGeom prst="rect">
            <a:avLst/>
          </a:prstGeom>
        </p:spPr>
      </p:pic>
      <p:sp>
        <p:nvSpPr>
          <p:cNvPr id="5" name="文本框 4">
            <a:extLst>
              <a:ext uri="{FF2B5EF4-FFF2-40B4-BE49-F238E27FC236}">
                <a16:creationId xmlns:a16="http://schemas.microsoft.com/office/drawing/2014/main" id="{A440A64A-9990-44AC-831C-DA89D4A35127}"/>
              </a:ext>
            </a:extLst>
          </p:cNvPr>
          <p:cNvSpPr txBox="1"/>
          <p:nvPr/>
        </p:nvSpPr>
        <p:spPr>
          <a:xfrm>
            <a:off x="6013043" y="1196096"/>
            <a:ext cx="5338713" cy="533992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zh-CN" altLang="en-US" sz="2000" dirty="0">
                <a:solidFill>
                  <a:srgbClr val="000000"/>
                </a:solidFill>
                <a:latin typeface="Century"/>
              </a:rPr>
              <a:t>基于白光共用电子学框架，搭建用于</a:t>
            </a:r>
            <a:r>
              <a:rPr lang="en-US" altLang="zh-CN" sz="2000" dirty="0">
                <a:solidFill>
                  <a:srgbClr val="000000"/>
                </a:solidFill>
                <a:latin typeface="Century"/>
              </a:rPr>
              <a:t>HPES</a:t>
            </a:r>
            <a:r>
              <a:rPr lang="zh-CN" altLang="en-US" sz="2000" dirty="0">
                <a:solidFill>
                  <a:srgbClr val="000000"/>
                </a:solidFill>
                <a:latin typeface="Century"/>
              </a:rPr>
              <a:t>的用户电子学设备。</a:t>
            </a:r>
            <a:endParaRPr lang="en-US" altLang="zh-CN" sz="2000" dirty="0">
              <a:solidFill>
                <a:srgbClr val="000000"/>
              </a:solidFill>
              <a:latin typeface="Century"/>
            </a:endParaRPr>
          </a:p>
          <a:p>
            <a:pPr marL="285750" indent="-285750">
              <a:spcAft>
                <a:spcPts val="600"/>
              </a:spcAft>
              <a:buFont typeface="Arial" panose="020B0604020202020204" pitchFamily="34" charset="0"/>
              <a:buChar char="•"/>
            </a:pPr>
            <a:r>
              <a:rPr lang="zh-CN" altLang="en-US" sz="2000" dirty="0">
                <a:solidFill>
                  <a:srgbClr val="000000"/>
                </a:solidFill>
                <a:latin typeface="Century"/>
              </a:rPr>
              <a:t>波形采集性能：</a:t>
            </a:r>
            <a:r>
              <a:rPr lang="en-US" altLang="zh-CN" sz="2000" dirty="0">
                <a:solidFill>
                  <a:srgbClr val="000000"/>
                </a:solidFill>
                <a:latin typeface="Century"/>
              </a:rPr>
              <a:t>1 </a:t>
            </a:r>
            <a:r>
              <a:rPr lang="en-US" altLang="zh-CN" sz="2000" dirty="0" err="1">
                <a:solidFill>
                  <a:srgbClr val="000000"/>
                </a:solidFill>
                <a:latin typeface="Century"/>
              </a:rPr>
              <a:t>Gsps</a:t>
            </a:r>
            <a:r>
              <a:rPr lang="zh-CN" altLang="en-US" sz="2000" dirty="0">
                <a:solidFill>
                  <a:srgbClr val="000000"/>
                </a:solidFill>
                <a:latin typeface="Century"/>
              </a:rPr>
              <a:t>，</a:t>
            </a:r>
            <a:r>
              <a:rPr lang="en-US" altLang="zh-CN" sz="2000" dirty="0">
                <a:solidFill>
                  <a:srgbClr val="000000"/>
                </a:solidFill>
                <a:latin typeface="Century"/>
              </a:rPr>
              <a:t>0.5 GHz</a:t>
            </a:r>
            <a:r>
              <a:rPr lang="zh-CN" altLang="en-US" sz="2000" dirty="0">
                <a:solidFill>
                  <a:srgbClr val="000000"/>
                </a:solidFill>
                <a:latin typeface="Century"/>
              </a:rPr>
              <a:t>，无死时间连续读出。</a:t>
            </a:r>
            <a:endParaRPr lang="en-US" altLang="zh-CN" sz="2000" dirty="0">
              <a:solidFill>
                <a:srgbClr val="000000"/>
              </a:solidFill>
              <a:latin typeface="Century"/>
            </a:endParaRPr>
          </a:p>
          <a:p>
            <a:pPr marL="285750" indent="-285750">
              <a:spcAft>
                <a:spcPts val="600"/>
              </a:spcAft>
              <a:buFont typeface="Arial" panose="020B0604020202020204" pitchFamily="34" charset="0"/>
              <a:buChar char="•"/>
            </a:pPr>
            <a:r>
              <a:rPr lang="zh-CN" altLang="en-US" sz="2000" dirty="0">
                <a:solidFill>
                  <a:srgbClr val="000000"/>
                </a:solidFill>
                <a:latin typeface="Century"/>
              </a:rPr>
              <a:t>多种触发条件设置：</a:t>
            </a:r>
            <a:endParaRPr lang="en-US" altLang="zh-CN" sz="2000" dirty="0">
              <a:solidFill>
                <a:srgbClr val="000000"/>
              </a:solidFill>
              <a:latin typeface="Century"/>
            </a:endParaRPr>
          </a:p>
          <a:p>
            <a:pPr marL="742950" lvl="1" indent="-285750">
              <a:spcAft>
                <a:spcPts val="600"/>
              </a:spcAft>
              <a:buFont typeface="Arial" panose="020B0604020202020204" pitchFamily="34" charset="0"/>
              <a:buChar char="•"/>
            </a:pPr>
            <a:r>
              <a:rPr lang="zh-CN" altLang="en-US" dirty="0">
                <a:solidFill>
                  <a:srgbClr val="000000"/>
                </a:solidFill>
                <a:latin typeface="Century"/>
              </a:rPr>
              <a:t>阈值</a:t>
            </a:r>
            <a:endParaRPr lang="en-US" altLang="zh-CN" dirty="0">
              <a:solidFill>
                <a:srgbClr val="000000"/>
              </a:solidFill>
              <a:latin typeface="Century"/>
            </a:endParaRPr>
          </a:p>
          <a:p>
            <a:pPr marL="742950" lvl="1" indent="-285750">
              <a:spcAft>
                <a:spcPts val="600"/>
              </a:spcAft>
              <a:buFont typeface="Arial" panose="020B0604020202020204" pitchFamily="34" charset="0"/>
              <a:buChar char="•"/>
            </a:pPr>
            <a:r>
              <a:rPr lang="zh-CN" altLang="en-US" dirty="0">
                <a:solidFill>
                  <a:srgbClr val="000000"/>
                </a:solidFill>
                <a:latin typeface="Century"/>
              </a:rPr>
              <a:t>脉宽</a:t>
            </a:r>
            <a:endParaRPr lang="en-US" altLang="zh-CN" dirty="0">
              <a:solidFill>
                <a:srgbClr val="000000"/>
              </a:solidFill>
              <a:latin typeface="Century"/>
            </a:endParaRPr>
          </a:p>
          <a:p>
            <a:pPr marL="742950" lvl="1" indent="-285750">
              <a:spcAft>
                <a:spcPts val="600"/>
              </a:spcAft>
              <a:buFont typeface="Arial" panose="020B0604020202020204" pitchFamily="34" charset="0"/>
              <a:buChar char="•"/>
            </a:pPr>
            <a:r>
              <a:rPr lang="zh-CN" altLang="en-US" dirty="0">
                <a:solidFill>
                  <a:srgbClr val="000000"/>
                </a:solidFill>
                <a:latin typeface="Century"/>
              </a:rPr>
              <a:t>极性</a:t>
            </a:r>
            <a:endParaRPr lang="en-US" altLang="zh-CN" dirty="0">
              <a:solidFill>
                <a:srgbClr val="000000"/>
              </a:solidFill>
              <a:latin typeface="Century"/>
            </a:endParaRPr>
          </a:p>
          <a:p>
            <a:pPr marL="742950" lvl="1" indent="-285750">
              <a:spcAft>
                <a:spcPts val="600"/>
              </a:spcAft>
              <a:buFont typeface="Arial" panose="020B0604020202020204" pitchFamily="34" charset="0"/>
              <a:buChar char="•"/>
            </a:pPr>
            <a:r>
              <a:rPr lang="zh-CN" altLang="en-US" dirty="0">
                <a:solidFill>
                  <a:srgbClr val="000000"/>
                </a:solidFill>
                <a:latin typeface="Century"/>
              </a:rPr>
              <a:t>时间窗口</a:t>
            </a:r>
            <a:endParaRPr lang="en-US" altLang="zh-CN" dirty="0">
              <a:solidFill>
                <a:srgbClr val="000000"/>
              </a:solidFill>
              <a:latin typeface="Century"/>
            </a:endParaRPr>
          </a:p>
          <a:p>
            <a:pPr marL="285750" indent="-285750">
              <a:spcAft>
                <a:spcPts val="600"/>
              </a:spcAft>
              <a:buFont typeface="Arial" panose="020B0604020202020204" pitchFamily="34" charset="0"/>
              <a:buChar char="•"/>
            </a:pPr>
            <a:r>
              <a:rPr lang="zh-CN" altLang="en-US" sz="2000" dirty="0">
                <a:solidFill>
                  <a:srgbClr val="000000"/>
                </a:solidFill>
                <a:latin typeface="Century"/>
              </a:rPr>
              <a:t>适用于无需触发号的多通道、复杂测试需求：</a:t>
            </a:r>
            <a:endParaRPr lang="en-US" altLang="zh-CN" sz="2000" dirty="0">
              <a:solidFill>
                <a:srgbClr val="000000"/>
              </a:solidFill>
              <a:latin typeface="Century"/>
            </a:endParaRPr>
          </a:p>
          <a:p>
            <a:pPr marL="800100" lvl="1" indent="-342900">
              <a:spcAft>
                <a:spcPts val="600"/>
              </a:spcAft>
              <a:buFont typeface="Arial" panose="020B0604020202020204" pitchFamily="34" charset="0"/>
              <a:buChar char="•"/>
            </a:pPr>
            <a:r>
              <a:rPr lang="zh-CN" altLang="en-US" dirty="0">
                <a:solidFill>
                  <a:srgbClr val="000000"/>
                </a:solidFill>
                <a:latin typeface="Century"/>
              </a:rPr>
              <a:t>常见探测器波形采样</a:t>
            </a:r>
            <a:endParaRPr lang="en-US" altLang="zh-CN" dirty="0">
              <a:solidFill>
                <a:srgbClr val="000000"/>
              </a:solidFill>
              <a:latin typeface="Century"/>
            </a:endParaRPr>
          </a:p>
          <a:p>
            <a:pPr marL="800100" lvl="1" indent="-342900">
              <a:spcAft>
                <a:spcPts val="600"/>
              </a:spcAft>
              <a:buFont typeface="Arial" panose="020B0604020202020204" pitchFamily="34" charset="0"/>
              <a:buChar char="•"/>
            </a:pPr>
            <a:r>
              <a:rPr lang="zh-CN" altLang="en-US" dirty="0">
                <a:solidFill>
                  <a:srgbClr val="000000"/>
                </a:solidFill>
                <a:latin typeface="Century"/>
              </a:rPr>
              <a:t>多通道谱仪实验</a:t>
            </a:r>
            <a:endParaRPr lang="en-US" altLang="zh-CN" dirty="0">
              <a:solidFill>
                <a:srgbClr val="000000"/>
              </a:solidFill>
              <a:latin typeface="Century"/>
            </a:endParaRPr>
          </a:p>
          <a:p>
            <a:pPr marL="800100" lvl="1" indent="-342900">
              <a:spcAft>
                <a:spcPts val="600"/>
              </a:spcAft>
              <a:buFont typeface="Arial" panose="020B0604020202020204" pitchFamily="34" charset="0"/>
              <a:buChar char="•"/>
            </a:pPr>
            <a:r>
              <a:rPr lang="en-US" altLang="zh-CN" dirty="0">
                <a:solidFill>
                  <a:srgbClr val="000000"/>
                </a:solidFill>
                <a:latin typeface="Century"/>
              </a:rPr>
              <a:t>……</a:t>
            </a:r>
          </a:p>
          <a:p>
            <a:pPr marL="342900" indent="-342900">
              <a:spcAft>
                <a:spcPts val="600"/>
              </a:spcAft>
              <a:buFont typeface="Arial" panose="020B0604020202020204" pitchFamily="34" charset="0"/>
              <a:buChar char="•"/>
            </a:pPr>
            <a:r>
              <a:rPr lang="zh-CN" altLang="en-US" sz="2000" dirty="0">
                <a:solidFill>
                  <a:srgbClr val="000000"/>
                </a:solidFill>
                <a:latin typeface="Century"/>
              </a:rPr>
              <a:t>受经费影响，先期搭建</a:t>
            </a:r>
            <a:r>
              <a:rPr lang="en-US" altLang="zh-CN" sz="2000" dirty="0">
                <a:solidFill>
                  <a:srgbClr val="000000"/>
                </a:solidFill>
                <a:latin typeface="Century"/>
              </a:rPr>
              <a:t>4</a:t>
            </a:r>
            <a:r>
              <a:rPr lang="zh-CN" altLang="en-US" sz="2000" dirty="0">
                <a:solidFill>
                  <a:srgbClr val="000000"/>
                </a:solidFill>
                <a:latin typeface="Century"/>
              </a:rPr>
              <a:t>通道采集系统，保留扩充至</a:t>
            </a:r>
            <a:r>
              <a:rPr lang="en-US" altLang="zh-CN" sz="2000" dirty="0">
                <a:solidFill>
                  <a:srgbClr val="000000"/>
                </a:solidFill>
                <a:latin typeface="Century"/>
              </a:rPr>
              <a:t>16</a:t>
            </a:r>
            <a:r>
              <a:rPr lang="zh-CN" altLang="en-US" sz="2000" dirty="0">
                <a:solidFill>
                  <a:srgbClr val="000000"/>
                </a:solidFill>
                <a:latin typeface="Century"/>
              </a:rPr>
              <a:t>通道能力。</a:t>
            </a:r>
            <a:endParaRPr lang="en-US" altLang="zh-CN" sz="2000" dirty="0">
              <a:solidFill>
                <a:srgbClr val="000000"/>
              </a:solidFill>
              <a:latin typeface="Century"/>
            </a:endParaRPr>
          </a:p>
        </p:txBody>
      </p:sp>
      <p:sp>
        <p:nvSpPr>
          <p:cNvPr id="6" name="文本框 5">
            <a:extLst>
              <a:ext uri="{FF2B5EF4-FFF2-40B4-BE49-F238E27FC236}">
                <a16:creationId xmlns:a16="http://schemas.microsoft.com/office/drawing/2014/main" id="{84683283-1BB1-4179-84EE-B361924B3F5C}"/>
              </a:ext>
            </a:extLst>
          </p:cNvPr>
          <p:cNvSpPr txBox="1"/>
          <p:nvPr/>
        </p:nvSpPr>
        <p:spPr>
          <a:xfrm>
            <a:off x="1177093" y="5196991"/>
            <a:ext cx="5070363" cy="1431161"/>
          </a:xfrm>
          <a:prstGeom prst="rect">
            <a:avLst/>
          </a:prstGeom>
          <a:noFill/>
        </p:spPr>
        <p:txBody>
          <a:bodyPr wrap="square" rtlCol="0">
            <a:spAutoFit/>
          </a:bodyPr>
          <a:lstStyle/>
          <a:p>
            <a:pPr>
              <a:spcAft>
                <a:spcPts val="600"/>
              </a:spcAft>
            </a:pPr>
            <a:r>
              <a:rPr lang="zh-CN" altLang="en-US" dirty="0">
                <a:solidFill>
                  <a:srgbClr val="3333FF"/>
                </a:solidFill>
              </a:rPr>
              <a:t>已在实验室开展多种先进探测器测试：</a:t>
            </a:r>
            <a:endParaRPr lang="en-US" altLang="zh-CN" dirty="0">
              <a:solidFill>
                <a:srgbClr val="3333FF"/>
              </a:solidFill>
            </a:endParaRPr>
          </a:p>
          <a:p>
            <a:pPr marL="742950" lvl="1" indent="-285750">
              <a:spcAft>
                <a:spcPts val="600"/>
              </a:spcAft>
              <a:buFont typeface="Arial" panose="020B0604020202020204" pitchFamily="34" charset="0"/>
              <a:buChar char="•"/>
            </a:pPr>
            <a:r>
              <a:rPr lang="en-US" altLang="zh-CN" dirty="0" err="1">
                <a:solidFill>
                  <a:srgbClr val="3333FF"/>
                </a:solidFill>
              </a:rPr>
              <a:t>Phoswitch</a:t>
            </a:r>
            <a:r>
              <a:rPr lang="zh-CN" altLang="en-US" dirty="0">
                <a:solidFill>
                  <a:srgbClr val="3333FF"/>
                </a:solidFill>
              </a:rPr>
              <a:t>谱仪原理验证</a:t>
            </a:r>
            <a:endParaRPr lang="en-US" altLang="zh-CN" dirty="0">
              <a:solidFill>
                <a:srgbClr val="3333FF"/>
              </a:solidFill>
            </a:endParaRPr>
          </a:p>
          <a:p>
            <a:pPr marL="742950" lvl="1" indent="-285750">
              <a:spcAft>
                <a:spcPts val="600"/>
              </a:spcAft>
              <a:buFont typeface="Arial" panose="020B0604020202020204" pitchFamily="34" charset="0"/>
              <a:buChar char="•"/>
            </a:pPr>
            <a:r>
              <a:rPr lang="zh-CN" altLang="en-US" dirty="0">
                <a:solidFill>
                  <a:srgbClr val="3333FF"/>
                </a:solidFill>
              </a:rPr>
              <a:t>金刚石探测器数据采集</a:t>
            </a:r>
            <a:endParaRPr lang="en-US" altLang="zh-CN" dirty="0">
              <a:solidFill>
                <a:srgbClr val="3333FF"/>
              </a:solidFill>
            </a:endParaRPr>
          </a:p>
          <a:p>
            <a:pPr marL="742950" lvl="1" indent="-285750">
              <a:spcAft>
                <a:spcPts val="600"/>
              </a:spcAft>
              <a:buFont typeface="Arial" panose="020B0604020202020204" pitchFamily="34" charset="0"/>
              <a:buChar char="•"/>
            </a:pPr>
            <a:r>
              <a:rPr lang="en-US" altLang="zh-CN" dirty="0">
                <a:solidFill>
                  <a:srgbClr val="3333FF"/>
                </a:solidFill>
              </a:rPr>
              <a:t>……</a:t>
            </a:r>
          </a:p>
        </p:txBody>
      </p:sp>
    </p:spTree>
    <p:extLst>
      <p:ext uri="{BB962C8B-B14F-4D97-AF65-F5344CB8AC3E}">
        <p14:creationId xmlns:p14="http://schemas.microsoft.com/office/powerpoint/2010/main" val="4027940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045696F8-3EAC-4684-BE0D-A0C60016114A}"/>
              </a:ext>
            </a:extLst>
          </p:cNvPr>
          <p:cNvSpPr>
            <a:spLocks noGrp="1"/>
          </p:cNvSpPr>
          <p:nvPr>
            <p:ph type="title"/>
          </p:nvPr>
        </p:nvSpPr>
        <p:spPr>
          <a:xfrm>
            <a:off x="519418" y="303367"/>
            <a:ext cx="10515600" cy="1325563"/>
          </a:xfrm>
        </p:spPr>
        <p:txBody>
          <a:bodyPr/>
          <a:lstStyle/>
          <a:p>
            <a:r>
              <a:rPr lang="en-US" altLang="zh-CN" dirty="0"/>
              <a:t>5.9 </a:t>
            </a:r>
            <a:r>
              <a:rPr lang="zh-CN" altLang="en-US" dirty="0"/>
              <a:t>数据获取系统及主要设备</a:t>
            </a:r>
          </a:p>
        </p:txBody>
      </p:sp>
      <p:sp>
        <p:nvSpPr>
          <p:cNvPr id="5" name="内容占位符 4">
            <a:extLst>
              <a:ext uri="{FF2B5EF4-FFF2-40B4-BE49-F238E27FC236}">
                <a16:creationId xmlns:a16="http://schemas.microsoft.com/office/drawing/2014/main" id="{B27A1CDF-5E29-4270-8059-C27826E25899}"/>
              </a:ext>
            </a:extLst>
          </p:cNvPr>
          <p:cNvSpPr>
            <a:spLocks noGrp="1"/>
          </p:cNvSpPr>
          <p:nvPr>
            <p:ph idx="1"/>
          </p:nvPr>
        </p:nvSpPr>
        <p:spPr>
          <a:xfrm>
            <a:off x="198701" y="1502229"/>
            <a:ext cx="5785226" cy="5167992"/>
          </a:xfrm>
        </p:spPr>
        <p:txBody>
          <a:bodyPr>
            <a:normAutofit/>
          </a:bodyPr>
          <a:lstStyle/>
          <a:p>
            <a:pPr>
              <a:lnSpc>
                <a:spcPct val="100000"/>
              </a:lnSpc>
              <a:spcAft>
                <a:spcPts val="600"/>
              </a:spcAft>
            </a:pPr>
            <a:r>
              <a:rPr lang="zh-CN" altLang="en-US" sz="1800" b="1" dirty="0">
                <a:solidFill>
                  <a:srgbClr val="0000FF"/>
                </a:solidFill>
              </a:rPr>
              <a:t>基本功能</a:t>
            </a:r>
            <a:endParaRPr lang="en-US" altLang="zh-CN" sz="1800" b="1" dirty="0">
              <a:solidFill>
                <a:srgbClr val="0000FF"/>
              </a:solidFill>
            </a:endParaRPr>
          </a:p>
          <a:p>
            <a:pPr lvl="1">
              <a:lnSpc>
                <a:spcPct val="100000"/>
              </a:lnSpc>
              <a:spcAft>
                <a:spcPts val="600"/>
              </a:spcAft>
            </a:pPr>
            <a:r>
              <a:rPr lang="zh-CN" altLang="en-US" sz="1600" dirty="0"/>
              <a:t>选取用户实验时需要共同参与运行的</a:t>
            </a:r>
            <a:r>
              <a:rPr lang="zh-CN" altLang="zh-CN" sz="1600" dirty="0"/>
              <a:t>探测器电子学</a:t>
            </a:r>
            <a:r>
              <a:rPr lang="zh-CN" altLang="en-US" sz="1600" dirty="0"/>
              <a:t>，进行前端电子学和芯片的参数配置及工作模式选择</a:t>
            </a:r>
            <a:endParaRPr lang="en-US" altLang="zh-CN" sz="1600" dirty="0"/>
          </a:p>
          <a:p>
            <a:pPr lvl="1">
              <a:lnSpc>
                <a:spcPct val="100000"/>
              </a:lnSpc>
              <a:spcAft>
                <a:spcPts val="600"/>
              </a:spcAft>
            </a:pPr>
            <a:r>
              <a:rPr lang="zh-CN" altLang="en-US" sz="1600" dirty="0"/>
              <a:t> 高速数据读出、在线数据检查、数据存储、日志</a:t>
            </a:r>
            <a:endParaRPr lang="en-US" altLang="zh-CN" sz="1600" dirty="0"/>
          </a:p>
          <a:p>
            <a:pPr lvl="1">
              <a:lnSpc>
                <a:spcPct val="100000"/>
              </a:lnSpc>
              <a:spcAft>
                <a:spcPts val="600"/>
              </a:spcAft>
            </a:pPr>
            <a:r>
              <a:rPr lang="zh-CN" altLang="en-US" sz="1600" dirty="0"/>
              <a:t> 实验运行控制及图形用户界面</a:t>
            </a:r>
            <a:endParaRPr lang="en-US" altLang="zh-CN" sz="1600" dirty="0"/>
          </a:p>
          <a:p>
            <a:pPr lvl="1">
              <a:lnSpc>
                <a:spcPct val="100000"/>
              </a:lnSpc>
              <a:spcAft>
                <a:spcPts val="600"/>
              </a:spcAft>
            </a:pPr>
            <a:r>
              <a:rPr lang="zh-CN" altLang="en-US" sz="1600" dirty="0"/>
              <a:t> 实验状态监测与信息显示</a:t>
            </a:r>
            <a:endParaRPr lang="en-US" altLang="zh-CN" sz="1600" dirty="0"/>
          </a:p>
          <a:p>
            <a:pPr>
              <a:lnSpc>
                <a:spcPct val="100000"/>
              </a:lnSpc>
              <a:spcAft>
                <a:spcPts val="600"/>
              </a:spcAft>
            </a:pPr>
            <a:r>
              <a:rPr lang="zh-CN" altLang="en-US" sz="1800" b="1" dirty="0">
                <a:solidFill>
                  <a:srgbClr val="0000FF"/>
                </a:solidFill>
              </a:rPr>
              <a:t>主要设备</a:t>
            </a:r>
            <a:endParaRPr lang="en-US" altLang="zh-CN" sz="1800" b="1" dirty="0">
              <a:solidFill>
                <a:srgbClr val="0000FF"/>
              </a:solidFill>
            </a:endParaRPr>
          </a:p>
          <a:p>
            <a:pPr lvl="1">
              <a:lnSpc>
                <a:spcPct val="100000"/>
              </a:lnSpc>
              <a:spcAft>
                <a:spcPts val="600"/>
              </a:spcAft>
            </a:pPr>
            <a:r>
              <a:rPr lang="zh-CN" altLang="en-US" sz="1600" dirty="0"/>
              <a:t>机架式服务器 （</a:t>
            </a:r>
            <a:r>
              <a:rPr lang="en-US" altLang="zh-CN" sz="1600" dirty="0"/>
              <a:t>3</a:t>
            </a:r>
            <a:r>
              <a:rPr lang="zh-CN" altLang="en-US" sz="1600" dirty="0"/>
              <a:t>台） </a:t>
            </a:r>
            <a:r>
              <a:rPr lang="en-US" altLang="zh-CN" sz="1600" dirty="0"/>
              <a:t>– </a:t>
            </a:r>
            <a:r>
              <a:rPr lang="zh-CN" altLang="en-US" sz="1600" dirty="0"/>
              <a:t>数据读出、用户探测器数据读出、数据处理和数据存储服务</a:t>
            </a:r>
            <a:endParaRPr lang="en-US" altLang="zh-CN" sz="1600" dirty="0"/>
          </a:p>
          <a:p>
            <a:pPr lvl="1">
              <a:lnSpc>
                <a:spcPct val="100000"/>
              </a:lnSpc>
              <a:spcAft>
                <a:spcPts val="600"/>
              </a:spcAft>
            </a:pPr>
            <a:r>
              <a:rPr lang="zh-CN" altLang="en-US" sz="1600" dirty="0"/>
              <a:t>台式计算机及显示终端（</a:t>
            </a:r>
            <a:r>
              <a:rPr lang="en-US" altLang="zh-CN" sz="1600" dirty="0"/>
              <a:t>2</a:t>
            </a:r>
            <a:r>
              <a:rPr lang="zh-CN" altLang="en-US" sz="1600" dirty="0"/>
              <a:t>套） </a:t>
            </a:r>
            <a:r>
              <a:rPr lang="en-US" altLang="zh-CN" sz="1600" dirty="0"/>
              <a:t>– </a:t>
            </a:r>
            <a:r>
              <a:rPr lang="zh-CN" altLang="en-US" sz="1600" dirty="0"/>
              <a:t>实验运行控制和状态监测</a:t>
            </a:r>
            <a:endParaRPr lang="en-US" altLang="zh-CN" sz="1600" dirty="0"/>
          </a:p>
          <a:p>
            <a:pPr lvl="1">
              <a:lnSpc>
                <a:spcPct val="100000"/>
              </a:lnSpc>
              <a:spcAft>
                <a:spcPts val="600"/>
              </a:spcAft>
            </a:pPr>
            <a:r>
              <a:rPr lang="zh-CN" altLang="en-US" sz="1600" dirty="0"/>
              <a:t>千兆网络交换机 （</a:t>
            </a:r>
            <a:r>
              <a:rPr lang="en-US" altLang="zh-CN" sz="1600" dirty="0"/>
              <a:t>2</a:t>
            </a:r>
            <a:r>
              <a:rPr lang="zh-CN" altLang="en-US" sz="1600" dirty="0"/>
              <a:t>台）</a:t>
            </a:r>
            <a:endParaRPr lang="en-US" altLang="zh-CN" sz="1600" dirty="0"/>
          </a:p>
          <a:p>
            <a:pPr lvl="1">
              <a:lnSpc>
                <a:spcPct val="100000"/>
              </a:lnSpc>
              <a:spcAft>
                <a:spcPts val="600"/>
              </a:spcAft>
            </a:pPr>
            <a:r>
              <a:rPr lang="en-US" altLang="zh-CN" sz="1600" dirty="0"/>
              <a:t>RAID</a:t>
            </a:r>
            <a:r>
              <a:rPr lang="zh-CN" altLang="en-US" sz="1600" dirty="0"/>
              <a:t>存储设备 </a:t>
            </a:r>
            <a:r>
              <a:rPr lang="en-US" altLang="zh-CN" sz="1600" dirty="0"/>
              <a:t>– </a:t>
            </a:r>
            <a:r>
              <a:rPr lang="zh-CN" altLang="en-US" sz="1600" dirty="0"/>
              <a:t>暂存一年束线探测器数据及用户数据</a:t>
            </a:r>
            <a:endParaRPr lang="en-US" altLang="zh-CN" sz="1600" dirty="0"/>
          </a:p>
        </p:txBody>
      </p:sp>
      <p:pic>
        <p:nvPicPr>
          <p:cNvPr id="6" name="图片 5">
            <a:extLst>
              <a:ext uri="{FF2B5EF4-FFF2-40B4-BE49-F238E27FC236}">
                <a16:creationId xmlns:a16="http://schemas.microsoft.com/office/drawing/2014/main" id="{C0A34BCA-AC3B-44D9-A07F-F304C9F79F9C}"/>
              </a:ext>
            </a:extLst>
          </p:cNvPr>
          <p:cNvPicPr>
            <a:picLocks noChangeAspect="1"/>
          </p:cNvPicPr>
          <p:nvPr/>
        </p:nvPicPr>
        <p:blipFill>
          <a:blip r:embed="rId2"/>
          <a:stretch>
            <a:fillRect/>
          </a:stretch>
        </p:blipFill>
        <p:spPr>
          <a:xfrm>
            <a:off x="5983925" y="1755631"/>
            <a:ext cx="6107343" cy="4420053"/>
          </a:xfrm>
          <a:prstGeom prst="rect">
            <a:avLst/>
          </a:prstGeom>
        </p:spPr>
      </p:pic>
      <p:sp>
        <p:nvSpPr>
          <p:cNvPr id="7" name="矩形 6">
            <a:extLst>
              <a:ext uri="{FF2B5EF4-FFF2-40B4-BE49-F238E27FC236}">
                <a16:creationId xmlns:a16="http://schemas.microsoft.com/office/drawing/2014/main" id="{8A629DE3-BF11-4B4C-8995-1076AF77F970}"/>
              </a:ext>
            </a:extLst>
          </p:cNvPr>
          <p:cNvSpPr/>
          <p:nvPr/>
        </p:nvSpPr>
        <p:spPr>
          <a:xfrm>
            <a:off x="8021935" y="6240627"/>
            <a:ext cx="2031325" cy="369332"/>
          </a:xfrm>
          <a:prstGeom prst="rect">
            <a:avLst/>
          </a:prstGeom>
        </p:spPr>
        <p:txBody>
          <a:bodyPr wrap="none">
            <a:spAutoFit/>
          </a:bodyPr>
          <a:lstStyle/>
          <a:p>
            <a:r>
              <a:rPr lang="zh-CN" altLang="en-US" dirty="0"/>
              <a:t>数据获取系统架构</a:t>
            </a:r>
          </a:p>
        </p:txBody>
      </p:sp>
    </p:spTree>
    <p:extLst>
      <p:ext uri="{BB962C8B-B14F-4D97-AF65-F5344CB8AC3E}">
        <p14:creationId xmlns:p14="http://schemas.microsoft.com/office/powerpoint/2010/main" val="2351341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5.11 </a:t>
            </a:r>
            <a:r>
              <a:rPr lang="zh-CN" altLang="en-US" dirty="0"/>
              <a:t>参数小结</a:t>
            </a:r>
          </a:p>
        </p:txBody>
      </p:sp>
      <p:graphicFrame>
        <p:nvGraphicFramePr>
          <p:cNvPr id="3" name="表格 2"/>
          <p:cNvGraphicFramePr>
            <a:graphicFrameLocks noGrp="1"/>
          </p:cNvGraphicFramePr>
          <p:nvPr>
            <p:extLst>
              <p:ext uri="{D42A27DB-BD31-4B8C-83A1-F6EECF244321}">
                <p14:modId xmlns:p14="http://schemas.microsoft.com/office/powerpoint/2010/main" val="3713238207"/>
              </p:ext>
            </p:extLst>
          </p:nvPr>
        </p:nvGraphicFramePr>
        <p:xfrm>
          <a:off x="1414344" y="1178095"/>
          <a:ext cx="9363312" cy="4654776"/>
        </p:xfrm>
        <a:graphic>
          <a:graphicData uri="http://schemas.openxmlformats.org/drawingml/2006/table">
            <a:tbl>
              <a:tblPr firstRow="1" firstCol="1" bandRow="1">
                <a:tableStyleId>{5C22544A-7EE6-4342-B048-85BDC9FD1C3A}</a:tableStyleId>
              </a:tblPr>
              <a:tblGrid>
                <a:gridCol w="4684798">
                  <a:extLst>
                    <a:ext uri="{9D8B030D-6E8A-4147-A177-3AD203B41FA5}">
                      <a16:colId xmlns:a16="http://schemas.microsoft.com/office/drawing/2014/main" val="20000"/>
                    </a:ext>
                  </a:extLst>
                </a:gridCol>
                <a:gridCol w="4678514">
                  <a:extLst>
                    <a:ext uri="{9D8B030D-6E8A-4147-A177-3AD203B41FA5}">
                      <a16:colId xmlns:a16="http://schemas.microsoft.com/office/drawing/2014/main" val="20001"/>
                    </a:ext>
                  </a:extLst>
                </a:gridCol>
              </a:tblGrid>
              <a:tr h="526533">
                <a:tc>
                  <a:txBody>
                    <a:bodyPr/>
                    <a:lstStyle/>
                    <a:p>
                      <a:pPr indent="125730" algn="ctr">
                        <a:spcAft>
                          <a:spcPts val="1200"/>
                        </a:spcAft>
                      </a:pPr>
                      <a:r>
                        <a:rPr lang="zh-CN" altLang="en-US" sz="2400" b="1" dirty="0">
                          <a:solidFill>
                            <a:schemeClr val="tx1"/>
                          </a:solidFill>
                          <a:effectLst/>
                          <a:latin typeface="Times New Roman" panose="02020603050405020304" pitchFamily="18" charset="0"/>
                          <a:ea typeface="+mn-ea"/>
                          <a:cs typeface="Times New Roman" panose="02020603050405020304" pitchFamily="18" charset="0"/>
                        </a:rPr>
                        <a:t>性能</a:t>
                      </a:r>
                      <a:endParaRPr lang="zh-CN" sz="2400" b="1"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indent="125730" algn="ctr">
                        <a:spcAft>
                          <a:spcPts val="1200"/>
                        </a:spcAft>
                      </a:pPr>
                      <a:r>
                        <a:rPr lang="zh-CN" altLang="en-US" sz="2400" b="1" dirty="0">
                          <a:solidFill>
                            <a:schemeClr val="tx1"/>
                          </a:solidFill>
                          <a:effectLst/>
                          <a:latin typeface="Times New Roman" panose="02020603050405020304" pitchFamily="18" charset="0"/>
                          <a:ea typeface="+mn-ea"/>
                          <a:cs typeface="Times New Roman" panose="02020603050405020304" pitchFamily="18" charset="0"/>
                        </a:rPr>
                        <a:t>参数</a:t>
                      </a:r>
                      <a:endParaRPr lang="zh-CN" sz="2400" b="1"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286507225"/>
                  </a:ext>
                </a:extLst>
              </a:tr>
              <a:tr h="526533">
                <a:tc>
                  <a:txBody>
                    <a:bodyPr/>
                    <a:lstStyle/>
                    <a:p>
                      <a:pPr indent="125730" algn="ctr">
                        <a:spcAft>
                          <a:spcPts val="1200"/>
                        </a:spcAft>
                      </a:pPr>
                      <a:r>
                        <a:rPr lang="zh-CN" altLang="en-US" sz="2400" b="0" dirty="0">
                          <a:solidFill>
                            <a:schemeClr val="tx1"/>
                          </a:solidFill>
                          <a:effectLst/>
                          <a:latin typeface="Times New Roman" panose="02020603050405020304" pitchFamily="18" charset="0"/>
                          <a:ea typeface="+mn-ea"/>
                          <a:cs typeface="Times New Roman" panose="02020603050405020304" pitchFamily="18" charset="0"/>
                        </a:rPr>
                        <a:t>无准直流强</a:t>
                      </a:r>
                      <a:endParaRPr lang="zh-CN" sz="2400" b="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indent="125730" algn="ctr">
                        <a:spcAft>
                          <a:spcPts val="1200"/>
                        </a:spcAft>
                      </a:pPr>
                      <a:r>
                        <a:rPr lang="en-US" altLang="zh-CN" sz="2400" b="0" dirty="0">
                          <a:solidFill>
                            <a:schemeClr val="tx1"/>
                          </a:solidFill>
                          <a:effectLst/>
                          <a:latin typeface="Times New Roman" panose="02020603050405020304" pitchFamily="18" charset="0"/>
                          <a:ea typeface="+mn-ea"/>
                          <a:cs typeface="Times New Roman" panose="02020603050405020304" pitchFamily="18" charset="0"/>
                        </a:rPr>
                        <a:t>&gt;2×10</a:t>
                      </a:r>
                      <a:r>
                        <a:rPr lang="en-US" altLang="zh-CN" sz="2400" b="0" baseline="30000" dirty="0">
                          <a:solidFill>
                            <a:schemeClr val="tx1"/>
                          </a:solidFill>
                          <a:effectLst/>
                          <a:latin typeface="Times New Roman" panose="02020603050405020304" pitchFamily="18" charset="0"/>
                          <a:ea typeface="+mn-ea"/>
                          <a:cs typeface="Times New Roman" panose="02020603050405020304" pitchFamily="18" charset="0"/>
                        </a:rPr>
                        <a:t>6</a:t>
                      </a:r>
                      <a:r>
                        <a:rPr lang="en-US" altLang="zh-CN" sz="2400" b="0" dirty="0">
                          <a:solidFill>
                            <a:schemeClr val="tx1"/>
                          </a:solidFill>
                          <a:effectLst/>
                          <a:latin typeface="Times New Roman" panose="02020603050405020304" pitchFamily="18" charset="0"/>
                          <a:ea typeface="+mn-ea"/>
                          <a:cs typeface="Times New Roman" panose="02020603050405020304" pitchFamily="18" charset="0"/>
                        </a:rPr>
                        <a:t> p/s</a:t>
                      </a:r>
                      <a:endParaRPr lang="zh-CN" sz="2400" b="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504164232"/>
                  </a:ext>
                </a:extLst>
              </a:tr>
              <a:tr h="526533">
                <a:tc>
                  <a:txBody>
                    <a:bodyPr/>
                    <a:lstStyle/>
                    <a:p>
                      <a:pPr indent="125730" algn="ctr">
                        <a:spcAft>
                          <a:spcPts val="1200"/>
                        </a:spcAft>
                      </a:pPr>
                      <a:r>
                        <a:rPr lang="en-US" sz="2400" b="0" dirty="0" err="1">
                          <a:solidFill>
                            <a:schemeClr val="tx1"/>
                          </a:solidFill>
                          <a:effectLst/>
                          <a:latin typeface="Times New Roman" panose="02020603050405020304" pitchFamily="18" charset="0"/>
                          <a:ea typeface="+mn-ea"/>
                          <a:cs typeface="Times New Roman" panose="02020603050405020304" pitchFamily="18" charset="0"/>
                        </a:rPr>
                        <a:t>弱粒子束平均</a:t>
                      </a:r>
                      <a:r>
                        <a:rPr lang="zh-CN" altLang="en-US" sz="2400" b="0" dirty="0">
                          <a:solidFill>
                            <a:schemeClr val="tx1"/>
                          </a:solidFill>
                          <a:effectLst/>
                          <a:latin typeface="Times New Roman" panose="02020603050405020304" pitchFamily="18" charset="0"/>
                          <a:ea typeface="+mn-ea"/>
                          <a:cs typeface="Times New Roman" panose="02020603050405020304" pitchFamily="18" charset="0"/>
                        </a:rPr>
                        <a:t>流强</a:t>
                      </a:r>
                      <a:endParaRPr lang="zh-CN" sz="2400" b="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125730" algn="ctr">
                        <a:spcAft>
                          <a:spcPts val="1200"/>
                        </a:spcAft>
                      </a:pPr>
                      <a:r>
                        <a:rPr lang="en-US" sz="2400" b="0" dirty="0">
                          <a:solidFill>
                            <a:schemeClr val="tx1"/>
                          </a:solidFill>
                          <a:effectLst/>
                          <a:latin typeface="Times New Roman" panose="02020603050405020304" pitchFamily="18" charset="0"/>
                          <a:ea typeface="+mn-ea"/>
                          <a:cs typeface="Times New Roman" panose="02020603050405020304" pitchFamily="18" charset="0"/>
                        </a:rPr>
                        <a:t>&lt;10 kHz@500 kW</a:t>
                      </a:r>
                      <a:endParaRPr lang="zh-CN" sz="2400" b="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37182232"/>
                  </a:ext>
                </a:extLst>
              </a:tr>
              <a:tr h="526533">
                <a:tc>
                  <a:txBody>
                    <a:bodyPr/>
                    <a:lstStyle/>
                    <a:p>
                      <a:pPr indent="125730" algn="ctr">
                        <a:spcAft>
                          <a:spcPts val="1200"/>
                        </a:spcAft>
                      </a:pPr>
                      <a:r>
                        <a:rPr lang="en-US" sz="2400" b="0" dirty="0" err="1">
                          <a:solidFill>
                            <a:schemeClr val="tx1"/>
                          </a:solidFill>
                          <a:effectLst/>
                          <a:latin typeface="Times New Roman" panose="02020603050405020304" pitchFamily="18" charset="0"/>
                          <a:ea typeface="+mn-ea"/>
                          <a:cs typeface="Times New Roman" panose="02020603050405020304" pitchFamily="18" charset="0"/>
                        </a:rPr>
                        <a:t>束斑尺寸</a:t>
                      </a:r>
                      <a:r>
                        <a:rPr lang="zh-CN" altLang="en-US" sz="2400" b="0" dirty="0">
                          <a:solidFill>
                            <a:schemeClr val="tx1"/>
                          </a:solidFill>
                          <a:effectLst/>
                          <a:latin typeface="Times New Roman" panose="02020603050405020304" pitchFamily="18" charset="0"/>
                          <a:ea typeface="+mn-ea"/>
                          <a:cs typeface="Times New Roman" panose="02020603050405020304" pitchFamily="18" charset="0"/>
                        </a:rPr>
                        <a:t>（标称尺寸）</a:t>
                      </a:r>
                      <a:endParaRPr lang="zh-CN" sz="2400" b="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125730" algn="ctr">
                        <a:spcAft>
                          <a:spcPts val="1200"/>
                        </a:spcAft>
                      </a:pPr>
                      <a:r>
                        <a:rPr lang="en-US" sz="2400" b="0" dirty="0">
                          <a:solidFill>
                            <a:schemeClr val="tx1"/>
                          </a:solidFill>
                          <a:effectLst/>
                          <a:latin typeface="Times New Roman" panose="02020603050405020304" pitchFamily="18" charset="0"/>
                          <a:ea typeface="+mn-ea"/>
                          <a:cs typeface="Times New Roman" panose="02020603050405020304" pitchFamily="18" charset="0"/>
                        </a:rPr>
                        <a:t>≤</a:t>
                      </a:r>
                      <a:r>
                        <a:rPr lang="zh-CN" altLang="en-US" sz="2400" b="0" dirty="0">
                          <a:solidFill>
                            <a:schemeClr val="tx1"/>
                          </a:solidFill>
                          <a:effectLst/>
                          <a:latin typeface="Times New Roman" panose="02020603050405020304" pitchFamily="18" charset="0"/>
                          <a:ea typeface="+mn-ea"/>
                          <a:cs typeface="Times New Roman" panose="02020603050405020304" pitchFamily="18" charset="0"/>
                        </a:rPr>
                        <a:t>（</a:t>
                      </a:r>
                      <a:r>
                        <a:rPr lang="en-US" altLang="zh-CN" sz="2400" b="0" dirty="0">
                          <a:solidFill>
                            <a:schemeClr val="tx1"/>
                          </a:solidFill>
                          <a:effectLst/>
                          <a:latin typeface="Times New Roman" panose="02020603050405020304" pitchFamily="18" charset="0"/>
                          <a:ea typeface="+mn-ea"/>
                          <a:cs typeface="Times New Roman" panose="02020603050405020304" pitchFamily="18" charset="0"/>
                        </a:rPr>
                        <a:t>20mm×20mm</a:t>
                      </a:r>
                      <a:r>
                        <a:rPr lang="zh-CN" altLang="en-US" sz="2400" b="0" dirty="0">
                          <a:solidFill>
                            <a:schemeClr val="tx1"/>
                          </a:solidFill>
                          <a:effectLst/>
                          <a:latin typeface="Times New Roman" panose="02020603050405020304" pitchFamily="18" charset="0"/>
                          <a:ea typeface="+mn-ea"/>
                          <a:cs typeface="Times New Roman" panose="02020603050405020304" pitchFamily="18" charset="0"/>
                        </a:rPr>
                        <a:t>）</a:t>
                      </a:r>
                      <a:endParaRPr lang="zh-CN" sz="2400" b="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37343083"/>
                  </a:ext>
                </a:extLst>
              </a:tr>
              <a:tr h="526533">
                <a:tc>
                  <a:txBody>
                    <a:bodyPr/>
                    <a:lstStyle/>
                    <a:p>
                      <a:pPr indent="125730" algn="ctr">
                        <a:spcAft>
                          <a:spcPts val="1200"/>
                        </a:spcAft>
                      </a:pPr>
                      <a:r>
                        <a:rPr lang="zh-CN" altLang="en-US" sz="2400" b="0" dirty="0">
                          <a:solidFill>
                            <a:schemeClr val="tx1"/>
                          </a:solidFill>
                          <a:effectLst/>
                          <a:latin typeface="Times New Roman" panose="02020603050405020304" pitchFamily="18" charset="0"/>
                          <a:ea typeface="+mn-ea"/>
                          <a:cs typeface="Times New Roman" panose="02020603050405020304" pitchFamily="18" charset="0"/>
                        </a:rPr>
                        <a:t>宏脉冲频率</a:t>
                      </a:r>
                      <a:endParaRPr lang="zh-CN" sz="2400" b="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125730" algn="ctr">
                        <a:spcAft>
                          <a:spcPts val="1200"/>
                        </a:spcAft>
                      </a:pPr>
                      <a:r>
                        <a:rPr lang="en-US" altLang="zh-CN" sz="2400" b="0" dirty="0">
                          <a:solidFill>
                            <a:schemeClr val="tx1"/>
                          </a:solidFill>
                          <a:effectLst/>
                          <a:latin typeface="Times New Roman" panose="02020603050405020304" pitchFamily="18" charset="0"/>
                          <a:ea typeface="+mn-ea"/>
                          <a:cs typeface="Times New Roman" panose="02020603050405020304" pitchFamily="18" charset="0"/>
                        </a:rPr>
                        <a:t>24 Hz</a:t>
                      </a:r>
                      <a:endParaRPr lang="zh-CN" sz="2400" b="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43136603"/>
                  </a:ext>
                </a:extLst>
              </a:tr>
              <a:tr h="526533">
                <a:tc>
                  <a:txBody>
                    <a:bodyPr/>
                    <a:lstStyle/>
                    <a:p>
                      <a:pPr indent="125730" algn="ctr">
                        <a:spcAft>
                          <a:spcPts val="1200"/>
                        </a:spcAft>
                      </a:pPr>
                      <a:r>
                        <a:rPr lang="zh-CN" altLang="en-US" sz="2400" b="0" dirty="0">
                          <a:solidFill>
                            <a:schemeClr val="tx1"/>
                          </a:solidFill>
                          <a:effectLst/>
                          <a:latin typeface="Times New Roman" panose="02020603050405020304" pitchFamily="18" charset="0"/>
                          <a:ea typeface="+mn-ea"/>
                          <a:cs typeface="Times New Roman" panose="02020603050405020304" pitchFamily="18" charset="0"/>
                        </a:rPr>
                        <a:t>宏脉冲长度</a:t>
                      </a:r>
                      <a:endParaRPr lang="zh-CN" sz="2400" b="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125730" algn="ctr">
                        <a:spcAft>
                          <a:spcPts val="1200"/>
                        </a:spcAft>
                      </a:pPr>
                      <a:r>
                        <a:rPr lang="en-US" altLang="zh-CN" sz="2400" b="0" dirty="0">
                          <a:solidFill>
                            <a:schemeClr val="tx1"/>
                          </a:solidFill>
                          <a:effectLst/>
                          <a:latin typeface="Times New Roman" panose="02020603050405020304" pitchFamily="18" charset="0"/>
                          <a:ea typeface="+mn-ea"/>
                          <a:cs typeface="Times New Roman" panose="02020603050405020304" pitchFamily="18" charset="0"/>
                        </a:rPr>
                        <a:t>1.0~1.5 </a:t>
                      </a:r>
                      <a:r>
                        <a:rPr lang="en-US" altLang="zh-CN" sz="2400" b="0" dirty="0" err="1">
                          <a:solidFill>
                            <a:schemeClr val="tx1"/>
                          </a:solidFill>
                          <a:effectLst/>
                          <a:latin typeface="Times New Roman" panose="02020603050405020304" pitchFamily="18" charset="0"/>
                          <a:ea typeface="+mn-ea"/>
                          <a:cs typeface="Times New Roman" panose="02020603050405020304" pitchFamily="18" charset="0"/>
                        </a:rPr>
                        <a:t>ms</a:t>
                      </a:r>
                      <a:endParaRPr lang="zh-CN" sz="2400" b="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10012314"/>
                  </a:ext>
                </a:extLst>
              </a:tr>
              <a:tr h="526533">
                <a:tc>
                  <a:txBody>
                    <a:bodyPr/>
                    <a:lstStyle/>
                    <a:p>
                      <a:pPr indent="125730" algn="ctr">
                        <a:spcAft>
                          <a:spcPts val="1200"/>
                        </a:spcAft>
                      </a:pPr>
                      <a:r>
                        <a:rPr lang="en-US" sz="2400" b="0" dirty="0" err="1">
                          <a:solidFill>
                            <a:schemeClr val="tx1"/>
                          </a:solidFill>
                          <a:effectLst/>
                          <a:latin typeface="Times New Roman" panose="02020603050405020304" pitchFamily="18" charset="0"/>
                          <a:ea typeface="+mn-ea"/>
                          <a:cs typeface="Times New Roman" panose="02020603050405020304" pitchFamily="18" charset="0"/>
                        </a:rPr>
                        <a:t>质子能量</a:t>
                      </a:r>
                      <a:endParaRPr lang="zh-CN" sz="2400" b="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125730" algn="ctr">
                        <a:spcAft>
                          <a:spcPts val="1200"/>
                        </a:spcAft>
                      </a:pPr>
                      <a:r>
                        <a:rPr lang="en-US" sz="2400" b="0" dirty="0">
                          <a:solidFill>
                            <a:schemeClr val="tx1"/>
                          </a:solidFill>
                          <a:effectLst/>
                          <a:latin typeface="Times New Roman" panose="02020603050405020304" pitchFamily="18" charset="0"/>
                          <a:ea typeface="+mn-ea"/>
                          <a:cs typeface="Times New Roman" panose="02020603050405020304" pitchFamily="18" charset="0"/>
                        </a:rPr>
                        <a:t>0.8-1.6 GeV</a:t>
                      </a:r>
                      <a:endParaRPr lang="zh-CN" sz="2400" b="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52187">
                <a:tc>
                  <a:txBody>
                    <a:bodyPr/>
                    <a:lstStyle/>
                    <a:p>
                      <a:pPr indent="125730" algn="ctr">
                        <a:lnSpc>
                          <a:spcPct val="100000"/>
                        </a:lnSpc>
                        <a:spcAft>
                          <a:spcPts val="0"/>
                        </a:spcAft>
                      </a:pPr>
                      <a:r>
                        <a:rPr lang="zh-CN" altLang="en-US" sz="2400" b="0" dirty="0">
                          <a:solidFill>
                            <a:schemeClr val="tx1"/>
                          </a:solidFill>
                          <a:effectLst/>
                          <a:latin typeface="Times New Roman" panose="02020603050405020304" pitchFamily="18" charset="0"/>
                          <a:ea typeface="+mn-ea"/>
                          <a:cs typeface="Times New Roman" panose="02020603050405020304" pitchFamily="18" charset="0"/>
                        </a:rPr>
                        <a:t>能量测量探测器时间分辨</a:t>
                      </a:r>
                      <a:endParaRPr lang="en-US" altLang="zh-CN" sz="2400" b="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125730" algn="ctr">
                        <a:spcAft>
                          <a:spcPts val="1200"/>
                        </a:spcAft>
                      </a:pPr>
                      <a:r>
                        <a:rPr lang="en-US" altLang="zh-CN" sz="2400" b="0" dirty="0">
                          <a:solidFill>
                            <a:schemeClr val="tx1"/>
                          </a:solidFill>
                          <a:effectLst/>
                          <a:latin typeface="Times New Roman" panose="02020603050405020304" pitchFamily="18" charset="0"/>
                          <a:ea typeface="+mn-ea"/>
                          <a:cs typeface="Times New Roman" panose="02020603050405020304" pitchFamily="18" charset="0"/>
                        </a:rPr>
                        <a:t>≤</a:t>
                      </a:r>
                      <a:r>
                        <a:rPr lang="en-US" sz="2400" b="0" dirty="0">
                          <a:solidFill>
                            <a:schemeClr val="tx1"/>
                          </a:solidFill>
                          <a:effectLst/>
                          <a:latin typeface="Times New Roman" panose="02020603050405020304" pitchFamily="18" charset="0"/>
                          <a:ea typeface="+mn-ea"/>
                          <a:cs typeface="Times New Roman" panose="02020603050405020304" pitchFamily="18" charset="0"/>
                        </a:rPr>
                        <a:t>100</a:t>
                      </a:r>
                      <a:r>
                        <a:rPr lang="en-US" altLang="zh-CN" sz="2400" b="0" dirty="0">
                          <a:solidFill>
                            <a:schemeClr val="tx1"/>
                          </a:solidFill>
                          <a:effectLst/>
                          <a:latin typeface="Times New Roman" panose="02020603050405020304" pitchFamily="18" charset="0"/>
                          <a:ea typeface="+mn-ea"/>
                          <a:cs typeface="Times New Roman" panose="02020603050405020304" pitchFamily="18" charset="0"/>
                        </a:rPr>
                        <a:t>ps</a:t>
                      </a:r>
                      <a:r>
                        <a:rPr lang="en-US" sz="2400" b="0" dirty="0">
                          <a:solidFill>
                            <a:schemeClr val="tx1"/>
                          </a:solidFill>
                          <a:effectLst/>
                          <a:latin typeface="Times New Roman" panose="02020603050405020304" pitchFamily="18" charset="0"/>
                          <a:ea typeface="+mn-ea"/>
                          <a:cs typeface="Times New Roman" panose="02020603050405020304" pitchFamily="18" charset="0"/>
                        </a:rPr>
                        <a:t>@1.6 GeV</a:t>
                      </a:r>
                      <a:endParaRPr lang="zh-CN" sz="2400" b="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530895">
                <a:tc>
                  <a:txBody>
                    <a:bodyPr/>
                    <a:lstStyle/>
                    <a:p>
                      <a:pPr indent="125730" algn="ctr">
                        <a:spcAft>
                          <a:spcPts val="1200"/>
                        </a:spcAft>
                      </a:pPr>
                      <a:r>
                        <a:rPr lang="en-US" sz="2400" b="0" dirty="0" err="1">
                          <a:solidFill>
                            <a:schemeClr val="tx1"/>
                          </a:solidFill>
                          <a:effectLst/>
                          <a:latin typeface="Times New Roman" panose="02020603050405020304" pitchFamily="18" charset="0"/>
                          <a:ea typeface="+mn-ea"/>
                          <a:cs typeface="Times New Roman" panose="02020603050405020304" pitchFamily="18" charset="0"/>
                        </a:rPr>
                        <a:t>定位精度</a:t>
                      </a:r>
                      <a:endParaRPr lang="zh-CN" sz="2400" b="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125730" algn="ctr">
                        <a:spcAft>
                          <a:spcPts val="1200"/>
                        </a:spcAft>
                      </a:pPr>
                      <a:r>
                        <a:rPr lang="en-US" sz="2400" b="0" dirty="0">
                          <a:solidFill>
                            <a:schemeClr val="tx1"/>
                          </a:solidFill>
                          <a:effectLst/>
                          <a:latin typeface="Times New Roman" panose="02020603050405020304" pitchFamily="18" charset="0"/>
                          <a:ea typeface="+mn-ea"/>
                          <a:cs typeface="Times New Roman" panose="02020603050405020304" pitchFamily="18" charset="0"/>
                        </a:rPr>
                        <a:t>&lt;10 </a:t>
                      </a:r>
                      <a:r>
                        <a:rPr lang="en-US" sz="2400" b="0" dirty="0" err="1">
                          <a:solidFill>
                            <a:schemeClr val="tx1"/>
                          </a:solidFill>
                          <a:effectLst/>
                          <a:latin typeface="Times New Roman" panose="02020603050405020304" pitchFamily="18" charset="0"/>
                          <a:ea typeface="+mn-ea"/>
                          <a:cs typeface="Times New Roman" panose="02020603050405020304" pitchFamily="18" charset="0"/>
                        </a:rPr>
                        <a:t>μm</a:t>
                      </a:r>
                      <a:endParaRPr lang="zh-CN" sz="2400" b="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94766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857D8E6-38DC-4C3D-A367-D32FEC78F37F}"/>
              </a:ext>
            </a:extLst>
          </p:cNvPr>
          <p:cNvSpPr txBox="1">
            <a:spLocks/>
          </p:cNvSpPr>
          <p:nvPr/>
        </p:nvSpPr>
        <p:spPr>
          <a:xfrm>
            <a:off x="744368" y="1493115"/>
            <a:ext cx="11142832" cy="50008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Font typeface="Wingdings" panose="05000000000000000000" pitchFamily="2" charset="2"/>
              <a:buChar char="l"/>
            </a:pPr>
            <a:r>
              <a:rPr lang="en-US" altLang="zh-CN" sz="1800" b="1" dirty="0">
                <a:solidFill>
                  <a:schemeClr val="bg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2021.09-2022.02     </a:t>
            </a:r>
            <a:r>
              <a:rPr lang="zh-CN" altLang="en-US" sz="1800" b="1" dirty="0">
                <a:solidFill>
                  <a:schemeClr val="bg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可行性设计报告</a:t>
            </a:r>
            <a:endParaRPr lang="en-US" altLang="zh-CN" sz="1800" b="1" dirty="0">
              <a:solidFill>
                <a:schemeClr val="bg2">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spcBef>
                <a:spcPts val="0"/>
              </a:spcBef>
              <a:spcAft>
                <a:spcPts val="600"/>
              </a:spcAft>
              <a:buFont typeface="Wingdings" panose="05000000000000000000" pitchFamily="2" charset="2"/>
              <a:buChar char="l"/>
              <a:tabLst>
                <a:tab pos="2241550" algn="l"/>
              </a:tabLst>
            </a:pPr>
            <a:r>
              <a:rPr lang="en-US" altLang="zh-CN" sz="1800" b="1" dirty="0">
                <a:solidFill>
                  <a:schemeClr val="bg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2022.02-2022.12     </a:t>
            </a:r>
            <a:r>
              <a:rPr lang="zh-CN" altLang="en-US" sz="1800" b="1" dirty="0">
                <a:solidFill>
                  <a:schemeClr val="bg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完成高能质子束引出和束线物理设计、终端束测系统物理设计、屏蔽防护物理设计</a:t>
            </a:r>
            <a:endParaRPr lang="en-US" altLang="zh-CN" sz="1800" b="1" dirty="0">
              <a:solidFill>
                <a:schemeClr val="bg2">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spcBef>
                <a:spcPts val="0"/>
              </a:spcBef>
              <a:spcAft>
                <a:spcPts val="600"/>
              </a:spcAft>
              <a:buFont typeface="Wingdings" panose="05000000000000000000" pitchFamily="2" charset="2"/>
              <a:buChar char="l"/>
              <a:tabLst>
                <a:tab pos="2241550" algn="l"/>
              </a:tabLst>
            </a:pPr>
            <a:r>
              <a:rPr lang="en-US" altLang="zh-CN" sz="1800" b="1"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rPr>
              <a:t>2022.12-2023.03     </a:t>
            </a:r>
            <a:r>
              <a:rPr lang="zh-CN" altLang="en-US" sz="1800" b="1"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rPr>
              <a:t>初步设计报告撰写和递交</a:t>
            </a:r>
            <a:endParaRPr lang="en-US" altLang="zh-CN" sz="1800" b="1"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spcBef>
                <a:spcPts val="0"/>
              </a:spcBef>
              <a:spcAft>
                <a:spcPts val="600"/>
              </a:spcAft>
              <a:buFont typeface="Wingdings" panose="05000000000000000000" pitchFamily="2" charset="2"/>
              <a:buChar char="l"/>
              <a:tabLst>
                <a:tab pos="2241550" algn="l"/>
              </a:tabLst>
            </a:pPr>
            <a:r>
              <a:rPr lang="en-US" altLang="zh-CN" sz="1800" b="1"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rPr>
              <a:t>2024.01-2024.12     </a:t>
            </a:r>
            <a:r>
              <a:rPr lang="zh-CN" altLang="en-US" sz="1800" b="1"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rPr>
              <a:t>物理设计及评审</a:t>
            </a:r>
            <a:endParaRPr lang="en-US" altLang="zh-CN" sz="1800" b="1"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spcBef>
                <a:spcPts val="0"/>
              </a:spcBef>
              <a:spcAft>
                <a:spcPts val="600"/>
              </a:spcAft>
              <a:buFont typeface="Wingdings" panose="05000000000000000000" pitchFamily="2" charset="2"/>
              <a:buChar char="l"/>
              <a:tabLst>
                <a:tab pos="2241550" algn="l"/>
              </a:tabLst>
            </a:pPr>
            <a:r>
              <a:rPr lang="en-US" altLang="zh-CN" sz="18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2024.12-2025.06</a:t>
            </a:r>
            <a:r>
              <a:rPr lang="zh-CN" altLang="en-US" sz="18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     工程设计及评审</a:t>
            </a:r>
            <a:endParaRPr lang="en-US" altLang="zh-CN" sz="18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spcBef>
                <a:spcPts val="0"/>
              </a:spcBef>
              <a:spcAft>
                <a:spcPts val="600"/>
              </a:spcAft>
              <a:buFont typeface="Wingdings" panose="05000000000000000000" pitchFamily="2" charset="2"/>
              <a:buChar char="l"/>
              <a:tabLst>
                <a:tab pos="2241550" algn="l"/>
              </a:tabLst>
            </a:pP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rPr>
              <a:t>2025.06-2027.05     </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实验终端各设备完成最终设计并完成实验室组装与调试</a:t>
            </a:r>
            <a:endParaRPr lang="en-US" altLang="zh-CN" sz="18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spcBef>
                <a:spcPts val="0"/>
              </a:spcBef>
              <a:spcAft>
                <a:spcPts val="600"/>
              </a:spcAft>
              <a:buFont typeface="Wingdings" panose="05000000000000000000" pitchFamily="2" charset="2"/>
              <a:buChar char="l"/>
              <a:tabLst>
                <a:tab pos="2241550" algn="l"/>
              </a:tabLst>
            </a:pP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rPr>
              <a:t>2026.02-2025.02     </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引出区设备安装</a:t>
            </a:r>
            <a:endParaRPr lang="en-US" altLang="zh-CN" sz="18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spcBef>
                <a:spcPts val="0"/>
              </a:spcBef>
              <a:spcAft>
                <a:spcPts val="600"/>
              </a:spcAft>
              <a:buFont typeface="Wingdings" panose="05000000000000000000" pitchFamily="2" charset="2"/>
              <a:buChar char="l"/>
            </a:pP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rPr>
              <a:t>2026.04-2026.08     </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终端屏蔽安装</a:t>
            </a:r>
            <a:endParaRPr lang="en-US" altLang="zh-CN" sz="18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spcBef>
                <a:spcPts val="0"/>
              </a:spcBef>
              <a:spcAft>
                <a:spcPts val="600"/>
              </a:spcAft>
              <a:buFont typeface="Wingdings" panose="05000000000000000000" pitchFamily="2" charset="2"/>
              <a:buChar char="l"/>
            </a:pP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rPr>
              <a:t>2026.04-2027.02     </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终端内工艺管线及设备安装</a:t>
            </a:r>
            <a:endParaRPr lang="en-US" altLang="zh-CN" sz="18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spcBef>
                <a:spcPts val="0"/>
              </a:spcBef>
              <a:spcAft>
                <a:spcPts val="600"/>
              </a:spcAft>
              <a:buFont typeface="Wingdings" panose="05000000000000000000" pitchFamily="2" charset="2"/>
              <a:buChar char="l"/>
            </a:pP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rPr>
              <a:t>2026.08-2027.08     </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质子输运线安装</a:t>
            </a:r>
            <a:endParaRPr lang="en-US" altLang="zh-CN" sz="18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spcBef>
                <a:spcPts val="0"/>
              </a:spcBef>
              <a:spcAft>
                <a:spcPts val="600"/>
              </a:spcAft>
              <a:buFont typeface="Wingdings" panose="05000000000000000000" pitchFamily="2" charset="2"/>
              <a:buChar char="l"/>
            </a:pP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rPr>
              <a:t>2027.05-2027.08     </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各探测系统的终端内安装</a:t>
            </a:r>
            <a:endParaRPr lang="en-US" altLang="zh-CN" sz="18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spcBef>
                <a:spcPts val="0"/>
              </a:spcBef>
              <a:spcAft>
                <a:spcPts val="600"/>
              </a:spcAft>
              <a:buFont typeface="Wingdings" panose="05000000000000000000" pitchFamily="2" charset="2"/>
              <a:buChar char="l"/>
            </a:pP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rPr>
              <a:t>2027.09-2028.04     </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系统级无束调试</a:t>
            </a:r>
            <a:endParaRPr lang="en-US" altLang="zh-CN" sz="18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spcBef>
                <a:spcPts val="0"/>
              </a:spcBef>
              <a:spcAft>
                <a:spcPts val="600"/>
              </a:spcAft>
              <a:buFont typeface="Wingdings" panose="05000000000000000000" pitchFamily="2" charset="2"/>
              <a:buChar char="l"/>
            </a:pP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rPr>
              <a:t>2028.05-2028.10     </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实验终端带束调试</a:t>
            </a:r>
            <a:endParaRPr lang="en-US" altLang="zh-CN" sz="18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spcBef>
                <a:spcPts val="0"/>
              </a:spcBef>
              <a:spcAft>
                <a:spcPts val="600"/>
              </a:spcAft>
              <a:buFont typeface="Wingdings" panose="05000000000000000000" pitchFamily="2" charset="2"/>
              <a:buChar char="l"/>
            </a:pP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rPr>
              <a:t>2028.11-2029.07     </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rPr>
              <a:t>实验终端试运行并达到验收</a:t>
            </a:r>
          </a:p>
        </p:txBody>
      </p:sp>
      <p:sp>
        <p:nvSpPr>
          <p:cNvPr id="4" name="文本框 3">
            <a:extLst>
              <a:ext uri="{FF2B5EF4-FFF2-40B4-BE49-F238E27FC236}">
                <a16:creationId xmlns:a16="http://schemas.microsoft.com/office/drawing/2014/main" id="{98D7E76D-15C5-48F6-A57D-FEDC1BB3CD64}"/>
              </a:ext>
            </a:extLst>
          </p:cNvPr>
          <p:cNvSpPr txBox="1"/>
          <p:nvPr/>
        </p:nvSpPr>
        <p:spPr>
          <a:xfrm>
            <a:off x="507999" y="438788"/>
            <a:ext cx="8201891" cy="646331"/>
          </a:xfrm>
          <a:prstGeom prst="rect">
            <a:avLst/>
          </a:prstGeom>
          <a:noFill/>
        </p:spPr>
        <p:txBody>
          <a:bodyPr wrap="square">
            <a:spAutoFit/>
          </a:bodyPr>
          <a:lstStyle/>
          <a:p>
            <a:pPr marL="0" indent="0">
              <a:buFont typeface="Arial" panose="020B0604020202020204" pitchFamily="34" charset="0"/>
              <a:buNone/>
            </a:pPr>
            <a:r>
              <a:rPr lang="en-US" altLang="zh-CN" sz="3600" dirty="0">
                <a:latin typeface="+mj-lt"/>
                <a:ea typeface="+mj-ea"/>
                <a:cs typeface="+mj-cs"/>
              </a:rPr>
              <a:t>6.1 </a:t>
            </a:r>
            <a:r>
              <a:rPr lang="zh-CN" altLang="en-US" sz="3600" dirty="0">
                <a:latin typeface="+mj-lt"/>
                <a:ea typeface="+mj-ea"/>
                <a:cs typeface="+mj-cs"/>
              </a:rPr>
              <a:t>关键建设节点</a:t>
            </a:r>
            <a:endParaRPr lang="en-US" altLang="zh-CN" sz="3600" dirty="0">
              <a:latin typeface="+mj-lt"/>
              <a:ea typeface="+mj-ea"/>
              <a:cs typeface="+mj-cs"/>
            </a:endParaRPr>
          </a:p>
        </p:txBody>
      </p:sp>
    </p:spTree>
    <p:extLst>
      <p:ext uri="{BB962C8B-B14F-4D97-AF65-F5344CB8AC3E}">
        <p14:creationId xmlns:p14="http://schemas.microsoft.com/office/powerpoint/2010/main" val="627735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986468B4-59CE-4326-A6AD-99BFD6970F7F}"/>
              </a:ext>
            </a:extLst>
          </p:cNvPr>
          <p:cNvSpPr>
            <a:spLocks noGrp="1"/>
          </p:cNvSpPr>
          <p:nvPr>
            <p:ph type="title"/>
          </p:nvPr>
        </p:nvSpPr>
        <p:spPr>
          <a:xfrm>
            <a:off x="485693" y="398158"/>
            <a:ext cx="9512189" cy="691626"/>
          </a:xfrm>
        </p:spPr>
        <p:txBody>
          <a:bodyPr vert="horz" lIns="91440" tIns="45720" rIns="91440" bIns="45720" rtlCol="0" anchor="ctr">
            <a:normAutofit/>
          </a:bodyPr>
          <a:lstStyle/>
          <a:p>
            <a:r>
              <a:rPr lang="en-US" altLang="zh-CN" sz="3200" dirty="0"/>
              <a:t>7 </a:t>
            </a:r>
            <a:r>
              <a:rPr lang="zh-CN" altLang="en-US" sz="3200" dirty="0"/>
              <a:t>次级测试束（</a:t>
            </a:r>
            <a:r>
              <a:rPr lang="en-US" altLang="zh-CN" sz="3200" dirty="0"/>
              <a:t>pions</a:t>
            </a:r>
            <a:r>
              <a:rPr lang="zh-CN" altLang="en-US" sz="3200" dirty="0"/>
              <a:t>，</a:t>
            </a:r>
            <a:r>
              <a:rPr lang="en-US" altLang="zh-CN" sz="3200" dirty="0"/>
              <a:t>muons</a:t>
            </a:r>
            <a:r>
              <a:rPr lang="zh-CN" altLang="en-US" sz="3200" dirty="0"/>
              <a:t>，重离子）</a:t>
            </a:r>
          </a:p>
        </p:txBody>
      </p:sp>
      <p:sp>
        <p:nvSpPr>
          <p:cNvPr id="4" name="内容占位符 2">
            <a:extLst>
              <a:ext uri="{FF2B5EF4-FFF2-40B4-BE49-F238E27FC236}">
                <a16:creationId xmlns:a16="http://schemas.microsoft.com/office/drawing/2014/main" id="{CBCB2DE5-4599-4134-B527-333C83552105}"/>
              </a:ext>
            </a:extLst>
          </p:cNvPr>
          <p:cNvSpPr txBox="1">
            <a:spLocks/>
          </p:cNvSpPr>
          <p:nvPr/>
        </p:nvSpPr>
        <p:spPr>
          <a:xfrm>
            <a:off x="792379" y="1225308"/>
            <a:ext cx="5934565" cy="7341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800" dirty="0"/>
              <a:t>模拟了</a:t>
            </a:r>
            <a:r>
              <a:rPr lang="en-US" altLang="zh-CN" sz="1800" dirty="0"/>
              <a:t>W</a:t>
            </a:r>
            <a:r>
              <a:rPr lang="zh-CN" altLang="en-US" sz="1800" dirty="0"/>
              <a:t>，</a:t>
            </a:r>
            <a:r>
              <a:rPr lang="en-US" altLang="zh-CN" sz="1800" dirty="0"/>
              <a:t>Fe</a:t>
            </a:r>
            <a:r>
              <a:rPr lang="zh-CN" altLang="en-US" sz="1800" dirty="0"/>
              <a:t>和</a:t>
            </a:r>
            <a:r>
              <a:rPr lang="en-US" altLang="zh-CN" sz="1800" dirty="0"/>
              <a:t>Al </a:t>
            </a:r>
            <a:r>
              <a:rPr lang="zh-CN" altLang="en-US" sz="1800" dirty="0"/>
              <a:t>三种材料， </a:t>
            </a:r>
            <a:r>
              <a:rPr lang="en-US" altLang="zh-CN" sz="1800" dirty="0"/>
              <a:t>Al</a:t>
            </a:r>
            <a:r>
              <a:rPr lang="zh-CN" altLang="en-US" sz="1800" dirty="0"/>
              <a:t>的产额阈值较高</a:t>
            </a:r>
            <a:endParaRPr lang="en-US" altLang="zh-CN" sz="1800" dirty="0"/>
          </a:p>
          <a:p>
            <a:r>
              <a:rPr lang="zh-CN" altLang="en-US" sz="1800" dirty="0"/>
              <a:t>有效传输的比例小于 </a:t>
            </a:r>
            <a:r>
              <a:rPr lang="en-US" altLang="zh-CN" sz="1800" dirty="0"/>
              <a:t>1E-6</a:t>
            </a:r>
            <a:endParaRPr lang="zh-CN" altLang="en-US" sz="1800" dirty="0"/>
          </a:p>
        </p:txBody>
      </p:sp>
      <p:pic>
        <p:nvPicPr>
          <p:cNvPr id="6" name="图片 5">
            <a:extLst>
              <a:ext uri="{FF2B5EF4-FFF2-40B4-BE49-F238E27FC236}">
                <a16:creationId xmlns:a16="http://schemas.microsoft.com/office/drawing/2014/main" id="{26103D40-70C2-402C-A0D2-9AAC0B67A4A0}"/>
              </a:ext>
            </a:extLst>
          </p:cNvPr>
          <p:cNvPicPr>
            <a:picLocks noChangeAspect="1"/>
          </p:cNvPicPr>
          <p:nvPr/>
        </p:nvPicPr>
        <p:blipFill>
          <a:blip r:embed="rId2"/>
          <a:stretch>
            <a:fillRect/>
          </a:stretch>
        </p:blipFill>
        <p:spPr>
          <a:xfrm>
            <a:off x="1008126" y="2073992"/>
            <a:ext cx="2419628" cy="2384759"/>
          </a:xfrm>
          <a:prstGeom prst="rect">
            <a:avLst/>
          </a:prstGeom>
        </p:spPr>
      </p:pic>
      <p:pic>
        <p:nvPicPr>
          <p:cNvPr id="8" name="图片 7">
            <a:extLst>
              <a:ext uri="{FF2B5EF4-FFF2-40B4-BE49-F238E27FC236}">
                <a16:creationId xmlns:a16="http://schemas.microsoft.com/office/drawing/2014/main" id="{704F70AA-B32A-41FB-A28D-2E92CEA8282B}"/>
              </a:ext>
            </a:extLst>
          </p:cNvPr>
          <p:cNvPicPr>
            <a:picLocks noChangeAspect="1"/>
          </p:cNvPicPr>
          <p:nvPr/>
        </p:nvPicPr>
        <p:blipFill>
          <a:blip r:embed="rId3"/>
          <a:stretch>
            <a:fillRect/>
          </a:stretch>
        </p:blipFill>
        <p:spPr>
          <a:xfrm>
            <a:off x="3444168" y="2073992"/>
            <a:ext cx="2804165" cy="2384759"/>
          </a:xfrm>
          <a:prstGeom prst="rect">
            <a:avLst/>
          </a:prstGeom>
        </p:spPr>
      </p:pic>
      <p:pic>
        <p:nvPicPr>
          <p:cNvPr id="9" name="图片 8">
            <a:extLst>
              <a:ext uri="{FF2B5EF4-FFF2-40B4-BE49-F238E27FC236}">
                <a16:creationId xmlns:a16="http://schemas.microsoft.com/office/drawing/2014/main" id="{83F38C8C-A9B7-40B2-92AB-E3BD5690BFD3}"/>
              </a:ext>
            </a:extLst>
          </p:cNvPr>
          <p:cNvPicPr>
            <a:picLocks noChangeAspect="1"/>
          </p:cNvPicPr>
          <p:nvPr/>
        </p:nvPicPr>
        <p:blipFill>
          <a:blip r:embed="rId4"/>
          <a:stretch>
            <a:fillRect/>
          </a:stretch>
        </p:blipFill>
        <p:spPr>
          <a:xfrm>
            <a:off x="923374" y="4478791"/>
            <a:ext cx="2512587" cy="1870049"/>
          </a:xfrm>
          <a:prstGeom prst="rect">
            <a:avLst/>
          </a:prstGeom>
        </p:spPr>
      </p:pic>
      <p:pic>
        <p:nvPicPr>
          <p:cNvPr id="11" name="图片 10">
            <a:extLst>
              <a:ext uri="{FF2B5EF4-FFF2-40B4-BE49-F238E27FC236}">
                <a16:creationId xmlns:a16="http://schemas.microsoft.com/office/drawing/2014/main" id="{5A0A6DC7-6E26-4526-A77D-0E31F2ED6E8C}"/>
              </a:ext>
            </a:extLst>
          </p:cNvPr>
          <p:cNvPicPr>
            <a:picLocks noChangeAspect="1"/>
          </p:cNvPicPr>
          <p:nvPr/>
        </p:nvPicPr>
        <p:blipFill>
          <a:blip r:embed="rId5"/>
          <a:stretch>
            <a:fillRect/>
          </a:stretch>
        </p:blipFill>
        <p:spPr>
          <a:xfrm>
            <a:off x="3619398" y="4478791"/>
            <a:ext cx="2628935" cy="1981051"/>
          </a:xfrm>
          <a:prstGeom prst="rect">
            <a:avLst/>
          </a:prstGeom>
        </p:spPr>
      </p:pic>
      <p:sp>
        <p:nvSpPr>
          <p:cNvPr id="15" name="文本框 14">
            <a:extLst>
              <a:ext uri="{FF2B5EF4-FFF2-40B4-BE49-F238E27FC236}">
                <a16:creationId xmlns:a16="http://schemas.microsoft.com/office/drawing/2014/main" id="{B6C0D49F-ADA6-4B19-A318-F0BE988E9B43}"/>
              </a:ext>
            </a:extLst>
          </p:cNvPr>
          <p:cNvSpPr txBox="1"/>
          <p:nvPr/>
        </p:nvSpPr>
        <p:spPr>
          <a:xfrm>
            <a:off x="877170" y="163097"/>
            <a:ext cx="9609513" cy="492443"/>
          </a:xfrm>
          <a:prstGeom prst="rect">
            <a:avLst/>
          </a:prstGeom>
          <a:noFill/>
        </p:spPr>
        <p:txBody>
          <a:bodyPr wrap="square" rtlCol="0">
            <a:spAutoFit/>
          </a:bodyPr>
          <a:lstStyle/>
          <a:p>
            <a:pPr algn="ctr"/>
            <a:r>
              <a:rPr lang="zh-CN" altLang="en-US" sz="2600" b="1" dirty="0">
                <a:solidFill>
                  <a:schemeClr val="bg1"/>
                </a:solidFill>
                <a:latin typeface="+mj-ea"/>
                <a:ea typeface="+mj-ea"/>
                <a:cs typeface="Times New Roman" panose="02020603050405020304" pitchFamily="18" charset="0"/>
              </a:rPr>
              <a:t>束流传输线设计（次级束）</a:t>
            </a:r>
          </a:p>
        </p:txBody>
      </p:sp>
      <p:sp>
        <p:nvSpPr>
          <p:cNvPr id="16" name="标题 1">
            <a:extLst>
              <a:ext uri="{FF2B5EF4-FFF2-40B4-BE49-F238E27FC236}">
                <a16:creationId xmlns:a16="http://schemas.microsoft.com/office/drawing/2014/main" id="{3B9E5265-66DD-4354-BE95-A4DD131C0AA8}"/>
              </a:ext>
            </a:extLst>
          </p:cNvPr>
          <p:cNvSpPr txBox="1">
            <a:spLocks/>
          </p:cNvSpPr>
          <p:nvPr/>
        </p:nvSpPr>
        <p:spPr>
          <a:xfrm>
            <a:off x="8312968" y="743971"/>
            <a:ext cx="2804165" cy="6916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000" b="1" dirty="0"/>
              <a:t>Pion </a:t>
            </a:r>
            <a:r>
              <a:rPr lang="zh-CN" altLang="en-US" sz="2000" b="1" dirty="0"/>
              <a:t>传输</a:t>
            </a:r>
          </a:p>
        </p:txBody>
      </p:sp>
      <p:grpSp>
        <p:nvGrpSpPr>
          <p:cNvPr id="17" name="组合 16">
            <a:extLst>
              <a:ext uri="{FF2B5EF4-FFF2-40B4-BE49-F238E27FC236}">
                <a16:creationId xmlns:a16="http://schemas.microsoft.com/office/drawing/2014/main" id="{EE555799-2117-4A35-BDCB-1675C2D037EC}"/>
              </a:ext>
            </a:extLst>
          </p:cNvPr>
          <p:cNvGrpSpPr/>
          <p:nvPr/>
        </p:nvGrpSpPr>
        <p:grpSpPr>
          <a:xfrm>
            <a:off x="6726945" y="2466778"/>
            <a:ext cx="4979362" cy="1553085"/>
            <a:chOff x="1097329" y="3924512"/>
            <a:chExt cx="8606883" cy="2809284"/>
          </a:xfrm>
        </p:grpSpPr>
        <p:pic>
          <p:nvPicPr>
            <p:cNvPr id="18" name="图片 17">
              <a:extLst>
                <a:ext uri="{FF2B5EF4-FFF2-40B4-BE49-F238E27FC236}">
                  <a16:creationId xmlns:a16="http://schemas.microsoft.com/office/drawing/2014/main" id="{5E5DF032-C84C-463F-BE5B-607B69B56255}"/>
                </a:ext>
              </a:extLst>
            </p:cNvPr>
            <p:cNvPicPr>
              <a:picLocks noChangeAspect="1"/>
            </p:cNvPicPr>
            <p:nvPr/>
          </p:nvPicPr>
          <p:blipFill>
            <a:blip r:embed="rId6"/>
            <a:stretch>
              <a:fillRect/>
            </a:stretch>
          </p:blipFill>
          <p:spPr>
            <a:xfrm>
              <a:off x="3904737" y="3924512"/>
              <a:ext cx="2807408" cy="2809284"/>
            </a:xfrm>
            <a:prstGeom prst="rect">
              <a:avLst/>
            </a:prstGeom>
          </p:spPr>
        </p:pic>
        <p:pic>
          <p:nvPicPr>
            <p:cNvPr id="19" name="图片 18">
              <a:extLst>
                <a:ext uri="{FF2B5EF4-FFF2-40B4-BE49-F238E27FC236}">
                  <a16:creationId xmlns:a16="http://schemas.microsoft.com/office/drawing/2014/main" id="{6A1B9964-2E68-41EE-B5DB-737B6FEEA954}"/>
                </a:ext>
              </a:extLst>
            </p:cNvPr>
            <p:cNvPicPr>
              <a:picLocks noChangeAspect="1"/>
            </p:cNvPicPr>
            <p:nvPr/>
          </p:nvPicPr>
          <p:blipFill>
            <a:blip r:embed="rId7"/>
            <a:stretch>
              <a:fillRect/>
            </a:stretch>
          </p:blipFill>
          <p:spPr>
            <a:xfrm>
              <a:off x="1097329" y="3924512"/>
              <a:ext cx="2807408" cy="2809284"/>
            </a:xfrm>
            <a:prstGeom prst="rect">
              <a:avLst/>
            </a:prstGeom>
          </p:spPr>
        </p:pic>
        <p:pic>
          <p:nvPicPr>
            <p:cNvPr id="20" name="图片 19">
              <a:extLst>
                <a:ext uri="{FF2B5EF4-FFF2-40B4-BE49-F238E27FC236}">
                  <a16:creationId xmlns:a16="http://schemas.microsoft.com/office/drawing/2014/main" id="{8E741926-B844-4B34-8751-53968A2E831E}"/>
                </a:ext>
              </a:extLst>
            </p:cNvPr>
            <p:cNvPicPr>
              <a:picLocks noChangeAspect="1"/>
            </p:cNvPicPr>
            <p:nvPr/>
          </p:nvPicPr>
          <p:blipFill>
            <a:blip r:embed="rId8"/>
            <a:stretch>
              <a:fillRect/>
            </a:stretch>
          </p:blipFill>
          <p:spPr>
            <a:xfrm>
              <a:off x="6870317" y="3924512"/>
              <a:ext cx="2833895" cy="2809284"/>
            </a:xfrm>
            <a:prstGeom prst="rect">
              <a:avLst/>
            </a:prstGeom>
          </p:spPr>
        </p:pic>
      </p:grpSp>
      <p:grpSp>
        <p:nvGrpSpPr>
          <p:cNvPr id="21" name="组合 20">
            <a:extLst>
              <a:ext uri="{FF2B5EF4-FFF2-40B4-BE49-F238E27FC236}">
                <a16:creationId xmlns:a16="http://schemas.microsoft.com/office/drawing/2014/main" id="{A2AC7FE5-CA8B-46F2-954A-DE994FCBEEB9}"/>
              </a:ext>
            </a:extLst>
          </p:cNvPr>
          <p:cNvGrpSpPr/>
          <p:nvPr/>
        </p:nvGrpSpPr>
        <p:grpSpPr>
          <a:xfrm>
            <a:off x="6662567" y="5031164"/>
            <a:ext cx="4900177" cy="1553086"/>
            <a:chOff x="1157012" y="3887464"/>
            <a:chExt cx="8759318" cy="2834011"/>
          </a:xfrm>
        </p:grpSpPr>
        <p:pic>
          <p:nvPicPr>
            <p:cNvPr id="22" name="图片 21">
              <a:extLst>
                <a:ext uri="{FF2B5EF4-FFF2-40B4-BE49-F238E27FC236}">
                  <a16:creationId xmlns:a16="http://schemas.microsoft.com/office/drawing/2014/main" id="{6D0886C7-6F94-4C38-92C6-D62E5151D7B9}"/>
                </a:ext>
              </a:extLst>
            </p:cNvPr>
            <p:cNvPicPr>
              <a:picLocks noChangeAspect="1"/>
            </p:cNvPicPr>
            <p:nvPr/>
          </p:nvPicPr>
          <p:blipFill>
            <a:blip r:embed="rId9"/>
            <a:stretch>
              <a:fillRect/>
            </a:stretch>
          </p:blipFill>
          <p:spPr>
            <a:xfrm>
              <a:off x="1157012" y="3887465"/>
              <a:ext cx="2717689" cy="2834010"/>
            </a:xfrm>
            <a:prstGeom prst="rect">
              <a:avLst/>
            </a:prstGeom>
          </p:spPr>
        </p:pic>
        <p:pic>
          <p:nvPicPr>
            <p:cNvPr id="23" name="图片 22">
              <a:extLst>
                <a:ext uri="{FF2B5EF4-FFF2-40B4-BE49-F238E27FC236}">
                  <a16:creationId xmlns:a16="http://schemas.microsoft.com/office/drawing/2014/main" id="{86BED080-A6F0-40A1-BDD2-69E618B2ED66}"/>
                </a:ext>
              </a:extLst>
            </p:cNvPr>
            <p:cNvPicPr>
              <a:picLocks noChangeAspect="1"/>
            </p:cNvPicPr>
            <p:nvPr/>
          </p:nvPicPr>
          <p:blipFill>
            <a:blip r:embed="rId10"/>
            <a:stretch>
              <a:fillRect/>
            </a:stretch>
          </p:blipFill>
          <p:spPr>
            <a:xfrm>
              <a:off x="4107189" y="3924512"/>
              <a:ext cx="2833455" cy="2752386"/>
            </a:xfrm>
            <a:prstGeom prst="rect">
              <a:avLst/>
            </a:prstGeom>
          </p:spPr>
        </p:pic>
        <p:pic>
          <p:nvPicPr>
            <p:cNvPr id="24" name="图片 23">
              <a:extLst>
                <a:ext uri="{FF2B5EF4-FFF2-40B4-BE49-F238E27FC236}">
                  <a16:creationId xmlns:a16="http://schemas.microsoft.com/office/drawing/2014/main" id="{4494F37E-C27B-46FD-AC87-A53512F7E3B5}"/>
                </a:ext>
              </a:extLst>
            </p:cNvPr>
            <p:cNvPicPr>
              <a:picLocks noChangeAspect="1"/>
            </p:cNvPicPr>
            <p:nvPr/>
          </p:nvPicPr>
          <p:blipFill>
            <a:blip r:embed="rId11"/>
            <a:stretch>
              <a:fillRect/>
            </a:stretch>
          </p:blipFill>
          <p:spPr>
            <a:xfrm>
              <a:off x="7173131" y="3887464"/>
              <a:ext cx="2743199" cy="2800567"/>
            </a:xfrm>
            <a:prstGeom prst="rect">
              <a:avLst/>
            </a:prstGeom>
          </p:spPr>
        </p:pic>
      </p:grpSp>
      <p:sp>
        <p:nvSpPr>
          <p:cNvPr id="25" name="内容占位符 2">
            <a:extLst>
              <a:ext uri="{FF2B5EF4-FFF2-40B4-BE49-F238E27FC236}">
                <a16:creationId xmlns:a16="http://schemas.microsoft.com/office/drawing/2014/main" id="{6A93BEEC-D592-48AE-953E-175CF3D0CEB0}"/>
              </a:ext>
            </a:extLst>
          </p:cNvPr>
          <p:cNvSpPr txBox="1">
            <a:spLocks/>
          </p:cNvSpPr>
          <p:nvPr/>
        </p:nvSpPr>
        <p:spPr>
          <a:xfrm>
            <a:off x="7839661" y="1435277"/>
            <a:ext cx="3140397" cy="993593"/>
          </a:xfrm>
          <a:prstGeom prst="rect">
            <a:avLst/>
          </a:prstGeom>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zh-CN" sz="1400" dirty="0" err="1">
                <a:latin typeface="Times New Roman" panose="02020603050405020304" pitchFamily="18" charset="0"/>
                <a:cs typeface="Times New Roman" panose="02020603050405020304" pitchFamily="18" charset="0"/>
              </a:rPr>
              <a:t>σ</a:t>
            </a:r>
            <a:r>
              <a:rPr lang="en-US" altLang="zh-CN" sz="1400" baseline="-25000" dirty="0" err="1">
                <a:latin typeface="Times New Roman" panose="02020603050405020304" pitchFamily="18" charset="0"/>
                <a:cs typeface="Times New Roman" panose="02020603050405020304" pitchFamily="18" charset="0"/>
              </a:rPr>
              <a:t>X</a:t>
            </a:r>
            <a:r>
              <a:rPr lang="en-US" altLang="zh-CN" sz="1400" dirty="0">
                <a:latin typeface="Times New Roman" panose="02020603050405020304" pitchFamily="18" charset="0"/>
                <a:cs typeface="Times New Roman" panose="02020603050405020304" pitchFamily="18" charset="0"/>
              </a:rPr>
              <a:t> = </a:t>
            </a:r>
            <a:r>
              <a:rPr lang="en-US" altLang="zh-CN" sz="1400" dirty="0" err="1">
                <a:latin typeface="Times New Roman" panose="02020603050405020304" pitchFamily="18" charset="0"/>
                <a:cs typeface="Times New Roman" panose="02020603050405020304" pitchFamily="18" charset="0"/>
              </a:rPr>
              <a:t>σ</a:t>
            </a:r>
            <a:r>
              <a:rPr lang="en-US" altLang="zh-CN" sz="1400" baseline="-25000" dirty="0" err="1">
                <a:latin typeface="Times New Roman" panose="02020603050405020304" pitchFamily="18" charset="0"/>
                <a:cs typeface="Times New Roman" panose="02020603050405020304" pitchFamily="18" charset="0"/>
              </a:rPr>
              <a:t>Y</a:t>
            </a:r>
            <a:r>
              <a:rPr lang="en-US" altLang="zh-CN" sz="1400" dirty="0">
                <a:latin typeface="Times New Roman" panose="02020603050405020304" pitchFamily="18" charset="0"/>
                <a:cs typeface="Times New Roman" panose="02020603050405020304" pitchFamily="18" charset="0"/>
              </a:rPr>
              <a:t> = 10 mm</a:t>
            </a:r>
            <a:r>
              <a:rPr lang="zh-CN" altLang="en-US" sz="1400" dirty="0">
                <a:latin typeface="Times New Roman" panose="02020603050405020304" pitchFamily="18" charset="0"/>
                <a:cs typeface="Times New Roman" panose="02020603050405020304" pitchFamily="18" charset="0"/>
              </a:rPr>
              <a:t>； </a:t>
            </a:r>
            <a:r>
              <a:rPr lang="en-US" altLang="zh-CN" sz="1400" dirty="0" err="1">
                <a:latin typeface="Times New Roman" panose="02020603050405020304" pitchFamily="18" charset="0"/>
                <a:cs typeface="Times New Roman" panose="02020603050405020304" pitchFamily="18" charset="0"/>
              </a:rPr>
              <a:t>σ</a:t>
            </a:r>
            <a:r>
              <a:rPr lang="en-US" altLang="zh-CN" sz="1400" baseline="-25000" dirty="0" err="1">
                <a:latin typeface="Times New Roman" panose="02020603050405020304" pitchFamily="18" charset="0"/>
                <a:cs typeface="Times New Roman" panose="02020603050405020304" pitchFamily="18" charset="0"/>
              </a:rPr>
              <a:t>Xp</a:t>
            </a:r>
            <a:r>
              <a:rPr lang="en-US" altLang="zh-CN" sz="1400" dirty="0">
                <a:latin typeface="Times New Roman" panose="02020603050405020304" pitchFamily="18" charset="0"/>
                <a:cs typeface="Times New Roman" panose="02020603050405020304" pitchFamily="18" charset="0"/>
              </a:rPr>
              <a:t> = </a:t>
            </a:r>
            <a:r>
              <a:rPr lang="en-US" altLang="zh-CN" sz="1400" dirty="0" err="1">
                <a:latin typeface="Times New Roman" panose="02020603050405020304" pitchFamily="18" charset="0"/>
                <a:cs typeface="Times New Roman" panose="02020603050405020304" pitchFamily="18" charset="0"/>
              </a:rPr>
              <a:t>σ</a:t>
            </a:r>
            <a:r>
              <a:rPr lang="en-US" altLang="zh-CN" sz="1400" baseline="-25000" dirty="0" err="1">
                <a:latin typeface="Times New Roman" panose="02020603050405020304" pitchFamily="18" charset="0"/>
                <a:cs typeface="Times New Roman" panose="02020603050405020304" pitchFamily="18" charset="0"/>
              </a:rPr>
              <a:t>Yp</a:t>
            </a:r>
            <a:r>
              <a:rPr lang="en-US" altLang="zh-CN" sz="1400" dirty="0">
                <a:latin typeface="Times New Roman" panose="02020603050405020304" pitchFamily="18" charset="0"/>
                <a:cs typeface="Times New Roman" panose="02020603050405020304" pitchFamily="18" charset="0"/>
              </a:rPr>
              <a:t> = 2 </a:t>
            </a:r>
            <a:r>
              <a:rPr lang="en-US" altLang="zh-CN" sz="1400" dirty="0" err="1">
                <a:latin typeface="Times New Roman" panose="02020603050405020304" pitchFamily="18" charset="0"/>
                <a:cs typeface="Times New Roman" panose="02020603050405020304" pitchFamily="18" charset="0"/>
              </a:rPr>
              <a:t>mrad</a:t>
            </a:r>
            <a:endParaRPr lang="en-US" altLang="zh-CN" sz="1400" dirty="0">
              <a:latin typeface="Times New Roman" panose="02020603050405020304" pitchFamily="18" charset="0"/>
              <a:cs typeface="Times New Roman" panose="02020603050405020304" pitchFamily="18" charset="0"/>
            </a:endParaRPr>
          </a:p>
          <a:p>
            <a:pPr marL="0" indent="0">
              <a:lnSpc>
                <a:spcPct val="100000"/>
              </a:lnSpc>
              <a:buNone/>
            </a:pPr>
            <a:r>
              <a:rPr lang="en-US" altLang="zh-CN" sz="1400" dirty="0" err="1">
                <a:latin typeface="Times New Roman" panose="02020603050405020304" pitchFamily="18" charset="0"/>
                <a:cs typeface="Times New Roman" panose="02020603050405020304" pitchFamily="18" charset="0"/>
              </a:rPr>
              <a:t>P</a:t>
            </a:r>
            <a:r>
              <a:rPr lang="en-US" altLang="zh-CN" sz="1400" baseline="-25000" dirty="0" err="1">
                <a:latin typeface="Times New Roman" panose="02020603050405020304" pitchFamily="18" charset="0"/>
                <a:cs typeface="Times New Roman" panose="02020603050405020304" pitchFamily="18" charset="0"/>
              </a:rPr>
              <a:t>Mean</a:t>
            </a:r>
            <a:r>
              <a:rPr lang="en-US" altLang="zh-CN" sz="1400" dirty="0">
                <a:latin typeface="Times New Roman" panose="02020603050405020304" pitchFamily="18" charset="0"/>
                <a:cs typeface="Times New Roman" panose="02020603050405020304" pitchFamily="18" charset="0"/>
              </a:rPr>
              <a:t> = 416.8 MeV/c</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N</a:t>
            </a:r>
            <a:r>
              <a:rPr lang="en-US" altLang="zh-CN" sz="1400" baseline="-25000" dirty="0">
                <a:latin typeface="Times New Roman" panose="02020603050405020304" pitchFamily="18" charset="0"/>
                <a:cs typeface="Times New Roman" panose="02020603050405020304" pitchFamily="18" charset="0"/>
              </a:rPr>
              <a:t>p</a:t>
            </a:r>
            <a:r>
              <a:rPr lang="en-US" altLang="zh-CN" sz="1400" dirty="0">
                <a:latin typeface="Times New Roman" panose="02020603050405020304" pitchFamily="18" charset="0"/>
                <a:cs typeface="Times New Roman" panose="02020603050405020304" pitchFamily="18" charset="0"/>
              </a:rPr>
              <a:t>=50k</a:t>
            </a:r>
          </a:p>
          <a:p>
            <a:pPr marL="0" indent="0">
              <a:lnSpc>
                <a:spcPct val="100000"/>
              </a:lnSpc>
              <a:buNone/>
            </a:pPr>
            <a:r>
              <a:rPr lang="zh-CN" altLang="en-US" sz="1400" dirty="0">
                <a:latin typeface="Times New Roman" panose="02020603050405020304" pitchFamily="18" charset="0"/>
                <a:cs typeface="Times New Roman" panose="02020603050405020304" pitchFamily="18" charset="0"/>
              </a:rPr>
              <a:t>传输效率： </a:t>
            </a:r>
            <a:r>
              <a:rPr lang="en-US" altLang="zh-CN" sz="1400" dirty="0">
                <a:latin typeface="Times New Roman" panose="02020603050405020304" pitchFamily="18" charset="0"/>
                <a:cs typeface="Times New Roman" panose="02020603050405020304" pitchFamily="18" charset="0"/>
              </a:rPr>
              <a:t>33%  (</a:t>
            </a:r>
            <a:r>
              <a:rPr lang="zh-CN" altLang="en-US" sz="1400" dirty="0">
                <a:latin typeface="Times New Roman" panose="02020603050405020304" pitchFamily="18" charset="0"/>
                <a:cs typeface="Times New Roman" panose="02020603050405020304" pitchFamily="18" charset="0"/>
              </a:rPr>
              <a:t>衰变的</a:t>
            </a:r>
            <a:r>
              <a:rPr lang="en-US" altLang="zh-CN" sz="1400" dirty="0">
                <a:latin typeface="Times New Roman" panose="02020603050405020304" pitchFamily="18" charset="0"/>
                <a:cs typeface="Times New Roman" panose="02020603050405020304" pitchFamily="18" charset="0"/>
              </a:rPr>
              <a:t>pion</a:t>
            </a:r>
            <a:r>
              <a:rPr lang="zh-CN" altLang="en-US" sz="1400" dirty="0">
                <a:latin typeface="Times New Roman" panose="02020603050405020304" pitchFamily="18" charset="0"/>
                <a:cs typeface="Times New Roman" panose="02020603050405020304" pitchFamily="18" charset="0"/>
              </a:rPr>
              <a:t>较多</a:t>
            </a:r>
            <a:r>
              <a:rPr lang="zh-CN" altLang="en-US" sz="1400" dirty="0"/>
              <a:t>）</a:t>
            </a:r>
          </a:p>
          <a:p>
            <a:pPr marL="0" indent="0">
              <a:buNone/>
            </a:pPr>
            <a:endParaRPr lang="zh-CN" altLang="en-US" sz="1400" dirty="0"/>
          </a:p>
        </p:txBody>
      </p:sp>
      <p:sp>
        <p:nvSpPr>
          <p:cNvPr id="26" name="内容占位符 2">
            <a:extLst>
              <a:ext uri="{FF2B5EF4-FFF2-40B4-BE49-F238E27FC236}">
                <a16:creationId xmlns:a16="http://schemas.microsoft.com/office/drawing/2014/main" id="{76959F4E-170E-4336-AF68-3B1EA13A6CC7}"/>
              </a:ext>
            </a:extLst>
          </p:cNvPr>
          <p:cNvSpPr txBox="1">
            <a:spLocks/>
          </p:cNvSpPr>
          <p:nvPr/>
        </p:nvSpPr>
        <p:spPr>
          <a:xfrm>
            <a:off x="7839662" y="4057874"/>
            <a:ext cx="3140396" cy="993593"/>
          </a:xfrm>
          <a:prstGeom prst="rect">
            <a:avLst/>
          </a:prstGeom>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zh-CN" sz="1400" dirty="0" err="1">
                <a:latin typeface="Times New Roman" panose="02020603050405020304" pitchFamily="18" charset="0"/>
                <a:cs typeface="Times New Roman" panose="02020603050405020304" pitchFamily="18" charset="0"/>
              </a:rPr>
              <a:t>σ</a:t>
            </a:r>
            <a:r>
              <a:rPr lang="en-US" altLang="zh-CN" sz="1400" baseline="-25000" dirty="0" err="1">
                <a:latin typeface="Times New Roman" panose="02020603050405020304" pitchFamily="18" charset="0"/>
                <a:cs typeface="Times New Roman" panose="02020603050405020304" pitchFamily="18" charset="0"/>
              </a:rPr>
              <a:t>X</a:t>
            </a:r>
            <a:r>
              <a:rPr lang="en-US" altLang="zh-CN" sz="1400" dirty="0">
                <a:latin typeface="Times New Roman" panose="02020603050405020304" pitchFamily="18" charset="0"/>
                <a:cs typeface="Times New Roman" panose="02020603050405020304" pitchFamily="18" charset="0"/>
              </a:rPr>
              <a:t> = </a:t>
            </a:r>
            <a:r>
              <a:rPr lang="en-US" altLang="zh-CN" sz="1400" dirty="0" err="1">
                <a:latin typeface="Times New Roman" panose="02020603050405020304" pitchFamily="18" charset="0"/>
                <a:cs typeface="Times New Roman" panose="02020603050405020304" pitchFamily="18" charset="0"/>
              </a:rPr>
              <a:t>σ</a:t>
            </a:r>
            <a:r>
              <a:rPr lang="en-US" altLang="zh-CN" sz="1400" baseline="-25000" dirty="0" err="1">
                <a:latin typeface="Times New Roman" panose="02020603050405020304" pitchFamily="18" charset="0"/>
                <a:cs typeface="Times New Roman" panose="02020603050405020304" pitchFamily="18" charset="0"/>
              </a:rPr>
              <a:t>Y</a:t>
            </a:r>
            <a:r>
              <a:rPr lang="en-US" altLang="zh-CN" sz="1400" dirty="0">
                <a:latin typeface="Times New Roman" panose="02020603050405020304" pitchFamily="18" charset="0"/>
                <a:cs typeface="Times New Roman" panose="02020603050405020304" pitchFamily="18" charset="0"/>
              </a:rPr>
              <a:t> = 10 mm</a:t>
            </a:r>
            <a:r>
              <a:rPr lang="zh-CN" altLang="en-US" sz="1400" dirty="0">
                <a:latin typeface="Times New Roman" panose="02020603050405020304" pitchFamily="18" charset="0"/>
                <a:cs typeface="Times New Roman" panose="02020603050405020304" pitchFamily="18" charset="0"/>
              </a:rPr>
              <a:t>； </a:t>
            </a:r>
            <a:r>
              <a:rPr lang="en-US" altLang="zh-CN" sz="1400" dirty="0" err="1">
                <a:latin typeface="Times New Roman" panose="02020603050405020304" pitchFamily="18" charset="0"/>
                <a:cs typeface="Times New Roman" panose="02020603050405020304" pitchFamily="18" charset="0"/>
              </a:rPr>
              <a:t>σ</a:t>
            </a:r>
            <a:r>
              <a:rPr lang="en-US" altLang="zh-CN" sz="1400" baseline="-25000" dirty="0" err="1">
                <a:latin typeface="Times New Roman" panose="02020603050405020304" pitchFamily="18" charset="0"/>
                <a:cs typeface="Times New Roman" panose="02020603050405020304" pitchFamily="18" charset="0"/>
              </a:rPr>
              <a:t>Xp</a:t>
            </a:r>
            <a:r>
              <a:rPr lang="en-US" altLang="zh-CN" sz="1400" dirty="0">
                <a:latin typeface="Times New Roman" panose="02020603050405020304" pitchFamily="18" charset="0"/>
                <a:cs typeface="Times New Roman" panose="02020603050405020304" pitchFamily="18" charset="0"/>
              </a:rPr>
              <a:t> = </a:t>
            </a:r>
            <a:r>
              <a:rPr lang="en-US" altLang="zh-CN" sz="1400" dirty="0" err="1">
                <a:latin typeface="Times New Roman" panose="02020603050405020304" pitchFamily="18" charset="0"/>
                <a:cs typeface="Times New Roman" panose="02020603050405020304" pitchFamily="18" charset="0"/>
              </a:rPr>
              <a:t>σ</a:t>
            </a:r>
            <a:r>
              <a:rPr lang="en-US" altLang="zh-CN" sz="1400" baseline="-25000" dirty="0" err="1">
                <a:latin typeface="Times New Roman" panose="02020603050405020304" pitchFamily="18" charset="0"/>
                <a:cs typeface="Times New Roman" panose="02020603050405020304" pitchFamily="18" charset="0"/>
              </a:rPr>
              <a:t>Yp</a:t>
            </a:r>
            <a:r>
              <a:rPr lang="en-US" altLang="zh-CN" sz="1400" dirty="0">
                <a:latin typeface="Times New Roman" panose="02020603050405020304" pitchFamily="18" charset="0"/>
                <a:cs typeface="Times New Roman" panose="02020603050405020304" pitchFamily="18" charset="0"/>
              </a:rPr>
              <a:t> = 2 </a:t>
            </a:r>
            <a:r>
              <a:rPr lang="en-US" altLang="zh-CN" sz="1400" dirty="0" err="1">
                <a:latin typeface="Times New Roman" panose="02020603050405020304" pitchFamily="18" charset="0"/>
                <a:cs typeface="Times New Roman" panose="02020603050405020304" pitchFamily="18" charset="0"/>
              </a:rPr>
              <a:t>mrad</a:t>
            </a:r>
            <a:endParaRPr lang="en-US" altLang="zh-CN" sz="1400" dirty="0">
              <a:latin typeface="Times New Roman" panose="02020603050405020304" pitchFamily="18" charset="0"/>
              <a:cs typeface="Times New Roman" panose="02020603050405020304" pitchFamily="18" charset="0"/>
            </a:endParaRPr>
          </a:p>
          <a:p>
            <a:pPr marL="0" indent="0">
              <a:lnSpc>
                <a:spcPct val="100000"/>
              </a:lnSpc>
              <a:buNone/>
            </a:pPr>
            <a:r>
              <a:rPr lang="en-US" altLang="zh-CN" sz="1400" dirty="0" err="1">
                <a:latin typeface="Times New Roman" panose="02020603050405020304" pitchFamily="18" charset="0"/>
                <a:cs typeface="Times New Roman" panose="02020603050405020304" pitchFamily="18" charset="0"/>
              </a:rPr>
              <a:t>P</a:t>
            </a:r>
            <a:r>
              <a:rPr lang="en-US" altLang="zh-CN" sz="1400" baseline="-25000" dirty="0" err="1">
                <a:latin typeface="Times New Roman" panose="02020603050405020304" pitchFamily="18" charset="0"/>
                <a:cs typeface="Times New Roman" panose="02020603050405020304" pitchFamily="18" charset="0"/>
              </a:rPr>
              <a:t>Mean</a:t>
            </a:r>
            <a:r>
              <a:rPr lang="en-US" altLang="zh-CN" sz="1400" dirty="0">
                <a:latin typeface="Times New Roman" panose="02020603050405020304" pitchFamily="18" charset="0"/>
                <a:cs typeface="Times New Roman" panose="02020603050405020304" pitchFamily="18" charset="0"/>
              </a:rPr>
              <a:t> = 726.3 MeV/c</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N</a:t>
            </a:r>
            <a:r>
              <a:rPr lang="en-US" altLang="zh-CN" sz="1400" baseline="-25000" dirty="0">
                <a:latin typeface="Times New Roman" panose="02020603050405020304" pitchFamily="18" charset="0"/>
                <a:cs typeface="Times New Roman" panose="02020603050405020304" pitchFamily="18" charset="0"/>
              </a:rPr>
              <a:t>p</a:t>
            </a:r>
            <a:r>
              <a:rPr lang="en-US" altLang="zh-CN" sz="1400" dirty="0">
                <a:latin typeface="Times New Roman" panose="02020603050405020304" pitchFamily="18" charset="0"/>
                <a:cs typeface="Times New Roman" panose="02020603050405020304" pitchFamily="18" charset="0"/>
              </a:rPr>
              <a:t>=50k</a:t>
            </a:r>
          </a:p>
          <a:p>
            <a:pPr marL="0" indent="0">
              <a:lnSpc>
                <a:spcPct val="100000"/>
              </a:lnSpc>
              <a:buNone/>
            </a:pPr>
            <a:r>
              <a:rPr lang="zh-CN" altLang="en-US" sz="1400" dirty="0">
                <a:latin typeface="Times New Roman" panose="02020603050405020304" pitchFamily="18" charset="0"/>
                <a:cs typeface="Times New Roman" panose="02020603050405020304" pitchFamily="18" charset="0"/>
              </a:rPr>
              <a:t>传输效率： </a:t>
            </a:r>
            <a:r>
              <a:rPr lang="en-US" altLang="zh-CN" sz="1400" dirty="0">
                <a:latin typeface="Times New Roman" panose="02020603050405020304" pitchFamily="18" charset="0"/>
                <a:cs typeface="Times New Roman" panose="02020603050405020304" pitchFamily="18" charset="0"/>
              </a:rPr>
              <a:t>48.9% </a:t>
            </a:r>
            <a:endParaRPr lang="zh-CN" altLang="en-US" sz="1400" dirty="0"/>
          </a:p>
          <a:p>
            <a:pPr marL="0" indent="0">
              <a:buNone/>
            </a:pPr>
            <a:endParaRPr lang="zh-CN" altLang="en-US" sz="1400" dirty="0"/>
          </a:p>
        </p:txBody>
      </p:sp>
      <p:sp>
        <p:nvSpPr>
          <p:cNvPr id="28" name="标题 1">
            <a:extLst>
              <a:ext uri="{FF2B5EF4-FFF2-40B4-BE49-F238E27FC236}">
                <a16:creationId xmlns:a16="http://schemas.microsoft.com/office/drawing/2014/main" id="{E2E93958-D7B6-4B99-9D4D-59DDBA1B78FC}"/>
              </a:ext>
            </a:extLst>
          </p:cNvPr>
          <p:cNvSpPr txBox="1">
            <a:spLocks/>
          </p:cNvSpPr>
          <p:nvPr/>
        </p:nvSpPr>
        <p:spPr>
          <a:xfrm>
            <a:off x="6339840" y="1758284"/>
            <a:ext cx="1418420" cy="509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ctr">
              <a:buFont typeface="Wingdings" panose="05000000000000000000" pitchFamily="2" charset="2"/>
              <a:buChar char="p"/>
            </a:pPr>
            <a:r>
              <a:rPr lang="en-US" altLang="zh-CN" sz="1600" b="1" dirty="0">
                <a:latin typeface="Times New Roman" panose="02020603050405020304" pitchFamily="18" charset="0"/>
                <a:cs typeface="Times New Roman" panose="02020603050405020304" pitchFamily="18" charset="0"/>
              </a:rPr>
              <a:t>300 MeV:</a:t>
            </a:r>
            <a:endParaRPr lang="zh-CN" altLang="en-US" sz="1600" b="1" dirty="0">
              <a:latin typeface="Times New Roman" panose="02020603050405020304" pitchFamily="18" charset="0"/>
              <a:cs typeface="Times New Roman" panose="02020603050405020304" pitchFamily="18" charset="0"/>
            </a:endParaRPr>
          </a:p>
        </p:txBody>
      </p:sp>
      <p:sp>
        <p:nvSpPr>
          <p:cNvPr id="29" name="标题 1">
            <a:extLst>
              <a:ext uri="{FF2B5EF4-FFF2-40B4-BE49-F238E27FC236}">
                <a16:creationId xmlns:a16="http://schemas.microsoft.com/office/drawing/2014/main" id="{FA242BDA-3174-4406-8F00-09B9E0424BA2}"/>
              </a:ext>
            </a:extLst>
          </p:cNvPr>
          <p:cNvSpPr txBox="1">
            <a:spLocks/>
          </p:cNvSpPr>
          <p:nvPr/>
        </p:nvSpPr>
        <p:spPr>
          <a:xfrm>
            <a:off x="6398446" y="4270809"/>
            <a:ext cx="1481734" cy="509410"/>
          </a:xfrm>
          <a:prstGeom prst="rect">
            <a:avLst/>
          </a:prstGeom>
        </p:spPr>
        <p:txBody>
          <a:bodyPr vert="horz" lIns="91440" tIns="45720" rIns="91440" bIns="45720" rtlCol="0" anchor="ctr">
            <a:normAutofit/>
          </a:bodyPr>
          <a:lstStyle>
            <a:defPPr>
              <a:defRPr lang="zh-CN"/>
            </a:defPPr>
            <a:lvl1pPr marL="285750" indent="-285750" algn="ctr">
              <a:lnSpc>
                <a:spcPct val="90000"/>
              </a:lnSpc>
              <a:spcBef>
                <a:spcPct val="0"/>
              </a:spcBef>
              <a:buFont typeface="Wingdings" panose="05000000000000000000" pitchFamily="2" charset="2"/>
              <a:buChar char="p"/>
              <a:defRPr sz="1600" b="1">
                <a:latin typeface="Times New Roman" panose="02020603050405020304" pitchFamily="18" charset="0"/>
                <a:ea typeface="+mj-ea"/>
                <a:cs typeface="Times New Roman" panose="02020603050405020304" pitchFamily="18" charset="0"/>
              </a:defRPr>
            </a:lvl1pPr>
          </a:lstStyle>
          <a:p>
            <a:r>
              <a:rPr lang="en-US" altLang="zh-CN" dirty="0"/>
              <a:t>600 MeV:</a:t>
            </a:r>
            <a:endParaRPr lang="zh-CN" altLang="en-US" dirty="0"/>
          </a:p>
        </p:txBody>
      </p:sp>
      <p:sp>
        <p:nvSpPr>
          <p:cNvPr id="2" name="文本框 1">
            <a:extLst>
              <a:ext uri="{FF2B5EF4-FFF2-40B4-BE49-F238E27FC236}">
                <a16:creationId xmlns:a16="http://schemas.microsoft.com/office/drawing/2014/main" id="{75EEFBD4-8F38-46A4-BFE5-FC9ED6D40EB4}"/>
              </a:ext>
            </a:extLst>
          </p:cNvPr>
          <p:cNvSpPr txBox="1"/>
          <p:nvPr/>
        </p:nvSpPr>
        <p:spPr>
          <a:xfrm>
            <a:off x="1979719" y="1928916"/>
            <a:ext cx="898003" cy="369332"/>
          </a:xfrm>
          <a:prstGeom prst="rect">
            <a:avLst/>
          </a:prstGeom>
          <a:noFill/>
        </p:spPr>
        <p:txBody>
          <a:bodyPr wrap="none" rtlCol="0">
            <a:spAutoFit/>
          </a:bodyPr>
          <a:lstStyle/>
          <a:p>
            <a:r>
              <a:rPr lang="en-US" altLang="zh-CN" dirty="0">
                <a:solidFill>
                  <a:srgbClr val="3333FF"/>
                </a:solidFill>
                <a:highlight>
                  <a:srgbClr val="FFFF00"/>
                </a:highlight>
              </a:rPr>
              <a:t>Pion</a:t>
            </a:r>
            <a:r>
              <a:rPr lang="zh-CN" altLang="en-US" dirty="0">
                <a:solidFill>
                  <a:srgbClr val="3333FF"/>
                </a:solidFill>
                <a:highlight>
                  <a:srgbClr val="FFFF00"/>
                </a:highlight>
              </a:rPr>
              <a:t>靶</a:t>
            </a:r>
          </a:p>
        </p:txBody>
      </p:sp>
      <p:sp>
        <p:nvSpPr>
          <p:cNvPr id="27" name="文本框 26">
            <a:extLst>
              <a:ext uri="{FF2B5EF4-FFF2-40B4-BE49-F238E27FC236}">
                <a16:creationId xmlns:a16="http://schemas.microsoft.com/office/drawing/2014/main" id="{A8F0FB38-BFB5-4005-98A6-9A19132D8C0A}"/>
              </a:ext>
            </a:extLst>
          </p:cNvPr>
          <p:cNvSpPr txBox="1"/>
          <p:nvPr/>
        </p:nvSpPr>
        <p:spPr>
          <a:xfrm>
            <a:off x="2613995" y="3098547"/>
            <a:ext cx="1005403" cy="369332"/>
          </a:xfrm>
          <a:prstGeom prst="rect">
            <a:avLst/>
          </a:prstGeom>
          <a:noFill/>
        </p:spPr>
        <p:txBody>
          <a:bodyPr wrap="none" rtlCol="0">
            <a:spAutoFit/>
          </a:bodyPr>
          <a:lstStyle/>
          <a:p>
            <a:r>
              <a:rPr lang="zh-CN" altLang="en-US" dirty="0">
                <a:solidFill>
                  <a:srgbClr val="3333FF"/>
                </a:solidFill>
                <a:highlight>
                  <a:srgbClr val="FFFF00"/>
                </a:highlight>
              </a:rPr>
              <a:t>准直器</a:t>
            </a:r>
            <a:r>
              <a:rPr lang="en-US" altLang="zh-CN" dirty="0">
                <a:solidFill>
                  <a:srgbClr val="3333FF"/>
                </a:solidFill>
                <a:highlight>
                  <a:srgbClr val="FFFF00"/>
                </a:highlight>
              </a:rPr>
              <a:t>1</a:t>
            </a:r>
            <a:endParaRPr lang="zh-CN" altLang="en-US" dirty="0">
              <a:solidFill>
                <a:srgbClr val="3333FF"/>
              </a:solidFill>
              <a:highlight>
                <a:srgbClr val="FFFF00"/>
              </a:highlight>
            </a:endParaRPr>
          </a:p>
        </p:txBody>
      </p:sp>
      <p:sp>
        <p:nvSpPr>
          <p:cNvPr id="30" name="文本框 29">
            <a:extLst>
              <a:ext uri="{FF2B5EF4-FFF2-40B4-BE49-F238E27FC236}">
                <a16:creationId xmlns:a16="http://schemas.microsoft.com/office/drawing/2014/main" id="{86AC1A3A-CB4A-4537-ADF5-0C358C90583B}"/>
              </a:ext>
            </a:extLst>
          </p:cNvPr>
          <p:cNvSpPr txBox="1"/>
          <p:nvPr/>
        </p:nvSpPr>
        <p:spPr>
          <a:xfrm>
            <a:off x="2614744" y="3873208"/>
            <a:ext cx="1005403" cy="369332"/>
          </a:xfrm>
          <a:prstGeom prst="rect">
            <a:avLst/>
          </a:prstGeom>
          <a:noFill/>
        </p:spPr>
        <p:txBody>
          <a:bodyPr wrap="none" rtlCol="0">
            <a:spAutoFit/>
          </a:bodyPr>
          <a:lstStyle/>
          <a:p>
            <a:r>
              <a:rPr lang="zh-CN" altLang="en-US" dirty="0">
                <a:solidFill>
                  <a:srgbClr val="3333FF"/>
                </a:solidFill>
                <a:highlight>
                  <a:srgbClr val="FFFF00"/>
                </a:highlight>
              </a:rPr>
              <a:t>准直器</a:t>
            </a:r>
            <a:r>
              <a:rPr lang="en-US" altLang="zh-CN" dirty="0">
                <a:solidFill>
                  <a:srgbClr val="3333FF"/>
                </a:solidFill>
                <a:highlight>
                  <a:srgbClr val="FFFF00"/>
                </a:highlight>
              </a:rPr>
              <a:t>2</a:t>
            </a:r>
            <a:endParaRPr lang="zh-CN" altLang="en-US" dirty="0">
              <a:solidFill>
                <a:srgbClr val="3333FF"/>
              </a:solidFill>
              <a:highlight>
                <a:srgbClr val="FFFF00"/>
              </a:highlight>
            </a:endParaRPr>
          </a:p>
        </p:txBody>
      </p:sp>
      <p:cxnSp>
        <p:nvCxnSpPr>
          <p:cNvPr id="10" name="直接箭头连接符 9">
            <a:extLst>
              <a:ext uri="{FF2B5EF4-FFF2-40B4-BE49-F238E27FC236}">
                <a16:creationId xmlns:a16="http://schemas.microsoft.com/office/drawing/2014/main" id="{6F326C82-E258-4B08-90FA-8CA2F41A4106}"/>
              </a:ext>
            </a:extLst>
          </p:cNvPr>
          <p:cNvCxnSpPr>
            <a:cxnSpLocks/>
          </p:cNvCxnSpPr>
          <p:nvPr/>
        </p:nvCxnSpPr>
        <p:spPr>
          <a:xfrm>
            <a:off x="2747394" y="2113582"/>
            <a:ext cx="319975" cy="2183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4985AEED-D447-4A13-9D13-EC3672DC9B93}"/>
              </a:ext>
            </a:extLst>
          </p:cNvPr>
          <p:cNvCxnSpPr>
            <a:cxnSpLocks/>
          </p:cNvCxnSpPr>
          <p:nvPr/>
        </p:nvCxnSpPr>
        <p:spPr>
          <a:xfrm flipH="1">
            <a:off x="2556577" y="3331024"/>
            <a:ext cx="190817" cy="991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8FC2DDC3-7FFE-4749-AC71-67D09047E4DC}"/>
              </a:ext>
            </a:extLst>
          </p:cNvPr>
          <p:cNvCxnSpPr>
            <a:cxnSpLocks/>
          </p:cNvCxnSpPr>
          <p:nvPr/>
        </p:nvCxnSpPr>
        <p:spPr>
          <a:xfrm flipH="1">
            <a:off x="2518587" y="4165134"/>
            <a:ext cx="195252" cy="1685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C24ED3C8-87C5-4597-A237-E67A50C4E55C}"/>
              </a:ext>
            </a:extLst>
          </p:cNvPr>
          <p:cNvCxnSpPr>
            <a:cxnSpLocks/>
          </p:cNvCxnSpPr>
          <p:nvPr/>
        </p:nvCxnSpPr>
        <p:spPr>
          <a:xfrm flipH="1">
            <a:off x="1819991" y="3361726"/>
            <a:ext cx="537020" cy="5114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1DD2F85D-186A-4BC7-BEEF-F0233E97E9E6}"/>
              </a:ext>
            </a:extLst>
          </p:cNvPr>
          <p:cNvSpPr txBox="1"/>
          <p:nvPr/>
        </p:nvSpPr>
        <p:spPr>
          <a:xfrm>
            <a:off x="1497526" y="3119799"/>
            <a:ext cx="877163" cy="369332"/>
          </a:xfrm>
          <a:prstGeom prst="rect">
            <a:avLst/>
          </a:prstGeom>
          <a:noFill/>
        </p:spPr>
        <p:txBody>
          <a:bodyPr wrap="none" rtlCol="0">
            <a:spAutoFit/>
          </a:bodyPr>
          <a:lstStyle/>
          <a:p>
            <a:r>
              <a:rPr lang="zh-CN" altLang="en-US" dirty="0">
                <a:solidFill>
                  <a:srgbClr val="3333FF"/>
                </a:solidFill>
                <a:highlight>
                  <a:srgbClr val="FFFF00"/>
                </a:highlight>
              </a:rPr>
              <a:t>质子束</a:t>
            </a:r>
          </a:p>
        </p:txBody>
      </p:sp>
      <p:cxnSp>
        <p:nvCxnSpPr>
          <p:cNvPr id="43" name="直接箭头连接符 42">
            <a:extLst>
              <a:ext uri="{FF2B5EF4-FFF2-40B4-BE49-F238E27FC236}">
                <a16:creationId xmlns:a16="http://schemas.microsoft.com/office/drawing/2014/main" id="{E7230718-F5F3-4509-B766-3DAFC95E9D2A}"/>
              </a:ext>
            </a:extLst>
          </p:cNvPr>
          <p:cNvCxnSpPr>
            <a:cxnSpLocks/>
            <a:endCxn id="30" idx="1"/>
          </p:cNvCxnSpPr>
          <p:nvPr/>
        </p:nvCxnSpPr>
        <p:spPr>
          <a:xfrm>
            <a:off x="2613619" y="3487919"/>
            <a:ext cx="1125" cy="5699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435BF3C4-0310-4FF6-86AF-104B37E4DB11}"/>
              </a:ext>
            </a:extLst>
          </p:cNvPr>
          <p:cNvSpPr txBox="1"/>
          <p:nvPr/>
        </p:nvSpPr>
        <p:spPr>
          <a:xfrm>
            <a:off x="2625647" y="3483836"/>
            <a:ext cx="877163" cy="369332"/>
          </a:xfrm>
          <a:prstGeom prst="rect">
            <a:avLst/>
          </a:prstGeom>
          <a:noFill/>
        </p:spPr>
        <p:txBody>
          <a:bodyPr wrap="none" rtlCol="0">
            <a:spAutoFit/>
          </a:bodyPr>
          <a:lstStyle/>
          <a:p>
            <a:r>
              <a:rPr lang="en-US" altLang="zh-CN" dirty="0">
                <a:solidFill>
                  <a:srgbClr val="3333FF"/>
                </a:solidFill>
                <a:highlight>
                  <a:srgbClr val="FFFF00"/>
                </a:highlight>
              </a:rPr>
              <a:t>pion</a:t>
            </a:r>
            <a:r>
              <a:rPr lang="zh-CN" altLang="en-US" dirty="0">
                <a:solidFill>
                  <a:srgbClr val="3333FF"/>
                </a:solidFill>
                <a:highlight>
                  <a:srgbClr val="FFFF00"/>
                </a:highlight>
              </a:rPr>
              <a:t>束</a:t>
            </a:r>
          </a:p>
        </p:txBody>
      </p:sp>
    </p:spTree>
    <p:extLst>
      <p:ext uri="{BB962C8B-B14F-4D97-AF65-F5344CB8AC3E}">
        <p14:creationId xmlns:p14="http://schemas.microsoft.com/office/powerpoint/2010/main" val="3278669534"/>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33425" y="2613025"/>
            <a:ext cx="10515600" cy="1325563"/>
          </a:xfrm>
        </p:spPr>
        <p:txBody>
          <a:bodyPr/>
          <a:lstStyle/>
          <a:p>
            <a:pPr algn="ctr"/>
            <a:r>
              <a:rPr lang="zh-CN" altLang="en-US" dirty="0"/>
              <a:t>请各位老师批评指正！</a:t>
            </a:r>
          </a:p>
        </p:txBody>
      </p:sp>
    </p:spTree>
    <p:extLst>
      <p:ext uri="{BB962C8B-B14F-4D97-AF65-F5344CB8AC3E}">
        <p14:creationId xmlns:p14="http://schemas.microsoft.com/office/powerpoint/2010/main" val="1152409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31520" y="314792"/>
            <a:ext cx="10515600" cy="910694"/>
          </a:xfrm>
        </p:spPr>
        <p:txBody>
          <a:bodyPr/>
          <a:lstStyle/>
          <a:p>
            <a:r>
              <a:rPr lang="en-US" altLang="zh-CN" sz="3200" dirty="0"/>
              <a:t>2. </a:t>
            </a:r>
            <a:r>
              <a:rPr lang="zh-CN" altLang="en-US" sz="3200" dirty="0"/>
              <a:t>国际同类测试束装置</a:t>
            </a:r>
          </a:p>
        </p:txBody>
      </p:sp>
      <p:graphicFrame>
        <p:nvGraphicFramePr>
          <p:cNvPr id="4" name="内容占位符 3"/>
          <p:cNvGraphicFramePr>
            <a:graphicFrameLocks noGrp="1"/>
          </p:cNvGraphicFramePr>
          <p:nvPr>
            <p:ph idx="1"/>
            <p:extLst>
              <p:ext uri="{D42A27DB-BD31-4B8C-83A1-F6EECF244321}">
                <p14:modId xmlns:p14="http://schemas.microsoft.com/office/powerpoint/2010/main" val="2308949028"/>
              </p:ext>
            </p:extLst>
          </p:nvPr>
        </p:nvGraphicFramePr>
        <p:xfrm>
          <a:off x="944880" y="1136748"/>
          <a:ext cx="10302242" cy="5433132"/>
        </p:xfrm>
        <a:graphic>
          <a:graphicData uri="http://schemas.openxmlformats.org/drawingml/2006/table">
            <a:tbl>
              <a:tblPr/>
              <a:tblGrid>
                <a:gridCol w="615473">
                  <a:extLst>
                    <a:ext uri="{9D8B030D-6E8A-4147-A177-3AD203B41FA5}">
                      <a16:colId xmlns:a16="http://schemas.microsoft.com/office/drawing/2014/main" val="4277594087"/>
                    </a:ext>
                  </a:extLst>
                </a:gridCol>
                <a:gridCol w="1887523">
                  <a:extLst>
                    <a:ext uri="{9D8B030D-6E8A-4147-A177-3AD203B41FA5}">
                      <a16:colId xmlns:a16="http://schemas.microsoft.com/office/drawing/2014/main" val="20001"/>
                    </a:ext>
                  </a:extLst>
                </a:gridCol>
                <a:gridCol w="1732327">
                  <a:extLst>
                    <a:ext uri="{9D8B030D-6E8A-4147-A177-3AD203B41FA5}">
                      <a16:colId xmlns:a16="http://schemas.microsoft.com/office/drawing/2014/main" val="20002"/>
                    </a:ext>
                  </a:extLst>
                </a:gridCol>
                <a:gridCol w="1317071">
                  <a:extLst>
                    <a:ext uri="{9D8B030D-6E8A-4147-A177-3AD203B41FA5}">
                      <a16:colId xmlns:a16="http://schemas.microsoft.com/office/drawing/2014/main" val="20003"/>
                    </a:ext>
                  </a:extLst>
                </a:gridCol>
                <a:gridCol w="1004985">
                  <a:extLst>
                    <a:ext uri="{9D8B030D-6E8A-4147-A177-3AD203B41FA5}">
                      <a16:colId xmlns:a16="http://schemas.microsoft.com/office/drawing/2014/main" val="20004"/>
                    </a:ext>
                  </a:extLst>
                </a:gridCol>
                <a:gridCol w="2262334">
                  <a:extLst>
                    <a:ext uri="{9D8B030D-6E8A-4147-A177-3AD203B41FA5}">
                      <a16:colId xmlns:a16="http://schemas.microsoft.com/office/drawing/2014/main" val="20005"/>
                    </a:ext>
                  </a:extLst>
                </a:gridCol>
                <a:gridCol w="1482529">
                  <a:extLst>
                    <a:ext uri="{9D8B030D-6E8A-4147-A177-3AD203B41FA5}">
                      <a16:colId xmlns:a16="http://schemas.microsoft.com/office/drawing/2014/main" val="20006"/>
                    </a:ext>
                  </a:extLst>
                </a:gridCol>
              </a:tblGrid>
              <a:tr h="264230">
                <a:tc>
                  <a:txBody>
                    <a:bodyPr/>
                    <a:lstStyle/>
                    <a:p>
                      <a:pPr algn="ctr" fontAlgn="b"/>
                      <a:r>
                        <a:rPr lang="zh-CN" altLang="en-US" sz="1600" b="1"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序号</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zh-CN" altLang="en-US" sz="1600" b="1"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设施名称</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zh-CN" altLang="en-US" sz="1600" b="1"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所在机构</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zh-CN" altLang="en-US" sz="1600" b="1"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束线名称</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zh-CN" altLang="en-US" sz="1600" b="1"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所在国家</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zh-CN" altLang="en-US" sz="1600" b="1"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粒子类型</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zh-CN" altLang="en-US" sz="1600" b="1"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粒子能量或动量</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544">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1</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CERN SPS North Area</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CERN</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a:ln>
                            <a:noFill/>
                          </a:ln>
                          <a:solidFill>
                            <a:schemeClr val="tx1"/>
                          </a:solidFill>
                          <a:effectLst/>
                          <a:latin typeface="Times New Roman" panose="02020603050405020304" pitchFamily="18" charset="0"/>
                          <a:ea typeface="+mn-ea"/>
                          <a:cs typeface="Times New Roman" panose="02020603050405020304" pitchFamily="18" charset="0"/>
                        </a:rPr>
                        <a:t>H2, H4, H6, H8</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a:ln>
                            <a:noFill/>
                          </a:ln>
                          <a:solidFill>
                            <a:schemeClr val="tx1"/>
                          </a:solidFill>
                          <a:effectLst/>
                          <a:latin typeface="Times New Roman" panose="02020603050405020304" pitchFamily="18" charset="0"/>
                          <a:ea typeface="+mn-ea"/>
                          <a:cs typeface="Times New Roman" panose="02020603050405020304" pitchFamily="18" charset="0"/>
                        </a:rPr>
                        <a:t>Switzerland</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fr-FR"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primariy protons, hadrons, muons, electrons, pions</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400GeV/c</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544">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2</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CERN SPS North Area</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CERN</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H2-VLE, H4-VLE</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Switzerland</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pions, protons, kaons</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80 </a:t>
                      </a:r>
                      <a:r>
                        <a:rPr lang="en-US" sz="1400" b="0" i="0" u="none" strike="noStrike" dirty="0" err="1">
                          <a:ln>
                            <a:noFill/>
                          </a:ln>
                          <a:solidFill>
                            <a:schemeClr val="tx1"/>
                          </a:solidFill>
                          <a:effectLst/>
                          <a:latin typeface="Times New Roman" panose="02020603050405020304" pitchFamily="18" charset="0"/>
                          <a:ea typeface="+mn-ea"/>
                          <a:cs typeface="Times New Roman" panose="02020603050405020304" pitchFamily="18" charset="0"/>
                        </a:rPr>
                        <a:t>GeV</a:t>
                      </a:r>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/c</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8495">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3</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CERN PS East Area</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CERN</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T9, T10</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Switzerland</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secondary</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&lt;15 GeV/c</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2011">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4</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DESY II TBF</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DESY</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a:ln>
                            <a:noFill/>
                          </a:ln>
                          <a:solidFill>
                            <a:schemeClr val="tx1"/>
                          </a:solidFill>
                          <a:effectLst/>
                          <a:latin typeface="Times New Roman" panose="02020603050405020304" pitchFamily="18" charset="0"/>
                          <a:ea typeface="+mn-ea"/>
                          <a:cs typeface="Times New Roman" panose="02020603050405020304" pitchFamily="18" charset="0"/>
                        </a:rPr>
                        <a:t>TB21</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Germany</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electron</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6.0 GeV</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32011">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5</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FTBF</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FERMILAB</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Beamline</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USA</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protons </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120 GeV</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32011">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6</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IHEP </a:t>
                      </a:r>
                      <a:r>
                        <a:rPr lang="en-US" sz="1400" b="0" i="0" u="none" strike="noStrike" dirty="0" err="1">
                          <a:ln>
                            <a:noFill/>
                          </a:ln>
                          <a:solidFill>
                            <a:schemeClr val="tx1"/>
                          </a:solidFill>
                          <a:effectLst/>
                          <a:latin typeface="Times New Roman" panose="02020603050405020304" pitchFamily="18" charset="0"/>
                          <a:ea typeface="+mn-ea"/>
                          <a:cs typeface="Times New Roman" panose="02020603050405020304" pitchFamily="18" charset="0"/>
                        </a:rPr>
                        <a:t>protvino</a:t>
                      </a:r>
                      <a:endPar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IHEP </a:t>
                      </a:r>
                      <a:r>
                        <a:rPr lang="en-US" sz="1400" b="0" i="0" u="none" strike="noStrike" dirty="0" err="1">
                          <a:ln>
                            <a:noFill/>
                          </a:ln>
                          <a:solidFill>
                            <a:schemeClr val="tx1"/>
                          </a:solidFill>
                          <a:effectLst/>
                          <a:latin typeface="Times New Roman" panose="02020603050405020304" pitchFamily="18" charset="0"/>
                          <a:ea typeface="+mn-ea"/>
                          <a:cs typeface="Times New Roman" panose="02020603050405020304" pitchFamily="18" charset="0"/>
                        </a:rPr>
                        <a:t>Protvino</a:t>
                      </a:r>
                      <a:endPar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Beamline</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Russia</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protons</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70 GeV</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544">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7</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IHEP </a:t>
                      </a:r>
                      <a:r>
                        <a:rPr lang="en-US" sz="1400" b="0" i="0" u="none" strike="noStrike" dirty="0" err="1">
                          <a:ln>
                            <a:noFill/>
                          </a:ln>
                          <a:solidFill>
                            <a:schemeClr val="tx1"/>
                          </a:solidFill>
                          <a:effectLst/>
                          <a:latin typeface="Times New Roman" panose="02020603050405020304" pitchFamily="18" charset="0"/>
                          <a:ea typeface="+mn-ea"/>
                          <a:cs typeface="Times New Roman" panose="02020603050405020304" pitchFamily="18" charset="0"/>
                        </a:rPr>
                        <a:t>protvino</a:t>
                      </a:r>
                      <a:endPar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IHEP </a:t>
                      </a:r>
                      <a:r>
                        <a:rPr lang="en-US" sz="1400" b="0" i="0" u="none" strike="noStrike" dirty="0" err="1">
                          <a:ln>
                            <a:noFill/>
                          </a:ln>
                          <a:solidFill>
                            <a:schemeClr val="tx1"/>
                          </a:solidFill>
                          <a:effectLst/>
                          <a:latin typeface="Times New Roman" panose="02020603050405020304" pitchFamily="18" charset="0"/>
                          <a:ea typeface="+mn-ea"/>
                          <a:cs typeface="Times New Roman" panose="02020603050405020304" pitchFamily="18" charset="0"/>
                        </a:rPr>
                        <a:t>Protvino</a:t>
                      </a:r>
                      <a:endPar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Beamline</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Russia</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protons, pions, muons, electrons(secondary)</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1-45 GeV</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544">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8</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Beijing TBF</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IHEP </a:t>
                      </a:r>
                      <a:r>
                        <a:rPr lang="en-US" altLang="zh-CN"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Beijing</a:t>
                      </a:r>
                      <a:endPar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E3</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China</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err="1">
                          <a:ln>
                            <a:noFill/>
                          </a:ln>
                          <a:solidFill>
                            <a:schemeClr val="tx1"/>
                          </a:solidFill>
                          <a:effectLst/>
                          <a:latin typeface="Times New Roman" panose="02020603050405020304" pitchFamily="18" charset="0"/>
                          <a:ea typeface="+mn-ea"/>
                          <a:cs typeface="Times New Roman" panose="02020603050405020304" pitchFamily="18" charset="0"/>
                        </a:rPr>
                        <a:t>protons,pions</a:t>
                      </a:r>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 (secondary)</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0.4-1.5 GeV</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544">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9</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ESTB</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a:ln>
                            <a:noFill/>
                          </a:ln>
                          <a:solidFill>
                            <a:schemeClr val="tx1"/>
                          </a:solidFill>
                          <a:effectLst/>
                          <a:latin typeface="Times New Roman" panose="02020603050405020304" pitchFamily="18" charset="0"/>
                          <a:ea typeface="+mn-ea"/>
                          <a:cs typeface="Times New Roman" panose="02020603050405020304" pitchFamily="18" charset="0"/>
                        </a:rPr>
                        <a:t>SLAC</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a:ln>
                            <a:noFill/>
                          </a:ln>
                          <a:solidFill>
                            <a:schemeClr val="tx1"/>
                          </a:solidFill>
                          <a:effectLst/>
                          <a:latin typeface="Times New Roman" panose="02020603050405020304" pitchFamily="18" charset="0"/>
                          <a:ea typeface="+mn-ea"/>
                          <a:cs typeface="Times New Roman" panose="02020603050405020304" pitchFamily="18" charset="0"/>
                        </a:rPr>
                        <a:t>Beamline</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a:ln>
                            <a:noFill/>
                          </a:ln>
                          <a:solidFill>
                            <a:schemeClr val="tx1"/>
                          </a:solidFill>
                          <a:effectLst/>
                          <a:latin typeface="Times New Roman" panose="02020603050405020304" pitchFamily="18" charset="0"/>
                          <a:ea typeface="+mn-ea"/>
                          <a:cs typeface="Times New Roman" panose="02020603050405020304" pitchFamily="18" charset="0"/>
                        </a:rPr>
                        <a:t>USA</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electron</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2</a:t>
                      </a:r>
                      <a:r>
                        <a:rPr lang="en-US" altLang="zh-CN"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.5-</a:t>
                      </a:r>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15 GeV</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3668536"/>
                  </a:ext>
                </a:extLst>
              </a:tr>
              <a:tr h="457544">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10</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BTF</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INFN</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BTF-1</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Italy</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electron, position</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50-750 MeV</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8509951"/>
                  </a:ext>
                </a:extLst>
              </a:tr>
              <a:tr h="232011">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11</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RCNP</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a:ln>
                            <a:noFill/>
                          </a:ln>
                          <a:solidFill>
                            <a:schemeClr val="tx1"/>
                          </a:solidFill>
                          <a:effectLst/>
                          <a:latin typeface="Times New Roman" panose="02020603050405020304" pitchFamily="18" charset="0"/>
                          <a:ea typeface="+mn-ea"/>
                          <a:cs typeface="Times New Roman" panose="02020603050405020304" pitchFamily="18" charset="0"/>
                        </a:rPr>
                        <a:t>Osaka University</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Beamline</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Japan</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a:ln>
                            <a:noFill/>
                          </a:ln>
                          <a:solidFill>
                            <a:schemeClr val="tx1"/>
                          </a:solidFill>
                          <a:effectLst/>
                          <a:latin typeface="Times New Roman" panose="02020603050405020304" pitchFamily="18" charset="0"/>
                          <a:ea typeface="+mn-ea"/>
                          <a:cs typeface="Times New Roman" panose="02020603050405020304" pitchFamily="18" charset="0"/>
                        </a:rPr>
                        <a:t>protons</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392 MeV</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544">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12</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piE1 piM1</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Paul Scherrer Institute (PSI)</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a:ln>
                            <a:noFill/>
                          </a:ln>
                          <a:solidFill>
                            <a:schemeClr val="tx1"/>
                          </a:solidFill>
                          <a:effectLst/>
                          <a:latin typeface="Times New Roman" panose="02020603050405020304" pitchFamily="18" charset="0"/>
                          <a:ea typeface="+mn-ea"/>
                          <a:cs typeface="Times New Roman" panose="02020603050405020304" pitchFamily="18" charset="0"/>
                        </a:rPr>
                        <a:t>Beamline</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Switzerland</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pions, muons, positrons, protons</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10-450 MeV/c</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457544">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13</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PIF</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a:ln>
                            <a:noFill/>
                          </a:ln>
                          <a:solidFill>
                            <a:schemeClr val="tx1"/>
                          </a:solidFill>
                          <a:effectLst/>
                          <a:latin typeface="Times New Roman" panose="02020603050405020304" pitchFamily="18" charset="0"/>
                          <a:ea typeface="+mn-ea"/>
                          <a:cs typeface="Times New Roman" panose="02020603050405020304" pitchFamily="18" charset="0"/>
                        </a:rPr>
                        <a:t>Paul Scherrer Institute (PSI)</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a:ln>
                            <a:noFill/>
                          </a:ln>
                          <a:solidFill>
                            <a:schemeClr val="tx1"/>
                          </a:solidFill>
                          <a:effectLst/>
                          <a:latin typeface="Times New Roman" panose="02020603050405020304" pitchFamily="18" charset="0"/>
                          <a:ea typeface="+mn-ea"/>
                          <a:cs typeface="Times New Roman" panose="02020603050405020304" pitchFamily="18" charset="0"/>
                        </a:rPr>
                        <a:t>Beamline</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a:ln>
                            <a:noFill/>
                          </a:ln>
                          <a:solidFill>
                            <a:schemeClr val="tx1"/>
                          </a:solidFill>
                          <a:effectLst/>
                          <a:latin typeface="Times New Roman" panose="02020603050405020304" pitchFamily="18" charset="0"/>
                          <a:ea typeface="+mn-ea"/>
                          <a:cs typeface="Times New Roman" panose="02020603050405020304" pitchFamily="18" charset="0"/>
                        </a:rPr>
                        <a:t>Switzerland</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protons</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chemeClr val="tx1"/>
                          </a:solidFill>
                          <a:effectLst/>
                          <a:latin typeface="Times New Roman" panose="02020603050405020304" pitchFamily="18" charset="0"/>
                          <a:ea typeface="+mn-ea"/>
                          <a:cs typeface="Times New Roman" panose="02020603050405020304" pitchFamily="18" charset="0"/>
                        </a:rPr>
                        <a:t>6-230 MeV</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32011">
                <a:tc>
                  <a:txBody>
                    <a:bodyPr/>
                    <a:lstStyle/>
                    <a:p>
                      <a:pPr marL="72000" algn="ctr" fontAlgn="b"/>
                      <a:r>
                        <a:rPr lang="en-US" sz="1400" b="0" i="0" u="none" strike="noStrike" dirty="0">
                          <a:ln>
                            <a:noFill/>
                          </a:ln>
                          <a:solidFill>
                            <a:srgbClr val="FF0000"/>
                          </a:solidFill>
                          <a:effectLst/>
                          <a:latin typeface="Times New Roman" panose="02020603050405020304" pitchFamily="18" charset="0"/>
                          <a:ea typeface="+mn-ea"/>
                          <a:cs typeface="Times New Roman" panose="02020603050405020304" pitchFamily="18" charset="0"/>
                        </a:rPr>
                        <a:t>14</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rgbClr val="FF0000"/>
                          </a:solidFill>
                          <a:effectLst/>
                          <a:latin typeface="Times New Roman" panose="02020603050405020304" pitchFamily="18" charset="0"/>
                          <a:ea typeface="+mn-ea"/>
                          <a:cs typeface="Times New Roman" panose="02020603050405020304" pitchFamily="18" charset="0"/>
                        </a:rPr>
                        <a:t>CSNS</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rgbClr val="FF0000"/>
                          </a:solidFill>
                          <a:effectLst/>
                          <a:latin typeface="Times New Roman" panose="02020603050405020304" pitchFamily="18" charset="0"/>
                          <a:ea typeface="+mn-ea"/>
                          <a:cs typeface="Times New Roman" panose="02020603050405020304" pitchFamily="18" charset="0"/>
                        </a:rPr>
                        <a:t>IHEP CAS</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rgbClr val="FF0000"/>
                          </a:solidFill>
                          <a:effectLst/>
                          <a:latin typeface="Times New Roman" panose="02020603050405020304" pitchFamily="18" charset="0"/>
                          <a:ea typeface="+mn-ea"/>
                          <a:cs typeface="Times New Roman" panose="02020603050405020304" pitchFamily="18" charset="0"/>
                        </a:rPr>
                        <a:t>HPES</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rgbClr val="FF0000"/>
                          </a:solidFill>
                          <a:effectLst/>
                          <a:latin typeface="Times New Roman" panose="02020603050405020304" pitchFamily="18" charset="0"/>
                          <a:ea typeface="+mn-ea"/>
                          <a:cs typeface="Times New Roman" panose="02020603050405020304" pitchFamily="18" charset="0"/>
                        </a:rPr>
                        <a:t>China</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rgbClr val="FF0000"/>
                          </a:solidFill>
                          <a:effectLst/>
                          <a:latin typeface="Times New Roman" panose="02020603050405020304" pitchFamily="18" charset="0"/>
                          <a:ea typeface="+mn-ea"/>
                          <a:cs typeface="Times New Roman" panose="02020603050405020304" pitchFamily="18" charset="0"/>
                        </a:rPr>
                        <a:t>proton</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ctr" fontAlgn="b"/>
                      <a:r>
                        <a:rPr lang="en-US" sz="1400" b="0" i="0" u="none" strike="noStrike" dirty="0">
                          <a:ln>
                            <a:noFill/>
                          </a:ln>
                          <a:solidFill>
                            <a:srgbClr val="FF0000"/>
                          </a:solidFill>
                          <a:effectLst/>
                          <a:latin typeface="Times New Roman" panose="02020603050405020304" pitchFamily="18" charset="0"/>
                          <a:ea typeface="+mn-ea"/>
                          <a:cs typeface="Times New Roman" panose="02020603050405020304" pitchFamily="18" charset="0"/>
                        </a:rPr>
                        <a:t>0.8-1.6 GeV</a:t>
                      </a:r>
                    </a:p>
                  </a:txBody>
                  <a:tcPr marL="6128" marR="6128" marT="61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597518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68081" y="225648"/>
            <a:ext cx="8226854" cy="71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t>2.1 </a:t>
            </a:r>
            <a:r>
              <a:rPr lang="zh-CN" altLang="en-US" sz="3600" dirty="0"/>
              <a:t>主要装置</a:t>
            </a:r>
            <a:r>
              <a:rPr lang="en-US" altLang="zh-CN" sz="3600" dirty="0"/>
              <a:t>——CERN </a:t>
            </a:r>
            <a:r>
              <a:rPr lang="en-US" sz="3600" dirty="0"/>
              <a:t>East Area</a:t>
            </a:r>
          </a:p>
        </p:txBody>
      </p:sp>
      <p:grpSp>
        <p:nvGrpSpPr>
          <p:cNvPr id="3" name="组合 2">
            <a:extLst>
              <a:ext uri="{FF2B5EF4-FFF2-40B4-BE49-F238E27FC236}">
                <a16:creationId xmlns:a16="http://schemas.microsoft.com/office/drawing/2014/main" id="{39E27E16-5523-4212-8F52-8C47007F4BCD}"/>
              </a:ext>
            </a:extLst>
          </p:cNvPr>
          <p:cNvGrpSpPr/>
          <p:nvPr/>
        </p:nvGrpSpPr>
        <p:grpSpPr>
          <a:xfrm>
            <a:off x="6617616" y="1196505"/>
            <a:ext cx="4667275" cy="2232495"/>
            <a:chOff x="6376320" y="1196505"/>
            <a:chExt cx="4908571" cy="2417585"/>
          </a:xfrm>
        </p:grpSpPr>
        <p:pic>
          <p:nvPicPr>
            <p:cNvPr id="4" name="Picture 6"/>
            <p:cNvPicPr>
              <a:picLocks noChangeAspect="1"/>
            </p:cNvPicPr>
            <p:nvPr/>
          </p:nvPicPr>
          <p:blipFill>
            <a:blip r:embed="rId2"/>
            <a:stretch>
              <a:fillRect/>
            </a:stretch>
          </p:blipFill>
          <p:spPr>
            <a:xfrm>
              <a:off x="6376320" y="1365519"/>
              <a:ext cx="4908571" cy="2248571"/>
            </a:xfrm>
            <a:prstGeom prst="rect">
              <a:avLst/>
            </a:prstGeom>
          </p:spPr>
        </p:pic>
        <p:sp>
          <p:nvSpPr>
            <p:cNvPr id="9" name="Freeform 40"/>
            <p:cNvSpPr/>
            <p:nvPr/>
          </p:nvSpPr>
          <p:spPr>
            <a:xfrm>
              <a:off x="9764137" y="2409482"/>
              <a:ext cx="912663" cy="298894"/>
            </a:xfrm>
            <a:custGeom>
              <a:avLst/>
              <a:gdLst>
                <a:gd name="connsiteX0" fmla="*/ 9525 w 704850"/>
                <a:gd name="connsiteY0" fmla="*/ 0 h 212725"/>
                <a:gd name="connsiteX1" fmla="*/ 704850 w 704850"/>
                <a:gd name="connsiteY1" fmla="*/ 101600 h 212725"/>
                <a:gd name="connsiteX2" fmla="*/ 682625 w 704850"/>
                <a:gd name="connsiteY2" fmla="*/ 212725 h 212725"/>
                <a:gd name="connsiteX3" fmla="*/ 511175 w 704850"/>
                <a:gd name="connsiteY3" fmla="*/ 190500 h 212725"/>
                <a:gd name="connsiteX4" fmla="*/ 504825 w 704850"/>
                <a:gd name="connsiteY4" fmla="*/ 158750 h 212725"/>
                <a:gd name="connsiteX5" fmla="*/ 234950 w 704850"/>
                <a:gd name="connsiteY5" fmla="*/ 117475 h 212725"/>
                <a:gd name="connsiteX6" fmla="*/ 231775 w 704850"/>
                <a:gd name="connsiteY6" fmla="*/ 63500 h 212725"/>
                <a:gd name="connsiteX7" fmla="*/ 196850 w 704850"/>
                <a:gd name="connsiteY7" fmla="*/ 60325 h 212725"/>
                <a:gd name="connsiteX8" fmla="*/ 193675 w 704850"/>
                <a:gd name="connsiteY8" fmla="*/ 111125 h 212725"/>
                <a:gd name="connsiteX9" fmla="*/ 60325 w 704850"/>
                <a:gd name="connsiteY9" fmla="*/ 95250 h 212725"/>
                <a:gd name="connsiteX10" fmla="*/ 60325 w 704850"/>
                <a:gd name="connsiteY10" fmla="*/ 117475 h 212725"/>
                <a:gd name="connsiteX11" fmla="*/ 0 w 704850"/>
                <a:gd name="connsiteY11" fmla="*/ 107950 h 212725"/>
                <a:gd name="connsiteX12" fmla="*/ 9525 w 704850"/>
                <a:gd name="connsiteY12" fmla="*/ 0 h 212725"/>
                <a:gd name="connsiteX0" fmla="*/ 9525 w 704850"/>
                <a:gd name="connsiteY0" fmla="*/ 0 h 212725"/>
                <a:gd name="connsiteX1" fmla="*/ 704850 w 704850"/>
                <a:gd name="connsiteY1" fmla="*/ 101600 h 212725"/>
                <a:gd name="connsiteX2" fmla="*/ 682625 w 704850"/>
                <a:gd name="connsiteY2" fmla="*/ 212725 h 212725"/>
                <a:gd name="connsiteX3" fmla="*/ 511175 w 704850"/>
                <a:gd name="connsiteY3" fmla="*/ 190500 h 212725"/>
                <a:gd name="connsiteX4" fmla="*/ 504825 w 704850"/>
                <a:gd name="connsiteY4" fmla="*/ 158750 h 212725"/>
                <a:gd name="connsiteX5" fmla="*/ 234950 w 704850"/>
                <a:gd name="connsiteY5" fmla="*/ 117475 h 212725"/>
                <a:gd name="connsiteX6" fmla="*/ 231775 w 704850"/>
                <a:gd name="connsiteY6" fmla="*/ 63500 h 212725"/>
                <a:gd name="connsiteX7" fmla="*/ 228600 w 704850"/>
                <a:gd name="connsiteY7" fmla="*/ 130175 h 212725"/>
                <a:gd name="connsiteX8" fmla="*/ 193675 w 704850"/>
                <a:gd name="connsiteY8" fmla="*/ 111125 h 212725"/>
                <a:gd name="connsiteX9" fmla="*/ 60325 w 704850"/>
                <a:gd name="connsiteY9" fmla="*/ 95250 h 212725"/>
                <a:gd name="connsiteX10" fmla="*/ 60325 w 704850"/>
                <a:gd name="connsiteY10" fmla="*/ 117475 h 212725"/>
                <a:gd name="connsiteX11" fmla="*/ 0 w 704850"/>
                <a:gd name="connsiteY11" fmla="*/ 107950 h 212725"/>
                <a:gd name="connsiteX12" fmla="*/ 9525 w 704850"/>
                <a:gd name="connsiteY12" fmla="*/ 0 h 212725"/>
                <a:gd name="connsiteX0" fmla="*/ 9525 w 704850"/>
                <a:gd name="connsiteY0" fmla="*/ 0 h 212725"/>
                <a:gd name="connsiteX1" fmla="*/ 704850 w 704850"/>
                <a:gd name="connsiteY1" fmla="*/ 101600 h 212725"/>
                <a:gd name="connsiteX2" fmla="*/ 682625 w 704850"/>
                <a:gd name="connsiteY2" fmla="*/ 212725 h 212725"/>
                <a:gd name="connsiteX3" fmla="*/ 511175 w 704850"/>
                <a:gd name="connsiteY3" fmla="*/ 190500 h 212725"/>
                <a:gd name="connsiteX4" fmla="*/ 504825 w 704850"/>
                <a:gd name="connsiteY4" fmla="*/ 158750 h 212725"/>
                <a:gd name="connsiteX5" fmla="*/ 234950 w 704850"/>
                <a:gd name="connsiteY5" fmla="*/ 117475 h 212725"/>
                <a:gd name="connsiteX6" fmla="*/ 228600 w 704850"/>
                <a:gd name="connsiteY6" fmla="*/ 114300 h 212725"/>
                <a:gd name="connsiteX7" fmla="*/ 228600 w 704850"/>
                <a:gd name="connsiteY7" fmla="*/ 130175 h 212725"/>
                <a:gd name="connsiteX8" fmla="*/ 193675 w 704850"/>
                <a:gd name="connsiteY8" fmla="*/ 111125 h 212725"/>
                <a:gd name="connsiteX9" fmla="*/ 60325 w 704850"/>
                <a:gd name="connsiteY9" fmla="*/ 95250 h 212725"/>
                <a:gd name="connsiteX10" fmla="*/ 60325 w 704850"/>
                <a:gd name="connsiteY10" fmla="*/ 117475 h 212725"/>
                <a:gd name="connsiteX11" fmla="*/ 0 w 704850"/>
                <a:gd name="connsiteY11" fmla="*/ 107950 h 212725"/>
                <a:gd name="connsiteX12" fmla="*/ 9525 w 704850"/>
                <a:gd name="connsiteY12" fmla="*/ 0 h 212725"/>
                <a:gd name="connsiteX0" fmla="*/ 9525 w 704850"/>
                <a:gd name="connsiteY0" fmla="*/ 0 h 209550"/>
                <a:gd name="connsiteX1" fmla="*/ 704850 w 704850"/>
                <a:gd name="connsiteY1" fmla="*/ 101600 h 209550"/>
                <a:gd name="connsiteX2" fmla="*/ 688975 w 704850"/>
                <a:gd name="connsiteY2" fmla="*/ 209550 h 209550"/>
                <a:gd name="connsiteX3" fmla="*/ 511175 w 704850"/>
                <a:gd name="connsiteY3" fmla="*/ 190500 h 209550"/>
                <a:gd name="connsiteX4" fmla="*/ 504825 w 704850"/>
                <a:gd name="connsiteY4" fmla="*/ 158750 h 209550"/>
                <a:gd name="connsiteX5" fmla="*/ 234950 w 704850"/>
                <a:gd name="connsiteY5" fmla="*/ 117475 h 209550"/>
                <a:gd name="connsiteX6" fmla="*/ 228600 w 704850"/>
                <a:gd name="connsiteY6" fmla="*/ 114300 h 209550"/>
                <a:gd name="connsiteX7" fmla="*/ 228600 w 704850"/>
                <a:gd name="connsiteY7" fmla="*/ 130175 h 209550"/>
                <a:gd name="connsiteX8" fmla="*/ 193675 w 704850"/>
                <a:gd name="connsiteY8" fmla="*/ 111125 h 209550"/>
                <a:gd name="connsiteX9" fmla="*/ 60325 w 704850"/>
                <a:gd name="connsiteY9" fmla="*/ 95250 h 209550"/>
                <a:gd name="connsiteX10" fmla="*/ 60325 w 704850"/>
                <a:gd name="connsiteY10" fmla="*/ 117475 h 209550"/>
                <a:gd name="connsiteX11" fmla="*/ 0 w 704850"/>
                <a:gd name="connsiteY11" fmla="*/ 107950 h 209550"/>
                <a:gd name="connsiteX12" fmla="*/ 9525 w 704850"/>
                <a:gd name="connsiteY12" fmla="*/ 0 h 209550"/>
                <a:gd name="connsiteX0" fmla="*/ 9525 w 704850"/>
                <a:gd name="connsiteY0" fmla="*/ 0 h 209550"/>
                <a:gd name="connsiteX1" fmla="*/ 704850 w 704850"/>
                <a:gd name="connsiteY1" fmla="*/ 98425 h 209550"/>
                <a:gd name="connsiteX2" fmla="*/ 688975 w 704850"/>
                <a:gd name="connsiteY2" fmla="*/ 209550 h 209550"/>
                <a:gd name="connsiteX3" fmla="*/ 511175 w 704850"/>
                <a:gd name="connsiteY3" fmla="*/ 190500 h 209550"/>
                <a:gd name="connsiteX4" fmla="*/ 504825 w 704850"/>
                <a:gd name="connsiteY4" fmla="*/ 158750 h 209550"/>
                <a:gd name="connsiteX5" fmla="*/ 234950 w 704850"/>
                <a:gd name="connsiteY5" fmla="*/ 117475 h 209550"/>
                <a:gd name="connsiteX6" fmla="*/ 228600 w 704850"/>
                <a:gd name="connsiteY6" fmla="*/ 114300 h 209550"/>
                <a:gd name="connsiteX7" fmla="*/ 228600 w 704850"/>
                <a:gd name="connsiteY7" fmla="*/ 130175 h 209550"/>
                <a:gd name="connsiteX8" fmla="*/ 193675 w 704850"/>
                <a:gd name="connsiteY8" fmla="*/ 111125 h 209550"/>
                <a:gd name="connsiteX9" fmla="*/ 60325 w 704850"/>
                <a:gd name="connsiteY9" fmla="*/ 95250 h 209550"/>
                <a:gd name="connsiteX10" fmla="*/ 60325 w 704850"/>
                <a:gd name="connsiteY10" fmla="*/ 117475 h 209550"/>
                <a:gd name="connsiteX11" fmla="*/ 0 w 704850"/>
                <a:gd name="connsiteY11" fmla="*/ 107950 h 209550"/>
                <a:gd name="connsiteX12" fmla="*/ 9525 w 704850"/>
                <a:gd name="connsiteY12"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4850" h="209550">
                  <a:moveTo>
                    <a:pt x="9525" y="0"/>
                  </a:moveTo>
                  <a:lnTo>
                    <a:pt x="704850" y="98425"/>
                  </a:lnTo>
                  <a:lnTo>
                    <a:pt x="688975" y="209550"/>
                  </a:lnTo>
                  <a:lnTo>
                    <a:pt x="511175" y="190500"/>
                  </a:lnTo>
                  <a:lnTo>
                    <a:pt x="504825" y="158750"/>
                  </a:lnTo>
                  <a:lnTo>
                    <a:pt x="234950" y="117475"/>
                  </a:lnTo>
                  <a:lnTo>
                    <a:pt x="228600" y="114300"/>
                  </a:lnTo>
                  <a:lnTo>
                    <a:pt x="228600" y="130175"/>
                  </a:lnTo>
                  <a:lnTo>
                    <a:pt x="193675" y="111125"/>
                  </a:lnTo>
                  <a:lnTo>
                    <a:pt x="60325" y="95250"/>
                  </a:lnTo>
                  <a:lnTo>
                    <a:pt x="60325" y="117475"/>
                  </a:lnTo>
                  <a:lnTo>
                    <a:pt x="0" y="107950"/>
                  </a:lnTo>
                  <a:lnTo>
                    <a:pt x="9525" y="0"/>
                  </a:lnTo>
                  <a:close/>
                </a:path>
              </a:pathLst>
            </a:custGeom>
            <a:solidFill>
              <a:srgbClr val="7030A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p>
          </p:txBody>
        </p:sp>
        <p:sp>
          <p:nvSpPr>
            <p:cNvPr id="10" name="Freeform 41"/>
            <p:cNvSpPr/>
            <p:nvPr/>
          </p:nvSpPr>
          <p:spPr>
            <a:xfrm>
              <a:off x="10840630" y="2665207"/>
              <a:ext cx="419004" cy="258159"/>
            </a:xfrm>
            <a:custGeom>
              <a:avLst/>
              <a:gdLst>
                <a:gd name="connsiteX0" fmla="*/ 0 w 276225"/>
                <a:gd name="connsiteY0" fmla="*/ 0 h 222250"/>
                <a:gd name="connsiteX1" fmla="*/ 276225 w 276225"/>
                <a:gd name="connsiteY1" fmla="*/ 41275 h 222250"/>
                <a:gd name="connsiteX2" fmla="*/ 250825 w 276225"/>
                <a:gd name="connsiteY2" fmla="*/ 222250 h 222250"/>
                <a:gd name="connsiteX3" fmla="*/ 6350 w 276225"/>
                <a:gd name="connsiteY3" fmla="*/ 177800 h 222250"/>
                <a:gd name="connsiteX4" fmla="*/ 0 w 276225"/>
                <a:gd name="connsiteY4" fmla="*/ 0 h 222250"/>
                <a:gd name="connsiteX0" fmla="*/ 22225 w 298450"/>
                <a:gd name="connsiteY0" fmla="*/ 0 h 222250"/>
                <a:gd name="connsiteX1" fmla="*/ 298450 w 298450"/>
                <a:gd name="connsiteY1" fmla="*/ 41275 h 222250"/>
                <a:gd name="connsiteX2" fmla="*/ 273050 w 298450"/>
                <a:gd name="connsiteY2" fmla="*/ 222250 h 222250"/>
                <a:gd name="connsiteX3" fmla="*/ 0 w 298450"/>
                <a:gd name="connsiteY3" fmla="*/ 174625 h 222250"/>
                <a:gd name="connsiteX4" fmla="*/ 22225 w 298450"/>
                <a:gd name="connsiteY4" fmla="*/ 0 h 22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50" h="222250">
                  <a:moveTo>
                    <a:pt x="22225" y="0"/>
                  </a:moveTo>
                  <a:lnTo>
                    <a:pt x="298450" y="41275"/>
                  </a:lnTo>
                  <a:lnTo>
                    <a:pt x="273050" y="222250"/>
                  </a:lnTo>
                  <a:lnTo>
                    <a:pt x="0" y="174625"/>
                  </a:lnTo>
                  <a:lnTo>
                    <a:pt x="22225" y="0"/>
                  </a:lnTo>
                  <a:close/>
                </a:path>
              </a:pathLst>
            </a:custGeom>
            <a:solidFill>
              <a:srgbClr val="7030A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p>
          </p:txBody>
        </p:sp>
        <p:sp>
          <p:nvSpPr>
            <p:cNvPr id="14" name="Rectangle 7"/>
            <p:cNvSpPr/>
            <p:nvPr/>
          </p:nvSpPr>
          <p:spPr>
            <a:xfrm rot="609662">
              <a:off x="8857276" y="1196505"/>
              <a:ext cx="430205" cy="488686"/>
            </a:xfrm>
            <a:prstGeom prst="rect">
              <a:avLst/>
            </a:prstGeom>
            <a:solidFill>
              <a:srgbClr val="92D05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TextBox 45"/>
            <p:cNvSpPr txBox="1"/>
            <p:nvPr/>
          </p:nvSpPr>
          <p:spPr>
            <a:xfrm>
              <a:off x="8830605" y="1238284"/>
              <a:ext cx="745331" cy="338554"/>
            </a:xfrm>
            <a:prstGeom prst="rect">
              <a:avLst/>
            </a:prstGeom>
            <a:noFill/>
          </p:spPr>
          <p:txBody>
            <a:bodyPr wrap="square" rtlCol="0">
              <a:spAutoFit/>
            </a:bodyPr>
            <a:lstStyle/>
            <a:p>
              <a:r>
                <a:rPr lang="en-GB" sz="1400" b="1" dirty="0"/>
                <a:t>T11</a:t>
              </a:r>
              <a:endParaRPr lang="en-GB" sz="1100" b="1" dirty="0"/>
            </a:p>
          </p:txBody>
        </p:sp>
        <p:sp>
          <p:nvSpPr>
            <p:cNvPr id="16" name="Rectangle 20"/>
            <p:cNvSpPr/>
            <p:nvPr/>
          </p:nvSpPr>
          <p:spPr>
            <a:xfrm rot="609662">
              <a:off x="9543382" y="1617959"/>
              <a:ext cx="501597" cy="398321"/>
            </a:xfrm>
            <a:prstGeom prst="rect">
              <a:avLst/>
            </a:prstGeom>
            <a:solidFill>
              <a:srgbClr val="0070C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 name="Rectangle 21"/>
            <p:cNvSpPr/>
            <p:nvPr/>
          </p:nvSpPr>
          <p:spPr>
            <a:xfrm rot="609662">
              <a:off x="10148077" y="1898411"/>
              <a:ext cx="549472" cy="334454"/>
            </a:xfrm>
            <a:prstGeom prst="rect">
              <a:avLst/>
            </a:prstGeom>
            <a:solidFill>
              <a:srgbClr val="FFC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 name="TextBox 47"/>
            <p:cNvSpPr txBox="1"/>
            <p:nvPr/>
          </p:nvSpPr>
          <p:spPr>
            <a:xfrm>
              <a:off x="9545784" y="1631000"/>
              <a:ext cx="550319" cy="338554"/>
            </a:xfrm>
            <a:prstGeom prst="rect">
              <a:avLst/>
            </a:prstGeom>
            <a:noFill/>
          </p:spPr>
          <p:txBody>
            <a:bodyPr wrap="square" rtlCol="0">
              <a:spAutoFit/>
            </a:bodyPr>
            <a:lstStyle/>
            <a:p>
              <a:r>
                <a:rPr lang="en-GB" sz="1400" b="1" dirty="0"/>
                <a:t>T10</a:t>
              </a:r>
              <a:endParaRPr lang="en-GB" sz="1100" b="1" dirty="0"/>
            </a:p>
          </p:txBody>
        </p:sp>
        <p:sp>
          <p:nvSpPr>
            <p:cNvPr id="19" name="TextBox 46"/>
            <p:cNvSpPr txBox="1"/>
            <p:nvPr/>
          </p:nvSpPr>
          <p:spPr>
            <a:xfrm>
              <a:off x="10196284" y="1913800"/>
              <a:ext cx="550319" cy="338554"/>
            </a:xfrm>
            <a:prstGeom prst="rect">
              <a:avLst/>
            </a:prstGeom>
            <a:noFill/>
          </p:spPr>
          <p:txBody>
            <a:bodyPr wrap="square" rtlCol="0">
              <a:spAutoFit/>
            </a:bodyPr>
            <a:lstStyle/>
            <a:p>
              <a:r>
                <a:rPr lang="en-GB" sz="1400" b="1" dirty="0"/>
                <a:t>T9</a:t>
              </a:r>
              <a:endParaRPr lang="en-GB" sz="1100" b="1" dirty="0"/>
            </a:p>
          </p:txBody>
        </p:sp>
      </p:grpSp>
      <p:pic>
        <p:nvPicPr>
          <p:cNvPr id="20" name="Picture 24"/>
          <p:cNvPicPr>
            <a:picLocks noChangeAspect="1"/>
          </p:cNvPicPr>
          <p:nvPr/>
        </p:nvPicPr>
        <p:blipFill>
          <a:blip r:embed="rId3"/>
          <a:stretch>
            <a:fillRect/>
          </a:stretch>
        </p:blipFill>
        <p:spPr>
          <a:xfrm>
            <a:off x="7784340" y="3752339"/>
            <a:ext cx="3583192" cy="2694463"/>
          </a:xfrm>
          <a:prstGeom prst="rect">
            <a:avLst/>
          </a:prstGeom>
        </p:spPr>
      </p:pic>
      <p:sp>
        <p:nvSpPr>
          <p:cNvPr id="2" name="文本框 1">
            <a:extLst>
              <a:ext uri="{FF2B5EF4-FFF2-40B4-BE49-F238E27FC236}">
                <a16:creationId xmlns:a16="http://schemas.microsoft.com/office/drawing/2014/main" id="{F5691D05-0D2C-4633-97CF-B9F01BA05B87}"/>
              </a:ext>
            </a:extLst>
          </p:cNvPr>
          <p:cNvSpPr txBox="1"/>
          <p:nvPr/>
        </p:nvSpPr>
        <p:spPr>
          <a:xfrm>
            <a:off x="753271" y="1218063"/>
            <a:ext cx="7007717" cy="524759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altLang="zh-CN" dirty="0"/>
              <a:t>Test Beams after LS2</a:t>
            </a:r>
          </a:p>
          <a:p>
            <a:pPr marL="285750" indent="-285750">
              <a:spcAft>
                <a:spcPts val="600"/>
              </a:spcAft>
              <a:buFont typeface="Arial" panose="020B0604020202020204" pitchFamily="34" charset="0"/>
              <a:buChar char="•"/>
            </a:pPr>
            <a:r>
              <a:rPr lang="en-US" altLang="zh-CN" dirty="0"/>
              <a:t>Secondary beams: </a:t>
            </a:r>
          </a:p>
          <a:p>
            <a:pPr marL="971550" lvl="1" indent="-457200">
              <a:spcAft>
                <a:spcPts val="600"/>
              </a:spcAft>
              <a:buFont typeface="Wingdings" panose="05000000000000000000" pitchFamily="2" charset="2"/>
              <a:buChar char="Ø"/>
            </a:pPr>
            <a:r>
              <a:rPr lang="en-US" altLang="zh-CN" dirty="0">
                <a:solidFill>
                  <a:srgbClr val="C00000"/>
                </a:solidFill>
              </a:rPr>
              <a:t>T9:   &lt; 0.5 GeV/c – 15 GeV/c</a:t>
            </a:r>
          </a:p>
          <a:p>
            <a:pPr marL="971550" lvl="1" indent="-457200">
              <a:spcAft>
                <a:spcPts val="600"/>
              </a:spcAft>
              <a:buFont typeface="Wingdings" panose="05000000000000000000" pitchFamily="2" charset="2"/>
              <a:buChar char="Ø"/>
            </a:pPr>
            <a:r>
              <a:rPr lang="en-US" altLang="zh-CN" dirty="0">
                <a:solidFill>
                  <a:srgbClr val="C00000"/>
                </a:solidFill>
              </a:rPr>
              <a:t>T10: &lt; 0.5 GeV/c – 12 GeV/c</a:t>
            </a:r>
          </a:p>
          <a:p>
            <a:pPr marL="971550" lvl="1" indent="-457200">
              <a:spcAft>
                <a:spcPts val="600"/>
              </a:spcAft>
              <a:buFont typeface="Wingdings" panose="05000000000000000000" pitchFamily="2" charset="2"/>
              <a:buChar char="Ø"/>
            </a:pPr>
            <a:r>
              <a:rPr lang="en-US" altLang="zh-CN" dirty="0">
                <a:solidFill>
                  <a:srgbClr val="C00000"/>
                </a:solidFill>
              </a:rPr>
              <a:t>Horizontal momentum selection</a:t>
            </a:r>
          </a:p>
          <a:p>
            <a:pPr marL="285750" indent="-285750">
              <a:spcAft>
                <a:spcPts val="600"/>
              </a:spcAft>
              <a:buFont typeface="Arial" panose="020B0604020202020204" pitchFamily="34" charset="0"/>
              <a:buChar char="•"/>
            </a:pPr>
            <a:r>
              <a:rPr lang="en-US" altLang="zh-CN" dirty="0"/>
              <a:t>Particle types and intensity</a:t>
            </a:r>
          </a:p>
          <a:p>
            <a:pPr marL="971550" lvl="1" indent="-457200">
              <a:spcAft>
                <a:spcPts val="600"/>
              </a:spcAft>
              <a:buFont typeface="Wingdings" panose="05000000000000000000" pitchFamily="2" charset="2"/>
              <a:buChar char="Ø"/>
            </a:pPr>
            <a:r>
              <a:rPr lang="en-US" altLang="zh-CN" dirty="0">
                <a:solidFill>
                  <a:srgbClr val="C00000"/>
                </a:solidFill>
              </a:rPr>
              <a:t>Pure electrons, hadrons, muons</a:t>
            </a:r>
          </a:p>
          <a:p>
            <a:pPr marL="971550" lvl="1" indent="-457200">
              <a:spcAft>
                <a:spcPts val="600"/>
              </a:spcAft>
              <a:buFont typeface="Wingdings" panose="05000000000000000000" pitchFamily="2" charset="2"/>
              <a:buChar char="Ø"/>
            </a:pPr>
            <a:r>
              <a:rPr lang="en-US" altLang="zh-CN" dirty="0">
                <a:solidFill>
                  <a:srgbClr val="C00000"/>
                </a:solidFill>
              </a:rPr>
              <a:t>Max. ~5·10</a:t>
            </a:r>
            <a:r>
              <a:rPr lang="en-US" altLang="zh-CN" baseline="30000" dirty="0">
                <a:solidFill>
                  <a:srgbClr val="C00000"/>
                </a:solidFill>
              </a:rPr>
              <a:t>6</a:t>
            </a:r>
            <a:r>
              <a:rPr lang="en-US" altLang="zh-CN" dirty="0">
                <a:solidFill>
                  <a:srgbClr val="C00000"/>
                </a:solidFill>
              </a:rPr>
              <a:t> particles per spill</a:t>
            </a:r>
          </a:p>
          <a:p>
            <a:pPr marL="285750" indent="-285750">
              <a:spcAft>
                <a:spcPts val="600"/>
              </a:spcAft>
              <a:buFont typeface="Arial" panose="020B0604020202020204" pitchFamily="34" charset="0"/>
              <a:buChar char="•"/>
            </a:pPr>
            <a:r>
              <a:rPr lang="en-US" altLang="zh-CN" dirty="0"/>
              <a:t>Spill structure from PS</a:t>
            </a:r>
          </a:p>
          <a:p>
            <a:pPr marL="971550" lvl="1" indent="-457200">
              <a:spcAft>
                <a:spcPts val="600"/>
              </a:spcAft>
              <a:buFont typeface="Wingdings" panose="05000000000000000000" pitchFamily="2" charset="2"/>
              <a:buChar char="Ø"/>
            </a:pPr>
            <a:r>
              <a:rPr lang="en-US" altLang="zh-CN" dirty="0">
                <a:solidFill>
                  <a:srgbClr val="C00000"/>
                </a:solidFill>
              </a:rPr>
              <a:t>400ms spill length</a:t>
            </a:r>
          </a:p>
          <a:p>
            <a:pPr marL="971550" lvl="1" indent="-457200">
              <a:spcAft>
                <a:spcPts val="600"/>
              </a:spcAft>
              <a:buFont typeface="Wingdings" panose="05000000000000000000" pitchFamily="2" charset="2"/>
              <a:buChar char="Ø"/>
            </a:pPr>
            <a:r>
              <a:rPr lang="en-US" altLang="zh-CN" dirty="0">
                <a:solidFill>
                  <a:srgbClr val="C00000"/>
                </a:solidFill>
              </a:rPr>
              <a:t>Typically 1 spill every 18s (15bp), more on request</a:t>
            </a:r>
          </a:p>
          <a:p>
            <a:pPr marL="285750" indent="-285750">
              <a:spcAft>
                <a:spcPts val="600"/>
              </a:spcAft>
              <a:buFont typeface="Arial" panose="020B0604020202020204" pitchFamily="34" charset="0"/>
              <a:buChar char="•"/>
            </a:pPr>
            <a:r>
              <a:rPr lang="en-GB" altLang="zh-CN" dirty="0"/>
              <a:t>Telescope AZALEA in T10</a:t>
            </a:r>
          </a:p>
          <a:p>
            <a:pPr marL="285750" indent="-285750">
              <a:spcAft>
                <a:spcPts val="600"/>
              </a:spcAft>
              <a:buFont typeface="Arial" panose="020B0604020202020204" pitchFamily="34" charset="0"/>
              <a:buChar char="•"/>
            </a:pPr>
            <a:r>
              <a:rPr lang="en-GB" altLang="zh-CN" dirty="0"/>
              <a:t>Quick access from control room to experimental area </a:t>
            </a:r>
            <a:br>
              <a:rPr lang="en-GB" altLang="zh-CN" dirty="0"/>
            </a:br>
            <a:r>
              <a:rPr lang="en-GB" altLang="zh-CN" dirty="0"/>
              <a:t>(&lt; 1 minute)</a:t>
            </a:r>
          </a:p>
          <a:p>
            <a:pPr marL="285750" indent="-285750">
              <a:spcAft>
                <a:spcPts val="600"/>
              </a:spcAft>
              <a:buFont typeface="Arial" panose="020B0604020202020204" pitchFamily="34" charset="0"/>
              <a:buChar char="•"/>
            </a:pPr>
            <a:r>
              <a:rPr lang="en-GB" altLang="zh-CN" dirty="0"/>
              <a:t>Short cables</a:t>
            </a:r>
          </a:p>
        </p:txBody>
      </p:sp>
    </p:spTree>
    <p:extLst>
      <p:ext uri="{BB962C8B-B14F-4D97-AF65-F5344CB8AC3E}">
        <p14:creationId xmlns:p14="http://schemas.microsoft.com/office/powerpoint/2010/main" val="997411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CBBD28C-43A3-4E79-99A4-9A7093C02AA4}"/>
              </a:ext>
            </a:extLst>
          </p:cNvPr>
          <p:cNvPicPr>
            <a:picLocks noChangeAspect="1"/>
          </p:cNvPicPr>
          <p:nvPr/>
        </p:nvPicPr>
        <p:blipFill>
          <a:blip r:embed="rId2"/>
          <a:stretch>
            <a:fillRect/>
          </a:stretch>
        </p:blipFill>
        <p:spPr>
          <a:xfrm>
            <a:off x="7101281" y="3964541"/>
            <a:ext cx="5090718" cy="2711971"/>
          </a:xfrm>
          <a:prstGeom prst="rect">
            <a:avLst/>
          </a:prstGeom>
        </p:spPr>
      </p:pic>
      <p:sp>
        <p:nvSpPr>
          <p:cNvPr id="2" name="标题 1"/>
          <p:cNvSpPr>
            <a:spLocks noGrp="1"/>
          </p:cNvSpPr>
          <p:nvPr>
            <p:ph type="title"/>
          </p:nvPr>
        </p:nvSpPr>
        <p:spPr/>
        <p:txBody>
          <a:bodyPr>
            <a:normAutofit/>
          </a:bodyPr>
          <a:lstStyle/>
          <a:p>
            <a:r>
              <a:rPr lang="en-US" altLang="zh-CN" sz="3600" dirty="0"/>
              <a:t>2.2 </a:t>
            </a:r>
            <a:r>
              <a:rPr lang="zh-CN" altLang="en-US" sz="3600" dirty="0"/>
              <a:t>主要装置</a:t>
            </a:r>
            <a:r>
              <a:rPr lang="en-US" altLang="zh-CN" sz="3600" dirty="0"/>
              <a:t>-CERN North Area</a:t>
            </a:r>
            <a:endParaRPr lang="zh-CN" altLang="en-US" dirty="0"/>
          </a:p>
        </p:txBody>
      </p:sp>
      <p:graphicFrame>
        <p:nvGraphicFramePr>
          <p:cNvPr id="5" name="表格 5">
            <a:extLst>
              <a:ext uri="{FF2B5EF4-FFF2-40B4-BE49-F238E27FC236}">
                <a16:creationId xmlns:a16="http://schemas.microsoft.com/office/drawing/2014/main" id="{BDCBCBD0-7AF2-4C29-9551-2E16663B6927}"/>
              </a:ext>
            </a:extLst>
          </p:cNvPr>
          <p:cNvGraphicFramePr>
            <a:graphicFrameLocks noGrp="1"/>
          </p:cNvGraphicFramePr>
          <p:nvPr>
            <p:extLst>
              <p:ext uri="{D42A27DB-BD31-4B8C-83A1-F6EECF244321}">
                <p14:modId xmlns:p14="http://schemas.microsoft.com/office/powerpoint/2010/main" val="1438380839"/>
              </p:ext>
            </p:extLst>
          </p:nvPr>
        </p:nvGraphicFramePr>
        <p:xfrm>
          <a:off x="650148" y="1191236"/>
          <a:ext cx="8003095" cy="3624047"/>
        </p:xfrm>
        <a:graphic>
          <a:graphicData uri="http://schemas.openxmlformats.org/drawingml/2006/table">
            <a:tbl>
              <a:tblPr firstRow="1" bandRow="1">
                <a:tableStyleId>{5C22544A-7EE6-4342-B048-85BDC9FD1C3A}</a:tableStyleId>
              </a:tblPr>
              <a:tblGrid>
                <a:gridCol w="2917075">
                  <a:extLst>
                    <a:ext uri="{9D8B030D-6E8A-4147-A177-3AD203B41FA5}">
                      <a16:colId xmlns:a16="http://schemas.microsoft.com/office/drawing/2014/main" val="1951196236"/>
                    </a:ext>
                  </a:extLst>
                </a:gridCol>
                <a:gridCol w="1271505">
                  <a:extLst>
                    <a:ext uri="{9D8B030D-6E8A-4147-A177-3AD203B41FA5}">
                      <a16:colId xmlns:a16="http://schemas.microsoft.com/office/drawing/2014/main" val="4085104972"/>
                    </a:ext>
                  </a:extLst>
                </a:gridCol>
                <a:gridCol w="1271505">
                  <a:extLst>
                    <a:ext uri="{9D8B030D-6E8A-4147-A177-3AD203B41FA5}">
                      <a16:colId xmlns:a16="http://schemas.microsoft.com/office/drawing/2014/main" val="3698130816"/>
                    </a:ext>
                  </a:extLst>
                </a:gridCol>
                <a:gridCol w="1271505">
                  <a:extLst>
                    <a:ext uri="{9D8B030D-6E8A-4147-A177-3AD203B41FA5}">
                      <a16:colId xmlns:a16="http://schemas.microsoft.com/office/drawing/2014/main" val="3608164384"/>
                    </a:ext>
                  </a:extLst>
                </a:gridCol>
                <a:gridCol w="1271505">
                  <a:extLst>
                    <a:ext uri="{9D8B030D-6E8A-4147-A177-3AD203B41FA5}">
                      <a16:colId xmlns:a16="http://schemas.microsoft.com/office/drawing/2014/main" val="3271237750"/>
                    </a:ext>
                  </a:extLst>
                </a:gridCol>
              </a:tblGrid>
              <a:tr h="332155">
                <a:tc>
                  <a:txBody>
                    <a:bodyPr/>
                    <a:lstStyle/>
                    <a:p>
                      <a:pPr algn="ctr"/>
                      <a:r>
                        <a:rPr lang="en-US" altLang="zh-CN" sz="1400" dirty="0"/>
                        <a:t>Parameters</a:t>
                      </a:r>
                      <a:endParaRPr lang="zh-CN" altLang="en-US" sz="1400" dirty="0"/>
                    </a:p>
                  </a:txBody>
                  <a:tcPr anchor="ctr"/>
                </a:tc>
                <a:tc gridSpan="2">
                  <a:txBody>
                    <a:bodyPr/>
                    <a:lstStyle/>
                    <a:p>
                      <a:pPr algn="ctr"/>
                      <a:r>
                        <a:rPr lang="en-US" altLang="zh-CN" sz="1400" dirty="0"/>
                        <a:t>T2</a:t>
                      </a:r>
                      <a:endParaRPr lang="zh-CN" altLang="en-US" sz="1400" dirty="0"/>
                    </a:p>
                  </a:txBody>
                  <a:tcPr anchor="ctr"/>
                </a:tc>
                <a:tc hMerge="1">
                  <a:txBody>
                    <a:bodyPr/>
                    <a:lstStyle/>
                    <a:p>
                      <a:endParaRPr lang="zh-CN" altLang="en-US" dirty="0"/>
                    </a:p>
                  </a:txBody>
                  <a:tcPr/>
                </a:tc>
                <a:tc gridSpan="2">
                  <a:txBody>
                    <a:bodyPr/>
                    <a:lstStyle/>
                    <a:p>
                      <a:pPr algn="ctr"/>
                      <a:r>
                        <a:rPr lang="en-US" altLang="zh-CN" sz="1400" dirty="0"/>
                        <a:t>T4</a:t>
                      </a:r>
                      <a:endParaRPr lang="zh-CN" altLang="en-US" sz="1400" dirty="0"/>
                    </a:p>
                  </a:txBody>
                  <a:tcPr anchor="ctr"/>
                </a:tc>
                <a:tc hMerge="1">
                  <a:txBody>
                    <a:bodyPr/>
                    <a:lstStyle/>
                    <a:p>
                      <a:endParaRPr lang="zh-CN" altLang="en-US" dirty="0"/>
                    </a:p>
                  </a:txBody>
                  <a:tcPr/>
                </a:tc>
                <a:extLst>
                  <a:ext uri="{0D108BD9-81ED-4DB2-BD59-A6C34878D82A}">
                    <a16:rowId xmlns:a16="http://schemas.microsoft.com/office/drawing/2014/main" val="2683126237"/>
                  </a:ext>
                </a:extLst>
              </a:tr>
              <a:tr h="332155">
                <a:tc>
                  <a:txBody>
                    <a:bodyPr/>
                    <a:lstStyle/>
                    <a:p>
                      <a:pPr algn="ctr"/>
                      <a:r>
                        <a:rPr lang="en-US" altLang="zh-CN" sz="1400" dirty="0"/>
                        <a:t>Beam Line</a:t>
                      </a:r>
                      <a:endParaRPr lang="zh-CN" altLang="en-US" sz="1400" dirty="0"/>
                    </a:p>
                  </a:txBody>
                  <a:tcPr anchor="ctr"/>
                </a:tc>
                <a:tc>
                  <a:txBody>
                    <a:bodyPr/>
                    <a:lstStyle/>
                    <a:p>
                      <a:pPr algn="ctr"/>
                      <a:r>
                        <a:rPr lang="en-US" altLang="zh-CN" sz="1400" dirty="0"/>
                        <a:t>H2</a:t>
                      </a:r>
                      <a:endParaRPr lang="zh-CN" altLang="en-US" sz="1400" dirty="0"/>
                    </a:p>
                  </a:txBody>
                  <a:tcPr anchor="ctr"/>
                </a:tc>
                <a:tc>
                  <a:txBody>
                    <a:bodyPr/>
                    <a:lstStyle/>
                    <a:p>
                      <a:pPr algn="ctr"/>
                      <a:r>
                        <a:rPr lang="en-US" altLang="zh-CN" sz="1400" dirty="0"/>
                        <a:t>H4</a:t>
                      </a:r>
                      <a:endParaRPr lang="zh-CN" altLang="en-US" sz="1400" dirty="0"/>
                    </a:p>
                  </a:txBody>
                  <a:tcPr anchor="ctr"/>
                </a:tc>
                <a:tc>
                  <a:txBody>
                    <a:bodyPr/>
                    <a:lstStyle/>
                    <a:p>
                      <a:pPr algn="ctr"/>
                      <a:r>
                        <a:rPr lang="en-US" altLang="zh-CN" sz="1400" dirty="0"/>
                        <a:t>H6</a:t>
                      </a:r>
                      <a:endParaRPr lang="zh-CN" altLang="en-US" sz="1400" dirty="0"/>
                    </a:p>
                  </a:txBody>
                  <a:tcPr anchor="ctr"/>
                </a:tc>
                <a:tc>
                  <a:txBody>
                    <a:bodyPr/>
                    <a:lstStyle/>
                    <a:p>
                      <a:pPr algn="ctr"/>
                      <a:r>
                        <a:rPr lang="en-US" altLang="zh-CN" sz="1400" dirty="0"/>
                        <a:t>H8</a:t>
                      </a:r>
                      <a:endParaRPr lang="zh-CN" altLang="en-US" sz="1400" dirty="0"/>
                    </a:p>
                  </a:txBody>
                  <a:tcPr anchor="ctr"/>
                </a:tc>
                <a:extLst>
                  <a:ext uri="{0D108BD9-81ED-4DB2-BD59-A6C34878D82A}">
                    <a16:rowId xmlns:a16="http://schemas.microsoft.com/office/drawing/2014/main" val="3102385337"/>
                  </a:ext>
                </a:extLst>
              </a:tr>
              <a:tr h="762520">
                <a:tc>
                  <a:txBody>
                    <a:bodyPr/>
                    <a:lstStyle/>
                    <a:p>
                      <a:pPr algn="ctr"/>
                      <a:r>
                        <a:rPr lang="en-US" altLang="zh-CN" sz="1400" dirty="0"/>
                        <a:t>Maximum Momentum (GeV/c)</a:t>
                      </a:r>
                    </a:p>
                    <a:p>
                      <a:pPr algn="ctr"/>
                      <a:r>
                        <a:rPr lang="en-US" altLang="zh-CN" sz="1400" dirty="0"/>
                        <a:t>Primary/Secondary</a:t>
                      </a:r>
                      <a:endParaRPr lang="zh-CN" altLang="en-US" sz="1400" dirty="0"/>
                    </a:p>
                  </a:txBody>
                  <a:tcPr anchor="ctr"/>
                </a:tc>
                <a:tc>
                  <a:txBody>
                    <a:bodyPr/>
                    <a:lstStyle/>
                    <a:p>
                      <a:pPr algn="ctr"/>
                      <a:r>
                        <a:rPr lang="en-US" altLang="zh-CN" sz="1400" dirty="0"/>
                        <a:t>400/360</a:t>
                      </a:r>
                      <a:endParaRPr lang="zh-CN" altLang="en-US" sz="1400" dirty="0"/>
                    </a:p>
                  </a:txBody>
                  <a:tcPr anchor="ctr"/>
                </a:tc>
                <a:tc>
                  <a:txBody>
                    <a:bodyPr/>
                    <a:lstStyle/>
                    <a:p>
                      <a:pPr algn="ctr"/>
                      <a:r>
                        <a:rPr lang="en-US" altLang="zh-CN" sz="1400" dirty="0"/>
                        <a:t>400/330</a:t>
                      </a:r>
                      <a:endParaRPr lang="zh-CN" altLang="en-US" sz="1400" dirty="0"/>
                    </a:p>
                  </a:txBody>
                  <a:tcPr anchor="ctr"/>
                </a:tc>
                <a:tc>
                  <a:txBody>
                    <a:bodyPr/>
                    <a:lstStyle/>
                    <a:p>
                      <a:pPr algn="ctr"/>
                      <a:r>
                        <a:rPr lang="en-US" altLang="zh-CN" sz="1400" dirty="0"/>
                        <a:t>-/205</a:t>
                      </a:r>
                      <a:endParaRPr lang="zh-CN" altLang="en-US" sz="1400" dirty="0"/>
                    </a:p>
                  </a:txBody>
                  <a:tcPr anchor="ctr"/>
                </a:tc>
                <a:tc>
                  <a:txBody>
                    <a:bodyPr/>
                    <a:lstStyle/>
                    <a:p>
                      <a:pPr algn="ctr"/>
                      <a:r>
                        <a:rPr lang="en-US" altLang="zh-CN" sz="1400" dirty="0"/>
                        <a:t>400/360</a:t>
                      </a:r>
                      <a:endParaRPr lang="zh-CN" altLang="en-US" sz="1400" dirty="0"/>
                    </a:p>
                  </a:txBody>
                  <a:tcPr anchor="ctr"/>
                </a:tc>
                <a:extLst>
                  <a:ext uri="{0D108BD9-81ED-4DB2-BD59-A6C34878D82A}">
                    <a16:rowId xmlns:a16="http://schemas.microsoft.com/office/drawing/2014/main" val="722069175"/>
                  </a:ext>
                </a:extLst>
              </a:tr>
              <a:tr h="531455">
                <a:tc>
                  <a:txBody>
                    <a:bodyPr/>
                    <a:lstStyle/>
                    <a:p>
                      <a:pPr algn="ctr"/>
                      <a:r>
                        <a:rPr lang="en-US" altLang="zh-CN" sz="1400" dirty="0"/>
                        <a:t>Maximum Acceptance (</a:t>
                      </a:r>
                      <a:r>
                        <a:rPr lang="el-GR" altLang="zh-CN" sz="1400" dirty="0"/>
                        <a:t>μ</a:t>
                      </a:r>
                      <a:r>
                        <a:rPr lang="en-US" altLang="zh-CN" sz="1400" dirty="0"/>
                        <a:t>Sr)</a:t>
                      </a:r>
                      <a:endParaRPr lang="zh-CN" altLang="en-US" sz="1400" dirty="0"/>
                    </a:p>
                  </a:txBody>
                  <a:tcPr anchor="ctr"/>
                </a:tc>
                <a:tc>
                  <a:txBody>
                    <a:bodyPr/>
                    <a:lstStyle/>
                    <a:p>
                      <a:pPr algn="ctr"/>
                      <a:r>
                        <a:rPr lang="en-US" altLang="zh-CN" sz="1400" dirty="0"/>
                        <a:t>1.5</a:t>
                      </a:r>
                      <a:endParaRPr lang="zh-CN" altLang="en-US" sz="1400" dirty="0"/>
                    </a:p>
                  </a:txBody>
                  <a:tcPr anchor="ctr"/>
                </a:tc>
                <a:tc>
                  <a:txBody>
                    <a:bodyPr/>
                    <a:lstStyle/>
                    <a:p>
                      <a:pPr algn="ctr"/>
                      <a:r>
                        <a:rPr lang="en-US" altLang="zh-CN" sz="1400" dirty="0"/>
                        <a:t>1.5</a:t>
                      </a:r>
                      <a:endParaRPr lang="zh-CN" altLang="en-US" sz="1400" dirty="0"/>
                    </a:p>
                  </a:txBody>
                  <a:tcPr anchor="ctr"/>
                </a:tc>
                <a:tc>
                  <a:txBody>
                    <a:bodyPr/>
                    <a:lstStyle/>
                    <a:p>
                      <a:pPr algn="ctr"/>
                      <a:r>
                        <a:rPr lang="en-US" altLang="zh-CN" sz="1400" dirty="0"/>
                        <a:t>2</a:t>
                      </a:r>
                      <a:endParaRPr lang="zh-CN" altLang="en-US" sz="1400" dirty="0"/>
                    </a:p>
                  </a:txBody>
                  <a:tcPr anchor="ctr"/>
                </a:tc>
                <a:tc>
                  <a:txBody>
                    <a:bodyPr/>
                    <a:lstStyle/>
                    <a:p>
                      <a:pPr algn="ctr"/>
                      <a:r>
                        <a:rPr lang="en-US" altLang="zh-CN" sz="1400" dirty="0"/>
                        <a:t>2.5</a:t>
                      </a:r>
                      <a:endParaRPr lang="zh-CN" altLang="en-US" sz="1400" dirty="0"/>
                    </a:p>
                  </a:txBody>
                  <a:tcPr anchor="ctr"/>
                </a:tc>
                <a:extLst>
                  <a:ext uri="{0D108BD9-81ED-4DB2-BD59-A6C34878D82A}">
                    <a16:rowId xmlns:a16="http://schemas.microsoft.com/office/drawing/2014/main" val="1221555728"/>
                  </a:ext>
                </a:extLst>
              </a:tr>
              <a:tr h="332155">
                <a:tc>
                  <a:txBody>
                    <a:bodyPr/>
                    <a:lstStyle/>
                    <a:p>
                      <a:pPr algn="ctr"/>
                      <a:r>
                        <a:rPr lang="en-US" altLang="zh-CN" sz="1400" dirty="0"/>
                        <a:t>Maximum </a:t>
                      </a:r>
                      <a:r>
                        <a:rPr lang="el-GR" altLang="zh-CN" sz="1400" dirty="0"/>
                        <a:t>Δ</a:t>
                      </a:r>
                      <a:r>
                        <a:rPr lang="en-US" altLang="zh-CN" sz="1400" dirty="0"/>
                        <a:t>p/p (%)</a:t>
                      </a:r>
                    </a:p>
                  </a:txBody>
                  <a:tcPr anchor="ctr"/>
                </a:tc>
                <a:tc>
                  <a:txBody>
                    <a:bodyPr/>
                    <a:lstStyle/>
                    <a:p>
                      <a:pPr algn="ctr"/>
                      <a:r>
                        <a:rPr lang="en-US" altLang="zh-CN" sz="1400" dirty="0"/>
                        <a:t>±2.0</a:t>
                      </a:r>
                      <a:endParaRPr lang="zh-CN" altLang="en-US" sz="1400" dirty="0"/>
                    </a:p>
                  </a:txBody>
                  <a:tcPr anchor="ctr"/>
                </a:tc>
                <a:tc>
                  <a:txBody>
                    <a:bodyPr/>
                    <a:lstStyle/>
                    <a:p>
                      <a:pPr algn="ctr"/>
                      <a:r>
                        <a:rPr lang="en-US" altLang="zh-CN" sz="1400" dirty="0"/>
                        <a:t>±1.4</a:t>
                      </a:r>
                      <a:endParaRPr lang="zh-CN" altLang="en-US" sz="1400" dirty="0"/>
                    </a:p>
                  </a:txBody>
                  <a:tcPr anchor="ctr"/>
                </a:tc>
                <a:tc>
                  <a:txBody>
                    <a:bodyPr/>
                    <a:lstStyle/>
                    <a:p>
                      <a:pPr algn="ctr"/>
                      <a:r>
                        <a:rPr lang="en-US" altLang="zh-CN" sz="1400" dirty="0"/>
                        <a:t>±1.5</a:t>
                      </a:r>
                      <a:endParaRPr lang="zh-CN" altLang="en-US" sz="1400" dirty="0"/>
                    </a:p>
                  </a:txBody>
                  <a:tcPr anchor="ctr"/>
                </a:tc>
                <a:tc>
                  <a:txBody>
                    <a:bodyPr/>
                    <a:lstStyle/>
                    <a:p>
                      <a:pPr algn="ctr"/>
                      <a:r>
                        <a:rPr lang="en-US" altLang="zh-CN" sz="1400" dirty="0"/>
                        <a:t>±1.5</a:t>
                      </a:r>
                      <a:endParaRPr lang="zh-CN" altLang="en-US" sz="1400" dirty="0"/>
                    </a:p>
                  </a:txBody>
                  <a:tcPr anchor="ctr"/>
                </a:tc>
                <a:extLst>
                  <a:ext uri="{0D108BD9-81ED-4DB2-BD59-A6C34878D82A}">
                    <a16:rowId xmlns:a16="http://schemas.microsoft.com/office/drawing/2014/main" val="1529288975"/>
                  </a:ext>
                </a:extLst>
              </a:tr>
              <a:tr h="762520">
                <a:tc>
                  <a:txBody>
                    <a:bodyPr/>
                    <a:lstStyle/>
                    <a:p>
                      <a:pPr algn="ctr"/>
                      <a:r>
                        <a:rPr lang="en-US" altLang="zh-CN" sz="1400" dirty="0">
                          <a:solidFill>
                            <a:schemeClr val="tx1"/>
                          </a:solidFill>
                        </a:rPr>
                        <a:t>Maximum Intensity per spill</a:t>
                      </a:r>
                    </a:p>
                    <a:p>
                      <a:pPr algn="ctr"/>
                      <a:r>
                        <a:rPr lang="en-US" altLang="zh-CN" sz="1400" dirty="0">
                          <a:solidFill>
                            <a:schemeClr val="tx1"/>
                          </a:solidFill>
                        </a:rPr>
                        <a:t>(Hadrons/Electrons)</a:t>
                      </a:r>
                      <a:endParaRPr lang="zh-CN" altLang="en-US" sz="1400" dirty="0">
                        <a:solidFill>
                          <a:schemeClr val="tx1"/>
                        </a:solidFill>
                      </a:endParaRPr>
                    </a:p>
                  </a:txBody>
                  <a:tcPr anchor="ctr"/>
                </a:tc>
                <a:tc>
                  <a:txBody>
                    <a:bodyPr/>
                    <a:lstStyle/>
                    <a:p>
                      <a:pPr algn="ctr"/>
                      <a:r>
                        <a:rPr lang="en-US" altLang="zh-CN" sz="1400" dirty="0">
                          <a:solidFill>
                            <a:schemeClr val="tx1"/>
                          </a:solidFill>
                        </a:rPr>
                        <a:t>10</a:t>
                      </a:r>
                      <a:r>
                        <a:rPr lang="en-US" altLang="zh-CN" sz="1400" baseline="30000" dirty="0">
                          <a:solidFill>
                            <a:schemeClr val="tx1"/>
                          </a:solidFill>
                        </a:rPr>
                        <a:t>7</a:t>
                      </a:r>
                      <a:r>
                        <a:rPr lang="en-US" altLang="zh-CN" sz="1400" baseline="0" dirty="0">
                          <a:solidFill>
                            <a:schemeClr val="tx1"/>
                          </a:solidFill>
                        </a:rPr>
                        <a:t>/10</a:t>
                      </a:r>
                      <a:r>
                        <a:rPr lang="en-US" altLang="zh-CN" sz="1400" baseline="30000" dirty="0">
                          <a:solidFill>
                            <a:schemeClr val="tx1"/>
                          </a:solidFill>
                        </a:rPr>
                        <a:t>5</a:t>
                      </a:r>
                      <a:endParaRPr lang="zh-CN" altLang="en-US" sz="14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solidFill>
                        </a:rPr>
                        <a:t>10</a:t>
                      </a:r>
                      <a:r>
                        <a:rPr lang="en-US" altLang="zh-CN" sz="1400" baseline="30000" dirty="0">
                          <a:solidFill>
                            <a:schemeClr val="tx1"/>
                          </a:solidFill>
                        </a:rPr>
                        <a:t>7</a:t>
                      </a:r>
                      <a:r>
                        <a:rPr lang="en-US" altLang="zh-CN" sz="1400" baseline="0" dirty="0">
                          <a:solidFill>
                            <a:schemeClr val="tx1"/>
                          </a:solidFill>
                        </a:rPr>
                        <a:t>/10</a:t>
                      </a:r>
                      <a:r>
                        <a:rPr lang="en-US" altLang="zh-CN" sz="1400" baseline="30000" dirty="0">
                          <a:solidFill>
                            <a:schemeClr val="tx1"/>
                          </a:solidFill>
                        </a:rPr>
                        <a:t>6</a:t>
                      </a:r>
                      <a:endParaRPr lang="zh-CN" altLang="en-US" sz="14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solidFill>
                        </a:rPr>
                        <a:t>10</a:t>
                      </a:r>
                      <a:r>
                        <a:rPr lang="en-US" altLang="zh-CN" sz="1400" baseline="30000" dirty="0">
                          <a:solidFill>
                            <a:schemeClr val="tx1"/>
                          </a:solidFill>
                        </a:rPr>
                        <a:t>7</a:t>
                      </a:r>
                      <a:r>
                        <a:rPr lang="en-US" altLang="zh-CN" sz="1400" baseline="0" dirty="0">
                          <a:solidFill>
                            <a:schemeClr val="tx1"/>
                          </a:solidFill>
                        </a:rPr>
                        <a:t>/10</a:t>
                      </a:r>
                      <a:r>
                        <a:rPr lang="en-US" altLang="zh-CN" sz="1400" baseline="30000" dirty="0">
                          <a:solidFill>
                            <a:schemeClr val="tx1"/>
                          </a:solidFill>
                        </a:rPr>
                        <a:t>5</a:t>
                      </a:r>
                      <a:endParaRPr lang="zh-CN" altLang="en-US" sz="14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solidFill>
                        </a:rPr>
                        <a:t>10</a:t>
                      </a:r>
                      <a:r>
                        <a:rPr lang="en-US" altLang="zh-CN" sz="1400" baseline="30000" dirty="0">
                          <a:solidFill>
                            <a:schemeClr val="tx1"/>
                          </a:solidFill>
                        </a:rPr>
                        <a:t>7</a:t>
                      </a:r>
                      <a:r>
                        <a:rPr lang="en-US" altLang="zh-CN" sz="1400" baseline="0" dirty="0">
                          <a:solidFill>
                            <a:schemeClr val="tx1"/>
                          </a:solidFill>
                        </a:rPr>
                        <a:t>/10</a:t>
                      </a:r>
                      <a:r>
                        <a:rPr lang="en-US" altLang="zh-CN" sz="1400" baseline="30000" dirty="0">
                          <a:solidFill>
                            <a:schemeClr val="tx1"/>
                          </a:solidFill>
                        </a:rPr>
                        <a:t>5</a:t>
                      </a:r>
                      <a:endParaRPr lang="zh-CN" altLang="en-US" sz="1400" dirty="0">
                        <a:solidFill>
                          <a:schemeClr val="tx1"/>
                        </a:solidFill>
                      </a:endParaRPr>
                    </a:p>
                  </a:txBody>
                  <a:tcPr anchor="ctr"/>
                </a:tc>
                <a:extLst>
                  <a:ext uri="{0D108BD9-81ED-4DB2-BD59-A6C34878D82A}">
                    <a16:rowId xmlns:a16="http://schemas.microsoft.com/office/drawing/2014/main" val="467403627"/>
                  </a:ext>
                </a:extLst>
              </a:tr>
              <a:tr h="571087">
                <a:tc>
                  <a:txBody>
                    <a:bodyPr/>
                    <a:lstStyle/>
                    <a:p>
                      <a:pPr algn="ctr"/>
                      <a:r>
                        <a:rPr lang="en-US" altLang="zh-CN" sz="1400" dirty="0"/>
                        <a:t>Available Particle Types</a:t>
                      </a:r>
                      <a:endParaRPr lang="zh-CN" altLang="en-US" sz="1400" dirty="0"/>
                    </a:p>
                  </a:txBody>
                  <a:tcPr anchor="ctr"/>
                </a:tc>
                <a:tc gridSpan="4">
                  <a:txBody>
                    <a:bodyPr/>
                    <a:lstStyle/>
                    <a:p>
                      <a:pPr algn="ctr"/>
                      <a:r>
                        <a:rPr lang="en-US" altLang="zh-CN" sz="1400" dirty="0"/>
                        <a:t>Primary protons or pure electrons or mixed hadrons(pions, protons,</a:t>
                      </a:r>
                      <a:r>
                        <a:rPr lang="zh-CN" altLang="en-US" sz="1400" dirty="0"/>
                        <a:t> </a:t>
                      </a:r>
                      <a:r>
                        <a:rPr lang="en-US" altLang="zh-CN" sz="1400" dirty="0"/>
                        <a:t>kaons)</a:t>
                      </a:r>
                      <a:endParaRPr lang="zh-CN" altLang="en-US" sz="1400" dirty="0"/>
                    </a:p>
                  </a:txBody>
                  <a:tcPr anchor="ct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749769482"/>
                  </a:ext>
                </a:extLst>
              </a:tr>
            </a:tbl>
          </a:graphicData>
        </a:graphic>
      </p:graphicFrame>
    </p:spTree>
    <p:extLst>
      <p:ext uri="{BB962C8B-B14F-4D97-AF65-F5344CB8AC3E}">
        <p14:creationId xmlns:p14="http://schemas.microsoft.com/office/powerpoint/2010/main" val="1328904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36"/>
          <p:cNvPicPr>
            <a:picLocks noChangeAspect="1"/>
          </p:cNvPicPr>
          <p:nvPr/>
        </p:nvPicPr>
        <p:blipFill>
          <a:blip r:embed="rId2"/>
          <a:stretch/>
        </p:blipFill>
        <p:spPr>
          <a:xfrm>
            <a:off x="5390606" y="3909007"/>
            <a:ext cx="6205818" cy="2660357"/>
          </a:xfrm>
          <a:prstGeom prst="rect">
            <a:avLst/>
          </a:prstGeom>
          <a:ln w="10800">
            <a:solidFill>
              <a:srgbClr val="808080"/>
            </a:solidFill>
            <a:round/>
          </a:ln>
        </p:spPr>
      </p:pic>
      <p:pic>
        <p:nvPicPr>
          <p:cNvPr id="6" name="图片 5"/>
          <p:cNvPicPr>
            <a:picLocks noChangeAspect="1"/>
          </p:cNvPicPr>
          <p:nvPr/>
        </p:nvPicPr>
        <p:blipFill>
          <a:blip r:embed="rId3"/>
          <a:stretch>
            <a:fillRect/>
          </a:stretch>
        </p:blipFill>
        <p:spPr>
          <a:xfrm>
            <a:off x="1044087" y="3429000"/>
            <a:ext cx="3573166" cy="2793109"/>
          </a:xfrm>
          <a:prstGeom prst="rect">
            <a:avLst/>
          </a:prstGeom>
        </p:spPr>
      </p:pic>
      <p:sp>
        <p:nvSpPr>
          <p:cNvPr id="2" name="标题 1"/>
          <p:cNvSpPr>
            <a:spLocks noGrp="1"/>
          </p:cNvSpPr>
          <p:nvPr>
            <p:ph type="title"/>
          </p:nvPr>
        </p:nvSpPr>
        <p:spPr>
          <a:xfrm>
            <a:off x="420943" y="82309"/>
            <a:ext cx="6782497" cy="938531"/>
          </a:xfrm>
        </p:spPr>
        <p:txBody>
          <a:bodyPr>
            <a:normAutofit/>
          </a:bodyPr>
          <a:lstStyle/>
          <a:p>
            <a:r>
              <a:rPr lang="en-US" altLang="zh-CN" sz="3200" dirty="0"/>
              <a:t>2.3 </a:t>
            </a:r>
            <a:r>
              <a:rPr lang="zh-CN" altLang="en-US" sz="3200" dirty="0"/>
              <a:t>主要装置</a:t>
            </a:r>
            <a:r>
              <a:rPr lang="en-US" altLang="zh-CN" sz="3200" dirty="0"/>
              <a:t>——DESY II </a:t>
            </a:r>
            <a:r>
              <a:rPr lang="zh-CN" altLang="en-US" sz="3200" dirty="0"/>
              <a:t>测试束</a:t>
            </a:r>
          </a:p>
        </p:txBody>
      </p:sp>
      <p:sp>
        <p:nvSpPr>
          <p:cNvPr id="5" name="文本框 4"/>
          <p:cNvSpPr txBox="1"/>
          <p:nvPr/>
        </p:nvSpPr>
        <p:spPr>
          <a:xfrm rot="2574351">
            <a:off x="4791955" y="5408092"/>
            <a:ext cx="1707696" cy="523220"/>
          </a:xfrm>
          <a:prstGeom prst="rect">
            <a:avLst/>
          </a:prstGeom>
          <a:noFill/>
        </p:spPr>
        <p:txBody>
          <a:bodyPr wrap="square" rtlCol="0">
            <a:spAutoFit/>
          </a:bodyPr>
          <a:lstStyle/>
          <a:p>
            <a:r>
              <a:rPr lang="en-US" altLang="zh-CN" sz="1400" dirty="0">
                <a:solidFill>
                  <a:srgbClr val="FF0000"/>
                </a:solidFill>
              </a:rPr>
              <a:t>Carbon</a:t>
            </a:r>
          </a:p>
          <a:p>
            <a:r>
              <a:rPr lang="en-US" altLang="zh-CN" sz="1400" dirty="0">
                <a:solidFill>
                  <a:srgbClr val="FF0000"/>
                </a:solidFill>
              </a:rPr>
              <a:t>t=7um, l=30mm</a:t>
            </a:r>
            <a:endParaRPr lang="zh-CN" altLang="en-US" sz="1400" dirty="0">
              <a:solidFill>
                <a:srgbClr val="FF0000"/>
              </a:solidFill>
            </a:endParaRPr>
          </a:p>
        </p:txBody>
      </p:sp>
      <p:sp>
        <p:nvSpPr>
          <p:cNvPr id="7" name="文本框 6"/>
          <p:cNvSpPr txBox="1"/>
          <p:nvPr/>
        </p:nvSpPr>
        <p:spPr>
          <a:xfrm>
            <a:off x="1111138" y="6220680"/>
            <a:ext cx="3439064" cy="338554"/>
          </a:xfrm>
          <a:prstGeom prst="rect">
            <a:avLst/>
          </a:prstGeom>
          <a:noFill/>
        </p:spPr>
        <p:txBody>
          <a:bodyPr wrap="square" rtlCol="0">
            <a:spAutoFit/>
          </a:bodyPr>
          <a:lstStyle/>
          <a:p>
            <a:pPr algn="ctr"/>
            <a:r>
              <a:rPr lang="zh-CN" altLang="en-US" sz="1600" dirty="0">
                <a:solidFill>
                  <a:srgbClr val="FF0000"/>
                </a:solidFill>
              </a:rPr>
              <a:t>碳纤维丝靶可以从束外移到束流中心</a:t>
            </a:r>
          </a:p>
        </p:txBody>
      </p:sp>
      <p:pic>
        <p:nvPicPr>
          <p:cNvPr id="8" name="Picture 640"/>
          <p:cNvPicPr/>
          <p:nvPr/>
        </p:nvPicPr>
        <p:blipFill>
          <a:blip r:embed="rId4"/>
          <a:srcRect t="9399"/>
          <a:stretch/>
        </p:blipFill>
        <p:spPr>
          <a:xfrm>
            <a:off x="6096000" y="967910"/>
            <a:ext cx="5415280" cy="2793109"/>
          </a:xfrm>
          <a:prstGeom prst="rect">
            <a:avLst/>
          </a:prstGeom>
          <a:ln>
            <a:noFill/>
          </a:ln>
        </p:spPr>
      </p:pic>
      <p:sp>
        <p:nvSpPr>
          <p:cNvPr id="10" name="TextShape 2"/>
          <p:cNvSpPr txBox="1"/>
          <p:nvPr/>
        </p:nvSpPr>
        <p:spPr>
          <a:xfrm>
            <a:off x="423146" y="1153348"/>
            <a:ext cx="5561094" cy="2281417"/>
          </a:xfrm>
          <a:prstGeom prst="rect">
            <a:avLst/>
          </a:prstGeom>
          <a:noFill/>
          <a:ln>
            <a:noFill/>
          </a:ln>
        </p:spPr>
        <p:txBody>
          <a:bodyPr lIns="0" tIns="0" rIns="0" bIns="0"/>
          <a:lstStyle/>
          <a:p>
            <a:pPr marL="501750" indent="-285750">
              <a:spcAft>
                <a:spcPts val="600"/>
              </a:spcAft>
              <a:buClr>
                <a:srgbClr val="000000"/>
              </a:buClr>
              <a:buSzPct val="45000"/>
              <a:buFont typeface="Wingdings" panose="05000000000000000000" pitchFamily="2" charset="2"/>
              <a:buChar char="l"/>
            </a:pPr>
            <a:r>
              <a:rPr lang="en-US" sz="2000" b="0" strike="noStrike" spc="-1" dirty="0">
                <a:solidFill>
                  <a:srgbClr val="000000"/>
                </a:solidFill>
                <a:latin typeface="Calibri" panose="020F0502020204030204" pitchFamily="34" charset="0"/>
              </a:rPr>
              <a:t>Facility runs parasitically, </a:t>
            </a:r>
            <a:br>
              <a:rPr sz="2000" dirty="0">
                <a:latin typeface="Calibri" panose="020F0502020204030204" pitchFamily="34" charset="0"/>
              </a:rPr>
            </a:br>
            <a:r>
              <a:rPr lang="en-US" sz="2000" b="0" strike="noStrike" spc="-1" dirty="0">
                <a:solidFill>
                  <a:srgbClr val="000000"/>
                </a:solidFill>
                <a:latin typeface="Calibri" panose="020F0502020204030204" pitchFamily="34" charset="0"/>
              </a:rPr>
              <a:t>fed by DESY II synchrotron (PETRA III injector)</a:t>
            </a:r>
          </a:p>
          <a:p>
            <a:pPr marL="717750" lvl="1" indent="-285750">
              <a:spcAft>
                <a:spcPts val="600"/>
              </a:spcAft>
              <a:buClr>
                <a:srgbClr val="000000"/>
              </a:buClr>
              <a:buSzPct val="45000"/>
              <a:buFont typeface="Wingdings" panose="05000000000000000000" pitchFamily="2" charset="2"/>
              <a:buChar char="l"/>
            </a:pPr>
            <a:r>
              <a:rPr lang="en-US" sz="2000" b="0" strike="noStrike" spc="-1" dirty="0">
                <a:solidFill>
                  <a:srgbClr val="000000"/>
                </a:solidFill>
                <a:latin typeface="Calibri" panose="020F0502020204030204" pitchFamily="34" charset="0"/>
              </a:rPr>
              <a:t>1 bunch per fill, 30 </a:t>
            </a:r>
            <a:r>
              <a:rPr lang="en-US" sz="2000" b="0" strike="noStrike" spc="-1" dirty="0" err="1">
                <a:solidFill>
                  <a:srgbClr val="000000"/>
                </a:solidFill>
                <a:latin typeface="Calibri" panose="020F0502020204030204" pitchFamily="34" charset="0"/>
              </a:rPr>
              <a:t>ps</a:t>
            </a:r>
            <a:r>
              <a:rPr lang="en-US" sz="2000" b="0" strike="noStrike" spc="-1" dirty="0">
                <a:solidFill>
                  <a:srgbClr val="000000"/>
                </a:solidFill>
                <a:latin typeface="Calibri" panose="020F0502020204030204" pitchFamily="34" charset="0"/>
              </a:rPr>
              <a:t>, 1 MHz </a:t>
            </a:r>
          </a:p>
          <a:p>
            <a:pPr marL="717750" lvl="1" indent="-285750">
              <a:spcAft>
                <a:spcPts val="600"/>
              </a:spcAft>
              <a:buClr>
                <a:srgbClr val="000000"/>
              </a:buClr>
              <a:buSzPct val="45000"/>
              <a:buFont typeface="Wingdings" panose="05000000000000000000" pitchFamily="2" charset="2"/>
              <a:buChar char="l"/>
            </a:pPr>
            <a:r>
              <a:rPr lang="en-US" sz="2000" b="0" strike="noStrike" spc="-1" dirty="0">
                <a:solidFill>
                  <a:srgbClr val="000000"/>
                </a:solidFill>
                <a:latin typeface="Calibri" panose="020F0502020204030204" pitchFamily="34" charset="0"/>
              </a:rPr>
              <a:t>Sinusoidal cycle: 0.45 to 6.3 GeV @ 12.5 Hz</a:t>
            </a:r>
          </a:p>
          <a:p>
            <a:pPr marL="717750" lvl="1" indent="-285750">
              <a:spcAft>
                <a:spcPts val="600"/>
              </a:spcAft>
              <a:buClr>
                <a:srgbClr val="000000"/>
              </a:buClr>
              <a:buSzPct val="45000"/>
              <a:buFont typeface="Wingdings" panose="05000000000000000000" pitchFamily="2" charset="2"/>
              <a:buChar char="l"/>
            </a:pPr>
            <a:r>
              <a:rPr lang="en-US" sz="2000" b="0" strike="noStrike" spc="-1" dirty="0">
                <a:solidFill>
                  <a:srgbClr val="000000"/>
                </a:solidFill>
                <a:latin typeface="Calibri" panose="020F0502020204030204" pitchFamily="34" charset="0"/>
              </a:rPr>
              <a:t>Very high availability: ~ 99 % uptime</a:t>
            </a:r>
            <a:br>
              <a:rPr sz="2000" dirty="0">
                <a:latin typeface="Calibri" panose="020F0502020204030204" pitchFamily="34" charset="0"/>
              </a:rPr>
            </a:br>
            <a:r>
              <a:rPr lang="en-US" sz="2000" b="0" strike="noStrike" spc="-1"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2276036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109436B-5BEA-448D-82DD-40F2732E9F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635" y="1143785"/>
            <a:ext cx="9964723" cy="5605157"/>
          </a:xfrm>
          <a:prstGeom prst="rect">
            <a:avLst/>
          </a:prstGeom>
        </p:spPr>
      </p:pic>
      <p:sp>
        <p:nvSpPr>
          <p:cNvPr id="2" name="标题 1"/>
          <p:cNvSpPr>
            <a:spLocks noGrp="1"/>
          </p:cNvSpPr>
          <p:nvPr>
            <p:ph type="title"/>
          </p:nvPr>
        </p:nvSpPr>
        <p:spPr>
          <a:xfrm>
            <a:off x="694765" y="239704"/>
            <a:ext cx="10515600" cy="904081"/>
          </a:xfrm>
        </p:spPr>
        <p:txBody>
          <a:bodyPr>
            <a:normAutofit/>
          </a:bodyPr>
          <a:lstStyle/>
          <a:p>
            <a:r>
              <a:rPr lang="en-US" altLang="zh-CN" dirty="0"/>
              <a:t>3. CSNS</a:t>
            </a:r>
            <a:r>
              <a:rPr lang="zh-CN" altLang="en-US" dirty="0"/>
              <a:t>布局和高能质子实验区</a:t>
            </a:r>
          </a:p>
        </p:txBody>
      </p:sp>
      <p:sp>
        <p:nvSpPr>
          <p:cNvPr id="5" name="文本框 4"/>
          <p:cNvSpPr txBox="1"/>
          <p:nvPr/>
        </p:nvSpPr>
        <p:spPr>
          <a:xfrm>
            <a:off x="4780491" y="4477748"/>
            <a:ext cx="2031325" cy="369332"/>
          </a:xfrm>
          <a:prstGeom prst="rect">
            <a:avLst/>
          </a:prstGeom>
          <a:noFill/>
          <a:ln>
            <a:noFill/>
          </a:ln>
        </p:spPr>
        <p:txBody>
          <a:bodyPr wrap="none" rtlCol="0">
            <a:spAutoFit/>
          </a:bodyPr>
          <a:lstStyle/>
          <a:p>
            <a:r>
              <a:rPr lang="zh-CN" altLang="en-US" b="1" dirty="0">
                <a:solidFill>
                  <a:srgbClr val="FF0000"/>
                </a:solidFill>
              </a:rPr>
              <a:t>高能质子实验大厅</a:t>
            </a:r>
          </a:p>
        </p:txBody>
      </p:sp>
      <p:cxnSp>
        <p:nvCxnSpPr>
          <p:cNvPr id="7" name="直接箭头连接符 6"/>
          <p:cNvCxnSpPr>
            <a:cxnSpLocks/>
          </p:cNvCxnSpPr>
          <p:nvPr/>
        </p:nvCxnSpPr>
        <p:spPr>
          <a:xfrm flipV="1">
            <a:off x="5676962" y="3993160"/>
            <a:ext cx="419038" cy="4845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774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99D5B52-5E7D-4B15-833B-67EE4225C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000" y="1399680"/>
            <a:ext cx="7379560" cy="4971758"/>
          </a:xfrm>
          <a:prstGeom prst="rect">
            <a:avLst/>
          </a:prstGeom>
        </p:spPr>
      </p:pic>
      <p:sp>
        <p:nvSpPr>
          <p:cNvPr id="2" name="标题 1"/>
          <p:cNvSpPr>
            <a:spLocks noGrp="1"/>
          </p:cNvSpPr>
          <p:nvPr>
            <p:ph type="title"/>
          </p:nvPr>
        </p:nvSpPr>
        <p:spPr>
          <a:xfrm>
            <a:off x="554637" y="166978"/>
            <a:ext cx="10515600" cy="1325563"/>
          </a:xfrm>
        </p:spPr>
        <p:txBody>
          <a:bodyPr/>
          <a:lstStyle/>
          <a:p>
            <a:r>
              <a:rPr lang="en-US" altLang="zh-CN" dirty="0"/>
              <a:t>3. 1 CSNS</a:t>
            </a:r>
            <a:r>
              <a:rPr lang="zh-CN" altLang="en-US" dirty="0"/>
              <a:t>布局和高能质子实验区</a:t>
            </a:r>
          </a:p>
        </p:txBody>
      </p:sp>
      <p:sp>
        <p:nvSpPr>
          <p:cNvPr id="5" name="文本框 4"/>
          <p:cNvSpPr txBox="1"/>
          <p:nvPr/>
        </p:nvSpPr>
        <p:spPr>
          <a:xfrm>
            <a:off x="1837764" y="1425389"/>
            <a:ext cx="2521781" cy="369332"/>
          </a:xfrm>
          <a:prstGeom prst="rect">
            <a:avLst/>
          </a:prstGeom>
          <a:noFill/>
        </p:spPr>
        <p:txBody>
          <a:bodyPr wrap="none" rtlCol="0">
            <a:spAutoFit/>
          </a:bodyPr>
          <a:lstStyle/>
          <a:p>
            <a:r>
              <a:rPr lang="en-US" altLang="zh-CN" dirty="0"/>
              <a:t>LINAC 300 </a:t>
            </a:r>
            <a:r>
              <a:rPr lang="en-US" altLang="zh-CN" dirty="0" err="1"/>
              <a:t>MeV@CSNS-II</a:t>
            </a:r>
            <a:endParaRPr lang="zh-CN" altLang="en-US" dirty="0"/>
          </a:p>
        </p:txBody>
      </p:sp>
      <p:sp>
        <p:nvSpPr>
          <p:cNvPr id="6" name="文本框 5"/>
          <p:cNvSpPr txBox="1"/>
          <p:nvPr/>
        </p:nvSpPr>
        <p:spPr>
          <a:xfrm>
            <a:off x="6294959" y="2749821"/>
            <a:ext cx="1181606" cy="1323439"/>
          </a:xfrm>
          <a:prstGeom prst="rect">
            <a:avLst/>
          </a:prstGeom>
          <a:solidFill>
            <a:schemeClr val="bg1"/>
          </a:solidFill>
        </p:spPr>
        <p:txBody>
          <a:bodyPr wrap="square" rtlCol="0">
            <a:spAutoFit/>
          </a:bodyPr>
          <a:lstStyle/>
          <a:p>
            <a:r>
              <a:rPr lang="en-US" altLang="zh-CN" sz="2000" b="1" dirty="0"/>
              <a:t>RCS</a:t>
            </a:r>
          </a:p>
          <a:p>
            <a:r>
              <a:rPr lang="en-US" altLang="zh-CN" sz="2000" b="1" dirty="0"/>
              <a:t>1.6GeV</a:t>
            </a:r>
          </a:p>
          <a:p>
            <a:r>
              <a:rPr lang="en-US" altLang="zh-CN" sz="2000" b="1" dirty="0"/>
              <a:t>25Hz</a:t>
            </a:r>
          </a:p>
          <a:p>
            <a:r>
              <a:rPr lang="en-US" altLang="zh-CN" sz="2000" b="1" dirty="0"/>
              <a:t>500 kW</a:t>
            </a:r>
            <a:endParaRPr lang="zh-CN" altLang="en-US" sz="2000" b="1" dirty="0"/>
          </a:p>
        </p:txBody>
      </p:sp>
      <p:sp>
        <p:nvSpPr>
          <p:cNvPr id="7" name="文本框 6"/>
          <p:cNvSpPr txBox="1"/>
          <p:nvPr/>
        </p:nvSpPr>
        <p:spPr>
          <a:xfrm>
            <a:off x="1780164" y="4943488"/>
            <a:ext cx="908507" cy="523220"/>
          </a:xfrm>
          <a:prstGeom prst="rect">
            <a:avLst/>
          </a:prstGeom>
          <a:noFill/>
        </p:spPr>
        <p:txBody>
          <a:bodyPr wrap="square" rtlCol="0">
            <a:spAutoFit/>
          </a:bodyPr>
          <a:lstStyle/>
          <a:p>
            <a:r>
              <a:rPr lang="zh-CN" altLang="en-US" sz="2800" dirty="0"/>
              <a:t>靶站</a:t>
            </a:r>
          </a:p>
        </p:txBody>
      </p:sp>
      <p:sp>
        <p:nvSpPr>
          <p:cNvPr id="8" name="文本框 7"/>
          <p:cNvSpPr txBox="1"/>
          <p:nvPr/>
        </p:nvSpPr>
        <p:spPr>
          <a:xfrm>
            <a:off x="4912190" y="6321690"/>
            <a:ext cx="1800493" cy="369332"/>
          </a:xfrm>
          <a:prstGeom prst="rect">
            <a:avLst/>
          </a:prstGeom>
          <a:noFill/>
        </p:spPr>
        <p:txBody>
          <a:bodyPr wrap="none" rtlCol="0">
            <a:spAutoFit/>
          </a:bodyPr>
          <a:lstStyle/>
          <a:p>
            <a:r>
              <a:rPr lang="zh-CN" altLang="en-US" dirty="0"/>
              <a:t>高能质子实验区</a:t>
            </a:r>
          </a:p>
        </p:txBody>
      </p:sp>
      <p:graphicFrame>
        <p:nvGraphicFramePr>
          <p:cNvPr id="9" name="表格 8"/>
          <p:cNvGraphicFramePr>
            <a:graphicFrameLocks noGrp="1"/>
          </p:cNvGraphicFramePr>
          <p:nvPr>
            <p:extLst>
              <p:ext uri="{D42A27DB-BD31-4B8C-83A1-F6EECF244321}">
                <p14:modId xmlns:p14="http://schemas.microsoft.com/office/powerpoint/2010/main" val="2043565090"/>
              </p:ext>
            </p:extLst>
          </p:nvPr>
        </p:nvGraphicFramePr>
        <p:xfrm>
          <a:off x="7892015" y="4701688"/>
          <a:ext cx="3890903" cy="1530040"/>
        </p:xfrm>
        <a:graphic>
          <a:graphicData uri="http://schemas.openxmlformats.org/drawingml/2006/table">
            <a:tbl>
              <a:tblPr firstRow="1" bandRow="1">
                <a:tableStyleId>{7DF18680-E054-41AD-8BC1-D1AEF772440D}</a:tableStyleId>
              </a:tblPr>
              <a:tblGrid>
                <a:gridCol w="2117252">
                  <a:extLst>
                    <a:ext uri="{9D8B030D-6E8A-4147-A177-3AD203B41FA5}">
                      <a16:colId xmlns:a16="http://schemas.microsoft.com/office/drawing/2014/main" val="20000"/>
                    </a:ext>
                  </a:extLst>
                </a:gridCol>
                <a:gridCol w="1773651">
                  <a:extLst>
                    <a:ext uri="{9D8B030D-6E8A-4147-A177-3AD203B41FA5}">
                      <a16:colId xmlns:a16="http://schemas.microsoft.com/office/drawing/2014/main" val="20001"/>
                    </a:ext>
                  </a:extLst>
                </a:gridCol>
              </a:tblGrid>
              <a:tr h="37456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Times New Roman" panose="02020603050405020304" pitchFamily="18" charset="0"/>
                          <a:cs typeface="Times New Roman" panose="02020603050405020304" pitchFamily="18" charset="0"/>
                        </a:rPr>
                        <a:t>参数名称</a:t>
                      </a:r>
                      <a:endParaRPr lang="en-US" altLang="en-US" sz="1600" b="1" dirty="0">
                        <a:latin typeface="Times New Roman" panose="02020603050405020304" pitchFamily="18" charset="0"/>
                        <a:ea typeface="+mn-ea"/>
                        <a:cs typeface="Times New Roman" panose="02020603050405020304" pitchFamily="18" charset="0"/>
                      </a:endParaRPr>
                    </a:p>
                  </a:txBody>
                  <a:tcPr marL="34181" marR="34181" marT="545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Times New Roman" panose="02020603050405020304" pitchFamily="18" charset="0"/>
                          <a:cs typeface="Times New Roman" panose="02020603050405020304" pitchFamily="18" charset="0"/>
                        </a:rPr>
                        <a:t>设计指标</a:t>
                      </a:r>
                      <a:endParaRPr lang="en-US" altLang="en-US" sz="1600" b="1" dirty="0">
                        <a:latin typeface="Times New Roman" panose="02020603050405020304" pitchFamily="18" charset="0"/>
                        <a:ea typeface="+mn-ea"/>
                        <a:cs typeface="Times New Roman" panose="02020603050405020304" pitchFamily="18" charset="0"/>
                      </a:endParaRPr>
                    </a:p>
                  </a:txBody>
                  <a:tcPr marL="34181" marR="34181" marT="5455" marB="0" anchor="ctr"/>
                </a:tc>
                <a:extLst>
                  <a:ext uri="{0D108BD9-81ED-4DB2-BD59-A6C34878D82A}">
                    <a16:rowId xmlns:a16="http://schemas.microsoft.com/office/drawing/2014/main" val="10000"/>
                  </a:ext>
                </a:extLst>
              </a:tr>
              <a:tr h="385159">
                <a:tc>
                  <a:txBody>
                    <a:bodyPr/>
                    <a:lstStyle/>
                    <a:p>
                      <a:pPr algn="ctr"/>
                      <a:r>
                        <a:rPr lang="zh-CN" altLang="en-US" sz="1600" kern="1200" dirty="0">
                          <a:solidFill>
                            <a:schemeClr val="dk1"/>
                          </a:solidFill>
                          <a:latin typeface="Times New Roman" panose="02020603050405020304" pitchFamily="18" charset="0"/>
                          <a:ea typeface="+mn-ea"/>
                          <a:cs typeface="Times New Roman" panose="02020603050405020304" pitchFamily="18" charset="0"/>
                        </a:rPr>
                        <a:t>质子能量范围</a:t>
                      </a:r>
                    </a:p>
                  </a:txBody>
                  <a:tcPr marL="52363" marR="52363" marT="26182" marB="26182" anchor="ctr"/>
                </a:tc>
                <a:tc>
                  <a:txBody>
                    <a:bodyPr/>
                    <a:lstStyle>
                      <a:lvl1pPr algn="l"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gn="l"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ts val="238"/>
                        </a:spcBef>
                        <a:spcAft>
                          <a:spcPts val="238"/>
                        </a:spcAft>
                        <a:buClrTx/>
                        <a:buSzTx/>
                        <a:buFontTx/>
                        <a:buNone/>
                        <a:tabLst/>
                      </a:pPr>
                      <a:r>
                        <a:rPr lang="en-US" altLang="zh-CN" sz="1600" kern="1200" dirty="0">
                          <a:latin typeface="Times New Roman" panose="02020603050405020304" pitchFamily="18" charset="0"/>
                          <a:cs typeface="Times New Roman" panose="02020603050405020304" pitchFamily="18" charset="0"/>
                        </a:rPr>
                        <a:t>0.8-1.6 </a:t>
                      </a:r>
                      <a:r>
                        <a:rPr lang="en-US" altLang="zh-CN" sz="1600" kern="1200" dirty="0" err="1">
                          <a:latin typeface="Times New Roman" panose="02020603050405020304" pitchFamily="18" charset="0"/>
                          <a:cs typeface="Times New Roman" panose="02020603050405020304" pitchFamily="18" charset="0"/>
                        </a:rPr>
                        <a:t>GeV</a:t>
                      </a:r>
                      <a:endParaRPr lang="zh-CN" altLang="zh-CN" sz="1600" b="0" kern="1200" dirty="0">
                        <a:solidFill>
                          <a:schemeClr val="dk1"/>
                        </a:solidFill>
                        <a:latin typeface="Times New Roman" panose="02020603050405020304" pitchFamily="18" charset="0"/>
                        <a:ea typeface="+mn-ea"/>
                        <a:cs typeface="Times New Roman" panose="02020603050405020304" pitchFamily="18" charset="0"/>
                      </a:endParaRPr>
                    </a:p>
                  </a:txBody>
                  <a:tcPr marL="27273" marR="27273" marT="0" marB="0" anchor="ctr" horzOverflow="overflow"/>
                </a:tc>
                <a:extLst>
                  <a:ext uri="{0D108BD9-81ED-4DB2-BD59-A6C34878D82A}">
                    <a16:rowId xmlns:a16="http://schemas.microsoft.com/office/drawing/2014/main" val="10001"/>
                  </a:ext>
                </a:extLst>
              </a:tr>
              <a:tr h="385159">
                <a:tc>
                  <a:txBody>
                    <a:bodyPr/>
                    <a:lstStyle/>
                    <a:p>
                      <a:pPr algn="ctr"/>
                      <a:r>
                        <a:rPr lang="zh-CN" altLang="en-US" sz="1600" kern="1200" dirty="0">
                          <a:solidFill>
                            <a:schemeClr val="dk1"/>
                          </a:solidFill>
                          <a:latin typeface="Times New Roman" panose="02020603050405020304" pitchFamily="18" charset="0"/>
                          <a:ea typeface="+mn-ea"/>
                          <a:cs typeface="Times New Roman" panose="02020603050405020304" pitchFamily="18" charset="0"/>
                        </a:rPr>
                        <a:t>束流宏脉冲频率</a:t>
                      </a:r>
                    </a:p>
                  </a:txBody>
                  <a:tcPr marL="52363" marR="52363" marT="26182" marB="26182" anchor="ctr"/>
                </a:tc>
                <a:tc>
                  <a:txBody>
                    <a:bodyPr/>
                    <a:lstStyle>
                      <a:lvl1pPr algn="l"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gn="l"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ts val="238"/>
                        </a:spcBef>
                        <a:spcAft>
                          <a:spcPts val="238"/>
                        </a:spcAft>
                        <a:buClrTx/>
                        <a:buSzTx/>
                        <a:buFontTx/>
                        <a:buNone/>
                        <a:tabLst/>
                      </a:pPr>
                      <a:r>
                        <a:rPr lang="en-US" altLang="zh-CN" sz="1600" b="1" kern="1200" dirty="0">
                          <a:solidFill>
                            <a:srgbClr val="1679BA"/>
                          </a:solidFill>
                          <a:latin typeface="Times New Roman" panose="02020603050405020304" pitchFamily="18" charset="0"/>
                          <a:ea typeface="宋体" panose="02010600030101010101" pitchFamily="2" charset="-122"/>
                          <a:cs typeface="Times New Roman" panose="02020603050405020304" pitchFamily="18" charset="0"/>
                        </a:rPr>
                        <a:t>24 Hz</a:t>
                      </a:r>
                      <a:endParaRPr lang="zh-CN" altLang="zh-CN" sz="1600" b="1" kern="1200" dirty="0">
                        <a:solidFill>
                          <a:srgbClr val="1679BA"/>
                        </a:solidFill>
                        <a:latin typeface="Times New Roman" panose="02020603050405020304" pitchFamily="18" charset="0"/>
                        <a:ea typeface="宋体" panose="02010600030101010101" pitchFamily="2" charset="-122"/>
                        <a:cs typeface="Times New Roman" panose="02020603050405020304" pitchFamily="18" charset="0"/>
                      </a:endParaRPr>
                    </a:p>
                  </a:txBody>
                  <a:tcPr marL="27273" marR="27273" marT="0" marB="0" anchor="ctr" horzOverflow="overflow"/>
                </a:tc>
                <a:extLst>
                  <a:ext uri="{0D108BD9-81ED-4DB2-BD59-A6C34878D82A}">
                    <a16:rowId xmlns:a16="http://schemas.microsoft.com/office/drawing/2014/main" val="10002"/>
                  </a:ext>
                </a:extLst>
              </a:tr>
              <a:tr h="385159">
                <a:tc>
                  <a:txBody>
                    <a:bodyPr/>
                    <a:lstStyle/>
                    <a:p>
                      <a:pPr algn="ctr"/>
                      <a:r>
                        <a:rPr lang="zh-CN" altLang="en-US" sz="1600" kern="1200" dirty="0">
                          <a:solidFill>
                            <a:schemeClr val="dk1"/>
                          </a:solidFill>
                          <a:latin typeface="Times New Roman" panose="02020603050405020304" pitchFamily="18" charset="0"/>
                          <a:ea typeface="+mn-ea"/>
                          <a:cs typeface="Times New Roman" panose="02020603050405020304" pitchFamily="18" charset="0"/>
                        </a:rPr>
                        <a:t>质子流强</a:t>
                      </a:r>
                    </a:p>
                  </a:txBody>
                  <a:tcPr marL="52363" marR="52363" marT="26182" marB="26182" anchor="ctr"/>
                </a:tc>
                <a:tc>
                  <a:txBody>
                    <a:bodyPr/>
                    <a:lstStyle>
                      <a:lvl1pPr algn="l"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gn="l"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lgn="l"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ts val="238"/>
                        </a:spcBef>
                        <a:spcAft>
                          <a:spcPts val="238"/>
                        </a:spcAft>
                        <a:buClrTx/>
                        <a:buSzTx/>
                        <a:buFontTx/>
                        <a:buNone/>
                        <a:tabLst/>
                      </a:pPr>
                      <a:r>
                        <a:rPr lang="en-US" altLang="zh-CN" sz="1600" kern="1200" dirty="0">
                          <a:latin typeface="Times New Roman" panose="02020603050405020304" pitchFamily="18" charset="0"/>
                          <a:cs typeface="Times New Roman" panose="02020603050405020304" pitchFamily="18" charset="0"/>
                        </a:rPr>
                        <a:t>10</a:t>
                      </a:r>
                      <a:r>
                        <a:rPr lang="en-US" altLang="zh-CN" sz="1600" kern="1200" baseline="30000" dirty="0">
                          <a:latin typeface="Times New Roman" panose="02020603050405020304" pitchFamily="18" charset="0"/>
                          <a:cs typeface="Times New Roman" panose="02020603050405020304" pitchFamily="18" charset="0"/>
                        </a:rPr>
                        <a:t>3</a:t>
                      </a:r>
                      <a:r>
                        <a:rPr lang="en-US" altLang="zh-CN" sz="1600" kern="1200" dirty="0">
                          <a:latin typeface="Times New Roman" panose="02020603050405020304" pitchFamily="18" charset="0"/>
                          <a:cs typeface="Times New Roman" panose="02020603050405020304" pitchFamily="18" charset="0"/>
                        </a:rPr>
                        <a:t>-10</a:t>
                      </a:r>
                      <a:r>
                        <a:rPr lang="en-US" altLang="zh-CN" sz="1600" kern="1200" baseline="30000" dirty="0">
                          <a:latin typeface="Times New Roman" panose="02020603050405020304" pitchFamily="18" charset="0"/>
                          <a:cs typeface="Times New Roman" panose="02020603050405020304" pitchFamily="18" charset="0"/>
                        </a:rPr>
                        <a:t>7</a:t>
                      </a:r>
                      <a:r>
                        <a:rPr lang="en-US" altLang="zh-CN" sz="1600" kern="1200" dirty="0">
                          <a:latin typeface="Times New Roman" panose="02020603050405020304" pitchFamily="18" charset="0"/>
                          <a:cs typeface="Times New Roman" panose="02020603050405020304" pitchFamily="18" charset="0"/>
                        </a:rPr>
                        <a:t> n/s</a:t>
                      </a:r>
                      <a:endParaRPr lang="zh-CN" altLang="zh-CN" sz="1600" b="0" kern="1200" dirty="0">
                        <a:solidFill>
                          <a:schemeClr val="dk1"/>
                        </a:solidFill>
                        <a:latin typeface="Times New Roman" panose="02020603050405020304" pitchFamily="18" charset="0"/>
                        <a:ea typeface="+mn-ea"/>
                        <a:cs typeface="Times New Roman" panose="02020603050405020304" pitchFamily="18" charset="0"/>
                      </a:endParaRPr>
                    </a:p>
                  </a:txBody>
                  <a:tcPr marL="27273" marR="27273" marT="0" marB="0" anchor="ctr" horzOverflow="overflow"/>
                </a:tc>
                <a:extLst>
                  <a:ext uri="{0D108BD9-81ED-4DB2-BD59-A6C34878D82A}">
                    <a16:rowId xmlns:a16="http://schemas.microsoft.com/office/drawing/2014/main" val="10003"/>
                  </a:ext>
                </a:extLst>
              </a:tr>
            </a:tbl>
          </a:graphicData>
        </a:graphic>
      </p:graphicFrame>
      <p:sp>
        <p:nvSpPr>
          <p:cNvPr id="10" name="文本框 9"/>
          <p:cNvSpPr txBox="1"/>
          <p:nvPr/>
        </p:nvSpPr>
        <p:spPr>
          <a:xfrm>
            <a:off x="6329791" y="1206923"/>
            <a:ext cx="4776083" cy="646331"/>
          </a:xfrm>
          <a:prstGeom prst="rect">
            <a:avLst/>
          </a:prstGeom>
          <a:noFill/>
        </p:spPr>
        <p:txBody>
          <a:bodyPr wrap="square" rtlCol="0">
            <a:spAutoFit/>
          </a:bodyPr>
          <a:lstStyle/>
          <a:p>
            <a:pPr algn="ctr"/>
            <a:r>
              <a:rPr lang="zh-CN" altLang="en-US" dirty="0">
                <a:latin typeface="+mj-ea"/>
                <a:ea typeface="+mj-ea"/>
              </a:rPr>
              <a:t>伴生质子束     </a:t>
            </a:r>
            <a:r>
              <a:rPr lang="en-US" altLang="zh-CN" dirty="0">
                <a:latin typeface="+mj-ea"/>
                <a:ea typeface="+mj-ea"/>
              </a:rPr>
              <a:t>30 - 80MeV@CSNS-I   </a:t>
            </a:r>
          </a:p>
          <a:p>
            <a:pPr algn="ctr"/>
            <a:r>
              <a:rPr lang="en-US" altLang="zh-CN" dirty="0">
                <a:latin typeface="+mj-ea"/>
                <a:ea typeface="+mj-ea"/>
              </a:rPr>
              <a:t>                       100-300MeV@ CSNS-II</a:t>
            </a:r>
            <a:endParaRPr lang="zh-CN" altLang="en-US" dirty="0">
              <a:latin typeface="+mj-ea"/>
              <a:ea typeface="+mj-ea"/>
            </a:endParaRPr>
          </a:p>
        </p:txBody>
      </p:sp>
      <p:sp>
        <p:nvSpPr>
          <p:cNvPr id="14" name="文本框 13"/>
          <p:cNvSpPr txBox="1"/>
          <p:nvPr/>
        </p:nvSpPr>
        <p:spPr>
          <a:xfrm>
            <a:off x="8115582" y="4190629"/>
            <a:ext cx="3278462" cy="461665"/>
          </a:xfrm>
          <a:prstGeom prst="rect">
            <a:avLst/>
          </a:prstGeom>
          <a:noFill/>
        </p:spPr>
        <p:txBody>
          <a:bodyPr wrap="none" rtlCol="0">
            <a:spAutoFit/>
          </a:bodyPr>
          <a:lstStyle/>
          <a:p>
            <a:r>
              <a:rPr lang="zh-CN" altLang="en-US" sz="2400" b="1" dirty="0">
                <a:solidFill>
                  <a:srgbClr val="0070C0"/>
                </a:solidFill>
                <a:latin typeface="黑体" panose="02010609060101010101" pitchFamily="49" charset="-122"/>
                <a:ea typeface="黑体" panose="02010609060101010101" pitchFamily="49" charset="-122"/>
              </a:rPr>
              <a:t>高能质子引出束流参数</a:t>
            </a:r>
          </a:p>
        </p:txBody>
      </p:sp>
      <p:sp>
        <p:nvSpPr>
          <p:cNvPr id="15" name="矩形 14"/>
          <p:cNvSpPr/>
          <p:nvPr/>
        </p:nvSpPr>
        <p:spPr>
          <a:xfrm>
            <a:off x="7892015" y="2201116"/>
            <a:ext cx="3890903" cy="1354217"/>
          </a:xfrm>
          <a:prstGeom prst="rect">
            <a:avLst/>
          </a:prstGeom>
        </p:spPr>
        <p:txBody>
          <a:bodyPr wrap="square">
            <a:spAutoFit/>
          </a:bodyPr>
          <a:lstStyle/>
          <a:p>
            <a:pPr marL="285750" indent="-285750" algn="just">
              <a:spcBef>
                <a:spcPts val="1200"/>
              </a:spcBef>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主要用于先进粒子物理探测器和航天探测器的研发和标定</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spcBef>
                <a:spcPts val="1200"/>
              </a:spcBef>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辐照效应研究（系统级测试、单粒子实验为主）等</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7037754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TABLE_ENDDRAG_ORIGIN_RECT" val="254*137"/>
  <p:tag name="TABLE_ENDDRAG_RECT" val="15*329*254*137"/>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科研PPT">
      <a:majorFont>
        <a:latin typeface="Century"/>
        <a:ea typeface="方正粗黑宋简体"/>
        <a:cs typeface=""/>
      </a:majorFont>
      <a:minorFont>
        <a:latin typeface="Century"/>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24533</TotalTime>
  <Words>4004</Words>
  <Application>Microsoft Office PowerPoint</Application>
  <PresentationFormat>宽屏</PresentationFormat>
  <Paragraphs>782</Paragraphs>
  <Slides>39</Slides>
  <Notes>2</Notes>
  <HiddenSlides>0</HiddenSlides>
  <MMClips>2</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39</vt:i4>
      </vt:variant>
    </vt:vector>
  </HeadingPairs>
  <TitlesOfParts>
    <vt:vector size="52" baseType="lpstr">
      <vt:lpstr>等线</vt:lpstr>
      <vt:lpstr>方正粗黑宋简体</vt:lpstr>
      <vt:lpstr>黑体</vt:lpstr>
      <vt:lpstr>华文中宋</vt:lpstr>
      <vt:lpstr>宋体</vt:lpstr>
      <vt:lpstr>微软雅黑</vt:lpstr>
      <vt:lpstr>Arial</vt:lpstr>
      <vt:lpstr>Calibri</vt:lpstr>
      <vt:lpstr>Cambria Math</vt:lpstr>
      <vt:lpstr>Century</vt:lpstr>
      <vt:lpstr>Times New Roman</vt:lpstr>
      <vt:lpstr>Wingdings</vt:lpstr>
      <vt:lpstr>Office 主题</vt:lpstr>
      <vt:lpstr>高能质子束实验终端（HPES）设计和研制进展</vt:lpstr>
      <vt:lpstr>主要内容</vt:lpstr>
      <vt:lpstr>1. 意义和作用</vt:lpstr>
      <vt:lpstr>2. 国际同类测试束装置</vt:lpstr>
      <vt:lpstr>PowerPoint 演示文稿</vt:lpstr>
      <vt:lpstr>2.2 主要装置-CERN North Area</vt:lpstr>
      <vt:lpstr>2.3 主要装置——DESY II 测试束</vt:lpstr>
      <vt:lpstr>3. CSNS布局和高能质子实验区</vt:lpstr>
      <vt:lpstr>3. 1 CSNS布局和高能质子实验区</vt:lpstr>
      <vt:lpstr>3.2 主要建设内容</vt:lpstr>
      <vt:lpstr>3.3 引出质子束的周期结构（24Hz）</vt:lpstr>
      <vt:lpstr>3.4 CSNS引出高能质子束流能力</vt:lpstr>
      <vt:lpstr>4.1 当前国际主流测试束线上开展的探测器测试概况</vt:lpstr>
      <vt:lpstr>4.2 国内对撞机测试需求</vt:lpstr>
      <vt:lpstr>4.3 其他测试实验需求</vt:lpstr>
      <vt:lpstr>5. 实验终端探测系统</vt:lpstr>
      <vt:lpstr>5.1 质子束流望远镜系统（Telescope）</vt:lpstr>
      <vt:lpstr>5.1.1 质子束流望远镜系统（Telescope）</vt:lpstr>
      <vt:lpstr>5.1.1 质子束流望远镜系统（Telescope）</vt:lpstr>
      <vt:lpstr>5.2 质子能量测量</vt:lpstr>
      <vt:lpstr>5.2.1 质子能量测量设备设计</vt:lpstr>
      <vt:lpstr>5.3 触发系统（FLASH）</vt:lpstr>
      <vt:lpstr>5.3.1 触发系统（FLASH）</vt:lpstr>
      <vt:lpstr>5.4 束流束斑测量系统（PALOT）</vt:lpstr>
      <vt:lpstr>5.4.1 束流束斑测量系统（PALOT）</vt:lpstr>
      <vt:lpstr>5.5 质子流强监测——长期实时质子流强监测</vt:lpstr>
      <vt:lpstr>PowerPoint 演示文稿</vt:lpstr>
      <vt:lpstr>5.5.2 基于SiC的流强监测系统（BMOS）</vt:lpstr>
      <vt:lpstr>5.5.3 质子流强监测——极弱质子流强测量</vt:lpstr>
      <vt:lpstr>PowerPoint 演示文稿</vt:lpstr>
      <vt:lpstr>PowerPoint 演示文稿</vt:lpstr>
      <vt:lpstr>PowerPoint 演示文稿</vt:lpstr>
      <vt:lpstr>5.8 用户共用电子学 UPEL</vt:lpstr>
      <vt:lpstr>5.8.1 用户共用电子学 UPEL</vt:lpstr>
      <vt:lpstr>5.9 数据获取系统及主要设备</vt:lpstr>
      <vt:lpstr>5.11 参数小结</vt:lpstr>
      <vt:lpstr>PowerPoint 演示文稿</vt:lpstr>
      <vt:lpstr>7 次级测试束（pions，muons，重离子）</vt:lpstr>
      <vt:lpstr>请各位老师批评指正！</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CSNS-II高能质子实验站报告</dc:title>
  <dc:creator>jht</dc:creator>
  <cp:lastModifiedBy>jht</cp:lastModifiedBy>
  <cp:revision>641</cp:revision>
  <dcterms:created xsi:type="dcterms:W3CDTF">2021-09-01T06:44:01Z</dcterms:created>
  <dcterms:modified xsi:type="dcterms:W3CDTF">2025-08-11T10:27:31Z</dcterms:modified>
</cp:coreProperties>
</file>